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84" r:id="rId2"/>
    <p:sldId id="285" r:id="rId3"/>
    <p:sldId id="272" r:id="rId4"/>
    <p:sldId id="268" r:id="rId5"/>
    <p:sldId id="276" r:id="rId6"/>
    <p:sldId id="289" r:id="rId7"/>
    <p:sldId id="286" r:id="rId8"/>
    <p:sldId id="292" r:id="rId9"/>
    <p:sldId id="287" r:id="rId10"/>
    <p:sldId id="288" r:id="rId11"/>
    <p:sldId id="290"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284B65-C375-8085-4FF4-57881A2C0CC1}" name="Helen Trivers" initials="HT" userId="8pMgN81jyqnMrUI0dNIJa8beac0O984VTe51k3YQ86A=" providerId="None"/>
  <p188:author id="{09619C74-98F6-4D6A-F9B6-5E5547497F99}" name="Samantha Bradey" initials="SB" userId="S::SamanthaB@unicef.org.uk::41c99f15-9b87-403a-8456-1da8256f332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FF6937"/>
    <a:srgbClr val="003B5E"/>
    <a:srgbClr val="FFFF00"/>
    <a:srgbClr val="DDF3F1"/>
    <a:srgbClr val="00833D"/>
    <a:srgbClr val="7030A0"/>
    <a:srgbClr val="6A1E74"/>
    <a:srgbClr val="FF9933"/>
    <a:srgbClr val="D8D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07" autoAdjust="0"/>
    <p:restoredTop sz="93792" autoAdjust="0"/>
  </p:normalViewPr>
  <p:slideViewPr>
    <p:cSldViewPr snapToGrid="0">
      <p:cViewPr varScale="1">
        <p:scale>
          <a:sx n="67" d="100"/>
          <a:sy n="67" d="100"/>
        </p:scale>
        <p:origin x="900" y="3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0A84E4-A479-C44D-B923-21635A6660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4CC891-2903-1742-A4D0-816C56D9BB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1075A7-0CD8-3C45-A5C6-38333FC04F38}" type="datetimeFigureOut">
              <a:rPr lang="en-US" smtClean="0"/>
              <a:t>6/22/2023</a:t>
            </a:fld>
            <a:endParaRPr lang="en-US"/>
          </a:p>
        </p:txBody>
      </p:sp>
      <p:sp>
        <p:nvSpPr>
          <p:cNvPr id="4" name="Footer Placeholder 3">
            <a:extLst>
              <a:ext uri="{FF2B5EF4-FFF2-40B4-BE49-F238E27FC236}">
                <a16:creationId xmlns:a16="http://schemas.microsoft.com/office/drawing/2014/main" id="{5B34AA94-94B7-F446-A906-4D69558D7F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FA549C-6104-4848-99C9-7A288F7707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6F43A9-B9E3-E74D-8B69-1D978EA9F876}" type="slidenum">
              <a:rPr lang="en-US" smtClean="0"/>
              <a:t>‹#›</a:t>
            </a:fld>
            <a:endParaRPr lang="en-US"/>
          </a:p>
        </p:txBody>
      </p:sp>
    </p:spTree>
    <p:extLst>
      <p:ext uri="{BB962C8B-B14F-4D97-AF65-F5344CB8AC3E}">
        <p14:creationId xmlns:p14="http://schemas.microsoft.com/office/powerpoint/2010/main" val="646086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53176-EF19-D841-BC46-8E06030978CC}" type="datetimeFigureOut">
              <a:rPr lang="en-US" smtClean="0"/>
              <a:t>6/22/2023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1C135-8ECD-234C-BECE-154CA43012B9}" type="slidenum">
              <a:rPr lang="en-US" smtClean="0"/>
              <a:t>‹#›</a:t>
            </a:fld>
            <a:endParaRPr lang="en-US"/>
          </a:p>
        </p:txBody>
      </p:sp>
    </p:spTree>
    <p:extLst>
      <p:ext uri="{BB962C8B-B14F-4D97-AF65-F5344CB8AC3E}">
        <p14:creationId xmlns:p14="http://schemas.microsoft.com/office/powerpoint/2010/main" val="2374252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121212"/>
                </a:solidFill>
                <a:effectLst/>
                <a:latin typeface="Open Sans" panose="020B0606030504020204" pitchFamily="34" charset="0"/>
              </a:rPr>
              <a:t>Children making a heart shape with their hands in a UNICEF-supported tent classroom at the </a:t>
            </a:r>
            <a:r>
              <a:rPr lang="en-GB" b="0" i="0" dirty="0" err="1">
                <a:solidFill>
                  <a:srgbClr val="121212"/>
                </a:solidFill>
                <a:effectLst/>
                <a:latin typeface="Open Sans" panose="020B0606030504020204" pitchFamily="34" charset="0"/>
              </a:rPr>
              <a:t>Orhanlı</a:t>
            </a:r>
            <a:r>
              <a:rPr lang="en-GB" b="0" i="0" dirty="0">
                <a:solidFill>
                  <a:srgbClr val="121212"/>
                </a:solidFill>
                <a:effectLst/>
                <a:latin typeface="Open Sans" panose="020B0606030504020204" pitchFamily="34" charset="0"/>
              </a:rPr>
              <a:t> temporary shelter in </a:t>
            </a:r>
            <a:r>
              <a:rPr lang="en-GB" b="0" i="0" dirty="0" err="1">
                <a:solidFill>
                  <a:srgbClr val="121212"/>
                </a:solidFill>
                <a:effectLst/>
                <a:latin typeface="Open Sans" panose="020B0606030504020204" pitchFamily="34" charset="0"/>
              </a:rPr>
              <a:t>Hatay</a:t>
            </a:r>
            <a:r>
              <a:rPr lang="en-GB" b="0" i="0" dirty="0">
                <a:solidFill>
                  <a:srgbClr val="121212"/>
                </a:solidFill>
                <a:effectLst/>
                <a:latin typeface="Open Sans" panose="020B0606030504020204" pitchFamily="34" charset="0"/>
              </a:rPr>
              <a:t>, Türkiye, after two devastating earthquakes hit south-east Türkiye.</a:t>
            </a:r>
          </a:p>
          <a:p>
            <a:r>
              <a:rPr lang="en-GB" b="0" i="0" dirty="0">
                <a:solidFill>
                  <a:srgbClr val="121212"/>
                </a:solidFill>
                <a:effectLst/>
                <a:latin typeface="Open Sans" panose="020B0606030504020204" pitchFamily="34" charset="0"/>
              </a:rPr>
              <a:t>UNICEF/Karacan</a:t>
            </a:r>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1</a:t>
            </a:fld>
            <a:endParaRPr lang="en-US"/>
          </a:p>
        </p:txBody>
      </p:sp>
    </p:spTree>
    <p:extLst>
      <p:ext uri="{BB962C8B-B14F-4D97-AF65-F5344CB8AC3E}">
        <p14:creationId xmlns:p14="http://schemas.microsoft.com/office/powerpoint/2010/main" val="2533924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3</a:t>
            </a:fld>
            <a:endParaRPr lang="en-US"/>
          </a:p>
        </p:txBody>
      </p:sp>
    </p:spTree>
    <p:extLst>
      <p:ext uri="{BB962C8B-B14F-4D97-AF65-F5344CB8AC3E}">
        <p14:creationId xmlns:p14="http://schemas.microsoft.com/office/powerpoint/2010/main" val="852866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8</a:t>
            </a:fld>
            <a:endParaRPr lang="en-US"/>
          </a:p>
        </p:txBody>
      </p:sp>
    </p:spTree>
    <p:extLst>
      <p:ext uri="{BB962C8B-B14F-4D97-AF65-F5344CB8AC3E}">
        <p14:creationId xmlns:p14="http://schemas.microsoft.com/office/powerpoint/2010/main" val="2149822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9</a:t>
            </a:fld>
            <a:endParaRPr lang="en-US"/>
          </a:p>
        </p:txBody>
      </p:sp>
    </p:spTree>
    <p:extLst>
      <p:ext uri="{BB962C8B-B14F-4D97-AF65-F5344CB8AC3E}">
        <p14:creationId xmlns:p14="http://schemas.microsoft.com/office/powerpoint/2010/main" val="4270515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10</a:t>
            </a:fld>
            <a:endParaRPr lang="en-US"/>
          </a:p>
        </p:txBody>
      </p:sp>
    </p:spTree>
    <p:extLst>
      <p:ext uri="{BB962C8B-B14F-4D97-AF65-F5344CB8AC3E}">
        <p14:creationId xmlns:p14="http://schemas.microsoft.com/office/powerpoint/2010/main" val="39029478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bg1">
            <a:alpha val="97000"/>
          </a:schemeClr>
        </a:solidFill>
        <a:effectLst/>
      </p:bgPr>
    </p:bg>
    <p:spTree>
      <p:nvGrpSpPr>
        <p:cNvPr id="1" name=""/>
        <p:cNvGrpSpPr/>
        <p:nvPr/>
      </p:nvGrpSpPr>
      <p:grpSpPr>
        <a:xfrm>
          <a:off x="0" y="0"/>
          <a:ext cx="0" cy="0"/>
          <a:chOff x="0" y="0"/>
          <a:chExt cx="0" cy="0"/>
        </a:xfrm>
      </p:grpSpPr>
      <p:pic>
        <p:nvPicPr>
          <p:cNvPr id="6" name="Picture 5" descr="A person standing next to a group of children&#10;&#10;Description automatically generated with low confidence">
            <a:extLst>
              <a:ext uri="{FF2B5EF4-FFF2-40B4-BE49-F238E27FC236}">
                <a16:creationId xmlns:a16="http://schemas.microsoft.com/office/drawing/2014/main" id="{34D53EA3-A3C0-7D0D-809C-0537E366188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185" b="1302"/>
          <a:stretch/>
        </p:blipFill>
        <p:spPr>
          <a:xfrm>
            <a:off x="-64849" y="0"/>
            <a:ext cx="12321697" cy="6942221"/>
          </a:xfrm>
          <a:prstGeom prst="rect">
            <a:avLst/>
          </a:prstGeom>
        </p:spPr>
      </p:pic>
      <p:pic>
        <p:nvPicPr>
          <p:cNvPr id="7" name="Picture 6">
            <a:extLst>
              <a:ext uri="{FF2B5EF4-FFF2-40B4-BE49-F238E27FC236}">
                <a16:creationId xmlns:a16="http://schemas.microsoft.com/office/drawing/2014/main" id="{64731EA1-AE34-4B27-BE1C-AA08D35E0A3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343766" y="5138189"/>
            <a:ext cx="1728039" cy="1424750"/>
          </a:xfrm>
          <a:prstGeom prst="rect">
            <a:avLst/>
          </a:prstGeom>
        </p:spPr>
      </p:pic>
      <p:sp>
        <p:nvSpPr>
          <p:cNvPr id="8" name="Title 1">
            <a:extLst>
              <a:ext uri="{FF2B5EF4-FFF2-40B4-BE49-F238E27FC236}">
                <a16:creationId xmlns:a16="http://schemas.microsoft.com/office/drawing/2014/main" id="{1DBC4DE5-AEB9-82A7-6D0D-28AB56C7D091}"/>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
        <p:nvSpPr>
          <p:cNvPr id="11" name="TextBox 10">
            <a:extLst>
              <a:ext uri="{FF2B5EF4-FFF2-40B4-BE49-F238E27FC236}">
                <a16:creationId xmlns:a16="http://schemas.microsoft.com/office/drawing/2014/main" id="{9769D506-7419-022C-347B-990402BBC8A1}"/>
              </a:ext>
            </a:extLst>
          </p:cNvPr>
          <p:cNvSpPr txBox="1"/>
          <p:nvPr userDrawn="1"/>
        </p:nvSpPr>
        <p:spPr>
          <a:xfrm rot="5400000">
            <a:off x="11322989" y="469320"/>
            <a:ext cx="1277191"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dirty="0">
                <a:solidFill>
                  <a:schemeClr val="tx1"/>
                </a:solidFill>
                <a:effectLst/>
                <a:latin typeface="Arial" panose="020B0604020202020204" pitchFamily="34" charset="0"/>
                <a:cs typeface="Arial" panose="020B0604020202020204" pitchFamily="34" charset="0"/>
              </a:rPr>
              <a:t>© </a:t>
            </a:r>
            <a:r>
              <a:rPr lang="en-GB" sz="800" b="0" i="0" dirty="0">
                <a:solidFill>
                  <a:srgbClr val="121212"/>
                </a:solidFill>
                <a:effectLst/>
                <a:latin typeface="Open Sans" panose="020B0606030504020204" pitchFamily="34" charset="0"/>
              </a:rPr>
              <a:t>UNICEF/Fedoriv</a:t>
            </a:r>
            <a:endParaRPr lang="en-GB" sz="800" dirty="0"/>
          </a:p>
          <a:p>
            <a:pPr algn="l"/>
            <a:endParaRPr lang="en-US" sz="800" b="0" i="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3611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parent box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13465E4-4110-A240-96F3-76D8EE5C46AC}"/>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1" y="0"/>
            <a:ext cx="6096000" cy="6857999"/>
          </a:xfrm>
          <a:prstGeom prst="rect">
            <a:avLst/>
          </a:prstGeom>
        </p:spPr>
      </p:pic>
      <p:sp>
        <p:nvSpPr>
          <p:cNvPr id="19" name="Text Placeholder 7">
            <a:extLst>
              <a:ext uri="{FF2B5EF4-FFF2-40B4-BE49-F238E27FC236}">
                <a16:creationId xmlns:a16="http://schemas.microsoft.com/office/drawing/2014/main" id="{50971B6A-3C27-4844-8231-F1BBFFEE3C4F}"/>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0" name="Text Placeholder 24">
            <a:extLst>
              <a:ext uri="{FF2B5EF4-FFF2-40B4-BE49-F238E27FC236}">
                <a16:creationId xmlns:a16="http://schemas.microsoft.com/office/drawing/2014/main" id="{0568E147-7B99-AB4E-87BD-2A6E5E4C1FEA}"/>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1" name="Text Placeholder 30">
            <a:extLst>
              <a:ext uri="{FF2B5EF4-FFF2-40B4-BE49-F238E27FC236}">
                <a16:creationId xmlns:a16="http://schemas.microsoft.com/office/drawing/2014/main" id="{9B82D579-7705-DA4E-8F72-031AA3ACA39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4" name="Text Placeholder 6">
            <a:extLst>
              <a:ext uri="{FF2B5EF4-FFF2-40B4-BE49-F238E27FC236}">
                <a16:creationId xmlns:a16="http://schemas.microsoft.com/office/drawing/2014/main" id="{F9A46698-EC9E-B948-AAB6-297953D1AF4F}"/>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32">
            <a:extLst>
              <a:ext uri="{FF2B5EF4-FFF2-40B4-BE49-F238E27FC236}">
                <a16:creationId xmlns:a16="http://schemas.microsoft.com/office/drawing/2014/main" id="{6F95AD97-5A5B-4E4E-BB5F-514681B19D93}"/>
              </a:ext>
            </a:extLst>
          </p:cNvPr>
          <p:cNvSpPr>
            <a:spLocks noGrp="1"/>
          </p:cNvSpPr>
          <p:nvPr>
            <p:ph type="body" sz="quarter" idx="21" hasCustomPrompt="1"/>
          </p:nvPr>
        </p:nvSpPr>
        <p:spPr>
          <a:xfrm>
            <a:off x="6535898" y="4179743"/>
            <a:ext cx="3498751"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6" name="Text Placeholder 32">
            <a:extLst>
              <a:ext uri="{FF2B5EF4-FFF2-40B4-BE49-F238E27FC236}">
                <a16:creationId xmlns:a16="http://schemas.microsoft.com/office/drawing/2014/main" id="{C4A51ABF-E0D2-BE43-A416-1F6A52F0A81E}"/>
              </a:ext>
            </a:extLst>
          </p:cNvPr>
          <p:cNvSpPr>
            <a:spLocks noGrp="1"/>
          </p:cNvSpPr>
          <p:nvPr>
            <p:ph type="body" sz="quarter" idx="22" hasCustomPrompt="1"/>
          </p:nvPr>
        </p:nvSpPr>
        <p:spPr>
          <a:xfrm>
            <a:off x="6535896" y="5471243"/>
            <a:ext cx="3498751"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2" name="TextBox 1">
            <a:extLst>
              <a:ext uri="{FF2B5EF4-FFF2-40B4-BE49-F238E27FC236}">
                <a16:creationId xmlns:a16="http://schemas.microsoft.com/office/drawing/2014/main" id="{EF4C4F8C-71BC-F3D4-6E06-81DC9705AD7D}"/>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541CD321-0CC8-7111-00D7-2571011F1A6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962007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rot="5400000">
            <a:off x="11452265" y="524290"/>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00FB72C7-3C60-6225-7C09-06143777896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3560171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781619"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781620"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781619"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1078161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781619"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ADBC8ABD-FF41-7E2C-391C-DB27D8AD34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621182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chemeClr val="bg1"/>
          </a:solidFill>
        </p:spPr>
        <p:txBody>
          <a:bodyPr wrap="square" lIns="144000" tIns="144000" rIns="108000" bIns="0" anchor="ctr" anchorCtr="0">
            <a:spAutoFit/>
          </a:bodyPr>
          <a:lstStyle>
            <a:lvl1pPr marL="0" indent="0">
              <a:buNone/>
              <a:defRPr sz="4000" b="1" i="0" spc="100" baseline="0">
                <a:solidFill>
                  <a:schemeClr val="tx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901362" cy="339950"/>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901363" cy="448808"/>
          </a:xfrm>
        </p:spPr>
        <p:txBody>
          <a:bodyPr lIns="0" rIns="90000"/>
          <a:lstStyle>
            <a:lvl1pPr marL="0" indent="0">
              <a:buNone/>
              <a:defRPr b="1" i="0">
                <a:solidFill>
                  <a:schemeClr val="bg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901362"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9464450"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901362"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98AD53AF-A3FF-E765-48A1-23677D7BED7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664656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2" y="531140"/>
            <a:ext cx="6536088"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1830416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11302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 2</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456173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39605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543368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ontent and object 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
        <p:nvSpPr>
          <p:cNvPr id="2" name="Text Placeholder 7">
            <a:extLst>
              <a:ext uri="{FF2B5EF4-FFF2-40B4-BE49-F238E27FC236}">
                <a16:creationId xmlns:a16="http://schemas.microsoft.com/office/drawing/2014/main" id="{9A9F81EF-7F77-3B1F-73E2-57BF6571838B}"/>
              </a:ext>
            </a:extLst>
          </p:cNvPr>
          <p:cNvSpPr>
            <a:spLocks noGrp="1"/>
          </p:cNvSpPr>
          <p:nvPr>
            <p:ph type="body" sz="quarter" idx="14" hasCustomPrompt="1"/>
          </p:nvPr>
        </p:nvSpPr>
        <p:spPr>
          <a:xfrm>
            <a:off x="528741" y="531140"/>
            <a:ext cx="7962116"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 2</a:t>
            </a:r>
            <a:endParaRPr lang="en-GB" dirty="0"/>
          </a:p>
        </p:txBody>
      </p:sp>
    </p:spTree>
    <p:extLst>
      <p:ext uri="{BB962C8B-B14F-4D97-AF65-F5344CB8AC3E}">
        <p14:creationId xmlns:p14="http://schemas.microsoft.com/office/powerpoint/2010/main" val="104045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Tree>
    <p:extLst>
      <p:ext uri="{BB962C8B-B14F-4D97-AF65-F5344CB8AC3E}">
        <p14:creationId xmlns:p14="http://schemas.microsoft.com/office/powerpoint/2010/main" val="4204059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pic>
        <p:nvPicPr>
          <p:cNvPr id="2" name="Picture 1">
            <a:extLst>
              <a:ext uri="{FF2B5EF4-FFF2-40B4-BE49-F238E27FC236}">
                <a16:creationId xmlns:a16="http://schemas.microsoft.com/office/drawing/2014/main" id="{FE15D024-C41D-B762-417D-5D4BB0F0DFA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1111698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6" name="TextBox 5">
            <a:extLst>
              <a:ext uri="{FF2B5EF4-FFF2-40B4-BE49-F238E27FC236}">
                <a16:creationId xmlns:a16="http://schemas.microsoft.com/office/drawing/2014/main" id="{9AD4D9D1-2B9C-AC49-DDBA-1DAF9AC18FEA}"/>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bg1"/>
                </a:solidFill>
                <a:effectLst/>
                <a:latin typeface="Univers LT Pro 45 Light" panose="020B0403020202020204" pitchFamily="34" charset="77"/>
              </a:rPr>
              <a:t>© UNICEF/Dawe</a:t>
            </a:r>
            <a:endParaRPr lang="en-US" sz="800" b="0" i="0" dirty="0">
              <a:solidFill>
                <a:schemeClr val="bg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775F2EA9-C95F-AB8D-24F6-99DAF9FE367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4" name="Title 1">
            <a:extLst>
              <a:ext uri="{FF2B5EF4-FFF2-40B4-BE49-F238E27FC236}">
                <a16:creationId xmlns:a16="http://schemas.microsoft.com/office/drawing/2014/main" id="{E34CD91C-42CA-8B00-1DB9-BC7C6B88FFBB}"/>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498076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DBEF1F-C7C5-A642-AA3C-6FE58155CEAC}"/>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1"/>
            <a:ext cx="12192000" cy="6858001"/>
          </a:xfrm>
          <a:prstGeom prst="rect">
            <a:avLst/>
          </a:prstGeom>
        </p:spPr>
      </p:pic>
      <p:sp>
        <p:nvSpPr>
          <p:cNvPr id="9" name="TextBox 8">
            <a:extLst>
              <a:ext uri="{FF2B5EF4-FFF2-40B4-BE49-F238E27FC236}">
                <a16:creationId xmlns:a16="http://schemas.microsoft.com/office/drawing/2014/main" id="{363BC055-63D2-7B4C-AA38-1B4DCD1B627F}"/>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
        <p:nvSpPr>
          <p:cNvPr id="10" name="Title 1">
            <a:extLst>
              <a:ext uri="{FF2B5EF4-FFF2-40B4-BE49-F238E27FC236}">
                <a16:creationId xmlns:a16="http://schemas.microsoft.com/office/drawing/2014/main" id="{A2E32C0A-6D4C-3E4E-8CDC-D872D60D9DA8}"/>
              </a:ext>
            </a:extLst>
          </p:cNvPr>
          <p:cNvSpPr>
            <a:spLocks noGrp="1"/>
          </p:cNvSpPr>
          <p:nvPr>
            <p:ph type="ctrTitle" hasCustomPrompt="1"/>
          </p:nvPr>
        </p:nvSpPr>
        <p:spPr>
          <a:xfrm>
            <a:off x="296867" y="5775443"/>
            <a:ext cx="3696909"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D58130B9-1C61-63D0-95E6-64BFB4628ED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496800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B298E2-0F22-BC40-A2EA-513B720D7304}"/>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sp>
        <p:nvSpPr>
          <p:cNvPr id="10" name="Title 1">
            <a:extLst>
              <a:ext uri="{FF2B5EF4-FFF2-40B4-BE49-F238E27FC236}">
                <a16:creationId xmlns:a16="http://schemas.microsoft.com/office/drawing/2014/main" id="{302640B2-5C62-5346-B320-A8ACB9465292}"/>
              </a:ext>
            </a:extLst>
          </p:cNvPr>
          <p:cNvSpPr>
            <a:spLocks noGrp="1"/>
          </p:cNvSpPr>
          <p:nvPr>
            <p:ph type="ctrTitle" hasCustomPrompt="1"/>
          </p:nvPr>
        </p:nvSpPr>
        <p:spPr>
          <a:xfrm>
            <a:off x="296868" y="5775443"/>
            <a:ext cx="3750698"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01F5D4E2-2139-70F7-952D-5144759F4D4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
        <p:nvSpPr>
          <p:cNvPr id="4" name="TextBox 3">
            <a:extLst>
              <a:ext uri="{FF2B5EF4-FFF2-40B4-BE49-F238E27FC236}">
                <a16:creationId xmlns:a16="http://schemas.microsoft.com/office/drawing/2014/main" id="{5AB51BA1-C2BB-DCDE-F966-63A72A44D1B0}"/>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Tree>
    <p:extLst>
      <p:ext uri="{BB962C8B-B14F-4D97-AF65-F5344CB8AC3E}">
        <p14:creationId xmlns:p14="http://schemas.microsoft.com/office/powerpoint/2010/main" val="162777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3" name="TextBox 2">
            <a:extLst>
              <a:ext uri="{FF2B5EF4-FFF2-40B4-BE49-F238E27FC236}">
                <a16:creationId xmlns:a16="http://schemas.microsoft.com/office/drawing/2014/main" id="{60FB937E-E3C0-1B43-A23E-E479019F8118}"/>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4" name="Picture 3">
            <a:extLst>
              <a:ext uri="{FF2B5EF4-FFF2-40B4-BE49-F238E27FC236}">
                <a16:creationId xmlns:a16="http://schemas.microsoft.com/office/drawing/2014/main" id="{D69FE414-4BFE-F01A-CC0C-CA0236D3CEC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B42C4ACB-ECDD-5C73-79AB-458D4959F46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9786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726" t="29854" r="14254" b="1615"/>
          <a:stretch/>
        </p:blipFill>
        <p:spPr>
          <a:xfrm>
            <a:off x="0" y="0"/>
            <a:ext cx="12192000" cy="6858000"/>
          </a:xfrm>
          <a:prstGeom prst="rect">
            <a:avLst/>
          </a:prstGeom>
        </p:spPr>
      </p:pic>
      <p:sp>
        <p:nvSpPr>
          <p:cNvPr id="4" name="TextBox 3">
            <a:extLst>
              <a:ext uri="{FF2B5EF4-FFF2-40B4-BE49-F238E27FC236}">
                <a16:creationId xmlns:a16="http://schemas.microsoft.com/office/drawing/2014/main" id="{AE3A876E-1413-13D5-98F0-9D83FBA55911}"/>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262CD102-EDA9-8771-956B-E6E10FC5E77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1A285FEC-AAB2-ECEE-A637-DB78DEEDD2B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58592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464890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INSTRUCTIONS</a:t>
            </a:r>
            <a:endParaRPr lang="en-GB" dirty="0"/>
          </a:p>
        </p:txBody>
      </p:sp>
      <p:sp>
        <p:nvSpPr>
          <p:cNvPr id="5" name="Rectangle 4">
            <a:extLst>
              <a:ext uri="{FF2B5EF4-FFF2-40B4-BE49-F238E27FC236}">
                <a16:creationId xmlns:a16="http://schemas.microsoft.com/office/drawing/2014/main" id="{4B7438D2-6C85-3681-FD0E-952127D229CA}"/>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6357940" y="1624939"/>
            <a:ext cx="5305425" cy="4490853"/>
          </a:xfrm>
        </p:spPr>
        <p:txBody>
          <a:bodyPr lIns="0">
            <a:normAutofit/>
          </a:bodyPr>
          <a:lstStyle>
            <a:lvl1pPr>
              <a:buClr>
                <a:srgbClr val="00AEEF"/>
              </a:buClr>
              <a:defRPr sz="1800" b="1"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pic>
        <p:nvPicPr>
          <p:cNvPr id="6" name="Picture 5">
            <a:extLst>
              <a:ext uri="{FF2B5EF4-FFF2-40B4-BE49-F238E27FC236}">
                <a16:creationId xmlns:a16="http://schemas.microsoft.com/office/drawing/2014/main" id="{87B3CECD-7C84-120C-E609-3483F65EEBC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2" name="TextBox 1">
            <a:extLst>
              <a:ext uri="{FF2B5EF4-FFF2-40B4-BE49-F238E27FC236}">
                <a16:creationId xmlns:a16="http://schemas.microsoft.com/office/drawing/2014/main" id="{2FB6DC46-8A37-35D2-B2E3-6898A53A5DD8}"/>
              </a:ext>
            </a:extLst>
          </p:cNvPr>
          <p:cNvSpPr txBox="1"/>
          <p:nvPr userDrawn="1"/>
        </p:nvSpPr>
        <p:spPr>
          <a:xfrm>
            <a:off x="528635" y="1624939"/>
            <a:ext cx="5305425" cy="3477875"/>
          </a:xfrm>
          <a:prstGeom prst="rect">
            <a:avLst/>
          </a:prstGeom>
          <a:noFill/>
        </p:spPr>
        <p:txBody>
          <a:bodyPr wrap="square">
            <a:spAutoFit/>
          </a:bodyPr>
          <a:lstStyle/>
          <a:p>
            <a:pPr lvl="0"/>
            <a:r>
              <a:rPr lang="en-GB" sz="1600" b="0" i="0" dirty="0">
                <a:solidFill>
                  <a:schemeClr val="bg1"/>
                </a:solidFill>
                <a:latin typeface="Arial" panose="020B0604020202020204" pitchFamily="34" charset="0"/>
                <a:cs typeface="Arial" panose="020B0604020202020204" pitchFamily="34" charset="0"/>
              </a:rPr>
              <a:t>This flexible resource is intended to provide you with some easy to use, appropriate rights-related learning to share with your children, their families and your colleagues. </a:t>
            </a:r>
          </a:p>
          <a:p>
            <a:pPr lvl="0"/>
            <a:endParaRPr lang="en-GB" sz="1600" b="0" i="0" dirty="0">
              <a:solidFill>
                <a:schemeClr val="bg1"/>
              </a:solidFill>
              <a:latin typeface="Arial" panose="020B0604020202020204" pitchFamily="34" charset="0"/>
              <a:cs typeface="Arial" panose="020B0604020202020204" pitchFamily="34" charset="0"/>
            </a:endParaRPr>
          </a:p>
          <a:p>
            <a:pPr lvl="0"/>
            <a:r>
              <a:rPr lang="en-GB" sz="1600" b="0" i="0" dirty="0">
                <a:solidFill>
                  <a:schemeClr val="bg1"/>
                </a:solidFill>
                <a:latin typeface="Arial" panose="020B0604020202020204" pitchFamily="34" charset="0"/>
                <a:cs typeface="Arial" panose="020B0604020202020204" pitchFamily="34" charset="0"/>
              </a:rPr>
              <a:t>Please </a:t>
            </a:r>
            <a:r>
              <a:rPr lang="en-GB" sz="1600" b="1" i="0" dirty="0">
                <a:solidFill>
                  <a:srgbClr val="FFFF00"/>
                </a:solidFill>
                <a:latin typeface="Arial" panose="020B0604020202020204" pitchFamily="34" charset="0"/>
                <a:cs typeface="Arial" panose="020B0604020202020204" pitchFamily="34" charset="0"/>
              </a:rPr>
              <a:t>edit out non-relevant slides </a:t>
            </a:r>
            <a:r>
              <a:rPr lang="en-GB" sz="1600" b="0" i="0" dirty="0">
                <a:solidFill>
                  <a:schemeClr val="bg1"/>
                </a:solidFill>
                <a:latin typeface="Arial" panose="020B0604020202020204" pitchFamily="34" charset="0"/>
                <a:cs typeface="Arial" panose="020B0604020202020204" pitchFamily="34" charset="0"/>
              </a:rPr>
              <a:t>or tasks before sharing with students. Please check the content works for your learners and feel free to add any content that would make the material more relevant to your setting. </a:t>
            </a:r>
          </a:p>
          <a:p>
            <a:pPr lvl="0"/>
            <a:endParaRPr lang="en-GB" sz="1600" b="0" i="0" dirty="0">
              <a:solidFill>
                <a:schemeClr val="bg1"/>
              </a:solidFill>
              <a:latin typeface="Arial" panose="020B0604020202020204" pitchFamily="34" charset="0"/>
              <a:cs typeface="Arial" panose="020B0604020202020204" pitchFamily="34" charset="0"/>
            </a:endParaRPr>
          </a:p>
          <a:p>
            <a:pPr lvl="0"/>
            <a:r>
              <a:rPr lang="en-GB" sz="1600" b="0" i="0" dirty="0">
                <a:solidFill>
                  <a:schemeClr val="bg1"/>
                </a:solidFill>
                <a:latin typeface="Arial" panose="020B0604020202020204" pitchFamily="34" charset="0"/>
                <a:cs typeface="Arial" panose="020B0604020202020204" pitchFamily="34" charset="0"/>
              </a:rPr>
              <a:t>This pack also provides links to learning resources from third parties and from the UK Committee for UNICEF (UNICEF UK) that you can access for free.</a:t>
            </a:r>
          </a:p>
          <a:p>
            <a:pPr lvl="0"/>
            <a:endParaRPr lang="en-GB" sz="1200" b="0" i="0" dirty="0">
              <a:solidFill>
                <a:schemeClr val="bg1"/>
              </a:solidFill>
              <a:latin typeface="Univers LT Pro 55" panose="020B0603020202020204" pitchFamily="34" charset="77"/>
            </a:endParaRPr>
          </a:p>
        </p:txBody>
      </p:sp>
    </p:spTree>
    <p:extLst>
      <p:ext uri="{BB962C8B-B14F-4D97-AF65-F5344CB8AC3E}">
        <p14:creationId xmlns:p14="http://schemas.microsoft.com/office/powerpoint/2010/main" val="972543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and object 1">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7DE4915-8F76-AB49-9590-D6122C483402}"/>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 name="Rectangle 1">
            <a:extLst>
              <a:ext uri="{FF2B5EF4-FFF2-40B4-BE49-F238E27FC236}">
                <a16:creationId xmlns:a16="http://schemas.microsoft.com/office/drawing/2014/main" id="{08ABAA83-EA49-59C5-F1C6-74286C2B285F}"/>
              </a:ext>
            </a:extLst>
          </p:cNvPr>
          <p:cNvSpPr/>
          <p:nvPr userDrawn="1"/>
        </p:nvSpPr>
        <p:spPr>
          <a:xfrm>
            <a:off x="6096000" y="0"/>
            <a:ext cx="6096000" cy="685800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5E4A1A1-0D48-7706-9CE0-C5B58F46F9C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35" name="Text Placeholder 6">
            <a:extLst>
              <a:ext uri="{FF2B5EF4-FFF2-40B4-BE49-F238E27FC236}">
                <a16:creationId xmlns:a16="http://schemas.microsoft.com/office/drawing/2014/main" id="{7C993EE9-E58A-7E4B-B4EB-2294621E94E9}"/>
              </a:ext>
            </a:extLst>
          </p:cNvPr>
          <p:cNvSpPr>
            <a:spLocks noGrp="1"/>
          </p:cNvSpPr>
          <p:nvPr>
            <p:ph type="body" sz="quarter" idx="23" hasCustomPrompt="1"/>
          </p:nvPr>
        </p:nvSpPr>
        <p:spPr>
          <a:xfrm>
            <a:off x="6586401" y="2071688"/>
            <a:ext cx="5305425" cy="309086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24">
            <a:extLst>
              <a:ext uri="{FF2B5EF4-FFF2-40B4-BE49-F238E27FC236}">
                <a16:creationId xmlns:a16="http://schemas.microsoft.com/office/drawing/2014/main" id="{0099BF44-277F-CD47-80F6-ADBE4478B29B}"/>
              </a:ext>
            </a:extLst>
          </p:cNvPr>
          <p:cNvSpPr>
            <a:spLocks noGrp="1"/>
          </p:cNvSpPr>
          <p:nvPr>
            <p:ph type="body" sz="quarter" idx="17" hasCustomPrompt="1"/>
          </p:nvPr>
        </p:nvSpPr>
        <p:spPr>
          <a:xfrm>
            <a:off x="6586401" y="146855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4" name="Text Placeholder 24">
            <a:extLst>
              <a:ext uri="{FF2B5EF4-FFF2-40B4-BE49-F238E27FC236}">
                <a16:creationId xmlns:a16="http://schemas.microsoft.com/office/drawing/2014/main" id="{DF19E799-652C-FA37-7A63-035B8B3219C7}"/>
              </a:ext>
            </a:extLst>
          </p:cNvPr>
          <p:cNvSpPr>
            <a:spLocks noGrp="1"/>
          </p:cNvSpPr>
          <p:nvPr>
            <p:ph type="body" sz="quarter" idx="24" hasCustomPrompt="1"/>
          </p:nvPr>
        </p:nvSpPr>
        <p:spPr>
          <a:xfrm>
            <a:off x="551757" y="159720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pic>
        <p:nvPicPr>
          <p:cNvPr id="5" name="Picture 4">
            <a:extLst>
              <a:ext uri="{FF2B5EF4-FFF2-40B4-BE49-F238E27FC236}">
                <a16:creationId xmlns:a16="http://schemas.microsoft.com/office/drawing/2014/main" id="{7A5C89A7-5221-DDDB-423F-26E8274D59F0}"/>
              </a:ext>
            </a:extLst>
          </p:cNvPr>
          <p:cNvPicPr>
            <a:picLocks noChangeAspect="1"/>
          </p:cNvPicPr>
          <p:nvPr userDrawn="1"/>
        </p:nvPicPr>
        <p:blipFill>
          <a:blip r:embed="rId3"/>
          <a:stretch>
            <a:fillRect/>
          </a:stretch>
        </p:blipFill>
        <p:spPr>
          <a:xfrm>
            <a:off x="677478" y="2326112"/>
            <a:ext cx="4512040" cy="4531888"/>
          </a:xfrm>
          <a:prstGeom prst="rect">
            <a:avLst/>
          </a:prstGeom>
        </p:spPr>
      </p:pic>
    </p:spTree>
    <p:extLst>
      <p:ext uri="{BB962C8B-B14F-4D97-AF65-F5344CB8AC3E}">
        <p14:creationId xmlns:p14="http://schemas.microsoft.com/office/powerpoint/2010/main" val="4021570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object 1">
    <p:bg>
      <p:bgPr>
        <a:solidFill>
          <a:srgbClr val="00AEEF"/>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latin typeface="Univers LT Pro 45 Light" panose="020B0403020202020204"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4" name="Text Placeholder 7">
            <a:extLst>
              <a:ext uri="{FF2B5EF4-FFF2-40B4-BE49-F238E27FC236}">
                <a16:creationId xmlns:a16="http://schemas.microsoft.com/office/drawing/2014/main" id="{09FAF7C1-0CA9-E90C-964C-A069F3890133}"/>
              </a:ext>
            </a:extLst>
          </p:cNvPr>
          <p:cNvSpPr>
            <a:spLocks noGrp="1"/>
          </p:cNvSpPr>
          <p:nvPr>
            <p:ph type="body" sz="quarter" idx="14" hasCustomPrompt="1"/>
          </p:nvPr>
        </p:nvSpPr>
        <p:spPr>
          <a:xfrm>
            <a:off x="528741" y="531140"/>
            <a:ext cx="264197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HEADER</a:t>
            </a:r>
            <a:endParaRPr lang="en-GB" dirty="0"/>
          </a:p>
        </p:txBody>
      </p:sp>
      <p:pic>
        <p:nvPicPr>
          <p:cNvPr id="5" name="Picture 4">
            <a:extLst>
              <a:ext uri="{FF2B5EF4-FFF2-40B4-BE49-F238E27FC236}">
                <a16:creationId xmlns:a16="http://schemas.microsoft.com/office/drawing/2014/main" id="{9FC541B7-871A-357C-23E6-5617B6B91D2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2081898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parent box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6267AA-06DB-7249-97B0-AC604B4097ED}"/>
              </a:ext>
            </a:extLst>
          </p:cNvPr>
          <p:cNvPicPr>
            <a:picLocks noChangeAspect="1"/>
          </p:cNvPicPr>
          <p:nvPr userDrawn="1"/>
        </p:nvPicPr>
        <p:blipFill>
          <a:blip r:embed="rId2">
            <a:extLst>
              <a:ext uri="{28A0092B-C50C-407E-A947-70E740481C1C}">
                <a14:useLocalDpi xmlns:a14="http://schemas.microsoft.com/office/drawing/2010/main" val="0"/>
              </a:ext>
            </a:extLst>
          </a:blip>
          <a:srcRect l="20344" r="20344"/>
          <a:stretch/>
        </p:blipFill>
        <p:spPr>
          <a:xfrm>
            <a:off x="-5355" y="1"/>
            <a:ext cx="6101355" cy="6857999"/>
          </a:xfrm>
          <a:prstGeom prst="rect">
            <a:avLst/>
          </a:prstGeom>
        </p:spPr>
      </p:pic>
      <p:sp>
        <p:nvSpPr>
          <p:cNvPr id="6" name="TextBox 5">
            <a:extLst>
              <a:ext uri="{FF2B5EF4-FFF2-40B4-BE49-F238E27FC236}">
                <a16:creationId xmlns:a16="http://schemas.microsoft.com/office/drawing/2014/main" id="{73870DF2-4455-3149-A14A-9AA96CF762C8}"/>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3ADCB709-ED65-0741-B289-5B4E347811A1}"/>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1CABC8AD-7222-F34B-9DC8-93443F8D4804}"/>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3F15152C-B9F1-1C47-8AA6-A4AEDF174D0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C5ACB111-88C0-7C49-ACB4-E11D22B29D64}"/>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60A7AC5E-963B-0D4E-8617-70DC4C02B753}"/>
              </a:ext>
            </a:extLst>
          </p:cNvPr>
          <p:cNvSpPr>
            <a:spLocks noGrp="1"/>
          </p:cNvSpPr>
          <p:nvPr>
            <p:ph type="body" sz="quarter" idx="21" hasCustomPrompt="1"/>
          </p:nvPr>
        </p:nvSpPr>
        <p:spPr>
          <a:xfrm>
            <a:off x="6535898" y="4179743"/>
            <a:ext cx="3534377"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C7D2DC5-51AB-754B-B99C-2DC72F97B410}"/>
              </a:ext>
            </a:extLst>
          </p:cNvPr>
          <p:cNvSpPr>
            <a:spLocks noGrp="1"/>
          </p:cNvSpPr>
          <p:nvPr>
            <p:ph type="body" sz="quarter" idx="22" hasCustomPrompt="1"/>
          </p:nvPr>
        </p:nvSpPr>
        <p:spPr>
          <a:xfrm>
            <a:off x="6535896" y="5471243"/>
            <a:ext cx="353437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3" name="Picture 2">
            <a:extLst>
              <a:ext uri="{FF2B5EF4-FFF2-40B4-BE49-F238E27FC236}">
                <a16:creationId xmlns:a16="http://schemas.microsoft.com/office/drawing/2014/main" id="{82603934-A46A-7495-82B1-0BF49C5D8D6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473668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a:off x="6096000" y="6642556"/>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38677344-1482-515F-838F-853FB0B35BB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212712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08ABE-55A1-4A23-B61E-3C88C2D89DA1}" type="datetimeFigureOut">
              <a:rPr lang="en-GB" smtClean="0"/>
              <a:t>22/06/2023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C3E42-53AE-43BD-AB25-A5BDE1EE9036}" type="slidenum">
              <a:rPr lang="en-GB" smtClean="0"/>
              <a:t>‹#›</a:t>
            </a:fld>
            <a:endParaRPr lang="en-GB"/>
          </a:p>
        </p:txBody>
      </p:sp>
    </p:spTree>
    <p:extLst>
      <p:ext uri="{BB962C8B-B14F-4D97-AF65-F5344CB8AC3E}">
        <p14:creationId xmlns:p14="http://schemas.microsoft.com/office/powerpoint/2010/main" val="658182140"/>
      </p:ext>
    </p:extLst>
  </p:cSld>
  <p:clrMap bg1="lt1" tx1="dk1" bg2="lt2" tx2="dk2" accent1="accent1" accent2="accent2" accent3="accent3" accent4="accent4" accent5="accent5" accent6="accent6" hlink="hlink" folHlink="folHlink"/>
  <p:sldLayoutIdLst>
    <p:sldLayoutId id="2147483693" r:id="rId1"/>
    <p:sldLayoutId id="2147483688" r:id="rId2"/>
    <p:sldLayoutId id="2147483738" r:id="rId3"/>
    <p:sldLayoutId id="2147483739" r:id="rId4"/>
    <p:sldLayoutId id="2147483734" r:id="rId5"/>
    <p:sldLayoutId id="2147483728" r:id="rId6"/>
    <p:sldLayoutId id="2147483694" r:id="rId7"/>
    <p:sldLayoutId id="2147483706" r:id="rId8"/>
    <p:sldLayoutId id="2147483727" r:id="rId9"/>
    <p:sldLayoutId id="2147483709" r:id="rId10"/>
    <p:sldLayoutId id="2147483740" r:id="rId11"/>
    <p:sldLayoutId id="2147483735" r:id="rId12"/>
    <p:sldLayoutId id="2147483733" r:id="rId13"/>
    <p:sldLayoutId id="2147483736" r:id="rId14"/>
    <p:sldLayoutId id="2147483741" r:id="rId15"/>
    <p:sldLayoutId id="2147483742" r:id="rId16"/>
    <p:sldLayoutId id="2147483743" r:id="rId17"/>
    <p:sldLayoutId id="2147483715" r:id="rId18"/>
    <p:sldLayoutId id="2147483737" r:id="rId19"/>
    <p:sldLayoutId id="2147483696" r:id="rId20"/>
    <p:sldLayoutId id="2147483722" r:id="rId21"/>
  </p:sldLayoutIdLst>
  <p:txStyles>
    <p:titleStyle>
      <a:lvl1pPr algn="l" defTabSz="914400" rtl="0" eaLnBrk="1" latinLnBrk="0" hangingPunct="1">
        <a:lnSpc>
          <a:spcPct val="90000"/>
        </a:lnSpc>
        <a:spcBef>
          <a:spcPct val="0"/>
        </a:spcBef>
        <a:buNone/>
        <a:defRPr sz="4400" b="1" i="0" kern="1200">
          <a:solidFill>
            <a:schemeClr val="tx1"/>
          </a:solidFill>
          <a:latin typeface="Univers LT Pro 85 XBlack" panose="020B0804030502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LT Std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unicef.org.uk/what-we-do/emergencies/unicef-blue-dot-shelters/" TargetMode="External"/><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hyperlink" Target="https://www.theguardian.com/environment/2023/apr/15/uk-families-threats-police-warnings-children-playing-in-stree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5.svg"/><Relationship Id="rId2" Type="http://schemas.openxmlformats.org/officeDocument/2006/relationships/slideLayout" Target="../slideLayouts/slideLayout6.xml"/><Relationship Id="rId1" Type="http://schemas.openxmlformats.org/officeDocument/2006/relationships/video" Target="https://www.youtube.com/embed/kY_b7sKKzRA?feature=oembed" TargetMode="Externa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hyperlink" Target="https://youtu.be/kY_b7sKKzR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www.bbc.co.uk/teach/school-radio/ks1-dance-primary-folk/zk7hd6f" TargetMode="External"/><Relationship Id="rId2" Type="http://schemas.openxmlformats.org/officeDocument/2006/relationships/hyperlink" Target="https://www.youtube.com/watch?v=xV4EZ2e1sks" TargetMode="External"/><Relationship Id="rId1" Type="http://schemas.openxmlformats.org/officeDocument/2006/relationships/slideLayout" Target="../slideLayouts/slideLayout14.xml"/><Relationship Id="rId4" Type="http://schemas.openxmlformats.org/officeDocument/2006/relationships/hyperlink" Target="http://www.robbiddulph.com/draw-with-rob"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artsandculture.google.com/partner" TargetMode="Externa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6.jpeg"/><Relationship Id="rId2" Type="http://schemas.openxmlformats.org/officeDocument/2006/relationships/slideLayout" Target="../slideLayouts/slideLayout15.xml"/><Relationship Id="rId1" Type="http://schemas.openxmlformats.org/officeDocument/2006/relationships/video" Target="https://www.youtube.com/embed/P4zldt1GXI0?feature=oembed" TargetMode="External"/><Relationship Id="rId6" Type="http://schemas.openxmlformats.org/officeDocument/2006/relationships/hyperlink" Target="https://youtu.be/P4zldt1GXI0" TargetMode="External"/><Relationship Id="rId5" Type="http://schemas.openxmlformats.org/officeDocument/2006/relationships/hyperlink" Target="https://www.lettoysbetoys.org.uk/let-toys-be-toys-silliness-awards-worst-of-the-decade/" TargetMode="External"/><Relationship Id="rId4" Type="http://schemas.openxmlformats.org/officeDocument/2006/relationships/hyperlink" Target="https://www.unicef.org.uk/rights-respecting-schools/wp-content/uploads/sites/4/2014/06/UNICEF_TraditionalGames_resource.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futurelearn.com/info/blog/find-a-new-hobby-lockdown"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hyperlink" Target="https://young.scot/get-informed/tammys-techniqu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44AE93F-A5B5-55D9-0E0C-F7F2CD976D92}"/>
              </a:ext>
            </a:extLst>
          </p:cNvPr>
          <p:cNvSpPr>
            <a:spLocks noGrp="1"/>
          </p:cNvSpPr>
          <p:nvPr>
            <p:ph type="ctrTitle"/>
          </p:nvPr>
        </p:nvSpPr>
        <p:spPr>
          <a:xfrm>
            <a:off x="273218" y="5821785"/>
            <a:ext cx="6576899" cy="744407"/>
          </a:xfrm>
        </p:spPr>
        <p:txBody>
          <a:bodyPr/>
          <a:lstStyle/>
          <a:p>
            <a:r>
              <a:rPr lang="en-US" sz="3800" dirty="0">
                <a:latin typeface="Arial Black" panose="020B0A04020102020204" pitchFamily="34" charset="0"/>
                <a:cs typeface="Arial" panose="020B0604020202020204" pitchFamily="34" charset="0"/>
              </a:rPr>
              <a:t>ARTICLE OF THE WEEK</a:t>
            </a:r>
          </a:p>
        </p:txBody>
      </p:sp>
    </p:spTree>
    <p:extLst>
      <p:ext uri="{BB962C8B-B14F-4D97-AF65-F5344CB8AC3E}">
        <p14:creationId xmlns:p14="http://schemas.microsoft.com/office/powerpoint/2010/main" val="824152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9148C5-8033-2F6C-8E1A-47F2DB6C209F}"/>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3" name="Text Placeholder 2">
            <a:extLst>
              <a:ext uri="{FF2B5EF4-FFF2-40B4-BE49-F238E27FC236}">
                <a16:creationId xmlns:a16="http://schemas.microsoft.com/office/drawing/2014/main" id="{C7C85236-62AD-FB88-2CBF-B8C2EF1CB983}"/>
              </a:ext>
            </a:extLst>
          </p:cNvPr>
          <p:cNvSpPr>
            <a:spLocks noGrp="1"/>
          </p:cNvSpPr>
          <p:nvPr>
            <p:ph type="body" sz="quarter" idx="14"/>
          </p:nvPr>
        </p:nvSpPr>
        <p:spPr>
          <a:xfrm>
            <a:off x="528741" y="552685"/>
            <a:ext cx="7962116" cy="671704"/>
          </a:xfrm>
        </p:spPr>
        <p:txBody>
          <a:bodyPr/>
          <a:lstStyle/>
          <a:p>
            <a:r>
              <a:rPr lang="en-US" sz="3800" dirty="0">
                <a:latin typeface="Arial Black" panose="020B0A04020102020204" pitchFamily="34" charset="0"/>
              </a:rPr>
              <a:t>SECONDARY ACTIVITIES 2</a:t>
            </a:r>
          </a:p>
        </p:txBody>
      </p:sp>
      <p:sp>
        <p:nvSpPr>
          <p:cNvPr id="4" name="Rectangle 3">
            <a:extLst>
              <a:ext uri="{FF2B5EF4-FFF2-40B4-BE49-F238E27FC236}">
                <a16:creationId xmlns:a16="http://schemas.microsoft.com/office/drawing/2014/main" id="{4147624B-3509-583B-4E7E-03A60295EFAC}"/>
              </a:ext>
            </a:extLst>
          </p:cNvPr>
          <p:cNvSpPr/>
          <p:nvPr/>
        </p:nvSpPr>
        <p:spPr>
          <a:xfrm>
            <a:off x="528741" y="2137472"/>
            <a:ext cx="5458403"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0A543B5-0473-6EF4-B0B1-951579C011CE}"/>
              </a:ext>
            </a:extLst>
          </p:cNvPr>
          <p:cNvSpPr/>
          <p:nvPr/>
        </p:nvSpPr>
        <p:spPr>
          <a:xfrm>
            <a:off x="528740" y="4434357"/>
            <a:ext cx="7304667"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90B85E6-A5F9-2ABC-81EF-5EDBDB6ACAFE}"/>
              </a:ext>
            </a:extLst>
          </p:cNvPr>
          <p:cNvSpPr/>
          <p:nvPr/>
        </p:nvSpPr>
        <p:spPr>
          <a:xfrm>
            <a:off x="5987144" y="2137472"/>
            <a:ext cx="5945871"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E9B981E-037A-7815-7912-1BCD08320421}"/>
              </a:ext>
            </a:extLst>
          </p:cNvPr>
          <p:cNvSpPr/>
          <p:nvPr/>
        </p:nvSpPr>
        <p:spPr>
          <a:xfrm>
            <a:off x="7833408" y="4434357"/>
            <a:ext cx="4099605"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87E788E-E9B9-43C1-4D13-2D3E1B28D93C}"/>
              </a:ext>
            </a:extLst>
          </p:cNvPr>
          <p:cNvSpPr txBox="1"/>
          <p:nvPr/>
        </p:nvSpPr>
        <p:spPr>
          <a:xfrm>
            <a:off x="6204856" y="2465142"/>
            <a:ext cx="5458403" cy="1200329"/>
          </a:xfrm>
          <a:prstGeom prst="rect">
            <a:avLst/>
          </a:prstGeom>
          <a:noFill/>
        </p:spPr>
        <p:txBody>
          <a:bodyPr wrap="square" rtlCol="0">
            <a:spAutoFit/>
          </a:bodyPr>
          <a:lstStyle/>
          <a:p>
            <a:pPr algn="ctr"/>
            <a:r>
              <a:rPr lang="en-GB" sz="1800" dirty="0">
                <a:effectLst/>
                <a:latin typeface="Arial" panose="020B0604020202020204" pitchFamily="34" charset="0"/>
                <a:ea typeface="Arial" panose="020B0604020202020204" pitchFamily="34" charset="0"/>
                <a:cs typeface="Times New Roman" panose="02020603050405020304" pitchFamily="18" charset="0"/>
              </a:rPr>
              <a:t>Children fleeing war will often struggle to access Article 31. Find out more about the </a:t>
            </a:r>
            <a:r>
              <a:rPr lang="en-GB" sz="1800" dirty="0">
                <a:effectLst/>
                <a:latin typeface="Arial" panose="020B0604020202020204" pitchFamily="34" charset="0"/>
                <a:ea typeface="Arial" panose="020B0604020202020204" pitchFamily="34" charset="0"/>
                <a:cs typeface="Times New Roman" panose="02020603050405020304" pitchFamily="18" charset="0"/>
                <a:hlinkClick r:id="rId3"/>
              </a:rPr>
              <a:t>UNICEF Blue Dot Centres</a:t>
            </a:r>
            <a:r>
              <a:rPr lang="en-GB" sz="1800" dirty="0">
                <a:effectLst/>
                <a:latin typeface="Arial" panose="020B0604020202020204" pitchFamily="34" charset="0"/>
                <a:ea typeface="Arial" panose="020B0604020202020204" pitchFamily="34" charset="0"/>
                <a:cs typeface="Times New Roman" panose="02020603050405020304" pitchFamily="18" charset="0"/>
              </a:rPr>
              <a:t> and think about how they are supporting children to relax and play.</a:t>
            </a:r>
            <a:r>
              <a:rPr lang="en-GB" sz="1600" b="0" i="0" dirty="0">
                <a:solidFill>
                  <a:srgbClr val="000000"/>
                </a:solidFill>
                <a:effectLst/>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3FB570D-B234-3922-9DE8-4A90483EA3F9}"/>
              </a:ext>
            </a:extLst>
          </p:cNvPr>
          <p:cNvSpPr txBox="1"/>
          <p:nvPr/>
        </p:nvSpPr>
        <p:spPr>
          <a:xfrm>
            <a:off x="641565" y="4626415"/>
            <a:ext cx="7304667" cy="1559209"/>
          </a:xfrm>
          <a:prstGeom prst="rect">
            <a:avLst/>
          </a:prstGeom>
          <a:noFill/>
        </p:spPr>
        <p:txBody>
          <a:bodyPr wrap="square" rtlCol="0">
            <a:spAutoFit/>
          </a:bodyPr>
          <a:lstStyle/>
          <a:p>
            <a:pPr lvl="0" algn="ctr">
              <a:lnSpc>
                <a:spcPct val="107000"/>
              </a:lnSpc>
              <a:spcAft>
                <a:spcPts val="800"/>
              </a:spcAft>
            </a:pPr>
            <a:r>
              <a:rPr lang="en-GB" sz="1800" dirty="0">
                <a:effectLst/>
                <a:latin typeface="Arial" panose="020B0604020202020204" pitchFamily="34" charset="0"/>
                <a:ea typeface="Arial" panose="020B0604020202020204" pitchFamily="34" charset="0"/>
                <a:cs typeface="Times New Roman" panose="02020603050405020304" pitchFamily="18" charset="0"/>
              </a:rPr>
              <a:t>Write a list of clubs that your dream school would have available for students. This could include sports, arts, IT and others. Which of these clubs would be possible at your school? Think about the time and resources you would need. Write a letter to your School Council  or your headteacher to ask whether you could set up a new club.</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7FAF3CEF-6A98-ED70-FF1B-F939D4B09ED1}"/>
              </a:ext>
            </a:extLst>
          </p:cNvPr>
          <p:cNvSpPr txBox="1"/>
          <p:nvPr/>
        </p:nvSpPr>
        <p:spPr>
          <a:xfrm>
            <a:off x="640604" y="2204049"/>
            <a:ext cx="5234677" cy="2031325"/>
          </a:xfrm>
          <a:prstGeom prst="rect">
            <a:avLst/>
          </a:prstGeom>
          <a:noFill/>
        </p:spPr>
        <p:txBody>
          <a:bodyPr wrap="square" rtlCol="0">
            <a:spAutoFit/>
          </a:bodyPr>
          <a:lstStyle/>
          <a:p>
            <a:pPr algn="ctr"/>
            <a:r>
              <a:rPr lang="en-GB" sz="1800" dirty="0">
                <a:solidFill>
                  <a:schemeClr val="bg1"/>
                </a:solidFill>
                <a:effectLst/>
                <a:latin typeface="Arial" panose="020B0604020202020204" pitchFamily="34" charset="0"/>
                <a:ea typeface="Arial" panose="020B0604020202020204" pitchFamily="34" charset="0"/>
              </a:rPr>
              <a:t>This </a:t>
            </a:r>
            <a:r>
              <a:rPr lang="en-GB" sz="1800" u="sng" dirty="0">
                <a:solidFill>
                  <a:srgbClr val="0070C0"/>
                </a:solidFill>
                <a:effectLst/>
                <a:latin typeface="Arial" panose="020B0604020202020204" pitchFamily="34" charset="0"/>
                <a:ea typeface="Arial" panose="020B06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Guardian article</a:t>
            </a:r>
            <a:r>
              <a:rPr lang="en-GB" sz="1800" dirty="0">
                <a:solidFill>
                  <a:srgbClr val="0070C0"/>
                </a:solidFill>
                <a:effectLst/>
                <a:latin typeface="Arial" panose="020B0604020202020204" pitchFamily="34" charset="0"/>
                <a:ea typeface="Arial" panose="020B0604020202020204" pitchFamily="34" charset="0"/>
              </a:rPr>
              <a:t> </a:t>
            </a:r>
            <a:r>
              <a:rPr lang="en-GB" sz="1800" dirty="0">
                <a:solidFill>
                  <a:schemeClr val="bg1"/>
                </a:solidFill>
                <a:effectLst/>
                <a:latin typeface="Arial" panose="020B0604020202020204" pitchFamily="34" charset="0"/>
                <a:ea typeface="Arial" panose="020B0604020202020204" pitchFamily="34" charset="0"/>
              </a:rPr>
              <a:t>highlights the challenges faced by children in being able to play independently outside. What other rights are involved in these situations? How should the rights be balanced? Talk to an older relative about how play might be different from when they were young.</a:t>
            </a:r>
            <a:r>
              <a:rPr lang="en-GB" sz="1800" b="0" i="0" dirty="0">
                <a:solidFill>
                  <a:schemeClr val="bg1"/>
                </a:solidFill>
                <a:effectLst/>
                <a:latin typeface="Arial" panose="020B0604020202020204" pitchFamily="34" charset="0"/>
                <a:cs typeface="Arial" panose="020B0604020202020204" pitchFamily="34" charset="0"/>
              </a:rPr>
              <a:t> </a:t>
            </a:r>
            <a:endParaRPr lang="en-GB"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5489E20-5EAE-893F-680E-FD0ACEF0AC10}"/>
              </a:ext>
            </a:extLst>
          </p:cNvPr>
          <p:cNvSpPr txBox="1"/>
          <p:nvPr/>
        </p:nvSpPr>
        <p:spPr>
          <a:xfrm>
            <a:off x="7946233" y="4469999"/>
            <a:ext cx="3930368" cy="2180918"/>
          </a:xfrm>
          <a:prstGeom prst="rect">
            <a:avLst/>
          </a:prstGeom>
          <a:noFill/>
        </p:spPr>
        <p:txBody>
          <a:bodyPr wrap="square" rtlCol="0">
            <a:spAutoFit/>
          </a:bodyPr>
          <a:lstStyle/>
          <a:p>
            <a:pPr lvl="0" algn="ctr">
              <a:lnSpc>
                <a:spcPct val="107000"/>
              </a:lnSpc>
              <a:spcAft>
                <a:spcPts val="800"/>
              </a:spcAft>
            </a:pPr>
            <a:r>
              <a:rPr lang="en-GB" sz="1600" dirty="0">
                <a:effectLst/>
                <a:latin typeface="Arial" panose="020B0604020202020204" pitchFamily="34" charset="0"/>
                <a:ea typeface="Arial" panose="020B0604020202020204" pitchFamily="34" charset="0"/>
                <a:cs typeface="Times New Roman" panose="02020603050405020304" pitchFamily="18" charset="0"/>
              </a:rPr>
              <a:t>Sleep is vital for our bodies to recharge. Find out how much sleep children need at different ages. How does this compare to how much different animals sleep? What can you do to make sure that you get enough sleep to be healthy? Make a list of top tips and share them with your peers.</a:t>
            </a:r>
            <a:r>
              <a:rPr lang="en-GB" sz="1600" b="0" i="0" dirty="0">
                <a:effectLst/>
                <a:latin typeface="Arial" panose="020B0604020202020204" pitchFamily="34" charset="0"/>
                <a:cs typeface="Arial" panose="020B0604020202020204" pitchFamily="34" charset="0"/>
              </a:rPr>
              <a:t> </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8393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81177-8E9A-5E17-4B0A-DEFB96D058C7}"/>
              </a:ext>
            </a:extLst>
          </p:cNvPr>
          <p:cNvSpPr>
            <a:spLocks noGrp="1"/>
          </p:cNvSpPr>
          <p:nvPr>
            <p:ph type="body" sz="quarter" idx="14"/>
          </p:nvPr>
        </p:nvSpPr>
        <p:spPr>
          <a:xfrm>
            <a:off x="528741" y="552685"/>
            <a:ext cx="7929459" cy="671704"/>
          </a:xfrm>
        </p:spPr>
        <p:txBody>
          <a:bodyPr/>
          <a:lstStyle/>
          <a:p>
            <a:r>
              <a:rPr lang="en-US" sz="3800" dirty="0">
                <a:latin typeface="Arial Black" panose="020B0A04020102020204" pitchFamily="34" charset="0"/>
              </a:rPr>
              <a:t>SECONDARY ACTIVITIES 3</a:t>
            </a:r>
          </a:p>
        </p:txBody>
      </p:sp>
      <p:sp>
        <p:nvSpPr>
          <p:cNvPr id="3" name="Text Placeholder 2">
            <a:extLst>
              <a:ext uri="{FF2B5EF4-FFF2-40B4-BE49-F238E27FC236}">
                <a16:creationId xmlns:a16="http://schemas.microsoft.com/office/drawing/2014/main" id="{067C3C7A-9E24-7E42-C532-1A2278F7FE0C}"/>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9F38F617-4146-EBD9-CE84-D397B7AE4523}"/>
              </a:ext>
            </a:extLst>
          </p:cNvPr>
          <p:cNvSpPr/>
          <p:nvPr/>
        </p:nvSpPr>
        <p:spPr>
          <a:xfrm>
            <a:off x="528741" y="2137472"/>
            <a:ext cx="4995759"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D4B0183-7BE6-01B6-1CB7-0D8BCD7ED86F}"/>
              </a:ext>
            </a:extLst>
          </p:cNvPr>
          <p:cNvSpPr/>
          <p:nvPr/>
        </p:nvSpPr>
        <p:spPr>
          <a:xfrm>
            <a:off x="528742" y="4434357"/>
            <a:ext cx="6786458"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5E69AD-B53A-4245-45E5-1A7C66D32BF8}"/>
              </a:ext>
            </a:extLst>
          </p:cNvPr>
          <p:cNvSpPr/>
          <p:nvPr/>
        </p:nvSpPr>
        <p:spPr>
          <a:xfrm>
            <a:off x="5524500" y="2137472"/>
            <a:ext cx="640851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53DF1E-E994-52AB-ED1A-43AB172A9242}"/>
              </a:ext>
            </a:extLst>
          </p:cNvPr>
          <p:cNvSpPr/>
          <p:nvPr/>
        </p:nvSpPr>
        <p:spPr>
          <a:xfrm>
            <a:off x="7315200" y="4434357"/>
            <a:ext cx="4617813"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8DCF693-5CCB-63D9-FE72-88CA642F1CA1}"/>
              </a:ext>
            </a:extLst>
          </p:cNvPr>
          <p:cNvSpPr txBox="1"/>
          <p:nvPr/>
        </p:nvSpPr>
        <p:spPr>
          <a:xfrm>
            <a:off x="523409" y="2154799"/>
            <a:ext cx="4836748" cy="2169825"/>
          </a:xfrm>
          <a:prstGeom prst="rect">
            <a:avLst/>
          </a:prstGeom>
          <a:noFill/>
        </p:spPr>
        <p:txBody>
          <a:bodyPr wrap="square" rtlCol="0">
            <a:spAutoFit/>
          </a:bodyPr>
          <a:lstStyle/>
          <a:p>
            <a:pPr algn="ctr"/>
            <a:r>
              <a:rPr lang="en-GB" sz="1500" i="0" dirty="0">
                <a:effectLst/>
                <a:latin typeface="Arial" panose="020B0604020202020204" pitchFamily="34" charset="0"/>
                <a:cs typeface="Arial" panose="020B0604020202020204" pitchFamily="34" charset="0"/>
              </a:rPr>
              <a:t>Article 31 says all children and young people should have equal opportunities to take part in leisure and cultural activities. How accessible are your local parks and public spaces? Are there activities for babies through to teenagers, or for children with disabilities? Design a playground that as many children and young people as possible can enjoy. Draw a map of your playground and label the different areas. Explain why you have chosen your design. </a:t>
            </a:r>
            <a:endParaRPr lang="en-GB" sz="15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9DABE4C-A04F-5B8C-9171-D4E4C4FE47EB}"/>
              </a:ext>
            </a:extLst>
          </p:cNvPr>
          <p:cNvSpPr txBox="1"/>
          <p:nvPr/>
        </p:nvSpPr>
        <p:spPr>
          <a:xfrm>
            <a:off x="661737" y="4773601"/>
            <a:ext cx="6324777" cy="584775"/>
          </a:xfrm>
          <a:prstGeom prst="rect">
            <a:avLst/>
          </a:prstGeom>
          <a:noFill/>
        </p:spPr>
        <p:txBody>
          <a:bodyPr wrap="square" rtlCol="0">
            <a:spAutoFit/>
          </a:bodyPr>
          <a:lstStyle/>
          <a:p>
            <a:pPr algn="ctr"/>
            <a:r>
              <a:rPr lang="en-GB" sz="1600" i="0" dirty="0">
                <a:solidFill>
                  <a:schemeClr val="bg1"/>
                </a:solidFill>
                <a:effectLst/>
                <a:latin typeface="Arial" panose="020B0604020202020204" pitchFamily="34" charset="0"/>
                <a:cs typeface="Arial" panose="020B0604020202020204" pitchFamily="34" charset="0"/>
              </a:rPr>
              <a:t>Survey the people in your class about how they spend their leisure time. What do you think will be the most popular activities?   </a:t>
            </a:r>
            <a:endParaRPr lang="en-GB" sz="14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DEDB733-D59A-AE81-C34F-D4AF580961B0}"/>
              </a:ext>
            </a:extLst>
          </p:cNvPr>
          <p:cNvSpPr txBox="1"/>
          <p:nvPr/>
        </p:nvSpPr>
        <p:spPr>
          <a:xfrm>
            <a:off x="7861479" y="4773601"/>
            <a:ext cx="3525254" cy="1077218"/>
          </a:xfrm>
          <a:prstGeom prst="rect">
            <a:avLst/>
          </a:prstGeom>
          <a:noFill/>
        </p:spPr>
        <p:txBody>
          <a:bodyPr wrap="square" rtlCol="0">
            <a:spAutoFit/>
          </a:bodyPr>
          <a:lstStyle/>
          <a:p>
            <a:pPr algn="ctr"/>
            <a:r>
              <a:rPr lang="en-GB" sz="1600" b="0" i="0" dirty="0">
                <a:solidFill>
                  <a:schemeClr val="bg1"/>
                </a:solidFill>
                <a:effectLst/>
                <a:latin typeface="Arial" panose="020B0604020202020204" pitchFamily="34" charset="0"/>
                <a:cs typeface="Arial" panose="020B0604020202020204" pitchFamily="34" charset="0"/>
              </a:rPr>
              <a:t>Make a short film to highlight how your school respects pupils’ right to relax, play and enjoy cultural activities.</a:t>
            </a:r>
            <a:endParaRPr lang="en-GB" sz="140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ACC47CDD-ED01-6F48-E97A-7B47604EECF4}"/>
              </a:ext>
            </a:extLst>
          </p:cNvPr>
          <p:cNvSpPr txBox="1"/>
          <p:nvPr/>
        </p:nvSpPr>
        <p:spPr>
          <a:xfrm>
            <a:off x="5781262" y="2356183"/>
            <a:ext cx="5708896" cy="1323439"/>
          </a:xfrm>
          <a:prstGeom prst="rect">
            <a:avLst/>
          </a:prstGeom>
          <a:noFill/>
        </p:spPr>
        <p:txBody>
          <a:bodyPr wrap="square" rtlCol="0">
            <a:spAutoFit/>
          </a:bodyPr>
          <a:lstStyle/>
          <a:p>
            <a:pPr algn="ctr"/>
            <a:r>
              <a:rPr lang="en-GB" sz="1600" b="0" i="0" dirty="0">
                <a:solidFill>
                  <a:schemeClr val="bg1"/>
                </a:solidFill>
                <a:effectLst/>
                <a:latin typeface="Arial" panose="020B0604020202020204" pitchFamily="34" charset="0"/>
                <a:cs typeface="Arial" panose="020B0604020202020204" pitchFamily="34" charset="0"/>
              </a:rPr>
              <a:t>Look up the word obstacle. Around the world there are many obstacles in the way of children’s rights including their right to relax and play. Find out about some of these and use your creativity to create a display in school to show how UNICEF helps children overcome obstacles in their lives.   </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304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65716-FF31-A845-A83E-5C96960D70F9}"/>
              </a:ext>
            </a:extLst>
          </p:cNvPr>
          <p:cNvSpPr>
            <a:spLocks noGrp="1"/>
          </p:cNvSpPr>
          <p:nvPr>
            <p:ph type="body" sz="quarter" idx="14"/>
          </p:nvPr>
        </p:nvSpPr>
        <p:spPr>
          <a:xfrm>
            <a:off x="6536002" y="663684"/>
            <a:ext cx="3379523" cy="588605"/>
          </a:xfrm>
        </p:spPr>
        <p:txBody>
          <a:bodyPr/>
          <a:lstStyle/>
          <a:p>
            <a:r>
              <a:rPr lang="en-US" sz="3200" dirty="0">
                <a:latin typeface="Arial Black" panose="020B0A04020102020204" pitchFamily="34" charset="0"/>
              </a:rPr>
              <a:t>REFLECTION</a:t>
            </a:r>
          </a:p>
        </p:txBody>
      </p:sp>
      <p:sp>
        <p:nvSpPr>
          <p:cNvPr id="3" name="Text Placeholder 2">
            <a:extLst>
              <a:ext uri="{FF2B5EF4-FFF2-40B4-BE49-F238E27FC236}">
                <a16:creationId xmlns:a16="http://schemas.microsoft.com/office/drawing/2014/main" id="{D571A7BB-2A24-D942-B067-AA19DC6FF020}"/>
              </a:ext>
            </a:extLst>
          </p:cNvPr>
          <p:cNvSpPr>
            <a:spLocks noGrp="1"/>
          </p:cNvSpPr>
          <p:nvPr>
            <p:ph type="body" sz="quarter" idx="17"/>
          </p:nvPr>
        </p:nvSpPr>
        <p:spPr>
          <a:xfrm>
            <a:off x="6535896" y="1526397"/>
            <a:ext cx="5305425" cy="705904"/>
          </a:xfrm>
        </p:spPr>
        <p:txBody>
          <a:bodyPr/>
          <a:lstStyle/>
          <a:p>
            <a:r>
              <a:rPr lang="en-GB" sz="1800" dirty="0">
                <a:latin typeface="Arial" panose="020B0604020202020204" pitchFamily="34" charset="0"/>
                <a:cs typeface="Arial" panose="020B0604020202020204" pitchFamily="34" charset="0"/>
              </a:rPr>
              <a:t>Take a few minutes and give yourself some time and space on your own. Then have a think about the following:</a:t>
            </a:r>
          </a:p>
        </p:txBody>
      </p:sp>
      <p:sp>
        <p:nvSpPr>
          <p:cNvPr id="6" name="Text Placeholder 5">
            <a:extLst>
              <a:ext uri="{FF2B5EF4-FFF2-40B4-BE49-F238E27FC236}">
                <a16:creationId xmlns:a16="http://schemas.microsoft.com/office/drawing/2014/main" id="{DF0353F7-0EFC-E549-AA82-F8CD01C78C85}"/>
              </a:ext>
            </a:extLst>
          </p:cNvPr>
          <p:cNvSpPr>
            <a:spLocks noGrp="1"/>
          </p:cNvSpPr>
          <p:nvPr>
            <p:ph type="body" sz="quarter" idx="21"/>
          </p:nvPr>
        </p:nvSpPr>
        <p:spPr>
          <a:xfrm>
            <a:off x="6535896" y="2450992"/>
            <a:ext cx="5437030" cy="3743324"/>
          </a:xfrm>
        </p:spPr>
        <p:txBody>
          <a:bodyPr>
            <a:normAutofit fontScale="85000" lnSpcReduction="10000"/>
          </a:bodyPr>
          <a:lstStyle/>
          <a:p>
            <a:pPr marL="457200">
              <a:lnSpc>
                <a:spcPct val="107000"/>
              </a:lnSpc>
            </a:pPr>
            <a:r>
              <a:rPr lang="en-GB" sz="1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Schools </a:t>
            </a: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have lots of holidays, including a big summer break. Why is having a break from school important?</a:t>
            </a:r>
          </a:p>
          <a:p>
            <a:pPr marL="457200">
              <a:lnSpc>
                <a:spcPct val="107000"/>
              </a:lnSpc>
            </a:pP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Spend some time thinking about how you will make sure that you enjoy your right to rest, play and take part in cultural activities during the holiday period. </a:t>
            </a:r>
          </a:p>
          <a:p>
            <a:pPr marL="457200">
              <a:lnSpc>
                <a:spcPct val="107000"/>
              </a:lnSpc>
            </a:pP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Maybe make yourself a personal wish list and share it with your friends or with the adults at home. </a:t>
            </a:r>
          </a:p>
          <a:p>
            <a:pPr marL="457200">
              <a:lnSpc>
                <a:spcPct val="107000"/>
              </a:lnSpc>
            </a:pP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Just go and do something you enjoy!</a:t>
            </a:r>
          </a:p>
          <a:p>
            <a:pPr indent="0">
              <a:lnSpc>
                <a:spcPct val="107000"/>
              </a:lnSpc>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l" rtl="0" fontAlgn="base">
              <a:buNone/>
            </a:pPr>
            <a:endParaRPr lang="en-GB" dirty="0">
              <a:solidFill>
                <a:srgbClr val="000000"/>
              </a:solidFill>
              <a:effectLst/>
              <a:latin typeface="Arial" panose="020B0604020202020204" pitchFamily="34" charset="0"/>
              <a:cs typeface="Arial" panose="020B0604020202020204" pitchFamily="34" charset="0"/>
            </a:endParaRPr>
          </a:p>
          <a:p>
            <a:pPr marL="0" indent="0" algn="l" rtl="0" fontAlgn="base">
              <a:buNone/>
            </a:pPr>
            <a:r>
              <a:rPr lang="en-GB" b="0" dirty="0">
                <a:solidFill>
                  <a:srgbClr val="000000"/>
                </a:solidFill>
                <a:effectLst/>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8567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0FB738-3242-7420-5F48-7D5A139C5F0D}"/>
              </a:ext>
            </a:extLst>
          </p:cNvPr>
          <p:cNvSpPr>
            <a:spLocks noGrp="1"/>
          </p:cNvSpPr>
          <p:nvPr>
            <p:ph type="body" sz="quarter" idx="14"/>
          </p:nvPr>
        </p:nvSpPr>
        <p:spPr>
          <a:xfrm>
            <a:off x="528741" y="552685"/>
            <a:ext cx="4648901" cy="671704"/>
          </a:xfrm>
        </p:spPr>
        <p:txBody>
          <a:bodyPr/>
          <a:lstStyle/>
          <a:p>
            <a:r>
              <a:rPr lang="en-US" sz="3800" dirty="0">
                <a:latin typeface="Arial Black" panose="020B0A04020102020204" pitchFamily="34" charset="0"/>
              </a:rPr>
              <a:t>INSTRUCTIONS</a:t>
            </a:r>
          </a:p>
        </p:txBody>
      </p:sp>
      <p:sp>
        <p:nvSpPr>
          <p:cNvPr id="3" name="Text Placeholder 2">
            <a:extLst>
              <a:ext uri="{FF2B5EF4-FFF2-40B4-BE49-F238E27FC236}">
                <a16:creationId xmlns:a16="http://schemas.microsoft.com/office/drawing/2014/main" id="{98D00085-8411-AF7F-9711-1A068B2FD76C}"/>
              </a:ext>
            </a:extLst>
          </p:cNvPr>
          <p:cNvSpPr>
            <a:spLocks noGrp="1"/>
          </p:cNvSpPr>
          <p:nvPr>
            <p:ph type="body" sz="quarter" idx="21"/>
          </p:nvPr>
        </p:nvSpPr>
        <p:spPr>
          <a:xfrm>
            <a:off x="6357940" y="1624939"/>
            <a:ext cx="5444200" cy="4490853"/>
          </a:xfrm>
        </p:spPr>
        <p:txBody>
          <a:bodyPr/>
          <a:lstStyle/>
          <a:p>
            <a:pPr>
              <a:lnSpc>
                <a:spcPct val="150000"/>
              </a:lnSpc>
            </a:pPr>
            <a:r>
              <a:rPr lang="en-US" dirty="0">
                <a:solidFill>
                  <a:srgbClr val="00AEEF"/>
                </a:solidFill>
                <a:latin typeface="Arial" panose="020B0604020202020204" pitchFamily="34" charset="0"/>
                <a:cs typeface="Arial" panose="020B0604020202020204" pitchFamily="34" charset="0"/>
              </a:rPr>
              <a:t>Slide 3</a:t>
            </a:r>
            <a:r>
              <a:rPr lang="en-US" dirty="0">
                <a:latin typeface="Arial" panose="020B0604020202020204" pitchFamily="34" charset="0"/>
                <a:cs typeface="Arial" panose="020B0604020202020204" pitchFamily="34" charset="0"/>
              </a:rPr>
              <a:t>: Introducing Article 31</a:t>
            </a:r>
          </a:p>
          <a:p>
            <a:pPr>
              <a:lnSpc>
                <a:spcPct val="150000"/>
              </a:lnSpc>
            </a:pPr>
            <a:r>
              <a:rPr lang="en-US" dirty="0">
                <a:solidFill>
                  <a:srgbClr val="00AEEF"/>
                </a:solidFill>
                <a:latin typeface="Arial" panose="020B0604020202020204" pitchFamily="34" charset="0"/>
                <a:cs typeface="Arial" panose="020B0604020202020204" pitchFamily="34" charset="0"/>
              </a:rPr>
              <a:t>Slide 4</a:t>
            </a:r>
            <a:r>
              <a:rPr lang="en-US" dirty="0">
                <a:latin typeface="Arial" panose="020B0604020202020204" pitchFamily="34" charset="0"/>
                <a:cs typeface="Arial" panose="020B0604020202020204" pitchFamily="34" charset="0"/>
              </a:rPr>
              <a:t>: Exploring Article 31</a:t>
            </a:r>
          </a:p>
          <a:p>
            <a:pPr>
              <a:lnSpc>
                <a:spcPct val="150000"/>
              </a:lnSpc>
            </a:pPr>
            <a:r>
              <a:rPr lang="en-US" dirty="0">
                <a:solidFill>
                  <a:srgbClr val="00AEEF"/>
                </a:solidFill>
                <a:latin typeface="Arial" panose="020B0604020202020204" pitchFamily="34" charset="0"/>
                <a:cs typeface="Arial" panose="020B0604020202020204" pitchFamily="34" charset="0"/>
              </a:rPr>
              <a:t>Slide 5</a:t>
            </a:r>
            <a:r>
              <a:rPr lang="en-US" dirty="0">
                <a:latin typeface="Arial" panose="020B0604020202020204" pitchFamily="34" charset="0"/>
                <a:cs typeface="Arial" panose="020B0604020202020204" pitchFamily="34" charset="0"/>
              </a:rPr>
              <a:t>: Some possible answers</a:t>
            </a:r>
          </a:p>
          <a:p>
            <a:pPr>
              <a:lnSpc>
                <a:spcPct val="150000"/>
              </a:lnSpc>
            </a:pPr>
            <a:r>
              <a:rPr lang="en-US" dirty="0">
                <a:solidFill>
                  <a:srgbClr val="00AEEF"/>
                </a:solidFill>
                <a:latin typeface="Arial" panose="020B0604020202020204" pitchFamily="34" charset="0"/>
                <a:cs typeface="Arial" panose="020B0604020202020204" pitchFamily="34" charset="0"/>
              </a:rPr>
              <a:t>Slide 6, 7 &amp; 8</a:t>
            </a:r>
            <a:r>
              <a:rPr lang="en-US" dirty="0">
                <a:latin typeface="Arial" panose="020B0604020202020204" pitchFamily="34" charset="0"/>
                <a:cs typeface="Arial" panose="020B0604020202020204" pitchFamily="34" charset="0"/>
              </a:rPr>
              <a:t>: Primary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 9, 10, &amp; 11</a:t>
            </a:r>
            <a:r>
              <a:rPr lang="en-US" dirty="0">
                <a:latin typeface="Arial" panose="020B0604020202020204" pitchFamily="34" charset="0"/>
                <a:cs typeface="Arial" panose="020B0604020202020204" pitchFamily="34" charset="0"/>
              </a:rPr>
              <a:t>: Secondary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 12</a:t>
            </a:r>
            <a:r>
              <a:rPr lang="en-US" dirty="0">
                <a:latin typeface="Arial" panose="020B0604020202020204" pitchFamily="34" charset="0"/>
                <a:cs typeface="Arial" panose="020B0604020202020204" pitchFamily="34" charset="0"/>
              </a:rPr>
              <a:t>: Reflection</a:t>
            </a:r>
          </a:p>
        </p:txBody>
      </p:sp>
    </p:spTree>
    <p:extLst>
      <p:ext uri="{BB962C8B-B14F-4D97-AF65-F5344CB8AC3E}">
        <p14:creationId xmlns:p14="http://schemas.microsoft.com/office/powerpoint/2010/main" val="640117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189B3A-D0E7-E640-B1F0-3B483591A08C}"/>
              </a:ext>
            </a:extLst>
          </p:cNvPr>
          <p:cNvSpPr>
            <a:spLocks noGrp="1"/>
          </p:cNvSpPr>
          <p:nvPr>
            <p:ph type="body" sz="quarter" idx="14"/>
          </p:nvPr>
        </p:nvSpPr>
        <p:spPr>
          <a:xfrm>
            <a:off x="528740" y="677333"/>
            <a:ext cx="4293479" cy="422405"/>
          </a:xfrm>
        </p:spPr>
        <p:txBody>
          <a:bodyPr/>
          <a:lstStyle/>
          <a:p>
            <a:r>
              <a:rPr lang="en-US" sz="2000" dirty="0">
                <a:latin typeface="Arial Black" panose="020B0A04020102020204" pitchFamily="34" charset="0"/>
              </a:rPr>
              <a:t>INTRODUCING ARTICLE 31</a:t>
            </a:r>
          </a:p>
        </p:txBody>
      </p:sp>
      <p:sp>
        <p:nvSpPr>
          <p:cNvPr id="4" name="Text Placeholder 3">
            <a:extLst>
              <a:ext uri="{FF2B5EF4-FFF2-40B4-BE49-F238E27FC236}">
                <a16:creationId xmlns:a16="http://schemas.microsoft.com/office/drawing/2014/main" id="{90C7C574-9573-5D42-A50A-7E87DA182D29}"/>
              </a:ext>
            </a:extLst>
          </p:cNvPr>
          <p:cNvSpPr>
            <a:spLocks noGrp="1"/>
          </p:cNvSpPr>
          <p:nvPr>
            <p:ph type="body" sz="quarter" idx="17"/>
          </p:nvPr>
        </p:nvSpPr>
        <p:spPr>
          <a:xfrm>
            <a:off x="6586401" y="708932"/>
            <a:ext cx="5305425" cy="259486"/>
          </a:xfrm>
        </p:spPr>
        <p:txBody>
          <a:bodyPr/>
          <a:lstStyle/>
          <a:p>
            <a:r>
              <a:rPr lang="en-US" dirty="0">
                <a:latin typeface="Arial Black" panose="020B0A04020102020204" pitchFamily="34" charset="0"/>
              </a:rPr>
              <a:t>Article 31 (leisure, play and culture)</a:t>
            </a:r>
          </a:p>
        </p:txBody>
      </p:sp>
      <p:sp>
        <p:nvSpPr>
          <p:cNvPr id="6" name="Text Placeholder 5">
            <a:extLst>
              <a:ext uri="{FF2B5EF4-FFF2-40B4-BE49-F238E27FC236}">
                <a16:creationId xmlns:a16="http://schemas.microsoft.com/office/drawing/2014/main" id="{1655297F-1DF4-2847-81FC-29805F363780}"/>
              </a:ext>
            </a:extLst>
          </p:cNvPr>
          <p:cNvSpPr>
            <a:spLocks noGrp="1"/>
          </p:cNvSpPr>
          <p:nvPr>
            <p:ph type="body" sz="quarter" idx="23"/>
          </p:nvPr>
        </p:nvSpPr>
        <p:spPr>
          <a:xfrm>
            <a:off x="6405927" y="1237878"/>
            <a:ext cx="5148399" cy="2568966"/>
          </a:xfrm>
        </p:spPr>
        <p:txBody>
          <a:bodyPr>
            <a:noAutofit/>
          </a:bodyPr>
          <a:lstStyle/>
          <a:p>
            <a:pPr marL="226695">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Every child has the right to relax, play and take part in a wide range of cultural activities.</a:t>
            </a:r>
          </a:p>
        </p:txBody>
      </p:sp>
      <p:sp>
        <p:nvSpPr>
          <p:cNvPr id="2" name="TextBox 1">
            <a:extLst>
              <a:ext uri="{FF2B5EF4-FFF2-40B4-BE49-F238E27FC236}">
                <a16:creationId xmlns:a16="http://schemas.microsoft.com/office/drawing/2014/main" id="{627778A1-9760-5310-3D0C-C99F762FA511}"/>
              </a:ext>
            </a:extLst>
          </p:cNvPr>
          <p:cNvSpPr txBox="1"/>
          <p:nvPr/>
        </p:nvSpPr>
        <p:spPr>
          <a:xfrm>
            <a:off x="528741" y="1598296"/>
            <a:ext cx="5076859" cy="584775"/>
          </a:xfrm>
          <a:prstGeom prst="rect">
            <a:avLst/>
          </a:prstGeom>
          <a:noFill/>
        </p:spPr>
        <p:txBody>
          <a:bodyPr wrap="square" rtlCol="0">
            <a:spAutoFit/>
          </a:bodyPr>
          <a:lstStyle/>
          <a:p>
            <a:r>
              <a:rPr lang="en-GB" sz="1600" dirty="0">
                <a:solidFill>
                  <a:srgbClr val="030303"/>
                </a:solidFill>
                <a:latin typeface="Arial" panose="020B0604020202020204" pitchFamily="34" charset="0"/>
                <a:cs typeface="Arial" panose="020B0604020202020204" pitchFamily="34" charset="0"/>
              </a:rPr>
              <a:t>Usman Shahid,  RRSA Project Support Apprentice introduces Article 31</a:t>
            </a:r>
            <a:endParaRPr lang="en-GB" sz="16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FE197FF-E6E9-DBAD-E48D-989B8106B534}"/>
              </a:ext>
            </a:extLst>
          </p:cNvPr>
          <p:cNvSpPr txBox="1"/>
          <p:nvPr/>
        </p:nvSpPr>
        <p:spPr>
          <a:xfrm>
            <a:off x="1312120" y="6091411"/>
            <a:ext cx="3510099" cy="338554"/>
          </a:xfrm>
          <a:prstGeom prst="rect">
            <a:avLst/>
          </a:prstGeom>
          <a:noFill/>
        </p:spPr>
        <p:txBody>
          <a:bodyPr wrap="square" rtlCol="0">
            <a:spAutoFit/>
          </a:bodyPr>
          <a:lstStyle/>
          <a:p>
            <a:r>
              <a:rPr lang="en-GB" sz="1600" dirty="0">
                <a:solidFill>
                  <a:srgbClr val="00AEEF"/>
                </a:solidFill>
                <a:latin typeface="Arial" panose="020B0604020202020204" pitchFamily="34" charset="0"/>
                <a:cs typeface="Arial" panose="020B0604020202020204" pitchFamily="34" charset="0"/>
                <a:hlinkClick r:id="rId4"/>
              </a:rPr>
              <a:t>Click here to watch on YouTube</a:t>
            </a:r>
            <a:endParaRPr lang="en-GB" sz="1600" dirty="0">
              <a:solidFill>
                <a:srgbClr val="00AEEF"/>
              </a:solidFill>
              <a:latin typeface="Arial" panose="020B0604020202020204" pitchFamily="34" charset="0"/>
              <a:cs typeface="Arial" panose="020B0604020202020204" pitchFamily="34" charset="0"/>
            </a:endParaRPr>
          </a:p>
        </p:txBody>
      </p:sp>
      <p:pic>
        <p:nvPicPr>
          <p:cNvPr id="8" name="Online Media 7" title="Usman Shahid,  RRSA Project Support Apprentice introduces Article 31">
            <a:hlinkClick r:id="" action="ppaction://media"/>
            <a:extLst>
              <a:ext uri="{FF2B5EF4-FFF2-40B4-BE49-F238E27FC236}">
                <a16:creationId xmlns:a16="http://schemas.microsoft.com/office/drawing/2014/main" id="{A99C9070-1FC6-4A1E-32E4-D8D61F1556DD}"/>
              </a:ext>
            </a:extLst>
          </p:cNvPr>
          <p:cNvPicPr>
            <a:picLocks noRot="1" noChangeAspect="1"/>
          </p:cNvPicPr>
          <p:nvPr>
            <a:videoFile r:link="rId1"/>
          </p:nvPr>
        </p:nvPicPr>
        <p:blipFill>
          <a:blip r:embed="rId5"/>
          <a:stretch>
            <a:fillRect/>
          </a:stretch>
        </p:blipFill>
        <p:spPr>
          <a:xfrm>
            <a:off x="795421" y="2658979"/>
            <a:ext cx="4258972" cy="2406319"/>
          </a:xfrm>
          <a:prstGeom prst="rect">
            <a:avLst/>
          </a:prstGeom>
        </p:spPr>
      </p:pic>
      <p:pic>
        <p:nvPicPr>
          <p:cNvPr id="9" name="Graphic 8">
            <a:extLst>
              <a:ext uri="{FF2B5EF4-FFF2-40B4-BE49-F238E27FC236}">
                <a16:creationId xmlns:a16="http://schemas.microsoft.com/office/drawing/2014/main" id="{D46637FC-2A62-73F6-A54F-197E57962A0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59720" y="2261792"/>
            <a:ext cx="2102630" cy="2803506"/>
          </a:xfrm>
          <a:prstGeom prst="rect">
            <a:avLst/>
          </a:prstGeom>
        </p:spPr>
      </p:pic>
    </p:spTree>
    <p:extLst>
      <p:ext uri="{BB962C8B-B14F-4D97-AF65-F5344CB8AC3E}">
        <p14:creationId xmlns:p14="http://schemas.microsoft.com/office/powerpoint/2010/main" val="409143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DD6C81-8AA4-E041-AAF8-8EB97BD3C477}"/>
              </a:ext>
            </a:extLst>
          </p:cNvPr>
          <p:cNvSpPr>
            <a:spLocks noGrp="1"/>
          </p:cNvSpPr>
          <p:nvPr>
            <p:ph type="body" sz="quarter" idx="14"/>
          </p:nvPr>
        </p:nvSpPr>
        <p:spPr>
          <a:xfrm>
            <a:off x="6536001" y="409746"/>
            <a:ext cx="4480341" cy="921003"/>
          </a:xfrm>
        </p:spPr>
        <p:txBody>
          <a:bodyPr/>
          <a:lstStyle/>
          <a:p>
            <a:r>
              <a:rPr lang="en-US" sz="2800" dirty="0">
                <a:latin typeface="Arial Black" panose="020B0A04020102020204" pitchFamily="34" charset="0"/>
              </a:rPr>
              <a:t>EXPLORING ARTICLE 31</a:t>
            </a:r>
          </a:p>
        </p:txBody>
      </p:sp>
      <p:sp>
        <p:nvSpPr>
          <p:cNvPr id="3" name="Text Placeholder 2">
            <a:extLst>
              <a:ext uri="{FF2B5EF4-FFF2-40B4-BE49-F238E27FC236}">
                <a16:creationId xmlns:a16="http://schemas.microsoft.com/office/drawing/2014/main" id="{D795E4B6-838B-EB4E-BE98-33E79F1EFA72}"/>
              </a:ext>
            </a:extLst>
          </p:cNvPr>
          <p:cNvSpPr>
            <a:spLocks noGrp="1"/>
          </p:cNvSpPr>
          <p:nvPr>
            <p:ph type="body" sz="quarter" idx="17"/>
          </p:nvPr>
        </p:nvSpPr>
        <p:spPr>
          <a:xfrm>
            <a:off x="6535899" y="4340579"/>
            <a:ext cx="5484651" cy="224238"/>
          </a:xfrm>
        </p:spPr>
        <p:txBody>
          <a:bodyPr/>
          <a:lstStyle/>
          <a:p>
            <a:r>
              <a:rPr lang="en-US" dirty="0">
                <a:latin typeface="Arial Black" panose="020B0A04020102020204" pitchFamily="34" charset="0"/>
              </a:rPr>
              <a:t>Have a think and write down some answers.</a:t>
            </a:r>
          </a:p>
        </p:txBody>
      </p:sp>
      <p:sp>
        <p:nvSpPr>
          <p:cNvPr id="5" name="Text Placeholder 4">
            <a:extLst>
              <a:ext uri="{FF2B5EF4-FFF2-40B4-BE49-F238E27FC236}">
                <a16:creationId xmlns:a16="http://schemas.microsoft.com/office/drawing/2014/main" id="{80BACD06-3EA4-8443-8E69-00A32D75E953}"/>
              </a:ext>
            </a:extLst>
          </p:cNvPr>
          <p:cNvSpPr>
            <a:spLocks noGrp="1"/>
          </p:cNvSpPr>
          <p:nvPr>
            <p:ph type="body" sz="quarter" idx="23"/>
          </p:nvPr>
        </p:nvSpPr>
        <p:spPr/>
        <p:txBody>
          <a:bodyPr>
            <a:normAutofit/>
          </a:bodyPr>
          <a:lstStyle/>
          <a:p>
            <a:r>
              <a:rPr lang="en-GB" sz="2400" b="1" i="1" dirty="0">
                <a:solidFill>
                  <a:srgbClr val="00AEEF"/>
                </a:solidFill>
                <a:effectLst/>
                <a:latin typeface="Arial" panose="020B0604020202020204" pitchFamily="34" charset="0"/>
                <a:ea typeface="Arial" panose="020B0604020202020204" pitchFamily="34" charset="0"/>
                <a:cs typeface="Times New Roman" panose="02020603050405020304" pitchFamily="18" charset="0"/>
              </a:rPr>
              <a:t>In what different ways have you enjoyed Article 31 during the last school year?</a:t>
            </a:r>
            <a:endParaRPr lang="en-GB" sz="2400" i="1" dirty="0">
              <a:solidFill>
                <a:srgbClr val="00AEEF"/>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56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DAE188-B461-304A-9ACF-B4696591BBA5}"/>
              </a:ext>
            </a:extLst>
          </p:cNvPr>
          <p:cNvSpPr>
            <a:spLocks noGrp="1"/>
          </p:cNvSpPr>
          <p:nvPr>
            <p:ph type="body" sz="quarter" idx="14"/>
          </p:nvPr>
        </p:nvSpPr>
        <p:spPr>
          <a:xfrm>
            <a:off x="528741" y="425740"/>
            <a:ext cx="5306576" cy="533205"/>
          </a:xfrm>
        </p:spPr>
        <p:txBody>
          <a:bodyPr/>
          <a:lstStyle/>
          <a:p>
            <a:r>
              <a:rPr lang="en-US" sz="2800" dirty="0">
                <a:latin typeface="Arial Black" panose="020B0A04020102020204" pitchFamily="34" charset="0"/>
              </a:rPr>
              <a:t>EXPLORING ARTICLE 31</a:t>
            </a:r>
          </a:p>
        </p:txBody>
      </p:sp>
      <p:sp>
        <p:nvSpPr>
          <p:cNvPr id="3" name="Text Placeholder 2">
            <a:extLst>
              <a:ext uri="{FF2B5EF4-FFF2-40B4-BE49-F238E27FC236}">
                <a16:creationId xmlns:a16="http://schemas.microsoft.com/office/drawing/2014/main" id="{969CAE0C-8DF7-5944-AE5F-25312ADF0302}"/>
              </a:ext>
            </a:extLst>
          </p:cNvPr>
          <p:cNvSpPr>
            <a:spLocks noGrp="1"/>
          </p:cNvSpPr>
          <p:nvPr>
            <p:ph type="body" sz="quarter" idx="17"/>
          </p:nvPr>
        </p:nvSpPr>
        <p:spPr>
          <a:xfrm>
            <a:off x="528636" y="6300221"/>
            <a:ext cx="10781619" cy="259486"/>
          </a:xfrm>
        </p:spPr>
        <p:txBody>
          <a:bodyPr/>
          <a:lstStyle/>
          <a:p>
            <a:r>
              <a:rPr lang="en-US" sz="1800" dirty="0">
                <a:latin typeface="Arial Black" panose="020B0A04020102020204" pitchFamily="34" charset="0"/>
              </a:rPr>
              <a:t>What else did you think of?</a:t>
            </a:r>
          </a:p>
        </p:txBody>
      </p:sp>
      <p:sp>
        <p:nvSpPr>
          <p:cNvPr id="4" name="Text Placeholder 3">
            <a:extLst>
              <a:ext uri="{FF2B5EF4-FFF2-40B4-BE49-F238E27FC236}">
                <a16:creationId xmlns:a16="http://schemas.microsoft.com/office/drawing/2014/main" id="{7920D01A-4E83-BD46-A2A0-3F244A7D11DC}"/>
              </a:ext>
            </a:extLst>
          </p:cNvPr>
          <p:cNvSpPr>
            <a:spLocks noGrp="1"/>
          </p:cNvSpPr>
          <p:nvPr>
            <p:ph type="body" sz="quarter" idx="20"/>
          </p:nvPr>
        </p:nvSpPr>
        <p:spPr>
          <a:xfrm>
            <a:off x="528636" y="1572186"/>
            <a:ext cx="10781620" cy="346471"/>
          </a:xfrm>
        </p:spPr>
        <p:txBody>
          <a:bodyPr>
            <a:normAutofit/>
          </a:bodyPr>
          <a:lstStyle/>
          <a:p>
            <a:r>
              <a:rPr lang="en-US" sz="1800" dirty="0">
                <a:latin typeface="Arial Black" panose="020B0A04020102020204" pitchFamily="34" charset="0"/>
              </a:rPr>
              <a:t>Did you think of these?</a:t>
            </a:r>
          </a:p>
        </p:txBody>
      </p:sp>
      <p:sp>
        <p:nvSpPr>
          <p:cNvPr id="5" name="Text Placeholder 4">
            <a:extLst>
              <a:ext uri="{FF2B5EF4-FFF2-40B4-BE49-F238E27FC236}">
                <a16:creationId xmlns:a16="http://schemas.microsoft.com/office/drawing/2014/main" id="{605676CA-21AD-D447-A863-BE7395533B6E}"/>
              </a:ext>
            </a:extLst>
          </p:cNvPr>
          <p:cNvSpPr>
            <a:spLocks noGrp="1"/>
          </p:cNvSpPr>
          <p:nvPr>
            <p:ph type="body" sz="quarter" idx="21"/>
          </p:nvPr>
        </p:nvSpPr>
        <p:spPr>
          <a:xfrm>
            <a:off x="528636" y="2064487"/>
            <a:ext cx="11453814" cy="3898163"/>
          </a:xfrm>
        </p:spPr>
        <p:txBody>
          <a:bodyPr numCol="2">
            <a:noAutofit/>
          </a:bodyPr>
          <a:lstStyle/>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Arts and craft activities.</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Chilling out.</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Spending time with friends.</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Going to a museum or gallery.</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Going to the theatre, to concerts or to the cinema. </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Taking part in sport.</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Having a safe space to, relax, read, draw or listen to music.</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Playing at the park.</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Playing computer games.</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Doing yoga, meditation or mindfulness activities. </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Sleeping!</a:t>
            </a:r>
          </a:p>
          <a:p>
            <a:pPr marL="0" lvl="0" indent="0">
              <a:lnSpc>
                <a:spcPct val="107000"/>
              </a:lnSpc>
              <a:buNone/>
            </a:pP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858401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767E2F-0883-B9A9-5DEE-F19AEA1475EF}"/>
              </a:ext>
            </a:extLst>
          </p:cNvPr>
          <p:cNvSpPr>
            <a:spLocks noGrp="1"/>
          </p:cNvSpPr>
          <p:nvPr>
            <p:ph type="body" sz="quarter" idx="14"/>
          </p:nvPr>
        </p:nvSpPr>
        <p:spPr>
          <a:xfrm>
            <a:off x="528742" y="552684"/>
            <a:ext cx="6536088" cy="671704"/>
          </a:xfrm>
        </p:spPr>
        <p:txBody>
          <a:bodyPr/>
          <a:lstStyle/>
          <a:p>
            <a:r>
              <a:rPr lang="en-US" sz="3800" dirty="0">
                <a:latin typeface="Arial Black" panose="020B0A04020102020204" pitchFamily="34" charset="0"/>
              </a:rPr>
              <a:t>PRIMARY ACTIVITIES</a:t>
            </a:r>
          </a:p>
        </p:txBody>
      </p:sp>
      <p:sp>
        <p:nvSpPr>
          <p:cNvPr id="3" name="Text Placeholder 2">
            <a:extLst>
              <a:ext uri="{FF2B5EF4-FFF2-40B4-BE49-F238E27FC236}">
                <a16:creationId xmlns:a16="http://schemas.microsoft.com/office/drawing/2014/main" id="{2E809C3F-92F3-A964-CBC8-D5049C1C1F69}"/>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p:txBody>
      </p:sp>
      <p:sp>
        <p:nvSpPr>
          <p:cNvPr id="4" name="Rectangle 3">
            <a:extLst>
              <a:ext uri="{FF2B5EF4-FFF2-40B4-BE49-F238E27FC236}">
                <a16:creationId xmlns:a16="http://schemas.microsoft.com/office/drawing/2014/main" id="{E95D1F9D-23C7-7303-B75E-3F3BD1B912CB}"/>
              </a:ext>
            </a:extLst>
          </p:cNvPr>
          <p:cNvSpPr/>
          <p:nvPr/>
        </p:nvSpPr>
        <p:spPr>
          <a:xfrm>
            <a:off x="528741" y="2137472"/>
            <a:ext cx="6536087"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05F42D4-759C-0084-0604-75C92CF20A90}"/>
              </a:ext>
            </a:extLst>
          </p:cNvPr>
          <p:cNvSpPr/>
          <p:nvPr/>
        </p:nvSpPr>
        <p:spPr>
          <a:xfrm>
            <a:off x="528741" y="4434357"/>
            <a:ext cx="6033983"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079DBE2-2550-30FE-3F8D-3F3C730CB51A}"/>
              </a:ext>
            </a:extLst>
          </p:cNvPr>
          <p:cNvSpPr/>
          <p:nvPr/>
        </p:nvSpPr>
        <p:spPr>
          <a:xfrm>
            <a:off x="7064830" y="2136586"/>
            <a:ext cx="486818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1238C7B-2FE0-8A8D-1EEC-D11B2AFFD794}"/>
              </a:ext>
            </a:extLst>
          </p:cNvPr>
          <p:cNvSpPr/>
          <p:nvPr/>
        </p:nvSpPr>
        <p:spPr>
          <a:xfrm>
            <a:off x="6562724" y="4434357"/>
            <a:ext cx="5370289"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32228E-A587-B079-368C-799516903CFD}"/>
              </a:ext>
            </a:extLst>
          </p:cNvPr>
          <p:cNvSpPr txBox="1"/>
          <p:nvPr/>
        </p:nvSpPr>
        <p:spPr>
          <a:xfrm>
            <a:off x="7264541" y="2335172"/>
            <a:ext cx="4468761" cy="1754326"/>
          </a:xfrm>
          <a:prstGeom prst="rect">
            <a:avLst/>
          </a:prstGeom>
          <a:noFill/>
        </p:spPr>
        <p:txBody>
          <a:bodyPr wrap="square" rtlCol="0">
            <a:spAutoFit/>
          </a:bodyPr>
          <a:lstStyle/>
          <a:p>
            <a:pPr algn="ctr"/>
            <a:r>
              <a:rPr lang="en-GB" sz="1800" b="0" i="0" dirty="0">
                <a:solidFill>
                  <a:schemeClr val="bg1"/>
                </a:solidFill>
                <a:effectLst/>
                <a:latin typeface="Arial" panose="020B0604020202020204" pitchFamily="34" charset="0"/>
                <a:cs typeface="Arial" panose="020B0604020202020204" pitchFamily="34" charset="0"/>
              </a:rPr>
              <a:t>Make an ‘Article 31 chill-out den’ in your classroom or playground where you can relax. Use cushions, blankets and even fairy lights. Take a picture of yourself relaxing in your chill-out den and share it with your school community.</a:t>
            </a:r>
            <a:endParaRPr lang="en-GB" sz="16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D3FF4E1-6384-ACDA-AC24-C12B1E305126}"/>
              </a:ext>
            </a:extLst>
          </p:cNvPr>
          <p:cNvSpPr txBox="1"/>
          <p:nvPr/>
        </p:nvSpPr>
        <p:spPr>
          <a:xfrm>
            <a:off x="724196" y="2329171"/>
            <a:ext cx="5941299" cy="1262846"/>
          </a:xfrm>
          <a:prstGeom prst="rect">
            <a:avLst/>
          </a:prstGeom>
          <a:noFill/>
        </p:spPr>
        <p:txBody>
          <a:bodyPr wrap="square" rtlCol="0">
            <a:spAutoFit/>
          </a:bodyPr>
          <a:lstStyle/>
          <a:p>
            <a:pPr lvl="0">
              <a:lnSpc>
                <a:spcPct val="107000"/>
              </a:lnSpc>
              <a:spcAft>
                <a:spcPts val="80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Watch and listen to </a:t>
            </a:r>
            <a:r>
              <a:rPr lang="en-GB" sz="18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2"/>
              </a:rPr>
              <a:t>The Things I love about Playtime.</a:t>
            </a:r>
            <a:r>
              <a:rPr lang="en-GB" sz="1800" dirty="0">
                <a:effectLst/>
                <a:latin typeface="Arial" panose="020B0604020202020204" pitchFamily="34" charset="0"/>
                <a:ea typeface="Times New Roman" panose="02020603050405020304" pitchFamily="18" charset="0"/>
                <a:cs typeface="Arial" panose="020B0604020202020204" pitchFamily="34" charset="0"/>
              </a:rPr>
              <a:t> Discuss how you play in school. How do you help each other enjoy your right to play? Create a display of everyone enjoying their favourite way of playing.</a:t>
            </a:r>
            <a:r>
              <a:rPr lang="en-GB" b="0" i="0" dirty="0">
                <a:solidFill>
                  <a:srgbClr val="000000"/>
                </a:solidFill>
                <a:effectLst/>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8AB74C1-8E97-AF83-2917-1BDE1E72C459}"/>
              </a:ext>
            </a:extLst>
          </p:cNvPr>
          <p:cNvSpPr txBox="1"/>
          <p:nvPr/>
        </p:nvSpPr>
        <p:spPr>
          <a:xfrm>
            <a:off x="713107" y="4647925"/>
            <a:ext cx="5649906" cy="1477328"/>
          </a:xfrm>
          <a:prstGeom prst="rect">
            <a:avLst/>
          </a:prstGeom>
          <a:noFill/>
        </p:spPr>
        <p:txBody>
          <a:bodyPr wrap="square" rtlCol="0">
            <a:spAutoFit/>
          </a:bodyPr>
          <a:lstStyle/>
          <a:p>
            <a:pPr algn="ctr"/>
            <a:r>
              <a:rPr lang="en-GB" sz="1800" b="0" i="0" dirty="0">
                <a:solidFill>
                  <a:srgbClr val="000000"/>
                </a:solidFill>
                <a:effectLst/>
                <a:latin typeface="Arial" panose="020B0604020202020204" pitchFamily="34" charset="0"/>
                <a:cs typeface="Arial" panose="020B0604020202020204" pitchFamily="34" charset="0"/>
              </a:rPr>
              <a:t>Some people like to relax by dancing. Different cultures have different traditional dances. Do you know any? Why not try to learn a traditional dance with your class using the programmes from </a:t>
            </a:r>
            <a:r>
              <a:rPr lang="en-GB" sz="1800" b="0" i="0" dirty="0">
                <a:solidFill>
                  <a:srgbClr val="000000"/>
                </a:solidFill>
                <a:effectLst/>
                <a:latin typeface="Arial" panose="020B0604020202020204" pitchFamily="34" charset="0"/>
                <a:cs typeface="Arial" panose="020B0604020202020204" pitchFamily="34" charset="0"/>
                <a:hlinkClick r:id="rId3"/>
              </a:rPr>
              <a:t>BBC School Radio</a:t>
            </a:r>
            <a:r>
              <a:rPr lang="en-GB" sz="1800" b="0" i="0" dirty="0">
                <a:solidFill>
                  <a:srgbClr val="000000"/>
                </a:solidFill>
                <a:effectLst/>
                <a:latin typeface="Arial" panose="020B0604020202020204" pitchFamily="34" charset="0"/>
                <a:cs typeface="Arial" panose="020B0604020202020204" pitchFamily="34" charset="0"/>
              </a:rPr>
              <a:t>? </a:t>
            </a:r>
            <a:endParaRPr lang="en-GB" sz="14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FD5D052-65BD-1B4F-1CF2-727342CCC180}"/>
              </a:ext>
            </a:extLst>
          </p:cNvPr>
          <p:cNvSpPr txBox="1"/>
          <p:nvPr/>
        </p:nvSpPr>
        <p:spPr>
          <a:xfrm>
            <a:off x="6878808" y="4590775"/>
            <a:ext cx="4854494" cy="1323439"/>
          </a:xfrm>
          <a:prstGeom prst="rect">
            <a:avLst/>
          </a:prstGeom>
          <a:noFill/>
        </p:spPr>
        <p:txBody>
          <a:bodyPr wrap="square" rtlCol="0">
            <a:spAutoFit/>
          </a:bodyPr>
          <a:lstStyle/>
          <a:p>
            <a:pPr algn="ctr"/>
            <a:r>
              <a:rPr lang="en-GB" sz="2000" b="0" i="0" dirty="0">
                <a:solidFill>
                  <a:schemeClr val="bg1"/>
                </a:solidFill>
                <a:effectLst/>
                <a:latin typeface="Arial" panose="020B0604020202020204" pitchFamily="34" charset="0"/>
                <a:cs typeface="Arial" panose="020B0604020202020204" pitchFamily="34" charset="0"/>
              </a:rPr>
              <a:t>Can you draw a sausage dog? How about a panda or a turtle? Take part in an </a:t>
            </a:r>
            <a:r>
              <a:rPr lang="en-GB" sz="2000" b="0" i="0" dirty="0">
                <a:solidFill>
                  <a:schemeClr val="bg1"/>
                </a:solidFill>
                <a:effectLst/>
                <a:latin typeface="Arial" panose="020B0604020202020204" pitchFamily="34" charset="0"/>
                <a:cs typeface="Arial" panose="020B0604020202020204" pitchFamily="34" charset="0"/>
                <a:hlinkClick r:id="rId4"/>
              </a:rPr>
              <a:t>online art lesson</a:t>
            </a:r>
            <a:r>
              <a:rPr lang="en-GB" sz="2000" b="0" i="0" dirty="0">
                <a:solidFill>
                  <a:schemeClr val="bg1"/>
                </a:solidFill>
                <a:effectLst/>
                <a:latin typeface="Arial" panose="020B0604020202020204" pitchFamily="34" charset="0"/>
                <a:cs typeface="Arial" panose="020B0604020202020204" pitchFamily="34" charset="0"/>
              </a:rPr>
              <a:t> – which will you choose?   </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2339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a:xfrm>
            <a:off x="528741" y="552684"/>
            <a:ext cx="7113029" cy="671704"/>
          </a:xfrm>
        </p:spPr>
        <p:txBody>
          <a:bodyPr/>
          <a:lstStyle/>
          <a:p>
            <a:r>
              <a:rPr lang="en-US" sz="3800" dirty="0">
                <a:latin typeface="Arial Black" panose="020B0A04020102020204" pitchFamily="34" charset="0"/>
              </a:rPr>
              <a:t>PRIMARY ACTIVITIES 2</a:t>
            </a:r>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248D6161-A1A7-87C4-2CFF-151403062A80}"/>
              </a:ext>
            </a:extLst>
          </p:cNvPr>
          <p:cNvSpPr/>
          <p:nvPr/>
        </p:nvSpPr>
        <p:spPr>
          <a:xfrm>
            <a:off x="528742" y="2137472"/>
            <a:ext cx="4462358"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1" y="4434357"/>
            <a:ext cx="662453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F72573-65AF-707A-98FE-27DF8EF863B5}"/>
              </a:ext>
            </a:extLst>
          </p:cNvPr>
          <p:cNvSpPr/>
          <p:nvPr/>
        </p:nvSpPr>
        <p:spPr>
          <a:xfrm>
            <a:off x="4991099" y="2151631"/>
            <a:ext cx="6941914"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503FD-5B43-FBEC-35EB-041DB2B4A72F}"/>
              </a:ext>
            </a:extLst>
          </p:cNvPr>
          <p:cNvSpPr/>
          <p:nvPr/>
        </p:nvSpPr>
        <p:spPr>
          <a:xfrm>
            <a:off x="7153275" y="4434357"/>
            <a:ext cx="4779738"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AB0D2D-7A56-C172-5C99-4EFDF7642C70}"/>
              </a:ext>
            </a:extLst>
          </p:cNvPr>
          <p:cNvSpPr txBox="1"/>
          <p:nvPr/>
        </p:nvSpPr>
        <p:spPr>
          <a:xfrm>
            <a:off x="521822" y="4724152"/>
            <a:ext cx="6547090" cy="1200329"/>
          </a:xfrm>
          <a:prstGeom prst="rect">
            <a:avLst/>
          </a:prstGeom>
          <a:noFill/>
        </p:spPr>
        <p:txBody>
          <a:bodyPr wrap="square" rtlCol="0">
            <a:spAutoFit/>
          </a:bodyPr>
          <a:lstStyle/>
          <a:p>
            <a:pPr algn="ctr"/>
            <a:r>
              <a:rPr lang="en-GB" sz="1800" dirty="0">
                <a:effectLst/>
                <a:latin typeface="Arial" panose="020B0604020202020204" pitchFamily="34" charset="0"/>
                <a:ea typeface="Arial" panose="020B0604020202020204" pitchFamily="34" charset="0"/>
              </a:rPr>
              <a:t>Lots of museums and galleries now have virtual tours so you can visit museums all over the world from your classroom or living room! </a:t>
            </a:r>
            <a:r>
              <a:rPr lang="en-GB" sz="1800" u="sng" dirty="0">
                <a:solidFill>
                  <a:srgbClr val="0563C1"/>
                </a:solidFill>
                <a:effectLst/>
                <a:latin typeface="Arial" panose="020B0604020202020204" pitchFamily="34" charset="0"/>
                <a:ea typeface="Arial" panose="020B0604020202020204" pitchFamily="34" charset="0"/>
                <a:cs typeface="Times New Roman" panose="02020603050405020304" pitchFamily="18" charset="0"/>
                <a:hlinkClick r:id="rId2"/>
              </a:rPr>
              <a:t>Choose a museum and go on a virtual tour.</a:t>
            </a:r>
            <a:r>
              <a:rPr lang="en-GB" sz="1800" dirty="0">
                <a:effectLst/>
                <a:latin typeface="Arial" panose="020B0604020202020204" pitchFamily="34" charset="0"/>
                <a:ea typeface="Arial" panose="020B0604020202020204" pitchFamily="34" charset="0"/>
              </a:rPr>
              <a:t> Find out if your local museums or galleries have virtual tours.</a:t>
            </a:r>
            <a:r>
              <a:rPr lang="en-GB" sz="1400" b="0" i="0" dirty="0">
                <a:solidFill>
                  <a:schemeClr val="bg1"/>
                </a:solidFill>
                <a:effectLst/>
                <a:latin typeface="Arial" panose="020B0604020202020204" pitchFamily="34" charset="0"/>
                <a:cs typeface="Arial" panose="020B0604020202020204" pitchFamily="34" charset="0"/>
              </a:rPr>
              <a:t>  </a:t>
            </a:r>
            <a:endParaRPr lang="en-GB" sz="14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A304D7D-9EF4-7005-6B25-1AD7E6D10336}"/>
              </a:ext>
            </a:extLst>
          </p:cNvPr>
          <p:cNvSpPr txBox="1"/>
          <p:nvPr/>
        </p:nvSpPr>
        <p:spPr>
          <a:xfrm>
            <a:off x="7330332" y="4632943"/>
            <a:ext cx="4425623" cy="1754326"/>
          </a:xfrm>
          <a:prstGeom prst="rect">
            <a:avLst/>
          </a:prstGeom>
          <a:noFill/>
        </p:spPr>
        <p:txBody>
          <a:bodyPr wrap="square" rtlCol="0">
            <a:spAutoFit/>
          </a:bodyPr>
          <a:lstStyle/>
          <a:p>
            <a:pPr algn="ctr"/>
            <a:r>
              <a:rPr lang="en-GB" b="0" i="0" dirty="0">
                <a:solidFill>
                  <a:srgbClr val="000000"/>
                </a:solidFill>
                <a:effectLst/>
                <a:latin typeface="Arial" panose="020B0604020202020204" pitchFamily="34" charset="0"/>
                <a:cs typeface="Arial" panose="020B0604020202020204" pitchFamily="34" charset="0"/>
              </a:rPr>
              <a:t>Make a list of the clubs your school runs at lunchtimes and after school. Is there something for everyone? Do you have a great idea for a new club? Think about how you could share your views about clubs at your school. </a:t>
            </a:r>
            <a:endParaRPr lang="en-GB" b="1" dirty="0">
              <a:solidFill>
                <a:srgbClr val="00AEEF"/>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AA62055-B017-63E6-96AD-F128D198FEF1}"/>
              </a:ext>
            </a:extLst>
          </p:cNvPr>
          <p:cNvSpPr txBox="1"/>
          <p:nvPr/>
        </p:nvSpPr>
        <p:spPr>
          <a:xfrm>
            <a:off x="5116893" y="2374400"/>
            <a:ext cx="6624534" cy="1754326"/>
          </a:xfrm>
          <a:prstGeom prst="rect">
            <a:avLst/>
          </a:prstGeom>
          <a:noFill/>
        </p:spPr>
        <p:txBody>
          <a:bodyPr wrap="square" lIns="91440" tIns="45720" rIns="91440" bIns="45720" rtlCol="0" anchor="t">
            <a:spAutoFit/>
          </a:bodyPr>
          <a:lstStyle/>
          <a:p>
            <a:pPr algn="ctr"/>
            <a:r>
              <a:rPr lang="en-GB" sz="1800" dirty="0">
                <a:effectLst/>
                <a:latin typeface="Arial" panose="020B0604020202020204" pitchFamily="34" charset="0"/>
                <a:ea typeface="Arial" panose="020B0604020202020204" pitchFamily="34" charset="0"/>
                <a:cs typeface="Times New Roman" panose="02020603050405020304" pitchFamily="18" charset="0"/>
              </a:rPr>
              <a:t>Article 31 says that every child has the right to take part in a wide range of cultural and artistic activities. This includes museums and galleries. </a:t>
            </a:r>
          </a:p>
          <a:p>
            <a:pPr algn="ctr"/>
            <a:endParaRPr lang="en-GB">
              <a:latin typeface="Arial" panose="020B0604020202020204" pitchFamily="34" charset="0"/>
              <a:ea typeface="Arial" panose="020B0604020202020204" pitchFamily="34" charset="0"/>
              <a:cs typeface="Times New Roman" panose="02020603050405020304" pitchFamily="18" charset="0"/>
            </a:endParaRPr>
          </a:p>
          <a:p>
            <a:pPr algn="ctr"/>
            <a:r>
              <a:rPr lang="en-GB" sz="1800">
                <a:effectLst/>
                <a:latin typeface="Arial" panose="020B0604020202020204" pitchFamily="34" charset="0"/>
                <a:ea typeface="Arial" panose="020B0604020202020204" pitchFamily="34" charset="0"/>
                <a:cs typeface="Times New Roman" panose="02020603050405020304" pitchFamily="18" charset="0"/>
              </a:rPr>
              <a:t>Create </a:t>
            </a:r>
            <a:r>
              <a:rPr lang="en-GB" sz="1800" dirty="0">
                <a:effectLst/>
                <a:latin typeface="Arial" panose="020B0604020202020204" pitchFamily="34" charset="0"/>
                <a:ea typeface="Arial" panose="020B0604020202020204" pitchFamily="34" charset="0"/>
                <a:cs typeface="Times New Roman" panose="02020603050405020304" pitchFamily="18" charset="0"/>
              </a:rPr>
              <a:t>an artwork of your own, inspired by objects and patterns from around the world.</a:t>
            </a:r>
            <a:endParaRPr lang="en-GB" sz="1400" dirty="0">
              <a:latin typeface="Arial"/>
              <a:cs typeface="Arial"/>
            </a:endParaRPr>
          </a:p>
        </p:txBody>
      </p:sp>
      <p:sp>
        <p:nvSpPr>
          <p:cNvPr id="13" name="TextBox 12">
            <a:extLst>
              <a:ext uri="{FF2B5EF4-FFF2-40B4-BE49-F238E27FC236}">
                <a16:creationId xmlns:a16="http://schemas.microsoft.com/office/drawing/2014/main" id="{6C40C9B0-16B1-3DF4-EDF7-63788570C65A}"/>
              </a:ext>
            </a:extLst>
          </p:cNvPr>
          <p:cNvSpPr txBox="1"/>
          <p:nvPr/>
        </p:nvSpPr>
        <p:spPr>
          <a:xfrm>
            <a:off x="668321" y="2430230"/>
            <a:ext cx="4183200" cy="1323439"/>
          </a:xfrm>
          <a:prstGeom prst="rect">
            <a:avLst/>
          </a:prstGeom>
          <a:noFill/>
        </p:spPr>
        <p:txBody>
          <a:bodyPr wrap="square" rtlCol="0">
            <a:spAutoFit/>
          </a:bodyPr>
          <a:lstStyle/>
          <a:p>
            <a:pPr algn="ctr"/>
            <a:r>
              <a:rPr lang="en-GB" sz="1600" b="0" i="0" dirty="0">
                <a:solidFill>
                  <a:schemeClr val="bg1"/>
                </a:solidFill>
                <a:effectLst/>
                <a:latin typeface="Arial" panose="020B0604020202020204" pitchFamily="34" charset="0"/>
                <a:cs typeface="Arial" panose="020B0604020202020204" pitchFamily="34" charset="0"/>
              </a:rPr>
              <a:t>Sleep is important for all children. What do you do to get to sleep at night? Do you like a special story, or have a special toy to cuddle? Talk about and compare your bedtime routines with your friends.  </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1245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a:xfrm>
            <a:off x="528741" y="552684"/>
            <a:ext cx="7113029" cy="671704"/>
          </a:xfrm>
        </p:spPr>
        <p:txBody>
          <a:bodyPr/>
          <a:lstStyle/>
          <a:p>
            <a:r>
              <a:rPr lang="en-US" sz="3800" dirty="0">
                <a:latin typeface="Arial Black" panose="020B0A04020102020204" pitchFamily="34" charset="0"/>
              </a:rPr>
              <a:t>PRIMARY ACTIVITIES 3</a:t>
            </a:r>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248D6161-A1A7-87C4-2CFF-151403062A80}"/>
              </a:ext>
            </a:extLst>
          </p:cNvPr>
          <p:cNvSpPr/>
          <p:nvPr/>
        </p:nvSpPr>
        <p:spPr>
          <a:xfrm>
            <a:off x="528741" y="2137472"/>
            <a:ext cx="6979501"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1" y="4434357"/>
            <a:ext cx="662453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F72573-65AF-707A-98FE-27DF8EF863B5}"/>
              </a:ext>
            </a:extLst>
          </p:cNvPr>
          <p:cNvSpPr/>
          <p:nvPr/>
        </p:nvSpPr>
        <p:spPr>
          <a:xfrm>
            <a:off x="7508243" y="2137472"/>
            <a:ext cx="4424771"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503FD-5B43-FBEC-35EB-041DB2B4A72F}"/>
              </a:ext>
            </a:extLst>
          </p:cNvPr>
          <p:cNvSpPr/>
          <p:nvPr/>
        </p:nvSpPr>
        <p:spPr>
          <a:xfrm>
            <a:off x="7153275" y="4434357"/>
            <a:ext cx="4779738"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AB0D2D-7A56-C172-5C99-4EFDF7642C70}"/>
              </a:ext>
            </a:extLst>
          </p:cNvPr>
          <p:cNvSpPr txBox="1"/>
          <p:nvPr/>
        </p:nvSpPr>
        <p:spPr>
          <a:xfrm>
            <a:off x="7239751" y="4725276"/>
            <a:ext cx="4779738" cy="1569660"/>
          </a:xfrm>
          <a:prstGeom prst="rect">
            <a:avLst/>
          </a:prstGeom>
          <a:noFill/>
        </p:spPr>
        <p:txBody>
          <a:bodyPr wrap="square" rtlCol="0">
            <a:spAutoFit/>
          </a:bodyPr>
          <a:lstStyle/>
          <a:p>
            <a:pPr algn="ctr"/>
            <a:r>
              <a:rPr lang="en-GB" sz="1600" i="0" dirty="0">
                <a:effectLst/>
                <a:latin typeface="Arial" panose="020B0604020202020204" pitchFamily="34" charset="0"/>
                <a:cs typeface="Arial" panose="020B0604020202020204" pitchFamily="34" charset="0"/>
              </a:rPr>
              <a:t>How do you like to spend your free time? Think about what your ideal weekend would be like. Where would you go? What would you do? What activities would you participate in? What rights would you enjoy? Create a comic strip showing your dream weekend and share it with your class.  </a:t>
            </a:r>
            <a:endParaRPr lang="en-GB" sz="16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A304D7D-9EF4-7005-6B25-1AD7E6D10336}"/>
              </a:ext>
            </a:extLst>
          </p:cNvPr>
          <p:cNvSpPr txBox="1"/>
          <p:nvPr/>
        </p:nvSpPr>
        <p:spPr>
          <a:xfrm>
            <a:off x="666750" y="2611738"/>
            <a:ext cx="6677025" cy="954107"/>
          </a:xfrm>
          <a:prstGeom prst="rect">
            <a:avLst/>
          </a:prstGeom>
          <a:noFill/>
        </p:spPr>
        <p:txBody>
          <a:bodyPr wrap="square" rtlCol="0">
            <a:spAutoFit/>
          </a:bodyPr>
          <a:lstStyle/>
          <a:p>
            <a:pPr algn="ctr"/>
            <a:r>
              <a:rPr lang="en-GB" sz="1400" b="0" i="0" dirty="0">
                <a:solidFill>
                  <a:schemeClr val="bg1"/>
                </a:solidFill>
                <a:effectLst/>
                <a:latin typeface="Arial" panose="020B0604020202020204" pitchFamily="34" charset="0"/>
                <a:cs typeface="Arial" panose="020B0604020202020204" pitchFamily="34" charset="0"/>
              </a:rPr>
              <a:t>All children around the world have the right to play, but they might play some different games than the ones you’re used to.</a:t>
            </a:r>
          </a:p>
          <a:p>
            <a:pPr algn="ctr"/>
            <a:r>
              <a:rPr lang="en-GB" sz="1400" b="0" i="0" dirty="0">
                <a:solidFill>
                  <a:schemeClr val="bg1"/>
                </a:solidFill>
                <a:effectLst/>
                <a:latin typeface="Arial" panose="020B0604020202020204" pitchFamily="34" charset="0"/>
                <a:cs typeface="Arial" panose="020B0604020202020204" pitchFamily="34" charset="0"/>
              </a:rPr>
              <a:t>Take a look at some of these </a:t>
            </a:r>
            <a:r>
              <a:rPr lang="en-GB" sz="1400" b="0" i="0" dirty="0">
                <a:solidFill>
                  <a:schemeClr val="bg1"/>
                </a:solidFill>
                <a:effectLst/>
                <a:latin typeface="Arial" panose="020B0604020202020204" pitchFamily="34" charset="0"/>
                <a:cs typeface="Arial" panose="020B0604020202020204" pitchFamily="34" charset="0"/>
                <a:hlinkClick r:id="rId4"/>
              </a:rPr>
              <a:t>Traditional Games </a:t>
            </a:r>
            <a:r>
              <a:rPr lang="en-GB" sz="1400" b="0" i="0" dirty="0">
                <a:solidFill>
                  <a:schemeClr val="bg1"/>
                </a:solidFill>
                <a:effectLst/>
                <a:latin typeface="Arial" panose="020B0604020202020204" pitchFamily="34" charset="0"/>
                <a:cs typeface="Arial" panose="020B0604020202020204" pitchFamily="34" charset="0"/>
              </a:rPr>
              <a:t>from around the world and have a go at playing with your friends.  </a:t>
            </a:r>
            <a:endParaRPr lang="en-GB" sz="1400" b="1"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AA62055-B017-63E6-96AD-F128D198FEF1}"/>
              </a:ext>
            </a:extLst>
          </p:cNvPr>
          <p:cNvSpPr txBox="1"/>
          <p:nvPr/>
        </p:nvSpPr>
        <p:spPr>
          <a:xfrm>
            <a:off x="7694489" y="2299561"/>
            <a:ext cx="4155017" cy="1569660"/>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cs typeface="Arial" panose="020B0604020202020204" pitchFamily="34" charset="0"/>
                <a:hlinkClick r:id="rId5"/>
              </a:rPr>
              <a:t>Let Toys be Toys</a:t>
            </a:r>
            <a:r>
              <a:rPr lang="en-GB" sz="1600" b="0" i="0" dirty="0">
                <a:solidFill>
                  <a:srgbClr val="000000"/>
                </a:solidFill>
                <a:effectLst/>
                <a:latin typeface="Arial" panose="020B0604020202020204" pitchFamily="34" charset="0"/>
                <a:cs typeface="Arial" panose="020B0604020202020204" pitchFamily="34" charset="0"/>
              </a:rPr>
              <a:t> is a campaign that wants to stop people viewing some toys as for boys and other for girls.  Do you think it matters? Debate this as a class. Design a new toy for everyone in the class to play with.   </a:t>
            </a:r>
            <a:endParaRPr lang="en-GB" sz="16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C40C9B0-16B1-3DF4-EDF7-63788570C65A}"/>
              </a:ext>
            </a:extLst>
          </p:cNvPr>
          <p:cNvSpPr txBox="1"/>
          <p:nvPr/>
        </p:nvSpPr>
        <p:spPr>
          <a:xfrm>
            <a:off x="528741" y="4556328"/>
            <a:ext cx="3975194" cy="1815882"/>
          </a:xfrm>
          <a:prstGeom prst="rect">
            <a:avLst/>
          </a:prstGeom>
          <a:noFill/>
        </p:spPr>
        <p:txBody>
          <a:bodyPr wrap="square" rtlCol="0">
            <a:spAutoFit/>
          </a:bodyPr>
          <a:lstStyle/>
          <a:p>
            <a:pPr algn="ctr"/>
            <a:r>
              <a:rPr lang="en-GB" sz="1400" b="0" i="0" dirty="0">
                <a:solidFill>
                  <a:schemeClr val="bg1"/>
                </a:solidFill>
                <a:effectLst/>
                <a:latin typeface="Arial" panose="020B0604020202020204" pitchFamily="34" charset="0"/>
                <a:cs typeface="Arial" panose="020B0604020202020204" pitchFamily="34" charset="0"/>
              </a:rPr>
              <a:t>All children have the right to play but many children with disabilities find that their local playgrounds aren’t accessible. Watch this </a:t>
            </a:r>
            <a:r>
              <a:rPr lang="en-GB" sz="1400" b="0" i="0" dirty="0">
                <a:solidFill>
                  <a:schemeClr val="bg1"/>
                </a:solidFill>
                <a:effectLst/>
                <a:latin typeface="Arial" panose="020B0604020202020204" pitchFamily="34" charset="0"/>
                <a:cs typeface="Arial" panose="020B0604020202020204" pitchFamily="34" charset="0"/>
                <a:hlinkClick r:id="rId6"/>
              </a:rPr>
              <a:t>video from Newsround</a:t>
            </a:r>
            <a:r>
              <a:rPr lang="en-GB" sz="1400" b="0" i="0" dirty="0">
                <a:solidFill>
                  <a:schemeClr val="bg1"/>
                </a:solidFill>
                <a:effectLst/>
                <a:latin typeface="Arial" panose="020B0604020202020204" pitchFamily="34" charset="0"/>
                <a:cs typeface="Arial" panose="020B0604020202020204" pitchFamily="34" charset="0"/>
              </a:rPr>
              <a:t> to learn more about this issue. Are your local playgrounds accessible for all children? Write to your local council to ask what they can do to make sure that all children can enjoy their right to play without discrimination.</a:t>
            </a:r>
            <a:endParaRPr lang="en-GB" sz="1400" dirty="0">
              <a:solidFill>
                <a:schemeClr val="bg1"/>
              </a:solidFill>
              <a:latin typeface="Arial" panose="020B0604020202020204" pitchFamily="34" charset="0"/>
              <a:cs typeface="Arial" panose="020B0604020202020204" pitchFamily="34" charset="0"/>
            </a:endParaRPr>
          </a:p>
        </p:txBody>
      </p:sp>
      <p:pic>
        <p:nvPicPr>
          <p:cNvPr id="10" name="Online Media 9" title="Accessible Playgrounds: 'Disabled Children are Being Left Out ' | Newsround">
            <a:hlinkClick r:id="" action="ppaction://media"/>
            <a:extLst>
              <a:ext uri="{FF2B5EF4-FFF2-40B4-BE49-F238E27FC236}">
                <a16:creationId xmlns:a16="http://schemas.microsoft.com/office/drawing/2014/main" id="{B6E4BAA6-99F1-BDF0-0DA0-EA9AAFE27009}"/>
              </a:ext>
            </a:extLst>
          </p:cNvPr>
          <p:cNvPicPr>
            <a:picLocks noRot="1" noChangeAspect="1"/>
          </p:cNvPicPr>
          <p:nvPr>
            <a:videoFile r:link="rId1"/>
          </p:nvPr>
        </p:nvPicPr>
        <p:blipFill>
          <a:blip r:embed="rId7"/>
          <a:stretch>
            <a:fillRect/>
          </a:stretch>
        </p:blipFill>
        <p:spPr>
          <a:xfrm>
            <a:off x="4675688" y="4641451"/>
            <a:ext cx="2134329" cy="1205896"/>
          </a:xfrm>
          <a:prstGeom prst="rect">
            <a:avLst/>
          </a:prstGeom>
        </p:spPr>
      </p:pic>
    </p:spTree>
    <p:extLst>
      <p:ext uri="{BB962C8B-B14F-4D97-AF65-F5344CB8AC3E}">
        <p14:creationId xmlns:p14="http://schemas.microsoft.com/office/powerpoint/2010/main" val="163185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81177-8E9A-5E17-4B0A-DEFB96D058C7}"/>
              </a:ext>
            </a:extLst>
          </p:cNvPr>
          <p:cNvSpPr>
            <a:spLocks noGrp="1"/>
          </p:cNvSpPr>
          <p:nvPr>
            <p:ph type="body" sz="quarter" idx="14"/>
          </p:nvPr>
        </p:nvSpPr>
        <p:spPr>
          <a:xfrm>
            <a:off x="528741" y="552686"/>
            <a:ext cx="7396059" cy="671704"/>
          </a:xfrm>
        </p:spPr>
        <p:txBody>
          <a:bodyPr/>
          <a:lstStyle/>
          <a:p>
            <a:r>
              <a:rPr lang="en-US" sz="3800" dirty="0">
                <a:latin typeface="Arial Black" panose="020B0A04020102020204" pitchFamily="34" charset="0"/>
              </a:rPr>
              <a:t>SECONDARY ACTIVITIES</a:t>
            </a:r>
          </a:p>
        </p:txBody>
      </p:sp>
      <p:sp>
        <p:nvSpPr>
          <p:cNvPr id="3" name="Text Placeholder 2">
            <a:extLst>
              <a:ext uri="{FF2B5EF4-FFF2-40B4-BE49-F238E27FC236}">
                <a16:creationId xmlns:a16="http://schemas.microsoft.com/office/drawing/2014/main" id="{067C3C7A-9E24-7E42-C532-1A2278F7FE0C}"/>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9F38F617-4146-EBD9-CE84-D397B7AE4523}"/>
              </a:ext>
            </a:extLst>
          </p:cNvPr>
          <p:cNvSpPr/>
          <p:nvPr/>
        </p:nvSpPr>
        <p:spPr>
          <a:xfrm>
            <a:off x="528741" y="2137472"/>
            <a:ext cx="4195659"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D4B0183-7BE6-01B6-1CB7-0D8BCD7ED86F}"/>
              </a:ext>
            </a:extLst>
          </p:cNvPr>
          <p:cNvSpPr/>
          <p:nvPr/>
        </p:nvSpPr>
        <p:spPr>
          <a:xfrm>
            <a:off x="528741" y="4434357"/>
            <a:ext cx="6119709"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5E69AD-B53A-4245-45E5-1A7C66D32BF8}"/>
              </a:ext>
            </a:extLst>
          </p:cNvPr>
          <p:cNvSpPr/>
          <p:nvPr/>
        </p:nvSpPr>
        <p:spPr>
          <a:xfrm>
            <a:off x="4724400" y="2137472"/>
            <a:ext cx="7198061"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53DF1E-E994-52AB-ED1A-43AB172A9242}"/>
              </a:ext>
            </a:extLst>
          </p:cNvPr>
          <p:cNvSpPr/>
          <p:nvPr/>
        </p:nvSpPr>
        <p:spPr>
          <a:xfrm>
            <a:off x="6648450" y="4434357"/>
            <a:ext cx="5284563"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8DCF693-5CCB-63D9-FE72-88CA642F1CA1}"/>
              </a:ext>
            </a:extLst>
          </p:cNvPr>
          <p:cNvSpPr txBox="1"/>
          <p:nvPr/>
        </p:nvSpPr>
        <p:spPr>
          <a:xfrm>
            <a:off x="650368" y="2302034"/>
            <a:ext cx="3952403" cy="1323439"/>
          </a:xfrm>
          <a:prstGeom prst="rect">
            <a:avLst/>
          </a:prstGeom>
          <a:noFill/>
        </p:spPr>
        <p:txBody>
          <a:bodyPr wrap="square" rtlCol="0">
            <a:spAutoFit/>
          </a:bodyPr>
          <a:lstStyle/>
          <a:p>
            <a:pPr algn="ctr"/>
            <a:r>
              <a:rPr lang="en-GB" sz="1600" b="0" i="0" dirty="0">
                <a:solidFill>
                  <a:srgbClr val="030303"/>
                </a:solidFill>
                <a:effectLst/>
                <a:latin typeface="Arial" panose="020B0604020202020204" pitchFamily="34" charset="0"/>
                <a:cs typeface="Arial" panose="020B0604020202020204" pitchFamily="34" charset="0"/>
              </a:rPr>
              <a:t>Do you have a hobby? Choose one of your hobbies (</a:t>
            </a:r>
            <a:r>
              <a:rPr lang="en-GB" sz="1600" b="0" i="0" dirty="0">
                <a:solidFill>
                  <a:srgbClr val="030303"/>
                </a:solidFill>
                <a:effectLst/>
                <a:latin typeface="Arial" panose="020B0604020202020204" pitchFamily="34" charset="0"/>
                <a:cs typeface="Arial" panose="020B0604020202020204" pitchFamily="34" charset="0"/>
                <a:hlinkClick r:id="rId3"/>
              </a:rPr>
              <a:t>or pick one from this list</a:t>
            </a:r>
            <a:r>
              <a:rPr lang="en-GB" sz="1600" b="0" i="0" dirty="0">
                <a:solidFill>
                  <a:srgbClr val="030303"/>
                </a:solidFill>
                <a:effectLst/>
                <a:latin typeface="Arial" panose="020B0604020202020204" pitchFamily="34" charset="0"/>
                <a:cs typeface="Arial" panose="020B0604020202020204" pitchFamily="34" charset="0"/>
              </a:rPr>
              <a:t>) and create a fact file to encourage other people to give it a go. Do some research if you need to. </a:t>
            </a:r>
            <a:endParaRPr lang="en-GB"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9DABE4C-A04F-5B8C-9171-D4E4C4FE47EB}"/>
              </a:ext>
            </a:extLst>
          </p:cNvPr>
          <p:cNvSpPr txBox="1"/>
          <p:nvPr/>
        </p:nvSpPr>
        <p:spPr>
          <a:xfrm>
            <a:off x="650369" y="4541029"/>
            <a:ext cx="5769802" cy="1754326"/>
          </a:xfrm>
          <a:prstGeom prst="rect">
            <a:avLst/>
          </a:prstGeom>
          <a:noFill/>
        </p:spPr>
        <p:txBody>
          <a:bodyPr wrap="square" rtlCol="0">
            <a:spAutoFit/>
          </a:bodyPr>
          <a:lstStyle/>
          <a:p>
            <a:pPr algn="ctr"/>
            <a:r>
              <a:rPr lang="en-GB" sz="1800" b="0" i="0" dirty="0">
                <a:solidFill>
                  <a:srgbClr val="000000"/>
                </a:solidFill>
                <a:effectLst/>
                <a:latin typeface="Arial" panose="020B0604020202020204" pitchFamily="34" charset="0"/>
                <a:cs typeface="Arial" panose="020B0604020202020204" pitchFamily="34" charset="0"/>
              </a:rPr>
              <a:t>Relaxation is important and is a key part of Article 31, but sometimes we can find it tricky to relax, especially during stressful times. </a:t>
            </a:r>
            <a:r>
              <a:rPr lang="en-GB" sz="1800" b="0" i="0" dirty="0">
                <a:solidFill>
                  <a:srgbClr val="000000"/>
                </a:solidFill>
                <a:effectLst/>
                <a:latin typeface="Arial" panose="020B0604020202020204" pitchFamily="34" charset="0"/>
                <a:cs typeface="Arial" panose="020B0604020202020204" pitchFamily="34" charset="0"/>
                <a:hlinkClick r:id="rId4"/>
              </a:rPr>
              <a:t>Young Scot</a:t>
            </a:r>
            <a:r>
              <a:rPr lang="en-GB" sz="1800" b="0" i="0" dirty="0">
                <a:solidFill>
                  <a:srgbClr val="000000"/>
                </a:solidFill>
                <a:effectLst/>
                <a:latin typeface="Arial" panose="020B0604020202020204" pitchFamily="34" charset="0"/>
                <a:cs typeface="Arial" panose="020B0604020202020204" pitchFamily="34" charset="0"/>
              </a:rPr>
              <a:t> has some helpful videos demonstrating techniques to support your mental health and wellbeing – why not give them a try?  </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DEDB733-D59A-AE81-C34F-D4AF580961B0}"/>
              </a:ext>
            </a:extLst>
          </p:cNvPr>
          <p:cNvSpPr txBox="1"/>
          <p:nvPr/>
        </p:nvSpPr>
        <p:spPr>
          <a:xfrm>
            <a:off x="5043475" y="2473089"/>
            <a:ext cx="6559910" cy="1569660"/>
          </a:xfrm>
          <a:prstGeom prst="rect">
            <a:avLst/>
          </a:prstGeom>
          <a:noFill/>
        </p:spPr>
        <p:txBody>
          <a:bodyPr wrap="square" rtlCol="0">
            <a:spAutoFit/>
          </a:bodyPr>
          <a:lstStyle/>
          <a:p>
            <a:pPr algn="ctr"/>
            <a:r>
              <a:rPr lang="en-GB" sz="16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Article 31 says that every child has the right to take part in a wide range of cultural and artistic activities. This includes museums and galleries. </a:t>
            </a:r>
          </a:p>
          <a:p>
            <a:pPr algn="ctr"/>
            <a:endParaRPr lang="en-GB" sz="1600" dirty="0">
              <a:solidFill>
                <a:schemeClr val="bg1"/>
              </a:solidFill>
              <a:latin typeface="Arial" panose="020B0604020202020204" pitchFamily="34" charset="0"/>
              <a:ea typeface="Arial" panose="020B0604020202020204" pitchFamily="34" charset="0"/>
              <a:cs typeface="Times New Roman" panose="02020603050405020304" pitchFamily="18" charset="0"/>
            </a:endParaRPr>
          </a:p>
          <a:p>
            <a:pPr algn="ctr"/>
            <a:r>
              <a:rPr lang="en-GB" sz="16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Create an artwork of your own, inspired by objects and patterns from around the world. </a:t>
            </a:r>
            <a:endParaRPr lang="en-GB" sz="1200" dirty="0">
              <a:solidFill>
                <a:schemeClr val="bg1"/>
              </a:solidFill>
              <a:latin typeface="Arial"/>
              <a:cs typeface="Arial"/>
            </a:endParaRPr>
          </a:p>
        </p:txBody>
      </p:sp>
      <p:sp>
        <p:nvSpPr>
          <p:cNvPr id="12" name="TextBox 11">
            <a:extLst>
              <a:ext uri="{FF2B5EF4-FFF2-40B4-BE49-F238E27FC236}">
                <a16:creationId xmlns:a16="http://schemas.microsoft.com/office/drawing/2014/main" id="{CFEC6972-21CF-9B64-FF44-09536D49B4D4}"/>
              </a:ext>
            </a:extLst>
          </p:cNvPr>
          <p:cNvSpPr txBox="1"/>
          <p:nvPr/>
        </p:nvSpPr>
        <p:spPr>
          <a:xfrm>
            <a:off x="6714539" y="4479054"/>
            <a:ext cx="5152383" cy="2151936"/>
          </a:xfrm>
          <a:prstGeom prst="rect">
            <a:avLst/>
          </a:prstGeom>
          <a:noFill/>
        </p:spPr>
        <p:txBody>
          <a:bodyPr wrap="square" rtlCol="0">
            <a:spAutoFit/>
          </a:bodyPr>
          <a:lstStyle/>
          <a:p>
            <a:pPr lvl="0" algn="ctr">
              <a:lnSpc>
                <a:spcPct val="107000"/>
              </a:lnSpc>
              <a:spcAft>
                <a:spcPts val="800"/>
              </a:spcAft>
            </a:pPr>
            <a:r>
              <a:rPr lang="en-GB"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Some families struggle to afford things like school trips, music lessons or the equipment needed to take part in some sports. Try to find out what your school does to promote equity and help to overcome those barriers. Remember, part of the response will be about people’s privacy, so please think about that!</a:t>
            </a:r>
            <a:endParaRPr lang="en-GB"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79793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UK_Univers_Powerpoint_16.9_template" id="{E7465B0F-3A31-7345-A344-597C117D6CCC}" vid="{FC2F8100-4B7B-ED4C-AA18-18EF80D39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1753</TotalTime>
  <Words>1653</Words>
  <Application>Microsoft Office PowerPoint</Application>
  <PresentationFormat>Widescreen</PresentationFormat>
  <Paragraphs>87</Paragraphs>
  <Slides>12</Slides>
  <Notes>5</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Arial Black</vt:lpstr>
      <vt:lpstr>Calibri</vt:lpstr>
      <vt:lpstr>Open Sans</vt:lpstr>
      <vt:lpstr>Symbol</vt:lpstr>
      <vt:lpstr>Univers LT Pro 45 Light</vt:lpstr>
      <vt:lpstr>Univers LT Pro 55</vt:lpstr>
      <vt:lpstr>Univers LT Pro 85 XBlack</vt:lpstr>
      <vt:lpstr>Univers LT Std 45 Light</vt:lpstr>
      <vt:lpstr>Office Theme</vt:lpstr>
      <vt:lpstr>ARTICLE OF THE WEEK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UUK POWERPOINT TEMPLATE</dc:title>
  <dc:creator>Katherine Fardell</dc:creator>
  <cp:lastModifiedBy>Samantha Bradey</cp:lastModifiedBy>
  <cp:revision>126</cp:revision>
  <dcterms:created xsi:type="dcterms:W3CDTF">2022-01-18T14:28:30Z</dcterms:created>
  <dcterms:modified xsi:type="dcterms:W3CDTF">2023-06-22T08:47:31Z</dcterms:modified>
</cp:coreProperties>
</file>