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4" r:id="rId2"/>
    <p:sldId id="285" r:id="rId3"/>
    <p:sldId id="272" r:id="rId4"/>
    <p:sldId id="268" r:id="rId5"/>
    <p:sldId id="276" r:id="rId6"/>
    <p:sldId id="289" r:id="rId7"/>
    <p:sldId id="286" r:id="rId8"/>
    <p:sldId id="287" r:id="rId9"/>
    <p:sldId id="288"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619C74-98F6-4D6A-F9B6-5E5547497F99}" name="Samantha Bradey" initials="SB" userId="S::SamanthaB@unicef.org.uk::41c99f15-9b87-403a-8456-1da8256f332b" providerId="AD"/>
  <p188:author id="{788CCBEA-0905-EB8F-0FC9-1C5DB479B239}" name="Helen Trivers" initials="HT" userId="S::HTrivers@unicef.org.uk::01c0b90d-8952-4913-9306-d7020156f2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6937"/>
    <a:srgbClr val="003B5E"/>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29D25B-E956-44CB-BC5E-0D1A84CA1B7D}" v="167" dt="2023-06-14T13:40:34.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3" autoAdjust="0"/>
    <p:restoredTop sz="94660"/>
  </p:normalViewPr>
  <p:slideViewPr>
    <p:cSldViewPr snapToGrid="0">
      <p:cViewPr varScale="1">
        <p:scale>
          <a:sx n="63" d="100"/>
          <a:sy n="63" d="100"/>
        </p:scale>
        <p:origin x="1060" y="36"/>
      </p:cViewPr>
      <p:guideLst/>
    </p:cSldViewPr>
  </p:slideViewPr>
  <p:notesTextViewPr>
    <p:cViewPr>
      <p:scale>
        <a:sx n="3" d="2"/>
        <a:sy n="3" d="2"/>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Bradey" userId="/My3CRHsN1ZqGHHDoFkqcBTUi7mdY9HM7A/sVIP6q1I=" providerId="None" clId="Web-{E029D25B-E956-44CB-BC5E-0D1A84CA1B7D}"/>
    <pc:docChg chg="modSld">
      <pc:chgData name="Samantha Bradey" userId="/My3CRHsN1ZqGHHDoFkqcBTUi7mdY9HM7A/sVIP6q1I=" providerId="None" clId="Web-{E029D25B-E956-44CB-BC5E-0D1A84CA1B7D}" dt="2023-06-14T13:40:34.066" v="95" actId="20577"/>
      <pc:docMkLst>
        <pc:docMk/>
      </pc:docMkLst>
      <pc:sldChg chg="modSp">
        <pc:chgData name="Samantha Bradey" userId="/My3CRHsN1ZqGHHDoFkqcBTUi7mdY9HM7A/sVIP6q1I=" providerId="None" clId="Web-{E029D25B-E956-44CB-BC5E-0D1A84CA1B7D}" dt="2023-06-14T13:39:00.799" v="83" actId="20577"/>
        <pc:sldMkLst>
          <pc:docMk/>
          <pc:sldMk cId="2857979391" sldId="287"/>
        </pc:sldMkLst>
        <pc:spChg chg="mod">
          <ac:chgData name="Samantha Bradey" userId="/My3CRHsN1ZqGHHDoFkqcBTUi7mdY9HM7A/sVIP6q1I=" providerId="None" clId="Web-{E029D25B-E956-44CB-BC5E-0D1A84CA1B7D}" dt="2023-06-14T13:35:50.483" v="4" actId="20577"/>
          <ac:spMkLst>
            <pc:docMk/>
            <pc:sldMk cId="2857979391" sldId="287"/>
            <ac:spMk id="8" creationId="{78DCF693-5CCB-63D9-FE72-88CA642F1CA1}"/>
          </ac:spMkLst>
        </pc:spChg>
        <pc:spChg chg="mod">
          <ac:chgData name="Samantha Bradey" userId="/My3CRHsN1ZqGHHDoFkqcBTUi7mdY9HM7A/sVIP6q1I=" providerId="None" clId="Web-{E029D25B-E956-44CB-BC5E-0D1A84CA1B7D}" dt="2023-06-14T13:39:00.799" v="83" actId="20577"/>
          <ac:spMkLst>
            <pc:docMk/>
            <pc:sldMk cId="2857979391" sldId="287"/>
            <ac:spMk id="9" creationId="{19DABE4C-A04F-5B8C-9171-D4E4C4FE47EB}"/>
          </ac:spMkLst>
        </pc:spChg>
        <pc:spChg chg="mod">
          <ac:chgData name="Samantha Bradey" userId="/My3CRHsN1ZqGHHDoFkqcBTUi7mdY9HM7A/sVIP6q1I=" providerId="None" clId="Web-{E029D25B-E956-44CB-BC5E-0D1A84CA1B7D}" dt="2023-06-14T13:36:16.296" v="32" actId="20577"/>
          <ac:spMkLst>
            <pc:docMk/>
            <pc:sldMk cId="2857979391" sldId="287"/>
            <ac:spMk id="11" creationId="{2DEDB733-D59A-AE81-C34F-D4AF580961B0}"/>
          </ac:spMkLst>
        </pc:spChg>
      </pc:sldChg>
      <pc:sldChg chg="modSp">
        <pc:chgData name="Samantha Bradey" userId="/My3CRHsN1ZqGHHDoFkqcBTUi7mdY9HM7A/sVIP6q1I=" providerId="None" clId="Web-{E029D25B-E956-44CB-BC5E-0D1A84CA1B7D}" dt="2023-06-14T13:40:34.066" v="95" actId="20577"/>
        <pc:sldMkLst>
          <pc:docMk/>
          <pc:sldMk cId="3758393798" sldId="288"/>
        </pc:sldMkLst>
        <pc:spChg chg="mod">
          <ac:chgData name="Samantha Bradey" userId="/My3CRHsN1ZqGHHDoFkqcBTUi7mdY9HM7A/sVIP6q1I=" providerId="None" clId="Web-{E029D25B-E956-44CB-BC5E-0D1A84CA1B7D}" dt="2023-06-14T13:40:34.066" v="95" actId="20577"/>
          <ac:spMkLst>
            <pc:docMk/>
            <pc:sldMk cId="3758393798" sldId="288"/>
            <ac:spMk id="9" creationId="{B87E788E-E9B9-43C1-4D13-2D3E1B28D93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6/14/2023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6/14/2023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121212"/>
                </a:solidFill>
                <a:effectLst/>
              </a:rPr>
              <a:t>Image: 'Beads for peace' ("</a:t>
            </a:r>
            <a:r>
              <a:rPr lang="en-GB" dirty="0" err="1">
                <a:solidFill>
                  <a:srgbClr val="121212"/>
                </a:solidFill>
                <a:effectLst/>
              </a:rPr>
              <a:t>Perlen</a:t>
            </a:r>
            <a:r>
              <a:rPr lang="en-GB" dirty="0">
                <a:solidFill>
                  <a:srgbClr val="121212"/>
                </a:solidFill>
                <a:effectLst/>
              </a:rPr>
              <a:t> für den Frieden") was the motto of Emilia, </a:t>
            </a:r>
            <a:r>
              <a:rPr lang="en-GB" dirty="0" err="1">
                <a:solidFill>
                  <a:srgbClr val="121212"/>
                </a:solidFill>
                <a:effectLst/>
              </a:rPr>
              <a:t>Svea</a:t>
            </a:r>
            <a:r>
              <a:rPr lang="en-GB" dirty="0">
                <a:solidFill>
                  <a:srgbClr val="121212"/>
                </a:solidFill>
                <a:effectLst/>
              </a:rPr>
              <a:t> and Yolanda. Over a longer period of time, the three girls made beaded </a:t>
            </a:r>
            <a:r>
              <a:rPr lang="en-GB" dirty="0" err="1">
                <a:solidFill>
                  <a:srgbClr val="121212"/>
                </a:solidFill>
                <a:effectLst/>
              </a:rPr>
              <a:t>jewelry</a:t>
            </a:r>
            <a:r>
              <a:rPr lang="en-GB" dirty="0">
                <a:solidFill>
                  <a:srgbClr val="121212"/>
                </a:solidFill>
                <a:effectLst/>
              </a:rPr>
              <a:t> together and individually at home. On March 18, 2022, the girls gave away their self-made beaded </a:t>
            </a:r>
            <a:r>
              <a:rPr lang="en-GB" dirty="0" err="1">
                <a:solidFill>
                  <a:srgbClr val="121212"/>
                </a:solidFill>
                <a:effectLst/>
              </a:rPr>
              <a:t>jewelry</a:t>
            </a:r>
            <a:r>
              <a:rPr lang="en-GB" dirty="0">
                <a:solidFill>
                  <a:srgbClr val="121212"/>
                </a:solidFill>
                <a:effectLst/>
              </a:rPr>
              <a:t> and sorted-out toys at the marketplace in </a:t>
            </a:r>
            <a:r>
              <a:rPr lang="en-GB" dirty="0" err="1">
                <a:solidFill>
                  <a:srgbClr val="121212"/>
                </a:solidFill>
                <a:effectLst/>
              </a:rPr>
              <a:t>Warendorf</a:t>
            </a:r>
            <a:r>
              <a:rPr lang="en-GB" dirty="0">
                <a:solidFill>
                  <a:srgbClr val="121212"/>
                </a:solidFill>
                <a:effectLst/>
              </a:rPr>
              <a:t> in exchange for a donation to UNICEF. Later, their younger siblings joined them and supported them in their action.</a:t>
            </a:r>
            <a:br>
              <a:rPr lang="en-GB" b="0" i="0" dirty="0">
                <a:solidFill>
                  <a:srgbClr val="000000"/>
                </a:solidFill>
                <a:effectLst/>
                <a:latin typeface="Open Sans" panose="020B0606030504020204" pitchFamily="34" charset="0"/>
              </a:rPr>
            </a:b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AFA4E15-F32B-6C41-1BC7-3266A6DC854D}"/>
              </a:ext>
            </a:extLst>
          </p:cNvPr>
          <p:cNvSpPr txBox="1"/>
          <p:nvPr userDrawn="1"/>
        </p:nvSpPr>
        <p:spPr>
          <a:xfrm rot="5400000">
            <a:off x="11074595" y="800236"/>
            <a:ext cx="180391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chemeClr val="bg1"/>
                </a:solidFill>
                <a:effectLst/>
                <a:latin typeface="Arial" panose="020B0604020202020204" pitchFamily="34" charset="0"/>
                <a:cs typeface="Arial" panose="020B0604020202020204" pitchFamily="34" charset="0"/>
              </a:rPr>
              <a:t>© UNICEFF/UNICEF/ UN0389244</a:t>
            </a:r>
            <a:endParaRPr lang="en-GB" sz="800" dirty="0">
              <a:solidFill>
                <a:schemeClr val="bg1"/>
              </a:solidFill>
              <a:latin typeface="Arial" panose="020B0604020202020204" pitchFamily="34" charset="0"/>
              <a:cs typeface="Arial" panose="020B0604020202020204" pitchFamily="34" charset="0"/>
            </a:endParaRPr>
          </a:p>
          <a:p>
            <a:pPr algn="l"/>
            <a:endParaRPr lang="en-US" sz="800" b="0" i="0" dirty="0">
              <a:solidFill>
                <a:schemeClr val="tx1"/>
              </a:solidFill>
              <a:latin typeface="Arial" panose="020B0604020202020204" pitchFamily="34" charset="0"/>
              <a:cs typeface="Arial" panose="020B0604020202020204" pitchFamily="34" charset="0"/>
            </a:endParaRPr>
          </a:p>
        </p:txBody>
      </p:sp>
      <p:pic>
        <p:nvPicPr>
          <p:cNvPr id="11" name="Picture 10" descr="A picture containing person, clothing, human face, winter&#10;&#10;Description automatically generated">
            <a:extLst>
              <a:ext uri="{FF2B5EF4-FFF2-40B4-BE49-F238E27FC236}">
                <a16:creationId xmlns:a16="http://schemas.microsoft.com/office/drawing/2014/main" id="{2B396B51-BE8F-790B-E28E-7A0910916E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8282"/>
          <a:stretch/>
        </p:blipFill>
        <p:spPr>
          <a:xfrm>
            <a:off x="-9691" y="-146304"/>
            <a:ext cx="12201691" cy="7004304"/>
          </a:xfrm>
          <a:prstGeom prst="rect">
            <a:avLst/>
          </a:prstGeom>
        </p:spPr>
      </p:pic>
      <p:pic>
        <p:nvPicPr>
          <p:cNvPr id="12" name="Picture 11">
            <a:extLst>
              <a:ext uri="{FF2B5EF4-FFF2-40B4-BE49-F238E27FC236}">
                <a16:creationId xmlns:a16="http://schemas.microsoft.com/office/drawing/2014/main" id="{7A927B59-83B8-DC04-1C16-E0971491433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
        <p:nvSpPr>
          <p:cNvPr id="13" name="Title 1">
            <a:extLst>
              <a:ext uri="{FF2B5EF4-FFF2-40B4-BE49-F238E27FC236}">
                <a16:creationId xmlns:a16="http://schemas.microsoft.com/office/drawing/2014/main" id="{5920C5BA-7C93-E0C0-0131-5493DFDFCECE}"/>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3553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dirty="0">
                <a:solidFill>
                  <a:srgbClr val="FFFF00"/>
                </a:solidFill>
                <a:latin typeface="Arial" panose="020B0604020202020204" pitchFamily="34" charset="0"/>
                <a:cs typeface="Arial" panose="020B0604020202020204" pitchFamily="34" charset="0"/>
              </a:rPr>
              <a:t>We strongly recommend completing this week’s pack in class with teacher supervision and not setting this pack, or activities from this pack, as homework. </a:t>
            </a:r>
            <a:r>
              <a:rPr lang="en-GB" sz="1800" b="0" i="0" dirty="0">
                <a:solidFill>
                  <a:schemeClr val="bg1"/>
                </a:solidFill>
                <a:latin typeface="Arial" panose="020B0604020202020204" pitchFamily="34" charset="0"/>
                <a:cs typeface="Arial" panose="020B0604020202020204" pitchFamily="34" charset="0"/>
              </a:rPr>
              <a:t>We would also recommend considering the situations your learners may bring with them into this discussion and have support and safeguarding in place. </a:t>
            </a:r>
          </a:p>
          <a:p>
            <a:pPr lvl="0"/>
            <a:r>
              <a:rPr lang="en-GB" sz="1800" b="0" i="0" dirty="0">
                <a:solidFill>
                  <a:schemeClr val="bg1"/>
                </a:solidFill>
                <a:latin typeface="Arial" panose="020B0604020202020204" pitchFamily="34" charset="0"/>
                <a:cs typeface="Arial" panose="020B0604020202020204" pitchFamily="34" charset="0"/>
              </a:rPr>
              <a:t> </a:t>
            </a:r>
          </a:p>
          <a:p>
            <a:pPr lvl="0"/>
            <a:r>
              <a:rPr lang="en-GB" sz="1800" b="0" i="0" dirty="0">
                <a:solidFill>
                  <a:schemeClr val="bg1"/>
                </a:solidFill>
                <a:latin typeface="Arial" panose="020B0604020202020204" pitchFamily="34" charset="0"/>
                <a:cs typeface="Arial" panose="020B0604020202020204" pitchFamily="34" charset="0"/>
              </a:rPr>
              <a:t>Please </a:t>
            </a:r>
            <a:r>
              <a:rPr lang="en-GB" sz="1800" b="1" i="0" dirty="0">
                <a:solidFill>
                  <a:srgbClr val="FFFF00"/>
                </a:solidFill>
                <a:latin typeface="Arial" panose="020B0604020202020204" pitchFamily="34" charset="0"/>
                <a:cs typeface="Arial" panose="020B0604020202020204" pitchFamily="34" charset="0"/>
              </a:rPr>
              <a:t>edit out non-relevant slides </a:t>
            </a:r>
            <a:r>
              <a:rPr lang="en-GB" sz="18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1800" b="0" i="0" dirty="0">
              <a:solidFill>
                <a:schemeClr val="bg1"/>
              </a:solidFill>
              <a:latin typeface="Arial" panose="020B0604020202020204" pitchFamily="34" charset="0"/>
              <a:cs typeface="Arial" panose="020B0604020202020204" pitchFamily="34" charset="0"/>
            </a:endParaRPr>
          </a:p>
          <a:p>
            <a:pPr lvl="0"/>
            <a:r>
              <a:rPr lang="en-GB" sz="18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r>
              <a:rPr lang="en-GB" sz="1800" b="0" i="0" dirty="0">
                <a:solidFill>
                  <a:schemeClr val="bg1"/>
                </a:solidFill>
                <a:latin typeface="Univers LT Pro 45 Light" panose="020B0403020202020204" pitchFamily="34" charset="77"/>
              </a:rPr>
              <a:t>.</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14/06/2023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youtu.be/zaJ1ljXCIxY" TargetMode="External"/><Relationship Id="rId7" Type="http://schemas.openxmlformats.org/officeDocument/2006/relationships/image" Target="../media/image16.svg"/><Relationship Id="rId2" Type="http://schemas.openxmlformats.org/officeDocument/2006/relationships/slideLayout" Target="../slideLayouts/slideLayout6.xml"/><Relationship Id="rId1" Type="http://schemas.openxmlformats.org/officeDocument/2006/relationships/video" Target="https://www.youtube.com/embed/zaJ1ljXCIxY?feature=oembed" TargetMode="Externa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childline.org.uk/get-support/contacting-childline/" TargetMode="External"/><Relationship Id="rId2" Type="http://schemas.openxmlformats.org/officeDocument/2006/relationships/hyperlink" Target="https://www.youtube.com/watch?v=ISP-fo8N1rE"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www.unicef.org.uk/what-we-do/un-convention-child-rights/"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actionagainstabduction.org/about-abduction/" TargetMode="External"/><Relationship Id="rId2" Type="http://schemas.openxmlformats.org/officeDocument/2006/relationships/hyperlink" Target="https://www.safe4me.co.uk/wp-content/uploads/2022/12/Clever-Never-Goes-Home-Pack.pdf" TargetMode="External"/><Relationship Id="rId1" Type="http://schemas.openxmlformats.org/officeDocument/2006/relationships/slideLayout" Target="../slideLayouts/slideLayout16.xml"/><Relationship Id="rId5" Type="http://schemas.openxmlformats.org/officeDocument/2006/relationships/hyperlink" Target="https://www.unicef.org/nigeria/stories/nigeria-new-start-children-who-survived-abductions" TargetMode="External"/><Relationship Id="rId4" Type="http://schemas.openxmlformats.org/officeDocument/2006/relationships/hyperlink" Target="https://www.amnesty.org/en/latest/news/2023/04/nine-years-after-chibok-girls-abducte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unicef.org/southsudan/stories/ordeals-child-abduction-road-back-hopes-and-dreams" TargetMode="External"/><Relationship Id="rId2" Type="http://schemas.openxmlformats.org/officeDocument/2006/relationships/hyperlink" Target="https://www.unicef.org/nigeria/child-protection"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
        <p:nvSpPr>
          <p:cNvPr id="2" name="TextBox 1">
            <a:extLst>
              <a:ext uri="{FF2B5EF4-FFF2-40B4-BE49-F238E27FC236}">
                <a16:creationId xmlns:a16="http://schemas.microsoft.com/office/drawing/2014/main" id="{28BE4DFF-2E95-96A6-96D7-D9FC0F8B2E02}"/>
              </a:ext>
            </a:extLst>
          </p:cNvPr>
          <p:cNvSpPr txBox="1"/>
          <p:nvPr/>
        </p:nvSpPr>
        <p:spPr>
          <a:xfrm rot="16200000">
            <a:off x="9154406" y="-1078992"/>
            <a:ext cx="5705856"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UNICEF/</a:t>
            </a:r>
            <a:r>
              <a:rPr lang="en-GB" b="0" i="0" dirty="0">
                <a:solidFill>
                  <a:schemeClr val="bg1"/>
                </a:solidFill>
                <a:effectLst/>
                <a:latin typeface="Arial" panose="020B0604020202020204" pitchFamily="34" charset="0"/>
                <a:cs typeface="Arial" panose="020B0604020202020204" pitchFamily="34" charset="0"/>
              </a:rPr>
              <a:t>Moldovan</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640671" y="2345547"/>
            <a:ext cx="5305425" cy="705904"/>
          </a:xfrm>
        </p:spPr>
        <p:txBody>
          <a:bodyPr/>
          <a:lstStyle/>
          <a:p>
            <a:r>
              <a:rPr lang="en-GB" sz="1800" dirty="0">
                <a:latin typeface="Arial" panose="020B0604020202020204" pitchFamily="34" charset="0"/>
                <a:cs typeface="Arial" panose="020B0604020202020204" pitchFamily="34" charset="0"/>
              </a:rPr>
              <a:t>What can you do as an individual or a school to help others who may be affected by abduction or exploitation?</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624939"/>
            <a:ext cx="5444200"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Articles 11 &amp; 36</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Exploring Articles 11 &amp; 36</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6 &amp; 7</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8 &amp; 9</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538834"/>
            <a:ext cx="3415731" cy="699404"/>
          </a:xfrm>
        </p:spPr>
        <p:txBody>
          <a:bodyPr/>
          <a:lstStyle/>
          <a:p>
            <a:r>
              <a:rPr lang="en-US" sz="2000" dirty="0">
                <a:latin typeface="Arial Black" panose="020B0A04020102020204" pitchFamily="34" charset="0"/>
              </a:rPr>
              <a:t>INTRODUCING ARTICLES 11 &amp; 36</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14860" y="538834"/>
            <a:ext cx="5148399" cy="3745229"/>
          </a:xfrm>
        </p:spPr>
        <p:txBody>
          <a:bodyPr>
            <a:noAutofit/>
          </a:bodyPr>
          <a:lstStyle/>
          <a:p>
            <a:pPr lvl="0">
              <a:lnSpc>
                <a:spcPct val="107000"/>
              </a:lnSpc>
            </a:pPr>
            <a:r>
              <a:rPr lang="en-GB" b="1" dirty="0">
                <a:solidFill>
                  <a:srgbClr val="FFFF00"/>
                </a:solidFill>
                <a:latin typeface="Arial" panose="020B0604020202020204" pitchFamily="34" charset="0"/>
                <a:ea typeface="Times New Roman" panose="02020603050405020304" pitchFamily="18" charset="0"/>
                <a:cs typeface="Arial" panose="020B0604020202020204" pitchFamily="34" charset="0"/>
              </a:rPr>
              <a:t>Linked Articles</a:t>
            </a:r>
          </a:p>
          <a:p>
            <a:pPr lvl="0">
              <a:lnSpc>
                <a:spcPct val="107000"/>
              </a:lnSpc>
            </a:pPr>
            <a:r>
              <a:rPr lang="en-GB" sz="1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Article 11 (abduction and non-return of children) </a:t>
            </a:r>
          </a:p>
          <a:p>
            <a:pPr lvl="0">
              <a:lnSpc>
                <a:spcPct val="107000"/>
              </a:lnSpc>
            </a:pPr>
            <a:r>
              <a:rPr lang="en-GB" sz="1800" dirty="0">
                <a:effectLst/>
                <a:latin typeface="Arial" panose="020B0604020202020204" pitchFamily="34" charset="0"/>
                <a:ea typeface="Times New Roman" panose="02020603050405020304" pitchFamily="18" charset="0"/>
                <a:cs typeface="Arial" panose="020B0604020202020204" pitchFamily="34" charset="0"/>
              </a:rPr>
              <a:t>Governments must do everything they can to stop children being taken out of their own country illegally by their parents or other relatives or being prevented from returning home.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800"/>
              </a:spcAft>
            </a:pPr>
            <a:r>
              <a:rPr lang="en-GB" sz="18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rPr>
              <a:t>Article 36 (other forms of exploitation) </a:t>
            </a:r>
            <a:r>
              <a:rPr lang="en-GB" sz="1800" dirty="0">
                <a:effectLst/>
                <a:latin typeface="Arial" panose="020B0604020202020204" pitchFamily="34" charset="0"/>
                <a:ea typeface="Times New Roman" panose="02020603050405020304" pitchFamily="18" charset="0"/>
                <a:cs typeface="Arial" panose="020B0604020202020204" pitchFamily="34" charset="0"/>
              </a:rPr>
              <a:t>Governments must protect children from all other forms of exploitation, for example the exploitation of children for political activities, by the media or for medical research.</a:t>
            </a: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i="0" dirty="0">
                <a:solidFill>
                  <a:srgbClr val="030303"/>
                </a:solidFill>
                <a:effectLst/>
                <a:latin typeface="Arial" panose="020B0604020202020204" pitchFamily="34" charset="0"/>
                <a:cs typeface="Arial" panose="020B0604020202020204" pitchFamily="34" charset="0"/>
              </a:rPr>
              <a:t>Sarah Lancaster, Director of Safeguarding, </a:t>
            </a:r>
            <a:r>
              <a:rPr lang="en-GB" sz="1600" dirty="0">
                <a:latin typeface="Arial" panose="020B0604020202020204" pitchFamily="34" charset="0"/>
                <a:cs typeface="Arial" panose="020B0604020202020204" pitchFamily="34" charset="0"/>
              </a:rPr>
              <a:t>introduces Articles 11 and 36</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hlinkClick r:id="rId3"/>
              </a:rPr>
              <a:t>Click </a:t>
            </a:r>
            <a:r>
              <a:rPr lang="en-GB" sz="1600" dirty="0">
                <a:solidFill>
                  <a:srgbClr val="00AEEF"/>
                </a:solidFill>
                <a:latin typeface="Arial" panose="020B0604020202020204" pitchFamily="34" charset="0"/>
                <a:cs typeface="Arial" panose="020B0604020202020204" pitchFamily="34" charset="0"/>
                <a:hlinkClick r:id="rId3"/>
              </a:rPr>
              <a:t>here</a:t>
            </a:r>
            <a:r>
              <a:rPr lang="en-GB" sz="1600" dirty="0">
                <a:solidFill>
                  <a:schemeClr val="bg1"/>
                </a:solidFill>
                <a:latin typeface="Arial" panose="020B0604020202020204" pitchFamily="34" charset="0"/>
                <a:cs typeface="Arial" panose="020B0604020202020204" pitchFamily="34" charset="0"/>
                <a:hlinkClick r:id="rId3"/>
              </a:rPr>
              <a:t> to watch on YouTube</a:t>
            </a:r>
            <a:endParaRPr lang="en-GB" sz="1600" dirty="0">
              <a:solidFill>
                <a:schemeClr val="bg1"/>
              </a:solidFill>
              <a:latin typeface="Arial" panose="020B0604020202020204" pitchFamily="34" charset="0"/>
              <a:cs typeface="Arial" panose="020B0604020202020204" pitchFamily="34" charset="0"/>
            </a:endParaRPr>
          </a:p>
        </p:txBody>
      </p:sp>
      <p:pic>
        <p:nvPicPr>
          <p:cNvPr id="10" name="Graphic 9">
            <a:extLst>
              <a:ext uri="{FF2B5EF4-FFF2-40B4-BE49-F238E27FC236}">
                <a16:creationId xmlns:a16="http://schemas.microsoft.com/office/drawing/2014/main" id="{3E07CDD2-7FFA-2E1E-C681-48D3F1688B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14861" y="4612806"/>
            <a:ext cx="1554090" cy="2072120"/>
          </a:xfrm>
          <a:prstGeom prst="rect">
            <a:avLst/>
          </a:prstGeom>
        </p:spPr>
      </p:pic>
      <p:pic>
        <p:nvPicPr>
          <p:cNvPr id="11" name="Graphic 10">
            <a:extLst>
              <a:ext uri="{FF2B5EF4-FFF2-40B4-BE49-F238E27FC236}">
                <a16:creationId xmlns:a16="http://schemas.microsoft.com/office/drawing/2014/main" id="{60B47EFC-011F-B9CA-AA38-73ECFC657D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153227" y="4612806"/>
            <a:ext cx="1554091" cy="2072121"/>
          </a:xfrm>
          <a:prstGeom prst="rect">
            <a:avLst/>
          </a:prstGeom>
        </p:spPr>
      </p:pic>
      <p:pic>
        <p:nvPicPr>
          <p:cNvPr id="4" name="Online Media 3" title="Sarah Lancaster, Director of Safeguarding, introduces Articles 11 &amp; 36">
            <a:hlinkClick r:id="" action="ppaction://media"/>
            <a:extLst>
              <a:ext uri="{FF2B5EF4-FFF2-40B4-BE49-F238E27FC236}">
                <a16:creationId xmlns:a16="http://schemas.microsoft.com/office/drawing/2014/main" id="{E7056CBB-3C46-4061-5166-F12EE2D70260}"/>
              </a:ext>
            </a:extLst>
          </p:cNvPr>
          <p:cNvPicPr>
            <a:picLocks noRot="1" noChangeAspect="1"/>
          </p:cNvPicPr>
          <p:nvPr>
            <a:videoFile r:link="rId1"/>
          </p:nvPr>
        </p:nvPicPr>
        <p:blipFill>
          <a:blip r:embed="rId8"/>
          <a:stretch>
            <a:fillRect/>
          </a:stretch>
        </p:blipFill>
        <p:spPr>
          <a:xfrm>
            <a:off x="787400" y="2644775"/>
            <a:ext cx="4304513" cy="2432050"/>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2" y="303582"/>
            <a:ext cx="4747694" cy="940002"/>
          </a:xfrm>
        </p:spPr>
        <p:txBody>
          <a:bodyPr/>
          <a:lstStyle/>
          <a:p>
            <a:r>
              <a:rPr lang="en-US" sz="2800" dirty="0">
                <a:latin typeface="Arial Black" panose="020B0A04020102020204" pitchFamily="34" charset="0"/>
              </a:rPr>
              <a:t>EXPLORING ARTICLES 11 &amp; 36</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GB" dirty="0">
                <a:latin typeface="Arial Black" panose="020B0A04020102020204" pitchFamily="34" charset="0"/>
              </a:rPr>
              <a:t>List as many reasons as you can, share with a friend and then compare with the next slide.</a:t>
            </a:r>
            <a:endParaRPr lang="en-US" dirty="0">
              <a:latin typeface="Arial Black" panose="020B0A04020102020204" pitchFamily="34" charset="0"/>
            </a:endParaRP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1819676"/>
            <a:ext cx="5305425" cy="1357312"/>
          </a:xfrm>
        </p:spPr>
        <p:txBody>
          <a:bodyPr>
            <a:normAutofit fontScale="85000" lnSpcReduction="10000"/>
          </a:bodyPr>
          <a:lstStyle/>
          <a:p>
            <a:r>
              <a:rPr lang="en-GB" sz="2000" dirty="0">
                <a:solidFill>
                  <a:srgbClr val="000000"/>
                </a:solidFill>
                <a:effectLst/>
                <a:latin typeface="Arial" panose="020B0604020202020204" pitchFamily="34" charset="0"/>
                <a:cs typeface="Arial" panose="020B0604020202020204" pitchFamily="34" charset="0"/>
              </a:rPr>
              <a:t>Most children never experience abduction or other forms of exploitation, but it does happen and that’s why these articles are included in the CRC. </a:t>
            </a:r>
          </a:p>
          <a:p>
            <a:r>
              <a:rPr lang="en-GB" sz="2000" b="1" i="1" dirty="0">
                <a:solidFill>
                  <a:srgbClr val="000000"/>
                </a:solidFill>
                <a:effectLst/>
                <a:latin typeface="Arial" panose="020B0604020202020204" pitchFamily="34" charset="0"/>
                <a:cs typeface="Arial" panose="020B0604020202020204" pitchFamily="34" charset="0"/>
              </a:rPr>
              <a:t>What should adults do to protect children and keep them safe?</a:t>
            </a:r>
            <a:endParaRPr lang="en-US"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63916"/>
            <a:ext cx="4367109" cy="1049243"/>
          </a:xfrm>
        </p:spPr>
        <p:txBody>
          <a:bodyPr/>
          <a:lstStyle/>
          <a:p>
            <a:r>
              <a:rPr lang="en-US" sz="2800" dirty="0">
                <a:latin typeface="Arial Black" panose="020B0A04020102020204" pitchFamily="34" charset="0"/>
              </a:rPr>
              <a:t>EXPLORING </a:t>
            </a:r>
          </a:p>
          <a:p>
            <a:r>
              <a:rPr lang="en-US" sz="2800" dirty="0">
                <a:latin typeface="Arial Black" panose="020B0A04020102020204" pitchFamily="34" charset="0"/>
              </a:rPr>
              <a:t>ARTICLES 11 &amp; 36</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11453814" cy="3898163"/>
          </a:xfrm>
        </p:spPr>
        <p:txBody>
          <a:bodyPr>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Make sure you are being looked after by someone responsible. If you are going out, make sure they know where you are going and who you are going with.</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Make sure that you have someone to talk to if you feel unsafe and that you know this is always a top priority.</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Encourage you to say no if you are in a situation where you feel uncomfortable.</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Use safe settings on </a:t>
            </a:r>
            <a:r>
              <a:rPr lang="en-GB" sz="1800" dirty="0" err="1">
                <a:effectLst/>
                <a:latin typeface="Arial" panose="020B0604020202020204" pitchFamily="34" charset="0"/>
                <a:ea typeface="Times New Roman" panose="02020603050405020304" pitchFamily="18" charset="0"/>
                <a:cs typeface="Arial" panose="020B0604020202020204" pitchFamily="34" charset="0"/>
              </a:rPr>
              <a:t>wifi</a:t>
            </a:r>
            <a:r>
              <a:rPr lang="en-GB" sz="1800" dirty="0">
                <a:effectLst/>
                <a:latin typeface="Arial" panose="020B0604020202020204" pitchFamily="34" charset="0"/>
                <a:ea typeface="Times New Roman" panose="02020603050405020304" pitchFamily="18" charset="0"/>
                <a:cs typeface="Arial" panose="020B0604020202020204" pitchFamily="34" charset="0"/>
              </a:rPr>
              <a:t> and devices and discuss this with you.</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Provide safety equipment for activities such as cycling and skateboarding.</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Ensure that places such as schools have security gates/locks.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cs typeface="Arial" panose="020B0604020202020204" pitchFamily="34" charset="0"/>
              </a:rPr>
              <a:t>Provide a sign in system for school visitors.</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indent="0" algn="l" rtl="0" fontAlgn="base">
              <a:buNone/>
            </a:pPr>
            <a:endParaRPr lang="en-GB" sz="1600" b="0" i="0"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193749" y="2215957"/>
            <a:ext cx="4610346"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There are many rights related to being kept safe and protected from harm. Find as many articles from the CRC as you can that relate to safety. Do you have a special place where you feel really safe? Maybe at home or a friend or relative’s home, or somewhere else? Draw a picture of where you feel safe.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703582" y="2329171"/>
            <a:ext cx="6144893" cy="1477328"/>
          </a:xfrm>
          <a:prstGeom prst="rect">
            <a:avLst/>
          </a:prstGeom>
          <a:noFill/>
        </p:spPr>
        <p:txBody>
          <a:bodyPr wrap="square" rtlCol="0">
            <a:spAutoFit/>
          </a:bodyPr>
          <a:lstStyle/>
          <a:p>
            <a:pPr algn="ctr"/>
            <a:r>
              <a:rPr lang="en-GB" sz="1800" b="0" i="0" dirty="0">
                <a:solidFill>
                  <a:srgbClr val="030303"/>
                </a:solidFill>
                <a:effectLst/>
                <a:latin typeface="Arial" panose="020B0604020202020204" pitchFamily="34" charset="0"/>
                <a:cs typeface="Arial" panose="020B0604020202020204" pitchFamily="34" charset="0"/>
              </a:rPr>
              <a:t>To stay safe, it is important that we all learn to say no when we are not comfortable with something. Read or watch </a:t>
            </a:r>
            <a:r>
              <a:rPr lang="en-GB" sz="1800" b="0" i="0" dirty="0">
                <a:solidFill>
                  <a:srgbClr val="030303"/>
                </a:solidFill>
                <a:effectLst/>
                <a:latin typeface="Arial" panose="020B0604020202020204" pitchFamily="34" charset="0"/>
                <a:cs typeface="Arial" panose="020B0604020202020204" pitchFamily="34" charset="0"/>
                <a:hlinkClick r:id="rId2"/>
              </a:rPr>
              <a:t>No Means No! by Jayneen Sanders</a:t>
            </a:r>
            <a:r>
              <a:rPr lang="en-GB" sz="1800" b="0" i="0" dirty="0">
                <a:solidFill>
                  <a:srgbClr val="030303"/>
                </a:solidFill>
                <a:effectLst/>
                <a:latin typeface="Arial" panose="020B0604020202020204" pitchFamily="34" charset="0"/>
                <a:cs typeface="Arial" panose="020B0604020202020204" pitchFamily="34" charset="0"/>
              </a:rPr>
              <a:t> together and discuss having the confidence to say no when something doesn’t feel right.  </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17857" y="4602164"/>
            <a:ext cx="5587000" cy="1323439"/>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Abduction – where and when have you heard this word being used before? What does the word abduction mean? Why is this something that children have a right to be protected from?  </a:t>
            </a:r>
            <a:endParaRPr lang="en-GB" sz="1200" dirty="0">
              <a:latin typeface="Arial" panose="020B0604020202020204" pitchFamily="34" charset="0"/>
              <a:cs typeface="Arial" panose="020B0604020202020204" pitchFamily="34" charset="0"/>
            </a:endParaRPr>
          </a:p>
          <a:p>
            <a:pPr algn="ctr"/>
            <a:r>
              <a:rPr lang="en-GB" sz="1600" b="0" i="0" dirty="0">
                <a:solidFill>
                  <a:srgbClr val="000000"/>
                </a:solidFill>
                <a:effectLst/>
                <a:latin typeface="Arial" panose="020B0604020202020204" pitchFamily="34" charset="0"/>
                <a:cs typeface="Arial" panose="020B0604020202020204" pitchFamily="34" charset="0"/>
              </a:rPr>
              <a:t> </a:t>
            </a:r>
            <a:endParaRPr lang="en-GB" sz="1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651840" y="4540609"/>
            <a:ext cx="5152255"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Abduction is when a child is removed from the place they legally live without permission or are being kept somewhere else and unable to return home.  How would you help a friend if they told you this had happened to them? Have a look at </a:t>
            </a:r>
            <a:r>
              <a:rPr lang="en-GB" sz="1600" b="0" i="0" dirty="0">
                <a:solidFill>
                  <a:srgbClr val="00AEEF"/>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Childline website</a:t>
            </a:r>
            <a:r>
              <a:rPr lang="en-GB" sz="1600" b="0" i="0" dirty="0">
                <a:solidFill>
                  <a:srgbClr val="00AEEF"/>
                </a:solidFill>
                <a:effectLst/>
                <a:latin typeface="Arial" panose="020B0604020202020204" pitchFamily="34" charset="0"/>
                <a:cs typeface="Arial" panose="020B0604020202020204" pitchFamily="34" charset="0"/>
              </a:rPr>
              <a:t> </a:t>
            </a:r>
            <a:r>
              <a:rPr lang="en-GB" sz="1600" b="0" i="0" dirty="0">
                <a:solidFill>
                  <a:schemeClr val="bg1"/>
                </a:solidFill>
                <a:effectLst/>
                <a:latin typeface="Arial" panose="020B0604020202020204" pitchFamily="34" charset="0"/>
                <a:cs typeface="Arial" panose="020B0604020202020204" pitchFamily="34" charset="0"/>
              </a:rPr>
              <a:t>and look for some top tips. Create a poster for your school to share top tips with others.</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339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17758" y="4680237"/>
            <a:ext cx="6357514"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rPr>
              <a:t>Everyone has a right to be safe. Sometimes you may notice that a friend isn’t acting like themselves. What kinds of things might make you worry about a friend? If you were worried about them, what would you do to get them the help they need? Talk about what you can do to support your friends and classmates’ right to be safe. </a:t>
            </a:r>
            <a:endParaRPr lang="en-GB" sz="16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412719" y="4523753"/>
            <a:ext cx="4442291" cy="1569660"/>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hlinkClick r:id="rId2"/>
              </a:rPr>
              <a:t>UNICEF</a:t>
            </a:r>
            <a:r>
              <a:rPr lang="en-GB" sz="1600" b="0" i="0" dirty="0">
                <a:solidFill>
                  <a:srgbClr val="000000"/>
                </a:solidFill>
                <a:effectLst/>
                <a:latin typeface="Arial" panose="020B0604020202020204" pitchFamily="34" charset="0"/>
                <a:cs typeface="Arial" panose="020B0604020202020204" pitchFamily="34" charset="0"/>
              </a:rPr>
              <a:t> works to protect children’s rights. Why do you think it is important that children should know about their rights? What impact can this have on your life? Write a poem, or a short story, talking about why it’s important for every child to know their rights. </a:t>
            </a:r>
            <a:endParaRPr lang="en-GB" sz="1400"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5176837" y="2219917"/>
            <a:ext cx="6486421"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Article 11 says that children should not be taken out of the country without the consent of both parents or the person who has parental responsibility for the child. As a child you have the right to say what you think should happen to you. Who would you talk to if you were worried? Draw or write a list of trusted people who are there to keep you safe and to listen to you.</a:t>
            </a:r>
            <a:endParaRPr lang="en-GB" sz="14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544338" y="2220511"/>
            <a:ext cx="4368758" cy="1815882"/>
          </a:xfrm>
          <a:prstGeom prst="rect">
            <a:avLst/>
          </a:prstGeom>
          <a:noFill/>
        </p:spPr>
        <p:txBody>
          <a:bodyPr wrap="square" rtlCol="0">
            <a:spAutoFit/>
          </a:bodyPr>
          <a:lstStyle/>
          <a:p>
            <a:pPr algn="ctr"/>
            <a:r>
              <a:rPr lang="en-GB" sz="1600" i="0" dirty="0">
                <a:solidFill>
                  <a:schemeClr val="bg1"/>
                </a:solidFill>
                <a:effectLst/>
                <a:latin typeface="Arial" panose="020B0604020202020204" pitchFamily="34" charset="0"/>
                <a:cs typeface="Arial" panose="020B0604020202020204" pitchFamily="34" charset="0"/>
              </a:rPr>
              <a:t>Sometimes children are taken away from their families by force (abducted) and are made to do dangerous or illegal activities. Write a speech or a letter to set out the reasons why abducting children is wrong. Make sure you reference the relevant articles from the CRC to strengthen your argument.</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24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0368" y="2302034"/>
            <a:ext cx="3952403" cy="1815882"/>
          </a:xfrm>
          <a:prstGeom prst="rect">
            <a:avLst/>
          </a:prstGeom>
          <a:noFill/>
        </p:spPr>
        <p:txBody>
          <a:bodyPr wrap="square" lIns="91440" tIns="45720" rIns="91440" bIns="45720" rtlCol="0" anchor="t">
            <a:spAutoFit/>
          </a:bodyPr>
          <a:lstStyle/>
          <a:p>
            <a:pPr algn="ctr"/>
            <a:r>
              <a:rPr lang="en-GB" sz="1600" b="0" i="0" dirty="0">
                <a:solidFill>
                  <a:srgbClr val="030303"/>
                </a:solidFill>
                <a:effectLst/>
                <a:latin typeface="Arial"/>
                <a:cs typeface="Arial"/>
              </a:rPr>
              <a:t>Article 11 is about protection from abduction. Where and when have you heard this word being used before? What does the word abduction mean? Look up a definition</a:t>
            </a:r>
            <a:r>
              <a:rPr lang="en-GB" sz="1600" dirty="0">
                <a:solidFill>
                  <a:srgbClr val="030303"/>
                </a:solidFill>
                <a:latin typeface="Arial"/>
                <a:cs typeface="Arial"/>
              </a:rPr>
              <a:t> and discuss </a:t>
            </a:r>
            <a:r>
              <a:rPr lang="en-GB" sz="1600" b="0" i="0" dirty="0">
                <a:solidFill>
                  <a:srgbClr val="030303"/>
                </a:solidFill>
                <a:effectLst/>
                <a:latin typeface="Arial"/>
                <a:cs typeface="Arial"/>
              </a:rPr>
              <a:t>why is this something that children have a right to be protected from?  </a:t>
            </a:r>
            <a:endParaRPr lang="en-GB" sz="1400" dirty="0">
              <a:latin typeface="Arial"/>
              <a:cs typeface="Arial"/>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54658" y="4484817"/>
            <a:ext cx="5928221" cy="2031325"/>
          </a:xfrm>
          <a:prstGeom prst="rect">
            <a:avLst/>
          </a:prstGeom>
          <a:noFill/>
        </p:spPr>
        <p:txBody>
          <a:bodyPr wrap="square" lIns="91440" tIns="45720" rIns="91440" bIns="45720" rtlCol="0" anchor="t">
            <a:spAutoFit/>
          </a:bodyPr>
          <a:lstStyle/>
          <a:p>
            <a:pPr algn="ctr"/>
            <a:r>
              <a:rPr lang="en-GB" sz="1800" b="0" i="0" dirty="0">
                <a:solidFill>
                  <a:srgbClr val="000000"/>
                </a:solidFill>
                <a:effectLst/>
                <a:latin typeface="Arial"/>
                <a:cs typeface="Arial"/>
              </a:rPr>
              <a:t>What's your </a:t>
            </a:r>
            <a:r>
              <a:rPr lang="en-GB" dirty="0">
                <a:solidFill>
                  <a:srgbClr val="000000"/>
                </a:solidFill>
                <a:latin typeface="Arial"/>
                <a:cs typeface="Arial"/>
              </a:rPr>
              <a:t>view</a:t>
            </a:r>
            <a:r>
              <a:rPr lang="en-GB" sz="1800" b="0" i="0" dirty="0">
                <a:solidFill>
                  <a:srgbClr val="000000"/>
                </a:solidFill>
                <a:effectLst/>
                <a:latin typeface="Arial"/>
                <a:cs typeface="Arial"/>
              </a:rPr>
              <a:t> on ‘Stranger Danger</a:t>
            </a:r>
            <a:r>
              <a:rPr lang="en-GB" dirty="0">
                <a:solidFill>
                  <a:srgbClr val="000000"/>
                </a:solidFill>
                <a:latin typeface="Arial"/>
                <a:cs typeface="Arial"/>
              </a:rPr>
              <a:t>’ as a message for young people? </a:t>
            </a:r>
            <a:r>
              <a:rPr lang="en-GB" sz="1800" b="0" i="0" dirty="0">
                <a:solidFill>
                  <a:srgbClr val="000000"/>
                </a:solidFill>
                <a:effectLst/>
                <a:latin typeface="Arial"/>
                <a:cs typeface="Arial"/>
              </a:rPr>
              <a:t>Look at the resources for a campaign called </a:t>
            </a:r>
            <a:r>
              <a:rPr lang="en-GB" sz="1800" b="0" i="0" dirty="0">
                <a:solidFill>
                  <a:srgbClr val="000000"/>
                </a:solidFill>
                <a:effectLst/>
                <a:latin typeface="Arial"/>
                <a:cs typeface="Arial"/>
                <a:hlinkClick r:id="rId2"/>
              </a:rPr>
              <a:t>Clever Never Goes</a:t>
            </a:r>
            <a:r>
              <a:rPr lang="en-GB" sz="1800" b="0" i="0" dirty="0">
                <a:solidFill>
                  <a:srgbClr val="000000"/>
                </a:solidFill>
                <a:effectLst/>
                <a:latin typeface="Arial"/>
                <a:cs typeface="Arial"/>
              </a:rPr>
              <a:t> to try and keep children safe from abduction. Write a review of the “Clever Never Goes” campaign. Do you think it will help to stop children from being abducted? Design your own campaign to keep children safe from abduction.  </a:t>
            </a:r>
            <a:endParaRPr lang="en-GB" sz="1400">
              <a:latin typeface="Arial"/>
              <a:cs typeface="Arial"/>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4846027" y="2428391"/>
            <a:ext cx="6926873" cy="1477328"/>
          </a:xfrm>
          <a:prstGeom prst="rect">
            <a:avLst/>
          </a:prstGeom>
          <a:noFill/>
        </p:spPr>
        <p:txBody>
          <a:bodyPr wrap="square" lIns="91440" tIns="45720" rIns="91440" bIns="45720" rtlCol="0" anchor="t">
            <a:spAutoFit/>
          </a:bodyPr>
          <a:lstStyle/>
          <a:p>
            <a:pPr algn="ctr"/>
            <a:r>
              <a:rPr lang="en-GB" b="0" i="0" dirty="0">
                <a:solidFill>
                  <a:schemeClr val="bg1"/>
                </a:solidFill>
                <a:effectLst/>
                <a:latin typeface="Arial"/>
                <a:cs typeface="Arial"/>
              </a:rPr>
              <a:t>Look at this website </a:t>
            </a:r>
            <a:r>
              <a:rPr lang="en-GB" b="0" i="0" dirty="0">
                <a:solidFill>
                  <a:schemeClr val="bg1"/>
                </a:solidFill>
                <a:effectLst/>
                <a:latin typeface="Arial"/>
                <a:cs typeface="Arial"/>
                <a:hlinkClick r:id="rId3">
                  <a:extLst>
                    <a:ext uri="{A12FA001-AC4F-418D-AE19-62706E023703}">
                      <ahyp:hlinkClr xmlns:ahyp="http://schemas.microsoft.com/office/drawing/2018/hyperlinkcolor" val="tx"/>
                    </a:ext>
                  </a:extLst>
                </a:hlinkClick>
              </a:rPr>
              <a:t>Action Against Abduction</a:t>
            </a:r>
            <a:r>
              <a:rPr lang="en-GB" b="0" i="0" dirty="0">
                <a:solidFill>
                  <a:schemeClr val="bg1"/>
                </a:solidFill>
                <a:effectLst/>
                <a:latin typeface="Arial"/>
                <a:cs typeface="Arial"/>
              </a:rPr>
              <a:t> to find out more about child abduction and create an information leaflet that could be produced for your wider school community</a:t>
            </a:r>
            <a:r>
              <a:rPr lang="en-GB" dirty="0">
                <a:solidFill>
                  <a:schemeClr val="bg1"/>
                </a:solidFill>
                <a:latin typeface="Arial"/>
                <a:cs typeface="Arial"/>
              </a:rPr>
              <a:t> </a:t>
            </a:r>
            <a:r>
              <a:rPr lang="en-GB" b="0" i="0" dirty="0">
                <a:solidFill>
                  <a:schemeClr val="bg1"/>
                </a:solidFill>
                <a:effectLst/>
                <a:latin typeface="Arial"/>
                <a:cs typeface="Arial"/>
              </a:rPr>
              <a:t> (</a:t>
            </a:r>
            <a:r>
              <a:rPr lang="en-GB" dirty="0">
                <a:solidFill>
                  <a:schemeClr val="bg1"/>
                </a:solidFill>
                <a:latin typeface="Arial"/>
                <a:cs typeface="Arial"/>
              </a:rPr>
              <a:t>for places such as GP </a:t>
            </a:r>
            <a:r>
              <a:rPr lang="en-GB" b="0" i="0" dirty="0">
                <a:solidFill>
                  <a:schemeClr val="bg1"/>
                </a:solidFill>
                <a:effectLst/>
                <a:latin typeface="Arial"/>
                <a:cs typeface="Arial"/>
              </a:rPr>
              <a:t>waiting rooms, local shops</a:t>
            </a:r>
            <a:r>
              <a:rPr lang="en-GB" dirty="0">
                <a:solidFill>
                  <a:schemeClr val="bg1"/>
                </a:solidFill>
                <a:latin typeface="Arial"/>
                <a:cs typeface="Arial"/>
              </a:rPr>
              <a:t>, community centres etc.)</a:t>
            </a:r>
            <a:r>
              <a:rPr lang="en-GB" b="0" i="0" dirty="0">
                <a:solidFill>
                  <a:schemeClr val="bg1"/>
                </a:solidFill>
                <a:effectLst/>
                <a:latin typeface="Arial"/>
                <a:cs typeface="Arial"/>
              </a:rPr>
              <a:t> to inform people about child abduction. </a:t>
            </a:r>
            <a:endParaRPr lang="en-GB" dirty="0">
              <a:solidFill>
                <a:schemeClr val="bg1"/>
              </a:solidFill>
              <a:latin typeface="Arial"/>
              <a:cs typeface="Arial"/>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771068" y="4549676"/>
            <a:ext cx="5151393" cy="1323439"/>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Read this article by </a:t>
            </a:r>
            <a:r>
              <a:rPr lang="en-GB" sz="1600" b="0" i="0" dirty="0">
                <a:solidFill>
                  <a:srgbClr val="00AEEF"/>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Amnesty International</a:t>
            </a:r>
            <a:r>
              <a:rPr lang="en-GB" sz="1600" b="0" i="0" dirty="0">
                <a:solidFill>
                  <a:srgbClr val="00AEEF"/>
                </a:solidFill>
                <a:effectLst/>
                <a:latin typeface="Arial" panose="020B0604020202020204" pitchFamily="34" charset="0"/>
                <a:cs typeface="Arial" panose="020B0604020202020204" pitchFamily="34" charset="0"/>
              </a:rPr>
              <a:t> </a:t>
            </a:r>
            <a:r>
              <a:rPr lang="en-GB" sz="1600" b="0" i="0" dirty="0">
                <a:solidFill>
                  <a:schemeClr val="bg1"/>
                </a:solidFill>
                <a:effectLst/>
                <a:latin typeface="Arial" panose="020B0604020202020204" pitchFamily="34" charset="0"/>
                <a:cs typeface="Arial" panose="020B0604020202020204" pitchFamily="34" charset="0"/>
              </a:rPr>
              <a:t>and this one by  </a:t>
            </a:r>
            <a:r>
              <a:rPr lang="en-GB" sz="1600" b="0" i="0" dirty="0">
                <a:solidFill>
                  <a:srgbClr val="00AEEF"/>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UNICEF</a:t>
            </a:r>
            <a:r>
              <a:rPr lang="en-GB" sz="1600" b="0" i="0" dirty="0">
                <a:solidFill>
                  <a:srgbClr val="00AEEF"/>
                </a:solidFill>
                <a:effectLst/>
                <a:latin typeface="Arial" panose="020B0604020202020204" pitchFamily="34" charset="0"/>
                <a:cs typeface="Arial" panose="020B0604020202020204" pitchFamily="34" charset="0"/>
              </a:rPr>
              <a:t> </a:t>
            </a:r>
            <a:r>
              <a:rPr lang="en-GB" sz="1600" b="0" i="0" dirty="0">
                <a:solidFill>
                  <a:schemeClr val="bg1"/>
                </a:solidFill>
                <a:effectLst/>
                <a:latin typeface="Arial" panose="020B0604020202020204" pitchFamily="34" charset="0"/>
                <a:cs typeface="Arial" panose="020B0604020202020204" pitchFamily="34" charset="0"/>
              </a:rPr>
              <a:t> - which duty bearers could you contact to try and help these children? Write a letter to the duty bearer to ask them to do all they can to protect the children.</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7979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138180" y="2379892"/>
            <a:ext cx="5728157" cy="1754326"/>
          </a:xfrm>
          <a:prstGeom prst="rect">
            <a:avLst/>
          </a:prstGeom>
          <a:noFill/>
        </p:spPr>
        <p:txBody>
          <a:bodyPr wrap="square" lIns="91440" tIns="45720" rIns="91440" bIns="45720" rtlCol="0" anchor="t">
            <a:spAutoFit/>
          </a:bodyPr>
          <a:lstStyle/>
          <a:p>
            <a:pPr algn="ctr"/>
            <a:r>
              <a:rPr lang="en-GB" i="1" dirty="0">
                <a:solidFill>
                  <a:srgbClr val="000000"/>
                </a:solidFill>
                <a:latin typeface="Arial"/>
                <a:cs typeface="Arial"/>
              </a:rPr>
              <a:t>'Exploitation'</a:t>
            </a:r>
          </a:p>
          <a:p>
            <a:pPr algn="ctr"/>
            <a:r>
              <a:rPr lang="en-GB" b="0" i="0" dirty="0">
                <a:solidFill>
                  <a:srgbClr val="000000"/>
                </a:solidFill>
                <a:effectLst/>
                <a:latin typeface="Arial"/>
                <a:cs typeface="Arial"/>
              </a:rPr>
              <a:t>Where and when have you heard this word being used before? What does the word mean? Why is this something that children have a right to be protected from?</a:t>
            </a:r>
            <a:r>
              <a:rPr lang="en-GB" dirty="0">
                <a:solidFill>
                  <a:srgbClr val="000000"/>
                </a:solidFill>
                <a:latin typeface="Arial"/>
                <a:cs typeface="Arial"/>
              </a:rPr>
              <a:t> </a:t>
            </a:r>
            <a:r>
              <a:rPr lang="en-GB" b="0" i="0" dirty="0">
                <a:solidFill>
                  <a:srgbClr val="000000"/>
                </a:solidFill>
                <a:effectLst/>
                <a:latin typeface="Arial"/>
                <a:cs typeface="Arial"/>
              </a:rPr>
              <a:t> In addition to </a:t>
            </a:r>
            <a:r>
              <a:rPr lang="en-GB" dirty="0">
                <a:solidFill>
                  <a:srgbClr val="000000"/>
                </a:solidFill>
                <a:latin typeface="Arial"/>
                <a:cs typeface="Arial"/>
              </a:rPr>
              <a:t>Article</a:t>
            </a:r>
            <a:r>
              <a:rPr lang="en-GB" b="0" i="0" dirty="0">
                <a:solidFill>
                  <a:srgbClr val="000000"/>
                </a:solidFill>
                <a:effectLst/>
                <a:latin typeface="Arial"/>
                <a:cs typeface="Arial"/>
              </a:rPr>
              <a:t> 36, which other articles from the CRC relate to this? </a:t>
            </a:r>
            <a:endParaRPr lang="en-GB" dirty="0">
              <a:latin typeface="Arial"/>
              <a:cs typeface="Arial"/>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600075" y="4558158"/>
            <a:ext cx="7198450" cy="2031325"/>
          </a:xfrm>
          <a:prstGeom prst="rect">
            <a:avLst/>
          </a:prstGeom>
          <a:noFill/>
        </p:spPr>
        <p:txBody>
          <a:bodyPr wrap="square" rtlCol="0">
            <a:spAutoFit/>
          </a:bodyPr>
          <a:lstStyle/>
          <a:p>
            <a:r>
              <a:rPr lang="en-GB" sz="1400" b="0" i="0" dirty="0">
                <a:solidFill>
                  <a:schemeClr val="bg1"/>
                </a:solidFill>
                <a:effectLst/>
                <a:latin typeface="Arial" panose="020B0604020202020204" pitchFamily="34" charset="0"/>
                <a:cs typeface="Arial" panose="020B0604020202020204" pitchFamily="34" charset="0"/>
              </a:rPr>
              <a:t>Think about the children in the following situations and discuss which of their rights are affected in what is happening:</a:t>
            </a:r>
          </a:p>
          <a:p>
            <a:r>
              <a:rPr lang="en-GB" sz="1400" b="0" i="0" dirty="0">
                <a:solidFill>
                  <a:schemeClr val="bg1"/>
                </a:solidFill>
                <a:effectLst/>
                <a:latin typeface="Arial" panose="020B0604020202020204" pitchFamily="34" charset="0"/>
                <a:cs typeface="Arial" panose="020B0604020202020204" pitchFamily="34" charset="0"/>
              </a:rPr>
              <a:t>a) A child is used in a political campaign to get adults to vote for a particular political party.</a:t>
            </a:r>
          </a:p>
          <a:p>
            <a:r>
              <a:rPr lang="en-GB" sz="1400" b="0" i="0" dirty="0">
                <a:solidFill>
                  <a:schemeClr val="bg1"/>
                </a:solidFill>
                <a:effectLst/>
                <a:latin typeface="Arial" panose="020B0604020202020204" pitchFamily="34" charset="0"/>
                <a:cs typeface="Arial" panose="020B0604020202020204" pitchFamily="34" charset="0"/>
              </a:rPr>
              <a:t>b) A child is made to take part in a trial for a drug that might have dangerous side effects.</a:t>
            </a:r>
          </a:p>
          <a:p>
            <a:r>
              <a:rPr lang="en-GB" sz="1400" b="0" i="0" dirty="0">
                <a:solidFill>
                  <a:schemeClr val="bg1"/>
                </a:solidFill>
                <a:effectLst/>
                <a:latin typeface="Arial" panose="020B0604020202020204" pitchFamily="34" charset="0"/>
                <a:cs typeface="Arial" panose="020B0604020202020204" pitchFamily="34" charset="0"/>
              </a:rPr>
              <a:t>c) A child is made to do/say things they are not comfortable with when they are being filmed by an adult.</a:t>
            </a:r>
          </a:p>
          <a:p>
            <a:r>
              <a:rPr lang="en-GB" sz="1400" b="0" i="0" dirty="0">
                <a:solidFill>
                  <a:schemeClr val="bg1"/>
                </a:solidFill>
                <a:effectLst/>
                <a:latin typeface="Arial" panose="020B0604020202020204" pitchFamily="34" charset="0"/>
                <a:cs typeface="Arial" panose="020B0604020202020204" pitchFamily="34" charset="0"/>
              </a:rPr>
              <a:t>Consider what young people can do to keep themselves safe from these kinds of exploitation. </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00075" y="2315651"/>
            <a:ext cx="5234677"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UNICEF is an organisation that helps children all around the world. Read about some of things that UNICEF are doing to help </a:t>
            </a:r>
            <a:r>
              <a:rPr lang="en-GB" sz="1800" b="0" i="0" dirty="0">
                <a:solidFill>
                  <a:srgbClr val="00AEE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children in Nigeria</a:t>
            </a:r>
            <a:r>
              <a:rPr lang="en-GB" dirty="0">
                <a:solidFill>
                  <a:schemeClr val="bg1"/>
                </a:solidFill>
                <a:latin typeface="Arial" panose="020B0604020202020204" pitchFamily="34" charset="0"/>
                <a:cs typeface="Arial" panose="020B0604020202020204" pitchFamily="34" charset="0"/>
              </a:rPr>
              <a:t>, a</a:t>
            </a:r>
            <a:r>
              <a:rPr lang="en-GB" sz="1800" b="0" i="0" dirty="0">
                <a:solidFill>
                  <a:schemeClr val="bg1"/>
                </a:solidFill>
                <a:effectLst/>
                <a:latin typeface="Arial" panose="020B0604020202020204" pitchFamily="34" charset="0"/>
                <a:cs typeface="Arial" panose="020B0604020202020204" pitchFamily="34" charset="0"/>
              </a:rPr>
              <a:t>nd </a:t>
            </a:r>
            <a:r>
              <a:rPr lang="en-GB" sz="1800" b="0" i="0" dirty="0">
                <a:solidFill>
                  <a:srgbClr val="00AEEF"/>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Sudan</a:t>
            </a:r>
            <a:r>
              <a:rPr lang="en-GB" sz="1800" b="0" i="0" dirty="0">
                <a:solidFill>
                  <a:schemeClr val="bg1"/>
                </a:solidFill>
                <a:effectLst/>
                <a:latin typeface="Arial" panose="020B0604020202020204" pitchFamily="34" charset="0"/>
                <a:cs typeface="Arial" panose="020B0604020202020204" pitchFamily="34" charset="0"/>
              </a:rPr>
              <a:t>. Create a fact file that could be displayed for others to learn about.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7869860" y="4610991"/>
            <a:ext cx="4029837" cy="1815882"/>
          </a:xfrm>
          <a:prstGeom prst="rect">
            <a:avLst/>
          </a:prstGeom>
          <a:noFill/>
        </p:spPr>
        <p:txBody>
          <a:bodyPr wrap="square" rtlCol="0">
            <a:spAutoFit/>
          </a:bodyPr>
          <a:lstStyle/>
          <a:p>
            <a:pPr algn="ctr"/>
            <a:r>
              <a:rPr lang="en-GB" sz="1400" b="0" i="0" dirty="0">
                <a:effectLst/>
                <a:latin typeface="Arial" panose="020B0604020202020204" pitchFamily="34" charset="0"/>
                <a:cs typeface="Arial" panose="020B0604020202020204" pitchFamily="34" charset="0"/>
              </a:rPr>
              <a:t>Article 36 says that children should be protected from all forms of exploitation. In the UK, County Lines is a process where children are made to travel to different places to sell and/or store drugs. Find out more about how to spot the signs of someone who is being exploited in this way and how to help someone who may be at risk. Create posters to let other know.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1898</TotalTime>
  <Words>1520</Words>
  <Application>Microsoft Office PowerPoint</Application>
  <PresentationFormat>Widescreen</PresentationFormat>
  <Paragraphs>65</Paragraphs>
  <Slides>10</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Black</vt:lpstr>
      <vt:lpstr>Calibri</vt:lpstr>
      <vt:lpstr>Open Sans</vt:lpstr>
      <vt:lpstr>Symbol</vt:lpstr>
      <vt:lpstr>Univers LT Pro 45 Light</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Helen Trivers</cp:lastModifiedBy>
  <cp:revision>145</cp:revision>
  <dcterms:created xsi:type="dcterms:W3CDTF">2022-01-18T14:28:30Z</dcterms:created>
  <dcterms:modified xsi:type="dcterms:W3CDTF">2023-06-14T13:49:40Z</dcterms:modified>
</cp:coreProperties>
</file>