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4" r:id="rId2"/>
    <p:sldId id="285" r:id="rId3"/>
    <p:sldId id="272" r:id="rId4"/>
    <p:sldId id="293" r:id="rId5"/>
    <p:sldId id="268" r:id="rId6"/>
    <p:sldId id="276" r:id="rId7"/>
    <p:sldId id="289" r:id="rId8"/>
    <p:sldId id="286" r:id="rId9"/>
    <p:sldId id="292" r:id="rId10"/>
    <p:sldId id="287" r:id="rId11"/>
    <p:sldId id="288" r:id="rId12"/>
    <p:sldId id="290"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3792" autoAdjust="0"/>
  </p:normalViewPr>
  <p:slideViewPr>
    <p:cSldViewPr snapToGrid="0">
      <p:cViewPr varScale="1">
        <p:scale>
          <a:sx n="114" d="100"/>
          <a:sy n="114" d="100"/>
        </p:scale>
        <p:origin x="858"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6/6/2023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21212"/>
                </a:solidFill>
                <a:effectLst/>
                <a:latin typeface="Open Sans" panose="020B0606030504020204" pitchFamily="34" charset="0"/>
              </a:rPr>
              <a:t>Children making a heart shape with their hands in a UNICEF-supported tent classroom at the </a:t>
            </a:r>
            <a:r>
              <a:rPr lang="en-GB" b="0" i="0" dirty="0" err="1">
                <a:solidFill>
                  <a:srgbClr val="121212"/>
                </a:solidFill>
                <a:effectLst/>
                <a:latin typeface="Open Sans" panose="020B0606030504020204" pitchFamily="34" charset="0"/>
              </a:rPr>
              <a:t>Orhanlı</a:t>
            </a:r>
            <a:r>
              <a:rPr lang="en-GB" b="0" i="0" dirty="0">
                <a:solidFill>
                  <a:srgbClr val="121212"/>
                </a:solidFill>
                <a:effectLst/>
                <a:latin typeface="Open Sans" panose="020B0606030504020204" pitchFamily="34" charset="0"/>
              </a:rPr>
              <a:t> temporary shelter in </a:t>
            </a:r>
            <a:r>
              <a:rPr lang="en-GB" b="0" i="0" dirty="0" err="1">
                <a:solidFill>
                  <a:srgbClr val="121212"/>
                </a:solidFill>
                <a:effectLst/>
                <a:latin typeface="Open Sans" panose="020B0606030504020204" pitchFamily="34" charset="0"/>
              </a:rPr>
              <a:t>Hatay</a:t>
            </a:r>
            <a:r>
              <a:rPr lang="en-GB" b="0" i="0" dirty="0">
                <a:solidFill>
                  <a:srgbClr val="121212"/>
                </a:solidFill>
                <a:effectLst/>
                <a:latin typeface="Open Sans" panose="020B0606030504020204" pitchFamily="34" charset="0"/>
              </a:rPr>
              <a:t>, Türkiye, after two devastating earthquakes hit south-east Türkiye.</a:t>
            </a:r>
          </a:p>
          <a:p>
            <a:r>
              <a:rPr lang="en-GB" b="0" i="0" dirty="0">
                <a:solidFill>
                  <a:srgbClr val="121212"/>
                </a:solidFill>
                <a:effectLst/>
                <a:latin typeface="Open Sans" panose="020B0606030504020204" pitchFamily="34" charset="0"/>
              </a:rPr>
              <a:t>UNICEF/Karacan</a:t>
            </a:r>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85286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919289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2149822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427051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11</a:t>
            </a:fld>
            <a:endParaRPr lang="en-US"/>
          </a:p>
        </p:txBody>
      </p:sp>
    </p:spTree>
    <p:extLst>
      <p:ext uri="{BB962C8B-B14F-4D97-AF65-F5344CB8AC3E}">
        <p14:creationId xmlns:p14="http://schemas.microsoft.com/office/powerpoint/2010/main" val="3902947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ouple of girls making a heart with their fingers&#10;&#10;Description automatically generated with medium confidence">
            <a:extLst>
              <a:ext uri="{FF2B5EF4-FFF2-40B4-BE49-F238E27FC236}">
                <a16:creationId xmlns:a16="http://schemas.microsoft.com/office/drawing/2014/main" id="{609622D2-548E-47CD-85E7-748514CF9C6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12" b="7812"/>
          <a:stretch/>
        </p:blipFill>
        <p:spPr>
          <a:xfrm>
            <a:off x="0" y="0"/>
            <a:ext cx="12192000" cy="6857999"/>
          </a:xfrm>
          <a:prstGeom prst="rect">
            <a:avLst/>
          </a:prstGeom>
        </p:spPr>
      </p:pic>
      <p:sp>
        <p:nvSpPr>
          <p:cNvPr id="4" name="TextBox 3">
            <a:extLst>
              <a:ext uri="{FF2B5EF4-FFF2-40B4-BE49-F238E27FC236}">
                <a16:creationId xmlns:a16="http://schemas.microsoft.com/office/drawing/2014/main" id="{C2804D59-C014-07C4-BD9D-537F2115DF20}"/>
              </a:ext>
            </a:extLst>
          </p:cNvPr>
          <p:cNvSpPr txBox="1"/>
          <p:nvPr userDrawn="1"/>
        </p:nvSpPr>
        <p:spPr>
          <a:xfrm rot="5400000">
            <a:off x="11322989" y="469320"/>
            <a:ext cx="127719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dirty="0">
                <a:solidFill>
                  <a:schemeClr val="tx1"/>
                </a:solidFill>
                <a:effectLst/>
                <a:latin typeface="Arial" panose="020B0604020202020204" pitchFamily="34" charset="0"/>
                <a:cs typeface="Arial" panose="020B0604020202020204" pitchFamily="34" charset="0"/>
              </a:rPr>
              <a:t>© </a:t>
            </a:r>
            <a:r>
              <a:rPr lang="en-GB" sz="800" b="0" i="0" dirty="0">
                <a:solidFill>
                  <a:srgbClr val="121212"/>
                </a:solidFill>
                <a:effectLst/>
                <a:latin typeface="Open Sans" panose="020B0606030504020204" pitchFamily="34" charset="0"/>
              </a:rPr>
              <a:t>UNICEF/Karacan</a:t>
            </a:r>
            <a:endParaRPr lang="en-GB" sz="800" dirty="0"/>
          </a:p>
          <a:p>
            <a:pPr algn="l"/>
            <a:endParaRPr lang="en-US" sz="800" b="0" i="0" dirty="0">
              <a:solidFill>
                <a:schemeClr val="tx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828393A1-67F3-F254-ADE8-EDA1A8381A49}"/>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pic>
        <p:nvPicPr>
          <p:cNvPr id="9" name="Picture 8">
            <a:extLst>
              <a:ext uri="{FF2B5EF4-FFF2-40B4-BE49-F238E27FC236}">
                <a16:creationId xmlns:a16="http://schemas.microsoft.com/office/drawing/2014/main" id="{99FAAEA2-09A0-280B-5758-E2206A11C0F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343766" y="5138189"/>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PRIMARY ACTIVITIES 2</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a:t>
            </a:r>
            <a:endParaRPr lang="en-GB" dirty="0"/>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You do not need to complete every activity but if you have time you can try to complete more than one. </a:t>
            </a:r>
          </a:p>
          <a:p>
            <a:pPr lvl="0"/>
            <a:endParaRPr lang="en-GB" dirty="0"/>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SECONDARY ACTIVITIES 2</a:t>
            </a:r>
            <a:endParaRPr lang="en-GB" dirty="0"/>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dirty="0"/>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UNICEF/Dawe</a:t>
            </a:r>
            <a:endParaRPr lang="en-US" sz="800" dirty="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dirty="0"/>
              <a:t>ARTICLE OF THE WEEK</a:t>
            </a:r>
            <a:endParaRPr lang="en-GB" dirty="0"/>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INSTRUCTIONS</a:t>
            </a:r>
            <a:endParaRPr lang="en-GB" dirty="0"/>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2" name="TextBox 1">
            <a:extLst>
              <a:ext uri="{FF2B5EF4-FFF2-40B4-BE49-F238E27FC236}">
                <a16:creationId xmlns:a16="http://schemas.microsoft.com/office/drawing/2014/main" id="{2FB6DC46-8A37-35D2-B2E3-6898A53A5DD8}"/>
              </a:ext>
            </a:extLst>
          </p:cNvPr>
          <p:cNvSpPr txBox="1"/>
          <p:nvPr userDrawn="1"/>
        </p:nvSpPr>
        <p:spPr>
          <a:xfrm>
            <a:off x="528635" y="1624939"/>
            <a:ext cx="5305425"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dirty="0">
                <a:solidFill>
                  <a:schemeClr val="bg1"/>
                </a:solidFill>
                <a:latin typeface="Arial" panose="020B0604020202020204" pitchFamily="34" charset="0"/>
                <a:cs typeface="Arial" panose="020B0604020202020204" pitchFamily="34" charset="0"/>
              </a:rPr>
              <a:t>Conversations about the issues linked to World Refugee Day could be difficult, particularly for younger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a:solidFill>
                  <a:srgbClr val="FFFF00"/>
                </a:solidFill>
                <a:latin typeface="Arial" panose="020B0604020202020204" pitchFamily="34" charset="0"/>
                <a:cs typeface="Arial" panose="020B0604020202020204" pitchFamily="34" charset="0"/>
              </a:rPr>
              <a:t>We strongly recommend completing this week’s pack in class with teacher supervision and not setting this pack, or activities from this pack, as homework. </a:t>
            </a:r>
            <a:r>
              <a:rPr lang="en-GB" sz="1600" b="0" i="0" dirty="0">
                <a:solidFill>
                  <a:schemeClr val="bg1"/>
                </a:solidFill>
                <a:latin typeface="Arial" panose="020B0604020202020204" pitchFamily="34" charset="0"/>
                <a:cs typeface="Arial" panose="020B0604020202020204" pitchFamily="34" charset="0"/>
              </a:rPr>
              <a:t>We would also recommend considering the situations your learners may bring with them into this discussion and have support and safeguarding in place. </a:t>
            </a:r>
          </a:p>
          <a:p>
            <a:pPr lvl="0"/>
            <a:r>
              <a:rPr lang="en-GB" sz="1600" b="0" i="0" dirty="0">
                <a:solidFill>
                  <a:schemeClr val="bg1"/>
                </a:solidFill>
                <a:latin typeface="Arial" panose="020B0604020202020204" pitchFamily="34" charset="0"/>
                <a:cs typeface="Arial" panose="020B0604020202020204" pitchFamily="34" charset="0"/>
              </a:rPr>
              <a:t> </a:t>
            </a:r>
          </a:p>
          <a:p>
            <a:pPr lvl="0"/>
            <a:r>
              <a:rPr lang="en-GB" sz="1600" b="0" i="0" dirty="0">
                <a:solidFill>
                  <a:schemeClr val="bg1"/>
                </a:solidFill>
                <a:latin typeface="Arial" panose="020B0604020202020204" pitchFamily="34" charset="0"/>
                <a:cs typeface="Arial" panose="020B0604020202020204" pitchFamily="34" charset="0"/>
              </a:rPr>
              <a:t>Please </a:t>
            </a:r>
            <a:r>
              <a:rPr lang="en-GB" sz="1600" b="1" i="0" dirty="0">
                <a:solidFill>
                  <a:srgbClr val="FFFF00"/>
                </a:solidFill>
                <a:latin typeface="Arial" panose="020B0604020202020204" pitchFamily="34" charset="0"/>
                <a:cs typeface="Arial" panose="020B0604020202020204" pitchFamily="34" charset="0"/>
              </a:rPr>
              <a:t>edit out non-relevant slides </a:t>
            </a:r>
            <a:r>
              <a:rPr lang="en-GB" sz="1600" b="0" i="0" dirty="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600" b="0" i="0" dirty="0">
              <a:solidFill>
                <a:schemeClr val="bg1"/>
              </a:solidFill>
              <a:latin typeface="Arial" panose="020B0604020202020204" pitchFamily="34" charset="0"/>
              <a:cs typeface="Arial" panose="020B0604020202020204" pitchFamily="34" charset="0"/>
            </a:endParaRPr>
          </a:p>
          <a:p>
            <a:pPr lvl="0"/>
            <a:r>
              <a:rPr lang="en-GB" sz="1600" b="0" i="0" dirty="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HEADER</a:t>
            </a:r>
            <a:endParaRPr lang="en-GB" dirty="0"/>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06/06/2023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msf.org.uk/issues/tell-uk-government-provide-safe-routes-people-seeking-sanctuary" TargetMode="External"/><Relationship Id="rId3" Type="http://schemas.openxmlformats.org/officeDocument/2006/relationships/notesSlide" Target="../notesSlides/notesSlide5.xml"/><Relationship Id="rId7" Type="http://schemas.openxmlformats.org/officeDocument/2006/relationships/hyperlink" Target="https://www.refugeecouncil.org.uk/information/refugee-asylum-facts/top-10-facts-about-refugees-and-people-seeking-asylum/" TargetMode="External"/><Relationship Id="rId12" Type="http://schemas.openxmlformats.org/officeDocument/2006/relationships/image" Target="../media/image22.jpeg"/><Relationship Id="rId2" Type="http://schemas.openxmlformats.org/officeDocument/2006/relationships/slideLayout" Target="../slideLayouts/slideLayout16.xml"/><Relationship Id="rId1" Type="http://schemas.openxmlformats.org/officeDocument/2006/relationships/video" Target="https://www.youtube.com/embed/WoWSxdDRM2E?feature=oembed" TargetMode="External"/><Relationship Id="rId6" Type="http://schemas.openxmlformats.org/officeDocument/2006/relationships/hyperlink" Target="https://togetherwithrefugees.org.uk/" TargetMode="External"/><Relationship Id="rId11" Type="http://schemas.openxmlformats.org/officeDocument/2006/relationships/hyperlink" Target="https://www.gov.uk/entering-staying-uk/border-control#research_and_statistics" TargetMode="External"/><Relationship Id="rId5" Type="http://schemas.openxmlformats.org/officeDocument/2006/relationships/hyperlink" Target="https://www.unicef.org/migrant-refugee-internally-displaced-children" TargetMode="External"/><Relationship Id="rId10" Type="http://schemas.openxmlformats.org/officeDocument/2006/relationships/hyperlink" Target="https://www.gov.uk/government/publications/illegal-migration-bill-factsheets/tackling-myths-factsheet-illegal-migration-bill" TargetMode="External"/><Relationship Id="rId4" Type="http://schemas.openxmlformats.org/officeDocument/2006/relationships/hyperlink" Target="https://www.booktrust.org.uk/booklists/b/books-about-refugees-and-asylum-seekers-teens/" TargetMode="External"/><Relationship Id="rId9" Type="http://schemas.openxmlformats.org/officeDocument/2006/relationships/hyperlink" Target="https://www.migrationwatchuk.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refugeeweek.org.uk/simple-acts/" TargetMode="External"/><Relationship Id="rId3" Type="http://schemas.openxmlformats.org/officeDocument/2006/relationships/hyperlink" Target="https://www.unicef.org.uk/rights-respecting-schools/wp-content/uploads/sites/4/2022/02/Forced-to-flee-resource_2022.pdf" TargetMode="External"/><Relationship Id="rId7" Type="http://schemas.openxmlformats.org/officeDocument/2006/relationships/hyperlink" Target="https://www.youngroots.org.uk/"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hyperlink" Target="https://www.refugeecouncil.org.uk/" TargetMode="External"/><Relationship Id="rId5" Type="http://schemas.openxmlformats.org/officeDocument/2006/relationships/hyperlink" Target="https://www.redcross.org.uk/get-help/get-help-as-a-refugee" TargetMode="External"/><Relationship Id="rId4" Type="http://schemas.openxmlformats.org/officeDocument/2006/relationships/hyperlink" Target="https://www.rescue.org/uk/supporting-refugees-uk" TargetMode="External"/><Relationship Id="rId9" Type="http://schemas.openxmlformats.org/officeDocument/2006/relationships/hyperlink" Target="https://refugeeweek.org.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igissue.com/culture/music/rita-ora-its-important-to-remind-people-i-came-to-the-uk-as-a-refugee/" TargetMode="External"/><Relationship Id="rId2" Type="http://schemas.openxmlformats.org/officeDocument/2006/relationships/hyperlink" Target="https://www.unhcr.org/innovation/7-videos-guaranteed-to-change-the-way-you-see-refugees/" TargetMode="External"/><Relationship Id="rId1" Type="http://schemas.openxmlformats.org/officeDocument/2006/relationships/slideLayout" Target="../slideLayouts/slideLayout16.xml"/><Relationship Id="rId5" Type="http://schemas.openxmlformats.org/officeDocument/2006/relationships/hyperlink" Target="https://olympics.com/ioc/olympic-refuge-foundation" TargetMode="External"/><Relationship Id="rId4" Type="http://schemas.openxmlformats.org/officeDocument/2006/relationships/hyperlink" Target="https://refugeeweek.org.uk/resources/facts-figures-and-contributions/famous-refuge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ideo" Target="https://www.youtube.com/embed/Kald0xG-W3c?feature=oembed" TargetMode="External"/><Relationship Id="rId5" Type="http://schemas.openxmlformats.org/officeDocument/2006/relationships/image" Target="../media/image13.jpeg"/><Relationship Id="rId4" Type="http://schemas.openxmlformats.org/officeDocument/2006/relationships/hyperlink" Target="https://www.youtube.com/channel/UCjI37_ExpvQnz1tP3qtfFy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slideLayout" Target="../slideLayouts/slideLayout14.xml"/><Relationship Id="rId7" Type="http://schemas.openxmlformats.org/officeDocument/2006/relationships/image" Target="../media/image18.jpeg"/><Relationship Id="rId2" Type="http://schemas.openxmlformats.org/officeDocument/2006/relationships/video" Target="https://www.youtube.com/embed/lmizwPXjcSQ?feature=oembed" TargetMode="External"/><Relationship Id="rId1" Type="http://schemas.openxmlformats.org/officeDocument/2006/relationships/video" Target="https://www.youtube.com/embed/q9n1plse2K4?feature=oembed" TargetMode="External"/><Relationship Id="rId6" Type="http://schemas.openxmlformats.org/officeDocument/2006/relationships/hyperlink" Target="https://www.paddington.com/us/heritage/paddington/" TargetMode="External"/><Relationship Id="rId5" Type="http://schemas.openxmlformats.org/officeDocument/2006/relationships/hyperlink" Target="https://youtu.be/lmizwPXjcSQ" TargetMode="External"/><Relationship Id="rId4" Type="http://schemas.openxmlformats.org/officeDocument/2006/relationships/hyperlink" Target="https://youtu.be/q9n1plse2K4"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15.xml"/><Relationship Id="rId7" Type="http://schemas.openxmlformats.org/officeDocument/2006/relationships/image" Target="../media/image20.jpeg"/><Relationship Id="rId2" Type="http://schemas.openxmlformats.org/officeDocument/2006/relationships/video" Target="https://www.youtube.com/embed/ITtanRWYOMc?feature=oembed" TargetMode="External"/><Relationship Id="rId1" Type="http://schemas.openxmlformats.org/officeDocument/2006/relationships/video" Target="https://www.youtube.com/embed/CRk8eaW3X1Y?feature=oembed" TargetMode="External"/><Relationship Id="rId6" Type="http://schemas.openxmlformats.org/officeDocument/2006/relationships/hyperlink" Target="https://www.youtube.com/watch?v=CRk8eaW3X1Y" TargetMode="External"/><Relationship Id="rId5" Type="http://schemas.openxmlformats.org/officeDocument/2006/relationships/hyperlink" Target="https://www.youtube.com/watch?v=ITtanRWYOMc" TargetMode="External"/><Relationship Id="rId4" Type="http://schemas.openxmlformats.org/officeDocument/2006/relationships/hyperlink" Target="https://www.walkwithamal.or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youtube.com/watch?v=WoWSxdDRM2E" TargetMode="External"/><Relationship Id="rId3" Type="http://schemas.openxmlformats.org/officeDocument/2006/relationships/notesSlide" Target="../notesSlides/notesSlide4.xml"/><Relationship Id="rId7" Type="http://schemas.openxmlformats.org/officeDocument/2006/relationships/hyperlink" Target="https://www.youngroots.org.uk/" TargetMode="External"/><Relationship Id="rId2" Type="http://schemas.openxmlformats.org/officeDocument/2006/relationships/slideLayout" Target="../slideLayouts/slideLayout15.xml"/><Relationship Id="rId1" Type="http://schemas.openxmlformats.org/officeDocument/2006/relationships/video" Target="https://www.youtube.com/embed/WoWSxdDRM2E?feature=oembed" TargetMode="External"/><Relationship Id="rId6" Type="http://schemas.openxmlformats.org/officeDocument/2006/relationships/hyperlink" Target="https://www.refugeecouncil.org.uk/" TargetMode="External"/><Relationship Id="rId5" Type="http://schemas.openxmlformats.org/officeDocument/2006/relationships/hyperlink" Target="https://www.redcross.org.uk/get-help/get-help-as-a-refugee" TargetMode="External"/><Relationship Id="rId10" Type="http://schemas.openxmlformats.org/officeDocument/2006/relationships/image" Target="../media/image22.jpeg"/><Relationship Id="rId4" Type="http://schemas.openxmlformats.org/officeDocument/2006/relationships/hyperlink" Target="https://www.rescue.org/uk/" TargetMode="External"/><Relationship Id="rId9" Type="http://schemas.openxmlformats.org/officeDocument/2006/relationships/hyperlink" Target="https://refugeeweek.org.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dirty="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dirty="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815882"/>
          </a:xfrm>
          <a:prstGeom prst="rect">
            <a:avLst/>
          </a:prstGeom>
          <a:noFill/>
        </p:spPr>
        <p:txBody>
          <a:bodyPr wrap="square" rtlCol="0">
            <a:spAutoFit/>
          </a:bodyPr>
          <a:lstStyle/>
          <a:p>
            <a:pPr algn="ctr"/>
            <a:r>
              <a:rPr lang="en-GB" sz="1600" b="0" i="0" dirty="0">
                <a:solidFill>
                  <a:srgbClr val="030303"/>
                </a:solidFill>
                <a:effectLst/>
                <a:latin typeface="Arial" panose="020B0604020202020204" pitchFamily="34" charset="0"/>
                <a:cs typeface="Arial" panose="020B0604020202020204" pitchFamily="34" charset="0"/>
                <a:hlinkClick r:id="rId4"/>
              </a:rPr>
              <a:t>Have a look at this list</a:t>
            </a:r>
            <a:r>
              <a:rPr lang="en-GB" sz="1600" b="0" i="0" dirty="0">
                <a:solidFill>
                  <a:srgbClr val="030303"/>
                </a:solidFill>
                <a:effectLst/>
                <a:latin typeface="Arial" panose="020B0604020202020204" pitchFamily="34" charset="0"/>
                <a:cs typeface="Arial" panose="020B0604020202020204" pitchFamily="34" charset="0"/>
              </a:rPr>
              <a:t> of stories about refugees. Choose one you would like to read and perhaps write a short book review to share with others. Discuss with your school librarian ways of including more books from the perspective of refugees in your school library. </a:t>
            </a:r>
            <a:endParaRPr lang="en-GB"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50369" y="4541029"/>
            <a:ext cx="5769802" cy="1200329"/>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Use </a:t>
            </a:r>
            <a:r>
              <a:rPr lang="en-GB" sz="1800" b="0" i="0" dirty="0">
                <a:solidFill>
                  <a:srgbClr val="000000"/>
                </a:solidFill>
                <a:effectLst/>
                <a:latin typeface="Arial" panose="020B0604020202020204" pitchFamily="34" charset="0"/>
                <a:cs typeface="Arial" panose="020B0604020202020204" pitchFamily="34" charset="0"/>
                <a:hlinkClick r:id="rId5"/>
              </a:rPr>
              <a:t>this information</a:t>
            </a:r>
            <a:r>
              <a:rPr lang="en-GB" sz="1800" b="0" i="0" dirty="0">
                <a:solidFill>
                  <a:srgbClr val="000000"/>
                </a:solidFill>
                <a:effectLst/>
                <a:latin typeface="Arial" panose="020B0604020202020204" pitchFamily="34" charset="0"/>
                <a:cs typeface="Arial" panose="020B0604020202020204" pitchFamily="34" charset="0"/>
              </a:rPr>
              <a:t> from UNICEF to find out about how and why some people become refugees and how UNICEF supports them. Create a display or a piece of drama or music to raise awareness in your school.  </a:t>
            </a:r>
            <a:endParaRPr lang="en-GB" sz="1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846027" y="2190375"/>
            <a:ext cx="4277232" cy="2062103"/>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Explore the wording of Articles 10 and 22. Research government policy on immigration and asylum, then write to or meet with your local MP to urge the government to ensure that current policies on immigration, asylum seekers and refugees uphold children’s rights. This film from BBC Newsround may be a useful starting point. </a:t>
            </a:r>
            <a:endParaRPr lang="en-GB" sz="11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FEC6972-21CF-9B64-FF44-09536D49B4D4}"/>
              </a:ext>
            </a:extLst>
          </p:cNvPr>
          <p:cNvSpPr txBox="1"/>
          <p:nvPr/>
        </p:nvSpPr>
        <p:spPr>
          <a:xfrm>
            <a:off x="6714539" y="4479054"/>
            <a:ext cx="5152383" cy="2031325"/>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Hold a debate in school using this statement: </a:t>
            </a:r>
          </a:p>
          <a:p>
            <a:pPr algn="ctr"/>
            <a:r>
              <a:rPr lang="en-GB" sz="1400" b="1" i="1" dirty="0">
                <a:solidFill>
                  <a:schemeClr val="bg1"/>
                </a:solidFill>
                <a:effectLst/>
                <a:latin typeface="Arial" panose="020B0604020202020204" pitchFamily="34" charset="0"/>
                <a:cs typeface="Arial" panose="020B0604020202020204" pitchFamily="34" charset="0"/>
              </a:rPr>
              <a:t>The UK government should provide more safe and legal routes for asylum seekers to come and live in the UK</a:t>
            </a:r>
            <a:r>
              <a:rPr lang="en-GB" sz="1400" b="0" i="1" dirty="0">
                <a:solidFill>
                  <a:schemeClr val="bg1"/>
                </a:solidFill>
                <a:effectLst/>
                <a:latin typeface="Arial" panose="020B0604020202020204" pitchFamily="34" charset="0"/>
                <a:cs typeface="Arial" panose="020B0604020202020204" pitchFamily="34" charset="0"/>
              </a:rPr>
              <a:t>. </a:t>
            </a:r>
          </a:p>
          <a:p>
            <a:pPr algn="ctr"/>
            <a:r>
              <a:rPr lang="en-GB" sz="1400" b="0" i="0" dirty="0">
                <a:solidFill>
                  <a:schemeClr val="bg1"/>
                </a:solidFill>
                <a:effectLst/>
                <a:latin typeface="Arial" panose="020B0604020202020204" pitchFamily="34" charset="0"/>
                <a:cs typeface="Arial" panose="020B0604020202020204" pitchFamily="34" charset="0"/>
              </a:rPr>
              <a:t>These websites will help you to research the issue for the debate:</a:t>
            </a:r>
          </a:p>
          <a:p>
            <a:pPr algn="ctr"/>
            <a:endParaRPr lang="en-GB"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FOR - </a:t>
            </a:r>
            <a:r>
              <a:rPr lang="en-GB" sz="1400"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source 1</a:t>
            </a:r>
            <a:r>
              <a:rPr lang="en-GB" sz="1400" dirty="0">
                <a:solidFill>
                  <a:schemeClr val="bg1"/>
                </a:solidFill>
                <a:latin typeface="Arial" panose="020B0604020202020204" pitchFamily="34" charset="0"/>
                <a:cs typeface="Arial" panose="020B0604020202020204" pitchFamily="34" charset="0"/>
              </a:rPr>
              <a:t> – </a:t>
            </a:r>
            <a:r>
              <a:rPr lang="en-GB" sz="1400" dirty="0">
                <a:solidFill>
                  <a:schemeClr val="bg1"/>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source 2</a:t>
            </a:r>
            <a:r>
              <a:rPr lang="en-GB" sz="1400" dirty="0">
                <a:solidFill>
                  <a:schemeClr val="bg1"/>
                </a:solidFill>
                <a:latin typeface="Arial" panose="020B0604020202020204" pitchFamily="34" charset="0"/>
                <a:cs typeface="Arial" panose="020B0604020202020204" pitchFamily="34" charset="0"/>
              </a:rPr>
              <a:t> – </a:t>
            </a:r>
            <a:r>
              <a:rPr lang="en-GB" sz="1400"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source 2</a:t>
            </a:r>
            <a:endParaRPr lang="en-GB"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AGINST - </a:t>
            </a:r>
            <a:r>
              <a:rPr lang="en-GB" sz="1400" dirty="0">
                <a:solidFill>
                  <a:schemeClr val="bg1"/>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source 1</a:t>
            </a:r>
            <a:r>
              <a:rPr lang="en-GB" sz="1400" dirty="0">
                <a:solidFill>
                  <a:schemeClr val="bg1"/>
                </a:solidFill>
                <a:latin typeface="Arial" panose="020B0604020202020204" pitchFamily="34" charset="0"/>
                <a:cs typeface="Arial" panose="020B0604020202020204" pitchFamily="34" charset="0"/>
              </a:rPr>
              <a:t> - </a:t>
            </a:r>
            <a:r>
              <a:rPr lang="en-GB" sz="1400" dirty="0">
                <a:solidFill>
                  <a:schemeClr val="bg1"/>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source 2</a:t>
            </a:r>
            <a:endParaRPr lang="en-GB"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STATISTCS – </a:t>
            </a:r>
            <a:r>
              <a:rPr lang="en-GB" sz="1400" dirty="0">
                <a:solidFill>
                  <a:schemeClr val="bg1"/>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source 1</a:t>
            </a:r>
            <a:endParaRPr lang="en-GB" sz="1400" dirty="0">
              <a:solidFill>
                <a:schemeClr val="bg1"/>
              </a:solidFill>
              <a:latin typeface="Arial" panose="020B0604020202020204" pitchFamily="34" charset="0"/>
              <a:cs typeface="Arial" panose="020B0604020202020204" pitchFamily="34" charset="0"/>
            </a:endParaRPr>
          </a:p>
        </p:txBody>
      </p:sp>
      <p:pic>
        <p:nvPicPr>
          <p:cNvPr id="10" name="Online Media 9" title="The Migrant Crisis Explained | How is the UK Government Tackling it? | Newsround">
            <a:hlinkClick r:id="" action="ppaction://media"/>
            <a:extLst>
              <a:ext uri="{FF2B5EF4-FFF2-40B4-BE49-F238E27FC236}">
                <a16:creationId xmlns:a16="http://schemas.microsoft.com/office/drawing/2014/main" id="{C40BAB2A-D189-074F-226D-56BD3C4E5AF1}"/>
              </a:ext>
            </a:extLst>
          </p:cNvPr>
          <p:cNvPicPr>
            <a:picLocks noRot="1" noChangeAspect="1"/>
          </p:cNvPicPr>
          <p:nvPr>
            <a:videoFile r:link="rId1"/>
          </p:nvPr>
        </p:nvPicPr>
        <p:blipFill>
          <a:blip r:embed="rId12"/>
          <a:stretch>
            <a:fillRect/>
          </a:stretch>
        </p:blipFill>
        <p:spPr>
          <a:xfrm>
            <a:off x="9123259" y="2302034"/>
            <a:ext cx="2540000" cy="1435100"/>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dirty="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5901267" y="2232245"/>
            <a:ext cx="6117624" cy="2031325"/>
          </a:xfrm>
          <a:prstGeom prst="rect">
            <a:avLst/>
          </a:prstGeom>
          <a:noFill/>
        </p:spPr>
        <p:txBody>
          <a:bodyPr wrap="square" rtlCol="0">
            <a:spAutoFit/>
          </a:bodyPr>
          <a:lstStyle/>
          <a:p>
            <a:pPr algn="ctr"/>
            <a:r>
              <a:rPr lang="en-GB" sz="1800" dirty="0">
                <a:effectLst/>
                <a:latin typeface="Arial" panose="020B0604020202020204" pitchFamily="34" charset="0"/>
                <a:ea typeface="Arial" panose="020B0604020202020204" pitchFamily="34" charset="0"/>
                <a:cs typeface="Times New Roman" panose="02020603050405020304" pitchFamily="18" charset="0"/>
              </a:rPr>
              <a:t>Download the UNICEF UK resource </a:t>
            </a:r>
            <a:r>
              <a:rPr lang="en-GB" sz="1800" u="sng" dirty="0">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Forced to Flee.</a:t>
            </a:r>
            <a:r>
              <a:rPr lang="en-GB" sz="1800" dirty="0">
                <a:effectLst/>
                <a:latin typeface="Arial" panose="020B0604020202020204" pitchFamily="34" charset="0"/>
                <a:ea typeface="Arial" panose="020B0604020202020204" pitchFamily="34" charset="0"/>
                <a:cs typeface="Times New Roman" panose="02020603050405020304" pitchFamily="18" charset="0"/>
              </a:rPr>
              <a:t> </a:t>
            </a:r>
          </a:p>
          <a:p>
            <a:pPr algn="ctr"/>
            <a:endParaRPr lang="en-GB" dirty="0">
              <a:latin typeface="Arial" panose="020B0604020202020204" pitchFamily="34" charset="0"/>
              <a:ea typeface="Arial" panose="020B0604020202020204" pitchFamily="34" charset="0"/>
              <a:cs typeface="Times New Roman" panose="02020603050405020304" pitchFamily="18" charset="0"/>
            </a:endParaRPr>
          </a:p>
          <a:p>
            <a:pPr algn="ctr"/>
            <a:r>
              <a:rPr lang="en-GB" sz="1800" dirty="0">
                <a:effectLst/>
                <a:latin typeface="Arial" panose="020B0604020202020204" pitchFamily="34" charset="0"/>
                <a:ea typeface="Arial" panose="020B0604020202020204" pitchFamily="34" charset="0"/>
                <a:cs typeface="Times New Roman" panose="02020603050405020304" pitchFamily="18" charset="0"/>
              </a:rPr>
              <a:t>Work with a group to plan a lesson or an assembly to mark the World Refugee Day in your school. </a:t>
            </a:r>
          </a:p>
          <a:p>
            <a:pPr algn="ctr"/>
            <a:endParaRPr lang="en-GB" dirty="0">
              <a:latin typeface="Arial" panose="020B0604020202020204" pitchFamily="34" charset="0"/>
              <a:ea typeface="Arial" panose="020B0604020202020204" pitchFamily="34" charset="0"/>
              <a:cs typeface="Times New Roman" panose="02020603050405020304" pitchFamily="18" charset="0"/>
            </a:endParaRPr>
          </a:p>
          <a:p>
            <a:pPr algn="ctr"/>
            <a:r>
              <a:rPr lang="en-GB" sz="1800" dirty="0">
                <a:effectLst/>
                <a:latin typeface="Arial" panose="020B0604020202020204" pitchFamily="34" charset="0"/>
                <a:ea typeface="Arial" panose="020B0604020202020204" pitchFamily="34" charset="0"/>
                <a:cs typeface="Times New Roman" panose="02020603050405020304" pitchFamily="18" charset="0"/>
              </a:rPr>
              <a:t>You might like to start with helping people to understand and use the accurate terminology on page 4.</a:t>
            </a:r>
            <a:r>
              <a:rPr lang="en-GB" sz="1600" b="0" i="0" dirty="0">
                <a:solidFill>
                  <a:srgbClr val="000000"/>
                </a:solidFill>
                <a:effectLst/>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641565" y="4626415"/>
            <a:ext cx="7304667" cy="1661802"/>
          </a:xfrm>
          <a:prstGeom prst="rect">
            <a:avLst/>
          </a:prstGeom>
          <a:noFill/>
        </p:spPr>
        <p:txBody>
          <a:bodyPr wrap="square" rtlCol="0">
            <a:spAutoFit/>
          </a:bodyPr>
          <a:lstStyle/>
          <a:p>
            <a:pPr lvl="0" algn="ctr">
              <a:lnSpc>
                <a:spcPct val="107000"/>
              </a:lnSpc>
              <a:spcAft>
                <a:spcPts val="8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Research the work of charities in the UK who are supporting </a:t>
            </a:r>
            <a:r>
              <a:rPr lang="en-GB" sz="1800" u="sng"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asylum seekers and refugees for example</a:t>
            </a:r>
            <a:r>
              <a:rPr lang="en-GB" sz="18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GB" sz="1800" u="sng"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British Red Cross</a:t>
            </a:r>
            <a:r>
              <a:rPr lang="en-GB" sz="18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GB" sz="1800" u="sng"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Refugee Council</a:t>
            </a:r>
            <a:r>
              <a:rPr lang="en-GB" sz="1800"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en-GB" sz="1800" u="sng" dirty="0">
                <a:solidFill>
                  <a:schemeClr val="accent1">
                    <a:lumMod val="50000"/>
                  </a:schemeClr>
                </a:solidFill>
                <a:effectLst/>
                <a:latin typeface="Arial" panose="020B0604020202020204" pitchFamily="34" charset="0"/>
                <a:ea typeface="Arial" panose="020B06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Young Roots</a:t>
            </a:r>
            <a:r>
              <a:rPr lang="en-GB" sz="1800" dirty="0">
                <a:effectLst/>
                <a:latin typeface="Arial" panose="020B0604020202020204" pitchFamily="34" charset="0"/>
                <a:ea typeface="Arial" panose="020B0604020202020204" pitchFamily="34" charset="0"/>
                <a:cs typeface="Times New Roman" panose="02020603050405020304" pitchFamily="18" charset="0"/>
              </a:rPr>
              <a:t>. There may also be charities local to your school working with refugees. </a:t>
            </a:r>
          </a:p>
          <a:p>
            <a:pPr lvl="0" algn="ctr">
              <a:lnSpc>
                <a:spcPct val="107000"/>
              </a:lnSpc>
              <a:spcAft>
                <a:spcPts val="800"/>
              </a:spcAft>
            </a:pPr>
            <a:r>
              <a:rPr lang="en-GB" sz="1800" dirty="0">
                <a:effectLst/>
                <a:latin typeface="Arial" panose="020B0604020202020204" pitchFamily="34" charset="0"/>
                <a:ea typeface="Arial" panose="020B0604020202020204" pitchFamily="34" charset="0"/>
                <a:cs typeface="Times New Roman" panose="02020603050405020304" pitchFamily="18" charset="0"/>
              </a:rPr>
              <a:t>Can you help support their work in any 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204049"/>
            <a:ext cx="5234677" cy="2031325"/>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hlinkClick r:id="rId8"/>
              </a:rPr>
              <a:t>Simple Acts</a:t>
            </a:r>
            <a:r>
              <a:rPr lang="en-GB" sz="1800" b="0" i="0" dirty="0">
                <a:solidFill>
                  <a:schemeClr val="bg1"/>
                </a:solidFill>
                <a:effectLst/>
                <a:latin typeface="Arial" panose="020B0604020202020204" pitchFamily="34" charset="0"/>
                <a:cs typeface="Arial" panose="020B0604020202020204" pitchFamily="34" charset="0"/>
              </a:rPr>
              <a:t> are everyday actions we can all do to stand with refugees and make new connections in our communities. Have a look at the list here and choose which simple act you will do to show support. </a:t>
            </a:r>
          </a:p>
          <a:p>
            <a:pPr algn="ctr"/>
            <a:endParaRPr lang="en-GB" dirty="0">
              <a:solidFill>
                <a:schemeClr val="bg1"/>
              </a:solidFill>
              <a:latin typeface="Arial" panose="020B0604020202020204" pitchFamily="34" charset="0"/>
              <a:cs typeface="Arial" panose="020B0604020202020204" pitchFamily="34" charset="0"/>
            </a:endParaRPr>
          </a:p>
          <a:p>
            <a:pPr algn="ctr"/>
            <a:r>
              <a:rPr lang="en-GB" sz="1800" b="0" i="0" dirty="0">
                <a:solidFill>
                  <a:schemeClr val="bg1"/>
                </a:solidFill>
                <a:effectLst/>
                <a:latin typeface="Arial" panose="020B0604020202020204" pitchFamily="34" charset="0"/>
                <a:cs typeface="Arial" panose="020B0604020202020204" pitchFamily="34" charset="0"/>
              </a:rPr>
              <a:t>Can you come up with any acts of your own? </a:t>
            </a:r>
            <a:endParaRPr lang="en-GB"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8002645" y="4626415"/>
            <a:ext cx="3873955" cy="1754326"/>
          </a:xfrm>
          <a:prstGeom prst="rect">
            <a:avLst/>
          </a:prstGeom>
          <a:noFill/>
        </p:spPr>
        <p:txBody>
          <a:bodyPr wrap="square" rtlCol="0">
            <a:spAutoFit/>
          </a:bodyPr>
          <a:lstStyle/>
          <a:p>
            <a:pPr algn="ctr"/>
            <a:r>
              <a:rPr lang="en-GB" b="0" i="0" dirty="0">
                <a:effectLst/>
                <a:latin typeface="Arial" panose="020B0604020202020204" pitchFamily="34" charset="0"/>
                <a:cs typeface="Arial" panose="020B0604020202020204" pitchFamily="34" charset="0"/>
              </a:rPr>
              <a:t>Research this year’s </a:t>
            </a:r>
            <a:r>
              <a:rPr lang="en-GB" b="0" i="0" dirty="0">
                <a:effectLst/>
                <a:latin typeface="Arial" panose="020B0604020202020204" pitchFamily="34" charset="0"/>
                <a:cs typeface="Arial" panose="020B0604020202020204" pitchFamily="34" charset="0"/>
                <a:hlinkClick r:id="rId9"/>
              </a:rPr>
              <a:t>‘Refugee </a:t>
            </a:r>
            <a:r>
              <a:rPr lang="en-GB" dirty="0">
                <a:latin typeface="Arial" panose="020B0604020202020204" pitchFamily="34" charset="0"/>
                <a:cs typeface="Arial" panose="020B0604020202020204" pitchFamily="34" charset="0"/>
                <a:hlinkClick r:id="rId9"/>
              </a:rPr>
              <a:t>W</a:t>
            </a:r>
            <a:r>
              <a:rPr lang="en-GB" b="0" i="0" dirty="0">
                <a:effectLst/>
                <a:latin typeface="Arial" panose="020B0604020202020204" pitchFamily="34" charset="0"/>
                <a:cs typeface="Arial" panose="020B0604020202020204" pitchFamily="34" charset="0"/>
                <a:hlinkClick r:id="rId9"/>
              </a:rPr>
              <a:t>eek’ </a:t>
            </a:r>
            <a:r>
              <a:rPr lang="en-GB" b="0" i="0" dirty="0">
                <a:effectLst/>
                <a:latin typeface="Arial" panose="020B0604020202020204" pitchFamily="34" charset="0"/>
                <a:cs typeface="Arial" panose="020B0604020202020204" pitchFamily="34" charset="0"/>
              </a:rPr>
              <a:t>theme.</a:t>
            </a:r>
          </a:p>
          <a:p>
            <a:pPr algn="ctr"/>
            <a:endParaRPr lang="en-GB" dirty="0">
              <a:latin typeface="Arial" panose="020B0604020202020204" pitchFamily="34" charset="0"/>
              <a:cs typeface="Arial" panose="020B0604020202020204" pitchFamily="34" charset="0"/>
            </a:endParaRPr>
          </a:p>
          <a:p>
            <a:pPr algn="ctr"/>
            <a:r>
              <a:rPr lang="en-GB" b="0" i="0" dirty="0">
                <a:effectLst/>
                <a:latin typeface="Arial" panose="020B0604020202020204" pitchFamily="34" charset="0"/>
                <a:cs typeface="Arial" panose="020B0604020202020204" pitchFamily="34" charset="0"/>
              </a:rPr>
              <a:t> Can you devise a creative response to this theme through art, music, drama or dance? </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dirty="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9957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524500" y="2137472"/>
            <a:ext cx="640851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73713" y="2398374"/>
            <a:ext cx="4836748" cy="1569660"/>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Take a look at the UNHCR’s </a:t>
            </a:r>
            <a:r>
              <a:rPr lang="en-GB" sz="1600" i="0" dirty="0">
                <a:effectLst/>
                <a:latin typeface="Arial" panose="020B0604020202020204" pitchFamily="34" charset="0"/>
                <a:cs typeface="Arial" panose="020B0604020202020204" pitchFamily="34" charset="0"/>
                <a:hlinkClick r:id="rId2"/>
              </a:rPr>
              <a:t>7 videos guaranteed to change the way you see refugees</a:t>
            </a:r>
            <a:r>
              <a:rPr lang="en-GB" sz="1600" i="0" dirty="0">
                <a:effectLst/>
                <a:latin typeface="Arial" panose="020B0604020202020204" pitchFamily="34" charset="0"/>
                <a:cs typeface="Arial" panose="020B0604020202020204" pitchFamily="34" charset="0"/>
              </a:rPr>
              <a:t>. </a:t>
            </a:r>
          </a:p>
          <a:p>
            <a:pPr algn="ctr"/>
            <a:endParaRPr lang="en-GB" sz="1600" dirty="0">
              <a:latin typeface="Arial" panose="020B0604020202020204" pitchFamily="34" charset="0"/>
              <a:cs typeface="Arial" panose="020B0604020202020204" pitchFamily="34" charset="0"/>
            </a:endParaRPr>
          </a:p>
          <a:p>
            <a:pPr algn="ctr"/>
            <a:r>
              <a:rPr lang="en-GB" sz="1600" i="0" dirty="0">
                <a:effectLst/>
                <a:latin typeface="Arial" panose="020B0604020202020204" pitchFamily="34" charset="0"/>
                <a:cs typeface="Arial" panose="020B0604020202020204" pitchFamily="34" charset="0"/>
              </a:rPr>
              <a:t>Pick one that you feel is really powerful and talk about why with a partner. Who could you share it with to help them understand? </a:t>
            </a:r>
            <a:endParaRPr lang="en-GB"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857427" y="4773601"/>
            <a:ext cx="6129087" cy="1323439"/>
          </a:xfrm>
          <a:prstGeom prst="rect">
            <a:avLst/>
          </a:prstGeom>
          <a:noFill/>
        </p:spPr>
        <p:txBody>
          <a:bodyPr wrap="square" rtlCol="0">
            <a:spAutoFit/>
          </a:bodyPr>
          <a:lstStyle/>
          <a:p>
            <a:pPr algn="ctr"/>
            <a:r>
              <a:rPr lang="en-GB" sz="1600" i="0" dirty="0">
                <a:solidFill>
                  <a:schemeClr val="bg1"/>
                </a:solidFill>
                <a:effectLst/>
                <a:latin typeface="Arial" panose="020B0604020202020204" pitchFamily="34" charset="0"/>
                <a:cs typeface="Arial" panose="020B0604020202020204" pitchFamily="34" charset="0"/>
              </a:rPr>
              <a:t>Singer-songwriter Rita Ora arrived in the UK as a baby, after her parents had fled conflict in Kosovo. </a:t>
            </a:r>
            <a:r>
              <a:rPr lang="en-GB" sz="1600" i="0" dirty="0">
                <a:solidFill>
                  <a:schemeClr val="bg1"/>
                </a:solidFill>
                <a:effectLst/>
                <a:latin typeface="Arial" panose="020B0604020202020204" pitchFamily="34" charset="0"/>
                <a:cs typeface="Arial" panose="020B0604020202020204" pitchFamily="34" charset="0"/>
                <a:hlinkClick r:id="rId3"/>
              </a:rPr>
              <a:t>In this Big Issue article </a:t>
            </a:r>
            <a:r>
              <a:rPr lang="en-GB" sz="1600" i="0" dirty="0">
                <a:solidFill>
                  <a:schemeClr val="bg1"/>
                </a:solidFill>
                <a:effectLst/>
                <a:latin typeface="Arial" panose="020B0604020202020204" pitchFamily="34" charset="0"/>
                <a:cs typeface="Arial" panose="020B0604020202020204" pitchFamily="34" charset="0"/>
              </a:rPr>
              <a:t>she explains why it’s an important part of her story. Take a look at this list of famous refugees on the </a:t>
            </a:r>
            <a:r>
              <a:rPr lang="en-GB" sz="1600" i="0" dirty="0">
                <a:solidFill>
                  <a:schemeClr val="bg1"/>
                </a:solidFill>
                <a:effectLst/>
                <a:latin typeface="Arial" panose="020B0604020202020204" pitchFamily="34" charset="0"/>
                <a:cs typeface="Arial" panose="020B0604020202020204" pitchFamily="34" charset="0"/>
                <a:hlinkClick r:id="rId4"/>
              </a:rPr>
              <a:t>Refugee Week website </a:t>
            </a:r>
            <a:r>
              <a:rPr lang="en-GB" sz="1600" i="0" dirty="0">
                <a:solidFill>
                  <a:schemeClr val="bg1"/>
                </a:solidFill>
                <a:effectLst/>
                <a:latin typeface="Arial" panose="020B0604020202020204" pitchFamily="34" charset="0"/>
                <a:cs typeface="Arial" panose="020B0604020202020204" pitchFamily="34" charset="0"/>
              </a:rPr>
              <a:t>– pick one and find out a bit more about their story.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5684841" y="2246011"/>
            <a:ext cx="6180435" cy="1815882"/>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Did you know that an official Refugee team now competes at the Olympics, with many of the athletes receiving scholarships and support? The team is supported by the </a:t>
            </a:r>
            <a:r>
              <a:rPr lang="en-GB" sz="1600" b="0" i="0" dirty="0">
                <a:solidFill>
                  <a:schemeClr val="bg1"/>
                </a:solidFill>
                <a:effectLst/>
                <a:latin typeface="Arial" panose="020B0604020202020204" pitchFamily="34" charset="0"/>
                <a:cs typeface="Arial" panose="020B0604020202020204" pitchFamily="34" charset="0"/>
                <a:hlinkClick r:id="rId5"/>
              </a:rPr>
              <a:t>Olympic Refuge Foundation</a:t>
            </a:r>
            <a:r>
              <a:rPr lang="en-GB" sz="1600" b="0" i="0" dirty="0">
                <a:solidFill>
                  <a:schemeClr val="bg1"/>
                </a:solidFill>
                <a:effectLst/>
                <a:latin typeface="Arial" panose="020B0604020202020204" pitchFamily="34" charset="0"/>
                <a:cs typeface="Arial" panose="020B0604020202020204" pitchFamily="34" charset="0"/>
              </a:rPr>
              <a:t>, which wants to ensure that ‘young people affected by displacement thrive through sport’. </a:t>
            </a:r>
          </a:p>
          <a:p>
            <a:pPr algn="ctr"/>
            <a:endParaRPr lang="en-GB" sz="1600" dirty="0">
              <a:solidFill>
                <a:schemeClr val="bg1"/>
              </a:solidFill>
              <a:latin typeface="Arial" panose="020B0604020202020204" pitchFamily="34" charset="0"/>
              <a:cs typeface="Arial" panose="020B0604020202020204" pitchFamily="34" charset="0"/>
            </a:endParaRPr>
          </a:p>
          <a:p>
            <a:pPr algn="ctr"/>
            <a:r>
              <a:rPr lang="en-GB" sz="1600" b="0" i="0" dirty="0">
                <a:solidFill>
                  <a:schemeClr val="bg1"/>
                </a:solidFill>
                <a:effectLst/>
                <a:latin typeface="Arial" panose="020B0604020202020204" pitchFamily="34" charset="0"/>
                <a:cs typeface="Arial" panose="020B0604020202020204" pitchFamily="34" charset="0"/>
              </a:rPr>
              <a:t>How do you think sport could help?</a:t>
            </a:r>
            <a:endParaRPr lang="en-GB" sz="1400"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CC47CDD-ED01-6F48-E97A-7B47604EECF4}"/>
              </a:ext>
            </a:extLst>
          </p:cNvPr>
          <p:cNvSpPr txBox="1"/>
          <p:nvPr/>
        </p:nvSpPr>
        <p:spPr>
          <a:xfrm>
            <a:off x="7393518" y="4773600"/>
            <a:ext cx="4539495"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In small groups think about the practical obstacles refugees may face when leaving their country, on the journey to another country and in settling into the new country.  Which children’s rights might be under threat?   </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304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dirty="0">
                <a:latin typeface="Arial Black" panose="020B0A04020102020204" pitchFamily="34" charset="0"/>
              </a:rPr>
              <a:t>REFLECTION</a:t>
            </a:r>
          </a:p>
        </p:txBody>
      </p:sp>
      <p:sp>
        <p:nvSpPr>
          <p:cNvPr id="3" name="Text Placeholder 2">
            <a:extLst>
              <a:ext uri="{FF2B5EF4-FFF2-40B4-BE49-F238E27FC236}">
                <a16:creationId xmlns:a16="http://schemas.microsoft.com/office/drawing/2014/main" id="{D571A7BB-2A24-D942-B067-AA19DC6FF020}"/>
              </a:ext>
            </a:extLst>
          </p:cNvPr>
          <p:cNvSpPr>
            <a:spLocks noGrp="1"/>
          </p:cNvSpPr>
          <p:nvPr>
            <p:ph type="body" sz="quarter" idx="17"/>
          </p:nvPr>
        </p:nvSpPr>
        <p:spPr>
          <a:xfrm>
            <a:off x="6535896" y="1526397"/>
            <a:ext cx="5305425" cy="705904"/>
          </a:xfrm>
        </p:spPr>
        <p:txBody>
          <a:bodyPr/>
          <a:lstStyle/>
          <a:p>
            <a:r>
              <a:rPr lang="en-GB" sz="1800" dirty="0">
                <a:latin typeface="Arial" panose="020B0604020202020204" pitchFamily="34" charset="0"/>
                <a:cs typeface="Arial" panose="020B0604020202020204" pitchFamily="34" charset="0"/>
              </a:rPr>
              <a:t>Imagine how you would feel if you were forced to leave your home.</a:t>
            </a: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5896" y="2450992"/>
            <a:ext cx="5437030" cy="3743324"/>
          </a:xfrm>
        </p:spPr>
        <p:txBody>
          <a:bodyPr>
            <a:normAutofit/>
          </a:bodyPr>
          <a:lstStyle/>
          <a:p>
            <a:pPr marL="457200">
              <a:lnSpc>
                <a:spcPct val="107000"/>
              </a:lnSpc>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Think about people in your community who have been in this situation: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How can we make sure that people feel welcomed and supported?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GB"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dirty="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dirty="0">
                <a:solidFill>
                  <a:srgbClr val="00AEEF"/>
                </a:solidFill>
                <a:latin typeface="Arial" panose="020B0604020202020204" pitchFamily="34" charset="0"/>
                <a:cs typeface="Arial" panose="020B0604020202020204" pitchFamily="34" charset="0"/>
              </a:rPr>
              <a:t>Slide 3</a:t>
            </a:r>
            <a:r>
              <a:rPr lang="en-US" dirty="0">
                <a:latin typeface="Arial" panose="020B0604020202020204" pitchFamily="34" charset="0"/>
                <a:cs typeface="Arial" panose="020B0604020202020204" pitchFamily="34" charset="0"/>
              </a:rPr>
              <a:t>: Introducing World Refugee Day</a:t>
            </a:r>
          </a:p>
          <a:p>
            <a:pPr>
              <a:lnSpc>
                <a:spcPct val="150000"/>
              </a:lnSpc>
            </a:pPr>
            <a:r>
              <a:rPr lang="en-US" dirty="0">
                <a:solidFill>
                  <a:srgbClr val="00AEEF"/>
                </a:solidFill>
                <a:latin typeface="Arial" panose="020B0604020202020204" pitchFamily="34" charset="0"/>
                <a:cs typeface="Arial" panose="020B0604020202020204" pitchFamily="34" charset="0"/>
              </a:rPr>
              <a:t>Slide 4</a:t>
            </a:r>
            <a:r>
              <a:rPr lang="en-US" dirty="0">
                <a:latin typeface="Arial" panose="020B0604020202020204" pitchFamily="34" charset="0"/>
                <a:cs typeface="Arial" panose="020B0604020202020204" pitchFamily="34" charset="0"/>
              </a:rPr>
              <a:t>: Linked Articles</a:t>
            </a:r>
          </a:p>
          <a:p>
            <a:pPr>
              <a:lnSpc>
                <a:spcPct val="150000"/>
              </a:lnSpc>
            </a:pPr>
            <a:r>
              <a:rPr lang="en-US" dirty="0">
                <a:solidFill>
                  <a:srgbClr val="00AEEF"/>
                </a:solidFill>
                <a:latin typeface="Arial" panose="020B0604020202020204" pitchFamily="34" charset="0"/>
                <a:cs typeface="Arial" panose="020B0604020202020204" pitchFamily="34" charset="0"/>
              </a:rPr>
              <a:t>Slide 5</a:t>
            </a:r>
            <a:r>
              <a:rPr lang="en-US" dirty="0">
                <a:latin typeface="Arial" panose="020B0604020202020204" pitchFamily="34" charset="0"/>
                <a:cs typeface="Arial" panose="020B0604020202020204" pitchFamily="34" charset="0"/>
              </a:rPr>
              <a:t>: Exploring World Refugee Day</a:t>
            </a:r>
          </a:p>
          <a:p>
            <a:pPr>
              <a:lnSpc>
                <a:spcPct val="150000"/>
              </a:lnSpc>
            </a:pPr>
            <a:r>
              <a:rPr lang="en-US" dirty="0">
                <a:solidFill>
                  <a:srgbClr val="00AEEF"/>
                </a:solidFill>
                <a:latin typeface="Arial" panose="020B0604020202020204" pitchFamily="34" charset="0"/>
                <a:cs typeface="Arial" panose="020B0604020202020204" pitchFamily="34" charset="0"/>
              </a:rPr>
              <a:t>Slide 6</a:t>
            </a:r>
            <a:r>
              <a:rPr lang="en-US" dirty="0">
                <a:latin typeface="Arial" panose="020B0604020202020204" pitchFamily="34" charset="0"/>
                <a:cs typeface="Arial" panose="020B0604020202020204" pitchFamily="34" charset="0"/>
              </a:rPr>
              <a:t>: Some possible answers</a:t>
            </a:r>
          </a:p>
          <a:p>
            <a:pPr>
              <a:lnSpc>
                <a:spcPct val="150000"/>
              </a:lnSpc>
            </a:pPr>
            <a:r>
              <a:rPr lang="en-US" dirty="0">
                <a:solidFill>
                  <a:srgbClr val="00AEEF"/>
                </a:solidFill>
                <a:latin typeface="Arial" panose="020B0604020202020204" pitchFamily="34" charset="0"/>
                <a:cs typeface="Arial" panose="020B0604020202020204" pitchFamily="34" charset="0"/>
              </a:rPr>
              <a:t>Slide 7, 8 &amp; 9</a:t>
            </a:r>
            <a:r>
              <a:rPr lang="en-US" dirty="0">
                <a:latin typeface="Arial" panose="020B0604020202020204" pitchFamily="34" charset="0"/>
                <a:cs typeface="Arial" panose="020B0604020202020204" pitchFamily="34" charset="0"/>
              </a:rPr>
              <a:t>: Primary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10, 11 &amp; 12</a:t>
            </a:r>
            <a:r>
              <a:rPr lang="en-US" dirty="0">
                <a:latin typeface="Arial" panose="020B0604020202020204" pitchFamily="34" charset="0"/>
                <a:cs typeface="Arial" panose="020B0604020202020204" pitchFamily="34" charset="0"/>
              </a:rPr>
              <a:t>: Secondary activities</a:t>
            </a:r>
          </a:p>
          <a:p>
            <a:pPr>
              <a:lnSpc>
                <a:spcPct val="150000"/>
              </a:lnSpc>
            </a:pPr>
            <a:r>
              <a:rPr lang="en-US" dirty="0">
                <a:solidFill>
                  <a:srgbClr val="00AEEF"/>
                </a:solidFill>
                <a:latin typeface="Arial" panose="020B0604020202020204" pitchFamily="34" charset="0"/>
                <a:cs typeface="Arial" panose="020B0604020202020204" pitchFamily="34" charset="0"/>
              </a:rPr>
              <a:t>Slide 13</a:t>
            </a:r>
            <a:r>
              <a:rPr lang="en-US" dirty="0">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538834"/>
            <a:ext cx="4293479" cy="699404"/>
          </a:xfrm>
        </p:spPr>
        <p:txBody>
          <a:bodyPr/>
          <a:lstStyle/>
          <a:p>
            <a:r>
              <a:rPr lang="en-US" sz="2000" dirty="0">
                <a:latin typeface="Arial Black" panose="020B0A04020102020204" pitchFamily="34" charset="0"/>
              </a:rPr>
              <a:t>INTRODUCING WORLD REFUGEE DAY</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708932"/>
            <a:ext cx="5305425" cy="259486"/>
          </a:xfrm>
        </p:spPr>
        <p:txBody>
          <a:bodyPr/>
          <a:lstStyle/>
          <a:p>
            <a:r>
              <a:rPr lang="en-US" dirty="0">
                <a:latin typeface="Arial Black" panose="020B0A04020102020204" pitchFamily="34" charset="0"/>
              </a:rPr>
              <a:t>World Refugee Day</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1178576"/>
            <a:ext cx="5148399" cy="2568966"/>
          </a:xfrm>
        </p:spPr>
        <p:txBody>
          <a:bodyPr>
            <a:noAutofit/>
          </a:bodyPr>
          <a:lstStyle/>
          <a:p>
            <a:pPr algn="l" rtl="0" fontAlgn="base"/>
            <a:r>
              <a:rPr lang="en-GB" i="0" dirty="0">
                <a:effectLst/>
                <a:latin typeface="Arial" panose="020B0604020202020204" pitchFamily="34" charset="0"/>
                <a:cs typeface="Arial" panose="020B0604020202020204" pitchFamily="34" charset="0"/>
              </a:rPr>
              <a:t>World Refugee Day is an international day designated by the United Nations to honour refugees around the globe. </a:t>
            </a:r>
          </a:p>
          <a:p>
            <a:pPr algn="l" rtl="0" fontAlgn="base"/>
            <a:r>
              <a:rPr lang="en-GB" i="0" dirty="0">
                <a:effectLst/>
                <a:latin typeface="Arial" panose="020B0604020202020204" pitchFamily="34" charset="0"/>
                <a:cs typeface="Arial" panose="020B0604020202020204" pitchFamily="34" charset="0"/>
              </a:rPr>
              <a:t>It falls each year on June 20 and celebrates the strength and courage of people who have been forced to flee their home country to escape conflict or persecution. </a:t>
            </a:r>
          </a:p>
          <a:p>
            <a:pPr algn="l" rtl="0" fontAlgn="base"/>
            <a:r>
              <a:rPr lang="en-GB" i="0" dirty="0">
                <a:effectLst/>
                <a:latin typeface="Arial" panose="020B0604020202020204" pitchFamily="34" charset="0"/>
                <a:cs typeface="Arial" panose="020B0604020202020204" pitchFamily="34" charset="0"/>
              </a:rPr>
              <a:t>‘Refugee Week’ occurs at the same time as World Refugee Day and is a UK-wide festival celebrating the contributions, creativity and resilience of refugees and people seeking sanctuary.  </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solidFill>
                  <a:srgbClr val="030303"/>
                </a:solidFill>
                <a:latin typeface="Arial" panose="020B0604020202020204" pitchFamily="34" charset="0"/>
                <a:cs typeface="Arial" panose="020B0604020202020204" pitchFamily="34" charset="0"/>
              </a:rPr>
              <a:t>Steven Kidd</a:t>
            </a:r>
            <a:r>
              <a:rPr lang="en-GB" sz="1600" i="0" dirty="0">
                <a:solidFill>
                  <a:srgbClr val="030303"/>
                </a:solidFill>
                <a:effectLst/>
                <a:latin typeface="Arial" panose="020B0604020202020204" pitchFamily="34" charset="0"/>
                <a:cs typeface="Arial" panose="020B0604020202020204" pitchFamily="34" charset="0"/>
              </a:rPr>
              <a:t>, RRSA Professional Adviser, </a:t>
            </a:r>
            <a:r>
              <a:rPr lang="en-GB" sz="1600" dirty="0">
                <a:latin typeface="Arial" panose="020B0604020202020204" pitchFamily="34" charset="0"/>
                <a:cs typeface="Arial" panose="020B0604020202020204" pitchFamily="34" charset="0"/>
              </a:rPr>
              <a:t>introduces World Refugee Day</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Click here</a:t>
            </a:r>
            <a:r>
              <a:rPr lang="en-GB" sz="1600" dirty="0">
                <a:solidFill>
                  <a:srgbClr val="00AEE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to watch on YouTube</a:t>
            </a:r>
            <a:endParaRPr lang="en-GB" sz="1600" dirty="0">
              <a:solidFill>
                <a:srgbClr val="00AEEF"/>
              </a:solidFill>
              <a:latin typeface="Arial" panose="020B0604020202020204" pitchFamily="34" charset="0"/>
              <a:cs typeface="Arial" panose="020B0604020202020204" pitchFamily="34" charset="0"/>
            </a:endParaRPr>
          </a:p>
        </p:txBody>
      </p:sp>
      <p:pic>
        <p:nvPicPr>
          <p:cNvPr id="7" name="Online Media 6" title="Steven Kidd, Professional Adviser, introduces Article of the Week, World Refugee Day">
            <a:hlinkClick r:id="" action="ppaction://media"/>
            <a:extLst>
              <a:ext uri="{FF2B5EF4-FFF2-40B4-BE49-F238E27FC236}">
                <a16:creationId xmlns:a16="http://schemas.microsoft.com/office/drawing/2014/main" id="{7D78D716-826C-65E5-888F-5357CA62AC97}"/>
              </a:ext>
            </a:extLst>
          </p:cNvPr>
          <p:cNvPicPr>
            <a:picLocks noRot="1" noChangeAspect="1"/>
          </p:cNvPicPr>
          <p:nvPr>
            <a:videoFile r:link="rId1"/>
          </p:nvPr>
        </p:nvPicPr>
        <p:blipFill>
          <a:blip r:embed="rId5"/>
          <a:stretch>
            <a:fillRect/>
          </a:stretch>
        </p:blipFill>
        <p:spPr>
          <a:xfrm>
            <a:off x="791028" y="2635668"/>
            <a:ext cx="4303487" cy="2431470"/>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722AB0-3331-B7CD-CD1A-C7CF85A72433}"/>
              </a:ext>
            </a:extLst>
          </p:cNvPr>
          <p:cNvSpPr>
            <a:spLocks noGrp="1"/>
          </p:cNvSpPr>
          <p:nvPr>
            <p:ph type="body" sz="quarter" idx="14"/>
          </p:nvPr>
        </p:nvSpPr>
        <p:spPr>
          <a:xfrm>
            <a:off x="528741" y="261836"/>
            <a:ext cx="5901088" cy="884793"/>
          </a:xfrm>
        </p:spPr>
        <p:txBody>
          <a:bodyPr/>
          <a:lstStyle/>
          <a:p>
            <a:r>
              <a:rPr lang="en-GB" dirty="0"/>
              <a:t>LINKED ARTICLES</a:t>
            </a:r>
          </a:p>
        </p:txBody>
      </p:sp>
      <p:sp>
        <p:nvSpPr>
          <p:cNvPr id="7" name="Text Placeholder 6">
            <a:extLst>
              <a:ext uri="{FF2B5EF4-FFF2-40B4-BE49-F238E27FC236}">
                <a16:creationId xmlns:a16="http://schemas.microsoft.com/office/drawing/2014/main" id="{39C13C2B-12A9-5698-CE7B-15AE95AE7EBF}"/>
              </a:ext>
            </a:extLst>
          </p:cNvPr>
          <p:cNvSpPr>
            <a:spLocks noGrp="1"/>
          </p:cNvSpPr>
          <p:nvPr>
            <p:ph type="body" sz="quarter" idx="23"/>
          </p:nvPr>
        </p:nvSpPr>
        <p:spPr>
          <a:xfrm>
            <a:off x="528638" y="1591015"/>
            <a:ext cx="5901088" cy="3675969"/>
          </a:xfrm>
        </p:spPr>
        <p:txBody>
          <a:bodyPr>
            <a:normAutofit fontScale="62500" lnSpcReduction="20000"/>
          </a:bodyPr>
          <a:lstStyle/>
          <a:p>
            <a:pPr lvl="0">
              <a:lnSpc>
                <a:spcPct val="107000"/>
              </a:lnSpc>
            </a:pPr>
            <a:r>
              <a:rPr lang="en-GB" sz="2600" b="1" dirty="0">
                <a:solidFill>
                  <a:schemeClr val="tx1"/>
                </a:solidFill>
                <a:effectLst/>
                <a:latin typeface="Arial" panose="020B0604020202020204" pitchFamily="34" charset="0"/>
                <a:ea typeface="Arial" panose="020B0604020202020204" pitchFamily="34" charset="0"/>
                <a:cs typeface="Arial" panose="020B0604020202020204" pitchFamily="34" charset="0"/>
              </a:rPr>
              <a:t>Article 10 (family reunification) </a:t>
            </a:r>
          </a:p>
          <a:p>
            <a:pPr lvl="0">
              <a:lnSpc>
                <a:spcPct val="107000"/>
              </a:lnSpc>
            </a:pPr>
            <a:r>
              <a:rPr lang="en-GB" sz="2600" dirty="0">
                <a:effectLst/>
                <a:latin typeface="Arial" panose="020B0604020202020204" pitchFamily="34" charset="0"/>
                <a:ea typeface="Arial" panose="020B0604020202020204" pitchFamily="34" charset="0"/>
                <a:cs typeface="Arial" panose="020B0604020202020204" pitchFamily="34" charset="0"/>
              </a:rPr>
              <a:t>Governments must respond quickly and sympathetically if a child or their parents apply to live together in the same country. If a child’s parents live apart in different countries, the child has the right to visit and keep in contact with both of them.</a:t>
            </a:r>
          </a:p>
          <a:p>
            <a:pPr lvl="0">
              <a:lnSpc>
                <a:spcPct val="107000"/>
              </a:lnSpc>
            </a:pPr>
            <a:endParaRPr lang="en-GB" sz="26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en-GB" sz="2600" b="1" dirty="0">
                <a:solidFill>
                  <a:schemeClr val="tx1"/>
                </a:solidFill>
                <a:effectLst/>
                <a:latin typeface="Arial" panose="020B0604020202020204" pitchFamily="34" charset="0"/>
                <a:ea typeface="Arial" panose="020B0604020202020204" pitchFamily="34" charset="0"/>
                <a:cs typeface="Arial" panose="020B0604020202020204" pitchFamily="34" charset="0"/>
              </a:rPr>
              <a:t>Article 22 (refugee children) </a:t>
            </a:r>
          </a:p>
          <a:p>
            <a:pPr lvl="0">
              <a:lnSpc>
                <a:spcPct val="107000"/>
              </a:lnSpc>
              <a:spcAft>
                <a:spcPts val="800"/>
              </a:spcAft>
            </a:pPr>
            <a:r>
              <a:rPr lang="en-GB" sz="2600" dirty="0">
                <a:effectLst/>
                <a:latin typeface="Arial" panose="020B0604020202020204" pitchFamily="34" charset="0"/>
                <a:ea typeface="Arial" panose="020B0604020202020204" pitchFamily="34" charset="0"/>
                <a:cs typeface="Arial" panose="020B0604020202020204" pitchFamily="34" charset="0"/>
              </a:rPr>
              <a:t>If a child is seeking refuge or has refugee status, governments must provide them with appropriate protection and assistance to help them enjoy all the rights in the Convention. Governments must help refugee children who are separated from their parents to be reunited with them.</a:t>
            </a:r>
            <a:endParaRPr lang="en-GB" sz="2600" dirty="0">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8" name="Graphic 7">
            <a:extLst>
              <a:ext uri="{FF2B5EF4-FFF2-40B4-BE49-F238E27FC236}">
                <a16:creationId xmlns:a16="http://schemas.microsoft.com/office/drawing/2014/main" id="{83FC81BE-23C5-F212-E128-BC11CAA262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45820" y="1591015"/>
            <a:ext cx="2258786" cy="3011714"/>
          </a:xfrm>
          <a:prstGeom prst="rect">
            <a:avLst/>
          </a:prstGeom>
        </p:spPr>
      </p:pic>
      <p:pic>
        <p:nvPicPr>
          <p:cNvPr id="9" name="Graphic 8">
            <a:extLst>
              <a:ext uri="{FF2B5EF4-FFF2-40B4-BE49-F238E27FC236}">
                <a16:creationId xmlns:a16="http://schemas.microsoft.com/office/drawing/2014/main" id="{32354FF6-ECB9-26A5-7517-A2A11F9EBA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08380" y="1591014"/>
            <a:ext cx="2258786" cy="3011715"/>
          </a:xfrm>
          <a:prstGeom prst="rect">
            <a:avLst/>
          </a:prstGeom>
        </p:spPr>
      </p:pic>
    </p:spTree>
    <p:extLst>
      <p:ext uri="{BB962C8B-B14F-4D97-AF65-F5344CB8AC3E}">
        <p14:creationId xmlns:p14="http://schemas.microsoft.com/office/powerpoint/2010/main" val="3891169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303582"/>
            <a:ext cx="4480341" cy="1133332"/>
          </a:xfrm>
        </p:spPr>
        <p:txBody>
          <a:bodyPr/>
          <a:lstStyle/>
          <a:p>
            <a:r>
              <a:rPr lang="en-US" sz="2800" dirty="0">
                <a:latin typeface="Arial Black" panose="020B0A04020102020204" pitchFamily="34" charset="0"/>
              </a:rPr>
              <a:t>EXPLORING WORLD REFUGEE DAY</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4340579"/>
            <a:ext cx="5484651" cy="224238"/>
          </a:xfrm>
        </p:spPr>
        <p:txBody>
          <a:bodyPr/>
          <a:lstStyle/>
          <a:p>
            <a:r>
              <a:rPr lang="en-US" dirty="0">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a:bodyPr>
          <a:lstStyle/>
          <a:p>
            <a:r>
              <a:rPr lang="en-GB" sz="2400" b="1" i="1" dirty="0">
                <a:solidFill>
                  <a:srgbClr val="00AEEF"/>
                </a:solidFill>
                <a:effectLst/>
                <a:latin typeface="Arial" panose="020B0604020202020204" pitchFamily="34" charset="0"/>
                <a:ea typeface="Arial" panose="020B0604020202020204" pitchFamily="34" charset="0"/>
                <a:cs typeface="Times New Roman" panose="02020603050405020304" pitchFamily="18" charset="0"/>
              </a:rPr>
              <a:t>What events may lead to children and their families becoming refugees?</a:t>
            </a:r>
            <a:endParaRPr lang="en-GB" sz="2400" i="1" dirty="0">
              <a:solidFill>
                <a:srgbClr val="00AEE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267085"/>
            <a:ext cx="7570231" cy="850516"/>
          </a:xfrm>
        </p:spPr>
        <p:txBody>
          <a:bodyPr/>
          <a:lstStyle/>
          <a:p>
            <a:r>
              <a:rPr lang="en-US" sz="2800" dirty="0">
                <a:latin typeface="Arial Black" panose="020B0A04020102020204" pitchFamily="34" charset="0"/>
              </a:rPr>
              <a:t>EXPLORING WORLD REFUGEE DAY</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dirty="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dirty="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Natural disasters like floods, hurricanes, earthquakes, tsunamis, volcanic activity, snow storms or bushfires.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Drought or famine which leads to lack of food and water.</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War and conflict.</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Climate change. Changes in weather may affect children’s access to food, water and education.</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Discrimination around race, religious beliefs, sex, nationality, or political beliefs.</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Civil unrest in a country making people feel unsafe.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Poverty or loss of income.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Arial" panose="020B0604020202020204" pitchFamily="34" charset="0"/>
                <a:cs typeface="Times New Roman" panose="02020603050405020304" pitchFamily="18" charset="0"/>
              </a:rPr>
              <a:t>Family disputes or problems.</a:t>
            </a:r>
          </a:p>
        </p:txBody>
      </p:sp>
    </p:spTree>
    <p:extLst>
      <p:ext uri="{BB962C8B-B14F-4D97-AF65-F5344CB8AC3E}">
        <p14:creationId xmlns:p14="http://schemas.microsoft.com/office/powerpoint/2010/main" val="185840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dirty="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64541" y="2335172"/>
            <a:ext cx="4468761" cy="1754326"/>
          </a:xfrm>
          <a:prstGeom prst="rect">
            <a:avLst/>
          </a:prstGeom>
          <a:noFill/>
        </p:spPr>
        <p:txBody>
          <a:bodyPr wrap="square" rtlCol="0">
            <a:spAutoFit/>
          </a:bodyPr>
          <a:lstStyle/>
          <a:p>
            <a:pPr algn="ctr"/>
            <a:r>
              <a:rPr lang="en-GB" sz="1800" b="0" i="0" dirty="0">
                <a:solidFill>
                  <a:schemeClr val="bg1"/>
                </a:solidFill>
                <a:effectLst/>
                <a:latin typeface="Arial" panose="020B0604020202020204" pitchFamily="34" charset="0"/>
                <a:cs typeface="Arial" panose="020B0604020202020204" pitchFamily="34" charset="0"/>
              </a:rPr>
              <a:t>There are many rights related to being kept safe and protected from harm. Do you have a special place where you feel really safe? Maybe at home or a grandparent’s home, or somewhere else? Draw a picture of where you feel safe. </a:t>
            </a:r>
            <a:endParaRPr lang="en-GB"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24196" y="2329171"/>
            <a:ext cx="4236263" cy="1754326"/>
          </a:xfrm>
          <a:prstGeom prst="rect">
            <a:avLst/>
          </a:prstGeom>
          <a:noFill/>
        </p:spPr>
        <p:txBody>
          <a:bodyPr wrap="square" rtlCol="0">
            <a:spAutoFit/>
          </a:bodyPr>
          <a:lstStyle/>
          <a:p>
            <a:pPr algn="ctr"/>
            <a:r>
              <a:rPr lang="en-GB" b="0" i="0" dirty="0">
                <a:solidFill>
                  <a:srgbClr val="000000"/>
                </a:solidFill>
                <a:effectLst/>
                <a:latin typeface="Arial" panose="020B0604020202020204" pitchFamily="34" charset="0"/>
                <a:cs typeface="Arial" panose="020B0604020202020204" pitchFamily="34" charset="0"/>
              </a:rPr>
              <a:t>Watch or read </a:t>
            </a:r>
            <a:r>
              <a:rPr lang="en-GB" b="0" i="0" dirty="0">
                <a:solidFill>
                  <a:srgbClr val="000000"/>
                </a:solidFill>
                <a:effectLst/>
                <a:latin typeface="Arial" panose="020B0604020202020204" pitchFamily="34" charset="0"/>
                <a:cs typeface="Arial" panose="020B0604020202020204" pitchFamily="34" charset="0"/>
                <a:hlinkClick r:id="rId4"/>
              </a:rPr>
              <a:t>My Name is Not Refugee </a:t>
            </a:r>
            <a:r>
              <a:rPr lang="en-GB" b="0" i="0" dirty="0">
                <a:solidFill>
                  <a:srgbClr val="000000"/>
                </a:solidFill>
                <a:effectLst/>
                <a:latin typeface="Arial" panose="020B0604020202020204" pitchFamily="34" charset="0"/>
                <a:cs typeface="Arial" panose="020B0604020202020204" pitchFamily="34" charset="0"/>
              </a:rPr>
              <a:t>or </a:t>
            </a:r>
            <a:r>
              <a:rPr lang="en-GB" b="0" i="0" dirty="0">
                <a:solidFill>
                  <a:srgbClr val="000000"/>
                </a:solidFill>
                <a:effectLst/>
                <a:latin typeface="Arial" panose="020B0604020202020204" pitchFamily="34" charset="0"/>
                <a:cs typeface="Arial" panose="020B0604020202020204" pitchFamily="34" charset="0"/>
                <a:hlinkClick r:id="rId5"/>
              </a:rPr>
              <a:t>The Suitcase</a:t>
            </a:r>
            <a:r>
              <a:rPr lang="en-GB" b="0" i="0" dirty="0">
                <a:solidFill>
                  <a:srgbClr val="000000"/>
                </a:solidFill>
                <a:effectLst/>
                <a:latin typeface="Arial" panose="020B0604020202020204" pitchFamily="34" charset="0"/>
                <a:cs typeface="Arial" panose="020B0604020202020204" pitchFamily="34" charset="0"/>
              </a:rPr>
              <a:t>. </a:t>
            </a:r>
          </a:p>
          <a:p>
            <a:pPr algn="ctr"/>
            <a:endParaRPr lang="en-GB" dirty="0">
              <a:solidFill>
                <a:srgbClr val="000000"/>
              </a:solidFill>
              <a:latin typeface="Arial" panose="020B0604020202020204" pitchFamily="34" charset="0"/>
              <a:cs typeface="Arial" panose="020B0604020202020204" pitchFamily="34" charset="0"/>
            </a:endParaRPr>
          </a:p>
          <a:p>
            <a:pPr algn="ctr"/>
            <a:r>
              <a:rPr lang="en-GB" b="0" i="0" dirty="0">
                <a:solidFill>
                  <a:srgbClr val="000000"/>
                </a:solidFill>
                <a:effectLst/>
                <a:latin typeface="Arial" panose="020B0604020202020204" pitchFamily="34" charset="0"/>
                <a:cs typeface="Arial" panose="020B0604020202020204" pitchFamily="34" charset="0"/>
              </a:rPr>
              <a:t>Use the themes of the stories to open up a simple exploration of what it is to be a refugee.  </a:t>
            </a:r>
            <a:endParaRPr lang="en-GB"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13107" y="4590775"/>
            <a:ext cx="5649906" cy="1754326"/>
          </a:xfrm>
          <a:prstGeom prst="rect">
            <a:avLst/>
          </a:prstGeom>
          <a:noFill/>
        </p:spPr>
        <p:txBody>
          <a:bodyPr wrap="square" rtlCol="0">
            <a:spAutoFit/>
          </a:bodyPr>
          <a:lstStyle/>
          <a:p>
            <a:pPr algn="ctr"/>
            <a:r>
              <a:rPr lang="en-GB" sz="1800" b="0" i="0" dirty="0">
                <a:solidFill>
                  <a:srgbClr val="000000"/>
                </a:solidFill>
                <a:effectLst/>
                <a:latin typeface="Arial" panose="020B0604020202020204" pitchFamily="34" charset="0"/>
                <a:cs typeface="Arial" panose="020B0604020202020204" pitchFamily="34" charset="0"/>
              </a:rPr>
              <a:t>Paddington Bear was a refugee. </a:t>
            </a:r>
            <a:r>
              <a:rPr lang="en-GB" sz="1800" b="0" i="0" dirty="0">
                <a:solidFill>
                  <a:srgbClr val="000000"/>
                </a:solidFill>
                <a:effectLst/>
                <a:latin typeface="Arial" panose="020B0604020202020204" pitchFamily="34" charset="0"/>
                <a:cs typeface="Arial" panose="020B0604020202020204" pitchFamily="34" charset="0"/>
                <a:hlinkClick r:id="rId6"/>
              </a:rPr>
              <a:t>Read some of his story </a:t>
            </a:r>
            <a:r>
              <a:rPr lang="en-GB" sz="1800" b="0" i="0" dirty="0">
                <a:solidFill>
                  <a:srgbClr val="000000"/>
                </a:solidFill>
                <a:effectLst/>
                <a:latin typeface="Arial" panose="020B0604020202020204" pitchFamily="34" charset="0"/>
                <a:cs typeface="Arial" panose="020B0604020202020204" pitchFamily="34" charset="0"/>
              </a:rPr>
              <a:t>or watch the Paddington film and then discuss how you think Paddington felt when he was in the lifeboat after leaving Aunt Lucy in Peru or how he felt being at the train station on his own. How do you think he felt when he met the Brown family? </a:t>
            </a:r>
            <a:endParaRPr lang="en-GB" sz="14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878808" y="4590775"/>
            <a:ext cx="4854494" cy="1938992"/>
          </a:xfrm>
          <a:prstGeom prst="rect">
            <a:avLst/>
          </a:prstGeom>
          <a:noFill/>
        </p:spPr>
        <p:txBody>
          <a:bodyPr wrap="square" rtlCol="0">
            <a:spAutoFit/>
          </a:bodyPr>
          <a:lstStyle/>
          <a:p>
            <a:pPr algn="ctr"/>
            <a:r>
              <a:rPr lang="en-GB" sz="2000" b="0" i="0" dirty="0">
                <a:solidFill>
                  <a:schemeClr val="bg1"/>
                </a:solidFill>
                <a:effectLst/>
                <a:latin typeface="Arial" panose="020B0604020202020204" pitchFamily="34" charset="0"/>
                <a:cs typeface="Arial" panose="020B0604020202020204" pitchFamily="34" charset="0"/>
              </a:rPr>
              <a:t>If you had to flee your home suddenly, what would you take with you? Draw or list what you would take and remember that you might have to carry it a long way. Compare your list with other people in your class.  </a:t>
            </a:r>
            <a:endParaRPr lang="en-GB" sz="1600" dirty="0">
              <a:solidFill>
                <a:schemeClr val="bg1"/>
              </a:solidFill>
              <a:latin typeface="Arial" panose="020B0604020202020204" pitchFamily="34" charset="0"/>
              <a:cs typeface="Arial" panose="020B0604020202020204" pitchFamily="34" charset="0"/>
            </a:endParaRPr>
          </a:p>
        </p:txBody>
      </p:sp>
      <p:pic>
        <p:nvPicPr>
          <p:cNvPr id="9" name="Online Media 8" title="My name is not Refugee | Children's Books Read Aloud">
            <a:hlinkClick r:id="" action="ppaction://media"/>
            <a:extLst>
              <a:ext uri="{FF2B5EF4-FFF2-40B4-BE49-F238E27FC236}">
                <a16:creationId xmlns:a16="http://schemas.microsoft.com/office/drawing/2014/main" id="{5DFA37AE-BA77-FED7-DB5F-F4AF61C00A27}"/>
              </a:ext>
            </a:extLst>
          </p:cNvPr>
          <p:cNvPicPr>
            <a:picLocks noRot="1" noChangeAspect="1"/>
          </p:cNvPicPr>
          <p:nvPr>
            <a:videoFile r:link="rId1"/>
          </p:nvPr>
        </p:nvPicPr>
        <p:blipFill>
          <a:blip r:embed="rId7"/>
          <a:stretch>
            <a:fillRect/>
          </a:stretch>
        </p:blipFill>
        <p:spPr>
          <a:xfrm>
            <a:off x="5330371" y="2347175"/>
            <a:ext cx="1531257" cy="865160"/>
          </a:xfrm>
          <a:prstGeom prst="rect">
            <a:avLst/>
          </a:prstGeom>
        </p:spPr>
      </p:pic>
      <p:pic>
        <p:nvPicPr>
          <p:cNvPr id="14" name="Online Media 13" title="Chris Naylor-Ballesteros reads The Suitcase">
            <a:hlinkClick r:id="" action="ppaction://media"/>
            <a:extLst>
              <a:ext uri="{FF2B5EF4-FFF2-40B4-BE49-F238E27FC236}">
                <a16:creationId xmlns:a16="http://schemas.microsoft.com/office/drawing/2014/main" id="{E2065824-0C2A-618A-C3CF-8BC516FC894B}"/>
              </a:ext>
            </a:extLst>
          </p:cNvPr>
          <p:cNvPicPr>
            <a:picLocks noRot="1" noChangeAspect="1"/>
          </p:cNvPicPr>
          <p:nvPr>
            <a:videoFile r:link="rId2"/>
          </p:nvPr>
        </p:nvPicPr>
        <p:blipFill>
          <a:blip r:embed="rId8"/>
          <a:stretch>
            <a:fillRect/>
          </a:stretch>
        </p:blipFill>
        <p:spPr>
          <a:xfrm>
            <a:off x="5330371" y="3264213"/>
            <a:ext cx="1474439" cy="833058"/>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4"/>
                </p:tgtEl>
              </p:cMediaNode>
            </p:video>
            <p:seq concurrent="1" nextAc="seek">
              <p:cTn id="18" restart="whenNotActive" fill="hold" evtFilter="cancelBubble" nodeType="interactiveSeq">
                <p:stCondLst>
                  <p:cond evt="onClick" delay="0">
                    <p:tgtEl>
                      <p:spTgt spid="14"/>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570153" y="4511740"/>
            <a:ext cx="6547090" cy="1815882"/>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You might be interested in finding out about an extraordinary art project called </a:t>
            </a:r>
            <a:r>
              <a:rPr lang="en-GB" sz="1400" b="0" i="0" dirty="0">
                <a:solidFill>
                  <a:schemeClr val="bg1"/>
                </a:solidFill>
                <a:effectLst/>
                <a:latin typeface="Arial" panose="020B0604020202020204" pitchFamily="34" charset="0"/>
                <a:cs typeface="Arial" panose="020B0604020202020204" pitchFamily="34" charset="0"/>
                <a:hlinkClick r:id="rId4"/>
              </a:rPr>
              <a:t>Little Amal</a:t>
            </a:r>
            <a:r>
              <a:rPr lang="en-GB" sz="1400" b="0" i="0" dirty="0">
                <a:solidFill>
                  <a:schemeClr val="bg1"/>
                </a:solidFill>
                <a:effectLst/>
                <a:latin typeface="Arial" panose="020B0604020202020204" pitchFamily="34" charset="0"/>
                <a:cs typeface="Arial" panose="020B0604020202020204" pitchFamily="34" charset="0"/>
              </a:rPr>
              <a:t>.  Little Amal is a giant puppet – a 3.5 metre-tall living artwork character that represents child refugees, especially those who have been separated from their families. Since July 2021, Amal has travelled over 9,000km in 13 countries and been welcomed by more than a million people on the street, as well as by tens of millions online. Her urgent message to the world is, “Don’t forget about us.” Can you think how you could use puppets or another type of artform to raise awareness of the lives of children forced to be refugees?  </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237636" y="4525899"/>
            <a:ext cx="2692859" cy="2031325"/>
          </a:xfrm>
          <a:prstGeom prst="rect">
            <a:avLst/>
          </a:prstGeom>
          <a:noFill/>
        </p:spPr>
        <p:txBody>
          <a:bodyPr wrap="square" rtlCol="0">
            <a:spAutoFit/>
          </a:bodyPr>
          <a:lstStyle/>
          <a:p>
            <a:pPr algn="ctr"/>
            <a:r>
              <a:rPr lang="en-GB" sz="1400" b="0" i="0" dirty="0">
                <a:solidFill>
                  <a:srgbClr val="000000"/>
                </a:solidFill>
                <a:effectLst/>
                <a:latin typeface="Arial" panose="020B0604020202020204" pitchFamily="34" charset="0"/>
                <a:cs typeface="Arial" panose="020B0604020202020204" pitchFamily="34" charset="0"/>
                <a:hlinkClick r:id="rId5"/>
              </a:rPr>
              <a:t>Watch or read the book The Journey by Francesca Sanna</a:t>
            </a:r>
            <a:r>
              <a:rPr lang="en-GB" sz="1400" b="0" i="0" dirty="0">
                <a:solidFill>
                  <a:srgbClr val="000000"/>
                </a:solidFill>
                <a:effectLst/>
                <a:latin typeface="Arial" panose="020B0604020202020204" pitchFamily="34" charset="0"/>
                <a:cs typeface="Arial" panose="020B0604020202020204" pitchFamily="34" charset="0"/>
              </a:rPr>
              <a:t>. Create a display of books exploring stories on the topic of refugees in your book corner or library. How can you promote these books and encourage others in your school to read them? </a:t>
            </a:r>
            <a:endParaRPr lang="en-GB" sz="1400" b="1" dirty="0">
              <a:solidFill>
                <a:srgbClr val="00AEEF"/>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116893" y="2374400"/>
            <a:ext cx="4099678" cy="1754326"/>
          </a:xfrm>
          <a:prstGeom prst="rect">
            <a:avLst/>
          </a:prstGeom>
          <a:noFill/>
        </p:spPr>
        <p:txBody>
          <a:bodyPr wrap="square" lIns="91440" tIns="45720" rIns="91440" bIns="45720" rtlCol="0" anchor="t">
            <a:spAutoFit/>
          </a:bodyPr>
          <a:lstStyle/>
          <a:p>
            <a:pPr algn="ctr"/>
            <a:r>
              <a:rPr lang="en-GB" sz="1800" b="0" i="0" dirty="0">
                <a:solidFill>
                  <a:srgbClr val="000000"/>
                </a:solidFill>
                <a:effectLst/>
                <a:latin typeface="Arial"/>
                <a:cs typeface="Arial"/>
              </a:rPr>
              <a:t>Watch </a:t>
            </a:r>
            <a:r>
              <a:rPr lang="en-GB" sz="1800" b="0" i="0" dirty="0">
                <a:solidFill>
                  <a:srgbClr val="000000"/>
                </a:solidFill>
                <a:effectLst/>
                <a:latin typeface="Arial"/>
                <a:cs typeface="Arial"/>
                <a:hlinkClick r:id="rId6"/>
              </a:rPr>
              <a:t>this video</a:t>
            </a:r>
            <a:r>
              <a:rPr lang="en-GB" sz="1800" b="0" i="0" dirty="0">
                <a:solidFill>
                  <a:srgbClr val="000000"/>
                </a:solidFill>
                <a:effectLst/>
                <a:latin typeface="Arial"/>
                <a:cs typeface="Arial"/>
              </a:rPr>
              <a:t> explaining what a refugee is. Can you create your own film or a simple PowerPoint presentation to help other children in your school understand what it means to be refugee?   </a:t>
            </a:r>
            <a:endParaRPr lang="en-GB" sz="1400" dirty="0">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68321" y="2264856"/>
            <a:ext cx="4183200" cy="1323439"/>
          </a:xfrm>
          <a:prstGeom prst="rect">
            <a:avLst/>
          </a:prstGeom>
          <a:noFill/>
        </p:spPr>
        <p:txBody>
          <a:bodyPr wrap="square" rtlCol="0">
            <a:spAutoFit/>
          </a:bodyPr>
          <a:lstStyle/>
          <a:p>
            <a:pPr algn="ctr"/>
            <a:r>
              <a:rPr lang="en-GB" sz="1600" b="0" i="0" dirty="0">
                <a:solidFill>
                  <a:schemeClr val="bg1"/>
                </a:solidFill>
                <a:effectLst/>
                <a:latin typeface="Arial" panose="020B0604020202020204" pitchFamily="34" charset="0"/>
                <a:cs typeface="Arial" panose="020B0604020202020204" pitchFamily="34" charset="0"/>
              </a:rPr>
              <a:t>Imagine a new refugee family is arriving in your neighbourhood. Write a letter to welcome them. Tell them everything they need to know about places to visit, who can help and perhaps a bit about yourself too.  </a:t>
            </a:r>
            <a:endParaRPr lang="en-GB" sz="1400" dirty="0">
              <a:solidFill>
                <a:schemeClr val="bg1"/>
              </a:solidFill>
              <a:latin typeface="Arial" panose="020B0604020202020204" pitchFamily="34" charset="0"/>
              <a:cs typeface="Arial" panose="020B0604020202020204" pitchFamily="34" charset="0"/>
            </a:endParaRPr>
          </a:p>
        </p:txBody>
      </p:sp>
      <p:pic>
        <p:nvPicPr>
          <p:cNvPr id="9" name="Online Media 8" title="What is a refugee?">
            <a:hlinkClick r:id="" action="ppaction://media"/>
            <a:extLst>
              <a:ext uri="{FF2B5EF4-FFF2-40B4-BE49-F238E27FC236}">
                <a16:creationId xmlns:a16="http://schemas.microsoft.com/office/drawing/2014/main" id="{73A01A98-2EE0-D04C-E3A2-F0FC16ADAA5C}"/>
              </a:ext>
            </a:extLst>
          </p:cNvPr>
          <p:cNvPicPr>
            <a:picLocks noRot="1" noChangeAspect="1"/>
          </p:cNvPicPr>
          <p:nvPr>
            <a:videoFile r:link="rId1"/>
          </p:nvPr>
        </p:nvPicPr>
        <p:blipFill>
          <a:blip r:embed="rId7"/>
          <a:stretch>
            <a:fillRect/>
          </a:stretch>
        </p:blipFill>
        <p:spPr>
          <a:xfrm>
            <a:off x="9224289" y="2374400"/>
            <a:ext cx="2540000" cy="1435100"/>
          </a:xfrm>
          <a:prstGeom prst="rect">
            <a:avLst/>
          </a:prstGeom>
        </p:spPr>
      </p:pic>
      <p:pic>
        <p:nvPicPr>
          <p:cNvPr id="10" name="Online Media 9" title="Ethar reads The Journey by Francesca Sanna">
            <a:hlinkClick r:id="" action="ppaction://media"/>
            <a:extLst>
              <a:ext uri="{FF2B5EF4-FFF2-40B4-BE49-F238E27FC236}">
                <a16:creationId xmlns:a16="http://schemas.microsoft.com/office/drawing/2014/main" id="{0452F2B2-FBE3-8F13-1E72-C5C7747E5940}"/>
              </a:ext>
            </a:extLst>
          </p:cNvPr>
          <p:cNvPicPr>
            <a:picLocks noRot="1" noChangeAspect="1"/>
          </p:cNvPicPr>
          <p:nvPr>
            <a:videoFile r:link="rId2"/>
          </p:nvPr>
        </p:nvPicPr>
        <p:blipFill>
          <a:blip r:embed="rId8"/>
          <a:stretch>
            <a:fillRect/>
          </a:stretch>
        </p:blipFill>
        <p:spPr>
          <a:xfrm>
            <a:off x="9972359" y="4724152"/>
            <a:ext cx="1791930" cy="1012441"/>
          </a:xfrm>
          <a:prstGeom prst="rect">
            <a:avLst/>
          </a:prstGeom>
        </p:spPr>
      </p:pic>
    </p:spTree>
    <p:extLst>
      <p:ext uri="{BB962C8B-B14F-4D97-AF65-F5344CB8AC3E}">
        <p14:creationId xmlns:p14="http://schemas.microsoft.com/office/powerpoint/2010/main" val="251124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dirty="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dirty="0">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dirty="0"/>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97950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508243" y="2137472"/>
            <a:ext cx="44247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7215688" y="4451060"/>
            <a:ext cx="4779738" cy="2062103"/>
          </a:xfrm>
          <a:prstGeom prst="rect">
            <a:avLst/>
          </a:prstGeom>
          <a:noFill/>
        </p:spPr>
        <p:txBody>
          <a:bodyPr wrap="square" rtlCol="0">
            <a:spAutoFit/>
          </a:bodyPr>
          <a:lstStyle/>
          <a:p>
            <a:pPr algn="ctr"/>
            <a:r>
              <a:rPr lang="en-GB" sz="1600" i="0" dirty="0">
                <a:effectLst/>
                <a:latin typeface="Arial" panose="020B0604020202020204" pitchFamily="34" charset="0"/>
                <a:cs typeface="Arial" panose="020B0604020202020204" pitchFamily="34" charset="0"/>
              </a:rPr>
              <a:t>Research the work of charities in the UK who are supporting asylum seekers and refugees for example, </a:t>
            </a:r>
            <a:r>
              <a:rPr lang="en-GB" sz="1600" dirty="0">
                <a:latin typeface="Arial" panose="020B0604020202020204" pitchFamily="34" charset="0"/>
                <a:cs typeface="Arial" panose="020B0604020202020204" pitchFamily="34" charset="0"/>
                <a:hlinkClick r:id="rId4"/>
              </a:rPr>
              <a:t>Supporting Refugees UK</a:t>
            </a:r>
            <a:r>
              <a:rPr lang="en-GB" sz="1600" i="0" dirty="0">
                <a:effectLst/>
                <a:latin typeface="Arial" panose="020B0604020202020204" pitchFamily="34" charset="0"/>
                <a:cs typeface="Arial" panose="020B0604020202020204" pitchFamily="34" charset="0"/>
              </a:rPr>
              <a:t>, </a:t>
            </a:r>
            <a:r>
              <a:rPr lang="en-GB" sz="1600" i="0" dirty="0">
                <a:effectLst/>
                <a:latin typeface="Arial" panose="020B0604020202020204" pitchFamily="34" charset="0"/>
                <a:cs typeface="Arial" panose="020B0604020202020204" pitchFamily="34" charset="0"/>
                <a:hlinkClick r:id="rId5"/>
              </a:rPr>
              <a:t>British Red Cross</a:t>
            </a:r>
            <a:r>
              <a:rPr lang="en-GB" sz="1600" i="0" dirty="0">
                <a:effectLst/>
                <a:latin typeface="Arial" panose="020B0604020202020204" pitchFamily="34" charset="0"/>
                <a:cs typeface="Arial" panose="020B0604020202020204" pitchFamily="34" charset="0"/>
              </a:rPr>
              <a:t>, </a:t>
            </a:r>
            <a:r>
              <a:rPr lang="en-GB" sz="1600" i="0" dirty="0">
                <a:effectLst/>
                <a:latin typeface="Arial" panose="020B0604020202020204" pitchFamily="34" charset="0"/>
                <a:cs typeface="Arial" panose="020B0604020202020204" pitchFamily="34" charset="0"/>
                <a:hlinkClick r:id="rId6"/>
              </a:rPr>
              <a:t>Refugee Council </a:t>
            </a:r>
            <a:endParaRPr lang="en-GB" sz="1600" i="0" dirty="0">
              <a:effectLst/>
              <a:latin typeface="Arial" panose="020B0604020202020204" pitchFamily="34" charset="0"/>
              <a:cs typeface="Arial" panose="020B0604020202020204" pitchFamily="34" charset="0"/>
            </a:endParaRPr>
          </a:p>
          <a:p>
            <a:pPr algn="ctr"/>
            <a:r>
              <a:rPr lang="en-GB" sz="1600" i="0" dirty="0">
                <a:effectLst/>
                <a:latin typeface="Arial" panose="020B0604020202020204" pitchFamily="34" charset="0"/>
                <a:cs typeface="Arial" panose="020B0604020202020204" pitchFamily="34" charset="0"/>
              </a:rPr>
              <a:t> </a:t>
            </a:r>
            <a:r>
              <a:rPr lang="en-GB" sz="1600" i="0" dirty="0">
                <a:effectLst/>
                <a:latin typeface="Arial" panose="020B0604020202020204" pitchFamily="34" charset="0"/>
                <a:cs typeface="Arial" panose="020B0604020202020204" pitchFamily="34" charset="0"/>
                <a:hlinkClick r:id="rId7"/>
              </a:rPr>
              <a:t>Young Roots</a:t>
            </a:r>
            <a:r>
              <a:rPr lang="en-GB" sz="1600" i="0" dirty="0">
                <a:effectLst/>
                <a:latin typeface="Arial" panose="020B0604020202020204" pitchFamily="34" charset="0"/>
                <a:cs typeface="Arial" panose="020B0604020202020204" pitchFamily="34" charset="0"/>
              </a:rPr>
              <a:t>. </a:t>
            </a:r>
          </a:p>
          <a:p>
            <a:pPr algn="ctr"/>
            <a:r>
              <a:rPr lang="en-GB" sz="1600" i="0" dirty="0">
                <a:effectLst/>
                <a:latin typeface="Arial" panose="020B0604020202020204" pitchFamily="34" charset="0"/>
                <a:cs typeface="Arial" panose="020B0604020202020204" pitchFamily="34" charset="0"/>
              </a:rPr>
              <a:t>There may also be charities local to your school working with refugees. Can you help support their work in any way?  </a:t>
            </a:r>
            <a:endParaRPr lang="en-GB" sz="16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633616" y="2190377"/>
            <a:ext cx="4989183" cy="2031325"/>
          </a:xfrm>
          <a:prstGeom prst="rect">
            <a:avLst/>
          </a:prstGeom>
          <a:noFill/>
        </p:spPr>
        <p:txBody>
          <a:bodyPr wrap="square" rtlCol="0">
            <a:spAutoFit/>
          </a:bodyPr>
          <a:lstStyle/>
          <a:p>
            <a:pPr algn="ctr"/>
            <a:r>
              <a:rPr lang="en-GB" sz="1400" b="0" i="0" dirty="0">
                <a:solidFill>
                  <a:schemeClr val="bg1"/>
                </a:solidFill>
                <a:effectLst/>
                <a:latin typeface="Arial" panose="020B0604020202020204" pitchFamily="34" charset="0"/>
                <a:cs typeface="Arial" panose="020B0604020202020204" pitchFamily="34" charset="0"/>
              </a:rPr>
              <a:t>Article 22 is about governments supporting refugee children to enjoy all of their rights and to make sure they are reunited with their parents. </a:t>
            </a:r>
            <a:r>
              <a:rPr lang="en-GB" sz="1400" b="0" i="0" dirty="0">
                <a:solidFill>
                  <a:schemeClr val="bg1"/>
                </a:solidFill>
                <a:effectLst/>
                <a:latin typeface="Arial" panose="020B0604020202020204" pitchFamily="34" charset="0"/>
                <a:cs typeface="Arial" panose="020B0604020202020204" pitchFamily="34" charset="0"/>
                <a:hlinkClick r:id="rId8"/>
              </a:rPr>
              <a:t>Watch this video from Newsround </a:t>
            </a:r>
            <a:r>
              <a:rPr lang="en-GB" sz="1400" b="0" i="0" dirty="0">
                <a:solidFill>
                  <a:schemeClr val="bg1"/>
                </a:solidFill>
                <a:effectLst/>
                <a:latin typeface="Arial" panose="020B0604020202020204" pitchFamily="34" charset="0"/>
                <a:cs typeface="Arial" panose="020B0604020202020204" pitchFamily="34" charset="0"/>
              </a:rPr>
              <a:t>explaining some of the issues around refugees, migrants and asylum seekers coming to the UK. What do you think the Government should be doing to support children seeking safety in the UK? Send a letter or have a discussion with a local politician to share your view on what the government should be doing to support Article 22.  </a:t>
            </a:r>
            <a:endParaRPr lang="en-GB" sz="14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7694489" y="2299561"/>
            <a:ext cx="4155017" cy="1815882"/>
          </a:xfrm>
          <a:prstGeom prst="rect">
            <a:avLst/>
          </a:prstGeom>
          <a:noFill/>
        </p:spPr>
        <p:txBody>
          <a:bodyPr wrap="square" rtlCol="0">
            <a:spAutoFit/>
          </a:bodyPr>
          <a:lstStyle/>
          <a:p>
            <a:pPr algn="ctr"/>
            <a:r>
              <a:rPr lang="en-GB" sz="1600" b="0" i="0" dirty="0">
                <a:solidFill>
                  <a:srgbClr val="000000"/>
                </a:solidFill>
                <a:effectLst/>
                <a:latin typeface="Arial" panose="020B0604020202020204" pitchFamily="34" charset="0"/>
                <a:cs typeface="Arial" panose="020B0604020202020204" pitchFamily="34" charset="0"/>
              </a:rPr>
              <a:t>Who do you think of as family? Is it the people who share your home? Anyone else? Do any of your family live in different countries? How often do you get to see them? Think about how you would feel if the Government stopped you from seeing any of those people?   </a:t>
            </a:r>
            <a:endParaRPr lang="en-GB" sz="16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93059" y="4794014"/>
            <a:ext cx="6295898" cy="923330"/>
          </a:xfrm>
          <a:prstGeom prst="rect">
            <a:avLst/>
          </a:prstGeom>
          <a:noFill/>
        </p:spPr>
        <p:txBody>
          <a:bodyPr wrap="square" rtlCol="0">
            <a:spAutoFit/>
          </a:bodyPr>
          <a:lstStyle/>
          <a:p>
            <a:pPr algn="ctr"/>
            <a:r>
              <a:rPr lang="en-GB" b="0" i="0" dirty="0">
                <a:solidFill>
                  <a:schemeClr val="bg1"/>
                </a:solidFill>
                <a:effectLst/>
                <a:latin typeface="Arial" panose="020B0604020202020204" pitchFamily="34" charset="0"/>
                <a:cs typeface="Arial" panose="020B0604020202020204" pitchFamily="34" charset="0"/>
                <a:hlinkClick r:id="rId9"/>
              </a:rPr>
              <a:t>Research this year’s ‘Refugee </a:t>
            </a:r>
            <a:r>
              <a:rPr lang="en-GB" dirty="0">
                <a:solidFill>
                  <a:schemeClr val="bg1"/>
                </a:solidFill>
                <a:latin typeface="Arial" panose="020B0604020202020204" pitchFamily="34" charset="0"/>
                <a:cs typeface="Arial" panose="020B0604020202020204" pitchFamily="34" charset="0"/>
                <a:hlinkClick r:id="rId9"/>
              </a:rPr>
              <a:t>W</a:t>
            </a:r>
            <a:r>
              <a:rPr lang="en-GB" b="0" i="0" dirty="0">
                <a:solidFill>
                  <a:schemeClr val="bg1"/>
                </a:solidFill>
                <a:effectLst/>
                <a:latin typeface="Arial" panose="020B0604020202020204" pitchFamily="34" charset="0"/>
                <a:cs typeface="Arial" panose="020B0604020202020204" pitchFamily="34" charset="0"/>
                <a:hlinkClick r:id="rId9"/>
              </a:rPr>
              <a:t>eek’</a:t>
            </a:r>
            <a:r>
              <a:rPr lang="en-GB" b="0" i="0" dirty="0">
                <a:solidFill>
                  <a:schemeClr val="bg1"/>
                </a:solidFill>
                <a:effectLst/>
                <a:latin typeface="Arial" panose="020B0604020202020204" pitchFamily="34" charset="0"/>
                <a:cs typeface="Arial" panose="020B0604020202020204" pitchFamily="34" charset="0"/>
              </a:rPr>
              <a:t> theme. Can you devise a creative response to this theme through art, music, drama or dance?  </a:t>
            </a:r>
            <a:endParaRPr lang="en-GB" dirty="0">
              <a:solidFill>
                <a:schemeClr val="bg1"/>
              </a:solidFill>
              <a:latin typeface="Arial" panose="020B0604020202020204" pitchFamily="34" charset="0"/>
              <a:cs typeface="Arial" panose="020B0604020202020204" pitchFamily="34" charset="0"/>
            </a:endParaRPr>
          </a:p>
        </p:txBody>
      </p:sp>
      <p:pic>
        <p:nvPicPr>
          <p:cNvPr id="9" name="Online Media 8" title="The Migrant Crisis Explained | How is the UK Government Tackling it? | Newsround">
            <a:hlinkClick r:id="" action="ppaction://media"/>
            <a:extLst>
              <a:ext uri="{FF2B5EF4-FFF2-40B4-BE49-F238E27FC236}">
                <a16:creationId xmlns:a16="http://schemas.microsoft.com/office/drawing/2014/main" id="{D5649268-7AAC-70F9-B97A-C791F8B55324}"/>
              </a:ext>
            </a:extLst>
          </p:cNvPr>
          <p:cNvPicPr>
            <a:picLocks noRot="1" noChangeAspect="1"/>
          </p:cNvPicPr>
          <p:nvPr>
            <a:videoFile r:link="rId1"/>
          </p:nvPr>
        </p:nvPicPr>
        <p:blipFill>
          <a:blip r:embed="rId10"/>
          <a:stretch>
            <a:fillRect/>
          </a:stretch>
        </p:blipFill>
        <p:spPr>
          <a:xfrm>
            <a:off x="5630056" y="2252632"/>
            <a:ext cx="1687446" cy="953407"/>
          </a:xfrm>
          <a:prstGeom prst="rect">
            <a:avLst/>
          </a:prstGeom>
        </p:spPr>
      </p:pic>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1604</TotalTime>
  <Words>1882</Words>
  <Application>Microsoft Office PowerPoint</Application>
  <PresentationFormat>Widescreen</PresentationFormat>
  <Paragraphs>109</Paragraphs>
  <Slides>13</Slides>
  <Notes>6</Notes>
  <HiddenSlides>0</HiddenSlides>
  <MMClips>7</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Arial Black</vt:lpstr>
      <vt:lpstr>Calibri</vt:lpstr>
      <vt:lpstr>Open Sans</vt:lpstr>
      <vt:lpstr>Symbol</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Helen Trivers</cp:lastModifiedBy>
  <cp:revision>119</cp:revision>
  <dcterms:created xsi:type="dcterms:W3CDTF">2022-01-18T14:28:30Z</dcterms:created>
  <dcterms:modified xsi:type="dcterms:W3CDTF">2023-06-06T17:16:26Z</dcterms:modified>
</cp:coreProperties>
</file>