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92" r:id="rId2"/>
    <p:sldId id="286" r:id="rId3"/>
    <p:sldId id="285" r:id="rId4"/>
    <p:sldId id="270" r:id="rId5"/>
    <p:sldId id="281" r:id="rId6"/>
    <p:sldId id="287" r:id="rId7"/>
    <p:sldId id="288" r:id="rId8"/>
    <p:sldId id="268" r:id="rId9"/>
    <p:sldId id="293" r:id="rId10"/>
    <p:sldId id="289" r:id="rId11"/>
    <p:sldId id="290" r:id="rId12"/>
    <p:sldId id="271" r:id="rId13"/>
    <p:sldId id="294" r:id="rId14"/>
    <p:sldId id="273" r:id="rId15"/>
    <p:sldId id="27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OPTIONS" id="{23029291-0E1E-C547-B990-B8458FDC6D56}">
          <p14:sldIdLst>
            <p14:sldId id="292"/>
            <p14:sldId id="286"/>
            <p14:sldId id="285"/>
            <p14:sldId id="270"/>
            <p14:sldId id="281"/>
            <p14:sldId id="287"/>
            <p14:sldId id="288"/>
            <p14:sldId id="268"/>
            <p14:sldId id="293"/>
            <p14:sldId id="289"/>
            <p14:sldId id="290"/>
            <p14:sldId id="271"/>
            <p14:sldId id="294"/>
            <p14:sldId id="273"/>
            <p14:sldId id="27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ECFE27-5C09-4320-2374-E770D8F21844}" name="Hannah Morgan" initials="HM" userId="S::hannahm@unicef.org.uk::3ed65291-b3f7-4400-ac64-6d8e0bf42129" providerId="AD"/>
  <p188:author id="{09619C74-98F6-4D6A-F9B6-5E5547497F99}" name="Samantha Bradey" initials="SB" userId="S::SamanthaB@unicef.org.uk::41c99f15-9b87-403a-8456-1da8256f332b" providerId="AD"/>
  <p188:author id="{788CCBEA-0905-EB8F-0FC9-1C5DB479B239}" name="Helen Trivers" initials="HT" userId="S::HTrivers@unicef.org.uk::01c0b90d-8952-4913-9306-d7020156f283" providerId="AD"/>
  <p188:author id="{CD0EE3F3-9DF2-0BF5-8D76-6E205BFC7C30}" name="Stuart Whiffin" initials="SW" userId="S::StuartW@unicef.org.uk::c3054620-2d2b-49cd-b2c1-23a5e8a68b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937"/>
    <a:srgbClr val="FF9933"/>
    <a:srgbClr val="00AEEF"/>
    <a:srgbClr val="DDF3F1"/>
    <a:srgbClr val="003B5E"/>
    <a:srgbClr val="FFFF00"/>
    <a:srgbClr val="00833D"/>
    <a:srgbClr val="7030A0"/>
    <a:srgbClr val="6A1E74"/>
    <a:srgbClr val="D8D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54" autoAdjust="0"/>
    <p:restoredTop sz="57490" autoAdjust="0"/>
  </p:normalViewPr>
  <p:slideViewPr>
    <p:cSldViewPr snapToGrid="0">
      <p:cViewPr varScale="1">
        <p:scale>
          <a:sx n="38" d="100"/>
          <a:sy n="38" d="100"/>
        </p:scale>
        <p:origin x="1576" y="44"/>
      </p:cViewPr>
      <p:guideLst/>
    </p:cSldViewPr>
  </p:slideViewPr>
  <p:notesTextViewPr>
    <p:cViewPr>
      <p:scale>
        <a:sx n="125" d="100"/>
        <a:sy n="125" d="100"/>
      </p:scale>
      <p:origin x="0" y="0"/>
    </p:cViewPr>
  </p:notesTextViewPr>
  <p:sorterViewPr>
    <p:cViewPr>
      <p:scale>
        <a:sx n="80" d="100"/>
        <a:sy n="8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8/16/2023</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8/16/2023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rPr>
              <a:t>Welcome to Spotlight, our latest resource to support RRSA coordinators to develop Rights Respecting practice in school.</a:t>
            </a:r>
          </a:p>
          <a:p>
            <a:endParaRPr lang="en-GB" sz="1800" dirty="0">
              <a:effectLst/>
              <a:latin typeface="Calibri" panose="020F0502020204030204" pitchFamily="34" charset="0"/>
              <a:ea typeface="Calibri" panose="020F0502020204030204" pitchFamily="34" charset="0"/>
            </a:endParaRPr>
          </a:p>
          <a:p>
            <a:r>
              <a:rPr lang="en-GB" sz="1800" dirty="0">
                <a:effectLst/>
                <a:latin typeface="Arial" panose="020B0604020202020204" pitchFamily="34" charset="0"/>
                <a:ea typeface="Calibri" panose="020F0502020204030204" pitchFamily="34" charset="0"/>
              </a:rPr>
              <a:t>Unlike Article of the Week, Spotlight is aimed at colleagues and is intended to support you in staff briefings or continued professional development (CPD). </a:t>
            </a:r>
          </a:p>
          <a:p>
            <a:endParaRPr lang="en-GB" sz="1800" b="1" dirty="0">
              <a:effectLst/>
              <a:latin typeface="Arial" panose="020B0604020202020204" pitchFamily="34" charset="0"/>
              <a:ea typeface="Calibri" panose="020F0502020204030204" pitchFamily="34" charset="0"/>
            </a:endParaRPr>
          </a:p>
          <a:p>
            <a:r>
              <a:rPr lang="en-GB" sz="1800" b="1" dirty="0">
                <a:effectLst/>
                <a:latin typeface="Arial" panose="020B0604020202020204" pitchFamily="34" charset="0"/>
                <a:ea typeface="Calibri" panose="020F0502020204030204" pitchFamily="34" charset="0"/>
              </a:rPr>
              <a:t>Please check guidance in subsequent slide notes.</a:t>
            </a:r>
            <a:endParaRPr lang="en-GB" sz="18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4258447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Univers LT Pro 45 Light" panose="020B0403020202020204" pitchFamily="34" charset="0"/>
                <a:ea typeface="Calibri" panose="020F0502020204030204" pitchFamily="34" charset="0"/>
                <a:cs typeface="Times New Roman" panose="02020603050405020304" pitchFamily="18" charset="0"/>
              </a:rPr>
              <a:t>Trainer notes: Talk through the RRSA journey and reflect on where your school is at this point. Where would you like to get to this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Univers LT Pro 45 Light" panose="020B0403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Univers LT Pro 45 Light" panose="020B0403020202020204" pitchFamily="34" charset="0"/>
                <a:cs typeface="Times New Roman" panose="02020603050405020304" pitchFamily="18" charset="0"/>
              </a:rPr>
              <a:t>A few points to note: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285750" indent="-285750">
              <a:buFont typeface="Arial" panose="020B0604020202020204" pitchFamily="34" charset="0"/>
              <a:buChar char="•"/>
            </a:pPr>
            <a:r>
              <a:rPr lang="en-GB" sz="1800" dirty="0">
                <a:effectLst/>
                <a:latin typeface="Arial" panose="020B0604020202020204" pitchFamily="34" charset="0"/>
                <a:ea typeface="Calibri" panose="020F0502020204030204" pitchFamily="34" charset="0"/>
              </a:rPr>
              <a:t>The timings given by UNICEF are only a broad guide.</a:t>
            </a:r>
            <a:endParaRPr lang="en-GB" sz="1800" dirty="0">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GB" sz="1800" dirty="0">
                <a:effectLst/>
                <a:latin typeface="Arial" panose="020B0604020202020204" pitchFamily="34" charset="0"/>
                <a:ea typeface="Calibri" panose="020F0502020204030204" pitchFamily="34" charset="0"/>
              </a:rPr>
              <a:t>There is not a level beyond Gold.  Gold reaccreditation happens after three years.</a:t>
            </a:r>
            <a:endParaRPr lang="en-GB" sz="1800" dirty="0">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GB" sz="1800" dirty="0">
                <a:effectLst/>
                <a:latin typeface="Arial" panose="020B0604020202020204" pitchFamily="34" charset="0"/>
                <a:ea typeface="Calibri" panose="020F0502020204030204" pitchFamily="34" charset="0"/>
              </a:rPr>
              <a:t>Use this slide if you wish to emphasise momentum and urgency with your rights respecting journey.</a:t>
            </a:r>
            <a:endParaRPr lang="en-GB" sz="18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1142481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rPr>
              <a:t>Trainer notes: The aim here is to encourage your colleagues to talk about being Rights Respecting and about the Convention. You might want colleagues to work in small groups, each addressing one question. You may wish to delete one or more of these questions or even add your own to focus on an aspect of RRSA which you know needs attention.</a:t>
            </a:r>
            <a:endParaRPr lang="en-GB" sz="1800" dirty="0">
              <a:effectLst/>
              <a:latin typeface="Calibri" panose="020F0502020204030204" pitchFamily="34" charset="0"/>
              <a:ea typeface="Calibri" panose="020F0502020204030204" pitchFamily="34" charset="0"/>
            </a:endParaRPr>
          </a:p>
          <a:p>
            <a:r>
              <a:rPr lang="en-GB" sz="1800" dirty="0">
                <a:effectLst/>
                <a:latin typeface="Arial" panose="020B060402020202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effectLst/>
                <a:latin typeface="Arial" panose="020B0604020202020204" pitchFamily="34" charset="0"/>
                <a:ea typeface="Calibri" panose="020F0502020204030204" pitchFamily="34" charset="0"/>
              </a:rPr>
              <a:t>Here is the full text of Article 29:</a:t>
            </a:r>
            <a:endParaRPr lang="en-GB" sz="1800" dirty="0">
              <a:effectLst/>
              <a:latin typeface="Calibri" panose="020F0502020204030204" pitchFamily="34" charset="0"/>
              <a:ea typeface="Calibri" panose="020F0502020204030204" pitchFamily="34" charset="0"/>
            </a:endParaRPr>
          </a:p>
          <a:p>
            <a:r>
              <a:rPr lang="en-GB" sz="1800" dirty="0">
                <a:effectLst/>
                <a:latin typeface="Arial" panose="020B060402020202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Article 29 1. States Parties agree that the education of the child shall be directed to: (a) The development of the child’s personality, talents and mental and physical abilities to their fullest potential; (b) The development of respect for human rights and fundamental freedoms, and for the principles enshrined in the Charter of the United Nations; (c) The development of respect for the child’s parents, his or her own cultural identity, language and values, for the national values of the country in which the child is living, the country from which he or she may originate, and for civilizations different from his or her own; (d) The preparation of the child for responsible life in a free society, in the spirit of understanding, peace, tolerance, equality of sexes, and friendship among all peoples, ethnic, national and religious groups and persons of indigenous origin; (e) The development of respect for the natural environment. 2. No part of the present article or Article 28 shall be construed so as to interfere with the liberty of individuals and bodies to establish and direct educational institutions, subject always to the observance of the principle set forth in paragraph 1 of the present article and to the requirements that the education given  in such institutions shall conform to such minimum standards as may be laid down by the State.</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11</a:t>
            </a:fld>
            <a:endParaRPr lang="en-US"/>
          </a:p>
        </p:txBody>
      </p:sp>
    </p:spTree>
    <p:extLst>
      <p:ext uri="{BB962C8B-B14F-4D97-AF65-F5344CB8AC3E}">
        <p14:creationId xmlns:p14="http://schemas.microsoft.com/office/powerpoint/2010/main" val="2762142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Trainer notes: You can delete or modify activities to suit your session.</a:t>
            </a:r>
          </a:p>
          <a:p>
            <a:r>
              <a:rPr lang="en-GB" dirty="0"/>
              <a:t>Activity information:</a:t>
            </a:r>
          </a:p>
          <a:p>
            <a:pPr marL="228600" indent="-228600">
              <a:buAutoNum type="arabicPeriod"/>
            </a:pPr>
            <a:r>
              <a:rPr lang="en-GB" dirty="0"/>
              <a:t>This activity could also be done with groups of children.</a:t>
            </a:r>
          </a:p>
          <a:p>
            <a:pPr marL="228600" indent="-228600">
              <a:buAutoNum type="arabicPeriod"/>
            </a:pPr>
            <a:r>
              <a:rPr lang="en-GB" dirty="0"/>
              <a:t>Have rights posters up around the room in advance of the session. Order posters from here: https://www.unicef.org.uk/rights-respecting-schools/resources/teaching-resources/child-rights-poster-set/</a:t>
            </a:r>
          </a:p>
          <a:p>
            <a:pPr marL="228600" indent="-228600">
              <a:buAutoNum type="arabicPeriod"/>
            </a:pPr>
            <a:r>
              <a:rPr lang="en-GB" dirty="0"/>
              <a:t>You could write your school vision out onto flipchart paper in advance of the sessions and have post its available.  </a:t>
            </a:r>
          </a:p>
          <a:p>
            <a:pPr marL="228600" indent="-228600">
              <a:buAutoNum type="arabicPeriod"/>
            </a:pP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12</a:t>
            </a:fld>
            <a:endParaRPr lang="en-US"/>
          </a:p>
        </p:txBody>
      </p:sp>
    </p:spTree>
    <p:extLst>
      <p:ext uri="{BB962C8B-B14F-4D97-AF65-F5344CB8AC3E}">
        <p14:creationId xmlns:p14="http://schemas.microsoft.com/office/powerpoint/2010/main" val="1782216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Trainer notes:</a:t>
            </a:r>
          </a:p>
          <a:p>
            <a:r>
              <a:rPr lang="en-GB" dirty="0"/>
              <a:t>4. This is another activity that would work well with your RRSA Steering group.</a:t>
            </a:r>
          </a:p>
          <a:p>
            <a:r>
              <a:rPr lang="en-GB" dirty="0"/>
              <a:t>5. </a:t>
            </a:r>
            <a:r>
              <a:rPr lang="en-GB" sz="1200" kern="100" dirty="0">
                <a:effectLst/>
                <a:latin typeface="Univers LT Pro 45 Light" panose="020B0403020202020204" pitchFamily="34" charset="0"/>
                <a:ea typeface="Calibri" panose="020F0502020204030204" pitchFamily="34" charset="0"/>
                <a:cs typeface="Times New Roman" panose="02020603050405020304" pitchFamily="18" charset="0"/>
              </a:rPr>
              <a:t>Have flipcharts labelled Safeguarding, Wellbeing, Equality, Diversity and Inclusion, Pupil Voice. Ask colleagues to think about how these areas link to the CRC.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latin typeface="Univers LT Pro 45 Light" panose="020B0403020202020204" pitchFamily="34" charset="0"/>
                <a:ea typeface="Calibri" panose="020F0502020204030204" pitchFamily="34" charset="0"/>
                <a:cs typeface="Times New Roman" panose="02020603050405020304" pitchFamily="18" charset="0"/>
              </a:rPr>
              <a:t>6. Choose some key articles from the Convention for your colleagues to reflect on. </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13</a:t>
            </a:fld>
            <a:endParaRPr lang="en-US"/>
          </a:p>
        </p:txBody>
      </p:sp>
    </p:spTree>
    <p:extLst>
      <p:ext uri="{BB962C8B-B14F-4D97-AF65-F5344CB8AC3E}">
        <p14:creationId xmlns:p14="http://schemas.microsoft.com/office/powerpoint/2010/main" val="1591274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Univers LT Pro 45 Light" panose="020B0403020202020204" pitchFamily="34" charset="0"/>
                <a:ea typeface="Calibri" panose="020F0502020204030204" pitchFamily="34" charset="0"/>
                <a:cs typeface="Times New Roman" panose="02020603050405020304" pitchFamily="18" charset="0"/>
              </a:rPr>
              <a:t>Trainer notes: Encourage your colleagues to explore the RRSA website to find additional resources. </a:t>
            </a:r>
            <a:r>
              <a:rPr lang="en-GB" sz="1800" dirty="0">
                <a:effectLst/>
                <a:latin typeface="Arial" panose="020B0604020202020204" pitchFamily="34" charset="0"/>
                <a:ea typeface="Calibri" panose="020F0502020204030204" pitchFamily="34" charset="0"/>
              </a:rPr>
              <a:t>If you have time, please explore these links ahead of your session with colleagues. You may well find a particular resource that you want to highlight to all as part of your input. There may be links you want to share with the team ahead of or as follow up to your input with them.</a:t>
            </a:r>
            <a:endParaRPr lang="en-GB" sz="1800" dirty="0">
              <a:effectLst/>
              <a:latin typeface="Calibri" panose="020F0502020204030204" pitchFamily="34" charset="0"/>
              <a:ea typeface="Calibri" panose="020F0502020204030204" pitchFamily="34" charset="0"/>
            </a:endParaRPr>
          </a:p>
          <a:p>
            <a:r>
              <a:rPr lang="en-GB" sz="1800" dirty="0">
                <a:effectLst/>
                <a:latin typeface="Arial" panose="020B060402020202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14</a:t>
            </a:fld>
            <a:endParaRPr lang="en-US"/>
          </a:p>
        </p:txBody>
      </p:sp>
    </p:spTree>
    <p:extLst>
      <p:ext uri="{BB962C8B-B14F-4D97-AF65-F5344CB8AC3E}">
        <p14:creationId xmlns:p14="http://schemas.microsoft.com/office/powerpoint/2010/main" val="1598581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Trainer notes: You could collect these in and come back to them at the start of the next term to remind colleagues of their commitment and celebrate any progress. </a:t>
            </a:r>
          </a:p>
        </p:txBody>
      </p:sp>
      <p:sp>
        <p:nvSpPr>
          <p:cNvPr id="4" name="Slide Number Placeholder 3"/>
          <p:cNvSpPr>
            <a:spLocks noGrp="1"/>
          </p:cNvSpPr>
          <p:nvPr>
            <p:ph type="sldNum" sz="quarter" idx="5"/>
          </p:nvPr>
        </p:nvSpPr>
        <p:spPr/>
        <p:txBody>
          <a:bodyPr/>
          <a:lstStyle/>
          <a:p>
            <a:fld id="{6301C135-8ECD-234C-BECE-154CA43012B9}" type="slidenum">
              <a:rPr lang="en-US" smtClean="0"/>
              <a:t>15</a:t>
            </a:fld>
            <a:endParaRPr lang="en-US"/>
          </a:p>
        </p:txBody>
      </p:sp>
    </p:spTree>
    <p:extLst>
      <p:ext uri="{BB962C8B-B14F-4D97-AF65-F5344CB8AC3E}">
        <p14:creationId xmlns:p14="http://schemas.microsoft.com/office/powerpoint/2010/main" val="2312883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2250294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Trainer notes: This session is intended to be used within schools, near the beginning of the school year, to encourage all staff to review their understanding of and commitment to children’s rights.  It will be particularly useful if you have several new staff starting in your school. However, it is always good to have a regular opportunity to come together as a staff team and renew your commitment to children’s rights and consider what your school is already doing to promote and protect rights and share what your priorities are as RRSA lead for the year ahead.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426100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Trainer notes: Delete this slide before using.</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It would be useful to have copies of the simplified CRC or the icons so that staff can refer to them throughout the session.</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Univers LT Pro 45 Light" panose="020B0403020202020204" pitchFamily="34" charset="0"/>
                <a:ea typeface="Calibri" panose="020F0502020204030204" pitchFamily="34" charset="0"/>
                <a:cs typeface="Times New Roman" panose="02020603050405020304" pitchFamily="18" charset="0"/>
              </a:rPr>
              <a:t>unicef.uk/</a:t>
            </a:r>
            <a:r>
              <a:rPr lang="en-GB" sz="1800" dirty="0" err="1">
                <a:effectLst/>
                <a:latin typeface="Univers LT Pro 45 Light" panose="020B0403020202020204" pitchFamily="34" charset="0"/>
                <a:ea typeface="Calibri" panose="020F0502020204030204" pitchFamily="34" charset="0"/>
                <a:cs typeface="Times New Roman" panose="02020603050405020304" pitchFamily="18" charset="0"/>
              </a:rPr>
              <a:t>CRC_Icons</a:t>
            </a:r>
            <a:endParaRPr lang="en-US" dirty="0"/>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4131547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rPr>
              <a:t>The video complements the content of this pack and can also be used separately, when introducing new staff to RRSA for example.</a:t>
            </a:r>
            <a:endParaRPr lang="en-GB" sz="18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5</a:t>
            </a:fld>
            <a:endParaRPr lang="en-US"/>
          </a:p>
        </p:txBody>
      </p:sp>
    </p:spTree>
    <p:extLst>
      <p:ext uri="{BB962C8B-B14F-4D97-AF65-F5344CB8AC3E}">
        <p14:creationId xmlns:p14="http://schemas.microsoft.com/office/powerpoint/2010/main" val="579072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rPr>
              <a:t>This slide can help you share the ‘structure’ of RRSA with your colleagues and provide and an overview of the programme. These three strands are not unique to the Award, they are recognised globally as the pillars for most human rights education.</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2726884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rPr>
              <a:t>When we think about being a Rights Respecting School every article applies. However, the six articles identified here are particularly relevant to a shared understanding of what it is to be Rights Respecting. </a:t>
            </a:r>
          </a:p>
          <a:p>
            <a:endParaRPr lang="en-GB" sz="1800" dirty="0">
              <a:effectLst/>
              <a:latin typeface="Arial" panose="020B0604020202020204" pitchFamily="34" charset="0"/>
              <a:ea typeface="Calibri" panose="020F0502020204030204" pitchFamily="34" charset="0"/>
            </a:endParaRPr>
          </a:p>
          <a:p>
            <a:pPr marL="171450" indent="-171450">
              <a:buFont typeface="Arial" panose="020B0604020202020204" pitchFamily="34" charset="0"/>
              <a:buChar char="•"/>
            </a:pPr>
            <a:r>
              <a:rPr lang="en-GB" dirty="0"/>
              <a:t>Article 1: Everyone under the age of 18 has all the rights in the Convention.</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Article 3: The best interests of the child must be a top priority in all decisions and actions that affect children.</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Article 12: Every child has the right to express their views, feelings and wishes in all matters affecting them, and to have their views considered and taken seriously. This right applies at all times, for example during immigration proceedings, housing decisions or the child’s day-to-day home life.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Article 28: Every child has the right to an education. Primary education must be free and different forms of secondary education must be available to every child. Discipline in schools must respect children’s dignity and their rights. Richer countries must help poorer countries achieve this.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Article 29: Education must develop every child’s personality, talents and abilities to the full. It must encourage the child’s respect for human rights, as well as respect for their parents, their own and other cultures, and the environment.</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Article 42: Governments must actively work to make sure children and adults know about the Convention.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Calibri" panose="020F0502020204030204" pitchFamily="34" charset="0"/>
              </a:rPr>
              <a:t>You could ask your colleagues which articles they most strongly associate with being Rights Respecting… be prepared to hear Articles 19 and 31 mentioned!</a:t>
            </a:r>
            <a:endParaRPr lang="en-GB" sz="1200" dirty="0">
              <a:effectLst/>
              <a:latin typeface="Calibri" panose="020F0502020204030204" pitchFamily="34" charset="0"/>
              <a:ea typeface="Calibri" panose="020F0502020204030204" pitchFamily="34" charset="0"/>
            </a:endParaRPr>
          </a:p>
          <a:p>
            <a:endParaRPr lang="en-GB" dirty="0"/>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938212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rPr>
              <a:t>The full case study is available on the RRSA website, where you can print it out and share with you staff. </a:t>
            </a:r>
            <a:endParaRPr lang="en-GB"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3297236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39930463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1">
    <p:bg>
      <p:bgPr>
        <a:solidFill>
          <a:schemeClr val="bg1">
            <a:alpha val="97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EC4305-9547-9843-9C82-EA7A6EDD68E0}"/>
              </a:ext>
            </a:extLst>
          </p:cNvPr>
          <p:cNvSpPr/>
          <p:nvPr userDrawn="1"/>
        </p:nvSpPr>
        <p:spPr>
          <a:xfrm>
            <a:off x="0" y="0"/>
            <a:ext cx="12192000" cy="6858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chemeClr val="bg1"/>
          </a:solidFill>
          <a:ln>
            <a:noFill/>
          </a:ln>
        </p:spPr>
        <p:txBody>
          <a:bodyPr wrap="square" lIns="180000" tIns="180000" rIns="180000" bIns="36000" anchor="ctr" anchorCtr="0">
            <a:spAutoFit/>
          </a:bodyPr>
          <a:lstStyle>
            <a:lvl1pPr>
              <a:defRPr sz="4000" b="1" i="0" cap="none" spc="0" baseline="0">
                <a:solidFill>
                  <a:srgbClr val="00AEEF"/>
                </a:solidFill>
                <a:latin typeface="Univers LT Pro 85 XBlack" panose="020B0804030502020204" pitchFamily="34" charset="77"/>
              </a:defRPr>
            </a:lvl1pPr>
          </a:lstStyle>
          <a:p>
            <a:r>
              <a:rPr lang="en-US" dirty="0"/>
              <a:t>CLICK TO EDIT TITLE</a:t>
            </a:r>
            <a:endParaRPr lang="en-GB" dirty="0"/>
          </a:p>
        </p:txBody>
      </p:sp>
      <p:pic>
        <p:nvPicPr>
          <p:cNvPr id="9" name="Picture 8" descr="Graphical user interface, text, application&#10;&#10;Description automatically generated">
            <a:extLst>
              <a:ext uri="{FF2B5EF4-FFF2-40B4-BE49-F238E27FC236}">
                <a16:creationId xmlns:a16="http://schemas.microsoft.com/office/drawing/2014/main" id="{53BE7CC5-4C79-1244-9F01-978F50A8D7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5630" y="5519146"/>
            <a:ext cx="1712559" cy="1172599"/>
          </a:xfrm>
          <a:prstGeom prst="rect">
            <a:avLst/>
          </a:prstGeom>
        </p:spPr>
      </p:pic>
    </p:spTree>
    <p:extLst>
      <p:ext uri="{BB962C8B-B14F-4D97-AF65-F5344CB8AC3E}">
        <p14:creationId xmlns:p14="http://schemas.microsoft.com/office/powerpoint/2010/main" val="1614505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3" name="Picture 2" descr="A picture containing human face, person, toddler, clothing&#10;&#10;Description automatically generated">
            <a:extLst>
              <a:ext uri="{FF2B5EF4-FFF2-40B4-BE49-F238E27FC236}">
                <a16:creationId xmlns:a16="http://schemas.microsoft.com/office/drawing/2014/main" id="{4B0F8D60-CEE8-04DE-1987-2BDFA30CFE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595"/>
          <a:stretch/>
        </p:blipFill>
        <p:spPr>
          <a:xfrm>
            <a:off x="0" y="0"/>
            <a:ext cx="12192000" cy="6858000"/>
          </a:xfrm>
          <a:prstGeom prst="rect">
            <a:avLst/>
          </a:prstGeom>
        </p:spPr>
      </p:pic>
      <p:sp>
        <p:nvSpPr>
          <p:cNvPr id="5" name="TextBox 4">
            <a:extLst>
              <a:ext uri="{FF2B5EF4-FFF2-40B4-BE49-F238E27FC236}">
                <a16:creationId xmlns:a16="http://schemas.microsoft.com/office/drawing/2014/main" id="{6B7F9DE6-B0BB-E94A-BBCC-550AA8C2847A}"/>
              </a:ext>
            </a:extLst>
          </p:cNvPr>
          <p:cNvSpPr txBox="1"/>
          <p:nvPr userDrawn="1"/>
        </p:nvSpPr>
        <p:spPr>
          <a:xfrm rot="5400000">
            <a:off x="11370842" y="5981107"/>
            <a:ext cx="1264025" cy="215444"/>
          </a:xfrm>
          <a:prstGeom prst="rect">
            <a:avLst/>
          </a:prstGeom>
          <a:noFill/>
        </p:spPr>
        <p:txBody>
          <a:bodyPr wrap="square">
            <a:spAutoFit/>
          </a:bodyPr>
          <a:lstStyle/>
          <a:p>
            <a:pPr algn="r"/>
            <a:r>
              <a:rPr lang="en-GB" sz="800" b="0" i="0" dirty="0">
                <a:solidFill>
                  <a:schemeClr val="bg1"/>
                </a:solidFill>
                <a:effectLst/>
                <a:latin typeface="Univers LT Pro 45 Light" panose="020B0403020202020204" pitchFamily="34" charset="77"/>
              </a:rPr>
              <a:t>© </a:t>
            </a:r>
            <a:r>
              <a:rPr lang="en-GB" sz="800" b="0" i="0" dirty="0" err="1">
                <a:solidFill>
                  <a:schemeClr val="bg1"/>
                </a:solidFill>
                <a:effectLst/>
                <a:latin typeface="Univers LT Pro 45 Light" panose="020B0403020202020204" pitchFamily="34" charset="77"/>
              </a:rPr>
              <a:t>UNICEF</a:t>
            </a:r>
            <a:r>
              <a:rPr lang="en-GB" sz="800" b="0" i="0" dirty="0" err="1">
                <a:solidFill>
                  <a:schemeClr val="bg1"/>
                </a:solidFill>
                <a:effectLst/>
                <a:latin typeface="Montserrat" pitchFamily="2" charset="77"/>
              </a:rPr>
              <a:t>Sandag</a:t>
            </a:r>
            <a:endParaRPr lang="en-US" sz="800" b="0" i="0" dirty="0">
              <a:solidFill>
                <a:schemeClr val="bg1"/>
              </a:solidFill>
              <a:latin typeface="Univers LT Pro 45 Light" panose="020B0403020202020204" pitchFamily="34" charset="77"/>
            </a:endParaRPr>
          </a:p>
        </p:txBody>
      </p:sp>
      <p:pic>
        <p:nvPicPr>
          <p:cNvPr id="8" name="Picture 7" descr="Logo&#10;&#10;Description automatically generated with low confidence">
            <a:extLst>
              <a:ext uri="{FF2B5EF4-FFF2-40B4-BE49-F238E27FC236}">
                <a16:creationId xmlns:a16="http://schemas.microsoft.com/office/drawing/2014/main" id="{79C7465A-9FD6-6947-AD0B-9AC91E3717E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B90B541F-A993-B649-8826-0F9DE362481C}"/>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sp>
        <p:nvSpPr>
          <p:cNvPr id="4" name="TextBox 3">
            <a:extLst>
              <a:ext uri="{FF2B5EF4-FFF2-40B4-BE49-F238E27FC236}">
                <a16:creationId xmlns:a16="http://schemas.microsoft.com/office/drawing/2014/main" id="{C96A18E2-32BB-24B9-2456-E8A39154EEC6}"/>
              </a:ext>
            </a:extLst>
          </p:cNvPr>
          <p:cNvSpPr txBox="1"/>
          <p:nvPr userDrawn="1"/>
        </p:nvSpPr>
        <p:spPr>
          <a:xfrm>
            <a:off x="317405" y="295061"/>
            <a:ext cx="3412931" cy="830997"/>
          </a:xfrm>
          <a:prstGeom prst="rect">
            <a:avLst/>
          </a:prstGeom>
          <a:noFill/>
        </p:spPr>
        <p:txBody>
          <a:bodyPr wrap="square">
            <a:spAutoFit/>
          </a:bodyPr>
          <a:lstStyle/>
          <a:p>
            <a:r>
              <a:rPr lang="en-GB" sz="1200" b="0" i="0" dirty="0">
                <a:solidFill>
                  <a:schemeClr val="bg1"/>
                </a:solidFill>
                <a:effectLst/>
                <a:latin typeface="Univers LT Pro 45 Light" panose="020B0403020202020204" pitchFamily="34" charset="77"/>
              </a:rPr>
              <a:t>2-year-old </a:t>
            </a:r>
            <a:r>
              <a:rPr lang="en-GB" sz="1200" b="0" i="0" dirty="0" err="1">
                <a:solidFill>
                  <a:schemeClr val="bg1"/>
                </a:solidFill>
                <a:effectLst/>
                <a:latin typeface="Univers LT Pro 45 Light" panose="020B0403020202020204" pitchFamily="34" charset="77"/>
              </a:rPr>
              <a:t>Anirlan</a:t>
            </a:r>
            <a:r>
              <a:rPr lang="en-GB" sz="1200" b="0" i="0" dirty="0">
                <a:solidFill>
                  <a:schemeClr val="bg1"/>
                </a:solidFill>
                <a:effectLst/>
                <a:latin typeface="Univers LT Pro 45 Light" panose="020B0403020202020204" pitchFamily="34" charset="77"/>
              </a:rPr>
              <a:t> lives in Mongolia with her mother, </a:t>
            </a:r>
            <a:r>
              <a:rPr lang="en-GB" sz="1200" b="0" i="0" dirty="0" err="1">
                <a:solidFill>
                  <a:schemeClr val="bg1"/>
                </a:solidFill>
                <a:effectLst/>
                <a:latin typeface="Univers LT Pro 45 Light" panose="020B0403020202020204" pitchFamily="34" charset="77"/>
              </a:rPr>
              <a:t>Otgonbayar</a:t>
            </a:r>
            <a:r>
              <a:rPr lang="en-GB" sz="1200" b="0" i="0" dirty="0">
                <a:solidFill>
                  <a:schemeClr val="bg1"/>
                </a:solidFill>
                <a:effectLst/>
                <a:latin typeface="Univers LT Pro 45 Light" panose="020B0403020202020204" pitchFamily="34" charset="77"/>
              </a:rPr>
              <a:t>. UNICEF health worker, </a:t>
            </a:r>
            <a:r>
              <a:rPr lang="en-GB" sz="1200" b="0" i="0" dirty="0" err="1">
                <a:solidFill>
                  <a:schemeClr val="bg1"/>
                </a:solidFill>
                <a:effectLst/>
                <a:latin typeface="Univers LT Pro 45 Light" panose="020B0403020202020204" pitchFamily="34" charset="77"/>
              </a:rPr>
              <a:t>Ogi</a:t>
            </a:r>
            <a:r>
              <a:rPr lang="en-GB" sz="1200" b="0" i="0" dirty="0">
                <a:solidFill>
                  <a:schemeClr val="bg1"/>
                </a:solidFill>
                <a:effectLst/>
                <a:latin typeface="Univers LT Pro 45 Light" panose="020B0403020202020204" pitchFamily="34" charset="77"/>
              </a:rPr>
              <a:t> travels hundreds of miles to vaccinate children in </a:t>
            </a:r>
            <a:r>
              <a:rPr lang="en-GB" sz="1200" b="0" i="0" dirty="0" err="1">
                <a:solidFill>
                  <a:schemeClr val="bg1"/>
                </a:solidFill>
                <a:effectLst/>
                <a:latin typeface="Univers LT Pro 45 Light" panose="020B0403020202020204" pitchFamily="34" charset="77"/>
              </a:rPr>
              <a:t>Anirlan’s</a:t>
            </a:r>
            <a:r>
              <a:rPr lang="en-GB" sz="1200" b="0" i="0" dirty="0">
                <a:solidFill>
                  <a:schemeClr val="bg1"/>
                </a:solidFill>
                <a:effectLst/>
                <a:latin typeface="Univers LT Pro 45 Light" panose="020B0403020202020204" pitchFamily="34" charset="77"/>
              </a:rPr>
              <a:t> remote community.</a:t>
            </a:r>
            <a:endParaRPr lang="en-US" sz="12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3409396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holding a box&#10;&#10;Description automatically generated with low confidence">
            <a:extLst>
              <a:ext uri="{FF2B5EF4-FFF2-40B4-BE49-F238E27FC236}">
                <a16:creationId xmlns:a16="http://schemas.microsoft.com/office/drawing/2014/main" id="{FD787A29-255D-73BE-1C68-6CC0BB91398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8" b="11687"/>
          <a:stretch/>
        </p:blipFill>
        <p:spPr>
          <a:xfrm>
            <a:off x="0" y="0"/>
            <a:ext cx="12192000" cy="6858000"/>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06728B43-A881-824F-9062-0F0823C2615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7C579EE6-3A13-134B-A386-401AC95236A6}"/>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sp>
        <p:nvSpPr>
          <p:cNvPr id="11" name="TextBox 10">
            <a:extLst>
              <a:ext uri="{FF2B5EF4-FFF2-40B4-BE49-F238E27FC236}">
                <a16:creationId xmlns:a16="http://schemas.microsoft.com/office/drawing/2014/main" id="{04D475EB-B635-D443-A05E-63B780500DB6}"/>
              </a:ext>
            </a:extLst>
          </p:cNvPr>
          <p:cNvSpPr txBox="1"/>
          <p:nvPr userDrawn="1"/>
        </p:nvSpPr>
        <p:spPr>
          <a:xfrm rot="5400000">
            <a:off x="11452264" y="6118266"/>
            <a:ext cx="1264025" cy="215444"/>
          </a:xfrm>
          <a:prstGeom prst="rect">
            <a:avLst/>
          </a:prstGeom>
          <a:noFill/>
        </p:spPr>
        <p:txBody>
          <a:bodyPr wrap="square">
            <a:spAutoFit/>
          </a:bodyPr>
          <a:lstStyle/>
          <a:p>
            <a:pPr algn="r"/>
            <a:r>
              <a:rPr lang="en-GB" sz="800" b="0" i="0" dirty="0">
                <a:solidFill>
                  <a:schemeClr val="bg1"/>
                </a:solidFill>
                <a:effectLst/>
                <a:latin typeface="Univers LT Pro 45 Light" panose="020B0403020202020204" pitchFamily="34" charset="77"/>
              </a:rPr>
              <a:t>© UNICEF/</a:t>
            </a:r>
            <a:r>
              <a:rPr lang="en-GB" sz="800" b="0" i="0" dirty="0" err="1">
                <a:solidFill>
                  <a:schemeClr val="bg1"/>
                </a:solidFill>
                <a:effectLst/>
                <a:latin typeface="Univers LT Pro 45 Light" panose="020B0403020202020204" pitchFamily="34" charset="77"/>
              </a:rPr>
              <a:t>Issaa</a:t>
            </a:r>
            <a:endParaRPr lang="en-US" sz="800" b="0" i="0" dirty="0">
              <a:solidFill>
                <a:schemeClr val="bg1"/>
              </a:solidFill>
              <a:latin typeface="Univers LT Pro 45 Light" panose="020B0403020202020204" pitchFamily="34" charset="77"/>
            </a:endParaRPr>
          </a:p>
        </p:txBody>
      </p:sp>
      <p:sp>
        <p:nvSpPr>
          <p:cNvPr id="2" name="TextBox 1">
            <a:extLst>
              <a:ext uri="{FF2B5EF4-FFF2-40B4-BE49-F238E27FC236}">
                <a16:creationId xmlns:a16="http://schemas.microsoft.com/office/drawing/2014/main" id="{92BF51E5-329C-8083-1D92-FDC030C48DE6}"/>
              </a:ext>
            </a:extLst>
          </p:cNvPr>
          <p:cNvSpPr txBox="1"/>
          <p:nvPr userDrawn="1"/>
        </p:nvSpPr>
        <p:spPr>
          <a:xfrm>
            <a:off x="317406" y="295061"/>
            <a:ext cx="3059640" cy="830997"/>
          </a:xfrm>
          <a:prstGeom prst="rect">
            <a:avLst/>
          </a:prstGeom>
          <a:noFill/>
        </p:spPr>
        <p:txBody>
          <a:bodyPr wrap="square">
            <a:spAutoFit/>
          </a:bodyPr>
          <a:lstStyle/>
          <a:p>
            <a:r>
              <a:rPr lang="en-GB" sz="1200" b="0" i="0" dirty="0">
                <a:solidFill>
                  <a:schemeClr val="tx1"/>
                </a:solidFill>
                <a:effectLst/>
                <a:latin typeface="Univers LT Pro 45 Light" panose="020B0403020202020204" pitchFamily="34" charset="77"/>
              </a:rPr>
              <a:t>Ali, 8, sheltering in a school following the devastating earthquakes in Syria, holds a box of clothes provided by UNICEF. </a:t>
            </a:r>
          </a:p>
          <a:p>
            <a:endParaRPr lang="en-GB" sz="1200" b="0" i="0" dirty="0">
              <a:solidFill>
                <a:schemeClr val="tx1"/>
              </a:solidFill>
              <a:effectLst/>
              <a:latin typeface="Univers LT Pro 45 Light" panose="020B0403020202020204" pitchFamily="34" charset="77"/>
            </a:endParaRPr>
          </a:p>
        </p:txBody>
      </p:sp>
    </p:spTree>
    <p:extLst>
      <p:ext uri="{BB962C8B-B14F-4D97-AF65-F5344CB8AC3E}">
        <p14:creationId xmlns:p14="http://schemas.microsoft.com/office/powerpoint/2010/main" val="750721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3ADCB709-ED65-0741-B289-5B4E347811A1}"/>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1CABC8AD-7222-F34B-9DC8-93443F8D4804}"/>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3F15152C-B9F1-1C47-8AA6-A4AEDF174D0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C5ACB111-88C0-7C49-ACB4-E11D22B29D64}"/>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4" name="Text Placeholder 32">
            <a:extLst>
              <a:ext uri="{FF2B5EF4-FFF2-40B4-BE49-F238E27FC236}">
                <a16:creationId xmlns:a16="http://schemas.microsoft.com/office/drawing/2014/main" id="{3C7D2DC5-51AB-754B-B99C-2DC72F97B410}"/>
              </a:ext>
            </a:extLst>
          </p:cNvPr>
          <p:cNvSpPr>
            <a:spLocks noGrp="1"/>
          </p:cNvSpPr>
          <p:nvPr>
            <p:ph type="body" sz="quarter" idx="22" hasCustomPrompt="1"/>
          </p:nvPr>
        </p:nvSpPr>
        <p:spPr>
          <a:xfrm>
            <a:off x="6535896" y="5471243"/>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23" name="Text Placeholder 32">
            <a:extLst>
              <a:ext uri="{FF2B5EF4-FFF2-40B4-BE49-F238E27FC236}">
                <a16:creationId xmlns:a16="http://schemas.microsoft.com/office/drawing/2014/main" id="{60A7AC5E-963B-0D4E-8617-70DC4C02B753}"/>
              </a:ext>
            </a:extLst>
          </p:cNvPr>
          <p:cNvSpPr>
            <a:spLocks noGrp="1"/>
          </p:cNvSpPr>
          <p:nvPr>
            <p:ph type="body" sz="quarter" idx="21" hasCustomPrompt="1"/>
          </p:nvPr>
        </p:nvSpPr>
        <p:spPr>
          <a:xfrm>
            <a:off x="6535898" y="4179743"/>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Tree>
    <p:extLst>
      <p:ext uri="{BB962C8B-B14F-4D97-AF65-F5344CB8AC3E}">
        <p14:creationId xmlns:p14="http://schemas.microsoft.com/office/powerpoint/2010/main" val="1473668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ransparent box 1">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911F93A4-C228-F843-9F26-8B47B8F1C0E6}"/>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9AD6D71F-36D3-9241-AF54-11F7648E9923}"/>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F4C04A3D-CB22-0A49-97D0-5BA4C5664ED8}"/>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FA9C82D4-3C10-E142-9889-00D4EF3D257D}"/>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4" name="Text Placeholder 32">
            <a:extLst>
              <a:ext uri="{FF2B5EF4-FFF2-40B4-BE49-F238E27FC236}">
                <a16:creationId xmlns:a16="http://schemas.microsoft.com/office/drawing/2014/main" id="{39C3253F-B0B0-DB41-B8CE-F01AA9C25704}"/>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23" name="Text Placeholder 32">
            <a:extLst>
              <a:ext uri="{FF2B5EF4-FFF2-40B4-BE49-F238E27FC236}">
                <a16:creationId xmlns:a16="http://schemas.microsoft.com/office/drawing/2014/main" id="{108794B6-B7F9-6A46-BACB-E949B4648B59}"/>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pic>
        <p:nvPicPr>
          <p:cNvPr id="5" name="Picture 4" descr="A person and child jumping over orange hurdles&#10;&#10;Description automatically generated">
            <a:extLst>
              <a:ext uri="{FF2B5EF4-FFF2-40B4-BE49-F238E27FC236}">
                <a16:creationId xmlns:a16="http://schemas.microsoft.com/office/drawing/2014/main" id="{C5642213-C356-343F-5200-AF2D4F26E8B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724" r="25017"/>
          <a:stretch/>
        </p:blipFill>
        <p:spPr>
          <a:xfrm>
            <a:off x="6096000" y="0"/>
            <a:ext cx="6096000" cy="6858000"/>
          </a:xfrm>
          <a:prstGeom prst="rect">
            <a:avLst/>
          </a:prstGeom>
        </p:spPr>
      </p:pic>
      <p:sp>
        <p:nvSpPr>
          <p:cNvPr id="6" name="TextBox 5">
            <a:extLst>
              <a:ext uri="{FF2B5EF4-FFF2-40B4-BE49-F238E27FC236}">
                <a16:creationId xmlns:a16="http://schemas.microsoft.com/office/drawing/2014/main" id="{F7C47011-FFB4-3BE8-3146-7B47FDC3C3A7}"/>
              </a:ext>
            </a:extLst>
          </p:cNvPr>
          <p:cNvSpPr txBox="1"/>
          <p:nvPr userDrawn="1"/>
        </p:nvSpPr>
        <p:spPr>
          <a:xfrm rot="5400000">
            <a:off x="11452265" y="506198"/>
            <a:ext cx="1264025"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UNICEF/Dawe</a:t>
            </a:r>
            <a:endParaRPr lang="en-US" sz="8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1212712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pic>
        <p:nvPicPr>
          <p:cNvPr id="3" name="Picture 2" descr="A child in a white shirt reading a book&#10;&#10;Description automatically generated with low confidence">
            <a:extLst>
              <a:ext uri="{FF2B5EF4-FFF2-40B4-BE49-F238E27FC236}">
                <a16:creationId xmlns:a16="http://schemas.microsoft.com/office/drawing/2014/main" id="{617C704A-FCFF-2AD6-EB5E-C1E42464F2F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819" r="14745"/>
          <a:stretch/>
        </p:blipFill>
        <p:spPr>
          <a:xfrm>
            <a:off x="0" y="-1"/>
            <a:ext cx="6114288" cy="6858000"/>
          </a:xfrm>
          <a:prstGeom prst="rect">
            <a:avLst/>
          </a:prstGeom>
        </p:spPr>
      </p:pic>
      <p:sp>
        <p:nvSpPr>
          <p:cNvPr id="19" name="Text Placeholder 7">
            <a:extLst>
              <a:ext uri="{FF2B5EF4-FFF2-40B4-BE49-F238E27FC236}">
                <a16:creationId xmlns:a16="http://schemas.microsoft.com/office/drawing/2014/main" id="{50971B6A-3C27-4844-8231-F1BBFFEE3C4F}"/>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0" name="Text Placeholder 24">
            <a:extLst>
              <a:ext uri="{FF2B5EF4-FFF2-40B4-BE49-F238E27FC236}">
                <a16:creationId xmlns:a16="http://schemas.microsoft.com/office/drawing/2014/main" id="{0568E147-7B99-AB4E-87BD-2A6E5E4C1FEA}"/>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1" name="Text Placeholder 30">
            <a:extLst>
              <a:ext uri="{FF2B5EF4-FFF2-40B4-BE49-F238E27FC236}">
                <a16:creationId xmlns:a16="http://schemas.microsoft.com/office/drawing/2014/main" id="{9B82D579-7705-DA4E-8F72-031AA3ACA39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4" name="Text Placeholder 6">
            <a:extLst>
              <a:ext uri="{FF2B5EF4-FFF2-40B4-BE49-F238E27FC236}">
                <a16:creationId xmlns:a16="http://schemas.microsoft.com/office/drawing/2014/main" id="{F9A46698-EC9E-B948-AAB6-297953D1AF4F}"/>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5" name="Text Placeholder 32">
            <a:extLst>
              <a:ext uri="{FF2B5EF4-FFF2-40B4-BE49-F238E27FC236}">
                <a16:creationId xmlns:a16="http://schemas.microsoft.com/office/drawing/2014/main" id="{6F95AD97-5A5B-4E4E-BB5F-514681B19D93}"/>
              </a:ext>
            </a:extLst>
          </p:cNvPr>
          <p:cNvSpPr>
            <a:spLocks noGrp="1"/>
          </p:cNvSpPr>
          <p:nvPr>
            <p:ph type="body" sz="quarter" idx="21" hasCustomPrompt="1"/>
          </p:nvPr>
        </p:nvSpPr>
        <p:spPr>
          <a:xfrm>
            <a:off x="6535898" y="4179743"/>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6" name="Text Placeholder 32">
            <a:extLst>
              <a:ext uri="{FF2B5EF4-FFF2-40B4-BE49-F238E27FC236}">
                <a16:creationId xmlns:a16="http://schemas.microsoft.com/office/drawing/2014/main" id="{C4A51ABF-E0D2-BE43-A416-1F6A52F0A81E}"/>
              </a:ext>
            </a:extLst>
          </p:cNvPr>
          <p:cNvSpPr>
            <a:spLocks noGrp="1"/>
          </p:cNvSpPr>
          <p:nvPr>
            <p:ph type="body" sz="quarter" idx="22" hasCustomPrompt="1"/>
          </p:nvPr>
        </p:nvSpPr>
        <p:spPr>
          <a:xfrm>
            <a:off x="6535896" y="5471243"/>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pic>
        <p:nvPicPr>
          <p:cNvPr id="5" name="Picture 4" descr="A child riding a tricycle&#10;&#10;Description automatically generated">
            <a:extLst>
              <a:ext uri="{FF2B5EF4-FFF2-40B4-BE49-F238E27FC236}">
                <a16:creationId xmlns:a16="http://schemas.microsoft.com/office/drawing/2014/main" id="{CAF2AD2C-32D6-0595-0DAD-7251101C14E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697" r="22866"/>
          <a:stretch/>
        </p:blipFill>
        <p:spPr>
          <a:xfrm>
            <a:off x="-18288" y="-4571"/>
            <a:ext cx="6114288" cy="6858000"/>
          </a:xfrm>
          <a:prstGeom prst="rect">
            <a:avLst/>
          </a:prstGeom>
        </p:spPr>
      </p:pic>
      <p:sp>
        <p:nvSpPr>
          <p:cNvPr id="7" name="TextBox 6">
            <a:extLst>
              <a:ext uri="{FF2B5EF4-FFF2-40B4-BE49-F238E27FC236}">
                <a16:creationId xmlns:a16="http://schemas.microsoft.com/office/drawing/2014/main" id="{7AF13159-C592-51E3-7198-D0044A4A7ED4}"/>
              </a:ext>
            </a:extLst>
          </p:cNvPr>
          <p:cNvSpPr txBox="1"/>
          <p:nvPr userDrawn="1"/>
        </p:nvSpPr>
        <p:spPr>
          <a:xfrm rot="16200000">
            <a:off x="-524219" y="6113695"/>
            <a:ext cx="1264025"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UNICEF/Dawe</a:t>
            </a:r>
            <a:endParaRPr lang="en-US" sz="8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962007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Tree>
    <p:extLst>
      <p:ext uri="{BB962C8B-B14F-4D97-AF65-F5344CB8AC3E}">
        <p14:creationId xmlns:p14="http://schemas.microsoft.com/office/powerpoint/2010/main" val="2081898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ontent and object 1">
    <p:bg>
      <p:bgPr>
        <a:solidFill>
          <a:schemeClr val="tx1"/>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solidFill>
                  <a:schemeClr val="bg1"/>
                </a:solidFill>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bg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Tree>
    <p:extLst>
      <p:ext uri="{BB962C8B-B14F-4D97-AF65-F5344CB8AC3E}">
        <p14:creationId xmlns:p14="http://schemas.microsoft.com/office/powerpoint/2010/main" val="664656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1">
    <p:bg>
      <p:bgPr>
        <a:solidFill>
          <a:schemeClr val="bg1"/>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
        <p:nvSpPr>
          <p:cNvPr id="8" name="Text Placeholder 7">
            <a:extLst>
              <a:ext uri="{FF2B5EF4-FFF2-40B4-BE49-F238E27FC236}">
                <a16:creationId xmlns:a16="http://schemas.microsoft.com/office/drawing/2014/main" id="{A7DE4915-8F76-AB49-9590-D6122C483402}"/>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0099BF44-277F-CD47-80F6-ADBE4478B29B}"/>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31" name="Text Placeholder 30">
            <a:extLst>
              <a:ext uri="{FF2B5EF4-FFF2-40B4-BE49-F238E27FC236}">
                <a16:creationId xmlns:a16="http://schemas.microsoft.com/office/drawing/2014/main" id="{3CD398BE-B6E7-D047-BA41-3EEF947B415E}"/>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35" name="Text Placeholder 6">
            <a:extLst>
              <a:ext uri="{FF2B5EF4-FFF2-40B4-BE49-F238E27FC236}">
                <a16:creationId xmlns:a16="http://schemas.microsoft.com/office/drawing/2014/main" id="{7C993EE9-E58A-7E4B-B4EB-2294621E94E9}"/>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36" name="Text Placeholder 32">
            <a:extLst>
              <a:ext uri="{FF2B5EF4-FFF2-40B4-BE49-F238E27FC236}">
                <a16:creationId xmlns:a16="http://schemas.microsoft.com/office/drawing/2014/main" id="{6F6709CB-D11A-7948-8AAE-9615AE189BCE}"/>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37" name="Text Placeholder 32">
            <a:extLst>
              <a:ext uri="{FF2B5EF4-FFF2-40B4-BE49-F238E27FC236}">
                <a16:creationId xmlns:a16="http://schemas.microsoft.com/office/drawing/2014/main" id="{BD0CE0E7-E129-234F-8A68-84DB95925F4E}"/>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Tree>
    <p:extLst>
      <p:ext uri="{BB962C8B-B14F-4D97-AF65-F5344CB8AC3E}">
        <p14:creationId xmlns:p14="http://schemas.microsoft.com/office/powerpoint/2010/main" val="40215709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ntent and object 1">
    <p:bg>
      <p:bgPr>
        <a:solidFill>
          <a:srgbClr val="00AEEF"/>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3" name="Text Placeholder 2">
            <a:extLst>
              <a:ext uri="{FF2B5EF4-FFF2-40B4-BE49-F238E27FC236}">
                <a16:creationId xmlns:a16="http://schemas.microsoft.com/office/drawing/2014/main" id="{A99823AF-C5AF-754B-8776-CA6845587781}"/>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latin typeface="Aleo"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dirty="0">
                <a:solidFill>
                  <a:schemeClr val="bg1"/>
                </a:solidFill>
              </a:rPr>
              <a:t>“Click to edit. Add a quote or stat here. You can pull out key </a:t>
            </a:r>
            <a:br>
              <a:rPr lang="en-US" sz="2800" dirty="0">
                <a:solidFill>
                  <a:schemeClr val="bg1"/>
                </a:solidFill>
              </a:rPr>
            </a:br>
            <a:r>
              <a:rPr lang="en-US" sz="2800" dirty="0">
                <a:solidFill>
                  <a:srgbClr val="FFFF00"/>
                </a:solidFill>
              </a:rPr>
              <a:t>words</a:t>
            </a:r>
            <a:r>
              <a:rPr lang="en-US" sz="2800" dirty="0">
                <a:solidFill>
                  <a:schemeClr val="bg1"/>
                </a:solidFill>
              </a:rPr>
              <a:t> or </a:t>
            </a:r>
            <a:r>
              <a:rPr lang="en-US" sz="2800" dirty="0">
                <a:solidFill>
                  <a:srgbClr val="FFFF00"/>
                </a:solidFill>
              </a:rPr>
              <a:t>phrases </a:t>
            </a:r>
            <a:r>
              <a:rPr lang="en-US" sz="2800" dirty="0">
                <a:solidFill>
                  <a:schemeClr val="bg1"/>
                </a:solidFill>
              </a:rPr>
              <a:t>in a </a:t>
            </a:r>
            <a:br>
              <a:rPr lang="en-US" sz="2800" dirty="0">
                <a:solidFill>
                  <a:schemeClr val="bg1"/>
                </a:solidFill>
              </a:rPr>
            </a:br>
            <a:r>
              <a:rPr lang="en-US" sz="2800" dirty="0">
                <a:solidFill>
                  <a:schemeClr val="bg1"/>
                </a:solidFill>
              </a:rPr>
              <a:t>secondary </a:t>
            </a:r>
            <a:r>
              <a:rPr lang="en-US" sz="2800" dirty="0" err="1">
                <a:solidFill>
                  <a:schemeClr val="bg1"/>
                </a:solidFill>
              </a:rPr>
              <a:t>colour</a:t>
            </a:r>
            <a:r>
              <a:rPr lang="en-US" sz="2800" dirty="0">
                <a:solidFill>
                  <a:schemeClr val="bg1"/>
                </a:solidFill>
              </a:rPr>
              <a:t>.”</a:t>
            </a:r>
            <a:endParaRPr lang="en-GB" sz="2800" dirty="0">
              <a:solidFill>
                <a:schemeClr val="bg1"/>
              </a:solidFill>
            </a:endParaRPr>
          </a:p>
        </p:txBody>
      </p:sp>
    </p:spTree>
    <p:extLst>
      <p:ext uri="{BB962C8B-B14F-4D97-AF65-F5344CB8AC3E}">
        <p14:creationId xmlns:p14="http://schemas.microsoft.com/office/powerpoint/2010/main" val="972543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Content and object 1">
    <p:bg>
      <p:bgPr>
        <a:solidFill>
          <a:schemeClr val="tx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bg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9" name="Text Placeholder 2">
            <a:extLst>
              <a:ext uri="{FF2B5EF4-FFF2-40B4-BE49-F238E27FC236}">
                <a16:creationId xmlns:a16="http://schemas.microsoft.com/office/drawing/2014/main" id="{F6A2E7FF-FD1B-CF4D-BE4E-0C84862079C4}"/>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latin typeface="Aleo"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dirty="0">
                <a:solidFill>
                  <a:schemeClr val="bg1"/>
                </a:solidFill>
              </a:rPr>
              <a:t>“Click to edit. Add a quote or stat here. You can pull out key </a:t>
            </a:r>
            <a:br>
              <a:rPr lang="en-US" sz="2800" dirty="0">
                <a:solidFill>
                  <a:schemeClr val="bg1"/>
                </a:solidFill>
              </a:rPr>
            </a:br>
            <a:r>
              <a:rPr lang="en-US" sz="2800" dirty="0">
                <a:solidFill>
                  <a:srgbClr val="FFFF00"/>
                </a:solidFill>
              </a:rPr>
              <a:t>words</a:t>
            </a:r>
            <a:r>
              <a:rPr lang="en-US" sz="2800" dirty="0">
                <a:solidFill>
                  <a:schemeClr val="bg1"/>
                </a:solidFill>
              </a:rPr>
              <a:t> or </a:t>
            </a:r>
            <a:r>
              <a:rPr lang="en-US" sz="2800" dirty="0">
                <a:solidFill>
                  <a:srgbClr val="FFFF00"/>
                </a:solidFill>
              </a:rPr>
              <a:t>phrases </a:t>
            </a:r>
            <a:r>
              <a:rPr lang="en-US" sz="2800" dirty="0">
                <a:solidFill>
                  <a:schemeClr val="bg1"/>
                </a:solidFill>
              </a:rPr>
              <a:t>in a </a:t>
            </a:r>
            <a:br>
              <a:rPr lang="en-US" sz="2800" dirty="0">
                <a:solidFill>
                  <a:schemeClr val="bg1"/>
                </a:solidFill>
              </a:rPr>
            </a:br>
            <a:r>
              <a:rPr lang="en-US" sz="2800" dirty="0">
                <a:solidFill>
                  <a:schemeClr val="bg1"/>
                </a:solidFill>
              </a:rPr>
              <a:t>secondary </a:t>
            </a:r>
            <a:r>
              <a:rPr lang="en-US" sz="2800" dirty="0" err="1">
                <a:solidFill>
                  <a:schemeClr val="bg1"/>
                </a:solidFill>
              </a:rPr>
              <a:t>colour</a:t>
            </a:r>
            <a:r>
              <a:rPr lang="en-US" sz="2800" dirty="0">
                <a:solidFill>
                  <a:schemeClr val="bg1"/>
                </a:solidFill>
              </a:rPr>
              <a:t>.”</a:t>
            </a:r>
            <a:endParaRPr lang="en-GB" sz="2800" dirty="0">
              <a:solidFill>
                <a:schemeClr val="bg1"/>
              </a:solidFill>
            </a:endParaRPr>
          </a:p>
        </p:txBody>
      </p:sp>
    </p:spTree>
    <p:extLst>
      <p:ext uri="{BB962C8B-B14F-4D97-AF65-F5344CB8AC3E}">
        <p14:creationId xmlns:p14="http://schemas.microsoft.com/office/powerpoint/2010/main" val="1830416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1">
    <p:bg>
      <p:bgPr>
        <a:solidFill>
          <a:schemeClr val="bg1">
            <a:alpha val="97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rgbClr val="00AEEF"/>
          </a:solidFill>
          <a:ln>
            <a:noFill/>
          </a:ln>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2" name="Picture 1">
            <a:extLst>
              <a:ext uri="{FF2B5EF4-FFF2-40B4-BE49-F238E27FC236}">
                <a16:creationId xmlns:a16="http://schemas.microsoft.com/office/drawing/2014/main" id="{A033AC36-552C-2C57-A230-68CD33F8E796}"/>
              </a:ext>
            </a:extLst>
          </p:cNvPr>
          <p:cNvPicPr>
            <a:picLocks noChangeAspect="1"/>
          </p:cNvPicPr>
          <p:nvPr userDrawn="1"/>
        </p:nvPicPr>
        <p:blipFill>
          <a:blip r:embed="rId2"/>
          <a:stretch>
            <a:fillRect/>
          </a:stretch>
        </p:blipFill>
        <p:spPr>
          <a:xfrm>
            <a:off x="9667702" y="4884579"/>
            <a:ext cx="2386659" cy="1973421"/>
          </a:xfrm>
          <a:prstGeom prst="rect">
            <a:avLst/>
          </a:prstGeom>
        </p:spPr>
      </p:pic>
    </p:spTree>
    <p:extLst>
      <p:ext uri="{BB962C8B-B14F-4D97-AF65-F5344CB8AC3E}">
        <p14:creationId xmlns:p14="http://schemas.microsoft.com/office/powerpoint/2010/main" val="11358782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3" name="Text Placeholder 2">
            <a:extLst>
              <a:ext uri="{FF2B5EF4-FFF2-40B4-BE49-F238E27FC236}">
                <a16:creationId xmlns:a16="http://schemas.microsoft.com/office/drawing/2014/main" id="{A99823AF-C5AF-754B-8776-CA6845587781}"/>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solidFill>
                  <a:srgbClr val="00AEEF"/>
                </a:solidFill>
                <a:latin typeface="Aleo" pitchFamily="2" charset="77"/>
              </a:defRPr>
            </a:lvl1pPr>
          </a:lstStyle>
          <a:p>
            <a:pPr algn="ctr"/>
            <a:r>
              <a:rPr lang="en-US" sz="2800" dirty="0">
                <a:solidFill>
                  <a:srgbClr val="00AEEF"/>
                </a:solidFill>
              </a:rPr>
              <a:t>“Click to edit. Add a quote or stat here. You can pull out key </a:t>
            </a:r>
            <a:br>
              <a:rPr lang="en-US" sz="2800" dirty="0">
                <a:solidFill>
                  <a:srgbClr val="00AEEF"/>
                </a:solidFill>
              </a:rPr>
            </a:br>
            <a:r>
              <a:rPr lang="en-US" sz="2800" dirty="0">
                <a:solidFill>
                  <a:schemeClr val="tx1"/>
                </a:solidFill>
              </a:rPr>
              <a:t>words</a:t>
            </a:r>
            <a:r>
              <a:rPr lang="en-US" sz="2800" dirty="0">
                <a:solidFill>
                  <a:srgbClr val="00AEEF"/>
                </a:solidFill>
              </a:rPr>
              <a:t> or </a:t>
            </a:r>
            <a:r>
              <a:rPr lang="en-US" sz="2800" dirty="0">
                <a:solidFill>
                  <a:schemeClr val="tx1"/>
                </a:solidFill>
              </a:rPr>
              <a:t>phrases </a:t>
            </a:r>
            <a:r>
              <a:rPr lang="en-US" sz="2800" dirty="0">
                <a:solidFill>
                  <a:srgbClr val="00AEEF"/>
                </a:solidFill>
              </a:rPr>
              <a:t>in a </a:t>
            </a:r>
            <a:br>
              <a:rPr lang="en-US" sz="2800" dirty="0">
                <a:solidFill>
                  <a:srgbClr val="00AEEF"/>
                </a:solidFill>
              </a:rPr>
            </a:br>
            <a:r>
              <a:rPr lang="en-US" sz="2800" dirty="0">
                <a:solidFill>
                  <a:srgbClr val="00AEEF"/>
                </a:solidFill>
              </a:rPr>
              <a:t>secondary </a:t>
            </a:r>
            <a:r>
              <a:rPr lang="en-US" sz="2800" dirty="0" err="1">
                <a:solidFill>
                  <a:srgbClr val="00AEEF"/>
                </a:solidFill>
              </a:rPr>
              <a:t>colour</a:t>
            </a:r>
            <a:r>
              <a:rPr lang="en-US" sz="2800" dirty="0">
                <a:solidFill>
                  <a:srgbClr val="00AEEF"/>
                </a:solidFill>
              </a:rPr>
              <a:t>.”</a:t>
            </a:r>
            <a:endParaRPr lang="en-GB" sz="2800" dirty="0">
              <a:solidFill>
                <a:srgbClr val="00AEEF"/>
              </a:solidFill>
            </a:endParaRPr>
          </a:p>
        </p:txBody>
      </p:sp>
    </p:spTree>
    <p:extLst>
      <p:ext uri="{BB962C8B-B14F-4D97-AF65-F5344CB8AC3E}">
        <p14:creationId xmlns:p14="http://schemas.microsoft.com/office/powerpoint/2010/main" val="1621182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spTree>
    <p:extLst>
      <p:ext uri="{BB962C8B-B14F-4D97-AF65-F5344CB8AC3E}">
        <p14:creationId xmlns:p14="http://schemas.microsoft.com/office/powerpoint/2010/main" val="4204059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pic>
        <p:nvPicPr>
          <p:cNvPr id="3" name="Picture 2" descr="A picture containing text&#10;&#10;Description automatically generated">
            <a:extLst>
              <a:ext uri="{FF2B5EF4-FFF2-40B4-BE49-F238E27FC236}">
                <a16:creationId xmlns:a16="http://schemas.microsoft.com/office/drawing/2014/main" id="{9BCBD3E5-51C1-C94F-93C2-520AD14720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Tree>
    <p:extLst>
      <p:ext uri="{BB962C8B-B14F-4D97-AF65-F5344CB8AC3E}">
        <p14:creationId xmlns:p14="http://schemas.microsoft.com/office/powerpoint/2010/main" val="1111698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59EBBDA-EB37-3445-A63B-3C71FC237395}"/>
              </a:ext>
            </a:extLst>
          </p:cNvPr>
          <p:cNvSpPr txBox="1"/>
          <p:nvPr userDrawn="1"/>
        </p:nvSpPr>
        <p:spPr>
          <a:xfrm rot="5400000">
            <a:off x="11454389" y="522170"/>
            <a:ext cx="1259778"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UNICEF/Sokol</a:t>
            </a:r>
            <a:endParaRPr lang="en-US" sz="800" b="0" i="0" dirty="0">
              <a:solidFill>
                <a:schemeClr val="bg1"/>
              </a:solidFill>
              <a:latin typeface="Univers LT Pro 45 Light" panose="020B0403020202020204" pitchFamily="34" charset="77"/>
            </a:endParaRPr>
          </a:p>
        </p:txBody>
      </p:sp>
      <p:pic>
        <p:nvPicPr>
          <p:cNvPr id="4" name="Picture 3" descr="A picture containing text&#10;&#10;Description automatically generated">
            <a:extLst>
              <a:ext uri="{FF2B5EF4-FFF2-40B4-BE49-F238E27FC236}">
                <a16:creationId xmlns:a16="http://schemas.microsoft.com/office/drawing/2014/main" id="{38898DDE-91D3-0B45-B1E8-8390493318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Tree>
    <p:extLst>
      <p:ext uri="{BB962C8B-B14F-4D97-AF65-F5344CB8AC3E}">
        <p14:creationId xmlns:p14="http://schemas.microsoft.com/office/powerpoint/2010/main" val="2250767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descr="A group of people raising their hands&#10;&#10;Description automatically generated with medium confidence">
            <a:extLst>
              <a:ext uri="{FF2B5EF4-FFF2-40B4-BE49-F238E27FC236}">
                <a16:creationId xmlns:a16="http://schemas.microsoft.com/office/drawing/2014/main" id="{11DBEF1F-C7C5-A642-AA3C-6FE58155CE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743" b="5883"/>
          <a:stretch/>
        </p:blipFill>
        <p:spPr>
          <a:xfrm>
            <a:off x="0" y="-1"/>
            <a:ext cx="12192000" cy="6858001"/>
          </a:xfrm>
          <a:prstGeom prst="rect">
            <a:avLst/>
          </a:prstGeom>
        </p:spPr>
      </p:pic>
      <p:sp>
        <p:nvSpPr>
          <p:cNvPr id="9" name="TextBox 8">
            <a:extLst>
              <a:ext uri="{FF2B5EF4-FFF2-40B4-BE49-F238E27FC236}">
                <a16:creationId xmlns:a16="http://schemas.microsoft.com/office/drawing/2014/main" id="{363BC055-63D2-7B4C-AA38-1B4DCD1B627F}"/>
              </a:ext>
            </a:extLst>
          </p:cNvPr>
          <p:cNvSpPr txBox="1"/>
          <p:nvPr userDrawn="1"/>
        </p:nvSpPr>
        <p:spPr>
          <a:xfrm rot="5400000">
            <a:off x="11452265" y="6118266"/>
            <a:ext cx="1264025" cy="215444"/>
          </a:xfrm>
          <a:prstGeom prst="rect">
            <a:avLst/>
          </a:prstGeom>
          <a:noFill/>
        </p:spPr>
        <p:txBody>
          <a:bodyPr wrap="square">
            <a:spAutoFit/>
          </a:bodyPr>
          <a:lstStyle/>
          <a:p>
            <a:pPr algn="r"/>
            <a:r>
              <a:rPr lang="en-GB" sz="800" b="0" i="0" dirty="0">
                <a:solidFill>
                  <a:schemeClr val="bg1"/>
                </a:solidFill>
                <a:effectLst/>
                <a:latin typeface="Open Sans" panose="020B0606030504020204" pitchFamily="34" charset="0"/>
              </a:rPr>
              <a:t>© UNICEF/Al-Basha</a:t>
            </a:r>
            <a:endParaRPr lang="en-US" sz="800" dirty="0">
              <a:solidFill>
                <a:schemeClr val="bg1"/>
              </a:solidFill>
            </a:endParaRPr>
          </a:p>
        </p:txBody>
      </p:sp>
      <p:pic>
        <p:nvPicPr>
          <p:cNvPr id="7" name="Picture 6" descr="Logo&#10;&#10;Description automatically generated with low confidence">
            <a:extLst>
              <a:ext uri="{FF2B5EF4-FFF2-40B4-BE49-F238E27FC236}">
                <a16:creationId xmlns:a16="http://schemas.microsoft.com/office/drawing/2014/main" id="{74FC9EB1-7332-4D49-B349-AD68DC2CE0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10" name="Title 1">
            <a:extLst>
              <a:ext uri="{FF2B5EF4-FFF2-40B4-BE49-F238E27FC236}">
                <a16:creationId xmlns:a16="http://schemas.microsoft.com/office/drawing/2014/main" id="{A2E32C0A-6D4C-3E4E-8CDC-D872D60D9DA8}"/>
              </a:ext>
            </a:extLst>
          </p:cNvPr>
          <p:cNvSpPr>
            <a:spLocks noGrp="1"/>
          </p:cNvSpPr>
          <p:nvPr>
            <p:ph type="ctrTitle" hasCustomPrompt="1"/>
          </p:nvPr>
        </p:nvSpPr>
        <p:spPr>
          <a:xfrm>
            <a:off x="296867" y="5775443"/>
            <a:ext cx="5224257"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dirty="0"/>
              <a:t>ANY QUESTIONS?</a:t>
            </a:r>
          </a:p>
        </p:txBody>
      </p:sp>
      <p:sp>
        <p:nvSpPr>
          <p:cNvPr id="3" name="Rectangle 2">
            <a:extLst>
              <a:ext uri="{FF2B5EF4-FFF2-40B4-BE49-F238E27FC236}">
                <a16:creationId xmlns:a16="http://schemas.microsoft.com/office/drawing/2014/main" id="{2233E45A-96B3-382C-E8E8-C8FB67F79C92}"/>
              </a:ext>
            </a:extLst>
          </p:cNvPr>
          <p:cNvSpPr/>
          <p:nvPr userDrawn="1"/>
        </p:nvSpPr>
        <p:spPr>
          <a:xfrm>
            <a:off x="296867" y="172539"/>
            <a:ext cx="3838845" cy="1192192"/>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836D5F0-7738-0C50-6AC2-C387FA0CA705}"/>
              </a:ext>
            </a:extLst>
          </p:cNvPr>
          <p:cNvSpPr txBox="1"/>
          <p:nvPr userDrawn="1"/>
        </p:nvSpPr>
        <p:spPr>
          <a:xfrm>
            <a:off x="385395" y="263854"/>
            <a:ext cx="3750317" cy="1200329"/>
          </a:xfrm>
          <a:prstGeom prst="rect">
            <a:avLst/>
          </a:prstGeom>
          <a:noFill/>
        </p:spPr>
        <p:txBody>
          <a:bodyPr wrap="square">
            <a:spAutoFit/>
          </a:bodyPr>
          <a:lstStyle/>
          <a:p>
            <a:pPr algn="l"/>
            <a:r>
              <a:rPr lang="en-GB" sz="1200" b="0" i="0" dirty="0" err="1">
                <a:solidFill>
                  <a:schemeClr val="bg1"/>
                </a:solidFill>
                <a:effectLst>
                  <a:outerShdw blurRad="973532" sx="97073" sy="97073" algn="l" rotWithShape="0">
                    <a:prstClr val="black"/>
                  </a:outerShdw>
                </a:effectLst>
                <a:latin typeface="Univers LT Pro 45 Light" panose="020B0403020202020204" pitchFamily="34" charset="77"/>
              </a:rPr>
              <a:t>Kholood</a:t>
            </a:r>
            <a:r>
              <a:rPr lang="en-GB" sz="1200" b="0" i="0" dirty="0">
                <a:solidFill>
                  <a:schemeClr val="bg1"/>
                </a:solidFill>
                <a:effectLst>
                  <a:outerShdw blurRad="973532" sx="97073" sy="97073" algn="l" rotWithShape="0">
                    <a:prstClr val="black"/>
                  </a:outerShdw>
                </a:effectLst>
                <a:latin typeface="Univers LT Pro 45 Light" panose="020B0403020202020204" pitchFamily="34" charset="77"/>
              </a:rPr>
              <a:t> (middle row, right) at school in Taiz, Yemen, which is near a fighting zone. “I feel afraid when I walk to school because cars are speeding, and I’m scared of the shelling.” UNICEF is helping to pay teachers and supply school materials.</a:t>
            </a:r>
          </a:p>
          <a:p>
            <a:pPr algn="l"/>
            <a:endParaRPr lang="en-GB" sz="1200" b="0" i="0" dirty="0">
              <a:solidFill>
                <a:schemeClr val="bg1"/>
              </a:solidFill>
              <a:effectLst>
                <a:outerShdw blurRad="973532" sx="97073" sy="97073" algn="l" rotWithShape="0">
                  <a:prstClr val="black"/>
                </a:outerShdw>
              </a:effectLst>
              <a:latin typeface="Univers LT Pro 45 Light" panose="020B0403020202020204" pitchFamily="34" charset="77"/>
            </a:endParaRPr>
          </a:p>
        </p:txBody>
      </p:sp>
    </p:spTree>
    <p:extLst>
      <p:ext uri="{BB962C8B-B14F-4D97-AF65-F5344CB8AC3E}">
        <p14:creationId xmlns:p14="http://schemas.microsoft.com/office/powerpoint/2010/main" val="4968000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holding a baby&#10;&#10;Description automatically generated with medium confidence">
            <a:extLst>
              <a:ext uri="{FF2B5EF4-FFF2-40B4-BE49-F238E27FC236}">
                <a16:creationId xmlns:a16="http://schemas.microsoft.com/office/drawing/2014/main" id="{F408A3E1-6305-F501-07FB-8B36F17288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57" b="9999"/>
          <a:stretch/>
        </p:blipFill>
        <p:spPr>
          <a:xfrm>
            <a:off x="0" y="0"/>
            <a:ext cx="12192000" cy="6858000"/>
          </a:xfrm>
          <a:prstGeom prst="rect">
            <a:avLst/>
          </a:prstGeom>
        </p:spPr>
      </p:pic>
      <p:sp>
        <p:nvSpPr>
          <p:cNvPr id="8" name="TextBox 7">
            <a:extLst>
              <a:ext uri="{FF2B5EF4-FFF2-40B4-BE49-F238E27FC236}">
                <a16:creationId xmlns:a16="http://schemas.microsoft.com/office/drawing/2014/main" id="{2EFA9420-A04A-9C4A-8C23-80C54DA277F5}"/>
              </a:ext>
            </a:extLst>
          </p:cNvPr>
          <p:cNvSpPr txBox="1"/>
          <p:nvPr userDrawn="1"/>
        </p:nvSpPr>
        <p:spPr>
          <a:xfrm rot="5400000">
            <a:off x="-442868" y="616399"/>
            <a:ext cx="1264025" cy="215444"/>
          </a:xfrm>
          <a:prstGeom prst="rect">
            <a:avLst/>
          </a:prstGeom>
          <a:noFill/>
        </p:spPr>
        <p:txBody>
          <a:bodyPr wrap="square">
            <a:spAutoFit/>
          </a:bodyPr>
          <a:lstStyle/>
          <a:p>
            <a:pPr algn="l"/>
            <a:r>
              <a:rPr lang="en-GB" sz="800" b="0" i="0" dirty="0">
                <a:solidFill>
                  <a:schemeClr val="bg1"/>
                </a:solidFill>
                <a:effectLst/>
                <a:latin typeface="Open Sans" panose="020B0606030504020204" pitchFamily="34" charset="0"/>
              </a:rPr>
              <a:t>© UNICEF/</a:t>
            </a:r>
            <a:r>
              <a:rPr lang="en-GB" sz="800" b="0" i="0" dirty="0" err="1">
                <a:solidFill>
                  <a:schemeClr val="bg1"/>
                </a:solidFill>
                <a:effectLst/>
                <a:latin typeface="Open Sans" panose="020B0606030504020204" pitchFamily="34" charset="0"/>
              </a:rPr>
              <a:t>Dejongh</a:t>
            </a:r>
            <a:endParaRPr lang="en-US" sz="800" dirty="0">
              <a:solidFill>
                <a:schemeClr val="bg1"/>
              </a:solidFill>
            </a:endParaRPr>
          </a:p>
        </p:txBody>
      </p:sp>
      <p:pic>
        <p:nvPicPr>
          <p:cNvPr id="9" name="Picture 8" descr="Logo&#10;&#10;Description automatically generated with low confidence">
            <a:extLst>
              <a:ext uri="{FF2B5EF4-FFF2-40B4-BE49-F238E27FC236}">
                <a16:creationId xmlns:a16="http://schemas.microsoft.com/office/drawing/2014/main" id="{EF95C779-26BA-4B4F-89CC-F41238FC33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10" name="Title 1">
            <a:extLst>
              <a:ext uri="{FF2B5EF4-FFF2-40B4-BE49-F238E27FC236}">
                <a16:creationId xmlns:a16="http://schemas.microsoft.com/office/drawing/2014/main" id="{302640B2-5C62-5346-B320-A8ACB9465292}"/>
              </a:ext>
            </a:extLst>
          </p:cNvPr>
          <p:cNvSpPr>
            <a:spLocks noGrp="1"/>
          </p:cNvSpPr>
          <p:nvPr>
            <p:ph type="ctrTitle" hasCustomPrompt="1"/>
          </p:nvPr>
        </p:nvSpPr>
        <p:spPr>
          <a:xfrm>
            <a:off x="296867" y="5775443"/>
            <a:ext cx="5224257"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dirty="0"/>
              <a:t>ANY QUESTIONS?</a:t>
            </a:r>
          </a:p>
        </p:txBody>
      </p:sp>
      <p:sp>
        <p:nvSpPr>
          <p:cNvPr id="2" name="TextBox 1">
            <a:extLst>
              <a:ext uri="{FF2B5EF4-FFF2-40B4-BE49-F238E27FC236}">
                <a16:creationId xmlns:a16="http://schemas.microsoft.com/office/drawing/2014/main" id="{05EA6E70-628D-2583-9EC1-9C096A2684E6}"/>
              </a:ext>
            </a:extLst>
          </p:cNvPr>
          <p:cNvSpPr txBox="1"/>
          <p:nvPr userDrawn="1"/>
        </p:nvSpPr>
        <p:spPr>
          <a:xfrm>
            <a:off x="8844735" y="5612278"/>
            <a:ext cx="3154680" cy="1200329"/>
          </a:xfrm>
          <a:prstGeom prst="rect">
            <a:avLst/>
          </a:prstGeom>
          <a:noFill/>
        </p:spPr>
        <p:txBody>
          <a:bodyPr wrap="square">
            <a:spAutoFit/>
          </a:bodyPr>
          <a:lstStyle/>
          <a:p>
            <a:pPr algn="r"/>
            <a:r>
              <a:rPr lang="en-GB" sz="1200" b="0" i="0" dirty="0">
                <a:solidFill>
                  <a:schemeClr val="bg1"/>
                </a:solidFill>
                <a:latin typeface="Univers LT Pro 45 Light" panose="020B0403020202020204" pitchFamily="34" charset="77"/>
              </a:rPr>
              <a:t>Tato </a:t>
            </a:r>
            <a:r>
              <a:rPr lang="en-GB" sz="1200" b="0" i="0" dirty="0" err="1">
                <a:solidFill>
                  <a:schemeClr val="bg1"/>
                </a:solidFill>
                <a:latin typeface="Univers LT Pro 45 Light" panose="020B0403020202020204" pitchFamily="34" charset="77"/>
              </a:rPr>
              <a:t>Guyo</a:t>
            </a:r>
            <a:r>
              <a:rPr lang="en-GB" sz="1200" b="0" i="0" dirty="0">
                <a:solidFill>
                  <a:schemeClr val="bg1"/>
                </a:solidFill>
                <a:latin typeface="Univers LT Pro 45 Light" panose="020B0403020202020204" pitchFamily="34" charset="77"/>
              </a:rPr>
              <a:t> holds her 5-month-old baby Dessa. Tato regularly measures Dessa's arm with a MUAC measuring tape supplied by UNICEF Ethiopia to make sure any signs of low-weight are spotted early. </a:t>
            </a:r>
          </a:p>
          <a:p>
            <a:pPr algn="r"/>
            <a:endParaRPr lang="en-GB" sz="12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1627772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1">
    <p:bg>
      <p:bgPr>
        <a:solidFill>
          <a:schemeClr val="bg1">
            <a:alpha val="97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1F3ECF-8109-7249-9325-13A2A94DC86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rgbClr val="00AEEF"/>
          </a:solidFill>
          <a:ln>
            <a:noFill/>
          </a:ln>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3" name="Picture 2">
            <a:extLst>
              <a:ext uri="{FF2B5EF4-FFF2-40B4-BE49-F238E27FC236}">
                <a16:creationId xmlns:a16="http://schemas.microsoft.com/office/drawing/2014/main" id="{3105D6F2-D91B-ED41-34DC-559A503D973D}"/>
              </a:ext>
            </a:extLst>
          </p:cNvPr>
          <p:cNvPicPr>
            <a:picLocks noChangeAspect="1"/>
          </p:cNvPicPr>
          <p:nvPr userDrawn="1"/>
        </p:nvPicPr>
        <p:blipFill>
          <a:blip r:embed="rId2"/>
          <a:stretch>
            <a:fillRect/>
          </a:stretch>
        </p:blipFill>
        <p:spPr>
          <a:xfrm>
            <a:off x="9634070" y="4882725"/>
            <a:ext cx="2383743" cy="1975275"/>
          </a:xfrm>
          <a:prstGeom prst="rect">
            <a:avLst/>
          </a:prstGeom>
        </p:spPr>
      </p:pic>
    </p:spTree>
    <p:extLst>
      <p:ext uri="{BB962C8B-B14F-4D97-AF65-F5344CB8AC3E}">
        <p14:creationId xmlns:p14="http://schemas.microsoft.com/office/powerpoint/2010/main" val="3219883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child&#10;&#10;Description automatically generated">
            <a:extLst>
              <a:ext uri="{FF2B5EF4-FFF2-40B4-BE49-F238E27FC236}">
                <a16:creationId xmlns:a16="http://schemas.microsoft.com/office/drawing/2014/main" id="{7D158540-510A-394B-9D44-2805DC685AA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825" b="7825"/>
          <a:stretch/>
        </p:blipFill>
        <p:spPr>
          <a:xfrm>
            <a:off x="0" y="1"/>
            <a:ext cx="12192000" cy="6858000"/>
          </a:xfrm>
          <a:prstGeom prst="rect">
            <a:avLst/>
          </a:prstGeom>
        </p:spPr>
      </p:pic>
      <p:sp>
        <p:nvSpPr>
          <p:cNvPr id="5" name="TextBox 4">
            <a:extLst>
              <a:ext uri="{FF2B5EF4-FFF2-40B4-BE49-F238E27FC236}">
                <a16:creationId xmlns:a16="http://schemas.microsoft.com/office/drawing/2014/main" id="{D9801195-34CB-DC40-927A-4A8DAEDBEF69}"/>
              </a:ext>
            </a:extLst>
          </p:cNvPr>
          <p:cNvSpPr txBox="1"/>
          <p:nvPr userDrawn="1"/>
        </p:nvSpPr>
        <p:spPr>
          <a:xfrm rot="5400000">
            <a:off x="11516504" y="445315"/>
            <a:ext cx="1106071"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a:t>
            </a:r>
            <a:r>
              <a:rPr lang="en-GB" sz="800" b="0" i="0" dirty="0" err="1">
                <a:solidFill>
                  <a:schemeClr val="tx1"/>
                </a:solidFill>
                <a:effectLst/>
                <a:latin typeface="Univers LT Pro 45 Light" panose="020B0403020202020204" pitchFamily="34" charset="77"/>
              </a:rPr>
              <a:t>Matas</a:t>
            </a:r>
            <a:endParaRPr lang="en-US" sz="800" b="0" i="0" dirty="0">
              <a:solidFill>
                <a:schemeClr val="tx1"/>
              </a:solidFill>
              <a:latin typeface="Univers LT Pro 45 Light" panose="020B0403020202020204" pitchFamily="34" charset="77"/>
            </a:endParaRPr>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452731" y="553037"/>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10" name="Picture 9" descr="A picture containing text&#10;&#10;Description automatically generated">
            <a:extLst>
              <a:ext uri="{FF2B5EF4-FFF2-40B4-BE49-F238E27FC236}">
                <a16:creationId xmlns:a16="http://schemas.microsoft.com/office/drawing/2014/main" id="{55EF6537-FCE6-6C42-8DDB-2A986AEDA0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3" name="TextBox 2">
            <a:extLst>
              <a:ext uri="{FF2B5EF4-FFF2-40B4-BE49-F238E27FC236}">
                <a16:creationId xmlns:a16="http://schemas.microsoft.com/office/drawing/2014/main" id="{CD31F192-E7AE-ADFE-8324-3CA672C9DAC5}"/>
              </a:ext>
            </a:extLst>
          </p:cNvPr>
          <p:cNvSpPr txBox="1"/>
          <p:nvPr userDrawn="1"/>
        </p:nvSpPr>
        <p:spPr>
          <a:xfrm>
            <a:off x="452731" y="5775356"/>
            <a:ext cx="3901060" cy="830997"/>
          </a:xfrm>
          <a:prstGeom prst="rect">
            <a:avLst/>
          </a:prstGeom>
          <a:noFill/>
        </p:spPr>
        <p:txBody>
          <a:bodyPr wrap="square">
            <a:spAutoFit/>
          </a:bodyPr>
          <a:lstStyle/>
          <a:p>
            <a:r>
              <a:rPr lang="en-GB" sz="1200" b="0" i="1" dirty="0">
                <a:latin typeface="Univers LT Pro 45 Light" panose="020B0403020202020204" pitchFamily="34" charset="77"/>
              </a:rPr>
              <a:t>"I wash my hands so germs don't get on them," </a:t>
            </a:r>
            <a:r>
              <a:rPr lang="en-GB" sz="1200" b="0" i="0" dirty="0">
                <a:latin typeface="Univers LT Pro 45 Light" panose="020B0403020202020204" pitchFamily="34" charset="77"/>
              </a:rPr>
              <a:t>says </a:t>
            </a:r>
            <a:r>
              <a:rPr lang="en-GB" sz="1200" b="0" i="0" dirty="0" err="1">
                <a:latin typeface="Univers LT Pro 45 Light" panose="020B0403020202020204" pitchFamily="34" charset="77"/>
              </a:rPr>
              <a:t>Dareen</a:t>
            </a:r>
            <a:r>
              <a:rPr lang="en-GB" sz="1200" b="0" i="0" dirty="0">
                <a:latin typeface="Univers LT Pro 45 Light" panose="020B0403020202020204" pitchFamily="34" charset="77"/>
              </a:rPr>
              <a:t>, 6, at school in Jordan. UNICEF is supporting the Government of Jordan to improve water, sanitation and hygiene facilities in schools.</a:t>
            </a:r>
            <a:endParaRPr lang="en-US" sz="1200" b="0" i="0" dirty="0">
              <a:latin typeface="Univers LT Pro 45 Light" panose="020B0403020202020204" pitchFamily="34" charset="77"/>
            </a:endParaRPr>
          </a:p>
        </p:txBody>
      </p:sp>
    </p:spTree>
    <p:extLst>
      <p:ext uri="{BB962C8B-B14F-4D97-AF65-F5344CB8AC3E}">
        <p14:creationId xmlns:p14="http://schemas.microsoft.com/office/powerpoint/2010/main" val="498076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indoor&#10;&#10;Description automatically generated">
            <a:extLst>
              <a:ext uri="{FF2B5EF4-FFF2-40B4-BE49-F238E27FC236}">
                <a16:creationId xmlns:a16="http://schemas.microsoft.com/office/drawing/2014/main" id="{DB59ED46-C3B4-7640-A292-9563A0F767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 t="13773" r="-15" b="1957"/>
          <a:stretch/>
        </p:blipFill>
        <p:spPr>
          <a:xfrm>
            <a:off x="0" y="0"/>
            <a:ext cx="12193832" cy="6858000"/>
          </a:xfrm>
          <a:prstGeom prst="rect">
            <a:avLst/>
          </a:prstGeom>
        </p:spPr>
      </p:pic>
      <p:sp>
        <p:nvSpPr>
          <p:cNvPr id="5" name="TextBox 4">
            <a:extLst>
              <a:ext uri="{FF2B5EF4-FFF2-40B4-BE49-F238E27FC236}">
                <a16:creationId xmlns:a16="http://schemas.microsoft.com/office/drawing/2014/main" id="{1AD9D7BD-B221-CE44-977E-46189A15DF9B}"/>
              </a:ext>
            </a:extLst>
          </p:cNvPr>
          <p:cNvSpPr txBox="1"/>
          <p:nvPr userDrawn="1"/>
        </p:nvSpPr>
        <p:spPr>
          <a:xfrm rot="5400000">
            <a:off x="11531242" y="445313"/>
            <a:ext cx="1106071"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a:t>
            </a:r>
            <a:r>
              <a:rPr lang="en-GB" sz="800" b="0" i="0" dirty="0" err="1">
                <a:solidFill>
                  <a:schemeClr val="bg1"/>
                </a:solidFill>
                <a:effectLst/>
                <a:latin typeface="Univers LT Pro 45 Light" panose="020B0403020202020204" pitchFamily="34" charset="77"/>
              </a:rPr>
              <a:t>Mulala</a:t>
            </a:r>
            <a:endParaRPr lang="en-US" sz="800" b="0" i="0" dirty="0">
              <a:solidFill>
                <a:schemeClr val="bg1"/>
              </a:solidFill>
              <a:latin typeface="Univers LT Pro 45 Light" panose="020B0403020202020204" pitchFamily="34" charset="77"/>
            </a:endParaRPr>
          </a:p>
        </p:txBody>
      </p:sp>
      <p:sp>
        <p:nvSpPr>
          <p:cNvPr id="10" name="Title 1">
            <a:extLst>
              <a:ext uri="{FF2B5EF4-FFF2-40B4-BE49-F238E27FC236}">
                <a16:creationId xmlns:a16="http://schemas.microsoft.com/office/drawing/2014/main" id="{FA28B210-FB01-6342-9CA4-878DECCF1B82}"/>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11" name="Picture 10" descr="A picture containing text&#10;&#10;Description automatically generated">
            <a:extLst>
              <a:ext uri="{FF2B5EF4-FFF2-40B4-BE49-F238E27FC236}">
                <a16:creationId xmlns:a16="http://schemas.microsoft.com/office/drawing/2014/main" id="{1E34638C-6902-BC44-AE0E-8F4B61FBFA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2" name="TextBox 1">
            <a:extLst>
              <a:ext uri="{FF2B5EF4-FFF2-40B4-BE49-F238E27FC236}">
                <a16:creationId xmlns:a16="http://schemas.microsoft.com/office/drawing/2014/main" id="{AEC953A3-C48C-C563-F3E5-AEBD5D4414EC}"/>
              </a:ext>
            </a:extLst>
          </p:cNvPr>
          <p:cNvSpPr txBox="1"/>
          <p:nvPr userDrawn="1"/>
        </p:nvSpPr>
        <p:spPr>
          <a:xfrm>
            <a:off x="296866" y="295061"/>
            <a:ext cx="2674933" cy="830997"/>
          </a:xfrm>
          <a:prstGeom prst="rect">
            <a:avLst/>
          </a:prstGeom>
          <a:noFill/>
        </p:spPr>
        <p:txBody>
          <a:bodyPr wrap="square">
            <a:spAutoFit/>
          </a:bodyPr>
          <a:lstStyle/>
          <a:p>
            <a:r>
              <a:rPr lang="en-GB" sz="1200" b="0" i="0" dirty="0" err="1">
                <a:solidFill>
                  <a:schemeClr val="bg1"/>
                </a:solidFill>
                <a:latin typeface="Univers LT Pro 45 Light" panose="020B0403020202020204" pitchFamily="34" charset="77"/>
              </a:rPr>
              <a:t>Anaelah</a:t>
            </a:r>
            <a:r>
              <a:rPr lang="en-GB" sz="1200" b="0" i="0" dirty="0">
                <a:solidFill>
                  <a:schemeClr val="bg1"/>
                </a:solidFill>
                <a:latin typeface="Univers LT Pro 45 Light" panose="020B0403020202020204" pitchFamily="34" charset="77"/>
              </a:rPr>
              <a:t>, 3, receives polio vaccine drops during a UNICEF-supported immunisation campaign in Kinshasa, Democratic Republic of Congo.</a:t>
            </a:r>
          </a:p>
        </p:txBody>
      </p:sp>
    </p:spTree>
    <p:extLst>
      <p:ext uri="{BB962C8B-B14F-4D97-AF65-F5344CB8AC3E}">
        <p14:creationId xmlns:p14="http://schemas.microsoft.com/office/powerpoint/2010/main" val="3181609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holding a ball in front of other people playing volleyball&#10;&#10;Description automatically generated with low confidence">
            <a:extLst>
              <a:ext uri="{FF2B5EF4-FFF2-40B4-BE49-F238E27FC236}">
                <a16:creationId xmlns:a16="http://schemas.microsoft.com/office/drawing/2014/main" id="{9E5D5364-B4BF-3574-57F8-EADBE7C4968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270" b="2297"/>
          <a:stretch/>
        </p:blipFill>
        <p:spPr>
          <a:xfrm>
            <a:off x="0" y="7558"/>
            <a:ext cx="12192000" cy="6850442"/>
          </a:xfrm>
          <a:prstGeom prst="rect">
            <a:avLst/>
          </a:prstGeom>
        </p:spPr>
      </p:pic>
      <p:sp>
        <p:nvSpPr>
          <p:cNvPr id="7" name="TextBox 6">
            <a:extLst>
              <a:ext uri="{FF2B5EF4-FFF2-40B4-BE49-F238E27FC236}">
                <a16:creationId xmlns:a16="http://schemas.microsoft.com/office/drawing/2014/main" id="{D5223A73-C9EE-6142-87A6-EE5302EC6B4F}"/>
              </a:ext>
            </a:extLst>
          </p:cNvPr>
          <p:cNvSpPr txBox="1"/>
          <p:nvPr userDrawn="1"/>
        </p:nvSpPr>
        <p:spPr>
          <a:xfrm rot="5400000">
            <a:off x="11421596" y="4158751"/>
            <a:ext cx="1106071"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a:t>
            </a:r>
            <a:r>
              <a:rPr lang="en-GB" sz="800" b="0" i="0" dirty="0" err="1">
                <a:solidFill>
                  <a:schemeClr val="tx1"/>
                </a:solidFill>
                <a:effectLst/>
                <a:latin typeface="Univers LT Pro 45 Light" panose="020B0403020202020204" pitchFamily="34" charset="77"/>
              </a:rPr>
              <a:t>Chikondi</a:t>
            </a:r>
            <a:endParaRPr lang="en-US" sz="800" b="0" i="0" dirty="0">
              <a:solidFill>
                <a:schemeClr val="tx1"/>
              </a:solidFill>
              <a:latin typeface="Univers LT Pro 45 Light" panose="020B0403020202020204" pitchFamily="34" charset="77"/>
            </a:endParaRPr>
          </a:p>
        </p:txBody>
      </p:sp>
      <p:sp>
        <p:nvSpPr>
          <p:cNvPr id="9" name="Title 1">
            <a:extLst>
              <a:ext uri="{FF2B5EF4-FFF2-40B4-BE49-F238E27FC236}">
                <a16:creationId xmlns:a16="http://schemas.microsoft.com/office/drawing/2014/main" id="{2BF99775-F5EA-5845-ACD1-9BD83E928D73}"/>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10" name="Picture 9" descr="A picture containing text&#10;&#10;Description automatically generated">
            <a:extLst>
              <a:ext uri="{FF2B5EF4-FFF2-40B4-BE49-F238E27FC236}">
                <a16:creationId xmlns:a16="http://schemas.microsoft.com/office/drawing/2014/main" id="{0A0AFA88-AF95-6A4A-BBF8-3231F2ACB5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2" name="TextBox 1">
            <a:extLst>
              <a:ext uri="{FF2B5EF4-FFF2-40B4-BE49-F238E27FC236}">
                <a16:creationId xmlns:a16="http://schemas.microsoft.com/office/drawing/2014/main" id="{A21B2B51-C309-4562-38A8-20F151B44010}"/>
              </a:ext>
            </a:extLst>
          </p:cNvPr>
          <p:cNvSpPr txBox="1"/>
          <p:nvPr userDrawn="1"/>
        </p:nvSpPr>
        <p:spPr>
          <a:xfrm>
            <a:off x="8188036" y="305493"/>
            <a:ext cx="3631082" cy="646331"/>
          </a:xfrm>
          <a:prstGeom prst="rect">
            <a:avLst/>
          </a:prstGeom>
          <a:noFill/>
        </p:spPr>
        <p:txBody>
          <a:bodyPr wrap="square">
            <a:spAutoFit/>
          </a:bodyPr>
          <a:lstStyle/>
          <a:p>
            <a:pPr algn="r"/>
            <a:r>
              <a:rPr lang="en-GB" sz="1200" b="0" i="0" dirty="0">
                <a:solidFill>
                  <a:schemeClr val="tx1"/>
                </a:solidFill>
                <a:latin typeface="Univers LT Pro 45 Light" panose="020B0403020202020204" pitchFamily="34" charset="77"/>
              </a:rPr>
              <a:t>Steven, 14, plays football at a UNICEF–supported Children’s Corner in Malawi.</a:t>
            </a:r>
          </a:p>
          <a:p>
            <a:pPr algn="r"/>
            <a:endParaRPr lang="en-GB" sz="1200" b="0" i="0" dirty="0" err="1">
              <a:solidFill>
                <a:schemeClr val="tx1"/>
              </a:solidFill>
              <a:latin typeface="Univers LT Pro 45 Light" panose="020B0403020202020204" pitchFamily="34" charset="77"/>
            </a:endParaRPr>
          </a:p>
        </p:txBody>
      </p:sp>
    </p:spTree>
    <p:extLst>
      <p:ext uri="{BB962C8B-B14F-4D97-AF65-F5344CB8AC3E}">
        <p14:creationId xmlns:p14="http://schemas.microsoft.com/office/powerpoint/2010/main" val="2003611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child in front of a chalkboard&#10;&#10;Description automatically generated with low confidence">
            <a:extLst>
              <a:ext uri="{FF2B5EF4-FFF2-40B4-BE49-F238E27FC236}">
                <a16:creationId xmlns:a16="http://schemas.microsoft.com/office/drawing/2014/main" id="{ACCE846E-837C-1F4C-B072-ABC615FAC37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 t="11136" r="1822" b="6007"/>
          <a:stretch/>
        </p:blipFill>
        <p:spPr>
          <a:xfrm>
            <a:off x="0" y="0"/>
            <a:ext cx="12191999" cy="6858001"/>
          </a:xfrm>
          <a:prstGeom prst="rect">
            <a:avLst/>
          </a:prstGeom>
        </p:spPr>
      </p:pic>
      <p:sp>
        <p:nvSpPr>
          <p:cNvPr id="5" name="TextBox 4">
            <a:extLst>
              <a:ext uri="{FF2B5EF4-FFF2-40B4-BE49-F238E27FC236}">
                <a16:creationId xmlns:a16="http://schemas.microsoft.com/office/drawing/2014/main" id="{868B8ABE-34FF-4A42-A334-1710582EB8F3}"/>
              </a:ext>
            </a:extLst>
          </p:cNvPr>
          <p:cNvSpPr txBox="1"/>
          <p:nvPr userDrawn="1"/>
        </p:nvSpPr>
        <p:spPr>
          <a:xfrm rot="5400000">
            <a:off x="11511090" y="461460"/>
            <a:ext cx="1106071"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a:t>
            </a:r>
            <a:r>
              <a:rPr lang="en-GB" sz="800" b="0" i="0" dirty="0" err="1">
                <a:solidFill>
                  <a:schemeClr val="bg1"/>
                </a:solidFill>
                <a:effectLst/>
                <a:latin typeface="Univers LT Pro 45 Light" panose="020B0403020202020204" pitchFamily="34" charset="77"/>
              </a:rPr>
              <a:t>Taxta</a:t>
            </a:r>
            <a:endParaRPr lang="en-US" sz="800" b="0" i="0" dirty="0">
              <a:solidFill>
                <a:schemeClr val="bg1"/>
              </a:solidFill>
              <a:latin typeface="Univers LT Pro 45 Light" panose="020B0403020202020204" pitchFamily="34" charset="77"/>
            </a:endParaRPr>
          </a:p>
        </p:txBody>
      </p:sp>
      <p:sp>
        <p:nvSpPr>
          <p:cNvPr id="8" name="Title 1">
            <a:extLst>
              <a:ext uri="{FF2B5EF4-FFF2-40B4-BE49-F238E27FC236}">
                <a16:creationId xmlns:a16="http://schemas.microsoft.com/office/drawing/2014/main" id="{03605744-ECCC-5F43-BA9C-300A45595B11}"/>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9" name="Picture 8" descr="A picture containing text&#10;&#10;Description automatically generated">
            <a:extLst>
              <a:ext uri="{FF2B5EF4-FFF2-40B4-BE49-F238E27FC236}">
                <a16:creationId xmlns:a16="http://schemas.microsoft.com/office/drawing/2014/main" id="{7B344DC0-C178-FE40-886C-0BAC10E2B9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4" name="Rectangle 3">
            <a:extLst>
              <a:ext uri="{FF2B5EF4-FFF2-40B4-BE49-F238E27FC236}">
                <a16:creationId xmlns:a16="http://schemas.microsoft.com/office/drawing/2014/main" id="{8F7A32BE-F015-E965-BCF5-100F981B58C6}"/>
              </a:ext>
            </a:extLst>
          </p:cNvPr>
          <p:cNvSpPr/>
          <p:nvPr userDrawn="1"/>
        </p:nvSpPr>
        <p:spPr>
          <a:xfrm>
            <a:off x="296867" y="195689"/>
            <a:ext cx="3838845" cy="646331"/>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3634648-3DBD-943E-90E5-E853059C76F0}"/>
              </a:ext>
            </a:extLst>
          </p:cNvPr>
          <p:cNvSpPr txBox="1"/>
          <p:nvPr userDrawn="1"/>
        </p:nvSpPr>
        <p:spPr>
          <a:xfrm>
            <a:off x="296867" y="295061"/>
            <a:ext cx="3828324" cy="646331"/>
          </a:xfrm>
          <a:prstGeom prst="rect">
            <a:avLst/>
          </a:prstGeom>
          <a:noFill/>
        </p:spPr>
        <p:txBody>
          <a:bodyPr wrap="square">
            <a:spAutoFit/>
          </a:bodyPr>
          <a:lstStyle/>
          <a:p>
            <a:pPr algn="l"/>
            <a:r>
              <a:rPr lang="en-GB" sz="1200" b="0" i="0" dirty="0" err="1">
                <a:solidFill>
                  <a:schemeClr val="bg1"/>
                </a:solidFill>
                <a:effectLst>
                  <a:outerShdw blurRad="50800" dist="38100" dir="2700000" algn="tl" rotWithShape="0">
                    <a:prstClr val="black">
                      <a:alpha val="8000"/>
                    </a:prstClr>
                  </a:outerShdw>
                </a:effectLst>
                <a:latin typeface="Univers LT Pro 45 Light" panose="020B0403020202020204" pitchFamily="34" charset="77"/>
              </a:rPr>
              <a:t>Abdikarim's</a:t>
            </a:r>
            <a:r>
              <a:rPr lang="en-GB" sz="1200" b="0" i="0" dirty="0">
                <a:solidFill>
                  <a:schemeClr val="bg1"/>
                </a:solidFill>
                <a:effectLst>
                  <a:outerShdw blurRad="50800" dist="38100" dir="2700000" algn="tl" rotWithShape="0">
                    <a:prstClr val="black">
                      <a:alpha val="8000"/>
                    </a:prstClr>
                  </a:outerShdw>
                </a:effectLst>
                <a:latin typeface="Univers LT Pro 45 Light" panose="020B0403020202020204" pitchFamily="34" charset="77"/>
              </a:rPr>
              <a:t> favourite subject is science. </a:t>
            </a:r>
            <a:r>
              <a:rPr lang="en-GB" sz="1200" b="0" i="1" dirty="0">
                <a:solidFill>
                  <a:schemeClr val="bg1"/>
                </a:solidFill>
                <a:effectLst>
                  <a:outerShdw blurRad="50800" dist="38100" dir="2700000" algn="tl" rotWithShape="0">
                    <a:prstClr val="black">
                      <a:alpha val="8000"/>
                    </a:prstClr>
                  </a:outerShdw>
                </a:effectLst>
                <a:latin typeface="Univers LT Pro 45 Light" panose="020B0403020202020204" pitchFamily="34" charset="77"/>
              </a:rPr>
              <a:t>"I want to be a doctor or an engineer", </a:t>
            </a:r>
            <a:r>
              <a:rPr lang="en-GB" sz="1200" b="0" i="0" dirty="0">
                <a:solidFill>
                  <a:schemeClr val="bg1"/>
                </a:solidFill>
                <a:effectLst>
                  <a:outerShdw blurRad="50800" dist="38100" dir="2700000" algn="tl" rotWithShape="0">
                    <a:prstClr val="black">
                      <a:alpha val="8000"/>
                    </a:prstClr>
                  </a:outerShdw>
                </a:effectLst>
                <a:latin typeface="Univers LT Pro 45 Light" panose="020B0403020202020204" pitchFamily="34" charset="77"/>
              </a:rPr>
              <a:t>he says in school in Somalia.</a:t>
            </a:r>
          </a:p>
          <a:p>
            <a:pPr algn="l"/>
            <a:endParaRPr lang="en-GB" sz="1200" b="0" i="0" dirty="0">
              <a:solidFill>
                <a:schemeClr val="bg1"/>
              </a:solidFill>
              <a:effectLst>
                <a:outerShdw blurRad="50800" dist="38100" dir="2700000" algn="tl" rotWithShape="0">
                  <a:prstClr val="black">
                    <a:alpha val="8000"/>
                  </a:prstClr>
                </a:outerShdw>
              </a:effectLst>
              <a:latin typeface="Univers LT Pro 45 Light" panose="020B0403020202020204" pitchFamily="34" charset="77"/>
            </a:endParaRPr>
          </a:p>
        </p:txBody>
      </p:sp>
    </p:spTree>
    <p:extLst>
      <p:ext uri="{BB962C8B-B14F-4D97-AF65-F5344CB8AC3E}">
        <p14:creationId xmlns:p14="http://schemas.microsoft.com/office/powerpoint/2010/main" val="2059089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sitting at a desk in a classroom&#10;&#10;Description automatically generated with medium confidence">
            <a:extLst>
              <a:ext uri="{FF2B5EF4-FFF2-40B4-BE49-F238E27FC236}">
                <a16:creationId xmlns:a16="http://schemas.microsoft.com/office/drawing/2014/main" id="{BB7EA63E-2542-A454-61C6-1B02920DEB8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86" t="17362" r="-1137"/>
          <a:stretch/>
        </p:blipFill>
        <p:spPr>
          <a:xfrm>
            <a:off x="-1" y="0"/>
            <a:ext cx="12407445" cy="6858000"/>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697EBCE2-35EC-D848-8FBA-82D3F2E022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5" name="TextBox 4">
            <a:extLst>
              <a:ext uri="{FF2B5EF4-FFF2-40B4-BE49-F238E27FC236}">
                <a16:creationId xmlns:a16="http://schemas.microsoft.com/office/drawing/2014/main" id="{089AA41E-3153-C641-9B67-D8EF9E9FAA85}"/>
              </a:ext>
            </a:extLst>
          </p:cNvPr>
          <p:cNvSpPr txBox="1"/>
          <p:nvPr userDrawn="1"/>
        </p:nvSpPr>
        <p:spPr>
          <a:xfrm rot="5400000">
            <a:off x="11531242" y="6197243"/>
            <a:ext cx="1106071" cy="215444"/>
          </a:xfrm>
          <a:prstGeom prst="rect">
            <a:avLst/>
          </a:prstGeom>
          <a:noFill/>
        </p:spPr>
        <p:txBody>
          <a:bodyPr wrap="square">
            <a:spAutoFit/>
          </a:bodyPr>
          <a:lstStyle/>
          <a:p>
            <a:r>
              <a:rPr lang="en-GB" sz="800" b="0" i="0" dirty="0">
                <a:solidFill>
                  <a:schemeClr val="bg1"/>
                </a:solidFill>
                <a:effectLst/>
                <a:latin typeface="Univers LT Pro 45 Light" panose="020B0403020202020204" pitchFamily="34" charset="77"/>
              </a:rPr>
              <a:t>© UNICEF/</a:t>
            </a:r>
            <a:r>
              <a:rPr lang="en-GB" sz="800" b="0" i="0" dirty="0" err="1">
                <a:solidFill>
                  <a:schemeClr val="bg1"/>
                </a:solidFill>
                <a:effectLst/>
                <a:latin typeface="Univers LT Pro 45 Light" panose="020B0403020202020204" pitchFamily="34" charset="77"/>
              </a:rPr>
              <a:t>Bashizi</a:t>
            </a:r>
            <a:endParaRPr lang="en-US" sz="800" b="0" i="0" dirty="0">
              <a:solidFill>
                <a:schemeClr val="bg1"/>
              </a:solidFill>
              <a:latin typeface="Univers LT Pro 45 Light" panose="020B0403020202020204" pitchFamily="34" charset="77"/>
            </a:endParaRPr>
          </a:p>
        </p:txBody>
      </p:sp>
      <p:sp>
        <p:nvSpPr>
          <p:cNvPr id="8" name="Title 1">
            <a:extLst>
              <a:ext uri="{FF2B5EF4-FFF2-40B4-BE49-F238E27FC236}">
                <a16:creationId xmlns:a16="http://schemas.microsoft.com/office/drawing/2014/main" id="{4334FCCD-D679-0849-8184-A4C4F197C6C1}"/>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sp>
        <p:nvSpPr>
          <p:cNvPr id="2" name="TextBox 1">
            <a:extLst>
              <a:ext uri="{FF2B5EF4-FFF2-40B4-BE49-F238E27FC236}">
                <a16:creationId xmlns:a16="http://schemas.microsoft.com/office/drawing/2014/main" id="{C343CEB0-4FC8-FED6-E876-B15F6286AE4E}"/>
              </a:ext>
            </a:extLst>
          </p:cNvPr>
          <p:cNvSpPr txBox="1"/>
          <p:nvPr userDrawn="1"/>
        </p:nvSpPr>
        <p:spPr>
          <a:xfrm>
            <a:off x="296867" y="193461"/>
            <a:ext cx="5247590" cy="830997"/>
          </a:xfrm>
          <a:prstGeom prst="rect">
            <a:avLst/>
          </a:prstGeom>
          <a:noFill/>
        </p:spPr>
        <p:txBody>
          <a:bodyPr wrap="square">
            <a:spAutoFit/>
          </a:bodyPr>
          <a:lstStyle/>
          <a:p>
            <a:pPr algn="l"/>
            <a:r>
              <a:rPr lang="en-GB" sz="1200" b="0" i="0" dirty="0">
                <a:solidFill>
                  <a:schemeClr val="tx1"/>
                </a:solidFill>
                <a:latin typeface="Univers LT Pro 45 Light" panose="020B0403020202020204" pitchFamily="34" charset="77"/>
              </a:rPr>
              <a:t>Dorcas, 10, says </a:t>
            </a:r>
            <a:r>
              <a:rPr lang="en-GB" sz="1200" b="0" i="1" dirty="0">
                <a:solidFill>
                  <a:schemeClr val="tx1"/>
                </a:solidFill>
                <a:latin typeface="Univers LT Pro 45 Light" panose="020B0403020202020204" pitchFamily="34" charset="77"/>
              </a:rPr>
              <a:t>"I'm going to finish my primary education soon and go on to secondary school to be a boat captain." </a:t>
            </a:r>
            <a:r>
              <a:rPr lang="en-GB" sz="1200" b="0" i="0" dirty="0">
                <a:solidFill>
                  <a:schemeClr val="tx1"/>
                </a:solidFill>
                <a:latin typeface="Univers LT Pro 45 Light" panose="020B0403020202020204" pitchFamily="34" charset="77"/>
              </a:rPr>
              <a:t>Her school near Goma, Democratic Republic of Congo, was rebuilt following a volcanic eruption. </a:t>
            </a:r>
          </a:p>
          <a:p>
            <a:pPr algn="l"/>
            <a:endParaRPr lang="en-GB" sz="1200" b="0" i="0" dirty="0">
              <a:solidFill>
                <a:schemeClr val="tx1"/>
              </a:solidFill>
              <a:latin typeface="Univers LT Pro 45 Light" panose="020B0403020202020204" pitchFamily="34" charset="77"/>
            </a:endParaRPr>
          </a:p>
        </p:txBody>
      </p:sp>
    </p:spTree>
    <p:extLst>
      <p:ext uri="{BB962C8B-B14F-4D97-AF65-F5344CB8AC3E}">
        <p14:creationId xmlns:p14="http://schemas.microsoft.com/office/powerpoint/2010/main" val="2874653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young child writing on a whiteboard&#10;&#10;Description automatically generated">
            <a:extLst>
              <a:ext uri="{FF2B5EF4-FFF2-40B4-BE49-F238E27FC236}">
                <a16:creationId xmlns:a16="http://schemas.microsoft.com/office/drawing/2014/main" id="{DC165334-24D8-F3CD-3AF7-08F2C5354B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121" b="4436"/>
          <a:stretch/>
        </p:blipFill>
        <p:spPr>
          <a:xfrm>
            <a:off x="0" y="0"/>
            <a:ext cx="12192000" cy="6858000"/>
          </a:xfrm>
          <a:prstGeom prst="rect">
            <a:avLst/>
          </a:prstGeom>
        </p:spPr>
      </p:pic>
      <p:sp>
        <p:nvSpPr>
          <p:cNvPr id="5" name="TextBox 4">
            <a:extLst>
              <a:ext uri="{FF2B5EF4-FFF2-40B4-BE49-F238E27FC236}">
                <a16:creationId xmlns:a16="http://schemas.microsoft.com/office/drawing/2014/main" id="{9CE45975-3D5B-F441-928C-36291D0FB2F2}"/>
              </a:ext>
            </a:extLst>
          </p:cNvPr>
          <p:cNvSpPr txBox="1"/>
          <p:nvPr userDrawn="1"/>
        </p:nvSpPr>
        <p:spPr>
          <a:xfrm rot="5400000">
            <a:off x="11531242" y="6197243"/>
            <a:ext cx="1106071" cy="215444"/>
          </a:xfrm>
          <a:prstGeom prst="rect">
            <a:avLst/>
          </a:prstGeom>
          <a:noFill/>
        </p:spPr>
        <p:txBody>
          <a:bodyPr wrap="square">
            <a:spAutoFit/>
          </a:bodyPr>
          <a:lstStyle/>
          <a:p>
            <a:pPr algn="r"/>
            <a:r>
              <a:rPr lang="en-GB" sz="800" b="0" i="0" dirty="0">
                <a:solidFill>
                  <a:schemeClr val="bg1"/>
                </a:solidFill>
                <a:effectLst/>
                <a:latin typeface="Univers LT Pro 45 Light" panose="020B0403020202020204" pitchFamily="34" charset="77"/>
              </a:rPr>
              <a:t>© UNICEF/Karimi</a:t>
            </a:r>
            <a:endParaRPr lang="en-US" sz="800" b="0" i="0" dirty="0">
              <a:solidFill>
                <a:schemeClr val="bg1"/>
              </a:solidFill>
              <a:latin typeface="Univers LT Pro 45 Light" panose="020B0403020202020204" pitchFamily="34" charset="77"/>
            </a:endParaRPr>
          </a:p>
        </p:txBody>
      </p:sp>
      <p:pic>
        <p:nvPicPr>
          <p:cNvPr id="8" name="Picture 7" descr="Logo&#10;&#10;Description automatically generated with low confidence">
            <a:extLst>
              <a:ext uri="{FF2B5EF4-FFF2-40B4-BE49-F238E27FC236}">
                <a16:creationId xmlns:a16="http://schemas.microsoft.com/office/drawing/2014/main" id="{7773CCF4-865B-9A44-A6A3-2C708060E2F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DCC0CE49-8703-6F4C-B416-E5B2915C97C0}"/>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sp>
        <p:nvSpPr>
          <p:cNvPr id="2" name="TextBox 1">
            <a:extLst>
              <a:ext uri="{FF2B5EF4-FFF2-40B4-BE49-F238E27FC236}">
                <a16:creationId xmlns:a16="http://schemas.microsoft.com/office/drawing/2014/main" id="{63D5190E-43AA-8BAD-312D-C88310FFC66C}"/>
              </a:ext>
            </a:extLst>
          </p:cNvPr>
          <p:cNvSpPr txBox="1"/>
          <p:nvPr userDrawn="1"/>
        </p:nvSpPr>
        <p:spPr>
          <a:xfrm>
            <a:off x="296867" y="193461"/>
            <a:ext cx="3418790" cy="1200329"/>
          </a:xfrm>
          <a:prstGeom prst="rect">
            <a:avLst/>
          </a:prstGeom>
          <a:noFill/>
        </p:spPr>
        <p:txBody>
          <a:bodyPr wrap="square">
            <a:spAutoFit/>
          </a:bodyPr>
          <a:lstStyle/>
          <a:p>
            <a:pPr algn="l"/>
            <a:r>
              <a:rPr lang="en-GB" sz="1200" b="0" i="0" dirty="0">
                <a:solidFill>
                  <a:schemeClr val="bg1"/>
                </a:solidFill>
                <a:latin typeface="Univers LT Pro 45 Light" panose="020B0403020202020204" pitchFamily="34" charset="77"/>
              </a:rPr>
              <a:t>Najma, 6, in the UNICEF-supported Child Friendly Space for displaced children in Daikundi Province, Afghanistan. “</a:t>
            </a:r>
            <a:r>
              <a:rPr lang="en-GB" sz="1200" b="0" i="1" dirty="0">
                <a:solidFill>
                  <a:schemeClr val="bg1"/>
                </a:solidFill>
                <a:latin typeface="Univers LT Pro 45 Light" panose="020B0403020202020204" pitchFamily="34" charset="77"/>
              </a:rPr>
              <a:t>My favourite thing here is studying, especially numbers and mathematics</a:t>
            </a:r>
            <a:r>
              <a:rPr lang="en-GB" sz="1200" b="0" i="0" dirty="0">
                <a:solidFill>
                  <a:schemeClr val="bg1"/>
                </a:solidFill>
                <a:latin typeface="Univers LT Pro 45 Light" panose="020B0403020202020204" pitchFamily="34" charset="77"/>
              </a:rPr>
              <a:t>”, she smiles.</a:t>
            </a:r>
          </a:p>
          <a:p>
            <a:pPr algn="l"/>
            <a:endParaRPr lang="en-GB" sz="12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71396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16/08/2023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688" r:id="rId4"/>
    <p:sldLayoutId id="2147483689" r:id="rId5"/>
    <p:sldLayoutId id="2147483693" r:id="rId6"/>
    <p:sldLayoutId id="2147483697" r:id="rId7"/>
    <p:sldLayoutId id="2147483698" r:id="rId8"/>
    <p:sldLayoutId id="2147483681" r:id="rId9"/>
    <p:sldLayoutId id="2147483680" r:id="rId10"/>
    <p:sldLayoutId id="2147483686" r:id="rId11"/>
    <p:sldLayoutId id="2147483706" r:id="rId12"/>
    <p:sldLayoutId id="2147483727" r:id="rId13"/>
    <p:sldLayoutId id="2147483709" r:id="rId14"/>
    <p:sldLayoutId id="2147483694" r:id="rId15"/>
    <p:sldLayoutId id="2147483733" r:id="rId16"/>
    <p:sldLayoutId id="2147483728" r:id="rId17"/>
    <p:sldLayoutId id="2147483734" r:id="rId18"/>
    <p:sldLayoutId id="2147483736" r:id="rId19"/>
    <p:sldLayoutId id="2147483735" r:id="rId20"/>
    <p:sldLayoutId id="2147483715" r:id="rId21"/>
    <p:sldLayoutId id="2147483737" r:id="rId22"/>
    <p:sldLayoutId id="2147483679" r:id="rId23"/>
    <p:sldLayoutId id="2147483696" r:id="rId24"/>
    <p:sldLayoutId id="2147483722" r:id="rId25"/>
  </p:sldLayoutIdLst>
  <p:txStyles>
    <p:titleStyle>
      <a:lvl1pPr algn="l" defTabSz="914400" rtl="0" eaLnBrk="1" latinLnBrk="0" hangingPunct="1">
        <a:lnSpc>
          <a:spcPct val="90000"/>
        </a:lnSpc>
        <a:spcBef>
          <a:spcPct val="0"/>
        </a:spcBef>
        <a:buNone/>
        <a:defRPr sz="4400" b="1" i="0" kern="1200">
          <a:solidFill>
            <a:schemeClr val="tx1"/>
          </a:solidFill>
          <a:latin typeface="Univers LT Pro 85 XBlack" panose="020B08040305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LT Std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41.jp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hyperlink" Target="https://www.unicef.org.uk/rights-respecting-schools/your-guide-to-a-rights-respecting-classroo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8" Type="http://schemas.openxmlformats.org/officeDocument/2006/relationships/hyperlink" Target="https://www.unicef.org.uk/rights-respecting-schools/alun-secondary-school/" TargetMode="External"/><Relationship Id="rId3" Type="http://schemas.openxmlformats.org/officeDocument/2006/relationships/hyperlink" Target="https://www.unicef.org.uk/rights-respecting-schools/charter-guidance/" TargetMode="External"/><Relationship Id="rId7" Type="http://schemas.openxmlformats.org/officeDocument/2006/relationships/hyperlink" Target="https://www.unicef.org.uk/rights-respecting-schools/your-guide-to-a-rights-respecting-classroom/" TargetMode="External"/><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hyperlink" Target="https://www.unicef.org.uk/rights-respecting-schools/resources/teaching-resources/guidance-assemblies-lessons/child-friendly-crc-text-and-icons/" TargetMode="External"/><Relationship Id="rId11" Type="http://schemas.openxmlformats.org/officeDocument/2006/relationships/hyperlink" Target="https://www.unicef.org.uk/rights-respecting-schools/wp-content/uploads/sites/4/2023/05/Article-of-the-Week_Articles-29.pptx" TargetMode="External"/><Relationship Id="rId5" Type="http://schemas.openxmlformats.org/officeDocument/2006/relationships/hyperlink" Target="https://www.unicef.org.uk/rights-respecting-schools/resources/teaching-resources/guidance-assemblies-lessons/myths-and-misconceptions-booklet-unicef-uk/" TargetMode="External"/><Relationship Id="rId10" Type="http://schemas.openxmlformats.org/officeDocument/2006/relationships/hyperlink" Target="https://www.unicef.org.uk/rights-respecting-schools/resources/teaching-resources/guidance-assemblies-lessons/article-of-the-week/" TargetMode="External"/><Relationship Id="rId4" Type="http://schemas.openxmlformats.org/officeDocument/2006/relationships/hyperlink" Target="https://www.unicef.org.uk/rights-respecting-schools/the-rrsa/about-the-rrsa/coronavirus-resources/articles-in-action/" TargetMode="External"/><Relationship Id="rId9" Type="http://schemas.openxmlformats.org/officeDocument/2006/relationships/hyperlink" Target="https://www.unicef.org.uk/rights-respecting-schools/allans-primary-and-nursey/"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video" Target="https://www.youtube.com/embed/txWG5Lcrxtc?feature=oembed" TargetMode="Externa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svg"/><Relationship Id="rId10" Type="http://schemas.openxmlformats.org/officeDocument/2006/relationships/image" Target="../media/image34.sv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svg"/></Relationships>
</file>

<file path=ppt/slides/_rels/slide8.xml.rels><?xml version="1.0" encoding="UTF-8" standalone="yes"?>
<Relationships xmlns="http://schemas.openxmlformats.org/package/2006/relationships"><Relationship Id="rId3" Type="http://schemas.openxmlformats.org/officeDocument/2006/relationships/hyperlink" Target="https://www.unicef.org.uk/rights-respecting-schools/allans-primary-and-nursey/"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9.JPG"/></Relationships>
</file>

<file path=ppt/slides/_rels/slide9.xml.rels><?xml version="1.0" encoding="UTF-8" standalone="yes"?>
<Relationships xmlns="http://schemas.openxmlformats.org/package/2006/relationships"><Relationship Id="rId3" Type="http://schemas.openxmlformats.org/officeDocument/2006/relationships/hyperlink" Target="https://www.unicef.org.uk/rights-respecting-schools/alun-secondary-school/"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and children sitting at a table&#10;&#10;Description automatically generated">
            <a:extLst>
              <a:ext uri="{FF2B5EF4-FFF2-40B4-BE49-F238E27FC236}">
                <a16:creationId xmlns:a16="http://schemas.microsoft.com/office/drawing/2014/main" id="{4F2D21AF-AE2A-3514-A10B-05EDBD1C9C06}"/>
              </a:ext>
            </a:extLst>
          </p:cNvPr>
          <p:cNvPicPr>
            <a:picLocks noGrp="1" noChangeAspect="1"/>
          </p:cNvPicPr>
          <p:nvPr>
            <p:ph type="pic" idx="13"/>
          </p:nvPr>
        </p:nvPicPr>
        <p:blipFill>
          <a:blip r:embed="rId3" cstate="print">
            <a:extLst>
              <a:ext uri="{28A0092B-C50C-407E-A947-70E740481C1C}">
                <a14:useLocalDpi xmlns:a14="http://schemas.microsoft.com/office/drawing/2010/main" val="0"/>
              </a:ext>
            </a:extLst>
          </a:blip>
          <a:srcRect t="7729" b="7729"/>
          <a:stretch>
            <a:fillRect/>
          </a:stretch>
        </p:blipFill>
        <p:spPr>
          <a:xfrm>
            <a:off x="12997" y="0"/>
            <a:ext cx="12179003" cy="6864737"/>
          </a:xfrm>
        </p:spPr>
      </p:pic>
      <p:pic>
        <p:nvPicPr>
          <p:cNvPr id="11" name="Picture 10">
            <a:extLst>
              <a:ext uri="{FF2B5EF4-FFF2-40B4-BE49-F238E27FC236}">
                <a16:creationId xmlns:a16="http://schemas.microsoft.com/office/drawing/2014/main" id="{E29E354A-3BD9-2ABA-8802-EDCAC69EFF12}"/>
              </a:ext>
            </a:extLst>
          </p:cNvPr>
          <p:cNvPicPr>
            <a:picLocks noChangeAspect="1"/>
          </p:cNvPicPr>
          <p:nvPr/>
        </p:nvPicPr>
        <p:blipFill>
          <a:blip r:embed="rId4"/>
          <a:stretch>
            <a:fillRect/>
          </a:stretch>
        </p:blipFill>
        <p:spPr>
          <a:xfrm>
            <a:off x="399920" y="4572000"/>
            <a:ext cx="4216761" cy="2034101"/>
          </a:xfrm>
          <a:prstGeom prst="rect">
            <a:avLst/>
          </a:prstGeom>
        </p:spPr>
      </p:pic>
      <p:pic>
        <p:nvPicPr>
          <p:cNvPr id="12" name="Picture 11">
            <a:extLst>
              <a:ext uri="{FF2B5EF4-FFF2-40B4-BE49-F238E27FC236}">
                <a16:creationId xmlns:a16="http://schemas.microsoft.com/office/drawing/2014/main" id="{53081F5E-C2A0-50EB-9AAB-FE5B2614B020}"/>
              </a:ext>
            </a:extLst>
          </p:cNvPr>
          <p:cNvPicPr>
            <a:picLocks noChangeAspect="1"/>
          </p:cNvPicPr>
          <p:nvPr/>
        </p:nvPicPr>
        <p:blipFill>
          <a:blip r:embed="rId5"/>
          <a:stretch>
            <a:fillRect/>
          </a:stretch>
        </p:blipFill>
        <p:spPr>
          <a:xfrm>
            <a:off x="9709958" y="1"/>
            <a:ext cx="2138010" cy="1771650"/>
          </a:xfrm>
          <a:prstGeom prst="rect">
            <a:avLst/>
          </a:prstGeom>
        </p:spPr>
      </p:pic>
      <p:sp>
        <p:nvSpPr>
          <p:cNvPr id="2" name="TextBox 1">
            <a:extLst>
              <a:ext uri="{FF2B5EF4-FFF2-40B4-BE49-F238E27FC236}">
                <a16:creationId xmlns:a16="http://schemas.microsoft.com/office/drawing/2014/main" id="{7B5BD622-701D-F212-9F7B-6BB48763418E}"/>
              </a:ext>
            </a:extLst>
          </p:cNvPr>
          <p:cNvSpPr txBox="1"/>
          <p:nvPr/>
        </p:nvSpPr>
        <p:spPr>
          <a:xfrm rot="5400000">
            <a:off x="11452265" y="506198"/>
            <a:ext cx="1264025"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UNICEF/Dawe</a:t>
            </a:r>
            <a:endParaRPr lang="en-US" sz="8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3553625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528741" y="531140"/>
            <a:ext cx="5151623" cy="714793"/>
          </a:xfrm>
        </p:spPr>
        <p:txBody>
          <a:bodyPr/>
          <a:lstStyle/>
          <a:p>
            <a:r>
              <a:rPr lang="en-US" dirty="0"/>
              <a:t>LET’S DISCUSS…</a:t>
            </a:r>
          </a:p>
        </p:txBody>
      </p:sp>
      <p:sp>
        <p:nvSpPr>
          <p:cNvPr id="3" name="TextBox 2">
            <a:extLst>
              <a:ext uri="{FF2B5EF4-FFF2-40B4-BE49-F238E27FC236}">
                <a16:creationId xmlns:a16="http://schemas.microsoft.com/office/drawing/2014/main" id="{D43065E4-D328-DF53-0324-47DD98FC88B4}"/>
              </a:ext>
            </a:extLst>
          </p:cNvPr>
          <p:cNvSpPr txBox="1"/>
          <p:nvPr/>
        </p:nvSpPr>
        <p:spPr>
          <a:xfrm>
            <a:off x="415637" y="2031682"/>
            <a:ext cx="2812472" cy="461665"/>
          </a:xfrm>
          <a:prstGeom prst="rect">
            <a:avLst/>
          </a:prstGeom>
          <a:noFill/>
        </p:spPr>
        <p:txBody>
          <a:bodyPr wrap="square" rtlCol="0">
            <a:spAutoFit/>
          </a:bodyPr>
          <a:lstStyle/>
          <a:p>
            <a:r>
              <a:rPr lang="en-GB" sz="2400" dirty="0">
                <a:solidFill>
                  <a:schemeClr val="bg1"/>
                </a:solidFill>
                <a:latin typeface="Univers Next Pro Condensed" panose="020B0906030202020203" pitchFamily="34" charset="0"/>
              </a:rPr>
              <a:t>RRSA OUTCOMES</a:t>
            </a:r>
          </a:p>
        </p:txBody>
      </p:sp>
      <p:pic>
        <p:nvPicPr>
          <p:cNvPr id="11" name="Picture 10">
            <a:extLst>
              <a:ext uri="{FF2B5EF4-FFF2-40B4-BE49-F238E27FC236}">
                <a16:creationId xmlns:a16="http://schemas.microsoft.com/office/drawing/2014/main" id="{93D3C2B5-83E9-58D2-4252-6B0F2A1BC3DC}"/>
              </a:ext>
            </a:extLst>
          </p:cNvPr>
          <p:cNvPicPr>
            <a:picLocks noChangeAspect="1"/>
          </p:cNvPicPr>
          <p:nvPr/>
        </p:nvPicPr>
        <p:blipFill>
          <a:blip r:embed="rId3"/>
          <a:stretch>
            <a:fillRect/>
          </a:stretch>
        </p:blipFill>
        <p:spPr>
          <a:xfrm>
            <a:off x="9475829" y="277303"/>
            <a:ext cx="2382983" cy="1222466"/>
          </a:xfrm>
          <a:prstGeom prst="rect">
            <a:avLst/>
          </a:prstGeom>
        </p:spPr>
      </p:pic>
      <p:pic>
        <p:nvPicPr>
          <p:cNvPr id="6" name="Picture 5" descr="A blue arrow with white text&#10;&#10;Description automatically generated">
            <a:extLst>
              <a:ext uri="{FF2B5EF4-FFF2-40B4-BE49-F238E27FC236}">
                <a16:creationId xmlns:a16="http://schemas.microsoft.com/office/drawing/2014/main" id="{B83A2C1F-8E5A-6E10-14CB-5C912BC75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5314" y="1449904"/>
            <a:ext cx="6017493" cy="5018012"/>
          </a:xfrm>
          <a:prstGeom prst="rect">
            <a:avLst/>
          </a:prstGeom>
        </p:spPr>
      </p:pic>
    </p:spTree>
    <p:extLst>
      <p:ext uri="{BB962C8B-B14F-4D97-AF65-F5344CB8AC3E}">
        <p14:creationId xmlns:p14="http://schemas.microsoft.com/office/powerpoint/2010/main" val="3980912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99CE32-E37A-A742-BB3F-9748B8814F54}"/>
              </a:ext>
            </a:extLst>
          </p:cNvPr>
          <p:cNvSpPr>
            <a:spLocks noGrp="1"/>
          </p:cNvSpPr>
          <p:nvPr>
            <p:ph type="body" sz="quarter" idx="14"/>
          </p:nvPr>
        </p:nvSpPr>
        <p:spPr>
          <a:xfrm>
            <a:off x="391181" y="575496"/>
            <a:ext cx="7570017" cy="699404"/>
          </a:xfrm>
          <a:solidFill>
            <a:srgbClr val="00AEEF"/>
          </a:solidFill>
        </p:spPr>
        <p:txBody>
          <a:bodyPr/>
          <a:lstStyle/>
          <a:p>
            <a:r>
              <a:rPr lang="en-US" dirty="0"/>
              <a:t>DISCUSSION QUESTIONS</a:t>
            </a:r>
          </a:p>
        </p:txBody>
      </p:sp>
      <p:sp>
        <p:nvSpPr>
          <p:cNvPr id="10" name="Oval 9">
            <a:extLst>
              <a:ext uri="{FF2B5EF4-FFF2-40B4-BE49-F238E27FC236}">
                <a16:creationId xmlns:a16="http://schemas.microsoft.com/office/drawing/2014/main" id="{6A7E2013-FBD0-58A4-E13A-2E171B8674C1}"/>
              </a:ext>
            </a:extLst>
          </p:cNvPr>
          <p:cNvSpPr/>
          <p:nvPr/>
        </p:nvSpPr>
        <p:spPr>
          <a:xfrm>
            <a:off x="300899" y="2010339"/>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9E77878A-8B8B-D9BA-EBC7-487B89748F05}"/>
              </a:ext>
            </a:extLst>
          </p:cNvPr>
          <p:cNvSpPr/>
          <p:nvPr/>
        </p:nvSpPr>
        <p:spPr>
          <a:xfrm>
            <a:off x="4176190" y="2010339"/>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92F84F8-0AD5-AB43-F753-39A863F36720}"/>
              </a:ext>
            </a:extLst>
          </p:cNvPr>
          <p:cNvSpPr/>
          <p:nvPr/>
        </p:nvSpPr>
        <p:spPr>
          <a:xfrm>
            <a:off x="8051481" y="2008095"/>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1A26C76F-A0DD-F0FE-9813-F9078869AEB7}"/>
              </a:ext>
            </a:extLst>
          </p:cNvPr>
          <p:cNvPicPr>
            <a:picLocks noChangeAspect="1"/>
          </p:cNvPicPr>
          <p:nvPr/>
        </p:nvPicPr>
        <p:blipFill>
          <a:blip r:embed="rId3"/>
          <a:stretch>
            <a:fillRect/>
          </a:stretch>
        </p:blipFill>
        <p:spPr>
          <a:xfrm>
            <a:off x="9590201" y="295223"/>
            <a:ext cx="2383743" cy="1225402"/>
          </a:xfrm>
          <a:prstGeom prst="rect">
            <a:avLst/>
          </a:prstGeom>
        </p:spPr>
      </p:pic>
      <p:sp>
        <p:nvSpPr>
          <p:cNvPr id="4" name="TextBox 3">
            <a:extLst>
              <a:ext uri="{FF2B5EF4-FFF2-40B4-BE49-F238E27FC236}">
                <a16:creationId xmlns:a16="http://schemas.microsoft.com/office/drawing/2014/main" id="{C405A26F-7AF4-4132-5E12-32D100B09538}"/>
              </a:ext>
            </a:extLst>
          </p:cNvPr>
          <p:cNvSpPr txBox="1"/>
          <p:nvPr/>
        </p:nvSpPr>
        <p:spPr>
          <a:xfrm>
            <a:off x="1088571" y="2699657"/>
            <a:ext cx="2373086" cy="2308324"/>
          </a:xfrm>
          <a:prstGeom prst="rect">
            <a:avLst/>
          </a:prstGeom>
          <a:noFill/>
        </p:spPr>
        <p:txBody>
          <a:bodyPr wrap="square" rtlCol="0">
            <a:spAutoFit/>
          </a:bodyPr>
          <a:lstStyle/>
          <a:p>
            <a:pPr algn="ctr"/>
            <a:r>
              <a:rPr lang="en-GB" sz="1800" kern="100" dirty="0">
                <a:effectLst/>
                <a:latin typeface="Univers LT Pro 45 Light" panose="020B0403020202020204" pitchFamily="34" charset="0"/>
                <a:ea typeface="Roboto Medium" panose="02000000000000000000" pitchFamily="2" charset="0"/>
                <a:cs typeface="Times New Roman" panose="02020603050405020304" pitchFamily="18" charset="0"/>
              </a:rPr>
              <a:t>What do we want our children to experience at school? Think about our school – do we meet this through our vision, values and actions?</a:t>
            </a:r>
            <a:endParaRPr lang="en-GB" sz="1800" kern="100" dirty="0">
              <a:effectLst/>
              <a:latin typeface="Calibri" panose="020F0502020204030204" pitchFamily="34" charset="0"/>
              <a:ea typeface="Roboto Medium" panose="02000000000000000000" pitchFamily="2" charset="0"/>
              <a:cs typeface="Times New Roman" panose="02020603050405020304" pitchFamily="18" charset="0"/>
            </a:endParaRPr>
          </a:p>
        </p:txBody>
      </p:sp>
      <p:sp>
        <p:nvSpPr>
          <p:cNvPr id="5" name="TextBox 4">
            <a:extLst>
              <a:ext uri="{FF2B5EF4-FFF2-40B4-BE49-F238E27FC236}">
                <a16:creationId xmlns:a16="http://schemas.microsoft.com/office/drawing/2014/main" id="{9C879093-8A3E-C665-EE69-5AF4E0749111}"/>
              </a:ext>
            </a:extLst>
          </p:cNvPr>
          <p:cNvSpPr txBox="1"/>
          <p:nvPr/>
        </p:nvSpPr>
        <p:spPr>
          <a:xfrm>
            <a:off x="4974464" y="2797628"/>
            <a:ext cx="2373086" cy="1560235"/>
          </a:xfrm>
          <a:prstGeom prst="rect">
            <a:avLst/>
          </a:prstGeom>
          <a:noFill/>
        </p:spPr>
        <p:txBody>
          <a:bodyPr wrap="square" rtlCol="0">
            <a:spAutoFit/>
          </a:bodyPr>
          <a:lstStyle/>
          <a:p>
            <a:pPr lvl="0" algn="ctr">
              <a:lnSpc>
                <a:spcPct val="107000"/>
              </a:lnSpc>
              <a:spcAft>
                <a:spcPts val="800"/>
              </a:spcAft>
            </a:pP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Read the original text of Article 29. How does our school measure up to this right?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655980C8-A59E-5D9D-A3F6-517BFAC41D08}"/>
              </a:ext>
            </a:extLst>
          </p:cNvPr>
          <p:cNvSpPr txBox="1"/>
          <p:nvPr/>
        </p:nvSpPr>
        <p:spPr>
          <a:xfrm>
            <a:off x="8867715" y="2699657"/>
            <a:ext cx="2373086" cy="1560235"/>
          </a:xfrm>
          <a:prstGeom prst="rect">
            <a:avLst/>
          </a:prstGeom>
          <a:noFill/>
        </p:spPr>
        <p:txBody>
          <a:bodyPr wrap="square" rtlCol="0">
            <a:spAutoFit/>
          </a:bodyPr>
          <a:lstStyle/>
          <a:p>
            <a:pPr lvl="0" algn="ctr">
              <a:lnSpc>
                <a:spcPct val="107000"/>
              </a:lnSpc>
              <a:spcAft>
                <a:spcPts val="800"/>
              </a:spcAft>
            </a:pP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How does being a teacher in a Rights Respecting School impact on your practice?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604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99CE32-E37A-A742-BB3F-9748B8814F54}"/>
              </a:ext>
            </a:extLst>
          </p:cNvPr>
          <p:cNvSpPr>
            <a:spLocks noGrp="1"/>
          </p:cNvSpPr>
          <p:nvPr>
            <p:ph type="body" sz="quarter" idx="14"/>
          </p:nvPr>
        </p:nvSpPr>
        <p:spPr>
          <a:xfrm>
            <a:off x="391181" y="456380"/>
            <a:ext cx="7849305" cy="805543"/>
          </a:xfrm>
        </p:spPr>
        <p:txBody>
          <a:bodyPr/>
          <a:lstStyle/>
          <a:p>
            <a:r>
              <a:rPr lang="en-US" dirty="0"/>
              <a:t>SUGGESTED ACTIVITIES 1</a:t>
            </a:r>
          </a:p>
        </p:txBody>
      </p:sp>
      <p:sp>
        <p:nvSpPr>
          <p:cNvPr id="10" name="Oval 9">
            <a:extLst>
              <a:ext uri="{FF2B5EF4-FFF2-40B4-BE49-F238E27FC236}">
                <a16:creationId xmlns:a16="http://schemas.microsoft.com/office/drawing/2014/main" id="{6A7E2013-FBD0-58A4-E13A-2E171B8674C1}"/>
              </a:ext>
            </a:extLst>
          </p:cNvPr>
          <p:cNvSpPr/>
          <p:nvPr/>
        </p:nvSpPr>
        <p:spPr>
          <a:xfrm>
            <a:off x="300899" y="2010339"/>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nSpc>
                <a:spcPct val="107000"/>
              </a:lnSpc>
              <a:spcAft>
                <a:spcPts val="800"/>
              </a:spcAft>
              <a:buFont typeface="Symbol" panose="05050102010706020507" pitchFamily="18" charset="2"/>
              <a:buChar char=""/>
            </a:pPr>
            <a:r>
              <a:rPr lang="en-GB" sz="1800" kern="100">
                <a:effectLst/>
                <a:latin typeface="Univers LT Pro 45 Light" panose="020B0403020202020204" pitchFamily="34" charset="0"/>
                <a:ea typeface="Calibri" panose="020F0502020204030204" pitchFamily="34" charset="0"/>
                <a:cs typeface="Times New Roman" panose="02020603050405020304" pitchFamily="18" charset="0"/>
              </a:rPr>
              <a:t>In groups, draw a Rights Respecting classroom onto large pieces of flipchart paper. What do you see, hear and feel in a Rights Respecting classroom?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Oval 20">
            <a:extLst>
              <a:ext uri="{FF2B5EF4-FFF2-40B4-BE49-F238E27FC236}">
                <a16:creationId xmlns:a16="http://schemas.microsoft.com/office/drawing/2014/main" id="{9E77878A-8B8B-D9BA-EBC7-487B89748F05}"/>
              </a:ext>
            </a:extLst>
          </p:cNvPr>
          <p:cNvSpPr/>
          <p:nvPr/>
        </p:nvSpPr>
        <p:spPr>
          <a:xfrm>
            <a:off x="4176190" y="2010339"/>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92F84F8-0AD5-AB43-F753-39A863F36720}"/>
              </a:ext>
            </a:extLst>
          </p:cNvPr>
          <p:cNvSpPr/>
          <p:nvPr/>
        </p:nvSpPr>
        <p:spPr>
          <a:xfrm>
            <a:off x="8051481" y="2008095"/>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0A10F7E2-6163-A0F1-E8EF-CEDA6A9CEA66}"/>
              </a:ext>
            </a:extLst>
          </p:cNvPr>
          <p:cNvPicPr>
            <a:picLocks noChangeAspect="1"/>
          </p:cNvPicPr>
          <p:nvPr/>
        </p:nvPicPr>
        <p:blipFill>
          <a:blip r:embed="rId3"/>
          <a:stretch>
            <a:fillRect/>
          </a:stretch>
        </p:blipFill>
        <p:spPr>
          <a:xfrm>
            <a:off x="9453656" y="295223"/>
            <a:ext cx="2347163" cy="1127858"/>
          </a:xfrm>
          <a:prstGeom prst="rect">
            <a:avLst/>
          </a:prstGeom>
        </p:spPr>
      </p:pic>
      <p:sp>
        <p:nvSpPr>
          <p:cNvPr id="2" name="TextBox 1">
            <a:extLst>
              <a:ext uri="{FF2B5EF4-FFF2-40B4-BE49-F238E27FC236}">
                <a16:creationId xmlns:a16="http://schemas.microsoft.com/office/drawing/2014/main" id="{1EFAD85F-DD04-815A-2B2D-C67B94107201}"/>
              </a:ext>
            </a:extLst>
          </p:cNvPr>
          <p:cNvSpPr txBox="1"/>
          <p:nvPr/>
        </p:nvSpPr>
        <p:spPr>
          <a:xfrm>
            <a:off x="1008459" y="2514238"/>
            <a:ext cx="2660581" cy="2862322"/>
          </a:xfrm>
          <a:prstGeom prst="rect">
            <a:avLst/>
          </a:prstGeom>
          <a:noFill/>
        </p:spPr>
        <p:txBody>
          <a:bodyPr wrap="square" rtlCol="0">
            <a:spAutoFit/>
          </a:bodyPr>
          <a:lstStyle/>
          <a:p>
            <a:pPr algn="ct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1. In groups, draw a Rights Respecting classroom onto pieces of flipchart paper. What do you see, hear and feel in a Rights Respecting classroom? You could print and share out </a:t>
            </a: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hlinkClick r:id="rId4"/>
              </a:rPr>
              <a:t>this resource </a:t>
            </a: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to help.</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B6CC1C1B-DACE-4F53-4E0D-EE7B47379C7A}"/>
              </a:ext>
            </a:extLst>
          </p:cNvPr>
          <p:cNvSpPr txBox="1"/>
          <p:nvPr/>
        </p:nvSpPr>
        <p:spPr>
          <a:xfrm>
            <a:off x="4789714" y="2808514"/>
            <a:ext cx="2783137" cy="2308324"/>
          </a:xfrm>
          <a:prstGeom prst="rect">
            <a:avLst/>
          </a:prstGeom>
          <a:noFill/>
        </p:spPr>
        <p:txBody>
          <a:bodyPr wrap="square" rtlCol="0">
            <a:spAutoFit/>
          </a:bodyPr>
          <a:lstStyle/>
          <a:p>
            <a:pPr algn="ctr"/>
            <a:r>
              <a:rPr lang="en-GB" sz="1800" dirty="0">
                <a:effectLst/>
                <a:latin typeface="Univers LT Pro 45 Light" panose="020B0403020202020204" pitchFamily="34" charset="0"/>
                <a:ea typeface="Calibri" panose="020F0502020204030204" pitchFamily="34" charset="0"/>
                <a:cs typeface="Times New Roman" panose="02020603050405020304" pitchFamily="18" charset="0"/>
              </a:rPr>
              <a:t>2. Walk around the room looking at the posters illustrating CRC articles. Which articles particularly resonate with you today? Stand next to this poster and be ready to share with your colleagues.</a:t>
            </a:r>
            <a:r>
              <a:rPr lang="en-GB" dirty="0">
                <a:effectLst/>
              </a:rPr>
              <a:t> </a:t>
            </a:r>
            <a:endParaRPr lang="en-GB" dirty="0"/>
          </a:p>
        </p:txBody>
      </p:sp>
      <p:sp>
        <p:nvSpPr>
          <p:cNvPr id="5" name="TextBox 4">
            <a:extLst>
              <a:ext uri="{FF2B5EF4-FFF2-40B4-BE49-F238E27FC236}">
                <a16:creationId xmlns:a16="http://schemas.microsoft.com/office/drawing/2014/main" id="{EF123280-E7B4-3763-86B6-857B7E479145}"/>
              </a:ext>
            </a:extLst>
          </p:cNvPr>
          <p:cNvSpPr txBox="1"/>
          <p:nvPr/>
        </p:nvSpPr>
        <p:spPr>
          <a:xfrm>
            <a:off x="8730013" y="2514238"/>
            <a:ext cx="2612571" cy="3416320"/>
          </a:xfrm>
          <a:prstGeom prst="rect">
            <a:avLst/>
          </a:prstGeom>
          <a:noFill/>
        </p:spPr>
        <p:txBody>
          <a:bodyPr wrap="square" rtlCol="0">
            <a:spAutoFit/>
          </a:bodyPr>
          <a:lstStyle/>
          <a:p>
            <a:pPr algn="ct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3. In groups, look at </a:t>
            </a:r>
            <a:r>
              <a:rPr lang="en-GB" kern="100" dirty="0">
                <a:latin typeface="Univers LT Pro 45 Light" panose="020B0403020202020204" pitchFamily="34" charset="0"/>
                <a:ea typeface="Calibri" panose="020F0502020204030204" pitchFamily="34" charset="0"/>
                <a:cs typeface="Times New Roman" panose="02020603050405020304" pitchFamily="18" charset="0"/>
              </a:rPr>
              <a:t>our </a:t>
            </a: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vision statement and/or school values. Think about how these link with CRC articles. Share and discuss. You could write your school vision out onto flipchart paper or slide ahead  the sessions with  ‘sticky notes’ available.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2799702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99CE32-E37A-A742-BB3F-9748B8814F54}"/>
              </a:ext>
            </a:extLst>
          </p:cNvPr>
          <p:cNvSpPr>
            <a:spLocks noGrp="1"/>
          </p:cNvSpPr>
          <p:nvPr>
            <p:ph type="body" sz="quarter" idx="14"/>
          </p:nvPr>
        </p:nvSpPr>
        <p:spPr>
          <a:xfrm>
            <a:off x="391181" y="509449"/>
            <a:ext cx="7849305" cy="699404"/>
          </a:xfrm>
        </p:spPr>
        <p:txBody>
          <a:bodyPr/>
          <a:lstStyle/>
          <a:p>
            <a:r>
              <a:rPr lang="en-US" dirty="0"/>
              <a:t>SUGGESTED ACTIVITIES 2</a:t>
            </a:r>
          </a:p>
        </p:txBody>
      </p:sp>
      <p:sp>
        <p:nvSpPr>
          <p:cNvPr id="10" name="Oval 9">
            <a:extLst>
              <a:ext uri="{FF2B5EF4-FFF2-40B4-BE49-F238E27FC236}">
                <a16:creationId xmlns:a16="http://schemas.microsoft.com/office/drawing/2014/main" id="{6A7E2013-FBD0-58A4-E13A-2E171B8674C1}"/>
              </a:ext>
            </a:extLst>
          </p:cNvPr>
          <p:cNvSpPr/>
          <p:nvPr/>
        </p:nvSpPr>
        <p:spPr>
          <a:xfrm>
            <a:off x="300899" y="2097425"/>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9E77878A-8B8B-D9BA-EBC7-487B89748F05}"/>
              </a:ext>
            </a:extLst>
          </p:cNvPr>
          <p:cNvSpPr/>
          <p:nvPr/>
        </p:nvSpPr>
        <p:spPr>
          <a:xfrm>
            <a:off x="4176190" y="2010339"/>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92F84F8-0AD5-AB43-F753-39A863F36720}"/>
              </a:ext>
            </a:extLst>
          </p:cNvPr>
          <p:cNvSpPr/>
          <p:nvPr/>
        </p:nvSpPr>
        <p:spPr>
          <a:xfrm>
            <a:off x="8051481" y="2008095"/>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0A10F7E2-6163-A0F1-E8EF-CEDA6A9CEA66}"/>
              </a:ext>
            </a:extLst>
          </p:cNvPr>
          <p:cNvPicPr>
            <a:picLocks noChangeAspect="1"/>
          </p:cNvPicPr>
          <p:nvPr/>
        </p:nvPicPr>
        <p:blipFill>
          <a:blip r:embed="rId3"/>
          <a:stretch>
            <a:fillRect/>
          </a:stretch>
        </p:blipFill>
        <p:spPr>
          <a:xfrm>
            <a:off x="9453656" y="295223"/>
            <a:ext cx="2347163" cy="1127858"/>
          </a:xfrm>
          <a:prstGeom prst="rect">
            <a:avLst/>
          </a:prstGeom>
        </p:spPr>
      </p:pic>
      <p:sp>
        <p:nvSpPr>
          <p:cNvPr id="2" name="TextBox 1">
            <a:extLst>
              <a:ext uri="{FF2B5EF4-FFF2-40B4-BE49-F238E27FC236}">
                <a16:creationId xmlns:a16="http://schemas.microsoft.com/office/drawing/2014/main" id="{6AD498A6-BED1-91A5-3C98-53853A272BF1}"/>
              </a:ext>
            </a:extLst>
          </p:cNvPr>
          <p:cNvSpPr txBox="1"/>
          <p:nvPr/>
        </p:nvSpPr>
        <p:spPr>
          <a:xfrm>
            <a:off x="1066823" y="2754086"/>
            <a:ext cx="2525486" cy="1754326"/>
          </a:xfrm>
          <a:prstGeom prst="rect">
            <a:avLst/>
          </a:prstGeom>
          <a:noFill/>
        </p:spPr>
        <p:txBody>
          <a:bodyPr wrap="square" rtlCol="0">
            <a:spAutoFit/>
          </a:bodyPr>
          <a:lstStyle/>
          <a:p>
            <a:pPr algn="ctr"/>
            <a:r>
              <a:rPr lang="en-GB" sz="1800" dirty="0">
                <a:effectLst/>
                <a:latin typeface="Univers LT Pro 45 Light" panose="020B0403020202020204" pitchFamily="34" charset="0"/>
                <a:ea typeface="Calibri" panose="020F0502020204030204" pitchFamily="34" charset="0"/>
                <a:cs typeface="Times New Roman" panose="02020603050405020304" pitchFamily="18" charset="0"/>
              </a:rPr>
              <a:t>4. List all of the things we are doing well to respect and promote rights. Now list the areas where we could make improvements. </a:t>
            </a:r>
            <a:endParaRPr lang="en-GB" dirty="0"/>
          </a:p>
        </p:txBody>
      </p:sp>
      <p:sp>
        <p:nvSpPr>
          <p:cNvPr id="4" name="TextBox 3">
            <a:extLst>
              <a:ext uri="{FF2B5EF4-FFF2-40B4-BE49-F238E27FC236}">
                <a16:creationId xmlns:a16="http://schemas.microsoft.com/office/drawing/2014/main" id="{DDAE77CA-F0B0-E11F-520F-3185ED0DF07E}"/>
              </a:ext>
            </a:extLst>
          </p:cNvPr>
          <p:cNvSpPr txBox="1"/>
          <p:nvPr/>
        </p:nvSpPr>
        <p:spPr>
          <a:xfrm>
            <a:off x="4934550" y="2676664"/>
            <a:ext cx="2405743" cy="2585323"/>
          </a:xfrm>
          <a:prstGeom prst="rect">
            <a:avLst/>
          </a:prstGeom>
          <a:noFill/>
        </p:spPr>
        <p:txBody>
          <a:bodyPr wrap="square" rtlCol="0">
            <a:spAutoFit/>
          </a:bodyPr>
          <a:lstStyle/>
          <a:p>
            <a:pPr algn="ct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5. Look at the flipcharts labelled Safeguarding, Wellbeing, Equality, Diversity and Inclusion, Pupil Voice. Note down how these areas link to the CRC.</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8A540316-6DD5-A0C8-E42D-889B09B884C2}"/>
              </a:ext>
            </a:extLst>
          </p:cNvPr>
          <p:cNvSpPr txBox="1"/>
          <p:nvPr/>
        </p:nvSpPr>
        <p:spPr>
          <a:xfrm>
            <a:off x="8681003" y="2676664"/>
            <a:ext cx="2710590" cy="2862322"/>
          </a:xfrm>
          <a:prstGeom prst="rect">
            <a:avLst/>
          </a:prstGeom>
          <a:noFill/>
        </p:spPr>
        <p:txBody>
          <a:bodyPr wrap="square" rtlCol="0">
            <a:spAutoFit/>
          </a:bodyPr>
          <a:lstStyle/>
          <a:p>
            <a:pPr algn="ct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6. You get to choose which articles you would like people to look at! Display or print out some key articles from the Convention for your colleagues to reflect on.  It is good for them to have the summary wording too.</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8369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56783B-6DD2-BE44-A03C-B9243077FC09}"/>
              </a:ext>
            </a:extLst>
          </p:cNvPr>
          <p:cNvSpPr>
            <a:spLocks noGrp="1"/>
          </p:cNvSpPr>
          <p:nvPr>
            <p:ph type="body" sz="quarter" idx="14"/>
          </p:nvPr>
        </p:nvSpPr>
        <p:spPr>
          <a:xfrm>
            <a:off x="528741" y="261836"/>
            <a:ext cx="3877004" cy="763400"/>
          </a:xfrm>
        </p:spPr>
        <p:txBody>
          <a:bodyPr/>
          <a:lstStyle/>
          <a:p>
            <a:r>
              <a:rPr lang="en-US" dirty="0"/>
              <a:t>RESOURCES</a:t>
            </a:r>
          </a:p>
        </p:txBody>
      </p:sp>
      <p:sp>
        <p:nvSpPr>
          <p:cNvPr id="4" name="Text Placeholder 3">
            <a:extLst>
              <a:ext uri="{FF2B5EF4-FFF2-40B4-BE49-F238E27FC236}">
                <a16:creationId xmlns:a16="http://schemas.microsoft.com/office/drawing/2014/main" id="{66AA8DC9-D358-ED48-A67B-054AB50D5A8B}"/>
              </a:ext>
            </a:extLst>
          </p:cNvPr>
          <p:cNvSpPr>
            <a:spLocks noGrp="1"/>
          </p:cNvSpPr>
          <p:nvPr>
            <p:ph type="body" sz="quarter" idx="17"/>
          </p:nvPr>
        </p:nvSpPr>
        <p:spPr>
          <a:xfrm>
            <a:off x="528635" y="1189611"/>
            <a:ext cx="11460165" cy="46522"/>
          </a:xfrm>
        </p:spPr>
        <p:txBody>
          <a:bodyPr/>
          <a:lstStyle/>
          <a:p>
            <a:r>
              <a:rPr lang="en-GB" dirty="0"/>
              <a:t>If you have time, please explore these links ahead of your session with colleagues. You may well find a particular resource that you want to highlight to all as part of your input. There may be links you want to share with the team ahead of or as follow up to your input with them.</a:t>
            </a:r>
            <a:endParaRPr lang="en-US" dirty="0"/>
          </a:p>
        </p:txBody>
      </p:sp>
      <p:sp>
        <p:nvSpPr>
          <p:cNvPr id="6" name="TextBox 5">
            <a:extLst>
              <a:ext uri="{FF2B5EF4-FFF2-40B4-BE49-F238E27FC236}">
                <a16:creationId xmlns:a16="http://schemas.microsoft.com/office/drawing/2014/main" id="{4386A967-3C6A-3B65-26FA-F7913076689F}"/>
              </a:ext>
            </a:extLst>
          </p:cNvPr>
          <p:cNvSpPr txBox="1"/>
          <p:nvPr/>
        </p:nvSpPr>
        <p:spPr>
          <a:xfrm>
            <a:off x="528635" y="2432301"/>
            <a:ext cx="10450286" cy="3927935"/>
          </a:xfrm>
          <a:prstGeom prst="rect">
            <a:avLst/>
          </a:prstGeom>
          <a:noFill/>
        </p:spPr>
        <p:txBody>
          <a:bodyPr wrap="square" rtlCol="0">
            <a:spAutoFit/>
          </a:bodyPr>
          <a:lstStyle/>
          <a:p>
            <a:pPr marL="342900" lvl="0" indent="-342900">
              <a:lnSpc>
                <a:spcPct val="107000"/>
              </a:lnSpc>
              <a:buFont typeface="Symbol" panose="05050102010706020507" pitchFamily="18" charset="2"/>
              <a:buChar char=""/>
            </a:pPr>
            <a:r>
              <a:rPr lang="en-GB" sz="2400" kern="100" dirty="0">
                <a:solidFill>
                  <a:srgbClr val="FFFF00"/>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Charter Guidance</a:t>
            </a:r>
            <a:endParaRPr lang="en-GB" sz="2400" kern="10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2400" kern="100" dirty="0">
                <a:solidFill>
                  <a:srgbClr val="FFFF00"/>
                </a:solidFill>
                <a:effectLst/>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Articles in Action</a:t>
            </a:r>
            <a:endParaRPr lang="en-GB" sz="2400" kern="10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2400" kern="100" dirty="0">
                <a:solidFill>
                  <a:srgbClr val="FFFF00"/>
                </a:solidFill>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Myths and Misconceptions</a:t>
            </a:r>
            <a:endParaRPr lang="en-GB" sz="2400" kern="10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2400" kern="100" dirty="0">
                <a:solidFill>
                  <a:srgbClr val="FFFF00"/>
                </a:solidFill>
                <a:effectLst/>
                <a:latin typeface="Arial" panose="020B0604020202020204" pitchFamily="34" charset="0"/>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Child-friendly CRC and Icons</a:t>
            </a:r>
            <a:endParaRPr lang="en-GB" sz="2400" kern="10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GB" sz="2400" kern="100" dirty="0">
                <a:solidFill>
                  <a:srgbClr val="FFFF00"/>
                </a:solidFill>
                <a:effectLst/>
                <a:latin typeface="Arial" panose="020B0604020202020204" pitchFamily="34"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Features of a Rights Respecting Classroom</a:t>
            </a:r>
            <a:endParaRPr lang="en-GB" sz="2400" kern="10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GB" sz="2400" kern="100" dirty="0">
                <a:solidFill>
                  <a:srgbClr val="FFFF00"/>
                </a:solidFill>
                <a:latin typeface="Arial" panose="020B0604020202020204" pitchFamily="34" charset="0"/>
                <a:ea typeface="Calibri" panose="020F050202020403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Case study 1 – Alun School</a:t>
            </a:r>
            <a:endParaRPr lang="en-GB" sz="2400" kern="100" dirty="0">
              <a:solidFill>
                <a:srgbClr val="FFFF00"/>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GB" sz="2400" kern="100" dirty="0">
                <a:solidFill>
                  <a:srgbClr val="FFFF00"/>
                </a:solidFill>
                <a:latin typeface="Arial" panose="020B0604020202020204" pitchFamily="34" charset="0"/>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Case study 2 – Allan’s primary and Nursery School</a:t>
            </a:r>
            <a:endParaRPr lang="en-GB" sz="2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lvl="0">
              <a:lnSpc>
                <a:spcPct val="107000"/>
              </a:lnSpc>
              <a:spcAft>
                <a:spcPts val="800"/>
              </a:spcAft>
            </a:pPr>
            <a:r>
              <a:rPr lang="en-GB" sz="2400" kern="100" dirty="0">
                <a:solidFill>
                  <a:schemeClr val="bg1"/>
                </a:solidFill>
                <a:latin typeface="Arial" panose="020B0604020202020204" pitchFamily="34" charset="0"/>
                <a:ea typeface="Calibri" panose="020F0502020204030204" pitchFamily="34" charset="0"/>
                <a:cs typeface="Arial" panose="020B0604020202020204" pitchFamily="34" charset="0"/>
              </a:rPr>
              <a:t>Don’t forget that all back copies of Article of the Week can be found </a:t>
            </a:r>
            <a:r>
              <a:rPr lang="en-GB" sz="2400" kern="100" dirty="0">
                <a:solidFill>
                  <a:srgbClr val="FFFF00"/>
                </a:solidFill>
                <a:latin typeface="Arial" panose="020B0604020202020204" pitchFamily="34" charset="0"/>
                <a:ea typeface="Calibri" panose="020F050202020403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here</a:t>
            </a:r>
            <a:r>
              <a:rPr lang="en-GB" sz="2400" kern="100" dirty="0">
                <a:solidFill>
                  <a:schemeClr val="bg1"/>
                </a:solidFill>
                <a:latin typeface="Arial" panose="020B0604020202020204" pitchFamily="34" charset="0"/>
                <a:ea typeface="Calibri" panose="020F0502020204030204" pitchFamily="34" charset="0"/>
                <a:cs typeface="Arial" panose="020B0604020202020204" pitchFamily="34" charset="0"/>
              </a:rPr>
              <a:t> – </a:t>
            </a:r>
            <a:r>
              <a:rPr lang="en-GB" sz="2400" kern="100" dirty="0">
                <a:solidFill>
                  <a:srgbClr val="FFFF00"/>
                </a:solidFill>
                <a:latin typeface="Arial" panose="020B0604020202020204" pitchFamily="34" charset="0"/>
                <a:ea typeface="Calibri" panose="020F050202020403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Article 29</a:t>
            </a:r>
            <a:r>
              <a:rPr lang="en-GB" sz="2400" kern="100"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GB" sz="2400" kern="100" dirty="0">
                <a:solidFill>
                  <a:schemeClr val="bg1"/>
                </a:solidFill>
                <a:latin typeface="Arial" panose="020B0604020202020204" pitchFamily="34" charset="0"/>
                <a:ea typeface="Calibri" panose="020F0502020204030204" pitchFamily="34" charset="0"/>
                <a:cs typeface="Arial" panose="020B0604020202020204" pitchFamily="34" charset="0"/>
              </a:rPr>
              <a:t>is particularly relevant to this month’s Spotlight.</a:t>
            </a:r>
            <a:endParaRPr lang="en-GB" sz="2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25517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45B4B5-69A9-414B-94D4-B73447AD9CCF}"/>
              </a:ext>
            </a:extLst>
          </p:cNvPr>
          <p:cNvSpPr>
            <a:spLocks noGrp="1"/>
          </p:cNvSpPr>
          <p:nvPr>
            <p:ph type="body" sz="quarter" idx="14"/>
          </p:nvPr>
        </p:nvSpPr>
        <p:spPr>
          <a:xfrm>
            <a:off x="528741" y="531140"/>
            <a:ext cx="3918568" cy="714793"/>
          </a:xfrm>
        </p:spPr>
        <p:txBody>
          <a:bodyPr/>
          <a:lstStyle/>
          <a:p>
            <a:r>
              <a:rPr lang="en-US" dirty="0"/>
              <a:t>REFLECTION</a:t>
            </a:r>
          </a:p>
        </p:txBody>
      </p:sp>
      <p:sp>
        <p:nvSpPr>
          <p:cNvPr id="11" name="Text Placeholder 10">
            <a:extLst>
              <a:ext uri="{FF2B5EF4-FFF2-40B4-BE49-F238E27FC236}">
                <a16:creationId xmlns:a16="http://schemas.microsoft.com/office/drawing/2014/main" id="{E84187A1-4B13-FD1D-0491-0E5FA9420FCD}"/>
              </a:ext>
            </a:extLst>
          </p:cNvPr>
          <p:cNvSpPr>
            <a:spLocks noGrp="1"/>
          </p:cNvSpPr>
          <p:nvPr>
            <p:ph type="body" sz="quarter" idx="21"/>
          </p:nvPr>
        </p:nvSpPr>
        <p:spPr>
          <a:xfrm>
            <a:off x="528634" y="1834169"/>
            <a:ext cx="5305425" cy="2449596"/>
          </a:xfrm>
        </p:spPr>
        <p:txBody>
          <a:bodyPr>
            <a:normAutofit lnSpcReduction="10000"/>
          </a:bodyPr>
          <a:lstStyle/>
          <a:p>
            <a:r>
              <a:rPr lang="en-GB" sz="2400" kern="100" dirty="0">
                <a:effectLst/>
                <a:latin typeface="Arial" panose="020B0604020202020204" pitchFamily="34" charset="0"/>
                <a:ea typeface="Calibri" panose="020F0502020204030204" pitchFamily="34" charset="0"/>
                <a:cs typeface="Arial" panose="020B0604020202020204" pitchFamily="34" charset="0"/>
              </a:rPr>
              <a:t>Write down three things that you, personally, are going to do this year to bring rights to life within your role.</a:t>
            </a:r>
          </a:p>
          <a:p>
            <a:r>
              <a:rPr lang="en-GB" sz="2400" kern="100" dirty="0">
                <a:latin typeface="Arial" panose="020B0604020202020204" pitchFamily="34" charset="0"/>
                <a:ea typeface="Calibri" panose="020F0502020204030204" pitchFamily="34" charset="0"/>
                <a:cs typeface="Arial" panose="020B0604020202020204" pitchFamily="34" charset="0"/>
              </a:rPr>
              <a:t>Share your intentions with a colleague.</a:t>
            </a:r>
          </a:p>
          <a:p>
            <a:r>
              <a:rPr lang="en-GB" sz="2400" kern="100" dirty="0">
                <a:effectLst/>
                <a:latin typeface="Arial" panose="020B0604020202020204" pitchFamily="34" charset="0"/>
                <a:ea typeface="Calibri" panose="020F0502020204030204" pitchFamily="34" charset="0"/>
                <a:cs typeface="Arial" panose="020B0604020202020204" pitchFamily="34" charset="0"/>
              </a:rPr>
              <a:t>How might you support each other to realise these commitments?</a:t>
            </a:r>
          </a:p>
          <a:p>
            <a:endParaRPr lang="en-GB" dirty="0"/>
          </a:p>
        </p:txBody>
      </p:sp>
      <p:pic>
        <p:nvPicPr>
          <p:cNvPr id="4" name="Picture 3" descr="A group of people holding a parachute&#10;&#10;Description automatically generated">
            <a:extLst>
              <a:ext uri="{FF2B5EF4-FFF2-40B4-BE49-F238E27FC236}">
                <a16:creationId xmlns:a16="http://schemas.microsoft.com/office/drawing/2014/main" id="{8108F9CD-87EE-EABB-A635-7917FA715804}"/>
              </a:ext>
            </a:extLst>
          </p:cNvPr>
          <p:cNvPicPr>
            <a:picLocks noChangeAspect="1"/>
          </p:cNvPicPr>
          <p:nvPr/>
        </p:nvPicPr>
        <p:blipFill rotWithShape="1">
          <a:blip r:embed="rId3">
            <a:extLst>
              <a:ext uri="{28A0092B-C50C-407E-A947-70E740481C1C}">
                <a14:useLocalDpi xmlns:a14="http://schemas.microsoft.com/office/drawing/2010/main" val="0"/>
              </a:ext>
            </a:extLst>
          </a:blip>
          <a:srcRect l="13334" r="27408"/>
          <a:stretch/>
        </p:blipFill>
        <p:spPr>
          <a:xfrm>
            <a:off x="6096000" y="0"/>
            <a:ext cx="6096000" cy="6858000"/>
          </a:xfrm>
          <a:prstGeom prst="rect">
            <a:avLst/>
          </a:prstGeom>
        </p:spPr>
      </p:pic>
      <p:sp>
        <p:nvSpPr>
          <p:cNvPr id="5" name="TextBox 4">
            <a:extLst>
              <a:ext uri="{FF2B5EF4-FFF2-40B4-BE49-F238E27FC236}">
                <a16:creationId xmlns:a16="http://schemas.microsoft.com/office/drawing/2014/main" id="{84AD58B3-CEEB-1382-941A-4818B5FE636C}"/>
              </a:ext>
            </a:extLst>
          </p:cNvPr>
          <p:cNvSpPr txBox="1"/>
          <p:nvPr/>
        </p:nvSpPr>
        <p:spPr>
          <a:xfrm rot="5400000">
            <a:off x="11452265" y="506198"/>
            <a:ext cx="1264025"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UNICEF/Dawe</a:t>
            </a:r>
            <a:endParaRPr lang="en-US" sz="8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170853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624515" y="472562"/>
            <a:ext cx="3558350" cy="714793"/>
          </a:xfrm>
        </p:spPr>
        <p:txBody>
          <a:bodyPr/>
          <a:lstStyle/>
          <a:p>
            <a:r>
              <a:rPr lang="en-US" dirty="0"/>
              <a:t>CONTENTS</a:t>
            </a: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2707" y="288319"/>
            <a:ext cx="2247510" cy="1083281"/>
          </a:xfrm>
          <a:prstGeom prst="rect">
            <a:avLst/>
          </a:prstGeom>
        </p:spPr>
      </p:pic>
      <p:sp>
        <p:nvSpPr>
          <p:cNvPr id="3" name="TextBox 2">
            <a:extLst>
              <a:ext uri="{FF2B5EF4-FFF2-40B4-BE49-F238E27FC236}">
                <a16:creationId xmlns:a16="http://schemas.microsoft.com/office/drawing/2014/main" id="{2672D68A-7481-9C1B-3302-026616357CC4}"/>
              </a:ext>
            </a:extLst>
          </p:cNvPr>
          <p:cNvSpPr txBox="1"/>
          <p:nvPr/>
        </p:nvSpPr>
        <p:spPr>
          <a:xfrm>
            <a:off x="624515" y="1532871"/>
            <a:ext cx="9180743" cy="959943"/>
          </a:xfrm>
          <a:prstGeom prst="rect">
            <a:avLst/>
          </a:prstGeom>
          <a:noFill/>
        </p:spPr>
        <p:txBody>
          <a:bodyPr wrap="square">
            <a:spAutoFit/>
          </a:bodyPr>
          <a:lstStyle/>
          <a:p>
            <a:pPr lvl="0">
              <a:lnSpc>
                <a:spcPct val="107000"/>
              </a:lnSpc>
            </a:pPr>
            <a:r>
              <a:rPr lang="en-GB" dirty="0">
                <a:latin typeface="Arial" panose="020B0604020202020204" pitchFamily="34" charset="0"/>
                <a:ea typeface="Times New Roman" panose="02020603050405020304" pitchFamily="18" charset="0"/>
                <a:cs typeface="Arial" panose="020B0604020202020204" pitchFamily="34" charset="0"/>
              </a:rPr>
              <a:t>Topic: Being a Rights Respecting School</a:t>
            </a:r>
          </a:p>
          <a:p>
            <a:pPr lvl="0">
              <a:lnSpc>
                <a:spcPct val="107000"/>
              </a:lnSpc>
            </a:pPr>
            <a:r>
              <a:rPr lang="en-GB" sz="1800" dirty="0">
                <a:effectLst/>
                <a:latin typeface="Arial" panose="020B0604020202020204" pitchFamily="34" charset="0"/>
                <a:ea typeface="Times New Roman" panose="02020603050405020304" pitchFamily="18" charset="0"/>
                <a:cs typeface="Arial" panose="020B0604020202020204" pitchFamily="34" charset="0"/>
              </a:rPr>
              <a:t>For each slide, please look at the presenter notes for </a:t>
            </a:r>
            <a:r>
              <a:rPr lang="en-GB" dirty="0">
                <a:latin typeface="Arial" panose="020B0604020202020204" pitchFamily="34" charset="0"/>
                <a:ea typeface="Times New Roman" panose="02020603050405020304" pitchFamily="18" charset="0"/>
                <a:cs typeface="Arial" panose="020B0604020202020204" pitchFamily="34" charset="0"/>
              </a:rPr>
              <a:t>delivery information. </a:t>
            </a:r>
            <a:endParaRPr lang="en-GB" sz="1800" dirty="0">
              <a:effectLst/>
              <a:latin typeface="Arial" panose="020B0604020202020204" pitchFamily="34" charset="0"/>
              <a:ea typeface="Times New Roman" panose="02020603050405020304" pitchFamily="18" charset="0"/>
              <a:cs typeface="Arial" panose="020B0604020202020204" pitchFamily="34" charset="0"/>
            </a:endParaRPr>
          </a:p>
          <a:p>
            <a:pPr lvl="0">
              <a:lnSpc>
                <a:spcPct val="107000"/>
              </a:lnSpc>
            </a:pPr>
            <a:endParaRPr lang="en-GB"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896B6967-CA41-0841-2839-ED3AA3068632}"/>
              </a:ext>
            </a:extLst>
          </p:cNvPr>
          <p:cNvSpPr txBox="1">
            <a:spLocks/>
          </p:cNvSpPr>
          <p:nvPr/>
        </p:nvSpPr>
        <p:spPr>
          <a:xfrm>
            <a:off x="624515" y="2367147"/>
            <a:ext cx="10097914" cy="4490853"/>
          </a:xfrm>
          <a:prstGeom prst="rect">
            <a:avLst/>
          </a:prstGeom>
        </p:spPr>
        <p:txBody>
          <a:bodyPr vert="horz" lIns="0" tIns="45720" rIns="91440" bIns="45720" numCol="2" rtlCol="0">
            <a:normAutofit/>
          </a:bodyPr>
          <a:lstStyle>
            <a:lvl1pPr marL="228600" indent="-228600" algn="l" defTabSz="914400" rtl="0" eaLnBrk="1" latinLnBrk="0" hangingPunct="1">
              <a:lnSpc>
                <a:spcPct val="90000"/>
              </a:lnSpc>
              <a:spcBef>
                <a:spcPts val="1000"/>
              </a:spcBef>
              <a:buClr>
                <a:srgbClr val="FFFF00"/>
              </a:buClr>
              <a:buFont typeface="Arial" panose="020B0604020202020204" pitchFamily="34" charset="0"/>
              <a:buChar char="•"/>
              <a:defRPr sz="1800" b="0" i="0" kern="1200">
                <a:solidFill>
                  <a:schemeClr val="bg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dirty="0">
                <a:solidFill>
                  <a:schemeClr val="tx1"/>
                </a:solidFill>
                <a:latin typeface="Arial" panose="020B0604020202020204" pitchFamily="34" charset="0"/>
                <a:cs typeface="Arial" panose="020B0604020202020204" pitchFamily="34" charset="0"/>
              </a:rPr>
              <a:t>Slide 3: Aims of the Session</a:t>
            </a:r>
          </a:p>
          <a:p>
            <a:pPr>
              <a:lnSpc>
                <a:spcPct val="150000"/>
              </a:lnSpc>
            </a:pPr>
            <a:r>
              <a:rPr lang="en-US" dirty="0">
                <a:solidFill>
                  <a:schemeClr val="tx1"/>
                </a:solidFill>
                <a:latin typeface="Arial" panose="020B0604020202020204" pitchFamily="34" charset="0"/>
                <a:cs typeface="Arial" panose="020B0604020202020204" pitchFamily="34" charset="0"/>
              </a:rPr>
              <a:t>Slide 4: Three ways to use this pack </a:t>
            </a:r>
          </a:p>
          <a:p>
            <a:pPr>
              <a:lnSpc>
                <a:spcPct val="150000"/>
              </a:lnSpc>
            </a:pPr>
            <a:r>
              <a:rPr lang="en-US" dirty="0">
                <a:solidFill>
                  <a:schemeClr val="tx1"/>
                </a:solidFill>
                <a:latin typeface="Arial" panose="020B0604020202020204" pitchFamily="34" charset="0"/>
                <a:cs typeface="Arial" panose="020B0604020202020204" pitchFamily="34" charset="0"/>
              </a:rPr>
              <a:t>Slide 5 : Introducing this month’s Spotlight</a:t>
            </a:r>
          </a:p>
          <a:p>
            <a:pPr>
              <a:lnSpc>
                <a:spcPct val="150000"/>
              </a:lnSpc>
            </a:pPr>
            <a:r>
              <a:rPr lang="en-US" dirty="0">
                <a:solidFill>
                  <a:schemeClr val="tx1"/>
                </a:solidFill>
                <a:latin typeface="Arial" panose="020B0604020202020204" pitchFamily="34" charset="0"/>
                <a:cs typeface="Arial" panose="020B0604020202020204" pitchFamily="34" charset="0"/>
              </a:rPr>
              <a:t>Slide 6: Links to RRSA Outcomes</a:t>
            </a:r>
          </a:p>
          <a:p>
            <a:pPr>
              <a:lnSpc>
                <a:spcPct val="150000"/>
              </a:lnSpc>
            </a:pPr>
            <a:r>
              <a:rPr lang="en-US" dirty="0">
                <a:solidFill>
                  <a:schemeClr val="tx1"/>
                </a:solidFill>
                <a:latin typeface="Arial" panose="020B0604020202020204" pitchFamily="34" charset="0"/>
                <a:cs typeface="Arial" panose="020B0604020202020204" pitchFamily="34" charset="0"/>
              </a:rPr>
              <a:t>Slide 7: Links to Articles</a:t>
            </a:r>
          </a:p>
          <a:p>
            <a:pPr>
              <a:lnSpc>
                <a:spcPct val="150000"/>
              </a:lnSpc>
            </a:pPr>
            <a:r>
              <a:rPr lang="en-US" dirty="0">
                <a:solidFill>
                  <a:schemeClr val="tx1"/>
                </a:solidFill>
                <a:latin typeface="Arial" panose="020B0604020202020204" pitchFamily="34" charset="0"/>
                <a:cs typeface="Arial" panose="020B0604020202020204" pitchFamily="34" charset="0"/>
              </a:rPr>
              <a:t>Slide 8 &amp; 9: Case Studies</a:t>
            </a:r>
          </a:p>
          <a:p>
            <a:pPr>
              <a:lnSpc>
                <a:spcPct val="150000"/>
              </a:lnSpc>
            </a:pPr>
            <a:r>
              <a:rPr lang="en-US" dirty="0">
                <a:solidFill>
                  <a:schemeClr val="tx1"/>
                </a:solidFill>
                <a:latin typeface="Arial" panose="020B0604020202020204" pitchFamily="34" charset="0"/>
                <a:cs typeface="Arial" panose="020B0604020202020204" pitchFamily="34" charset="0"/>
              </a:rPr>
              <a:t>Slide 10 &amp; 11: Let’s Discuss</a:t>
            </a:r>
          </a:p>
          <a:p>
            <a:pPr>
              <a:lnSpc>
                <a:spcPct val="150000"/>
              </a:lnSpc>
            </a:pPr>
            <a:endParaRPr lang="en-US" dirty="0">
              <a:solidFill>
                <a:schemeClr val="tx1"/>
              </a:solidFill>
              <a:latin typeface="Arial" panose="020B0604020202020204" pitchFamily="34" charset="0"/>
              <a:cs typeface="Arial" panose="020B0604020202020204" pitchFamily="34" charset="0"/>
            </a:endParaRPr>
          </a:p>
          <a:p>
            <a:pPr>
              <a:lnSpc>
                <a:spcPct val="150000"/>
              </a:lnSpc>
            </a:pPr>
            <a:r>
              <a:rPr lang="en-US" dirty="0">
                <a:solidFill>
                  <a:schemeClr val="tx1"/>
                </a:solidFill>
                <a:latin typeface="Arial" panose="020B0604020202020204" pitchFamily="34" charset="0"/>
                <a:cs typeface="Arial" panose="020B0604020202020204" pitchFamily="34" charset="0"/>
              </a:rPr>
              <a:t>Slide 12 &amp; 13: Suggested Activities</a:t>
            </a:r>
          </a:p>
          <a:p>
            <a:pPr>
              <a:lnSpc>
                <a:spcPct val="150000"/>
              </a:lnSpc>
            </a:pPr>
            <a:r>
              <a:rPr lang="en-US" dirty="0">
                <a:solidFill>
                  <a:schemeClr val="tx1"/>
                </a:solidFill>
                <a:latin typeface="Arial" panose="020B0604020202020204" pitchFamily="34" charset="0"/>
                <a:cs typeface="Arial" panose="020B0604020202020204" pitchFamily="34" charset="0"/>
              </a:rPr>
              <a:t>Slide 14: Resources</a:t>
            </a:r>
          </a:p>
          <a:p>
            <a:pPr>
              <a:lnSpc>
                <a:spcPct val="150000"/>
              </a:lnSpc>
            </a:pPr>
            <a:r>
              <a:rPr lang="en-US" dirty="0">
                <a:solidFill>
                  <a:schemeClr val="tx1"/>
                </a:solidFill>
                <a:latin typeface="Arial" panose="020B0604020202020204" pitchFamily="34" charset="0"/>
                <a:cs typeface="Arial" panose="020B0604020202020204" pitchFamily="34" charset="0"/>
              </a:rPr>
              <a:t>Slide 15: Reflection</a:t>
            </a:r>
          </a:p>
          <a:p>
            <a:pPr>
              <a:lnSpc>
                <a:spcPct val="150000"/>
              </a:lnSpc>
            </a:pPr>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7598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528741" y="261836"/>
            <a:ext cx="5305320" cy="1219848"/>
          </a:xfrm>
        </p:spPr>
        <p:txBody>
          <a:bodyPr/>
          <a:lstStyle/>
          <a:p>
            <a:r>
              <a:rPr lang="en-US" dirty="0"/>
              <a:t>AIMS OF THE SESSION</a:t>
            </a:r>
          </a:p>
        </p:txBody>
      </p:sp>
      <p:sp>
        <p:nvSpPr>
          <p:cNvPr id="5" name="Text Placeholder 4">
            <a:extLst>
              <a:ext uri="{FF2B5EF4-FFF2-40B4-BE49-F238E27FC236}">
                <a16:creationId xmlns:a16="http://schemas.microsoft.com/office/drawing/2014/main" id="{01FC584A-600E-17FD-C6B0-D239F66A7042}"/>
              </a:ext>
            </a:extLst>
          </p:cNvPr>
          <p:cNvSpPr>
            <a:spLocks noGrp="1"/>
          </p:cNvSpPr>
          <p:nvPr>
            <p:ph type="body" sz="quarter" idx="21"/>
          </p:nvPr>
        </p:nvSpPr>
        <p:spPr>
          <a:xfrm>
            <a:off x="528741" y="1707173"/>
            <a:ext cx="5305425" cy="376415"/>
          </a:xfrm>
        </p:spPr>
        <p:txBody>
          <a:bodyPr>
            <a:normAutofit fontScale="25000" lnSpcReduction="20000"/>
          </a:bodyPr>
          <a:lstStyle/>
          <a:p>
            <a:pPr marL="342900" lvl="0" indent="-342900">
              <a:lnSpc>
                <a:spcPct val="107000"/>
              </a:lnSpc>
              <a:buFont typeface="Symbol" panose="05050102010706020507" pitchFamily="18" charset="2"/>
              <a:buChar char=""/>
            </a:pPr>
            <a:r>
              <a:rPr lang="en-GB" sz="8000" kern="100" dirty="0">
                <a:effectLst/>
                <a:latin typeface="Arial" panose="020B0604020202020204" pitchFamily="34" charset="0"/>
                <a:ea typeface="Calibri" panose="020F0502020204030204" pitchFamily="34" charset="0"/>
                <a:cs typeface="Arial" panose="020B0604020202020204" pitchFamily="34" charset="0"/>
              </a:rPr>
              <a:t>To refresh understanding of the Rights Respecting Schools Award.</a:t>
            </a:r>
          </a:p>
          <a:p>
            <a:pPr marL="342900" lvl="0" indent="-342900">
              <a:lnSpc>
                <a:spcPct val="107000"/>
              </a:lnSpc>
              <a:buFont typeface="Symbol" panose="05050102010706020507" pitchFamily="18" charset="2"/>
              <a:buChar char=""/>
            </a:pPr>
            <a:r>
              <a:rPr lang="en-GB" sz="8000" kern="100" dirty="0">
                <a:effectLst/>
                <a:latin typeface="Arial" panose="020B0604020202020204" pitchFamily="34" charset="0"/>
                <a:ea typeface="Calibri" panose="020F0502020204030204" pitchFamily="34" charset="0"/>
                <a:cs typeface="Arial" panose="020B0604020202020204" pitchFamily="34" charset="0"/>
              </a:rPr>
              <a:t>To recap the importance of the UN Convention on the Rights of the Child (CRC).</a:t>
            </a:r>
          </a:p>
          <a:p>
            <a:pPr marL="342900" lvl="0" indent="-342900">
              <a:lnSpc>
                <a:spcPct val="107000"/>
              </a:lnSpc>
              <a:spcAft>
                <a:spcPts val="800"/>
              </a:spcAft>
              <a:buFont typeface="Symbol" panose="05050102010706020507" pitchFamily="18" charset="2"/>
              <a:buChar char=""/>
            </a:pPr>
            <a:r>
              <a:rPr lang="en-GB" sz="8000" kern="100" dirty="0">
                <a:effectLst/>
                <a:latin typeface="Arial" panose="020B0604020202020204" pitchFamily="34" charset="0"/>
                <a:ea typeface="Calibri" panose="020F0502020204030204" pitchFamily="34" charset="0"/>
                <a:cs typeface="Arial" panose="020B0604020202020204" pitchFamily="34" charset="0"/>
              </a:rPr>
              <a:t>To reflect on why it is important for us to be a Rights Respecting School.</a:t>
            </a:r>
          </a:p>
          <a:p>
            <a:endParaRPr lang="en-GB" dirty="0"/>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1340" y="5829712"/>
            <a:ext cx="1845970" cy="889742"/>
          </a:xfrm>
          <a:prstGeom prst="rect">
            <a:avLst/>
          </a:prstGeom>
        </p:spPr>
      </p:pic>
    </p:spTree>
    <p:extLst>
      <p:ext uri="{BB962C8B-B14F-4D97-AF65-F5344CB8AC3E}">
        <p14:creationId xmlns:p14="http://schemas.microsoft.com/office/powerpoint/2010/main" val="3067294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165716-FF31-A845-A83E-5C96960D70F9}"/>
              </a:ext>
            </a:extLst>
          </p:cNvPr>
          <p:cNvSpPr>
            <a:spLocks noGrp="1"/>
          </p:cNvSpPr>
          <p:nvPr>
            <p:ph type="body" sz="quarter" idx="14"/>
          </p:nvPr>
        </p:nvSpPr>
        <p:spPr>
          <a:xfrm>
            <a:off x="6535896" y="280084"/>
            <a:ext cx="5305319" cy="1031803"/>
          </a:xfrm>
        </p:spPr>
        <p:txBody>
          <a:bodyPr/>
          <a:lstStyle/>
          <a:p>
            <a:r>
              <a:rPr lang="en-US" sz="3200" dirty="0"/>
              <a:t>THREE WAYS TO USE THIS PACK</a:t>
            </a:r>
          </a:p>
        </p:txBody>
      </p:sp>
      <p:sp>
        <p:nvSpPr>
          <p:cNvPr id="9" name="Text Placeholder 8">
            <a:extLst>
              <a:ext uri="{FF2B5EF4-FFF2-40B4-BE49-F238E27FC236}">
                <a16:creationId xmlns:a16="http://schemas.microsoft.com/office/drawing/2014/main" id="{2285ED3D-9B27-A665-E620-BB448480368C}"/>
              </a:ext>
            </a:extLst>
          </p:cNvPr>
          <p:cNvSpPr>
            <a:spLocks noGrp="1"/>
          </p:cNvSpPr>
          <p:nvPr>
            <p:ph type="body" sz="quarter" idx="17"/>
          </p:nvPr>
        </p:nvSpPr>
        <p:spPr>
          <a:xfrm>
            <a:off x="6535896" y="1441628"/>
            <a:ext cx="5305425" cy="259486"/>
          </a:xfrm>
        </p:spPr>
        <p:txBody>
          <a:bodyPr/>
          <a:lstStyle/>
          <a:p>
            <a:r>
              <a:rPr lang="en-GB" dirty="0"/>
              <a:t>DELETE THIS SLIDE BEFORE USING</a:t>
            </a:r>
          </a:p>
        </p:txBody>
      </p:sp>
      <p:sp>
        <p:nvSpPr>
          <p:cNvPr id="3" name="Text Placeholder 4">
            <a:extLst>
              <a:ext uri="{FF2B5EF4-FFF2-40B4-BE49-F238E27FC236}">
                <a16:creationId xmlns:a16="http://schemas.microsoft.com/office/drawing/2014/main" id="{316E67D6-ABF0-873B-5B00-6F586C03182F}"/>
              </a:ext>
            </a:extLst>
          </p:cNvPr>
          <p:cNvSpPr txBox="1">
            <a:spLocks/>
          </p:cNvSpPr>
          <p:nvPr/>
        </p:nvSpPr>
        <p:spPr>
          <a:xfrm>
            <a:off x="6535896" y="2090424"/>
            <a:ext cx="5305425" cy="376415"/>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Clr>
                <a:srgbClr val="FF6937"/>
              </a:buClr>
              <a:buFont typeface="Arial" panose="020B0604020202020204" pitchFamily="34" charset="0"/>
              <a:buChar char="•"/>
              <a:defRPr sz="1800" b="0" i="0" kern="1200">
                <a:solidFill>
                  <a:schemeClr val="tx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7000"/>
              </a:lnSpc>
              <a:buFont typeface="+mj-lt"/>
              <a:buAutoNum type="arabicPeriod"/>
            </a:pPr>
            <a:r>
              <a:rPr lang="en-GB" kern="100" dirty="0">
                <a:latin typeface="Arial" panose="020B0604020202020204" pitchFamily="34" charset="0"/>
                <a:ea typeface="Calibri" panose="020F0502020204030204" pitchFamily="34" charset="0"/>
                <a:cs typeface="Arial" panose="020B0604020202020204" pitchFamily="34" charset="0"/>
              </a:rPr>
              <a:t>Read through the slides and notes pages to identify the most relevant activities for your colleagues and any preparation or resources needed. </a:t>
            </a:r>
          </a:p>
          <a:p>
            <a:pPr marL="342900" indent="-342900">
              <a:lnSpc>
                <a:spcPct val="107000"/>
              </a:lnSpc>
              <a:buFont typeface="+mj-lt"/>
              <a:buAutoNum type="arabicPeriod"/>
            </a:pPr>
            <a:r>
              <a:rPr lang="en-GB" kern="100" dirty="0">
                <a:latin typeface="Arial" panose="020B0604020202020204" pitchFamily="34" charset="0"/>
                <a:ea typeface="Calibri" panose="020F0502020204030204" pitchFamily="34" charset="0"/>
                <a:cs typeface="Arial" panose="020B0604020202020204" pitchFamily="34" charset="0"/>
              </a:rPr>
              <a:t>If time is tight, use the introduction slide and choose from the key discussion questions to explore with your colleagues.</a:t>
            </a:r>
          </a:p>
          <a:p>
            <a:pPr marL="342900" indent="-342900">
              <a:lnSpc>
                <a:spcPct val="107000"/>
              </a:lnSpc>
              <a:buFont typeface="+mj-lt"/>
              <a:buAutoNum type="arabicPeriod"/>
            </a:pPr>
            <a:r>
              <a:rPr lang="en-GB" kern="100" dirty="0">
                <a:latin typeface="Arial" panose="020B0604020202020204" pitchFamily="34" charset="0"/>
                <a:ea typeface="Calibri" panose="020F0502020204030204" pitchFamily="34" charset="0"/>
                <a:cs typeface="Arial" panose="020B0604020202020204" pitchFamily="34" charset="0"/>
              </a:rPr>
              <a:t>If you have longer, you can also choose some of the activities to explore.</a:t>
            </a:r>
          </a:p>
          <a:p>
            <a:pPr marL="342900" indent="-342900">
              <a:lnSpc>
                <a:spcPct val="107000"/>
              </a:lnSpc>
              <a:spcAft>
                <a:spcPts val="800"/>
              </a:spcAft>
              <a:buFont typeface="+mj-lt"/>
              <a:buAutoNum type="arabicPeriod"/>
            </a:pPr>
            <a:r>
              <a:rPr lang="en-GB" kern="100" dirty="0">
                <a:latin typeface="Arial" panose="020B0604020202020204" pitchFamily="34" charset="0"/>
                <a:ea typeface="Calibri" panose="020F0502020204030204" pitchFamily="34" charset="0"/>
                <a:cs typeface="Arial" panose="020B0604020202020204" pitchFamily="34" charset="0"/>
              </a:rPr>
              <a:t>You may wish to cover the content over a number of staff meeting sessions.</a:t>
            </a:r>
            <a:endParaRPr lang="en-GB" sz="200" dirty="0"/>
          </a:p>
        </p:txBody>
      </p:sp>
    </p:spTree>
    <p:extLst>
      <p:ext uri="{BB962C8B-B14F-4D97-AF65-F5344CB8AC3E}">
        <p14:creationId xmlns:p14="http://schemas.microsoft.com/office/powerpoint/2010/main" val="1248567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528741" y="531140"/>
            <a:ext cx="5151623" cy="714793"/>
          </a:xfrm>
        </p:spPr>
        <p:txBody>
          <a:bodyPr/>
          <a:lstStyle/>
          <a:p>
            <a:r>
              <a:rPr lang="en-US" dirty="0"/>
              <a:t>SPOTLIGHT ON…</a:t>
            </a:r>
          </a:p>
        </p:txBody>
      </p:sp>
      <p:pic>
        <p:nvPicPr>
          <p:cNvPr id="22" name="Picture 21">
            <a:extLst>
              <a:ext uri="{FF2B5EF4-FFF2-40B4-BE49-F238E27FC236}">
                <a16:creationId xmlns:a16="http://schemas.microsoft.com/office/drawing/2014/main" id="{BB98C116-16C5-125A-E618-570ACD368AAB}"/>
              </a:ext>
            </a:extLst>
          </p:cNvPr>
          <p:cNvPicPr>
            <a:picLocks noChangeAspect="1"/>
          </p:cNvPicPr>
          <p:nvPr/>
        </p:nvPicPr>
        <p:blipFill>
          <a:blip r:embed="rId4"/>
          <a:stretch>
            <a:fillRect/>
          </a:stretch>
        </p:blipFill>
        <p:spPr>
          <a:xfrm>
            <a:off x="9517392" y="103124"/>
            <a:ext cx="2382983" cy="1222466"/>
          </a:xfrm>
          <a:prstGeom prst="rect">
            <a:avLst/>
          </a:prstGeom>
        </p:spPr>
      </p:pic>
      <p:sp>
        <p:nvSpPr>
          <p:cNvPr id="25" name="TextBox 24">
            <a:extLst>
              <a:ext uri="{FF2B5EF4-FFF2-40B4-BE49-F238E27FC236}">
                <a16:creationId xmlns:a16="http://schemas.microsoft.com/office/drawing/2014/main" id="{CE51A27A-D83C-C914-3CF3-05BA5998D336}"/>
              </a:ext>
            </a:extLst>
          </p:cNvPr>
          <p:cNvSpPr txBox="1"/>
          <p:nvPr/>
        </p:nvSpPr>
        <p:spPr>
          <a:xfrm>
            <a:off x="7913086" y="1579418"/>
            <a:ext cx="3987289" cy="4330096"/>
          </a:xfrm>
          <a:prstGeom prst="rect">
            <a:avLst/>
          </a:prstGeom>
          <a:noFill/>
        </p:spPr>
        <p:txBody>
          <a:bodyPr wrap="square" rtlCol="0">
            <a:spAutoFit/>
          </a:bodyPr>
          <a:lstStyle/>
          <a:p>
            <a:pPr>
              <a:lnSpc>
                <a:spcPct val="107000"/>
              </a:lnSpc>
              <a:spcAft>
                <a:spcPts val="800"/>
              </a:spcAft>
            </a:pP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As a school involved in the RRSA, we have committed to respecting, protecting and promoting the rights of our pupils. Pupils at Rights Respecting Schools are empowered to know their rights, experience their rights in action and be involved in making a positive contribution to our school, local community and beyond.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It is helpful for us to take a step back and reflect on our ethos, culture and values, our aims as a school and the kind of education we want to provide for our children and young people.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C32CA361-86A3-544A-EAB3-0B0F77D5B03B}"/>
              </a:ext>
            </a:extLst>
          </p:cNvPr>
          <p:cNvSpPr txBox="1"/>
          <p:nvPr/>
        </p:nvSpPr>
        <p:spPr>
          <a:xfrm>
            <a:off x="1887038" y="5774219"/>
            <a:ext cx="3987289" cy="646331"/>
          </a:xfrm>
          <a:prstGeom prst="rect">
            <a:avLst/>
          </a:prstGeom>
          <a:noFill/>
        </p:spPr>
        <p:txBody>
          <a:bodyPr wrap="square" rtlCol="0">
            <a:spAutoFit/>
          </a:bodyPr>
          <a:lstStyle/>
          <a:p>
            <a:pPr algn="ctr"/>
            <a:r>
              <a:rPr lang="en-GB" dirty="0">
                <a:solidFill>
                  <a:srgbClr val="00AEEF"/>
                </a:solidFill>
                <a:latin typeface="Arial" panose="020B0604020202020204" pitchFamily="34" charset="0"/>
                <a:cs typeface="Arial" panose="020B0604020202020204" pitchFamily="34" charset="0"/>
              </a:rPr>
              <a:t>Martin from the RRSA team introduces this month’s Spotlight.</a:t>
            </a:r>
          </a:p>
        </p:txBody>
      </p:sp>
      <p:pic>
        <p:nvPicPr>
          <p:cNvPr id="28" name="Picture 27" descr="A blue rectangle with black border&#10;&#10;Description automatically generated">
            <a:extLst>
              <a:ext uri="{FF2B5EF4-FFF2-40B4-BE49-F238E27FC236}">
                <a16:creationId xmlns:a16="http://schemas.microsoft.com/office/drawing/2014/main" id="{5A43B42C-72CB-480E-6A7D-982C7842F1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910" y="1245933"/>
            <a:ext cx="7753176" cy="4655615"/>
          </a:xfrm>
          <a:prstGeom prst="rect">
            <a:avLst/>
          </a:prstGeom>
        </p:spPr>
      </p:pic>
      <p:pic>
        <p:nvPicPr>
          <p:cNvPr id="3" name="Online Media 2" title="Being a Rights Respecting School with Martin Russell, Programme Director RRSA">
            <a:hlinkClick r:id="" action="ppaction://media"/>
            <a:extLst>
              <a:ext uri="{FF2B5EF4-FFF2-40B4-BE49-F238E27FC236}">
                <a16:creationId xmlns:a16="http://schemas.microsoft.com/office/drawing/2014/main" id="{D3958086-297D-CD5F-FB87-03529F1E7C27}"/>
              </a:ext>
            </a:extLst>
          </p:cNvPr>
          <p:cNvPicPr>
            <a:picLocks noRot="1" noChangeAspect="1"/>
          </p:cNvPicPr>
          <p:nvPr>
            <a:videoFile r:link="rId1"/>
          </p:nvPr>
        </p:nvPicPr>
        <p:blipFill>
          <a:blip r:embed="rId6"/>
          <a:stretch>
            <a:fillRect/>
          </a:stretch>
        </p:blipFill>
        <p:spPr>
          <a:xfrm>
            <a:off x="1168400" y="1960726"/>
            <a:ext cx="5744029" cy="3245376"/>
          </a:xfrm>
          <a:prstGeom prst="rect">
            <a:avLst/>
          </a:prstGeom>
        </p:spPr>
      </p:pic>
    </p:spTree>
    <p:extLst>
      <p:ext uri="{BB962C8B-B14F-4D97-AF65-F5344CB8AC3E}">
        <p14:creationId xmlns:p14="http://schemas.microsoft.com/office/powerpoint/2010/main" val="67746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415637" y="529545"/>
            <a:ext cx="7770132" cy="1253402"/>
          </a:xfrm>
        </p:spPr>
        <p:txBody>
          <a:bodyPr/>
          <a:lstStyle/>
          <a:p>
            <a:r>
              <a:rPr lang="en-US" dirty="0"/>
              <a:t>LINKS TO RRSA OUTCOMES</a:t>
            </a: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1629" y="615530"/>
            <a:ext cx="2344734" cy="1130142"/>
          </a:xfrm>
          <a:prstGeom prst="rect">
            <a:avLst/>
          </a:prstGeom>
        </p:spPr>
      </p:pic>
      <p:sp>
        <p:nvSpPr>
          <p:cNvPr id="4" name="TextBox 3">
            <a:extLst>
              <a:ext uri="{FF2B5EF4-FFF2-40B4-BE49-F238E27FC236}">
                <a16:creationId xmlns:a16="http://schemas.microsoft.com/office/drawing/2014/main" id="{D4F5C122-8A73-D3FF-7252-92954580518F}"/>
              </a:ext>
            </a:extLst>
          </p:cNvPr>
          <p:cNvSpPr txBox="1"/>
          <p:nvPr/>
        </p:nvSpPr>
        <p:spPr>
          <a:xfrm>
            <a:off x="11097491" y="6340824"/>
            <a:ext cx="2410690" cy="369332"/>
          </a:xfrm>
          <a:prstGeom prst="rect">
            <a:avLst/>
          </a:prstGeom>
          <a:noFill/>
        </p:spPr>
        <p:txBody>
          <a:bodyPr wrap="square" rtlCol="0">
            <a:spAutoFit/>
          </a:bodyPr>
          <a:lstStyle/>
          <a:p>
            <a:r>
              <a:rPr lang="en-GB" dirty="0">
                <a:solidFill>
                  <a:schemeClr val="bg1"/>
                </a:solidFill>
                <a:latin typeface="Univers Next Pro Condensed" panose="020B0906030202020203" pitchFamily="34" charset="0"/>
              </a:rPr>
              <a:t>CONT…</a:t>
            </a:r>
          </a:p>
        </p:txBody>
      </p:sp>
      <p:sp>
        <p:nvSpPr>
          <p:cNvPr id="6" name="TextBox 5">
            <a:extLst>
              <a:ext uri="{FF2B5EF4-FFF2-40B4-BE49-F238E27FC236}">
                <a16:creationId xmlns:a16="http://schemas.microsoft.com/office/drawing/2014/main" id="{01E887AD-C89D-4F09-6CEB-AE3415E66489}"/>
              </a:ext>
            </a:extLst>
          </p:cNvPr>
          <p:cNvSpPr txBox="1"/>
          <p:nvPr/>
        </p:nvSpPr>
        <p:spPr>
          <a:xfrm>
            <a:off x="415637" y="1994270"/>
            <a:ext cx="11360726" cy="4630307"/>
          </a:xfrm>
          <a:prstGeom prst="rect">
            <a:avLst/>
          </a:prstGeom>
          <a:noFill/>
        </p:spPr>
        <p:txBody>
          <a:bodyPr wrap="square">
            <a:spAutoFit/>
          </a:bodyPr>
          <a:lstStyle/>
          <a:p>
            <a:pPr lvl="0">
              <a:lnSpc>
                <a:spcPct val="107000"/>
              </a:lnSpc>
            </a:pPr>
            <a:r>
              <a:rPr lang="en-GB" sz="18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Strand A: TEACHING AND LEARNING ABOUT RIGHTS </a:t>
            </a:r>
          </a:p>
          <a:p>
            <a:pPr lvl="0">
              <a:lnSpc>
                <a:spcPct val="107000"/>
              </a:lnSpc>
            </a:pPr>
            <a:r>
              <a:rPr lang="en-GB" sz="1800" dirty="0">
                <a:effectLst/>
                <a:latin typeface="Arial" panose="020B0604020202020204" pitchFamily="34" charset="0"/>
                <a:ea typeface="Times New Roman" panose="02020603050405020304" pitchFamily="18" charset="0"/>
                <a:cs typeface="Arial" panose="020B0604020202020204" pitchFamily="34" charset="0"/>
              </a:rPr>
              <a:t>The United Nations Convention on the Rights of the Child (CRC) is made known to children, young people and adults, who use this shared understanding to work for improved child wellbeing, school improvement, global justice and sustainable living.</a:t>
            </a:r>
          </a:p>
          <a:p>
            <a:pPr lvl="0">
              <a:lnSpc>
                <a:spcPct val="107000"/>
              </a:lnSpc>
            </a:pP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lvl="0">
              <a:lnSpc>
                <a:spcPct val="107000"/>
              </a:lnSpc>
              <a:spcAft>
                <a:spcPts val="800"/>
              </a:spcAft>
            </a:pPr>
            <a:r>
              <a:rPr lang="en-GB" sz="18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Strand B:  TEACHING AND LEARNING THROUGH RIGHTS – ETHOS AND RELATIONSHIPS</a:t>
            </a:r>
          </a:p>
          <a:p>
            <a:pPr lvl="0">
              <a:lnSpc>
                <a:spcPct val="107000"/>
              </a:lnSpc>
              <a:spcAft>
                <a:spcPts val="80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Actions and decisions affecting children are rooted in, reviewed and resolved through rights. Children, young people and adults collaborate to develop and maintain a school community based on equality, dignity, respect, non-discrimination and participation; this includes learning and teaching in a way that respects the rights of both educators and learners and promotes wellbeing.</a:t>
            </a:r>
          </a:p>
          <a:p>
            <a:pPr>
              <a:lnSpc>
                <a:spcPct val="107000"/>
              </a:lnSpc>
              <a:spcAft>
                <a:spcPts val="800"/>
              </a:spcAft>
            </a:pPr>
            <a:r>
              <a:rPr lang="en-GB" sz="18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Strand C:  TEACHING AND LEARNING FOR RIGHTS – PARTICIPATION, EMPOWERMENT AND ACTION</a:t>
            </a:r>
          </a:p>
          <a:p>
            <a:pPr lvl="0">
              <a:lnSpc>
                <a:spcPct val="107000"/>
              </a:lnSpc>
              <a:spcAft>
                <a:spcPts val="80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Children are empowered to enjoy and exercise their rights and to promote the rights of others locally and globally. Duty bearers are accountable for ensuring that children experience their rights.</a:t>
            </a:r>
          </a:p>
          <a:p>
            <a:pPr lvl="0">
              <a:lnSpc>
                <a:spcPct val="107000"/>
              </a:lnSpc>
              <a:spcAft>
                <a:spcPts val="800"/>
              </a:spcAft>
            </a:pPr>
            <a:endParaRPr lang="en-GB" sz="1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75892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415637" y="806544"/>
            <a:ext cx="6031462" cy="699404"/>
          </a:xfrm>
        </p:spPr>
        <p:txBody>
          <a:bodyPr/>
          <a:lstStyle/>
          <a:p>
            <a:r>
              <a:rPr lang="en-US" dirty="0"/>
              <a:t>LINKS TO ARTICLES</a:t>
            </a: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1629" y="615530"/>
            <a:ext cx="2344734" cy="1130142"/>
          </a:xfrm>
          <a:prstGeom prst="rect">
            <a:avLst/>
          </a:prstGeom>
        </p:spPr>
      </p:pic>
      <p:pic>
        <p:nvPicPr>
          <p:cNvPr id="5" name="Graphic 4">
            <a:extLst>
              <a:ext uri="{FF2B5EF4-FFF2-40B4-BE49-F238E27FC236}">
                <a16:creationId xmlns:a16="http://schemas.microsoft.com/office/drawing/2014/main" id="{012EB99A-F625-5F5C-FC80-0A381C8D6D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66804" y="1892668"/>
            <a:ext cx="1702529" cy="2270039"/>
          </a:xfrm>
          <a:prstGeom prst="rect">
            <a:avLst/>
          </a:prstGeom>
        </p:spPr>
      </p:pic>
      <p:pic>
        <p:nvPicPr>
          <p:cNvPr id="7" name="Picture 6" descr="A close up of a sign&#10;&#10;Description automatically generated">
            <a:extLst>
              <a:ext uri="{FF2B5EF4-FFF2-40B4-BE49-F238E27FC236}">
                <a16:creationId xmlns:a16="http://schemas.microsoft.com/office/drawing/2014/main" id="{0669FAB1-A7AA-63F1-D41E-3AE7CAF75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32457" y="1892669"/>
            <a:ext cx="1702529" cy="2269238"/>
          </a:xfrm>
          <a:prstGeom prst="rect">
            <a:avLst/>
          </a:prstGeom>
        </p:spPr>
      </p:pic>
      <p:pic>
        <p:nvPicPr>
          <p:cNvPr id="8" name="Graphic 7">
            <a:extLst>
              <a:ext uri="{FF2B5EF4-FFF2-40B4-BE49-F238E27FC236}">
                <a16:creationId xmlns:a16="http://schemas.microsoft.com/office/drawing/2014/main" id="{4D5CF158-9BCC-3697-2C16-DE9EEEE482A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01150" y="1892668"/>
            <a:ext cx="1702529" cy="2270039"/>
          </a:xfrm>
          <a:prstGeom prst="rect">
            <a:avLst/>
          </a:prstGeom>
        </p:spPr>
      </p:pic>
      <p:pic>
        <p:nvPicPr>
          <p:cNvPr id="9" name="Graphic 8">
            <a:extLst>
              <a:ext uri="{FF2B5EF4-FFF2-40B4-BE49-F238E27FC236}">
                <a16:creationId xmlns:a16="http://schemas.microsoft.com/office/drawing/2014/main" id="{0CF6E919-F326-F5B9-51F3-8585305AC0D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32457" y="4326466"/>
            <a:ext cx="1702528" cy="2270038"/>
          </a:xfrm>
          <a:prstGeom prst="rect">
            <a:avLst/>
          </a:prstGeom>
        </p:spPr>
      </p:pic>
      <p:pic>
        <p:nvPicPr>
          <p:cNvPr id="10" name="Graphic 9">
            <a:extLst>
              <a:ext uri="{FF2B5EF4-FFF2-40B4-BE49-F238E27FC236}">
                <a16:creationId xmlns:a16="http://schemas.microsoft.com/office/drawing/2014/main" id="{0E77BE56-7FE7-B884-3BB4-E13E69AFCBF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77404" y="4326466"/>
            <a:ext cx="1702529" cy="2270039"/>
          </a:xfrm>
          <a:prstGeom prst="rect">
            <a:avLst/>
          </a:prstGeom>
        </p:spPr>
      </p:pic>
      <p:pic>
        <p:nvPicPr>
          <p:cNvPr id="11" name="Graphic 10">
            <a:extLst>
              <a:ext uri="{FF2B5EF4-FFF2-40B4-BE49-F238E27FC236}">
                <a16:creationId xmlns:a16="http://schemas.microsoft.com/office/drawing/2014/main" id="{D0924D48-2AD3-76BC-7B6E-0E75A31F5A3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14597" y="4344397"/>
            <a:ext cx="1689081" cy="2252108"/>
          </a:xfrm>
          <a:prstGeom prst="rect">
            <a:avLst/>
          </a:prstGeom>
        </p:spPr>
      </p:pic>
    </p:spTree>
    <p:extLst>
      <p:ext uri="{BB962C8B-B14F-4D97-AF65-F5344CB8AC3E}">
        <p14:creationId xmlns:p14="http://schemas.microsoft.com/office/powerpoint/2010/main" val="3664343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DD6C81-8AA4-E041-AAF8-8EB97BD3C477}"/>
              </a:ext>
            </a:extLst>
          </p:cNvPr>
          <p:cNvSpPr>
            <a:spLocks noGrp="1"/>
          </p:cNvSpPr>
          <p:nvPr>
            <p:ph type="body" sz="quarter" idx="14"/>
          </p:nvPr>
        </p:nvSpPr>
        <p:spPr>
          <a:xfrm>
            <a:off x="6536002" y="331284"/>
            <a:ext cx="3965743" cy="707807"/>
          </a:xfrm>
        </p:spPr>
        <p:txBody>
          <a:bodyPr/>
          <a:lstStyle/>
          <a:p>
            <a:r>
              <a:rPr lang="en-US" dirty="0"/>
              <a:t>CASE STUDY</a:t>
            </a:r>
          </a:p>
        </p:txBody>
      </p:sp>
      <p:sp>
        <p:nvSpPr>
          <p:cNvPr id="3" name="Text Placeholder 2">
            <a:extLst>
              <a:ext uri="{FF2B5EF4-FFF2-40B4-BE49-F238E27FC236}">
                <a16:creationId xmlns:a16="http://schemas.microsoft.com/office/drawing/2014/main" id="{D795E4B6-838B-EB4E-BE98-33E79F1EFA72}"/>
              </a:ext>
            </a:extLst>
          </p:cNvPr>
          <p:cNvSpPr>
            <a:spLocks noGrp="1"/>
          </p:cNvSpPr>
          <p:nvPr>
            <p:ph type="body" sz="quarter" idx="17"/>
          </p:nvPr>
        </p:nvSpPr>
        <p:spPr>
          <a:xfrm>
            <a:off x="6535896" y="1203466"/>
            <a:ext cx="5305425" cy="259486"/>
          </a:xfrm>
        </p:spPr>
        <p:txBody>
          <a:bodyPr/>
          <a:lstStyle/>
          <a:p>
            <a:r>
              <a:rPr lang="en-US" dirty="0">
                <a:latin typeface="Arial" panose="020B0604020202020204" pitchFamily="34" charset="0"/>
                <a:cs typeface="Arial" panose="020B0604020202020204" pitchFamily="34" charset="0"/>
              </a:rPr>
              <a:t>Look at this case study from Allan’s Primary School</a:t>
            </a:r>
          </a:p>
        </p:txBody>
      </p:sp>
      <p:sp>
        <p:nvSpPr>
          <p:cNvPr id="6" name="Text Placeholder 5">
            <a:extLst>
              <a:ext uri="{FF2B5EF4-FFF2-40B4-BE49-F238E27FC236}">
                <a16:creationId xmlns:a16="http://schemas.microsoft.com/office/drawing/2014/main" id="{CCD7AAC0-53AA-7542-961B-CC476A5151A7}"/>
              </a:ext>
            </a:extLst>
          </p:cNvPr>
          <p:cNvSpPr>
            <a:spLocks noGrp="1"/>
          </p:cNvSpPr>
          <p:nvPr>
            <p:ph type="body" sz="quarter" idx="21"/>
          </p:nvPr>
        </p:nvSpPr>
        <p:spPr>
          <a:xfrm>
            <a:off x="6535896" y="1870397"/>
            <a:ext cx="5305425" cy="367728"/>
          </a:xfrm>
        </p:spPr>
        <p:txBody>
          <a:bodyPr/>
          <a:lstStyle/>
          <a:p>
            <a:r>
              <a:rPr lang="en-US" b="1" dirty="0">
                <a:solidFill>
                  <a:srgbClr val="FF6937"/>
                </a:solidFill>
                <a:latin typeface="Arial" panose="020B0604020202020204" pitchFamily="34" charset="0"/>
                <a:cs typeface="Arial" panose="020B0604020202020204" pitchFamily="34" charset="0"/>
              </a:rPr>
              <a:t>Read the full case study </a:t>
            </a:r>
            <a:r>
              <a:rPr lang="en-US" b="1" dirty="0">
                <a:solidFill>
                  <a:srgbClr val="FF6937"/>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online</a:t>
            </a:r>
            <a:r>
              <a:rPr lang="en-US" dirty="0">
                <a:latin typeface="Arial" panose="020B0604020202020204" pitchFamily="34" charset="0"/>
                <a:cs typeface="Arial" panose="020B0604020202020204" pitchFamily="34" charset="0"/>
              </a:rPr>
              <a:t>.</a:t>
            </a:r>
          </a:p>
        </p:txBody>
      </p:sp>
      <p:pic>
        <p:nvPicPr>
          <p:cNvPr id="13" name="Picture 12" descr="A group of children in a classroom&#10;&#10;Description automatically generated">
            <a:extLst>
              <a:ext uri="{FF2B5EF4-FFF2-40B4-BE49-F238E27FC236}">
                <a16:creationId xmlns:a16="http://schemas.microsoft.com/office/drawing/2014/main" id="{F3858B8F-6EA7-108C-572C-0ABD2996F854}"/>
              </a:ext>
            </a:extLst>
          </p:cNvPr>
          <p:cNvPicPr>
            <a:picLocks noChangeAspect="1"/>
          </p:cNvPicPr>
          <p:nvPr/>
        </p:nvPicPr>
        <p:blipFill rotWithShape="1">
          <a:blip r:embed="rId4">
            <a:extLst>
              <a:ext uri="{28A0092B-C50C-407E-A947-70E740481C1C}">
                <a14:useLocalDpi xmlns:a14="http://schemas.microsoft.com/office/drawing/2010/main" val="0"/>
              </a:ext>
            </a:extLst>
          </a:blip>
          <a:srcRect l="18120" r="15224"/>
          <a:stretch/>
        </p:blipFill>
        <p:spPr>
          <a:xfrm>
            <a:off x="0" y="0"/>
            <a:ext cx="6188599" cy="6858000"/>
          </a:xfrm>
          <a:prstGeom prst="rect">
            <a:avLst/>
          </a:prstGeom>
        </p:spPr>
      </p:pic>
      <p:sp>
        <p:nvSpPr>
          <p:cNvPr id="14" name="Rectangle 13">
            <a:extLst>
              <a:ext uri="{FF2B5EF4-FFF2-40B4-BE49-F238E27FC236}">
                <a16:creationId xmlns:a16="http://schemas.microsoft.com/office/drawing/2014/main" id="{B01F5069-B9DA-7830-7839-695821457F9A}"/>
              </a:ext>
            </a:extLst>
          </p:cNvPr>
          <p:cNvSpPr/>
          <p:nvPr/>
        </p:nvSpPr>
        <p:spPr>
          <a:xfrm>
            <a:off x="194835" y="341538"/>
            <a:ext cx="5651740" cy="646331"/>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2B9F02A-ABA9-F606-558C-506C1189A058}"/>
              </a:ext>
            </a:extLst>
          </p:cNvPr>
          <p:cNvSpPr txBox="1"/>
          <p:nvPr/>
        </p:nvSpPr>
        <p:spPr>
          <a:xfrm>
            <a:off x="287913" y="398471"/>
            <a:ext cx="5512362" cy="461665"/>
          </a:xfrm>
          <a:prstGeom prst="rect">
            <a:avLst/>
          </a:prstGeom>
          <a:noFill/>
        </p:spPr>
        <p:txBody>
          <a:bodyPr wrap="square">
            <a:spAutoFit/>
          </a:bodyPr>
          <a:lstStyle/>
          <a:p>
            <a:r>
              <a:rPr lang="en-GB" sz="1200" b="0" i="0" dirty="0">
                <a:solidFill>
                  <a:schemeClr val="bg1"/>
                </a:solidFill>
                <a:latin typeface="Univers LT Pro 45 Light" panose="020B0403020202020204" pitchFamily="34" charset="77"/>
              </a:rPr>
              <a:t>An example of decision making in action is the P6 flexible seating pilot. We invested in our children’s idea to drastically change their learning environment.</a:t>
            </a:r>
            <a:endParaRPr lang="en-US" sz="1200" b="0" i="0" dirty="0">
              <a:solidFill>
                <a:schemeClr val="bg1"/>
              </a:solidFill>
              <a:latin typeface="Univers LT Pro 45 Light" panose="020B0403020202020204" pitchFamily="34" charset="77"/>
            </a:endParaRPr>
          </a:p>
        </p:txBody>
      </p:sp>
      <p:sp>
        <p:nvSpPr>
          <p:cNvPr id="8" name="Text Placeholder 6">
            <a:extLst>
              <a:ext uri="{FF2B5EF4-FFF2-40B4-BE49-F238E27FC236}">
                <a16:creationId xmlns:a16="http://schemas.microsoft.com/office/drawing/2014/main" id="{25D64A00-2182-D471-1340-8F2FCB600A37}"/>
              </a:ext>
            </a:extLst>
          </p:cNvPr>
          <p:cNvSpPr txBox="1">
            <a:spLocks/>
          </p:cNvSpPr>
          <p:nvPr/>
        </p:nvSpPr>
        <p:spPr>
          <a:xfrm>
            <a:off x="6535895" y="2382981"/>
            <a:ext cx="5305425" cy="367728"/>
          </a:xfrm>
          <a:prstGeom prst="rect">
            <a:avLst/>
          </a:prstGeom>
        </p:spPr>
        <p:txBody>
          <a:bodyPr vert="horz" lIns="0" tIns="45720" rIns="91440" bIns="45720" rtlCol="0">
            <a:normAutofit fontScale="25000" lnSpcReduction="20000"/>
          </a:bodyPr>
          <a:lstStyle>
            <a:lvl1pPr marL="342900" indent="-342900" algn="l" defTabSz="914400" rtl="0" eaLnBrk="1" latinLnBrk="0" hangingPunct="1">
              <a:lnSpc>
                <a:spcPct val="90000"/>
              </a:lnSpc>
              <a:spcBef>
                <a:spcPts val="1000"/>
              </a:spcBef>
              <a:buClr>
                <a:srgbClr val="FF6937"/>
              </a:buClr>
              <a:buFont typeface="+mj-lt"/>
              <a:buAutoNum type="arabicPeriod"/>
              <a:defRPr sz="1800" b="0" i="0" kern="1200">
                <a:solidFill>
                  <a:schemeClr val="tx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6400" dirty="0">
                <a:solidFill>
                  <a:srgbClr val="1E1E1E"/>
                </a:solidFill>
                <a:latin typeface="Arial" panose="020B0604020202020204" pitchFamily="34" charset="0"/>
                <a:cs typeface="Arial" panose="020B0604020202020204" pitchFamily="34" charset="0"/>
              </a:rPr>
              <a:t>Placing children at the heart of decision making has been the core of our Rights Respecting work so far.</a:t>
            </a:r>
          </a:p>
          <a:p>
            <a:r>
              <a:rPr lang="en-GB" sz="6400" dirty="0">
                <a:solidFill>
                  <a:srgbClr val="1E1E1E"/>
                </a:solidFill>
                <a:latin typeface="Arial" panose="020B0604020202020204" pitchFamily="34" charset="0"/>
                <a:cs typeface="Arial" panose="020B0604020202020204" pitchFamily="34" charset="0"/>
              </a:rPr>
              <a:t>It is important to ensure that you create the right culture within your setting which is built on an accurate and clear understanding of what children’s rights are.</a:t>
            </a:r>
          </a:p>
          <a:p>
            <a:r>
              <a:rPr lang="en-GB" sz="6400" dirty="0">
                <a:solidFill>
                  <a:srgbClr val="1E1E1E"/>
                </a:solidFill>
                <a:latin typeface="Arial" panose="020B0604020202020204" pitchFamily="34" charset="0"/>
                <a:cs typeface="Arial" panose="020B0604020202020204" pitchFamily="34" charset="0"/>
              </a:rPr>
              <a:t>We talk and sing about children’s rights every week at assembly, and this helps to keep the focus up to date and responsive to what is going on in the wider world. </a:t>
            </a:r>
            <a:endParaRPr lang="en-US" sz="6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56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DD6C81-8AA4-E041-AAF8-8EB97BD3C477}"/>
              </a:ext>
            </a:extLst>
          </p:cNvPr>
          <p:cNvSpPr>
            <a:spLocks noGrp="1"/>
          </p:cNvSpPr>
          <p:nvPr>
            <p:ph type="body" sz="quarter" idx="14"/>
          </p:nvPr>
        </p:nvSpPr>
        <p:spPr>
          <a:xfrm>
            <a:off x="6536002" y="331284"/>
            <a:ext cx="3965743" cy="707807"/>
          </a:xfrm>
        </p:spPr>
        <p:txBody>
          <a:bodyPr/>
          <a:lstStyle/>
          <a:p>
            <a:r>
              <a:rPr lang="en-US" dirty="0"/>
              <a:t>CASE STUDY</a:t>
            </a:r>
          </a:p>
        </p:txBody>
      </p:sp>
      <p:sp>
        <p:nvSpPr>
          <p:cNvPr id="3" name="Text Placeholder 2">
            <a:extLst>
              <a:ext uri="{FF2B5EF4-FFF2-40B4-BE49-F238E27FC236}">
                <a16:creationId xmlns:a16="http://schemas.microsoft.com/office/drawing/2014/main" id="{D795E4B6-838B-EB4E-BE98-33E79F1EFA72}"/>
              </a:ext>
            </a:extLst>
          </p:cNvPr>
          <p:cNvSpPr>
            <a:spLocks noGrp="1"/>
          </p:cNvSpPr>
          <p:nvPr>
            <p:ph type="body" sz="quarter" idx="17"/>
          </p:nvPr>
        </p:nvSpPr>
        <p:spPr>
          <a:xfrm>
            <a:off x="6535896" y="1203466"/>
            <a:ext cx="5305425" cy="259486"/>
          </a:xfrm>
        </p:spPr>
        <p:txBody>
          <a:bodyPr/>
          <a:lstStyle/>
          <a:p>
            <a:r>
              <a:rPr lang="en-US" dirty="0"/>
              <a:t>Look at this case study from Alun School</a:t>
            </a:r>
          </a:p>
        </p:txBody>
      </p:sp>
      <p:sp>
        <p:nvSpPr>
          <p:cNvPr id="6" name="Text Placeholder 5">
            <a:extLst>
              <a:ext uri="{FF2B5EF4-FFF2-40B4-BE49-F238E27FC236}">
                <a16:creationId xmlns:a16="http://schemas.microsoft.com/office/drawing/2014/main" id="{CCD7AAC0-53AA-7542-961B-CC476A5151A7}"/>
              </a:ext>
            </a:extLst>
          </p:cNvPr>
          <p:cNvSpPr>
            <a:spLocks noGrp="1"/>
          </p:cNvSpPr>
          <p:nvPr>
            <p:ph type="body" sz="quarter" idx="21"/>
          </p:nvPr>
        </p:nvSpPr>
        <p:spPr>
          <a:xfrm>
            <a:off x="6535896" y="1870397"/>
            <a:ext cx="5305425" cy="367728"/>
          </a:xfrm>
        </p:spPr>
        <p:txBody>
          <a:bodyPr/>
          <a:lstStyle/>
          <a:p>
            <a:r>
              <a:rPr lang="en-US" b="1" dirty="0">
                <a:solidFill>
                  <a:srgbClr val="FF6937"/>
                </a:solidFill>
              </a:rPr>
              <a:t>Read the full case study </a:t>
            </a:r>
            <a:r>
              <a:rPr lang="en-US" b="1" dirty="0">
                <a:solidFill>
                  <a:srgbClr val="FF6937"/>
                </a:solidFill>
                <a:hlinkClick r:id="rId3">
                  <a:extLst>
                    <a:ext uri="{A12FA001-AC4F-418D-AE19-62706E023703}">
                      <ahyp:hlinkClr xmlns:ahyp="http://schemas.microsoft.com/office/drawing/2018/hyperlinkcolor" val="tx"/>
                    </a:ext>
                  </a:extLst>
                </a:hlinkClick>
              </a:rPr>
              <a:t>online</a:t>
            </a:r>
            <a:r>
              <a:rPr lang="en-US" dirty="0"/>
              <a:t>.</a:t>
            </a:r>
          </a:p>
        </p:txBody>
      </p:sp>
      <p:pic>
        <p:nvPicPr>
          <p:cNvPr id="4" name="Picture 3" descr="Young people from Allun's School hold their Gold banner. ">
            <a:extLst>
              <a:ext uri="{FF2B5EF4-FFF2-40B4-BE49-F238E27FC236}">
                <a16:creationId xmlns:a16="http://schemas.microsoft.com/office/drawing/2014/main" id="{ECF482FB-6174-2D2A-D8BB-CEAEA348A52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207" r="19114"/>
          <a:stretch/>
        </p:blipFill>
        <p:spPr>
          <a:xfrm>
            <a:off x="0" y="0"/>
            <a:ext cx="6188597" cy="6858000"/>
          </a:xfrm>
          <a:prstGeom prst="rect">
            <a:avLst/>
          </a:prstGeom>
        </p:spPr>
      </p:pic>
      <p:sp>
        <p:nvSpPr>
          <p:cNvPr id="5" name="Rectangle 4">
            <a:extLst>
              <a:ext uri="{FF2B5EF4-FFF2-40B4-BE49-F238E27FC236}">
                <a16:creationId xmlns:a16="http://schemas.microsoft.com/office/drawing/2014/main" id="{559F5EE8-2BAA-6CD5-6059-1BD4D28F436D}"/>
              </a:ext>
            </a:extLst>
          </p:cNvPr>
          <p:cNvSpPr/>
          <p:nvPr/>
        </p:nvSpPr>
        <p:spPr>
          <a:xfrm>
            <a:off x="296867" y="195689"/>
            <a:ext cx="5651740" cy="646331"/>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BC6B4E2-DE8E-C5CC-6DD8-007C4080EBF9}"/>
              </a:ext>
            </a:extLst>
          </p:cNvPr>
          <p:cNvSpPr txBox="1"/>
          <p:nvPr/>
        </p:nvSpPr>
        <p:spPr>
          <a:xfrm>
            <a:off x="389945" y="252622"/>
            <a:ext cx="5512362" cy="461665"/>
          </a:xfrm>
          <a:prstGeom prst="rect">
            <a:avLst/>
          </a:prstGeom>
          <a:noFill/>
        </p:spPr>
        <p:txBody>
          <a:bodyPr wrap="square">
            <a:spAutoFit/>
          </a:bodyPr>
          <a:lstStyle/>
          <a:p>
            <a:r>
              <a:rPr lang="en-GB" sz="1200" b="0" i="0" dirty="0">
                <a:solidFill>
                  <a:schemeClr val="bg1"/>
                </a:solidFill>
                <a:latin typeface="Univers LT Pro 45 Light" panose="020B0403020202020204" pitchFamily="34" charset="77"/>
              </a:rPr>
              <a:t>Young people from Alun School hold their Gold banner. No school journey ends at Gold, there are never-ending ways to incorporate rights.</a:t>
            </a:r>
            <a:endParaRPr lang="en-US" sz="1200" b="0" i="0" dirty="0">
              <a:solidFill>
                <a:schemeClr val="bg1"/>
              </a:solidFill>
              <a:latin typeface="Univers LT Pro 45 Light" panose="020B0403020202020204" pitchFamily="34" charset="77"/>
            </a:endParaRPr>
          </a:p>
        </p:txBody>
      </p:sp>
      <p:sp>
        <p:nvSpPr>
          <p:cNvPr id="10" name="Text Placeholder 6">
            <a:extLst>
              <a:ext uri="{FF2B5EF4-FFF2-40B4-BE49-F238E27FC236}">
                <a16:creationId xmlns:a16="http://schemas.microsoft.com/office/drawing/2014/main" id="{782A21C6-0B36-6325-7CDC-257A54449A66}"/>
              </a:ext>
            </a:extLst>
          </p:cNvPr>
          <p:cNvSpPr txBox="1">
            <a:spLocks/>
          </p:cNvSpPr>
          <p:nvPr/>
        </p:nvSpPr>
        <p:spPr>
          <a:xfrm>
            <a:off x="6535893" y="2288193"/>
            <a:ext cx="5305425" cy="367728"/>
          </a:xfrm>
          <a:prstGeom prst="rect">
            <a:avLst/>
          </a:prstGeom>
        </p:spPr>
        <p:txBody>
          <a:bodyPr vert="horz" lIns="0" tIns="45720" rIns="91440" bIns="45720" rtlCol="0">
            <a:normAutofit fontScale="25000" lnSpcReduction="20000"/>
          </a:bodyPr>
          <a:lstStyle>
            <a:lvl1pPr marL="342900" indent="-342900" algn="l" defTabSz="914400" rtl="0" eaLnBrk="1" latinLnBrk="0" hangingPunct="1">
              <a:lnSpc>
                <a:spcPct val="90000"/>
              </a:lnSpc>
              <a:spcBef>
                <a:spcPts val="1000"/>
              </a:spcBef>
              <a:buClr>
                <a:srgbClr val="FF6937"/>
              </a:buClr>
              <a:buFont typeface="+mj-lt"/>
              <a:buAutoNum type="arabicPeriod"/>
              <a:defRPr sz="1800" b="0" i="0" kern="1200">
                <a:solidFill>
                  <a:schemeClr val="tx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6400">
                <a:solidFill>
                  <a:srgbClr val="1E1E1E"/>
                </a:solidFill>
                <a:latin typeface="Arial" panose="020B0604020202020204" pitchFamily="34" charset="0"/>
                <a:cs typeface="Arial" panose="020B0604020202020204" pitchFamily="34" charset="0"/>
              </a:rPr>
              <a:t>The RRSA framework progresses a whole school approach for promotion of UNCRC which is just what our community was looking for. A previous approach might have been delivering rights knowledge and understanding in PSE and Humanities, but rights apply to all subject areas and in everything we do as staff and adults as duty bearers, not just one discreet area.</a:t>
            </a:r>
          </a:p>
          <a:p>
            <a:r>
              <a:rPr lang="en-GB" sz="6600">
                <a:solidFill>
                  <a:srgbClr val="1E1E1E"/>
                </a:solidFill>
                <a:latin typeface="Arial" panose="020B0604020202020204" pitchFamily="34" charset="0"/>
                <a:cs typeface="Arial" panose="020B0604020202020204" pitchFamily="34" charset="0"/>
              </a:rPr>
              <a:t>Consistent messaging was important too, incorporating rights and respect language across everything we do.</a:t>
            </a:r>
            <a:r>
              <a:rPr lang="en-GB" sz="6400">
                <a:solidFill>
                  <a:srgbClr val="1E1E1E"/>
                </a:solidFill>
                <a:latin typeface="Arial" panose="020B0604020202020204" pitchFamily="34" charset="0"/>
                <a:cs typeface="Arial" panose="020B0604020202020204" pitchFamily="34" charset="0"/>
              </a:rPr>
              <a:t> </a:t>
            </a:r>
          </a:p>
          <a:p>
            <a:r>
              <a:rPr lang="en-GB" sz="6600">
                <a:solidFill>
                  <a:srgbClr val="1E1E1E"/>
                </a:solidFill>
                <a:latin typeface="Arial" panose="020B0604020202020204" pitchFamily="34" charset="0"/>
                <a:cs typeface="Arial" panose="020B0604020202020204" pitchFamily="34" charset="0"/>
              </a:rPr>
              <a:t>Visual reminders in the school environment contribute to the ethos as does lesson content and the rights and respect language used every day.</a:t>
            </a:r>
            <a:endParaRPr lang="en-US" sz="6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66266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1763</TotalTime>
  <Words>2541</Words>
  <Application>Microsoft Office PowerPoint</Application>
  <PresentationFormat>Widescreen</PresentationFormat>
  <Paragraphs>151</Paragraphs>
  <Slides>15</Slides>
  <Notes>15</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Aleo</vt:lpstr>
      <vt:lpstr>Arial</vt:lpstr>
      <vt:lpstr>Calibri</vt:lpstr>
      <vt:lpstr>Montserrat</vt:lpstr>
      <vt:lpstr>Open Sans</vt:lpstr>
      <vt:lpstr>Symbol</vt:lpstr>
      <vt:lpstr>Univers LT Pro 45 Light</vt:lpstr>
      <vt:lpstr>Univers LT Pro 85 XBlack</vt:lpstr>
      <vt:lpstr>Univers LT Std 45 Light</vt:lpstr>
      <vt:lpstr>Univers Next Pro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Katherine Fardell</dc:creator>
  <cp:lastModifiedBy>Samantha Bradey</cp:lastModifiedBy>
  <cp:revision>131</cp:revision>
  <dcterms:created xsi:type="dcterms:W3CDTF">2022-01-18T14:28:30Z</dcterms:created>
  <dcterms:modified xsi:type="dcterms:W3CDTF">2023-08-16T11:01:11Z</dcterms:modified>
</cp:coreProperties>
</file>