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2" r:id="rId2"/>
    <p:sldId id="286" r:id="rId3"/>
    <p:sldId id="285" r:id="rId4"/>
    <p:sldId id="270" r:id="rId5"/>
    <p:sldId id="281" r:id="rId6"/>
    <p:sldId id="288" r:id="rId7"/>
    <p:sldId id="287" r:id="rId8"/>
    <p:sldId id="268" r:id="rId9"/>
    <p:sldId id="290" r:id="rId10"/>
    <p:sldId id="295" r:id="rId11"/>
    <p:sldId id="271" r:id="rId12"/>
    <p:sldId id="294" r:id="rId13"/>
    <p:sldId id="274"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8"/>
            <p14:sldId id="287"/>
            <p14:sldId id="268"/>
            <p14:sldId id="290"/>
            <p14:sldId id="295"/>
            <p14:sldId id="271"/>
            <p14:sldId id="294"/>
            <p14:sldId id="274"/>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00"/>
    <a:srgbClr val="FF6937"/>
    <a:srgbClr val="FF9933"/>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68691" autoAdjust="0"/>
  </p:normalViewPr>
  <p:slideViewPr>
    <p:cSldViewPr snapToGrid="0">
      <p:cViewPr varScale="1">
        <p:scale>
          <a:sx n="46" d="100"/>
          <a:sy n="46" d="100"/>
        </p:scale>
        <p:origin x="1256" y="28"/>
      </p:cViewPr>
      <p:guideLst/>
    </p:cSldViewPr>
  </p:slideViewPr>
  <p:notesTextViewPr>
    <p:cViewPr>
      <p:scale>
        <a:sx n="125" d="100"/>
        <a:sy n="125" d="100"/>
      </p:scale>
      <p:origin x="0" y="-232"/>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9/21/2023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Welcome to Spotlight, our latest resource to support RRSA coordinators to develop Rights Respecting practice in school.</a:t>
            </a:r>
          </a:p>
          <a:p>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Unlike Article of the Week, Spotlight is aimed at colleagues and is intended to support you in staff briefings or continued professional development (CPD). </a:t>
            </a:r>
          </a:p>
          <a:p>
            <a:endParaRPr lang="en-GB" sz="1800" b="1" dirty="0">
              <a:effectLst/>
              <a:latin typeface="Arial" panose="020B0604020202020204" pitchFamily="34" charset="0"/>
              <a:ea typeface="Calibri" panose="020F0502020204030204" pitchFamily="34" charset="0"/>
            </a:endParaRPr>
          </a:p>
          <a:p>
            <a:r>
              <a:rPr lang="en-GB" sz="1800" b="1" dirty="0">
                <a:effectLst/>
                <a:latin typeface="Arial" panose="020B0604020202020204" pitchFamily="34" charset="0"/>
                <a:ea typeface="Calibri" panose="020F0502020204030204" pitchFamily="34" charset="0"/>
              </a:rPr>
              <a:t>Please check guidance in subsequent slide notes.</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rPr>
              <a:t>Presenter notes: There are six discussion questions available. </a:t>
            </a:r>
            <a:r>
              <a:rPr lang="en-GB" sz="1800" b="0" i="0" dirty="0">
                <a:solidFill>
                  <a:srgbClr val="000000"/>
                </a:solidFill>
                <a:effectLst/>
                <a:latin typeface="WordVisi_MSFontService"/>
              </a:rPr>
              <a:t>Choose the questions that are most relevant to your setting and experience. You may decide to choose only one or two questions to focus on or you could put participants into groups with each group discussing a different question. If you are focussing on Black History Month, please select and modify accordingly.</a:t>
            </a:r>
          </a:p>
          <a:p>
            <a:endParaRPr lang="en-GB" sz="1800" dirty="0">
              <a:effectLst/>
              <a:latin typeface="Arial" panose="020B0604020202020204" pitchFamily="34" charset="0"/>
              <a:ea typeface="Calibri" panose="020F0502020204030204" pitchFamily="34" charset="0"/>
            </a:endParaRPr>
          </a:p>
          <a:p>
            <a:pPr algn="l" rtl="0" fontAlgn="base"/>
            <a:r>
              <a:rPr lang="en-GB" sz="1800" b="0" i="0" dirty="0">
                <a:solidFill>
                  <a:srgbClr val="000000"/>
                </a:solidFill>
                <a:effectLst/>
                <a:latin typeface="WordVisi_MSFontService"/>
              </a:rPr>
              <a:t>Collect some of the ideas from your colleagues and add them to your RRSA action plan/evidence.</a:t>
            </a:r>
            <a:r>
              <a:rPr lang="en-GB" sz="1800" b="0" i="0" dirty="0">
                <a:solidFill>
                  <a:srgbClr val="000000"/>
                </a:solidFill>
                <a:effectLst/>
                <a:latin typeface="WordVisiPilcrow_MSFontService"/>
              </a:rPr>
              <a:t> </a:t>
            </a:r>
            <a:endParaRPr lang="en-GB" sz="2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WordVisiPilcrow_MSFontService"/>
              </a:rPr>
              <a:t> </a:t>
            </a:r>
          </a:p>
          <a:p>
            <a:pPr algn="l" rtl="0" fontAlgn="base"/>
            <a:r>
              <a:rPr lang="en-GB" sz="1800" b="0" i="0" dirty="0">
                <a:solidFill>
                  <a:srgbClr val="000000"/>
                </a:solidFill>
                <a:effectLst/>
                <a:latin typeface="WordVisi_MSFontService"/>
              </a:rPr>
              <a:t>For more information on the protected characteristics of the Equalities Act 2010 see https://www.equalityhumanrights.com/en/equality-act/protected-characteristics</a:t>
            </a:r>
            <a:endParaRPr lang="en-GB"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85307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Presenter notes: There are six suggestions for activities. Depending on the time you have available, </a:t>
            </a:r>
            <a:r>
              <a:rPr lang="en-GB" sz="1800" b="0" i="0" dirty="0">
                <a:solidFill>
                  <a:srgbClr val="000000"/>
                </a:solidFill>
                <a:effectLst/>
                <a:latin typeface="Univers LT Pro 45 Light" panose="020B0403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rtl="0" fontAlgn="base">
              <a:buFont typeface="Arial" panose="020B0604020202020204" pitchFamily="34" charset="0"/>
              <a:buNone/>
            </a:pPr>
            <a:r>
              <a:rPr lang="en-GB" dirty="0"/>
              <a:t>Activity 1: You could further develop this activity by asking staff to work in their respective faculty/year teams to l</a:t>
            </a:r>
            <a:r>
              <a:rPr lang="en-GB" sz="1200" b="0" dirty="0">
                <a:effectLst/>
                <a:latin typeface="Arial" panose="020B0604020202020204" pitchFamily="34" charset="0"/>
                <a:cs typeface="Arial" panose="020B0604020202020204" pitchFamily="34" charset="0"/>
              </a:rPr>
              <a:t>ook at medium term planning or a scheme of work through different lenses (SEND/background/gender etc.) </a:t>
            </a: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Arial" panose="020B0604020202020204" pitchFamily="34" charset="0"/>
                <a:ea typeface="Calibri" panose="020F0502020204030204" pitchFamily="34" charset="0"/>
              </a:rPr>
              <a:t>Presenter notes: There are six suggestions for activities. Depending on the time you have available, </a:t>
            </a:r>
            <a:r>
              <a:rPr lang="en-GB" sz="1000" b="0" i="0" dirty="0">
                <a:solidFill>
                  <a:srgbClr val="000000"/>
                </a:solidFill>
                <a:effectLst/>
                <a:latin typeface="Univers LT Pro 45 Light" panose="020B0403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dirty="0">
              <a:solidFill>
                <a:srgbClr val="000000"/>
              </a:solidFill>
              <a:effectLst/>
              <a:latin typeface="Univers LT Pro 45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a:solidFill>
                  <a:srgbClr val="000000"/>
                </a:solidFill>
                <a:effectLst/>
                <a:latin typeface="Univers LT Pro 45 Light" panose="020B0403020202020204" pitchFamily="34" charset="0"/>
              </a:rPr>
              <a:t>Activity 4: This may also be a good activity for your RRSA Steering Group or equivalent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000000"/>
                </a:solidFill>
                <a:effectLst/>
                <a:latin typeface="Univers LT Pro 45 Light" panose="020B0403020202020204" pitchFamily="34" charset="0"/>
              </a:rPr>
              <a:t>Activity 6: </a:t>
            </a:r>
            <a:r>
              <a:rPr lang="en-GB" sz="1000" b="0" i="0" dirty="0">
                <a:solidFill>
                  <a:srgbClr val="000000"/>
                </a:solidFill>
                <a:effectLst/>
                <a:latin typeface="Univers LT Pro 45 Light" panose="020B0403020202020204" pitchFamily="34" charset="0"/>
              </a:rPr>
              <a:t>The simplified text of Article 2 of the CRC states: </a:t>
            </a:r>
            <a:r>
              <a:rPr lang="en-GB" sz="1200" dirty="0"/>
              <a:t>The Convention applies to every child without discrimination, whatever their ethnicity, sex, religion, language, abilities or any other status, whatever they think or say, whatever their family background.</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59127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You could ask people to write down personal commitments in the light of this reflection and collect these in and come back to them at the start of the next term to remind colleagues of their commitment and celebrate any progress. </a:t>
            </a:r>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Presenter notes: </a:t>
            </a:r>
            <a:r>
              <a:rPr lang="en-GB" sz="3200" dirty="0"/>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US" sz="3200" dirty="0"/>
          </a:p>
          <a:p>
            <a:endParaRPr lang="en-GB" sz="1800" dirty="0">
              <a:effectLst/>
              <a:latin typeface="Univers LT Pro 45 Light" panose="020B0403020202020204" pitchFamily="34" charset="0"/>
              <a:ea typeface="Calibri" panose="020F0502020204030204" pitchFamily="34" charset="0"/>
              <a:cs typeface="Times New Roman" panose="02020603050405020304" pitchFamily="18" charset="0"/>
            </a:endParaRPr>
          </a:p>
          <a:p>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Encourage your colleagues to explore the RRSA website to find additional resources. </a:t>
            </a:r>
            <a:r>
              <a:rPr lang="en-GB" sz="1800" dirty="0">
                <a:effectLst/>
                <a:latin typeface="Arial" panose="020B0604020202020204" pitchFamily="34" charset="0"/>
                <a:ea typeface="Calibri" panose="020F050202020403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dirty="0"/>
              <a:t>Presenter notes: </a:t>
            </a:r>
            <a:r>
              <a:rPr lang="en-GB" sz="12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dirty="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Presenter notes: </a:t>
            </a:r>
            <a:r>
              <a:rPr lang="en-GB" sz="1800" b="0" i="0" dirty="0">
                <a:solidFill>
                  <a:srgbClr val="000000"/>
                </a:solidFill>
                <a:effectLst/>
                <a:latin typeface="Univers LT Pro 45 Light" panose="020B0403020202020204" pitchFamily="34" charset="0"/>
              </a:rPr>
              <a:t>Please edit the aims of the session to suit the time you have available for your session.  </a:t>
            </a:r>
            <a:endParaRPr lang="en-GB" sz="2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Univers LT Pro 45 Light" panose="020B0403020202020204" pitchFamily="34" charset="0"/>
              </a:rPr>
              <a:t> </a:t>
            </a:r>
            <a:endParaRPr lang="en-GB" sz="2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Univers LT Pro 45 Light" panose="020B0403020202020204" pitchFamily="34" charset="0"/>
              </a:rPr>
              <a:t>This session is intended to support you in using the CRC to underpin what you already do around Equality, Diversity and Inclusion and also to empower and challenge you to progress further in this area. </a:t>
            </a:r>
          </a:p>
          <a:p>
            <a:pPr algn="l" rtl="0" fontAlgn="base"/>
            <a:endParaRPr lang="en-GB" sz="1800" b="0" i="0" dirty="0">
              <a:solidFill>
                <a:srgbClr val="000000"/>
              </a:solidFill>
              <a:effectLst/>
              <a:latin typeface="Univers LT Pro 45 Light" panose="020B0403020202020204" pitchFamily="34" charset="0"/>
            </a:endParaRPr>
          </a:p>
          <a:p>
            <a:pPr algn="l" rtl="0" fontAlgn="base"/>
            <a:r>
              <a:rPr lang="en-GB" sz="1800" b="0" i="0" dirty="0">
                <a:solidFill>
                  <a:srgbClr val="000000"/>
                </a:solidFill>
                <a:effectLst/>
                <a:latin typeface="Univers LT Pro 45 Light" panose="020B0403020202020204" pitchFamily="34" charset="0"/>
              </a:rPr>
              <a:t>The whole Spotlight series is about embedding children’s rights within a wide range of school priorities and practices. </a:t>
            </a:r>
            <a:endParaRPr lang="en-GB" sz="2800"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Presenter notes: Delete this slide before using.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It would be useful to have copies of the simplified CRC or the icons so that staff can refer to them throughout the session.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unicef.uk/</a:t>
            </a:r>
            <a:r>
              <a:rPr lang="en-GB" sz="1800" dirty="0" err="1">
                <a:effectLst/>
                <a:latin typeface="Univers LT Pro 45 Light" panose="020B0403020202020204" pitchFamily="34" charset="0"/>
                <a:ea typeface="Calibri" panose="020F0502020204030204" pitchFamily="34" charset="0"/>
                <a:cs typeface="Times New Roman" panose="02020603050405020304" pitchFamily="18" charset="0"/>
              </a:rPr>
              <a:t>CRC_Icons</a:t>
            </a:r>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rPr>
              <a:t>The video complements the content of this pack and can also be used separately.</a:t>
            </a:r>
            <a:endParaRPr lang="en-GB" sz="1800" dirty="0">
              <a:effectLst/>
              <a:latin typeface="Calibri" panose="020F0502020204030204" pitchFamily="34" charset="0"/>
              <a:ea typeface="Calibri" panose="020F0502020204030204" pitchFamily="34" charset="0"/>
            </a:endParaRPr>
          </a:p>
          <a:p>
            <a:endParaRPr lang="en-GB" dirty="0"/>
          </a:p>
          <a:p>
            <a:r>
              <a:rPr lang="en-GB" dirty="0"/>
              <a:t>Presenter notes: </a:t>
            </a:r>
            <a:r>
              <a:rPr lang="en-GB" sz="1800" b="0" i="0" dirty="0">
                <a:solidFill>
                  <a:srgbClr val="000000"/>
                </a:solidFill>
                <a:effectLst/>
                <a:latin typeface="Univers LT Pro 45 Light" panose="020B0403020202020204" pitchFamily="34" charset="0"/>
              </a:rPr>
              <a:t>Our Rights Respecting journey can help us recognise and value diversity and embrace an inclusive approach. This is a fast moving and important part of society and school life. We want all our pupils and staff to feel a sense of belonging and to feel like they are treated with dignity and worth in line with Article 2: Non-Discrimination. </a:t>
            </a:r>
          </a:p>
          <a:p>
            <a:endParaRPr lang="en-GB" sz="1800" b="0" i="0" dirty="0">
              <a:solidFill>
                <a:srgbClr val="000000"/>
              </a:solidFill>
              <a:effectLst/>
              <a:latin typeface="Univers LT Pro 45 Light" panose="020B0403020202020204" pitchFamily="34" charset="0"/>
            </a:endParaRPr>
          </a:p>
          <a:p>
            <a:r>
              <a:rPr lang="en-GB" sz="1800" b="0" i="0" dirty="0">
                <a:solidFill>
                  <a:srgbClr val="000000"/>
                </a:solidFill>
                <a:effectLst/>
                <a:latin typeface="Univers LT Pro 45 Light" panose="020B0403020202020204" pitchFamily="34" charset="0"/>
              </a:rPr>
              <a:t>We probably have different levels of confidence when talking about diversity and inclusion and probably have many questions to ask. This session will allow us to share some thoughts about how we can challenge ourselves to develop our rights respecting inclusive practice.  </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0" i="0" dirty="0">
                <a:solidFill>
                  <a:srgbClr val="000000"/>
                </a:solidFill>
                <a:effectLst/>
                <a:latin typeface="WordVisi_MSFontService"/>
              </a:rPr>
              <a:t>Presenter notes: When showing this slide in presenter mode the articles and the text at the bottom of the slide will appear on click 1 and 2. </a:t>
            </a:r>
          </a:p>
          <a:p>
            <a:endParaRPr lang="en-GB" sz="2800" b="0" i="0" dirty="0">
              <a:solidFill>
                <a:srgbClr val="000000"/>
              </a:solidFill>
              <a:effectLst/>
              <a:latin typeface="WordVisi_MSFontServic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00000"/>
                </a:solidFill>
                <a:effectLst/>
                <a:latin typeface="WordVisi_MSFontService"/>
              </a:rPr>
              <a:t>Look at the summary of the CRC with a partner – which articles do you think are particularly relevant to our work on inclusion?  Give good time for people to think about and discuss the links. </a:t>
            </a:r>
            <a:r>
              <a:rPr lang="en-GB"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Your colleagues may identify different articles to the ones displayed. If time permits, encourage staff to explain their choices. </a:t>
            </a:r>
            <a:endParaRPr lang="en-GB" sz="2800" b="0" i="0" dirty="0">
              <a:solidFill>
                <a:srgbClr val="000000"/>
              </a:solidFill>
              <a:effectLst/>
              <a:latin typeface="WordVisi_MSFontService"/>
            </a:endParaRPr>
          </a:p>
          <a:p>
            <a:endParaRPr lang="en-GB" sz="2800" b="0" i="0" dirty="0">
              <a:solidFill>
                <a:srgbClr val="000000"/>
              </a:solidFill>
              <a:effectLst/>
              <a:latin typeface="WordVisi_MSFontServic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00000"/>
                </a:solidFill>
                <a:effectLst/>
                <a:latin typeface="WordVisi_MSFontService"/>
              </a:rPr>
              <a:t>CRC Summary: </a:t>
            </a:r>
            <a:r>
              <a:rPr lang="en-GB" sz="1200" dirty="0">
                <a:effectLst/>
                <a:latin typeface="Univers LT Pro 45 Light" panose="020B0403020202020204" pitchFamily="34" charset="0"/>
                <a:ea typeface="Calibri" panose="020F0502020204030204" pitchFamily="34" charset="0"/>
                <a:cs typeface="Times New Roman" panose="02020603050405020304" pitchFamily="18" charset="0"/>
              </a:rPr>
              <a:t>unicef.uk/</a:t>
            </a:r>
            <a:r>
              <a:rPr lang="en-GB" sz="1200" dirty="0" err="1">
                <a:effectLst/>
                <a:latin typeface="Univers LT Pro 45 Light" panose="020B0403020202020204" pitchFamily="34" charset="0"/>
                <a:ea typeface="Calibri" panose="020F0502020204030204" pitchFamily="34" charset="0"/>
                <a:cs typeface="Times New Roman" panose="02020603050405020304" pitchFamily="18" charset="0"/>
              </a:rPr>
              <a:t>CRC_Icons</a:t>
            </a:r>
            <a:endParaRPr lang="en-US" dirty="0"/>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If you choose to use this slide, it’s an opportunity to remind colleagues of the ‘structure’ of RRSA - Three strands: Teaching about rights… through rights… for rights…</a:t>
            </a:r>
          </a:p>
          <a:p>
            <a:endParaRPr lang="en-GB" dirty="0"/>
          </a:p>
          <a:p>
            <a:r>
              <a:rPr lang="en-GB" sz="1800" dirty="0">
                <a:solidFill>
                  <a:srgbClr val="FF0000"/>
                </a:solidFill>
                <a:effectLst/>
                <a:latin typeface="Arial" panose="020B0604020202020204" pitchFamily="34" charset="0"/>
                <a:ea typeface="Calibri" panose="020F0502020204030204" pitchFamily="34" charset="0"/>
              </a:rPr>
              <a:t>If you have time, it may be useful to explore with your colleagues how your school’s work on EDI fits within the RRSA framework. Strand B is about how children experience their rights being respected at school, and this explicitly mentions building a school community built on equality, dignity, respect and non-discrimination which links directly to your school’s work on EDI.</a:t>
            </a:r>
            <a:endParaRPr lang="en-GB" sz="1800" dirty="0">
              <a:effectLst/>
              <a:latin typeface="Calibri" panose="020F0502020204030204" pitchFamily="34" charset="0"/>
              <a:ea typeface="Calibri" panose="020F0502020204030204" pitchFamily="34" charset="0"/>
            </a:endParaRPr>
          </a:p>
          <a:p>
            <a:r>
              <a:rPr lang="en-GB" sz="1800" dirty="0">
                <a:solidFill>
                  <a:srgbClr val="FF0000"/>
                </a:solidFill>
                <a:effectLst/>
                <a:latin typeface="Arial" panose="020B0604020202020204" pitchFamily="34" charset="0"/>
                <a:ea typeface="Calibri" panose="020F0502020204030204" pitchFamily="34" charset="0"/>
              </a:rPr>
              <a:t>Drilling down, Outcome 6 ties closely with EDI.  If you are working towards Bronze or Silver, it will be useful to look at the outcome descriptor for Silver and ask your colleagues how well they think you meet this outcome descriptor and to have this in mind for the remainder of the session. If you are working towards Gold or Gold reaccreditation, it will be useful to look at the outcome descriptor for Gold and ask your colleagues how well they think you meet this outcome descriptor and to have this in mind for the remainder of the session.</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rPr>
              <a:t>Presenter notes: The full case study is available on the RRSA website, where you can print it out and share with your staff if you are choosing to focus on this as part of your session.</a:t>
            </a:r>
            <a:r>
              <a:rPr lang="en-GB"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your colleagues</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Encourage staff to consider whether there are any examples of good practice within this case study that your school could draw on and learn from.  </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Presenter notes: There are six discussion questions available. </a:t>
            </a:r>
            <a:r>
              <a:rPr lang="en-GB" sz="1800" b="0" i="0" dirty="0">
                <a:solidFill>
                  <a:srgbClr val="000000"/>
                </a:solidFill>
                <a:effectLst/>
                <a:latin typeface="WordVisi_MSFontService"/>
              </a:rPr>
              <a:t>Choose the questions that are most relevant to your setting and experience. You may decide to choose only one or two questions to focus on or you could put participants into groups with each group discussing a different question. If you are focussing on Black History Month, please select and modify accordingly.</a:t>
            </a:r>
          </a:p>
          <a:p>
            <a:pPr algn="l" rtl="0" fontAlgn="base"/>
            <a:endParaRPr lang="en-GB" sz="1800" b="0" i="0" dirty="0">
              <a:solidFill>
                <a:srgbClr val="000000"/>
              </a:solidFill>
              <a:effectLst/>
              <a:latin typeface="WordVisi_MSFontService"/>
            </a:endParaRPr>
          </a:p>
          <a:p>
            <a:pPr algn="l" rtl="0" fontAlgn="base"/>
            <a:r>
              <a:rPr lang="en-GB" sz="1800" b="0" i="0" dirty="0">
                <a:solidFill>
                  <a:srgbClr val="000000"/>
                </a:solidFill>
                <a:effectLst/>
                <a:latin typeface="WordVisi_MSFontService"/>
              </a:rPr>
              <a:t>Collect some of the ideas from your colleagues and add them to your RRSA action plan/evidence.</a:t>
            </a:r>
            <a:r>
              <a:rPr lang="en-GB" sz="1800" b="0" i="0" dirty="0">
                <a:solidFill>
                  <a:srgbClr val="000000"/>
                </a:solidFill>
                <a:effectLst/>
                <a:latin typeface="WordVisiPilcrow_MSFontService"/>
              </a:rPr>
              <a:t> </a:t>
            </a:r>
            <a:endParaRPr lang="en-GB" sz="2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WordVisiPilcrow_MSFontService"/>
              </a:rPr>
              <a:t> </a:t>
            </a:r>
          </a:p>
          <a:p>
            <a:pPr algn="l" rtl="0" fontAlgn="base"/>
            <a:r>
              <a:rPr lang="en-GB" sz="1800" b="0" i="0" dirty="0">
                <a:solidFill>
                  <a:srgbClr val="000000"/>
                </a:solidFill>
                <a:effectLst/>
                <a:latin typeface="WordVisi_MSFontService"/>
              </a:rPr>
              <a:t>Remember to encourage staff to consider all aspects of inclusion and diversity which might include but are not limited to disability, culture, religion, gender, different types of families and socio-economic backgrounds and any other elements of diversity. </a:t>
            </a:r>
            <a:r>
              <a:rPr lang="en-GB" sz="1800" b="0" i="0" dirty="0">
                <a:solidFill>
                  <a:srgbClr val="000000"/>
                </a:solidFill>
                <a:effectLst/>
                <a:latin typeface="WordVisiPilcrow_MSFontService"/>
              </a:rPr>
              <a:t> </a:t>
            </a:r>
            <a:endParaRPr lang="en-GB" sz="1800" dirty="0">
              <a:effectLst/>
              <a:latin typeface="Arial" panose="020B0604020202020204" pitchFamily="34" charset="0"/>
              <a:ea typeface="Calibri" panose="020F0502020204030204" pitchFamily="34" charset="0"/>
            </a:endParaRPr>
          </a:p>
          <a:p>
            <a:endParaRPr lang="en-GB" sz="1800" dirty="0">
              <a:effectLst/>
              <a:latin typeface="Arial" panose="020B0604020202020204" pitchFamily="34" charset="0"/>
            </a:endParaRPr>
          </a:p>
          <a:p>
            <a:r>
              <a:rPr lang="en-GB" dirty="0"/>
              <a:t>The document that forms part of the second discussion question can be found here: </a:t>
            </a:r>
          </a:p>
          <a:p>
            <a:endParaRPr lang="en-GB" dirty="0"/>
          </a:p>
          <a:p>
            <a:r>
              <a:rPr lang="en-GB" dirty="0"/>
              <a:t>https://www.unicef.org.uk/rights-respecting-schools/wp-content/uploads/sites/4/2023/09/EDI-definitions-one-pager.pdf   You may wish to print it in advance.</a:t>
            </a:r>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762142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dirty="0"/>
              <a:t>CLICK TO EDIT TITLE</a:t>
            </a:r>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err="1">
                <a:solidFill>
                  <a:schemeClr val="bg1"/>
                </a:solidFill>
                <a:effectLst/>
                <a:latin typeface="Univers LT Pro 45 Light" panose="020B0403020202020204" pitchFamily="34" charset="77"/>
              </a:rPr>
              <a:t>UNICEF</a:t>
            </a:r>
            <a:r>
              <a:rPr lang="en-GB" sz="800" b="0" i="0" dirty="0" err="1">
                <a:solidFill>
                  <a:schemeClr val="bg1"/>
                </a:solidFill>
                <a:effectLst/>
                <a:latin typeface="Montserrat" pitchFamily="2" charset="77"/>
              </a:rPr>
              <a:t>Sandag</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dirty="0">
                <a:solidFill>
                  <a:schemeClr val="bg1"/>
                </a:solidFill>
                <a:effectLst/>
                <a:latin typeface="Univers LT Pro 45 Light" panose="020B0403020202020204" pitchFamily="34" charset="77"/>
              </a:rPr>
              <a:t>2-year-old </a:t>
            </a:r>
            <a:r>
              <a:rPr lang="en-GB" sz="1200" b="0" i="0" dirty="0" err="1">
                <a:solidFill>
                  <a:schemeClr val="bg1"/>
                </a:solidFill>
                <a:effectLst/>
                <a:latin typeface="Univers LT Pro 45 Light" panose="020B0403020202020204" pitchFamily="34" charset="77"/>
              </a:rPr>
              <a:t>Anirlan</a:t>
            </a:r>
            <a:r>
              <a:rPr lang="en-GB" sz="1200" b="0" i="0" dirty="0">
                <a:solidFill>
                  <a:schemeClr val="bg1"/>
                </a:solidFill>
                <a:effectLst/>
                <a:latin typeface="Univers LT Pro 45 Light" panose="020B0403020202020204" pitchFamily="34" charset="77"/>
              </a:rPr>
              <a:t> lives in Mongolia with her mother, </a:t>
            </a:r>
            <a:r>
              <a:rPr lang="en-GB" sz="1200" b="0" i="0" dirty="0" err="1">
                <a:solidFill>
                  <a:schemeClr val="bg1"/>
                </a:solidFill>
                <a:effectLst/>
                <a:latin typeface="Univers LT Pro 45 Light" panose="020B0403020202020204" pitchFamily="34" charset="77"/>
              </a:rPr>
              <a:t>Otgonbayar</a:t>
            </a:r>
            <a:r>
              <a:rPr lang="en-GB" sz="1200" b="0" i="0" dirty="0">
                <a:solidFill>
                  <a:schemeClr val="bg1"/>
                </a:solidFill>
                <a:effectLst/>
                <a:latin typeface="Univers LT Pro 45 Light" panose="020B0403020202020204" pitchFamily="34" charset="77"/>
              </a:rPr>
              <a:t>. UNICEF health worker, </a:t>
            </a:r>
            <a:r>
              <a:rPr lang="en-GB" sz="1200" b="0" i="0" dirty="0" err="1">
                <a:solidFill>
                  <a:schemeClr val="bg1"/>
                </a:solidFill>
                <a:effectLst/>
                <a:latin typeface="Univers LT Pro 45 Light" panose="020B0403020202020204" pitchFamily="34" charset="77"/>
              </a:rPr>
              <a:t>Ogi</a:t>
            </a:r>
            <a:r>
              <a:rPr lang="en-GB" sz="1200" b="0" i="0" dirty="0">
                <a:solidFill>
                  <a:schemeClr val="bg1"/>
                </a:solidFill>
                <a:effectLst/>
                <a:latin typeface="Univers LT Pro 45 Light" panose="020B0403020202020204" pitchFamily="34" charset="77"/>
              </a:rPr>
              <a:t> travels hundreds of miles to vaccinate children in </a:t>
            </a:r>
            <a:r>
              <a:rPr lang="en-GB" sz="1200" b="0" i="0" dirty="0" err="1">
                <a:solidFill>
                  <a:schemeClr val="bg1"/>
                </a:solidFill>
                <a:effectLst/>
                <a:latin typeface="Univers LT Pro 45 Light" panose="020B0403020202020204" pitchFamily="34" charset="77"/>
              </a:rPr>
              <a:t>Anirlan’s</a:t>
            </a:r>
            <a:r>
              <a:rPr lang="en-GB" sz="1200" b="0" i="0" dirty="0">
                <a:solidFill>
                  <a:schemeClr val="bg1"/>
                </a:solidFill>
                <a:effectLst/>
                <a:latin typeface="Univers LT Pro 45 Light" panose="020B0403020202020204" pitchFamily="34" charset="77"/>
              </a:rPr>
              <a:t> remote community.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Issaa</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dirty="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dirty="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F7C47011-FFB4-3BE8-3146-7B47FDC3C3A7}"/>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UNICEF/Sokol</a:t>
            </a:r>
            <a:endParaRPr lang="en-US" sz="800" b="0" i="0" dirty="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dirty="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dirty="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dirty="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Tato </a:t>
            </a:r>
            <a:r>
              <a:rPr lang="en-GB" sz="1200" b="0" i="0" dirty="0" err="1">
                <a:solidFill>
                  <a:schemeClr val="bg1"/>
                </a:solidFill>
                <a:latin typeface="Univers LT Pro 45 Light" panose="020B0403020202020204" pitchFamily="34" charset="77"/>
              </a:rPr>
              <a:t>Guyo</a:t>
            </a:r>
            <a:r>
              <a:rPr lang="en-GB" sz="1200" b="0" i="0" dirty="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Matas</a:t>
            </a:r>
            <a:endParaRPr lang="en-US" sz="800" b="0" i="0" dirty="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dirty="0">
                <a:latin typeface="Univers LT Pro 45 Light" panose="020B0403020202020204" pitchFamily="34" charset="77"/>
              </a:rPr>
              <a:t>"I wash my hands so germs don't get on them," </a:t>
            </a:r>
            <a:r>
              <a:rPr lang="en-GB" sz="1200" b="0" i="0" dirty="0">
                <a:latin typeface="Univers LT Pro 45 Light" panose="020B0403020202020204" pitchFamily="34" charset="77"/>
              </a:rPr>
              <a:t>says </a:t>
            </a:r>
            <a:r>
              <a:rPr lang="en-GB" sz="1200" b="0" i="0" dirty="0" err="1">
                <a:latin typeface="Univers LT Pro 45 Light" panose="020B0403020202020204" pitchFamily="34" charset="77"/>
              </a:rPr>
              <a:t>Dareen</a:t>
            </a:r>
            <a:r>
              <a:rPr lang="en-GB" sz="1200" b="0" i="0" dirty="0">
                <a:latin typeface="Univers LT Pro 45 Light" panose="020B0403020202020204" pitchFamily="34" charset="77"/>
              </a:rPr>
              <a:t>, 6, at school in Jordan. UNICEF is supporting the Government of Jordan to improve water, sanitation and hygiene facilities in schools.</a:t>
            </a:r>
            <a:endParaRPr lang="en-US" sz="1200" b="0" i="0" dirty="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Mulala</a:t>
            </a:r>
            <a:endParaRPr lang="en-US" sz="800" b="0" i="0" dirty="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dirty="0" err="1">
                <a:solidFill>
                  <a:schemeClr val="bg1"/>
                </a:solidFill>
                <a:latin typeface="Univers LT Pro 45 Light" panose="020B0403020202020204" pitchFamily="34" charset="77"/>
              </a:rPr>
              <a:t>Anaelah</a:t>
            </a:r>
            <a:r>
              <a:rPr lang="en-GB" sz="1200" b="0" i="0" dirty="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Chikondi</a:t>
            </a:r>
            <a:endParaRPr lang="en-US" sz="800" b="0" i="0" dirty="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dirty="0">
                <a:solidFill>
                  <a:schemeClr val="tx1"/>
                </a:solidFill>
                <a:latin typeface="Univers LT Pro 45 Light" panose="020B0403020202020204" pitchFamily="34" charset="77"/>
              </a:rPr>
              <a:t>Steven, 14, plays football at a UNICEF–supported Children’s Corner in Malawi.</a:t>
            </a:r>
          </a:p>
          <a:p>
            <a:pPr algn="r"/>
            <a:endParaRPr lang="en-GB" sz="1200" b="0" i="0" dirty="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Taxta</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dirty="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Bashizi</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dirty="0">
                <a:solidFill>
                  <a:schemeClr val="tx1"/>
                </a:solidFill>
                <a:latin typeface="Univers LT Pro 45 Light" panose="020B0403020202020204" pitchFamily="34" charset="77"/>
              </a:rPr>
              <a:t>Dorcas, 10, says </a:t>
            </a:r>
            <a:r>
              <a:rPr lang="en-GB" sz="1200" b="0" i="1" dirty="0">
                <a:solidFill>
                  <a:schemeClr val="tx1"/>
                </a:solidFill>
                <a:latin typeface="Univers LT Pro 45 Light" panose="020B0403020202020204" pitchFamily="34" charset="77"/>
              </a:rPr>
              <a:t>"I'm going to finish my primary education soon and go on to secondary school to be a boat captain." </a:t>
            </a:r>
            <a:r>
              <a:rPr lang="en-GB" sz="1200" b="0" i="0" dirty="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dirty="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UNICEF/Karimi</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dirty="0">
                <a:solidFill>
                  <a:schemeClr val="bg1"/>
                </a:solidFill>
                <a:latin typeface="Univers LT Pro 45 Light" panose="020B0403020202020204" pitchFamily="34" charset="77"/>
              </a:rPr>
              <a:t>My favourite thing here is studying, especially numbers and mathematics</a:t>
            </a:r>
            <a:r>
              <a:rPr lang="en-GB" sz="1200" b="0" i="0" dirty="0">
                <a:solidFill>
                  <a:schemeClr val="bg1"/>
                </a:solidFill>
                <a:latin typeface="Univers LT Pro 45 Light" panose="020B0403020202020204" pitchFamily="34" charset="77"/>
              </a:rPr>
              <a:t>”, she smiles.</a:t>
            </a:r>
          </a:p>
          <a:p>
            <a:pPr algn="l"/>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www.youtube.com/watch?v=xwadscBnlh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oxfamilibrary.openrepository.com/bitstream/handle/10546/621487/gd-inclusive-language-guide-130323-en.pdf;jsessionid=3BF92F2EDDE9D5FF5E2C04F2215F21E4?sequence=4" TargetMode="External"/><Relationship Id="rId3" Type="http://schemas.openxmlformats.org/officeDocument/2006/relationships/hyperlink" Target="https://www.unicef.org.uk/rights-respecting-schools/resources/teaching-resources/guidance-assemblies-lessons/framing-inclusion-through-rights/" TargetMode="External"/><Relationship Id="rId7" Type="http://schemas.openxmlformats.org/officeDocument/2006/relationships/hyperlink" Target="https://www.stonewall.org.uk/school-champions/stonewall-school-champion-awards"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s://www.unicef.org.uk/policy/education-transitions-advice-sheets/" TargetMode="External"/><Relationship Id="rId11" Type="http://schemas.openxmlformats.org/officeDocument/2006/relationships/hyperlink" Target="https://www.booktrust.org.uk/book/s/something-else/" TargetMode="External"/><Relationship Id="rId5" Type="http://schemas.openxmlformats.org/officeDocument/2006/relationships/hyperlink" Target="https://www.unicef.org.uk/rights-respecting-schools/the-rrsa/about-the-rrsa/coronavirus-resources/articles-in-action/" TargetMode="External"/><Relationship Id="rId10" Type="http://schemas.openxmlformats.org/officeDocument/2006/relationships/hyperlink" Target="https://uk.sagepub.com/en-gb/eur/a-little-guide-for-teachers-diversity-in-schools/book272080" TargetMode="External"/><Relationship Id="rId4" Type="http://schemas.openxmlformats.org/officeDocument/2006/relationships/hyperlink" Target="https://www.unicef.org.uk/rights-respecting-schools/fostering-inclusion-child-rights-education/" TargetMode="External"/><Relationship Id="rId9" Type="http://schemas.openxmlformats.org/officeDocument/2006/relationships/hyperlink" Target="https://www.diversityrolemodel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79b7dulZ0Cg?feature=oembed"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svg"/><Relationship Id="rId34" Type="http://schemas.openxmlformats.org/officeDocument/2006/relationships/image" Target="../media/image57.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6.svg"/><Relationship Id="rId2" Type="http://schemas.openxmlformats.org/officeDocument/2006/relationships/notesSlide" Target="../notesSlides/notesSlide6.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svg"/><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7.png"/><Relationship Id="rId32" Type="http://schemas.openxmlformats.org/officeDocument/2006/relationships/image" Target="../media/image55.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4.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 Id="rId30" Type="http://schemas.openxmlformats.org/officeDocument/2006/relationships/image" Target="../media/image53.png"/><Relationship Id="rId35" Type="http://schemas.openxmlformats.org/officeDocument/2006/relationships/image" Target="../media/image58.svg"/><Relationship Id="rId8"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ss-peter-and-pauls-catholic-primary-school/"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www.unicef.org.uk/rights-respecting-schools/wp-content/uploads/sites/4/2023/09/EDI-definitions-one-pager.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6" name="Picture Placeholder 5" descr="A group of children sitting on the floor&#10;&#10;Description automatically generated">
            <a:extLst>
              <a:ext uri="{FF2B5EF4-FFF2-40B4-BE49-F238E27FC236}">
                <a16:creationId xmlns:a16="http://schemas.microsoft.com/office/drawing/2014/main" id="{DD77B97F-FADB-606F-10BA-3ABFE0A0441F}"/>
              </a:ext>
            </a:extLst>
          </p:cNvPr>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t="7729" b="7729"/>
          <a:stretch>
            <a:fillRect/>
          </a:stretch>
        </p:blipFill>
        <p:spPr>
          <a:xfrm>
            <a:off x="12997" y="0"/>
            <a:ext cx="12179003" cy="6864737"/>
          </a:xfrm>
        </p:spPr>
      </p:pic>
      <p:pic>
        <p:nvPicPr>
          <p:cNvPr id="7" name="Picture 6">
            <a:extLst>
              <a:ext uri="{FF2B5EF4-FFF2-40B4-BE49-F238E27FC236}">
                <a16:creationId xmlns:a16="http://schemas.microsoft.com/office/drawing/2014/main" id="{68E27D6E-87ED-08E0-8950-81CC552BD398}"/>
              </a:ext>
            </a:extLst>
          </p:cNvPr>
          <p:cNvPicPr>
            <a:picLocks noChangeAspect="1"/>
          </p:cNvPicPr>
          <p:nvPr/>
        </p:nvPicPr>
        <p:blipFill>
          <a:blip r:embed="rId4"/>
          <a:stretch>
            <a:fillRect/>
          </a:stretch>
        </p:blipFill>
        <p:spPr>
          <a:xfrm>
            <a:off x="399920" y="4572000"/>
            <a:ext cx="4216761" cy="2034101"/>
          </a:xfrm>
          <a:prstGeom prst="rect">
            <a:avLst/>
          </a:prstGeom>
        </p:spPr>
      </p:pic>
      <p:pic>
        <p:nvPicPr>
          <p:cNvPr id="8" name="Picture 7">
            <a:extLst>
              <a:ext uri="{FF2B5EF4-FFF2-40B4-BE49-F238E27FC236}">
                <a16:creationId xmlns:a16="http://schemas.microsoft.com/office/drawing/2014/main" id="{C5DE98D6-3C6C-A7E3-6E31-5750A59D382D}"/>
              </a:ext>
            </a:extLst>
          </p:cNvPr>
          <p:cNvPicPr>
            <a:picLocks noChangeAspect="1"/>
          </p:cNvPicPr>
          <p:nvPr/>
        </p:nvPicPr>
        <p:blipFill>
          <a:blip r:embed="rId5"/>
          <a:stretch>
            <a:fillRect/>
          </a:stretch>
        </p:blipFill>
        <p:spPr>
          <a:xfrm>
            <a:off x="9709958" y="1"/>
            <a:ext cx="2138010" cy="1771650"/>
          </a:xfrm>
          <a:prstGeom prst="rect">
            <a:avLst/>
          </a:prstGeom>
        </p:spPr>
      </p:pic>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575496"/>
            <a:ext cx="4703333" cy="699404"/>
          </a:xfrm>
          <a:solidFill>
            <a:srgbClr val="00AEEF"/>
          </a:solidFill>
        </p:spPr>
        <p:txBody>
          <a:bodyPr/>
          <a:lstStyle/>
          <a:p>
            <a:r>
              <a:rPr lang="en-US" dirty="0"/>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4" name="TextBox 3">
            <a:extLst>
              <a:ext uri="{FF2B5EF4-FFF2-40B4-BE49-F238E27FC236}">
                <a16:creationId xmlns:a16="http://schemas.microsoft.com/office/drawing/2014/main" id="{C405A26F-7AF4-4132-5E12-32D100B09538}"/>
              </a:ext>
            </a:extLst>
          </p:cNvPr>
          <p:cNvSpPr txBox="1"/>
          <p:nvPr/>
        </p:nvSpPr>
        <p:spPr>
          <a:xfrm>
            <a:off x="471573" y="2780665"/>
            <a:ext cx="3581116" cy="2800767"/>
          </a:xfrm>
          <a:prstGeom prst="rect">
            <a:avLst/>
          </a:prstGeom>
          <a:noFill/>
        </p:spPr>
        <p:txBody>
          <a:bodyPr wrap="square" rtlCol="0">
            <a:spAutoFit/>
          </a:bodyPr>
          <a:lstStyle/>
          <a:p>
            <a:pPr algn="ctr"/>
            <a:r>
              <a:rPr lang="en-GB" sz="1600" kern="100" dirty="0">
                <a:effectLst/>
                <a:latin typeface="Univers LT Pro 45 Light" panose="020B0403020202020204" pitchFamily="34" charset="0"/>
                <a:ea typeface="Roboto Medium" panose="02000000000000000000" pitchFamily="2" charset="0"/>
                <a:cs typeface="Times New Roman" panose="02020603050405020304" pitchFamily="18" charset="0"/>
              </a:rPr>
              <a:t>When ensuring that all children feel valued and included (RRSA Outcome 6) do we consider all forms of diversity? How confident are we in our knowledge of the 9 protected characteristics of the Equalities Act 2010? Would all children at our school see themselves represented in curriculum resources, displays, celebrations and whole school activities? </a:t>
            </a:r>
            <a:endParaRPr lang="en-GB" sz="1600" kern="100" dirty="0">
              <a:effectLst/>
              <a:latin typeface="Calibri" panose="020F0502020204030204" pitchFamily="34" charset="0"/>
              <a:ea typeface="Roboto Medium"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9C879093-8A3E-C665-EE69-5AF4E0749111}"/>
              </a:ext>
            </a:extLst>
          </p:cNvPr>
          <p:cNvSpPr txBox="1"/>
          <p:nvPr/>
        </p:nvSpPr>
        <p:spPr>
          <a:xfrm>
            <a:off x="4738760" y="2411806"/>
            <a:ext cx="2797321" cy="3338414"/>
          </a:xfrm>
          <a:prstGeom prst="rect">
            <a:avLst/>
          </a:prstGeom>
          <a:noFill/>
        </p:spPr>
        <p:txBody>
          <a:bodyPr wrap="square" rtlCol="0">
            <a:spAutoFit/>
          </a:bodyPr>
          <a:lstStyle/>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How important is language in creating an inclusive school? How do we recognise and challenge any form of discriminatory language? How can we support staff and students?  Do we have or need to review </a:t>
            </a:r>
            <a:r>
              <a:rPr lang="en-GB" kern="100" dirty="0">
                <a:latin typeface="Univers LT Pro 45 Light" panose="020B0403020202020204" pitchFamily="34" charset="0"/>
                <a:ea typeface="Calibri" panose="020F0502020204030204" pitchFamily="34" charset="0"/>
                <a:cs typeface="Times New Roman" panose="02020603050405020304" pitchFamily="18" charset="0"/>
              </a:rPr>
              <a:t>an</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Inclusive Language Policy?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5980C8-A59E-5D9D-A3F6-517BFAC41D08}"/>
              </a:ext>
            </a:extLst>
          </p:cNvPr>
          <p:cNvSpPr txBox="1"/>
          <p:nvPr/>
        </p:nvSpPr>
        <p:spPr>
          <a:xfrm>
            <a:off x="8826169" y="2596482"/>
            <a:ext cx="2373086" cy="2745688"/>
          </a:xfrm>
          <a:prstGeom prst="rect">
            <a:avLst/>
          </a:prstGeom>
          <a:noFill/>
        </p:spPr>
        <p:txBody>
          <a:bodyPr wrap="square" rtlCol="0">
            <a:spAutoFit/>
          </a:bodyPr>
          <a:lstStyle/>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What opportunities do we give young people to listen to, and learn from the stories of their peers to better understand different perspectives and value difference?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5113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dirty="0"/>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1EFAD85F-DD04-815A-2B2D-C67B94107201}"/>
              </a:ext>
            </a:extLst>
          </p:cNvPr>
          <p:cNvSpPr txBox="1"/>
          <p:nvPr/>
        </p:nvSpPr>
        <p:spPr>
          <a:xfrm>
            <a:off x="953989" y="2612571"/>
            <a:ext cx="2660581" cy="2585323"/>
          </a:xfrm>
          <a:prstGeom prst="rect">
            <a:avLst/>
          </a:prstGeom>
          <a:noFill/>
        </p:spPr>
        <p:txBody>
          <a:bodyPr wrap="square" rtlCol="0">
            <a:spAutoFit/>
          </a:bodyPr>
          <a:lstStyle/>
          <a:p>
            <a:pPr algn="ctr"/>
            <a:r>
              <a:rPr lang="en-GB" b="0" i="0" dirty="0">
                <a:effectLst/>
                <a:latin typeface="Univers LT Pro 45 Light" panose="020B0403020202020204" pitchFamily="34" charset="0"/>
                <a:cs typeface="Arial" panose="020B0604020202020204" pitchFamily="34" charset="0"/>
              </a:rPr>
              <a:t>1. What would a truly inclusive curriculum look like? What topics might be explored? How are different perspectives and viewpoints explored? How are students consulted? </a:t>
            </a:r>
          </a:p>
        </p:txBody>
      </p:sp>
      <p:sp>
        <p:nvSpPr>
          <p:cNvPr id="4" name="TextBox 3">
            <a:extLst>
              <a:ext uri="{FF2B5EF4-FFF2-40B4-BE49-F238E27FC236}">
                <a16:creationId xmlns:a16="http://schemas.microsoft.com/office/drawing/2014/main" id="{B6CC1C1B-DACE-4F53-4E0D-EE7B47379C7A}"/>
              </a:ext>
            </a:extLst>
          </p:cNvPr>
          <p:cNvSpPr txBox="1"/>
          <p:nvPr/>
        </p:nvSpPr>
        <p:spPr>
          <a:xfrm>
            <a:off x="4704431" y="2612571"/>
            <a:ext cx="2785430" cy="2308324"/>
          </a:xfrm>
          <a:prstGeom prst="rect">
            <a:avLst/>
          </a:prstGeom>
          <a:noFill/>
        </p:spPr>
        <p:txBody>
          <a:bodyPr wrap="square" rtlCol="0">
            <a:spAutoFit/>
          </a:bodyPr>
          <a:lstStyle/>
          <a:p>
            <a:pPr algn="ct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2. What opportunities already exist for our young people to be involved in helping to create an inclusive environment in our school? How could they be even more involved?</a:t>
            </a:r>
            <a:r>
              <a:rPr lang="en-GB" dirty="0">
                <a:effectLst/>
              </a:rPr>
              <a:t> </a:t>
            </a:r>
            <a:endParaRPr lang="en-GB" dirty="0"/>
          </a:p>
        </p:txBody>
      </p:sp>
      <p:sp>
        <p:nvSpPr>
          <p:cNvPr id="5" name="TextBox 4">
            <a:extLst>
              <a:ext uri="{FF2B5EF4-FFF2-40B4-BE49-F238E27FC236}">
                <a16:creationId xmlns:a16="http://schemas.microsoft.com/office/drawing/2014/main" id="{EF123280-E7B4-3763-86B6-857B7E479145}"/>
              </a:ext>
            </a:extLst>
          </p:cNvPr>
          <p:cNvSpPr txBox="1"/>
          <p:nvPr/>
        </p:nvSpPr>
        <p:spPr>
          <a:xfrm>
            <a:off x="8827022" y="2612571"/>
            <a:ext cx="2490958" cy="2308324"/>
          </a:xfrm>
          <a:prstGeom prst="rect">
            <a:avLst/>
          </a:prstGeom>
          <a:noFill/>
        </p:spPr>
        <p:txBody>
          <a:bodyPr wrap="square" rtlCol="0">
            <a:spAutoFit/>
          </a:bodyPr>
          <a:lstStyle/>
          <a:p>
            <a:pPr algn="ct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3. Look at the school’s vision/aims/values.  Do they explicitly mention the school’s drive towards non-discrimination? Are any changes needed?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799702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509449"/>
            <a:ext cx="3680076" cy="699404"/>
          </a:xfrm>
        </p:spPr>
        <p:txBody>
          <a:bodyPr/>
          <a:lstStyle/>
          <a:p>
            <a:r>
              <a:rPr lang="en-US" dirty="0"/>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9742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6AD498A6-BED1-91A5-3C98-53853A272BF1}"/>
              </a:ext>
            </a:extLst>
          </p:cNvPr>
          <p:cNvSpPr txBox="1"/>
          <p:nvPr/>
        </p:nvSpPr>
        <p:spPr>
          <a:xfrm>
            <a:off x="999388" y="2656114"/>
            <a:ext cx="2525486" cy="2585323"/>
          </a:xfrm>
          <a:prstGeom prst="rect">
            <a:avLst/>
          </a:prstGeom>
          <a:noFill/>
        </p:spPr>
        <p:txBody>
          <a:bodyPr wrap="square" rtlCol="0">
            <a:spAutoFit/>
          </a:bodyPr>
          <a:lstStyle/>
          <a:p>
            <a:pPr algn="ct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4. Walk around the school, looking at the images, displays and resources. Does the school environment reflect the inclusive ethos and environment you are trying to create? </a:t>
            </a:r>
            <a:endParaRPr lang="en-GB" dirty="0"/>
          </a:p>
        </p:txBody>
      </p:sp>
      <p:sp>
        <p:nvSpPr>
          <p:cNvPr id="4" name="TextBox 3">
            <a:extLst>
              <a:ext uri="{FF2B5EF4-FFF2-40B4-BE49-F238E27FC236}">
                <a16:creationId xmlns:a16="http://schemas.microsoft.com/office/drawing/2014/main" id="{DDAE77CA-F0B0-E11F-520F-3185ED0DF07E}"/>
              </a:ext>
            </a:extLst>
          </p:cNvPr>
          <p:cNvSpPr txBox="1"/>
          <p:nvPr/>
        </p:nvSpPr>
        <p:spPr>
          <a:xfrm>
            <a:off x="4752892" y="2656114"/>
            <a:ext cx="2686216" cy="2585323"/>
          </a:xfrm>
          <a:prstGeom prst="rect">
            <a:avLst/>
          </a:prstGeom>
          <a:noFill/>
        </p:spPr>
        <p:txBody>
          <a:bodyPr wrap="square" rtlCol="0">
            <a:spAutoFit/>
          </a:bodyPr>
          <a:lstStyle/>
          <a:p>
            <a:pPr algn="ctr"/>
            <a:r>
              <a:rPr lang="en-GB" kern="100" dirty="0">
                <a:latin typeface="Univers LT Pro 45 Light" panose="020B0403020202020204" pitchFamily="34" charset="0"/>
                <a:ea typeface="Calibri" panose="020F0502020204030204" pitchFamily="34" charset="0"/>
                <a:cs typeface="Times New Roman" panose="02020603050405020304" pitchFamily="18" charset="0"/>
              </a:rPr>
              <a:t> 5. </a:t>
            </a:r>
            <a:r>
              <a:rPr lang="en-GB" kern="100" dirty="0">
                <a:latin typeface="Univers LT Pro 45 Light" panose="020B0403020202020204" pitchFamily="34" charset="0"/>
                <a:ea typeface="Calibri" panose="020F0502020204030204" pitchFamily="34" charset="0"/>
                <a:cs typeface="Times New Roman" panose="02020603050405020304" pitchFamily="18" charset="0"/>
                <a:hlinkClick r:id="rId4"/>
              </a:rPr>
              <a:t>Watch the first 11 mins of ‘The Power of Belonging’ by Pat Wadors.</a:t>
            </a:r>
            <a:r>
              <a:rPr lang="en-GB" kern="100" dirty="0">
                <a:latin typeface="Univers LT Pro 45 Light" panose="020B0403020202020204" pitchFamily="34" charset="0"/>
                <a:ea typeface="Calibri" panose="020F0502020204030204" pitchFamily="34" charset="0"/>
                <a:cs typeface="Times New Roman" panose="02020603050405020304" pitchFamily="18" charset="0"/>
              </a:rPr>
              <a:t>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What can we learn about the importance of belonging that is relevant to our inclusive practice in school?</a:t>
            </a:r>
            <a:r>
              <a:rPr lang="en-GB" kern="100" dirty="0">
                <a:latin typeface="Univers LT Pro 45 Light" panose="020B0403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A540316-6DD5-A0C8-E42D-889B09B884C2}"/>
              </a:ext>
            </a:extLst>
          </p:cNvPr>
          <p:cNvSpPr txBox="1"/>
          <p:nvPr/>
        </p:nvSpPr>
        <p:spPr>
          <a:xfrm>
            <a:off x="8681003" y="2656114"/>
            <a:ext cx="2710590" cy="2585323"/>
          </a:xfrm>
          <a:prstGeom prst="rect">
            <a:avLst/>
          </a:prstGeom>
          <a:noFill/>
        </p:spPr>
        <p:txBody>
          <a:bodyPr wrap="square" rtlCol="0">
            <a:spAutoFit/>
          </a:bodyPr>
          <a:lstStyle/>
          <a:p>
            <a:pPr algn="ctr"/>
            <a:r>
              <a:rPr lang="en-GB" kern="100" dirty="0">
                <a:effectLst/>
                <a:latin typeface="Univers LT Pro 45 Light" panose="020B0403020202020204" pitchFamily="34" charset="0"/>
                <a:ea typeface="Calibri" panose="020F0502020204030204" pitchFamily="34" charset="0"/>
                <a:cs typeface="Arial" panose="020B0604020202020204" pitchFamily="34" charset="0"/>
              </a:rPr>
              <a:t>6. Display flipcharts round the room with the categories listed in Article 2 of the CRC. For each category, write down examples of our good practice and suggest where we can further improve. </a:t>
            </a:r>
          </a:p>
        </p:txBody>
      </p:sp>
    </p:spTree>
    <p:extLst>
      <p:ext uri="{BB962C8B-B14F-4D97-AF65-F5344CB8AC3E}">
        <p14:creationId xmlns:p14="http://schemas.microsoft.com/office/powerpoint/2010/main" val="1788369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dirty="0"/>
              <a:t>REFLECTION</a:t>
            </a:r>
          </a:p>
        </p:txBody>
      </p:sp>
      <p:sp>
        <p:nvSpPr>
          <p:cNvPr id="11" name="Text Placeholder 10">
            <a:extLst>
              <a:ext uri="{FF2B5EF4-FFF2-40B4-BE49-F238E27FC236}">
                <a16:creationId xmlns:a16="http://schemas.microsoft.com/office/drawing/2014/main" id="{E84187A1-4B13-FD1D-0491-0E5FA9420FCD}"/>
              </a:ext>
            </a:extLst>
          </p:cNvPr>
          <p:cNvSpPr>
            <a:spLocks noGrp="1"/>
          </p:cNvSpPr>
          <p:nvPr>
            <p:ph type="body" sz="quarter" idx="21"/>
          </p:nvPr>
        </p:nvSpPr>
        <p:spPr>
          <a:xfrm>
            <a:off x="528634" y="1834169"/>
            <a:ext cx="5305425" cy="2953588"/>
          </a:xfrm>
        </p:spPr>
        <p:txBody>
          <a:bodyPr>
            <a:normAutofit fontScale="85000" lnSpcReduction="10000"/>
          </a:bodyPr>
          <a:lstStyle/>
          <a:p>
            <a:r>
              <a:rPr lang="en-GB" sz="2400" kern="100" dirty="0">
                <a:effectLst/>
                <a:latin typeface="Arial" panose="020B0604020202020204" pitchFamily="34" charset="0"/>
                <a:ea typeface="Calibri" panose="020F0502020204030204" pitchFamily="34" charset="0"/>
                <a:cs typeface="Arial" panose="020B0604020202020204" pitchFamily="34" charset="0"/>
              </a:rPr>
              <a:t>Fairlawn Primary School in Lewisham</a:t>
            </a:r>
          </a:p>
          <a:p>
            <a:pPr marL="0" indent="0">
              <a:buNone/>
            </a:pPr>
            <a:r>
              <a:rPr lang="en-GB" sz="2400" kern="100" dirty="0">
                <a:latin typeface="Arial" panose="020B0604020202020204" pitchFamily="34" charset="0"/>
                <a:ea typeface="Calibri" panose="020F0502020204030204" pitchFamily="34" charset="0"/>
                <a:cs typeface="Arial" panose="020B0604020202020204" pitchFamily="34" charset="0"/>
              </a:rPr>
              <a:t>  </a:t>
            </a:r>
            <a:r>
              <a:rPr lang="en-GB" sz="2400" kern="100" dirty="0">
                <a:effectLst/>
                <a:latin typeface="Arial" panose="020B0604020202020204" pitchFamily="34" charset="0"/>
                <a:ea typeface="Calibri" panose="020F0502020204030204" pitchFamily="34" charset="0"/>
                <a:cs typeface="Arial" panose="020B0604020202020204" pitchFamily="34" charset="0"/>
              </a:rPr>
              <a:t> described how they are… </a:t>
            </a:r>
            <a:endParaRPr lang="en-GB" sz="2400" kern="1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3100" i="1" kern="100" dirty="0">
                <a:solidFill>
                  <a:srgbClr val="00AEEF"/>
                </a:solidFill>
                <a:effectLst/>
                <a:latin typeface="Arial" panose="020B0604020202020204" pitchFamily="34" charset="0"/>
                <a:ea typeface="Calibri" panose="020F0502020204030204" pitchFamily="34" charset="0"/>
                <a:cs typeface="Arial" panose="020B0604020202020204" pitchFamily="34" charset="0"/>
              </a:rPr>
              <a:t>  “embracing the uncomfortable” </a:t>
            </a:r>
          </a:p>
          <a:p>
            <a:pPr marL="0" indent="0">
              <a:buNone/>
            </a:pPr>
            <a:r>
              <a:rPr lang="en-GB" sz="3100" i="1" kern="100" dirty="0">
                <a:solidFill>
                  <a:srgbClr val="00AEEF"/>
                </a:solidFill>
                <a:latin typeface="Arial" panose="020B0604020202020204" pitchFamily="34" charset="0"/>
                <a:ea typeface="Calibri" panose="020F0502020204030204" pitchFamily="34" charset="0"/>
                <a:cs typeface="Arial" panose="020B0604020202020204" pitchFamily="34" charset="0"/>
              </a:rPr>
              <a:t> </a:t>
            </a:r>
            <a:r>
              <a:rPr lang="en-GB" sz="3100" kern="100" dirty="0">
                <a:latin typeface="Arial" panose="020B0604020202020204" pitchFamily="34" charset="0"/>
                <a:ea typeface="Calibri" panose="020F0502020204030204" pitchFamily="34" charset="0"/>
                <a:cs typeface="Arial" panose="020B0604020202020204" pitchFamily="34" charset="0"/>
              </a:rPr>
              <a:t> </a:t>
            </a:r>
            <a:r>
              <a:rPr lang="en-GB" sz="2400" kern="100" dirty="0">
                <a:latin typeface="Arial" panose="020B0604020202020204" pitchFamily="34" charset="0"/>
                <a:ea typeface="Calibri" panose="020F0502020204030204" pitchFamily="34" charset="0"/>
                <a:cs typeface="Arial" panose="020B0604020202020204" pitchFamily="34" charset="0"/>
              </a:rPr>
              <a:t>…</a:t>
            </a:r>
            <a:r>
              <a:rPr lang="en-GB" sz="2400" kern="100" dirty="0">
                <a:effectLst/>
                <a:latin typeface="Arial" panose="020B0604020202020204" pitchFamily="34" charset="0"/>
                <a:ea typeface="Calibri" panose="020F0502020204030204" pitchFamily="34" charset="0"/>
                <a:cs typeface="Arial" panose="020B0604020202020204" pitchFamily="34" charset="0"/>
              </a:rPr>
              <a:t>and learning from their school community to further develop their inclusive practice.</a:t>
            </a:r>
          </a:p>
          <a:p>
            <a:r>
              <a:rPr lang="en-GB" sz="2400" kern="100" dirty="0">
                <a:effectLst/>
                <a:latin typeface="Arial" panose="020B0604020202020204" pitchFamily="34" charset="0"/>
                <a:ea typeface="Calibri" panose="020F0502020204030204" pitchFamily="34" charset="0"/>
                <a:cs typeface="Arial" panose="020B0604020202020204" pitchFamily="34" charset="0"/>
              </a:rPr>
              <a:t>What might this phrase mean for us?</a:t>
            </a:r>
          </a:p>
          <a:p>
            <a:r>
              <a:rPr lang="en-GB" sz="2400" kern="100" dirty="0">
                <a:effectLst/>
                <a:latin typeface="Arial" panose="020B0604020202020204" pitchFamily="34" charset="0"/>
                <a:ea typeface="Calibri" panose="020F0502020204030204" pitchFamily="34" charset="0"/>
                <a:cs typeface="Arial" panose="020B0604020202020204" pitchFamily="34" charset="0"/>
              </a:rPr>
              <a:t>How can we learn with and from our school community?</a:t>
            </a:r>
          </a:p>
          <a:p>
            <a:endParaRPr lang="en-GB" dirty="0"/>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70853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dirty="0"/>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dirty="0"/>
              <a:t>You may find the following resources useful for your work on Equality, Diversity and Inclusion:</a:t>
            </a:r>
            <a:endParaRPr lang="en-US" dirty="0"/>
          </a:p>
        </p:txBody>
      </p:sp>
      <p:sp>
        <p:nvSpPr>
          <p:cNvPr id="6" name="TextBox 5">
            <a:extLst>
              <a:ext uri="{FF2B5EF4-FFF2-40B4-BE49-F238E27FC236}">
                <a16:creationId xmlns:a16="http://schemas.microsoft.com/office/drawing/2014/main" id="{4386A967-3C6A-3B65-26FA-F7913076689F}"/>
              </a:ext>
            </a:extLst>
          </p:cNvPr>
          <p:cNvSpPr txBox="1"/>
          <p:nvPr/>
        </p:nvSpPr>
        <p:spPr>
          <a:xfrm>
            <a:off x="648378" y="1710423"/>
            <a:ext cx="11543622" cy="4520853"/>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 training resource exploring LGBTQIA+ inclusion</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An article about embedding inclusion in schools through rights</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RRSA Resource: Articles in Action</a:t>
            </a: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Transitioning Through Education for Refugee and Asylum-seeking young people in the UK</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GB" b="0" i="0" dirty="0">
                <a:solidFill>
                  <a:srgbClr val="FFFF00"/>
                </a:solidFill>
                <a:effectLst/>
                <a:latin typeface="Arial" panose="020B0604020202020204" pitchFamily="34" charset="0"/>
                <a:cs typeface="Arial" panose="020B0604020202020204" pitchFamily="34" charset="0"/>
              </a:rPr>
              <a:t>There are many organisations and materials that will help you explore diversity and inclusion further such as:</a:t>
            </a:r>
          </a:p>
          <a:p>
            <a:pPr marL="285750" lvl="0" indent="-285750">
              <a:lnSpc>
                <a:spcPct val="107000"/>
              </a:lnSpc>
              <a:buFont typeface="Arial" panose="020B0604020202020204" pitchFamily="34" charset="0"/>
              <a:buChar char="•"/>
            </a:pPr>
            <a:r>
              <a:rPr lang="en-GB" dirty="0">
                <a:solidFill>
                  <a:srgbClr val="FFFF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Stonewall School and College Champions</a:t>
            </a:r>
            <a:endParaRPr lang="en-GB" dirty="0">
              <a:solidFill>
                <a:srgbClr val="FFFF00"/>
              </a:solidFill>
              <a:latin typeface="Arial" panose="020B060402020202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Oxfam’s Inclusive Language Guide</a:t>
            </a:r>
            <a:endParaRPr lang="en-GB" b="0" i="0" dirty="0">
              <a:solidFill>
                <a:srgbClr val="FFFF00"/>
              </a:solidFill>
              <a:effectLst/>
              <a:latin typeface="Arial" panose="020B060402020202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dirty="0">
                <a:solidFill>
                  <a:srgbClr val="FFFF00"/>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Diversity Role Models</a:t>
            </a:r>
            <a:endParaRPr lang="en-GB" dirty="0">
              <a:solidFill>
                <a:srgbClr val="FFFF00"/>
              </a:solidFill>
              <a:latin typeface="Arial" panose="020B0604020202020204" pitchFamily="34" charset="0"/>
              <a:cs typeface="Arial" panose="020B0604020202020204" pitchFamily="34" charset="0"/>
            </a:endParaRPr>
          </a:p>
          <a:p>
            <a:pPr lvl="0">
              <a:lnSpc>
                <a:spcPct val="107000"/>
              </a:lnSpc>
            </a:pPr>
            <a:endParaRPr lang="en-GB" dirty="0">
              <a:solidFill>
                <a:srgbClr val="FFFF00"/>
              </a:solidFill>
              <a:latin typeface="Arial" panose="020B0604020202020204" pitchFamily="34" charset="0"/>
              <a:cs typeface="Arial" panose="020B0604020202020204" pitchFamily="34" charset="0"/>
            </a:endParaRPr>
          </a:p>
          <a:p>
            <a:pPr lvl="0">
              <a:lnSpc>
                <a:spcPct val="107000"/>
              </a:lnSpc>
            </a:pPr>
            <a:r>
              <a:rPr lang="en-GB" dirty="0">
                <a:solidFill>
                  <a:srgbClr val="FFFF00"/>
                </a:solidFill>
                <a:latin typeface="Arial" panose="020B0604020202020204" pitchFamily="34" charset="0"/>
                <a:cs typeface="Arial" panose="020B0604020202020204" pitchFamily="34" charset="0"/>
              </a:rPr>
              <a:t>Books</a:t>
            </a:r>
          </a:p>
          <a:p>
            <a:pPr marL="285750" lvl="0" indent="-285750">
              <a:lnSpc>
                <a:spcPct val="107000"/>
              </a:lnSpc>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A Little Guide for Teachers: Diversity in Schools by </a:t>
            </a:r>
            <a:r>
              <a:rPr lang="en-GB" b="0" i="0" u="sng" dirty="0">
                <a:solidFill>
                  <a:srgbClr val="FFFF00"/>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Bennie</a:t>
            </a:r>
            <a:r>
              <a:rPr lang="en-GB" b="0" i="0" u="sng" dirty="0">
                <a:solidFill>
                  <a:srgbClr val="FFFF00"/>
                </a:solidFill>
                <a:effectLst/>
                <a:latin typeface="Arial" panose="020B0604020202020204" pitchFamily="34" charset="0"/>
                <a:cs typeface="Arial" panose="020B0604020202020204" pitchFamily="34" charset="0"/>
              </a:rPr>
              <a:t> Kara</a:t>
            </a:r>
          </a:p>
          <a:p>
            <a:pPr marL="285750" lvl="0" indent="-285750">
              <a:lnSpc>
                <a:spcPct val="107000"/>
              </a:lnSpc>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rPr>
              <a:t>Story book: </a:t>
            </a:r>
            <a:r>
              <a:rPr lang="en-GB" dirty="0">
                <a:solidFill>
                  <a:srgbClr val="FFFF0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Something Else by Kathryn Cave and Chris Riddell</a:t>
            </a:r>
            <a:endParaRPr lang="en-GB" dirty="0">
              <a:solidFill>
                <a:srgbClr val="FFFF00"/>
              </a:solidFill>
              <a:latin typeface="Arial" panose="020B0604020202020204" pitchFamily="34" charset="0"/>
              <a:cs typeface="Arial" panose="020B0604020202020204" pitchFamily="34" charset="0"/>
            </a:endParaRPr>
          </a:p>
          <a:p>
            <a:pPr marL="285750" lvl="0" indent="-285750">
              <a:lnSpc>
                <a:spcPct val="107000"/>
              </a:lnSpc>
              <a:buFont typeface="Arial" panose="020B0604020202020204" pitchFamily="34" charset="0"/>
              <a:buChar char="•"/>
            </a:pP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GB" sz="1800" b="1" i="0" dirty="0">
                <a:solidFill>
                  <a:srgbClr val="FFFF00"/>
                </a:solidFill>
                <a:effectLst/>
                <a:latin typeface="Univers LT Pro 45 Light" panose="020B0403020202020204" pitchFamily="34" charset="0"/>
              </a:rPr>
              <a:t>Please note that resources and content from other organisations often don’t refer to the Convention.</a:t>
            </a:r>
            <a:r>
              <a:rPr lang="en-GB" sz="1800" b="0" i="0" dirty="0">
                <a:solidFill>
                  <a:srgbClr val="FFFF00"/>
                </a:solidFill>
                <a:effectLst/>
                <a:latin typeface="Univers LT Pro 45 Light" panose="020B0403020202020204" pitchFamily="34" charset="0"/>
              </a:rPr>
              <a:t> </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624515" y="472562"/>
            <a:ext cx="3558350" cy="714793"/>
          </a:xfrm>
        </p:spPr>
        <p:txBody>
          <a:bodyPr/>
          <a:lstStyle/>
          <a:p>
            <a:r>
              <a:rPr lang="en-US" dirty="0"/>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624515" y="1371600"/>
            <a:ext cx="9180743" cy="2738122"/>
          </a:xfrm>
          <a:prstGeom prst="rect">
            <a:avLst/>
          </a:prstGeom>
          <a:noFill/>
        </p:spPr>
        <p:txBody>
          <a:bodyPr wrap="square">
            <a:spAutoFit/>
          </a:bodyPr>
          <a:lstStyle/>
          <a:p>
            <a:pPr lvl="0">
              <a:lnSpc>
                <a:spcPct val="107000"/>
              </a:lnSpc>
            </a:pPr>
            <a:r>
              <a:rPr lang="en-GB" dirty="0">
                <a:latin typeface="Arial" panose="020B0604020202020204" pitchFamily="34" charset="0"/>
                <a:ea typeface="Times New Roman" panose="02020603050405020304" pitchFamily="18" charset="0"/>
                <a:cs typeface="Arial" panose="020B0604020202020204" pitchFamily="34" charset="0"/>
              </a:rPr>
              <a:t>Topic: Equality, Diversity &amp; Inclusion</a:t>
            </a:r>
          </a:p>
          <a:p>
            <a:pPr lvl="0">
              <a:lnSpc>
                <a:spcPct val="107000"/>
              </a:lnSpc>
            </a:pPr>
            <a:endParaRPr lang="en-GB"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dirty="0">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dirty="0">
                <a:solidFill>
                  <a:schemeClr val="tx1"/>
                </a:solidFill>
                <a:latin typeface="Arial" panose="020B0604020202020204" pitchFamily="34" charset="0"/>
                <a:cs typeface="Arial" panose="020B0604020202020204" pitchFamily="34" charset="0"/>
              </a:rPr>
              <a:t>This pack is being published ahead of Black History Month in October. We know that many schools use that time to explore wider aspects of diversity and inclusion and this content is intended to help you with this.</a:t>
            </a:r>
          </a:p>
          <a:p>
            <a:pPr lvl="0">
              <a:lnSpc>
                <a:spcPct val="107000"/>
              </a:lnSpc>
            </a:pPr>
            <a:r>
              <a:rPr lang="en-GB" dirty="0">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624515" y="3527392"/>
            <a:ext cx="10097914" cy="3331222"/>
          </a:xfrm>
          <a:prstGeom prst="rect">
            <a:avLst/>
          </a:prstGeom>
        </p:spPr>
        <p:txBody>
          <a:bodyPr vert="horz" lIns="0" tIns="45720" rIns="91440" bIns="45720" numCol="2" rtlCol="0">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US" dirty="0">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US" dirty="0">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US" dirty="0">
                <a:solidFill>
                  <a:schemeClr val="tx1"/>
                </a:solidFill>
                <a:latin typeface="Arial" panose="020B0604020202020204" pitchFamily="34" charset="0"/>
                <a:cs typeface="Arial" panose="020B0604020202020204" pitchFamily="34" charset="0"/>
              </a:rPr>
              <a:t>Slide 6: Links to Articles</a:t>
            </a:r>
          </a:p>
          <a:p>
            <a:pPr>
              <a:lnSpc>
                <a:spcPct val="150000"/>
              </a:lnSpc>
            </a:pPr>
            <a:r>
              <a:rPr lang="en-US" dirty="0">
                <a:solidFill>
                  <a:schemeClr val="tx1"/>
                </a:solidFill>
                <a:latin typeface="Arial" panose="020B0604020202020204" pitchFamily="34" charset="0"/>
                <a:cs typeface="Arial" panose="020B0604020202020204" pitchFamily="34" charset="0"/>
              </a:rPr>
              <a:t>Slide 7: Links to RRSA Outcomes</a:t>
            </a:r>
          </a:p>
          <a:p>
            <a:pPr>
              <a:lnSpc>
                <a:spcPct val="150000"/>
              </a:lnSpc>
            </a:pPr>
            <a:r>
              <a:rPr lang="en-US" dirty="0">
                <a:solidFill>
                  <a:schemeClr val="tx1"/>
                </a:solidFill>
                <a:latin typeface="Arial" panose="020B0604020202020204" pitchFamily="34" charset="0"/>
                <a:cs typeface="Arial" panose="020B0604020202020204" pitchFamily="34" charset="0"/>
              </a:rPr>
              <a:t>Slide 8: Case Study</a:t>
            </a:r>
          </a:p>
          <a:p>
            <a:pPr>
              <a:lnSpc>
                <a:spcPct val="150000"/>
              </a:lnSpc>
            </a:pPr>
            <a:r>
              <a:rPr lang="en-US" dirty="0">
                <a:solidFill>
                  <a:schemeClr val="tx1"/>
                </a:solidFill>
                <a:latin typeface="Arial" panose="020B0604020202020204" pitchFamily="34" charset="0"/>
                <a:cs typeface="Arial" panose="020B0604020202020204" pitchFamily="34" charset="0"/>
              </a:rPr>
              <a:t>Slide 9 &amp; 10: Let’s Discuss</a:t>
            </a:r>
          </a:p>
          <a:p>
            <a:pPr>
              <a:lnSpc>
                <a:spcPct val="150000"/>
              </a:lnSpc>
            </a:pPr>
            <a:r>
              <a:rPr lang="en-US" dirty="0">
                <a:solidFill>
                  <a:schemeClr val="tx1"/>
                </a:solidFill>
                <a:latin typeface="Arial" panose="020B0604020202020204" pitchFamily="34" charset="0"/>
                <a:cs typeface="Arial" panose="020B0604020202020204" pitchFamily="34" charset="0"/>
              </a:rPr>
              <a:t>Slide 11 &amp; 12: Activities</a:t>
            </a:r>
          </a:p>
          <a:p>
            <a:pPr>
              <a:lnSpc>
                <a:spcPct val="150000"/>
              </a:lnSpc>
            </a:pPr>
            <a:r>
              <a:rPr lang="en-US" dirty="0">
                <a:solidFill>
                  <a:schemeClr val="tx1"/>
                </a:solidFill>
                <a:latin typeface="Arial" panose="020B0604020202020204" pitchFamily="34" charset="0"/>
                <a:cs typeface="Arial" panose="020B0604020202020204" pitchFamily="34" charset="0"/>
              </a:rPr>
              <a:t>Slide 13: Reflection</a:t>
            </a:r>
          </a:p>
          <a:p>
            <a:pPr>
              <a:lnSpc>
                <a:spcPct val="150000"/>
              </a:lnSpc>
            </a:pPr>
            <a:r>
              <a:rPr lang="en-US" dirty="0">
                <a:solidFill>
                  <a:schemeClr val="tx1"/>
                </a:solidFill>
                <a:latin typeface="Arial" panose="020B0604020202020204" pitchFamily="34" charset="0"/>
                <a:cs typeface="Arial" panose="020B0604020202020204" pitchFamily="34" charset="0"/>
              </a:rPr>
              <a:t>Slide 14: 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dirty="0"/>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rmAutofit fontScale="25000" lnSpcReduction="20000"/>
          </a:bodyPr>
          <a:lstStyle/>
          <a:p>
            <a:pPr marL="342900" lvl="0" indent="-342900">
              <a:lnSpc>
                <a:spcPct val="107000"/>
              </a:lnSpc>
              <a:buFont typeface="Symbol" panose="05050102010706020507" pitchFamily="18" charset="2"/>
              <a:buChar char=""/>
            </a:pPr>
            <a:r>
              <a:rPr lang="en-GB" sz="8000" kern="100" dirty="0">
                <a:latin typeface="Arial" panose="020B0604020202020204" pitchFamily="34" charset="0"/>
                <a:ea typeface="Calibri" panose="020F0502020204030204" pitchFamily="34" charset="0"/>
                <a:cs typeface="Arial" panose="020B0604020202020204" pitchFamily="34" charset="0"/>
              </a:rPr>
              <a:t>T</a:t>
            </a:r>
            <a:r>
              <a:rPr lang="en-GB" sz="8000" kern="100" dirty="0">
                <a:effectLst/>
                <a:latin typeface="Arial" panose="020B0604020202020204" pitchFamily="34" charset="0"/>
                <a:ea typeface="Calibri" panose="020F0502020204030204" pitchFamily="34" charset="0"/>
                <a:cs typeface="Arial" panose="020B0604020202020204" pitchFamily="34" charset="0"/>
              </a:rPr>
              <a:t>o identify existing good practice that celebrates diversity and promotes equality and inclusion.    </a:t>
            </a:r>
          </a:p>
          <a:p>
            <a:pPr marL="342900" lvl="0" indent="-342900">
              <a:lnSpc>
                <a:spcPct val="107000"/>
              </a:lnSpc>
              <a:buFont typeface="Symbol" panose="05050102010706020507" pitchFamily="18" charset="2"/>
              <a:buChar char=""/>
            </a:pPr>
            <a:r>
              <a:rPr lang="en-GB" sz="8000" kern="100" dirty="0">
                <a:effectLst/>
                <a:latin typeface="Arial" panose="020B0604020202020204" pitchFamily="34" charset="0"/>
                <a:ea typeface="Calibri" panose="020F0502020204030204" pitchFamily="34" charset="0"/>
                <a:cs typeface="Arial" panose="020B0604020202020204" pitchFamily="34" charset="0"/>
              </a:rPr>
              <a:t>To have a shared understanding of terminology including diversity, inclusion, equality and equity. </a:t>
            </a:r>
          </a:p>
          <a:p>
            <a:pPr marL="342900" lvl="0" indent="-342900">
              <a:lnSpc>
                <a:spcPct val="107000"/>
              </a:lnSpc>
              <a:buFont typeface="Symbol" panose="05050102010706020507" pitchFamily="18" charset="2"/>
              <a:buChar char=""/>
            </a:pPr>
            <a:r>
              <a:rPr lang="en-GB" sz="8000" kern="100" dirty="0">
                <a:latin typeface="Arial" panose="020B0604020202020204" pitchFamily="34" charset="0"/>
                <a:ea typeface="Calibri" panose="020F0502020204030204" pitchFamily="34" charset="0"/>
                <a:cs typeface="Arial" panose="020B0604020202020204" pitchFamily="34" charset="0"/>
              </a:rPr>
              <a:t>T</a:t>
            </a:r>
            <a:r>
              <a:rPr lang="en-GB" sz="8000" kern="100" dirty="0">
                <a:effectLst/>
                <a:latin typeface="Arial" panose="020B0604020202020204" pitchFamily="34" charset="0"/>
                <a:ea typeface="Calibri" panose="020F0502020204030204" pitchFamily="34" charset="0"/>
                <a:cs typeface="Arial" panose="020B0604020202020204" pitchFamily="34" charset="0"/>
              </a:rPr>
              <a:t>o understand how RRSA and a child rights perspective can provide a clear context for our inclusive practice. </a:t>
            </a:r>
          </a:p>
          <a:p>
            <a:pPr marL="342900" lvl="0" indent="-342900">
              <a:lnSpc>
                <a:spcPct val="107000"/>
              </a:lnSpc>
              <a:buFont typeface="Symbol" panose="05050102010706020507" pitchFamily="18" charset="2"/>
              <a:buChar char=""/>
            </a:pPr>
            <a:r>
              <a:rPr lang="en-GB" sz="8000" kern="100" dirty="0">
                <a:effectLst/>
                <a:latin typeface="Arial" panose="020B0604020202020204" pitchFamily="34" charset="0"/>
                <a:ea typeface="Calibri" panose="020F0502020204030204" pitchFamily="34" charset="0"/>
                <a:cs typeface="Arial" panose="020B0604020202020204" pitchFamily="34" charset="0"/>
              </a:rPr>
              <a:t>To challenge current inclusive practice and identify next steps to further develop all areas of inclusion.</a:t>
            </a:r>
          </a:p>
          <a:p>
            <a:endParaRPr lang="en-GB" dirty="0"/>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dirty="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dirty="0"/>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896" y="2090424"/>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 have longer, you can also choose some of the activities to explore.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There are trainer notes for each slide – please do have a look at these for further guidance. </a:t>
            </a:r>
          </a:p>
          <a:p>
            <a:pPr marL="342900" indent="-342900">
              <a:lnSpc>
                <a:spcPct val="107000"/>
              </a:lnSpc>
              <a:buFont typeface="+mj-lt"/>
              <a:buAutoNum type="arabicPeriod"/>
            </a:pPr>
            <a:r>
              <a:rPr lang="en-GB" sz="200" kern="100" dirty="0">
                <a:latin typeface="Arial" panose="020B0604020202020204" pitchFamily="34" charset="0"/>
                <a:cs typeface="Arial" panose="020B0604020202020204" pitchFamily="34" charset="0"/>
              </a:rPr>
              <a:t>There </a:t>
            </a:r>
            <a:endParaRPr lang="en-GB" sz="200" dirty="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dirty="0"/>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1" y="1597808"/>
            <a:ext cx="3987289" cy="5025415"/>
          </a:xfrm>
          <a:prstGeom prst="rect">
            <a:avLst/>
          </a:prstGeom>
          <a:noFill/>
        </p:spPr>
        <p:txBody>
          <a:bodyPr wrap="square" rtlCol="0">
            <a:spAutoFit/>
          </a:bodyPr>
          <a:lstStyle/>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As a school involved in the RRSA, </a:t>
            </a:r>
            <a:r>
              <a:rPr lang="en-GB" kern="100" dirty="0">
                <a:latin typeface="Univers LT Pro 45 Light" panose="020B0403020202020204" pitchFamily="34" charset="0"/>
                <a:ea typeface="Calibri" panose="020F0502020204030204" pitchFamily="34" charset="0"/>
                <a:cs typeface="Times New Roman" panose="02020603050405020304" pitchFamily="18" charset="0"/>
              </a:rPr>
              <a:t>we</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have committed to respecting, protecting and promoting the rights of our learners. </a:t>
            </a: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Children at Rights Respecting Schools know that </a:t>
            </a:r>
            <a:r>
              <a:rPr lang="en-GB" sz="1800" i="1" kern="100" dirty="0">
                <a:effectLst/>
                <a:latin typeface="Univers LT Pro 45 Light" panose="020B0403020202020204" pitchFamily="34" charset="0"/>
                <a:ea typeface="Calibri" panose="020F0502020204030204" pitchFamily="34" charset="0"/>
                <a:cs typeface="Times New Roman" panose="02020603050405020304" pitchFamily="18" charset="0"/>
              </a:rPr>
              <a:t>“The Convention applies to every child without discrimination, whatever their ethnicity, sex, religion, language, abilities or any other status, whatever they think or say, whatever their family background.” (Article 2)</a:t>
            </a: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Let’s give ourselves some time to take a step back and reflect on how all children and young people in our school experience this commitment.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C32CA361-86A3-544A-EAB3-0B0F77D5B03B}"/>
              </a:ext>
            </a:extLst>
          </p:cNvPr>
          <p:cNvSpPr txBox="1"/>
          <p:nvPr/>
        </p:nvSpPr>
        <p:spPr>
          <a:xfrm>
            <a:off x="1637210" y="5680529"/>
            <a:ext cx="4798575" cy="646331"/>
          </a:xfrm>
          <a:prstGeom prst="rect">
            <a:avLst/>
          </a:prstGeom>
          <a:noFill/>
        </p:spPr>
        <p:txBody>
          <a:bodyPr wrap="square" rtlCol="0">
            <a:spAutoFit/>
          </a:bodyPr>
          <a:lstStyle/>
          <a:p>
            <a:pPr algn="ctr"/>
            <a:r>
              <a:rPr lang="en-GB" dirty="0">
                <a:solidFill>
                  <a:srgbClr val="00AEEF"/>
                </a:solidFill>
                <a:latin typeface="Arial" panose="020B0604020202020204" pitchFamily="34" charset="0"/>
                <a:cs typeface="Arial" panose="020B0604020202020204" pitchFamily="34" charset="0"/>
              </a:rPr>
              <a:t> Emma, UNICEF UK’s Diversity and Inclusion Lead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2" y="1284686"/>
            <a:ext cx="7753176" cy="4655615"/>
          </a:xfrm>
          <a:prstGeom prst="rect">
            <a:avLst/>
          </a:prstGeom>
        </p:spPr>
      </p:pic>
      <p:pic>
        <p:nvPicPr>
          <p:cNvPr id="4" name="Online Media 3" title="Introduction to RRSA's Spotlight on Equality, Diversity and Inclusion">
            <a:hlinkClick r:id="" action="ppaction://media"/>
            <a:extLst>
              <a:ext uri="{FF2B5EF4-FFF2-40B4-BE49-F238E27FC236}">
                <a16:creationId xmlns:a16="http://schemas.microsoft.com/office/drawing/2014/main" id="{0E215BCF-3BE5-1BFC-3224-70FD37884B81}"/>
              </a:ext>
            </a:extLst>
          </p:cNvPr>
          <p:cNvPicPr>
            <a:picLocks noRot="1" noChangeAspect="1"/>
          </p:cNvPicPr>
          <p:nvPr>
            <a:videoFile r:link="rId1"/>
          </p:nvPr>
        </p:nvPicPr>
        <p:blipFill>
          <a:blip r:embed="rId6"/>
          <a:stretch>
            <a:fillRect/>
          </a:stretch>
        </p:blipFill>
        <p:spPr>
          <a:xfrm>
            <a:off x="1073026" y="1938133"/>
            <a:ext cx="5926944" cy="3348723"/>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endParaRPr lang="en-US" dirty="0"/>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pic>
        <p:nvPicPr>
          <p:cNvPr id="3" name="Graphic 2">
            <a:extLst>
              <a:ext uri="{FF2B5EF4-FFF2-40B4-BE49-F238E27FC236}">
                <a16:creationId xmlns:a16="http://schemas.microsoft.com/office/drawing/2014/main" id="{A9629D0D-80D4-5EED-B276-736BD2261D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452" y="2186443"/>
            <a:ext cx="1039073" cy="1385431"/>
          </a:xfrm>
          <a:prstGeom prst="rect">
            <a:avLst/>
          </a:prstGeom>
        </p:spPr>
      </p:pic>
      <p:pic>
        <p:nvPicPr>
          <p:cNvPr id="4" name="Graphic 3">
            <a:extLst>
              <a:ext uri="{FF2B5EF4-FFF2-40B4-BE49-F238E27FC236}">
                <a16:creationId xmlns:a16="http://schemas.microsoft.com/office/drawing/2014/main" id="{7878DEDD-6C6E-95A2-D5AF-FE47717D74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4655" y="2186443"/>
            <a:ext cx="1035844" cy="1381125"/>
          </a:xfrm>
          <a:prstGeom prst="rect">
            <a:avLst/>
          </a:prstGeom>
        </p:spPr>
      </p:pic>
      <p:pic>
        <p:nvPicPr>
          <p:cNvPr id="6" name="Graphic 5">
            <a:extLst>
              <a:ext uri="{FF2B5EF4-FFF2-40B4-BE49-F238E27FC236}">
                <a16:creationId xmlns:a16="http://schemas.microsoft.com/office/drawing/2014/main" id="{365D05C2-EA8D-DFCF-1AFA-1AA76BE4E0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91629" y="2186443"/>
            <a:ext cx="1035844" cy="1381125"/>
          </a:xfrm>
          <a:prstGeom prst="rect">
            <a:avLst/>
          </a:prstGeom>
        </p:spPr>
      </p:pic>
      <p:pic>
        <p:nvPicPr>
          <p:cNvPr id="12" name="Graphic 11">
            <a:extLst>
              <a:ext uri="{FF2B5EF4-FFF2-40B4-BE49-F238E27FC236}">
                <a16:creationId xmlns:a16="http://schemas.microsoft.com/office/drawing/2014/main" id="{FBD5605B-3AD1-BA13-1405-0C9216E968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38603" y="2186443"/>
            <a:ext cx="1035844" cy="1381126"/>
          </a:xfrm>
          <a:prstGeom prst="rect">
            <a:avLst/>
          </a:prstGeom>
        </p:spPr>
      </p:pic>
      <p:pic>
        <p:nvPicPr>
          <p:cNvPr id="13" name="Graphic 12">
            <a:extLst>
              <a:ext uri="{FF2B5EF4-FFF2-40B4-BE49-F238E27FC236}">
                <a16:creationId xmlns:a16="http://schemas.microsoft.com/office/drawing/2014/main" id="{E0A124B9-DFAB-9CA7-D8CE-0DFC3578B42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85577" y="2186443"/>
            <a:ext cx="1035844" cy="1381125"/>
          </a:xfrm>
          <a:prstGeom prst="rect">
            <a:avLst/>
          </a:prstGeom>
        </p:spPr>
      </p:pic>
      <p:pic>
        <p:nvPicPr>
          <p:cNvPr id="15" name="Graphic 14">
            <a:extLst>
              <a:ext uri="{FF2B5EF4-FFF2-40B4-BE49-F238E27FC236}">
                <a16:creationId xmlns:a16="http://schemas.microsoft.com/office/drawing/2014/main" id="{317EC4CA-B0AB-2B88-FCDF-FB86FEB35CD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32551" y="2186443"/>
            <a:ext cx="1035844" cy="1381125"/>
          </a:xfrm>
          <a:prstGeom prst="rect">
            <a:avLst/>
          </a:prstGeom>
        </p:spPr>
      </p:pic>
      <p:pic>
        <p:nvPicPr>
          <p:cNvPr id="16" name="Graphic 15">
            <a:extLst>
              <a:ext uri="{FF2B5EF4-FFF2-40B4-BE49-F238E27FC236}">
                <a16:creationId xmlns:a16="http://schemas.microsoft.com/office/drawing/2014/main" id="{BA2DBC94-4009-F7B9-B201-091DBF31B1A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79525" y="2186443"/>
            <a:ext cx="1035844" cy="1381125"/>
          </a:xfrm>
          <a:prstGeom prst="rect">
            <a:avLst/>
          </a:prstGeom>
        </p:spPr>
      </p:pic>
      <p:pic>
        <p:nvPicPr>
          <p:cNvPr id="17" name="Graphic 16">
            <a:extLst>
              <a:ext uri="{FF2B5EF4-FFF2-40B4-BE49-F238E27FC236}">
                <a16:creationId xmlns:a16="http://schemas.microsoft.com/office/drawing/2014/main" id="{6B4386C8-534F-238C-7001-1C618E1731E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26497" y="2186443"/>
            <a:ext cx="1035844" cy="1381125"/>
          </a:xfrm>
          <a:prstGeom prst="rect">
            <a:avLst/>
          </a:prstGeom>
        </p:spPr>
      </p:pic>
      <p:pic>
        <p:nvPicPr>
          <p:cNvPr id="18" name="Graphic 17">
            <a:extLst>
              <a:ext uri="{FF2B5EF4-FFF2-40B4-BE49-F238E27FC236}">
                <a16:creationId xmlns:a16="http://schemas.microsoft.com/office/drawing/2014/main" id="{54E13C67-6239-CA38-9A2B-CFFC9EA92FA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4452" y="3966342"/>
            <a:ext cx="1039073" cy="1385431"/>
          </a:xfrm>
          <a:prstGeom prst="rect">
            <a:avLst/>
          </a:prstGeom>
        </p:spPr>
      </p:pic>
      <p:pic>
        <p:nvPicPr>
          <p:cNvPr id="19" name="Graphic 18">
            <a:extLst>
              <a:ext uri="{FF2B5EF4-FFF2-40B4-BE49-F238E27FC236}">
                <a16:creationId xmlns:a16="http://schemas.microsoft.com/office/drawing/2014/main" id="{BBFBB67D-BF2B-6376-11D3-C10003BCB9C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741837" y="3970648"/>
            <a:ext cx="1035844" cy="1381125"/>
          </a:xfrm>
          <a:prstGeom prst="rect">
            <a:avLst/>
          </a:prstGeom>
        </p:spPr>
      </p:pic>
      <p:pic>
        <p:nvPicPr>
          <p:cNvPr id="20" name="Graphic 19">
            <a:extLst>
              <a:ext uri="{FF2B5EF4-FFF2-40B4-BE49-F238E27FC236}">
                <a16:creationId xmlns:a16="http://schemas.microsoft.com/office/drawing/2014/main" id="{220C5708-782A-F90D-929F-F8EFE8CFFE1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985993" y="3970648"/>
            <a:ext cx="1035844" cy="1381125"/>
          </a:xfrm>
          <a:prstGeom prst="rect">
            <a:avLst/>
          </a:prstGeom>
        </p:spPr>
      </p:pic>
      <p:pic>
        <p:nvPicPr>
          <p:cNvPr id="21" name="Graphic 20">
            <a:extLst>
              <a:ext uri="{FF2B5EF4-FFF2-40B4-BE49-F238E27FC236}">
                <a16:creationId xmlns:a16="http://schemas.microsoft.com/office/drawing/2014/main" id="{0E56E46B-FA19-CB1A-D89B-A4FC57889DF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230149" y="3970648"/>
            <a:ext cx="1035844" cy="1381125"/>
          </a:xfrm>
          <a:prstGeom prst="rect">
            <a:avLst/>
          </a:prstGeom>
        </p:spPr>
      </p:pic>
      <p:pic>
        <p:nvPicPr>
          <p:cNvPr id="22" name="Graphic 21">
            <a:extLst>
              <a:ext uri="{FF2B5EF4-FFF2-40B4-BE49-F238E27FC236}">
                <a16:creationId xmlns:a16="http://schemas.microsoft.com/office/drawing/2014/main" id="{C21AA8A4-17E1-C3B1-8293-2CA3517257C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474305" y="3963677"/>
            <a:ext cx="1041072" cy="1388096"/>
          </a:xfrm>
          <a:prstGeom prst="rect">
            <a:avLst/>
          </a:prstGeom>
        </p:spPr>
      </p:pic>
      <p:pic>
        <p:nvPicPr>
          <p:cNvPr id="23" name="Graphic 22">
            <a:extLst>
              <a:ext uri="{FF2B5EF4-FFF2-40B4-BE49-F238E27FC236}">
                <a16:creationId xmlns:a16="http://schemas.microsoft.com/office/drawing/2014/main" id="{902E9B49-94AA-1C19-4C32-3A948D07E29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723689" y="3963677"/>
            <a:ext cx="1041072" cy="1388096"/>
          </a:xfrm>
          <a:prstGeom prst="rect">
            <a:avLst/>
          </a:prstGeom>
        </p:spPr>
      </p:pic>
      <p:pic>
        <p:nvPicPr>
          <p:cNvPr id="24" name="Graphic 23">
            <a:extLst>
              <a:ext uri="{FF2B5EF4-FFF2-40B4-BE49-F238E27FC236}">
                <a16:creationId xmlns:a16="http://schemas.microsoft.com/office/drawing/2014/main" id="{D303774E-B143-F072-50FD-71C594DF48B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973073" y="3952376"/>
            <a:ext cx="1049548" cy="1399397"/>
          </a:xfrm>
          <a:prstGeom prst="rect">
            <a:avLst/>
          </a:prstGeom>
        </p:spPr>
      </p:pic>
      <p:pic>
        <p:nvPicPr>
          <p:cNvPr id="25" name="Graphic 24">
            <a:extLst>
              <a:ext uri="{FF2B5EF4-FFF2-40B4-BE49-F238E27FC236}">
                <a16:creationId xmlns:a16="http://schemas.microsoft.com/office/drawing/2014/main" id="{B474AE75-E64A-72A9-0E2D-82AB7F1E1D9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226497" y="3945405"/>
            <a:ext cx="1054776" cy="1406368"/>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54903" y="1180601"/>
            <a:ext cx="8603244" cy="923330"/>
          </a:xfrm>
          <a:prstGeom prst="rect">
            <a:avLst/>
          </a:prstGeom>
          <a:noFill/>
        </p:spPr>
        <p:txBody>
          <a:bodyPr wrap="square">
            <a:spAutoFit/>
          </a:bodyPr>
          <a:lstStyle/>
          <a:p>
            <a:r>
              <a:rPr lang="en-GB" sz="1800" b="1" i="0" dirty="0">
                <a:solidFill>
                  <a:srgbClr val="000000"/>
                </a:solidFill>
                <a:effectLst/>
                <a:latin typeface="Arial" panose="020B0604020202020204" pitchFamily="34" charset="0"/>
                <a:cs typeface="Arial" panose="020B0604020202020204" pitchFamily="34" charset="0"/>
              </a:rPr>
              <a:t>Look at the summary of the CRC with a partner – which articles do you think are particularly relevant to our work on inclusion? </a:t>
            </a:r>
          </a:p>
          <a:p>
            <a:r>
              <a:rPr lang="en-GB" sz="1800" b="0" i="0" dirty="0">
                <a:solidFill>
                  <a:srgbClr val="000000"/>
                </a:solidFill>
                <a:effectLst/>
                <a:latin typeface="Arial" panose="020B0604020202020204" pitchFamily="34" charset="0"/>
                <a:cs typeface="Arial" panose="020B0604020202020204" pitchFamily="34" charset="0"/>
              </a:rPr>
              <a:t>When ready click to reveal. </a:t>
            </a:r>
          </a:p>
        </p:txBody>
      </p:sp>
      <p:sp>
        <p:nvSpPr>
          <p:cNvPr id="5" name="TextBox 4">
            <a:extLst>
              <a:ext uri="{FF2B5EF4-FFF2-40B4-BE49-F238E27FC236}">
                <a16:creationId xmlns:a16="http://schemas.microsoft.com/office/drawing/2014/main" id="{D1313F8F-C849-578F-2FE0-AEC5F0A90B16}"/>
              </a:ext>
            </a:extLst>
          </p:cNvPr>
          <p:cNvSpPr txBox="1"/>
          <p:nvPr/>
        </p:nvSpPr>
        <p:spPr>
          <a:xfrm>
            <a:off x="335965" y="5576509"/>
            <a:ext cx="11520070" cy="1015663"/>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In fact, ALL the other articles relate to ‘non-discrimination’ because Article 2 is one of the ‘general principles’ of the Convention, which means it underpins every other article.  The ones shown here perhaps have the most obvious connection to Article 2 and to Equality, Diversity and Inclusion.</a:t>
            </a:r>
          </a:p>
        </p:txBody>
      </p:sp>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0"/>
                            </p:stCondLst>
                            <p:childTnLst>
                              <p:par>
                                <p:cTn id="38" presetID="10" presetClass="entr" presetSubtype="0" fill="hold" grpId="0" nodeType="afterEffect">
                                  <p:stCondLst>
                                    <p:cond delay="10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7770132" cy="1253402"/>
          </a:xfrm>
        </p:spPr>
        <p:txBody>
          <a:bodyPr/>
          <a:lstStyle/>
          <a:p>
            <a:r>
              <a:rPr lang="en-US" dirty="0"/>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2032370"/>
            <a:ext cx="11360726" cy="3650038"/>
          </a:xfrm>
          <a:prstGeom prst="rect">
            <a:avLst/>
          </a:prstGeom>
          <a:noFill/>
        </p:spPr>
        <p:txBody>
          <a:bodyPr wrap="square">
            <a:spAutoFit/>
          </a:bodyPr>
          <a:lstStyle/>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B:  TEACHING AND LEARNING THROUGH RIGHTS – ETHOS AND RELATIONSHIPS</a:t>
            </a:r>
          </a:p>
          <a:p>
            <a:pPr lvl="0">
              <a:lnSpc>
                <a:spcPct val="107000"/>
              </a:lnSpc>
              <a:spcAft>
                <a:spcPts val="800"/>
              </a:spcAft>
            </a:pPr>
            <a:r>
              <a:rPr lang="en-GB" b="1" dirty="0">
                <a:latin typeface="Arial" panose="020B0604020202020204" pitchFamily="34" charset="0"/>
                <a:cs typeface="Arial" panose="020B0604020202020204" pitchFamily="34" charset="0"/>
              </a:rPr>
              <a:t>The descriptor for Outcome 6 at Silver:</a:t>
            </a:r>
          </a:p>
          <a:p>
            <a:pPr lvl="0">
              <a:lnSpc>
                <a:spcPct val="107000"/>
              </a:lnSpc>
              <a:spcAft>
                <a:spcPts val="800"/>
              </a:spcAft>
            </a:pPr>
            <a:r>
              <a:rPr lang="en-GB" dirty="0">
                <a:latin typeface="Arial" panose="020B0604020202020204" pitchFamily="34" charset="0"/>
                <a:cs typeface="Arial" panose="020B0604020202020204" pitchFamily="34" charset="0"/>
              </a:rPr>
              <a:t>Many children and young people can describe how they are included and valued at school and can describe how their actions and those of others contribute to this.</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spcAft>
                <a:spcPts val="800"/>
              </a:spcAft>
            </a:pPr>
            <a:endParaRPr lang="en-GB" dirty="0">
              <a:latin typeface="Arial" panose="020B0604020202020204" pitchFamily="34" charset="0"/>
              <a:ea typeface="Times New Roman" panose="02020603050405020304" pitchFamily="18" charset="0"/>
              <a:cs typeface="Arial" panose="020B0604020202020204" pitchFamily="34" charset="0"/>
            </a:endParaRPr>
          </a:p>
          <a:p>
            <a:pPr lvl="0">
              <a:lnSpc>
                <a:spcPct val="107000"/>
              </a:lnSpc>
              <a:spcAft>
                <a:spcPts val="800"/>
              </a:spcAft>
            </a:pPr>
            <a:r>
              <a:rPr lang="en-GB" b="1" dirty="0">
                <a:latin typeface="Arial" panose="020B0604020202020204" pitchFamily="34" charset="0"/>
                <a:cs typeface="Arial" panose="020B0604020202020204" pitchFamily="34" charset="0"/>
              </a:rPr>
              <a:t>The descriptor for </a:t>
            </a:r>
            <a:r>
              <a:rPr lang="en-GB" b="1" dirty="0">
                <a:effectLst/>
                <a:latin typeface="Arial" panose="020B0604020202020204" pitchFamily="34" charset="0"/>
                <a:ea typeface="Times New Roman" panose="02020603050405020304" pitchFamily="18" charset="0"/>
                <a:cs typeface="Arial" panose="020B0604020202020204" pitchFamily="34" charset="0"/>
              </a:rPr>
              <a:t>Outcome 6 at Gold: </a:t>
            </a:r>
          </a:p>
          <a:p>
            <a:pPr lvl="0">
              <a:lnSpc>
                <a:spcPct val="107000"/>
              </a:lnSpc>
              <a:spcAft>
                <a:spcPts val="800"/>
              </a:spcAft>
            </a:pPr>
            <a:r>
              <a:rPr lang="en-GB" dirty="0">
                <a:effectLst/>
                <a:latin typeface="Arial" panose="020B0604020202020204" pitchFamily="34" charset="0"/>
                <a:ea typeface="Times New Roman" panose="02020603050405020304" pitchFamily="18" charset="0"/>
                <a:cs typeface="Arial" panose="020B0604020202020204" pitchFamily="34" charset="0"/>
              </a:rPr>
              <a:t>Nearly all children and young people interviewed describe how everyone is included and valued and can describe how becoming rights respecting contributes to this. The school is actively working towards (or is sustaining) a strong culture of inclusion and can show how this is underpinned by non-discrimination.</a:t>
            </a:r>
          </a:p>
          <a:p>
            <a:pPr lvl="0">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a:t>
            </a:r>
            <a:r>
              <a:rPr lang="en-GB" dirty="0">
                <a:latin typeface="Arial" panose="020B0604020202020204" pitchFamily="34" charset="0"/>
                <a:cs typeface="Arial" panose="020B0604020202020204" pitchFamily="34" charset="0"/>
              </a:rPr>
              <a:t>SS Peter and Paul’s Catholic Primary School</a:t>
            </a:r>
            <a:endParaRPr lang="en-US"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dirty="0">
                <a:solidFill>
                  <a:srgbClr val="FF6937"/>
                </a:solidFill>
                <a:latin typeface="Arial" panose="020B0604020202020204" pitchFamily="34" charset="0"/>
                <a:cs typeface="Arial" panose="020B0604020202020204" pitchFamily="34" charset="0"/>
              </a:rPr>
              <a:t>Read the full case study </a:t>
            </a:r>
            <a:r>
              <a:rPr lang="en-US" b="1" dirty="0">
                <a:solidFill>
                  <a:srgbClr val="FF693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online</a:t>
            </a:r>
            <a:r>
              <a:rPr lang="en-US" dirty="0">
                <a:latin typeface="Arial" panose="020B0604020202020204" pitchFamily="34" charset="0"/>
                <a:cs typeface="Arial" panose="020B0604020202020204" pitchFamily="34" charset="0"/>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en-GB" sz="6400" dirty="0">
                <a:solidFill>
                  <a:srgbClr val="1E1E1E"/>
                </a:solidFill>
                <a:latin typeface="Arial" panose="020B0604020202020204" pitchFamily="34" charset="0"/>
                <a:cs typeface="Arial" panose="020B0604020202020204" pitchFamily="34" charset="0"/>
              </a:rPr>
              <a:t>The school has been working with the Redbridge Education Wellbeing Team on their Race and Equality Awareness (REA) Scheme. This has been a process whereby we have focused on our school’s racial awareness, our areas of strength and needs with regards to this and how we go about promoting racial equality.</a:t>
            </a:r>
          </a:p>
          <a:p>
            <a:pPr algn="just">
              <a:lnSpc>
                <a:spcPct val="120000"/>
              </a:lnSpc>
            </a:pPr>
            <a:r>
              <a:rPr lang="en-GB" sz="6400" dirty="0">
                <a:solidFill>
                  <a:srgbClr val="1E1E1E"/>
                </a:solidFill>
                <a:latin typeface="Arial" panose="020B0604020202020204" pitchFamily="34" charset="0"/>
                <a:cs typeface="Arial" panose="020B0604020202020204" pitchFamily="34" charset="0"/>
              </a:rPr>
              <a:t>The speed at which terminology and language surrounding race and diversity can change is something we can find hard to keep up with. The embedded, unchanging nature of the CRC and being a Rights Respecting School, along with our faith values, means we have something concrete to return to which always puts the interests of all children at its heart.</a:t>
            </a:r>
          </a:p>
        </p:txBody>
      </p:sp>
      <p:pic>
        <p:nvPicPr>
          <p:cNvPr id="9" name="Picture 8" descr="A group of people posing for a photo&#10;&#10;Description automatically generated">
            <a:extLst>
              <a:ext uri="{FF2B5EF4-FFF2-40B4-BE49-F238E27FC236}">
                <a16:creationId xmlns:a16="http://schemas.microsoft.com/office/drawing/2014/main" id="{86C4C894-8832-EC97-CB09-D4C9F3B012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21" r="9167"/>
          <a:stretch/>
        </p:blipFill>
        <p:spPr>
          <a:xfrm>
            <a:off x="-68562" y="0"/>
            <a:ext cx="6429375" cy="6858000"/>
          </a:xfrm>
          <a:prstGeom prst="rect">
            <a:avLst/>
          </a:prstGeom>
        </p:spPr>
      </p:pic>
      <p:sp>
        <p:nvSpPr>
          <p:cNvPr id="10" name="Rectangle 9">
            <a:extLst>
              <a:ext uri="{FF2B5EF4-FFF2-40B4-BE49-F238E27FC236}">
                <a16:creationId xmlns:a16="http://schemas.microsoft.com/office/drawing/2014/main" id="{7C259647-A52C-0189-012E-7039B5CD6C7E}"/>
              </a:ext>
            </a:extLst>
          </p:cNvPr>
          <p:cNvSpPr/>
          <p:nvPr/>
        </p:nvSpPr>
        <p:spPr>
          <a:xfrm>
            <a:off x="296867" y="195690"/>
            <a:ext cx="5037133" cy="3339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3741CF0-5C4C-0B36-D6BB-7D002F5BE2BA}"/>
              </a:ext>
            </a:extLst>
          </p:cNvPr>
          <p:cNvSpPr txBox="1"/>
          <p:nvPr/>
        </p:nvSpPr>
        <p:spPr>
          <a:xfrm>
            <a:off x="389945" y="252622"/>
            <a:ext cx="5512362" cy="276999"/>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A Hinduism workshop at SS Peter and Paul’s Catholic Primary School.</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dirty="0"/>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4" name="TextBox 3">
            <a:extLst>
              <a:ext uri="{FF2B5EF4-FFF2-40B4-BE49-F238E27FC236}">
                <a16:creationId xmlns:a16="http://schemas.microsoft.com/office/drawing/2014/main" id="{C405A26F-7AF4-4132-5E12-32D100B09538}"/>
              </a:ext>
            </a:extLst>
          </p:cNvPr>
          <p:cNvSpPr txBox="1"/>
          <p:nvPr/>
        </p:nvSpPr>
        <p:spPr>
          <a:xfrm>
            <a:off x="1099173" y="2399665"/>
            <a:ext cx="2373086" cy="2862322"/>
          </a:xfrm>
          <a:prstGeom prst="rect">
            <a:avLst/>
          </a:prstGeom>
          <a:noFill/>
        </p:spPr>
        <p:txBody>
          <a:bodyPr wrap="square" rtlCol="0">
            <a:spAutoFit/>
          </a:bodyPr>
          <a:lstStyle/>
          <a:p>
            <a:pPr algn="ctr"/>
            <a:r>
              <a:rPr lang="en-GB" sz="1800" dirty="0">
                <a:effectLst/>
                <a:latin typeface="Univers LT Pro 45 Light" panose="020B0403020202020204" pitchFamily="34" charset="0"/>
                <a:ea typeface="Calibri" panose="020F0502020204030204" pitchFamily="34" charset="0"/>
              </a:rPr>
              <a:t>How do we ensure all children feel welcomed and that they belong when they first join our school? How do we value and celebrate the differences our children bring to our school? </a:t>
            </a:r>
          </a:p>
        </p:txBody>
      </p:sp>
      <p:sp>
        <p:nvSpPr>
          <p:cNvPr id="5" name="TextBox 4">
            <a:extLst>
              <a:ext uri="{FF2B5EF4-FFF2-40B4-BE49-F238E27FC236}">
                <a16:creationId xmlns:a16="http://schemas.microsoft.com/office/drawing/2014/main" id="{9C879093-8A3E-C665-EE69-5AF4E0749111}"/>
              </a:ext>
            </a:extLst>
          </p:cNvPr>
          <p:cNvSpPr txBox="1"/>
          <p:nvPr/>
        </p:nvSpPr>
        <p:spPr>
          <a:xfrm>
            <a:off x="4974464" y="2399665"/>
            <a:ext cx="2373086" cy="3338414"/>
          </a:xfrm>
          <a:prstGeom prst="rect">
            <a:avLst/>
          </a:prstGeom>
          <a:noFill/>
        </p:spPr>
        <p:txBody>
          <a:bodyPr wrap="square" rtlCol="0">
            <a:spAutoFit/>
          </a:bodyPr>
          <a:lstStyle/>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Do we have a shared understanding of the terms: diversity, inclusion, equality and equity? Discuss in small groups and then share your thoughts.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hlinkClick r:id="rId4"/>
              </a:rPr>
              <a:t>This document</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might be useful as a basis for discussion.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5980C8-A59E-5D9D-A3F6-517BFAC41D08}"/>
              </a:ext>
            </a:extLst>
          </p:cNvPr>
          <p:cNvSpPr txBox="1"/>
          <p:nvPr/>
        </p:nvSpPr>
        <p:spPr>
          <a:xfrm>
            <a:off x="8849755" y="2492829"/>
            <a:ext cx="2373086" cy="2745688"/>
          </a:xfrm>
          <a:prstGeom prst="rect">
            <a:avLst/>
          </a:prstGeom>
          <a:noFill/>
        </p:spPr>
        <p:txBody>
          <a:bodyPr wrap="square" rtlCol="0">
            <a:spAutoFit/>
          </a:bodyPr>
          <a:lstStyle/>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Is there an area of inclusion that we feel is a strength of our school? How can we apply this good practice to areas of inclusion that we know we need to further develop?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604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3477</TotalTime>
  <Words>2821</Words>
  <Application>Microsoft Office PowerPoint</Application>
  <PresentationFormat>Widescreen</PresentationFormat>
  <Paragraphs>165</Paragraphs>
  <Slides>14</Slides>
  <Notes>14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Aleo</vt:lpstr>
      <vt:lpstr>Arial</vt:lpstr>
      <vt:lpstr>Calibri</vt:lpstr>
      <vt:lpstr>Montserrat</vt:lpstr>
      <vt:lpstr>Open Sans</vt:lpstr>
      <vt:lpstr>Segoe UI</vt:lpstr>
      <vt:lpstr>Symbol</vt:lpstr>
      <vt:lpstr>Univers LT Pro 45 Light</vt:lpstr>
      <vt:lpstr>Univers LT Pro 85 XBlack</vt:lpstr>
      <vt:lpstr>Univers LT Std 45 Light</vt:lpstr>
      <vt:lpstr>WordVisi_MSFontService</vt:lpstr>
      <vt:lpstr>WordVisiPilcrow_MSFontService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156</cp:revision>
  <dcterms:created xsi:type="dcterms:W3CDTF">2022-01-18T14:28:30Z</dcterms:created>
  <dcterms:modified xsi:type="dcterms:W3CDTF">2023-09-21T09:37:20Z</dcterms:modified>
</cp:coreProperties>
</file>