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20"/>
  </p:notesMasterIdLst>
  <p:handoutMasterIdLst>
    <p:handoutMasterId r:id="rId21"/>
  </p:handoutMasterIdLst>
  <p:sldIdLst>
    <p:sldId id="270" r:id="rId3"/>
    <p:sldId id="264" r:id="rId4"/>
    <p:sldId id="259" r:id="rId5"/>
    <p:sldId id="266" r:id="rId6"/>
    <p:sldId id="267" r:id="rId7"/>
    <p:sldId id="271" r:id="rId8"/>
    <p:sldId id="272" r:id="rId9"/>
    <p:sldId id="265" r:id="rId10"/>
    <p:sldId id="273" r:id="rId11"/>
    <p:sldId id="274" r:id="rId12"/>
    <p:sldId id="276" r:id="rId13"/>
    <p:sldId id="275" r:id="rId14"/>
    <p:sldId id="278" r:id="rId15"/>
    <p:sldId id="279" r:id="rId16"/>
    <p:sldId id="280" r:id="rId17"/>
    <p:sldId id="281"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 Bradlow" initials="JB" lastIdx="13" clrIdx="0">
    <p:extLst>
      <p:ext uri="{19B8F6BF-5375-455C-9EA6-DF929625EA0E}">
        <p15:presenceInfo xmlns:p15="http://schemas.microsoft.com/office/powerpoint/2012/main" userId="S::Josh.Bradlow@stonewall.org.uk::73197a27-590f-40f7-990b-16ef0d52472a" providerId="AD"/>
      </p:ext>
    </p:extLst>
  </p:cmAuthor>
  <p:cmAuthor id="2" name="Jeff Ingold" initials="JI" lastIdx="3" clrIdx="1">
    <p:extLst>
      <p:ext uri="{19B8F6BF-5375-455C-9EA6-DF929625EA0E}">
        <p15:presenceInfo xmlns:p15="http://schemas.microsoft.com/office/powerpoint/2012/main" userId="S::Jeff.Ingold@stonewall.org.uk::9c753c0b-d421-4a37-8a99-3ae39b51cf5e" providerId="AD"/>
      </p:ext>
    </p:extLst>
  </p:cmAuthor>
  <p:cmAuthor id="3" name="Laura Russell" initials="LR" lastIdx="3" clrIdx="2">
    <p:extLst>
      <p:ext uri="{19B8F6BF-5375-455C-9EA6-DF929625EA0E}">
        <p15:presenceInfo xmlns:p15="http://schemas.microsoft.com/office/powerpoint/2012/main" userId="S::Laura.Russell@stonewall.org.uk::6d1bffc7-34bf-46a0-bbb4-90b00237e450" providerId="AD"/>
      </p:ext>
    </p:extLst>
  </p:cmAuthor>
  <p:cmAuthor id="4" name="Sidonie Bertrand Shelton" initials="SBS" lastIdx="1" clrIdx="3">
    <p:extLst>
      <p:ext uri="{19B8F6BF-5375-455C-9EA6-DF929625EA0E}">
        <p15:presenceInfo xmlns:p15="http://schemas.microsoft.com/office/powerpoint/2012/main" userId="S-1-5-21-3310371804-1827807225-1975506962-38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AEEF"/>
    <a:srgbClr val="CCCCCC"/>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7001" autoAdjust="0"/>
    <p:restoredTop sz="66532" autoAdjust="0"/>
  </p:normalViewPr>
  <p:slideViewPr>
    <p:cSldViewPr snapToGrid="0">
      <p:cViewPr varScale="1">
        <p:scale>
          <a:sx n="44" d="100"/>
          <a:sy n="44" d="100"/>
        </p:scale>
        <p:origin x="1828" y="40"/>
      </p:cViewPr>
      <p:guideLst/>
    </p:cSldViewPr>
  </p:slideViewPr>
  <p:notesTextViewPr>
    <p:cViewPr>
      <p:scale>
        <a:sx n="1" d="1"/>
        <a:sy n="1" d="1"/>
      </p:scale>
      <p:origin x="0" y="0"/>
    </p:cViewPr>
  </p:notesText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9/6/2023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679CF-F899-4938-AF26-A08151BB972F}"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72BF7-B5E7-4416-9E72-FF28E46406E0}" type="slidenum">
              <a:rPr lang="en-GB" smtClean="0"/>
              <a:t>‹#›</a:t>
            </a:fld>
            <a:endParaRPr lang="en-GB"/>
          </a:p>
        </p:txBody>
      </p:sp>
    </p:spTree>
    <p:extLst>
      <p:ext uri="{BB962C8B-B14F-4D97-AF65-F5344CB8AC3E}">
        <p14:creationId xmlns:p14="http://schemas.microsoft.com/office/powerpoint/2010/main" val="340437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tonewall.org.uk/our-work/campaigns/relationships-and-sex-educ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education@stonewall.org.u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Opening slide</a:t>
            </a:r>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a:t>
            </a:fld>
            <a:endParaRPr lang="en-GB"/>
          </a:p>
        </p:txBody>
      </p:sp>
    </p:spTree>
    <p:extLst>
      <p:ext uri="{BB962C8B-B14F-4D97-AF65-F5344CB8AC3E}">
        <p14:creationId xmlns:p14="http://schemas.microsoft.com/office/powerpoint/2010/main" val="7703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Action on inclusion starter ideas linked to rights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 you present the starter ideas, ask for feedback and reflections from the group.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10</a:t>
            </a:fld>
            <a:endParaRPr lang="en-GB"/>
          </a:p>
        </p:txBody>
      </p:sp>
    </p:spTree>
    <p:extLst>
      <p:ext uri="{BB962C8B-B14F-4D97-AF65-F5344CB8AC3E}">
        <p14:creationId xmlns:p14="http://schemas.microsoft.com/office/powerpoint/2010/main" val="325283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Action on inclusion starter ideas linked to rights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11</a:t>
            </a:fld>
            <a:endParaRPr lang="en-GB"/>
          </a:p>
        </p:txBody>
      </p:sp>
    </p:spTree>
    <p:extLst>
      <p:ext uri="{BB962C8B-B14F-4D97-AF65-F5344CB8AC3E}">
        <p14:creationId xmlns:p14="http://schemas.microsoft.com/office/powerpoint/2010/main" val="323413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Action on inclusion starter ideas linked to rights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12</a:t>
            </a:fld>
            <a:endParaRPr lang="en-GB"/>
          </a:p>
        </p:txBody>
      </p:sp>
    </p:spTree>
    <p:extLst>
      <p:ext uri="{BB962C8B-B14F-4D97-AF65-F5344CB8AC3E}">
        <p14:creationId xmlns:p14="http://schemas.microsoft.com/office/powerpoint/2010/main" val="226731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Action on inclusion starter ideas linked to rights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13</a:t>
            </a:fld>
            <a:endParaRPr lang="en-GB"/>
          </a:p>
        </p:txBody>
      </p:sp>
    </p:spTree>
    <p:extLst>
      <p:ext uri="{BB962C8B-B14F-4D97-AF65-F5344CB8AC3E}">
        <p14:creationId xmlns:p14="http://schemas.microsoft.com/office/powerpoint/2010/main" val="3307159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Case study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Present the case study as it appears on the slide.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You may also choose to hand out printed out copies of longer case study (see link in Preparation section of presenters notes pdf).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You </a:t>
            </a:r>
            <a:r>
              <a:rPr lang="en-GB" sz="1200" b="1" kern="1200" dirty="0">
                <a:solidFill>
                  <a:schemeClr val="tx1"/>
                </a:solidFill>
                <a:effectLst/>
                <a:latin typeface="+mn-lt"/>
                <a:ea typeface="+mn-ea"/>
                <a:cs typeface="+mn-cs"/>
              </a:rPr>
              <a:t>may want to build in time for ask for reflections from the group on what they have read, are there any ideas that the school undertook that could be used in your school context? Are there any aspects of Katelyn’s or the school’s approach that resonate?</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14</a:t>
            </a:fld>
            <a:endParaRPr lang="en-GB"/>
          </a:p>
        </p:txBody>
      </p:sp>
    </p:spTree>
    <p:extLst>
      <p:ext uri="{BB962C8B-B14F-4D97-AF65-F5344CB8AC3E}">
        <p14:creationId xmlns:p14="http://schemas.microsoft.com/office/powerpoint/2010/main" val="187039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Activity: Create your inclusivity action plan</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Either in subgroups or as a whole group discuss and note down ideas for each of the areas listed and link them to an article of the Convention. </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Give between 10 and 15 minutes to list actions for each area. </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Bring the group back together and review the actions listed as a group and assign someone to carry each action forward.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15</a:t>
            </a:fld>
            <a:endParaRPr lang="en-GB"/>
          </a:p>
        </p:txBody>
      </p:sp>
    </p:spTree>
    <p:extLst>
      <p:ext uri="{BB962C8B-B14F-4D97-AF65-F5344CB8AC3E}">
        <p14:creationId xmlns:p14="http://schemas.microsoft.com/office/powerpoint/2010/main" val="105414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Next steps – plan to follow up on the progress you have made today and don’t forget to involve and consult young people on your approach to inclusion.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16</a:t>
            </a:fld>
            <a:endParaRPr lang="en-GB"/>
          </a:p>
        </p:txBody>
      </p:sp>
    </p:spTree>
    <p:extLst>
      <p:ext uri="{BB962C8B-B14F-4D97-AF65-F5344CB8AC3E}">
        <p14:creationId xmlns:p14="http://schemas.microsoft.com/office/powerpoint/2010/main" val="224870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Thank you.</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Stonewall have a </a:t>
            </a:r>
            <a:r>
              <a:rPr lang="en-GB" sz="1200" b="1" u="sng" kern="1200" dirty="0">
                <a:solidFill>
                  <a:schemeClr val="tx1"/>
                </a:solidFill>
                <a:effectLst/>
                <a:latin typeface="+mn-lt"/>
                <a:ea typeface="+mn-ea"/>
                <a:cs typeface="+mn-cs"/>
                <a:hlinkClick r:id="rId3"/>
              </a:rPr>
              <a:t>Relationship and Sex Education hub</a:t>
            </a:r>
            <a:r>
              <a:rPr lang="en-GB" sz="1200" b="1" kern="1200" dirty="0">
                <a:solidFill>
                  <a:schemeClr val="tx1"/>
                </a:solidFill>
                <a:effectLst/>
                <a:latin typeface="+mn-lt"/>
                <a:ea typeface="+mn-ea"/>
                <a:cs typeface="+mn-cs"/>
              </a:rPr>
              <a:t> on their website with useful information and FQAs. To get in touch with Stonewall with any questions related to RSE or any issues raised by this resource at </a:t>
            </a:r>
            <a:r>
              <a:rPr lang="en-GB" sz="1200" b="1" u="sng" kern="1200" dirty="0">
                <a:solidFill>
                  <a:schemeClr val="tx1"/>
                </a:solidFill>
                <a:effectLst/>
                <a:latin typeface="+mn-lt"/>
                <a:ea typeface="+mn-ea"/>
                <a:cs typeface="+mn-cs"/>
                <a:hlinkClick r:id="rId4"/>
              </a:rPr>
              <a:t>education@stonewall.org.uk</a:t>
            </a:r>
            <a:r>
              <a:rPr lang="en-GB" sz="1200" b="1" kern="1200" dirty="0">
                <a:solidFill>
                  <a:schemeClr val="tx1"/>
                </a:solidFill>
                <a:effectLst/>
                <a:latin typeface="+mn-lt"/>
                <a:ea typeface="+mn-ea"/>
                <a:cs typeface="+mn-cs"/>
              </a:rPr>
              <a:t> </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17</a:t>
            </a:fld>
            <a:endParaRPr lang="en-GB"/>
          </a:p>
        </p:txBody>
      </p:sp>
    </p:spTree>
    <p:extLst>
      <p:ext uri="{BB962C8B-B14F-4D97-AF65-F5344CB8AC3E}">
        <p14:creationId xmlns:p14="http://schemas.microsoft.com/office/powerpoint/2010/main" val="333199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Outline the learning outcomes for the session. </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2</a:t>
            </a:fld>
            <a:endParaRPr lang="en-GB"/>
          </a:p>
        </p:txBody>
      </p:sp>
    </p:spTree>
    <p:extLst>
      <p:ext uri="{BB962C8B-B14F-4D97-AF65-F5344CB8AC3E}">
        <p14:creationId xmlns:p14="http://schemas.microsoft.com/office/powerpoint/2010/main" val="216624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note on language and which acronyms you may wish to use.</a:t>
            </a:r>
          </a:p>
        </p:txBody>
      </p:sp>
      <p:sp>
        <p:nvSpPr>
          <p:cNvPr id="4" name="Slide Number Placeholder 3"/>
          <p:cNvSpPr>
            <a:spLocks noGrp="1"/>
          </p:cNvSpPr>
          <p:nvPr>
            <p:ph type="sldNum" sz="quarter" idx="5"/>
          </p:nvPr>
        </p:nvSpPr>
        <p:spPr/>
        <p:txBody>
          <a:bodyPr/>
          <a:lstStyle/>
          <a:p>
            <a:fld id="{9B372BF7-B5E7-4416-9E72-FF28E46406E0}" type="slidenum">
              <a:rPr lang="en-GB" smtClean="0"/>
              <a:t>3</a:t>
            </a:fld>
            <a:endParaRPr lang="en-GB"/>
          </a:p>
        </p:txBody>
      </p:sp>
    </p:spTree>
    <p:extLst>
      <p:ext uri="{BB962C8B-B14F-4D97-AF65-F5344CB8AC3E}">
        <p14:creationId xmlns:p14="http://schemas.microsoft.com/office/powerpoint/2010/main" val="62712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Where are we now?</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4</a:t>
            </a:fld>
            <a:endParaRPr lang="en-GB"/>
          </a:p>
        </p:txBody>
      </p:sp>
    </p:spTree>
    <p:extLst>
      <p:ext uri="{BB962C8B-B14F-4D97-AF65-F5344CB8AC3E}">
        <p14:creationId xmlns:p14="http://schemas.microsoft.com/office/powerpoint/2010/main" val="6014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Relationship and Sex Education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RSE in each devolved nation. In preparation for this session you may wish to expand upon the information provided for your nation or reflect on the progress you have made in developing an RSE curriculum in your school</a:t>
            </a:r>
            <a:r>
              <a:rPr lang="en-GB" sz="1200" b="1" kern="1200">
                <a:solidFill>
                  <a:schemeClr val="tx1"/>
                </a:solidFill>
                <a:effectLst/>
                <a:latin typeface="+mn-lt"/>
                <a:ea typeface="+mn-ea"/>
                <a:cs typeface="+mn-cs"/>
              </a:rPr>
              <a:t>. </a:t>
            </a:r>
          </a:p>
          <a:p>
            <a:endParaRPr lang="en-GB" dirty="0"/>
          </a:p>
          <a:p>
            <a:r>
              <a:rPr lang="en-GB" b="1" dirty="0"/>
              <a:t>England</a:t>
            </a:r>
          </a:p>
          <a:p>
            <a:r>
              <a:rPr lang="en-GB" dirty="0"/>
              <a:t>https://www.gov.uk/government/publications/relationships-education-relationships-and-sex-education-rse-and-health-education</a:t>
            </a:r>
          </a:p>
          <a:p>
            <a:endParaRPr lang="en-GB" dirty="0"/>
          </a:p>
          <a:p>
            <a:r>
              <a:rPr lang="en-GB" b="1" dirty="0"/>
              <a:t>Scotland</a:t>
            </a:r>
          </a:p>
          <a:p>
            <a:r>
              <a:rPr lang="en-GB" dirty="0"/>
              <a:t>https://www.gov.scot/publications/conduct-relationships-sexual-health-parenthood-education-schools/</a:t>
            </a:r>
          </a:p>
          <a:p>
            <a:endParaRPr lang="en-GB" dirty="0"/>
          </a:p>
          <a:p>
            <a:r>
              <a:rPr lang="en-GB" b="1" dirty="0"/>
              <a:t>Wales</a:t>
            </a:r>
          </a:p>
          <a:p>
            <a:r>
              <a:rPr lang="en-GB" dirty="0"/>
              <a:t>https://www.gov.wales/sites/default/files/publications/2022-01/curriculum-for-wales-relationships-sexuality-education-code.pdf</a:t>
            </a:r>
          </a:p>
          <a:p>
            <a:endParaRPr lang="en-GB" dirty="0"/>
          </a:p>
          <a:p>
            <a:r>
              <a:rPr lang="en-GB" b="1" dirty="0"/>
              <a:t>Northern Ireland</a:t>
            </a:r>
          </a:p>
          <a:p>
            <a:r>
              <a:rPr lang="en-GB" dirty="0"/>
              <a:t>https://www.education-ni.gov.uk/articles/relationship-and-sexuality-education-rse</a:t>
            </a: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5</a:t>
            </a:fld>
            <a:endParaRPr lang="en-GB"/>
          </a:p>
        </p:txBody>
      </p:sp>
    </p:spTree>
    <p:extLst>
      <p:ext uri="{BB962C8B-B14F-4D97-AF65-F5344CB8AC3E}">
        <p14:creationId xmlns:p14="http://schemas.microsoft.com/office/powerpoint/2010/main" val="2958798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Equality Act 2010.</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6</a:t>
            </a:fld>
            <a:endParaRPr lang="en-GB"/>
          </a:p>
        </p:txBody>
      </p:sp>
    </p:spTree>
    <p:extLst>
      <p:ext uri="{BB962C8B-B14F-4D97-AF65-F5344CB8AC3E}">
        <p14:creationId xmlns:p14="http://schemas.microsoft.com/office/powerpoint/2010/main" val="418613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Why Child Rights and Inclusion?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Convention is an internationally ratified treaty and child rights are neutral - they are for no one group. At their core they are simply what is best for every child. </a:t>
            </a:r>
            <a:endParaRPr lang="en-GB" b="1" dirty="0"/>
          </a:p>
        </p:txBody>
      </p:sp>
      <p:sp>
        <p:nvSpPr>
          <p:cNvPr id="4" name="Slide Number Placeholder 3"/>
          <p:cNvSpPr>
            <a:spLocks noGrp="1"/>
          </p:cNvSpPr>
          <p:nvPr>
            <p:ph type="sldNum" sz="quarter" idx="5"/>
          </p:nvPr>
        </p:nvSpPr>
        <p:spPr/>
        <p:txBody>
          <a:bodyPr/>
          <a:lstStyle/>
          <a:p>
            <a:fld id="{9B372BF7-B5E7-4416-9E72-FF28E46406E0}" type="slidenum">
              <a:rPr lang="en-GB" smtClean="0"/>
              <a:t>7</a:t>
            </a:fld>
            <a:endParaRPr lang="en-GB"/>
          </a:p>
        </p:txBody>
      </p:sp>
    </p:spTree>
    <p:extLst>
      <p:ext uri="{BB962C8B-B14F-4D97-AF65-F5344CB8AC3E}">
        <p14:creationId xmlns:p14="http://schemas.microsoft.com/office/powerpoint/2010/main" val="72018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Which Rights? Activity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Hand out summary copies of the Convention and large sheets of paper and pens. Divide participants into groups and ask them to decide which six articles are the most important to consider when thinking about inclusion and diversity in relation to LGBTQIA+ teaching and learning. Allow a few minutes to read through the Convention before moving on to discussion and writing down their chosen articles. After enough time has passed ask participants to come back together to discuss their articles and justify why they chose them.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372BF7-B5E7-4416-9E72-FF28E46406E0}" type="slidenum">
              <a:rPr lang="en-GB" smtClean="0"/>
              <a:t>8</a:t>
            </a:fld>
            <a:endParaRPr lang="en-GB"/>
          </a:p>
        </p:txBody>
      </p:sp>
    </p:spTree>
    <p:extLst>
      <p:ext uri="{BB962C8B-B14F-4D97-AF65-F5344CB8AC3E}">
        <p14:creationId xmlns:p14="http://schemas.microsoft.com/office/powerpoint/2010/main" val="235284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Which Rights? Continued.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These are the articles the Unicef felt where the most important to consider in relation to LGBTQIA+ teaching and learning. The articles of the Convention apply to all children, whatever their race, religion or abilities; whatever they think or say, whatever type of family they come from or any other protected characteristic, including gender and sexuality. No child should be treated unfairly on any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Article 2 says that children should be protected against discrimination on any basis and the full text outlines an inexhaustive list of groups – protection against discrimination on ANY basis should be interpreted to include LGBTQIA+ groups within this.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B372BF7-B5E7-4416-9E72-FF28E46406E0}" type="slidenum">
              <a:rPr lang="en-GB" smtClean="0"/>
              <a:t>9</a:t>
            </a:fld>
            <a:endParaRPr lang="en-GB"/>
          </a:p>
        </p:txBody>
      </p:sp>
    </p:spTree>
    <p:extLst>
      <p:ext uri="{BB962C8B-B14F-4D97-AF65-F5344CB8AC3E}">
        <p14:creationId xmlns:p14="http://schemas.microsoft.com/office/powerpoint/2010/main" val="2101593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9" name="Picture 8" descr="A kite flying in front of a building&#10;&#10;Description automatically generated">
            <a:extLst>
              <a:ext uri="{FF2B5EF4-FFF2-40B4-BE49-F238E27FC236}">
                <a16:creationId xmlns:a16="http://schemas.microsoft.com/office/drawing/2014/main" id="{207FB411-A625-4770-B1D3-7AD6AB3463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20"/>
          <a:stretch/>
        </p:blipFill>
        <p:spPr>
          <a:xfrm>
            <a:off x="0" y="0"/>
            <a:ext cx="12192000" cy="6858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BE92666B-D315-4524-BE2F-8BEBA5283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9659" y="216511"/>
            <a:ext cx="2029751" cy="1673509"/>
          </a:xfrm>
          <a:prstGeom prst="rect">
            <a:avLst/>
          </a:prstGeom>
        </p:spPr>
      </p:pic>
      <p:pic>
        <p:nvPicPr>
          <p:cNvPr id="12" name="Picture 11" descr="A close up of a logo&#10;&#10;Description automatically generated">
            <a:extLst>
              <a:ext uri="{FF2B5EF4-FFF2-40B4-BE49-F238E27FC236}">
                <a16:creationId xmlns:a16="http://schemas.microsoft.com/office/drawing/2014/main" id="{27C21FC7-9191-405C-8CB4-42C5EAEF2A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3210" y="-176606"/>
            <a:ext cx="2103124" cy="2459741"/>
          </a:xfrm>
          <a:prstGeom prst="rect">
            <a:avLst/>
          </a:prstGeom>
        </p:spPr>
      </p:pic>
      <p:sp>
        <p:nvSpPr>
          <p:cNvPr id="13" name="Title 1">
            <a:extLst>
              <a:ext uri="{FF2B5EF4-FFF2-40B4-BE49-F238E27FC236}">
                <a16:creationId xmlns:a16="http://schemas.microsoft.com/office/drawing/2014/main" id="{8C60E335-68E4-4AB6-B397-0415BA9E4DE9}"/>
              </a:ext>
            </a:extLst>
          </p:cNvPr>
          <p:cNvSpPr txBox="1">
            <a:spLocks/>
          </p:cNvSpPr>
          <p:nvPr userDrawn="1"/>
        </p:nvSpPr>
        <p:spPr>
          <a:xfrm>
            <a:off x="0" y="497645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b="1" kern="1200" cap="all" spc="300" baseline="0">
                <a:solidFill>
                  <a:schemeClr val="bg1"/>
                </a:solidFill>
                <a:latin typeface="+mj-lt"/>
                <a:ea typeface="+mj-ea"/>
                <a:cs typeface="+mj-cs"/>
              </a:defRPr>
            </a:lvl1pPr>
          </a:lstStyle>
          <a:p>
            <a:r>
              <a:rPr lang="en-US" dirty="0"/>
              <a:t>Framing inclusion through rights</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7C88F5-E21C-A44D-B94D-4556F5F222A0}"/>
              </a:ext>
            </a:extLst>
          </p:cNvPr>
          <p:cNvSpPr>
            <a:spLocks noGrp="1"/>
          </p:cNvSpPr>
          <p:nvPr>
            <p:ph type="subTitle" idx="1" hasCustomPrompt="1"/>
          </p:nvPr>
        </p:nvSpPr>
        <p:spPr>
          <a:xfrm>
            <a:off x="5204013" y="327727"/>
            <a:ext cx="6587736" cy="3649434"/>
          </a:xfrm>
          <a:solidFill>
            <a:srgbClr val="00AEEF">
              <a:alpha val="75000"/>
            </a:srgbClr>
          </a:solidFill>
        </p:spPr>
        <p:txBody>
          <a:bodyPr wrap="square" lIns="216000" tIns="1152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mn-lt"/>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latin typeface="+mn-lt"/>
              </a:defRPr>
            </a:lvl2pPr>
            <a:lvl3pPr marL="1200150" indent="-285750" algn="l">
              <a:buClr>
                <a:schemeClr val="tx1"/>
              </a:buClr>
              <a:buFont typeface="Wingdings" panose="05000000000000000000" pitchFamily="2" charset="2"/>
              <a:buChar char="§"/>
              <a:defRPr sz="2400">
                <a:solidFill>
                  <a:schemeClr val="bg1"/>
                </a:solidFill>
                <a:latin typeface="+mn-lt"/>
              </a:defRPr>
            </a:lvl3pPr>
            <a:lvl4pPr marL="1714500" indent="-342900" algn="l">
              <a:buClr>
                <a:schemeClr val="tx1"/>
              </a:buClr>
              <a:buFont typeface="Wingdings" pitchFamily="2" charset="2"/>
              <a:buChar char="§"/>
              <a:defRPr sz="2000">
                <a:solidFill>
                  <a:schemeClr val="bg1"/>
                </a:solidFill>
                <a:latin typeface="+mn-lt"/>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9" name="Title 1">
            <a:extLst>
              <a:ext uri="{FF2B5EF4-FFF2-40B4-BE49-F238E27FC236}">
                <a16:creationId xmlns:a16="http://schemas.microsoft.com/office/drawing/2014/main" id="{65A44F2C-1664-CF4A-B90B-8FB11B9AB604}"/>
              </a:ext>
            </a:extLst>
          </p:cNvPr>
          <p:cNvSpPr>
            <a:spLocks noGrp="1"/>
          </p:cNvSpPr>
          <p:nvPr>
            <p:ph type="ctrTitle" hasCustomPrompt="1"/>
          </p:nvPr>
        </p:nvSpPr>
        <p:spPr>
          <a:xfrm>
            <a:off x="5332021" y="505326"/>
            <a:ext cx="6459728" cy="902369"/>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pic>
        <p:nvPicPr>
          <p:cNvPr id="3" name="Picture 2" descr="A close up of a logo&#10;&#10;Description automatically generated">
            <a:extLst>
              <a:ext uri="{FF2B5EF4-FFF2-40B4-BE49-F238E27FC236}">
                <a16:creationId xmlns:a16="http://schemas.microsoft.com/office/drawing/2014/main" id="{7A42F329-396E-42B5-9EE3-F1A1AB76F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2700" y="5575300"/>
            <a:ext cx="5829300" cy="128270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CC071-5A8A-B146-9FFA-1EFFB7D4F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9" name="Subtitle 2">
            <a:extLst>
              <a:ext uri="{FF2B5EF4-FFF2-40B4-BE49-F238E27FC236}">
                <a16:creationId xmlns:a16="http://schemas.microsoft.com/office/drawing/2014/main" id="{D22BC706-2403-5E4C-8139-D98E057BD87E}"/>
              </a:ext>
            </a:extLst>
          </p:cNvPr>
          <p:cNvSpPr>
            <a:spLocks noGrp="1"/>
          </p:cNvSpPr>
          <p:nvPr>
            <p:ph type="subTitle" idx="1" hasCustomPrompt="1"/>
          </p:nvPr>
        </p:nvSpPr>
        <p:spPr>
          <a:xfrm>
            <a:off x="5204013" y="327727"/>
            <a:ext cx="6587736" cy="3649434"/>
          </a:xfrm>
          <a:solidFill>
            <a:srgbClr val="00AEEF">
              <a:alpha val="50000"/>
            </a:srgbClr>
          </a:solidFill>
        </p:spPr>
        <p:txBody>
          <a:bodyPr wrap="square" lIns="216000" tIns="1152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C1BDF9ED-9D75-764C-A054-BCC35BD3FACE}"/>
              </a:ext>
            </a:extLst>
          </p:cNvPr>
          <p:cNvSpPr>
            <a:spLocks noGrp="1"/>
          </p:cNvSpPr>
          <p:nvPr>
            <p:ph type="ctrTitle" hasCustomPrompt="1"/>
          </p:nvPr>
        </p:nvSpPr>
        <p:spPr>
          <a:xfrm>
            <a:off x="5332021" y="505326"/>
            <a:ext cx="6459728" cy="902369"/>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pic>
        <p:nvPicPr>
          <p:cNvPr id="3" name="Picture 2" descr="A close up of a logo&#10;&#10;Description automatically generated">
            <a:extLst>
              <a:ext uri="{FF2B5EF4-FFF2-40B4-BE49-F238E27FC236}">
                <a16:creationId xmlns:a16="http://schemas.microsoft.com/office/drawing/2014/main" id="{59A63E44-8946-4908-AA0E-8F81720CA9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2700" y="5586032"/>
            <a:ext cx="5829300" cy="1282700"/>
          </a:xfrm>
          <a:prstGeom prst="rect">
            <a:avLst/>
          </a:prstGeom>
        </p:spPr>
      </p:pic>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4A2D20-EE43-204C-B209-EB2DF90892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15" y="1"/>
            <a:ext cx="12252429" cy="6881750"/>
          </a:xfrm>
          <a:prstGeom prst="rect">
            <a:avLst/>
          </a:prstGeom>
        </p:spPr>
      </p:pic>
      <p:sp>
        <p:nvSpPr>
          <p:cNvPr id="10" name="Subtitle 2">
            <a:extLst>
              <a:ext uri="{FF2B5EF4-FFF2-40B4-BE49-F238E27FC236}">
                <a16:creationId xmlns:a16="http://schemas.microsoft.com/office/drawing/2014/main" id="{A98E7280-E5FD-1A4E-8067-A8F92CE02C64}"/>
              </a:ext>
            </a:extLst>
          </p:cNvPr>
          <p:cNvSpPr>
            <a:spLocks noGrp="1"/>
          </p:cNvSpPr>
          <p:nvPr>
            <p:ph type="subTitle" idx="1" hasCustomPrompt="1"/>
          </p:nvPr>
        </p:nvSpPr>
        <p:spPr>
          <a:xfrm>
            <a:off x="5204013" y="327727"/>
            <a:ext cx="6587736" cy="3649434"/>
          </a:xfrm>
          <a:solidFill>
            <a:srgbClr val="00AEEF">
              <a:alpha val="75000"/>
            </a:srgbClr>
          </a:solidFill>
        </p:spPr>
        <p:txBody>
          <a:bodyPr wrap="square" lIns="216000" tIns="1152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7" name="Title 1">
            <a:extLst>
              <a:ext uri="{FF2B5EF4-FFF2-40B4-BE49-F238E27FC236}">
                <a16:creationId xmlns:a16="http://schemas.microsoft.com/office/drawing/2014/main" id="{E7A3F355-11F1-8B47-B48D-5641ACC70EA6}"/>
              </a:ext>
            </a:extLst>
          </p:cNvPr>
          <p:cNvSpPr>
            <a:spLocks noGrp="1"/>
          </p:cNvSpPr>
          <p:nvPr>
            <p:ph type="ctrTitle" hasCustomPrompt="1"/>
          </p:nvPr>
        </p:nvSpPr>
        <p:spPr>
          <a:xfrm>
            <a:off x="5332021" y="505326"/>
            <a:ext cx="6459728" cy="902369"/>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pic>
        <p:nvPicPr>
          <p:cNvPr id="3" name="Picture 2" descr="A close up of a logo&#10;&#10;Description automatically generated">
            <a:extLst>
              <a:ext uri="{FF2B5EF4-FFF2-40B4-BE49-F238E27FC236}">
                <a16:creationId xmlns:a16="http://schemas.microsoft.com/office/drawing/2014/main" id="{11CEAB27-50BF-4C72-8978-AFF0C29461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2914" y="5599051"/>
            <a:ext cx="5829300" cy="128270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b="1" cap="all" spc="300" baseline="0">
                <a:solidFill>
                  <a:schemeClr val="bg1"/>
                </a:solidFill>
                <a:highlight>
                  <a:srgbClr val="000000"/>
                </a:highlight>
                <a:latin typeface="+mj-lt"/>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9" name="Picture 8">
            <a:extLst>
              <a:ext uri="{FF2B5EF4-FFF2-40B4-BE49-F238E27FC236}">
                <a16:creationId xmlns:a16="http://schemas.microsoft.com/office/drawing/2014/main" id="{A02EC5CD-B409-D74D-9AC6-36FA6A2E88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94"/>
            <a:ext cx="12192000" cy="1439333"/>
          </a:xfrm>
          <a:prstGeom prst="rect">
            <a:avLst/>
          </a:prstGeom>
        </p:spPr>
      </p:pic>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b="1" cap="all" spc="300" baseline="0">
                <a:solidFill>
                  <a:schemeClr val="bg1"/>
                </a:solidFill>
                <a:highlight>
                  <a:srgbClr val="000000"/>
                </a:highlight>
                <a:latin typeface="+mj-lt"/>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pic>
        <p:nvPicPr>
          <p:cNvPr id="3" name="Picture 2">
            <a:extLst>
              <a:ext uri="{FF2B5EF4-FFF2-40B4-BE49-F238E27FC236}">
                <a16:creationId xmlns:a16="http://schemas.microsoft.com/office/drawing/2014/main" id="{A665C448-4D9B-4844-A55A-5142F8E54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7" y="0"/>
            <a:ext cx="12192000" cy="1442565"/>
          </a:xfrm>
          <a:prstGeom prst="rect">
            <a:avLst/>
          </a:prstGeom>
        </p:spPr>
      </p:pic>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2" name="Content Placeholder 2">
            <a:extLst>
              <a:ext uri="{FF2B5EF4-FFF2-40B4-BE49-F238E27FC236}">
                <a16:creationId xmlns:a16="http://schemas.microsoft.com/office/drawing/2014/main" id="{3AC2165A-FFD5-4343-9052-7177D4E7E7CA}"/>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28839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06/09/2023</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b="1" cap="all" spc="300" baseline="0">
                <a:solidFill>
                  <a:schemeClr val="tx1"/>
                </a:solidFill>
                <a:highlight>
                  <a:srgbClr val="00AEEF"/>
                </a:highlight>
                <a:latin typeface="+mj-lt"/>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9" name="Picture 8">
            <a:extLst>
              <a:ext uri="{FF2B5EF4-FFF2-40B4-BE49-F238E27FC236}">
                <a16:creationId xmlns:a16="http://schemas.microsoft.com/office/drawing/2014/main" id="{D03497FD-820E-DF4F-9CB7-85396B8DB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46508"/>
          </a:xfrm>
          <a:prstGeom prst="rect">
            <a:avLst/>
          </a:prstGeom>
        </p:spPr>
      </p:pic>
      <p:sp>
        <p:nvSpPr>
          <p:cNvPr id="13" name="Content Placeholder 2">
            <a:extLst>
              <a:ext uri="{FF2B5EF4-FFF2-40B4-BE49-F238E27FC236}">
                <a16:creationId xmlns:a16="http://schemas.microsoft.com/office/drawing/2014/main" id="{28F5FFC8-91EC-BC48-88DF-748A937C20F3}"/>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31013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06/09/2023</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7" name="Picture 6">
            <a:extLst>
              <a:ext uri="{FF2B5EF4-FFF2-40B4-BE49-F238E27FC236}">
                <a16:creationId xmlns:a16="http://schemas.microsoft.com/office/drawing/2014/main" id="{0983582D-916C-2241-8D2D-340F1E3CC8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95"/>
            <a:ext cx="12192000" cy="1447800"/>
          </a:xfrm>
          <a:prstGeom prst="rect">
            <a:avLst/>
          </a:prstGeom>
        </p:spPr>
      </p:pic>
      <p:sp>
        <p:nvSpPr>
          <p:cNvPr id="11" name="Title 1">
            <a:extLst>
              <a:ext uri="{FF2B5EF4-FFF2-40B4-BE49-F238E27FC236}">
                <a16:creationId xmlns:a16="http://schemas.microsoft.com/office/drawing/2014/main" id="{4B8E12BE-3290-9C4C-BD9C-4BB01C116F57}"/>
              </a:ext>
            </a:extLst>
          </p:cNvPr>
          <p:cNvSpPr>
            <a:spLocks noGrp="1"/>
          </p:cNvSpPr>
          <p:nvPr>
            <p:ph type="ctrTitle" hasCustomPrompt="1"/>
          </p:nvPr>
        </p:nvSpPr>
        <p:spPr>
          <a:xfrm>
            <a:off x="415671" y="1647243"/>
            <a:ext cx="11247587" cy="709158"/>
          </a:xfrm>
        </p:spPr>
        <p:txBody>
          <a:bodyPr anchor="b">
            <a:normAutofit/>
          </a:bodyPr>
          <a:lstStyle>
            <a:lvl1pPr algn="l">
              <a:defRPr sz="4000" b="1" cap="all" spc="300" baseline="0">
                <a:solidFill>
                  <a:schemeClr val="tx1"/>
                </a:solidFill>
                <a:highlight>
                  <a:srgbClr val="00AEEF"/>
                </a:highlight>
                <a:latin typeface="+mj-lt"/>
              </a:defRPr>
            </a:lvl1pPr>
          </a:lstStyle>
          <a:p>
            <a:r>
              <a:rPr lang="en-US" dirty="0"/>
              <a:t> Add headline here</a:t>
            </a:r>
            <a:endParaRPr lang="en-GB" dirty="0"/>
          </a:p>
        </p:txBody>
      </p:sp>
      <p:sp>
        <p:nvSpPr>
          <p:cNvPr id="13" name="Content Placeholder 2">
            <a:extLst>
              <a:ext uri="{FF2B5EF4-FFF2-40B4-BE49-F238E27FC236}">
                <a16:creationId xmlns:a16="http://schemas.microsoft.com/office/drawing/2014/main" id="{B9779DB4-B684-FD46-B218-EFD61A01FA29}"/>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94951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06/09/2023</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548857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06/09/2023</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6F56D74-A523-AE4D-A2A4-3A4B57E2268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sp>
        <p:nvSpPr>
          <p:cNvPr id="13" name="Content Placeholder 2">
            <a:extLst>
              <a:ext uri="{FF2B5EF4-FFF2-40B4-BE49-F238E27FC236}">
                <a16:creationId xmlns:a16="http://schemas.microsoft.com/office/drawing/2014/main" id="{BC10979D-82BB-2A49-BC9E-64D05111BFE0}"/>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65686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AB6121D6-8163-5E45-ADEC-53F7B1C91C6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A1F80BF6-2B75-4CFE-9ACE-B5C98DFB4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1">
            <a:extLst>
              <a:ext uri="{FF2B5EF4-FFF2-40B4-BE49-F238E27FC236}">
                <a16:creationId xmlns:a16="http://schemas.microsoft.com/office/drawing/2014/main" id="{5E792285-AC9B-44F8-B20D-A5ECECEF9B7C}"/>
              </a:ext>
            </a:extLst>
          </p:cNvPr>
          <p:cNvSpPr txBox="1">
            <a:spLocks/>
          </p:cNvSpPr>
          <p:nvPr userDrawn="1"/>
        </p:nvSpPr>
        <p:spPr>
          <a:xfrm>
            <a:off x="0" y="5401315"/>
            <a:ext cx="699820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b="1" kern="1200" cap="all" spc="300" baseline="0">
                <a:solidFill>
                  <a:schemeClr val="bg1"/>
                </a:solidFill>
                <a:latin typeface="+mj-lt"/>
                <a:ea typeface="+mj-ea"/>
                <a:cs typeface="+mj-cs"/>
              </a:defRPr>
            </a:lvl1pPr>
          </a:lstStyle>
          <a:p>
            <a:r>
              <a:rPr lang="en-US" dirty="0"/>
              <a:t>Where are we now?</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0" name="Title 1">
            <a:extLst>
              <a:ext uri="{FF2B5EF4-FFF2-40B4-BE49-F238E27FC236}">
                <a16:creationId xmlns:a16="http://schemas.microsoft.com/office/drawing/2014/main" id="{AFCF040C-7043-1846-8868-DD71F78DA75E}"/>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add headline here</a:t>
            </a:r>
            <a:endParaRPr lang="en-GB" dirty="0"/>
          </a:p>
        </p:txBody>
      </p:sp>
      <p:sp>
        <p:nvSpPr>
          <p:cNvPr id="12" name="Content Placeholder 2">
            <a:extLst>
              <a:ext uri="{FF2B5EF4-FFF2-40B4-BE49-F238E27FC236}">
                <a16:creationId xmlns:a16="http://schemas.microsoft.com/office/drawing/2014/main" id="{D3AC7182-F4C3-E740-9026-B24AB4F1FF7A}"/>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079807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06/09/2023</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Title 1">
            <a:extLst>
              <a:ext uri="{FF2B5EF4-FFF2-40B4-BE49-F238E27FC236}">
                <a16:creationId xmlns:a16="http://schemas.microsoft.com/office/drawing/2014/main" id="{6C9CA893-5B53-CD43-90FC-2A108B81677D}"/>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spTree>
    <p:extLst>
      <p:ext uri="{BB962C8B-B14F-4D97-AF65-F5344CB8AC3E}">
        <p14:creationId xmlns:p14="http://schemas.microsoft.com/office/powerpoint/2010/main" val="21003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cop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687388" y="1600223"/>
            <a:ext cx="10858500" cy="4092575"/>
          </a:xfrm>
        </p:spPr>
        <p:txBody>
          <a:bodyPr/>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sp>
        <p:nvSpPr>
          <p:cNvPr id="2" name="Title 1">
            <a:extLst>
              <a:ext uri="{FF2B5EF4-FFF2-40B4-BE49-F238E27FC236}">
                <a16:creationId xmlns:a16="http://schemas.microsoft.com/office/drawing/2014/main" id="{A40D67A1-0438-2C48-A360-27280496ADB5}"/>
              </a:ext>
            </a:extLst>
          </p:cNvPr>
          <p:cNvSpPr>
            <a:spLocks noGrp="1"/>
          </p:cNvSpPr>
          <p:nvPr>
            <p:ph type="title" hasCustomPrompt="1"/>
          </p:nvPr>
        </p:nvSpPr>
        <p:spPr>
          <a:xfrm>
            <a:off x="687388" y="612258"/>
            <a:ext cx="10858500" cy="816301"/>
          </a:xfrm>
        </p:spPr>
        <p:txBody>
          <a:bodyPr/>
          <a:lstStyle>
            <a:lvl1pPr>
              <a:defRPr b="1" spc="300" baseline="0">
                <a:solidFill>
                  <a:srgbClr val="00AEEF"/>
                </a:solidFill>
              </a:defRPr>
            </a:lvl1pPr>
          </a:lstStyle>
          <a:p>
            <a:r>
              <a:rPr lang="en-US" dirty="0"/>
              <a:t>ADD HEADLINE HERE</a:t>
            </a:r>
          </a:p>
        </p:txBody>
      </p:sp>
    </p:spTree>
    <p:extLst>
      <p:ext uri="{BB962C8B-B14F-4D97-AF65-F5344CB8AC3E}">
        <p14:creationId xmlns:p14="http://schemas.microsoft.com/office/powerpoint/2010/main" val="47216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Tree>
    <p:extLst>
      <p:ext uri="{BB962C8B-B14F-4D97-AF65-F5344CB8AC3E}">
        <p14:creationId xmlns:p14="http://schemas.microsoft.com/office/powerpoint/2010/main" val="3180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4" name="Picture 3">
            <a:extLst>
              <a:ext uri="{FF2B5EF4-FFF2-40B4-BE49-F238E27FC236}">
                <a16:creationId xmlns:a16="http://schemas.microsoft.com/office/drawing/2014/main" id="{A663E884-46A1-DB49-BD7C-11CB5A28E1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527" y="1735200"/>
            <a:ext cx="3731280" cy="3731280"/>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a:extLst>
              <a:ext uri="{FF2B5EF4-FFF2-40B4-BE49-F238E27FC236}">
                <a16:creationId xmlns:a16="http://schemas.microsoft.com/office/drawing/2014/main" id="{F1AA5C98-6FB6-964F-A7B1-18FFFD8EB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3688" y="1735199"/>
            <a:ext cx="3722957" cy="3722957"/>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06/09/2023</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6" name="Picture 5">
            <a:extLst>
              <a:ext uri="{FF2B5EF4-FFF2-40B4-BE49-F238E27FC236}">
                <a16:creationId xmlns:a16="http://schemas.microsoft.com/office/drawing/2014/main" id="{AA1FC4CC-2A81-9847-B4F5-3E876AF17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528" y="1735201"/>
            <a:ext cx="3731278" cy="3731278"/>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ergency picture">
    <p:bg>
      <p:bgPr>
        <a:solidFill>
          <a:schemeClr val="tx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06/09/2023</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0" name="Date Placeholder 3">
            <a:extLst>
              <a:ext uri="{FF2B5EF4-FFF2-40B4-BE49-F238E27FC236}">
                <a16:creationId xmlns:a16="http://schemas.microsoft.com/office/drawing/2014/main" id="{06769275-F99D-9041-90A1-762D53810465}"/>
              </a:ext>
            </a:extLst>
          </p:cNvPr>
          <p:cNvSpPr txBox="1">
            <a:spLocks/>
          </p:cNvSpPr>
          <p:nvPr userDrawn="1"/>
        </p:nvSpPr>
        <p:spPr>
          <a:xfrm>
            <a:off x="360000" y="5733256"/>
            <a:ext cx="2133600" cy="33193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4ABF6D-B116-48FA-8A85-4C24104CDDB3}" type="datetimeFigureOut">
              <a:rPr lang="en-GB" smtClean="0"/>
              <a:pPr/>
              <a:t>06/09/2023</a:t>
            </a:fld>
            <a:endParaRPr lang="en-GB" dirty="0"/>
          </a:p>
        </p:txBody>
      </p:sp>
      <p:sp>
        <p:nvSpPr>
          <p:cNvPr id="11" name="Slide Number Placeholder 5">
            <a:extLst>
              <a:ext uri="{FF2B5EF4-FFF2-40B4-BE49-F238E27FC236}">
                <a16:creationId xmlns:a16="http://schemas.microsoft.com/office/drawing/2014/main" id="{71E09976-AA05-D74C-B1A0-27A86957E564}"/>
              </a:ext>
            </a:extLst>
          </p:cNvPr>
          <p:cNvSpPr txBox="1">
            <a:spLocks/>
          </p:cNvSpPr>
          <p:nvPr userDrawn="1"/>
        </p:nvSpPr>
        <p:spPr>
          <a:xfrm>
            <a:off x="360000" y="6381328"/>
            <a:ext cx="2133600"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099AA68-E695-4F58-BEEE-DDF7D9F5029C}" type="slidenum">
              <a:rPr lang="en-GB" smtClean="0"/>
              <a:pPr algn="l"/>
              <a:t>‹#›</a:t>
            </a:fld>
            <a:endParaRPr lang="en-GB" dirty="0"/>
          </a:p>
        </p:txBody>
      </p:sp>
      <p:sp>
        <p:nvSpPr>
          <p:cNvPr id="16" name="Picture Placeholder 2">
            <a:extLst>
              <a:ext uri="{FF2B5EF4-FFF2-40B4-BE49-F238E27FC236}">
                <a16:creationId xmlns:a16="http://schemas.microsoft.com/office/drawing/2014/main" id="{680C8AA7-B64D-FD41-9A90-8DDEC77064BA}"/>
              </a:ext>
            </a:extLst>
          </p:cNvPr>
          <p:cNvSpPr>
            <a:spLocks noGrp="1"/>
          </p:cNvSpPr>
          <p:nvPr>
            <p:ph type="pic" idx="13"/>
          </p:nvPr>
        </p:nvSpPr>
        <p:spPr>
          <a:xfrm>
            <a:off x="7199055" y="1774297"/>
            <a:ext cx="4408532" cy="3732843"/>
          </a:xfrm>
        </p:spPr>
        <p:txBody>
          <a:bodyPr>
            <a:normAutofit/>
          </a:bodyPr>
          <a:lstStyle>
            <a:lvl1pPr marL="0" indent="0">
              <a:buNone/>
              <a:defRPr sz="2000" b="0" i="0">
                <a:solidFill>
                  <a:schemeClr val="bg1"/>
                </a:solidFill>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7" name="Title 1">
            <a:extLst>
              <a:ext uri="{FF2B5EF4-FFF2-40B4-BE49-F238E27FC236}">
                <a16:creationId xmlns:a16="http://schemas.microsoft.com/office/drawing/2014/main" id="{208D923E-B3B4-4146-8AB6-93771D172652}"/>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rgbClr val="FFFF00"/>
                </a:solidFill>
                <a:latin typeface="+mj-lt"/>
              </a:defRPr>
            </a:lvl1pPr>
          </a:lstStyle>
          <a:p>
            <a:r>
              <a:rPr lang="en-US" dirty="0"/>
              <a:t>Emergencies only slide</a:t>
            </a:r>
            <a:endParaRPr lang="en-GB" dirty="0"/>
          </a:p>
        </p:txBody>
      </p:sp>
      <p:cxnSp>
        <p:nvCxnSpPr>
          <p:cNvPr id="18" name="Straight Connector 17">
            <a:extLst>
              <a:ext uri="{FF2B5EF4-FFF2-40B4-BE49-F238E27FC236}">
                <a16:creationId xmlns:a16="http://schemas.microsoft.com/office/drawing/2014/main" id="{1EB98862-DC4C-3F4C-BD90-EC8D91D7B07E}"/>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5B3D0BB-107A-CB4E-B1EB-5CEE9EBFF0F8}"/>
              </a:ext>
            </a:extLst>
          </p:cNvPr>
          <p:cNvSpPr>
            <a:spLocks noGrp="1"/>
          </p:cNvSpPr>
          <p:nvPr>
            <p:ph type="body" sz="quarter" idx="14" hasCustomPrompt="1"/>
          </p:nvPr>
        </p:nvSpPr>
        <p:spPr>
          <a:xfrm>
            <a:off x="393609" y="1815292"/>
            <a:ext cx="6162736" cy="3651187"/>
          </a:xfrm>
          <a:ln w="38100">
            <a:solidFill>
              <a:srgbClr val="FFFF00"/>
            </a:solidFill>
          </a:ln>
        </p:spPr>
        <p:txBody>
          <a:bodyPr lIns="180000" tIns="216000" bIns="72000"/>
          <a:lstStyle>
            <a:lvl1pPr marL="342000" indent="-342000">
              <a:buClr>
                <a:srgbClr val="00AEEF"/>
              </a:buClr>
              <a:buFont typeface="Wingdings" pitchFamily="2" charset="2"/>
              <a:buChar char="§"/>
              <a:defRPr sz="3200" b="0" i="0">
                <a:solidFill>
                  <a:schemeClr val="bg1"/>
                </a:solidFill>
                <a:latin typeface="+mn-lt"/>
              </a:defRPr>
            </a:lvl1pPr>
            <a:lvl2pPr marL="792000" indent="-342000">
              <a:buClr>
                <a:srgbClr val="00AEEF"/>
              </a:buClr>
              <a:buFont typeface="Wingdings" pitchFamily="2" charset="2"/>
              <a:buChar char="§"/>
              <a:defRPr sz="2800" b="0" i="0">
                <a:solidFill>
                  <a:schemeClr val="bg1"/>
                </a:solidFill>
                <a:latin typeface="+mn-lt"/>
              </a:defRPr>
            </a:lvl2pPr>
            <a:lvl3pPr marL="1198800" indent="-284400">
              <a:buClr>
                <a:srgbClr val="00AEEF"/>
              </a:buClr>
              <a:buFont typeface="Wingdings" pitchFamily="2" charset="2"/>
              <a:buChar char="§"/>
              <a:defRPr sz="2400" b="0" i="0">
                <a:solidFill>
                  <a:schemeClr val="bg1"/>
                </a:solidFill>
                <a:latin typeface="+mn-lt"/>
              </a:defRPr>
            </a:lvl3pPr>
            <a:lvl4pPr marL="1656000" indent="-284400">
              <a:buClr>
                <a:srgbClr val="00AEEF"/>
              </a:buClr>
              <a:buFont typeface="Wingdings" pitchFamily="2" charset="2"/>
              <a:buChar char="§"/>
              <a:defRPr sz="2000" b="0" i="0">
                <a:solidFill>
                  <a:schemeClr val="bg1"/>
                </a:solidFill>
                <a:latin typeface="+mn-lt"/>
              </a:defRPr>
            </a:lvl4pPr>
            <a:lvl5pPr marL="2057400" indent="-228600">
              <a:buClr>
                <a:srgbClr val="00AEEF"/>
              </a:buClr>
              <a:buFont typeface="Wingdings" pitchFamily="2" charset="2"/>
              <a:buChar char="§"/>
              <a:defRPr b="0" i="0">
                <a:solidFill>
                  <a:schemeClr val="bg1"/>
                </a:solidFill>
                <a:latin typeface="Univers Next Pro" panose="020B0503030202020203" pitchFamily="34" charset="77"/>
              </a:defRPr>
            </a:lvl5pPr>
          </a:lstStyle>
          <a:p>
            <a:pPr lvl="0"/>
            <a:r>
              <a:rPr lang="en-US" dirty="0"/>
              <a:t>Edit text relating to EMERGENCY</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AFC3FF1B-0A2F-9649-A10F-A68F7BC613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359048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ergency object">
    <p:bg>
      <p:bgPr>
        <a:solidFill>
          <a:schemeClr val="tx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06/09/2023</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0" name="Date Placeholder 3">
            <a:extLst>
              <a:ext uri="{FF2B5EF4-FFF2-40B4-BE49-F238E27FC236}">
                <a16:creationId xmlns:a16="http://schemas.microsoft.com/office/drawing/2014/main" id="{06769275-F99D-9041-90A1-762D53810465}"/>
              </a:ext>
            </a:extLst>
          </p:cNvPr>
          <p:cNvSpPr txBox="1">
            <a:spLocks/>
          </p:cNvSpPr>
          <p:nvPr userDrawn="1"/>
        </p:nvSpPr>
        <p:spPr>
          <a:xfrm>
            <a:off x="360000" y="5733256"/>
            <a:ext cx="2133600" cy="33193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4ABF6D-B116-48FA-8A85-4C24104CDDB3}" type="datetimeFigureOut">
              <a:rPr lang="en-GB" smtClean="0"/>
              <a:pPr/>
              <a:t>06/09/2023</a:t>
            </a:fld>
            <a:endParaRPr lang="en-GB" dirty="0"/>
          </a:p>
        </p:txBody>
      </p:sp>
      <p:sp>
        <p:nvSpPr>
          <p:cNvPr id="11" name="Slide Number Placeholder 5">
            <a:extLst>
              <a:ext uri="{FF2B5EF4-FFF2-40B4-BE49-F238E27FC236}">
                <a16:creationId xmlns:a16="http://schemas.microsoft.com/office/drawing/2014/main" id="{71E09976-AA05-D74C-B1A0-27A86957E564}"/>
              </a:ext>
            </a:extLst>
          </p:cNvPr>
          <p:cNvSpPr txBox="1">
            <a:spLocks/>
          </p:cNvSpPr>
          <p:nvPr userDrawn="1"/>
        </p:nvSpPr>
        <p:spPr>
          <a:xfrm>
            <a:off x="360000" y="6381328"/>
            <a:ext cx="2133600"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099AA68-E695-4F58-BEEE-DDF7D9F5029C}" type="slidenum">
              <a:rPr lang="en-GB" smtClean="0"/>
              <a:pPr algn="l"/>
              <a:t>‹#›</a:t>
            </a:fld>
            <a:endParaRPr lang="en-GB" dirty="0"/>
          </a:p>
        </p:txBody>
      </p:sp>
      <p:sp>
        <p:nvSpPr>
          <p:cNvPr id="18" name="Title 1">
            <a:extLst>
              <a:ext uri="{FF2B5EF4-FFF2-40B4-BE49-F238E27FC236}">
                <a16:creationId xmlns:a16="http://schemas.microsoft.com/office/drawing/2014/main" id="{D5A04407-B8F0-374A-ACA7-E125112C146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rgbClr val="FFFF00"/>
                </a:solidFill>
                <a:latin typeface="+mj-lt"/>
              </a:defRPr>
            </a:lvl1pPr>
          </a:lstStyle>
          <a:p>
            <a:r>
              <a:rPr lang="en-US" dirty="0"/>
              <a:t>Emergencies only slide</a:t>
            </a:r>
            <a:endParaRPr lang="en-GB" dirty="0"/>
          </a:p>
        </p:txBody>
      </p:sp>
      <p:cxnSp>
        <p:nvCxnSpPr>
          <p:cNvPr id="19" name="Straight Connector 18">
            <a:extLst>
              <a:ext uri="{FF2B5EF4-FFF2-40B4-BE49-F238E27FC236}">
                <a16:creationId xmlns:a16="http://schemas.microsoft.com/office/drawing/2014/main" id="{9C97692E-458E-3A41-B82F-63468C08140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7DDEAD33-DF1E-3447-81F4-8EFD1671104C}"/>
              </a:ext>
            </a:extLst>
          </p:cNvPr>
          <p:cNvSpPr>
            <a:spLocks noGrp="1"/>
          </p:cNvSpPr>
          <p:nvPr>
            <p:ph idx="13" hasCustomPrompt="1"/>
          </p:nvPr>
        </p:nvSpPr>
        <p:spPr>
          <a:xfrm>
            <a:off x="7199999" y="1774296"/>
            <a:ext cx="4407587" cy="3732843"/>
          </a:xfrm>
        </p:spPr>
        <p:txBody>
          <a:bodyPr>
            <a:normAutofit/>
          </a:bodyPr>
          <a:lstStyle>
            <a:lvl1pPr marL="0" indent="0">
              <a:buNone/>
              <a:defRPr sz="2000" b="0" i="0">
                <a:solidFill>
                  <a:schemeClr val="bg1"/>
                </a:solidFill>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object</a:t>
            </a:r>
          </a:p>
        </p:txBody>
      </p:sp>
      <p:sp>
        <p:nvSpPr>
          <p:cNvPr id="12" name="Text Placeholder 2">
            <a:extLst>
              <a:ext uri="{FF2B5EF4-FFF2-40B4-BE49-F238E27FC236}">
                <a16:creationId xmlns:a16="http://schemas.microsoft.com/office/drawing/2014/main" id="{462E8C25-BDA5-3041-A25C-BE3B34696960}"/>
              </a:ext>
            </a:extLst>
          </p:cNvPr>
          <p:cNvSpPr>
            <a:spLocks noGrp="1"/>
          </p:cNvSpPr>
          <p:nvPr>
            <p:ph type="body" sz="quarter" idx="14" hasCustomPrompt="1"/>
          </p:nvPr>
        </p:nvSpPr>
        <p:spPr>
          <a:xfrm>
            <a:off x="393609" y="1815292"/>
            <a:ext cx="6162736" cy="3651187"/>
          </a:xfrm>
          <a:ln w="38100">
            <a:solidFill>
              <a:srgbClr val="FFFF00"/>
            </a:solidFill>
          </a:ln>
        </p:spPr>
        <p:txBody>
          <a:bodyPr lIns="180000" tIns="216000" bIns="72000"/>
          <a:lstStyle>
            <a:lvl1pPr marL="342000" indent="-342000">
              <a:buClr>
                <a:srgbClr val="00AEEF"/>
              </a:buClr>
              <a:buFont typeface="Wingdings" pitchFamily="2" charset="2"/>
              <a:buChar char="§"/>
              <a:defRPr sz="3200" b="0" i="0">
                <a:solidFill>
                  <a:schemeClr val="bg1"/>
                </a:solidFill>
                <a:latin typeface="+mn-lt"/>
              </a:defRPr>
            </a:lvl1pPr>
            <a:lvl2pPr marL="792000" indent="-342000">
              <a:buClr>
                <a:srgbClr val="00AEEF"/>
              </a:buClr>
              <a:buFont typeface="Wingdings" pitchFamily="2" charset="2"/>
              <a:buChar char="§"/>
              <a:defRPr sz="2800" b="0" i="0">
                <a:solidFill>
                  <a:schemeClr val="bg1"/>
                </a:solidFill>
                <a:latin typeface="+mn-lt"/>
              </a:defRPr>
            </a:lvl2pPr>
            <a:lvl3pPr marL="1198800" indent="-284400">
              <a:buClr>
                <a:srgbClr val="00AEEF"/>
              </a:buClr>
              <a:buFont typeface="Wingdings" pitchFamily="2" charset="2"/>
              <a:buChar char="§"/>
              <a:defRPr sz="2400" b="0" i="0">
                <a:solidFill>
                  <a:schemeClr val="bg1"/>
                </a:solidFill>
                <a:latin typeface="+mn-lt"/>
              </a:defRPr>
            </a:lvl3pPr>
            <a:lvl4pPr marL="1656000" indent="-284400">
              <a:buClr>
                <a:srgbClr val="00AEEF"/>
              </a:buClr>
              <a:buFont typeface="Wingdings" pitchFamily="2" charset="2"/>
              <a:buChar char="§"/>
              <a:defRPr sz="2000" b="0" i="0">
                <a:solidFill>
                  <a:schemeClr val="bg1"/>
                </a:solidFill>
                <a:latin typeface="+mn-lt"/>
              </a:defRPr>
            </a:lvl4pPr>
            <a:lvl5pPr marL="2057400" indent="-228600">
              <a:buClr>
                <a:srgbClr val="00AEEF"/>
              </a:buClr>
              <a:buFont typeface="Wingdings" pitchFamily="2" charset="2"/>
              <a:buChar char="§"/>
              <a:defRPr b="0" i="0">
                <a:solidFill>
                  <a:schemeClr val="bg1"/>
                </a:solidFill>
                <a:latin typeface="Univers Next Pro" panose="020B0503030202020203" pitchFamily="34" charset="77"/>
              </a:defRPr>
            </a:lvl5pPr>
          </a:lstStyle>
          <a:p>
            <a:pPr lvl="0"/>
            <a:r>
              <a:rPr lang="en-US" dirty="0"/>
              <a:t>Edit text relating to EMERGENCY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598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42040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96251-5D1C-A545-984E-0AD340F66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8A3DDE1-585F-484E-AAA6-AA335C477F44}"/>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i="0"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2054680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F77AF692-E6EF-4429-9711-78A24BEA44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2700" y="5575300"/>
            <a:ext cx="5829300" cy="1282700"/>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99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70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FA35AF-F14F-1C4E-B159-002BE7C50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1" y="5167889"/>
            <a:ext cx="8219661" cy="1022569"/>
          </a:xfrm>
          <a:solidFill>
            <a:schemeClr val="tx1">
              <a:alpha val="70000"/>
            </a:schemeClr>
          </a:solidFill>
        </p:spPr>
        <p:txBody>
          <a:bodyPr wrap="square" lIns="360000" tIns="144000" anchor="ctr" anchorCtr="0">
            <a:spAutoFit/>
          </a:bodyPr>
          <a:lstStyle>
            <a:lvl1pPr>
              <a:defRPr sz="6000" b="1" cap="none" spc="300" baseline="0">
                <a:solidFill>
                  <a:schemeClr val="bg1"/>
                </a:solidFill>
                <a:latin typeface="+mj-lt"/>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2AA27-F4CC-6D45-9995-10D499BC7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1" y="5167889"/>
            <a:ext cx="8219661" cy="1022569"/>
          </a:xfrm>
          <a:solidFill>
            <a:schemeClr val="tx1">
              <a:alpha val="70000"/>
            </a:schemeClr>
          </a:solidFill>
        </p:spPr>
        <p:txBody>
          <a:bodyPr wrap="square" lIns="360000" tIns="144000" anchor="ctr" anchorCtr="0">
            <a:spAutoFit/>
          </a:bodyPr>
          <a:lstStyle>
            <a:lvl1pPr>
              <a:defRPr sz="6000" b="1" cap="none" spc="300" baseline="0">
                <a:solidFill>
                  <a:schemeClr val="bg1"/>
                </a:solidFill>
                <a:latin typeface="+mj-lt"/>
              </a:defRPr>
            </a:lvl1pPr>
          </a:lstStyle>
          <a:p>
            <a:r>
              <a:rPr lang="en-US" dirty="0"/>
              <a:t>ANY QUESTIONS?</a:t>
            </a:r>
            <a:endParaRPr lang="en-GB" dirty="0"/>
          </a:p>
        </p:txBody>
      </p:sp>
    </p:spTree>
    <p:extLst>
      <p:ext uri="{BB962C8B-B14F-4D97-AF65-F5344CB8AC3E}">
        <p14:creationId xmlns:p14="http://schemas.microsoft.com/office/powerpoint/2010/main" val="714922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9910-B272-4F3B-B778-76A857251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AC23E0-C33A-4B1D-8559-41791A9B8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A28FAD-9D63-41A1-A564-C446620AD426}"/>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C3DB9EBA-E94F-467B-9F5B-2E32765D21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E23002-3557-4C93-B721-CA32F35D0F1C}"/>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656123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B47B-4698-4A2A-896C-83CAACE9B3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59C94D-27F7-4752-8F75-B1412E19BF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C386FA-2619-4AE0-8AD1-708A0DBF1CDC}"/>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F3CC4D91-B417-48A9-8366-099B258F3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FE2B4-38BA-4957-B472-4073D6DB4B27}"/>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2178952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5BB1-B4F4-4476-AF89-BB162D87B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92A398-7CCF-45C0-B8AD-CC2041999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F7EF8B-9638-491A-805B-8C8E234BC33D}"/>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D756384A-EC58-4F97-9636-18077D4404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B24EFC-659D-42E2-9BA7-77BE63227A4D}"/>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258774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2E3B-7F51-444C-A7B0-C61E12FD03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170D7B-D00D-476F-B133-B387AD38D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A7AF6E-3D69-4570-AAB7-1B7F8FB355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B87F63-8E61-4BAD-9BB2-2EA15F020E5F}"/>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6" name="Footer Placeholder 5">
            <a:extLst>
              <a:ext uri="{FF2B5EF4-FFF2-40B4-BE49-F238E27FC236}">
                <a16:creationId xmlns:a16="http://schemas.microsoft.com/office/drawing/2014/main" id="{C18A6ECB-23BD-4391-9111-28AE3FB508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36740B-BAEC-400C-A5B6-8A8E53F7E218}"/>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297492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564B5-C972-EE46-8B68-528983613A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1F982D7-DD61-7640-AED2-AA89B2F8CE8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385D-F2C5-4A94-A9E6-72CB579140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00E9E4-7F6F-418F-AC14-D4392A55D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87DAB1-AE02-4A56-9634-2BE693337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8FE37B-6FBB-4F7D-8F61-D1A2DC8E1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6D4AC-55A4-4114-8E43-ABFEE553C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60E385-0E7C-4765-BF3F-F9884FD55177}"/>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8" name="Footer Placeholder 7">
            <a:extLst>
              <a:ext uri="{FF2B5EF4-FFF2-40B4-BE49-F238E27FC236}">
                <a16:creationId xmlns:a16="http://schemas.microsoft.com/office/drawing/2014/main" id="{CBE6F378-2418-4F40-B040-0F9BEE23A1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4925B2-2AA4-40BC-8D4D-0DD14062062C}"/>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183258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2BFB-D09F-45BE-95F7-36DECAC228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78AF47-4400-4B9F-8BBB-93DEA02C8C88}"/>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4" name="Footer Placeholder 3">
            <a:extLst>
              <a:ext uri="{FF2B5EF4-FFF2-40B4-BE49-F238E27FC236}">
                <a16:creationId xmlns:a16="http://schemas.microsoft.com/office/drawing/2014/main" id="{7A230324-4AE1-46F3-A801-9DBD164790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6DE64C-3346-48FF-9B23-3AC6F4AD90E1}"/>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2369335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FC2A76-CFD1-4481-A854-055E25D97F8D}"/>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3" name="Footer Placeholder 2">
            <a:extLst>
              <a:ext uri="{FF2B5EF4-FFF2-40B4-BE49-F238E27FC236}">
                <a16:creationId xmlns:a16="http://schemas.microsoft.com/office/drawing/2014/main" id="{9CC08400-14F7-405E-9D53-F8E0394828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136A91-9260-44ED-A89E-C13367B3D2EC}"/>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585739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BE41-6F2F-4D8F-A114-60B276882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3D6660-088B-4762-A0AE-44610E201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B910C8-A1BD-46D3-886B-33FFE6502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D6A23-9FC0-4DAF-A5CD-76AE80E03834}"/>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6" name="Footer Placeholder 5">
            <a:extLst>
              <a:ext uri="{FF2B5EF4-FFF2-40B4-BE49-F238E27FC236}">
                <a16:creationId xmlns:a16="http://schemas.microsoft.com/office/drawing/2014/main" id="{3DDACAF4-886C-462B-AF6F-1075554D84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D939CE-8D68-47BE-B744-F211E13E93F5}"/>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1206569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46F-C79B-4995-8CC0-CB5EE0EC7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7AC234-54F1-4BF0-9894-409EEADD5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F7E0BC-0C8B-4ACB-A6CF-EFE389790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34F4E-1DC4-4247-9006-391C2CB9FF94}"/>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6" name="Footer Placeholder 5">
            <a:extLst>
              <a:ext uri="{FF2B5EF4-FFF2-40B4-BE49-F238E27FC236}">
                <a16:creationId xmlns:a16="http://schemas.microsoft.com/office/drawing/2014/main" id="{93FE2570-880B-4F4E-808C-0E082FB2EE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6490D0-CD66-41F1-9981-F142B86696B2}"/>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1723553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BAF5-0762-42C8-9B76-2B9F912FC5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DD102-58CD-428C-9816-6EE96602F9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DC12E1-D610-4FA4-ADB4-2911D3F0B0B5}"/>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A6F724B0-A687-4C20-84FF-2C29185F2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941EB0-4AE8-4BD6-ABCB-FC4ACF4458D1}"/>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580747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5E871E-5402-486E-BBDC-3A58C6C04F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D0FF2B-511E-4032-AA8F-EAFFF4B3B5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C44B16-0743-465B-AE18-53FB5E7830FF}"/>
              </a:ext>
            </a:extLst>
          </p:cNvPr>
          <p:cNvSpPr>
            <a:spLocks noGrp="1"/>
          </p:cNvSpPr>
          <p:nvPr>
            <p:ph type="dt" sz="half" idx="10"/>
          </p:nvPr>
        </p:nvSpPr>
        <p:spPr/>
        <p:txBody>
          <a:body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A3EC731B-F08E-4190-BDD9-66619A797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8BD55F-7903-4867-A9D0-DA38EADC31EA}"/>
              </a:ext>
            </a:extLst>
          </p:cNvPr>
          <p:cNvSpPr>
            <a:spLocks noGrp="1"/>
          </p:cNvSpPr>
          <p:nvPr>
            <p:ph type="sldNum" sz="quarter" idx="12"/>
          </p:nvPr>
        </p:nvSpPr>
        <p:spPr/>
        <p:txBody>
          <a:bodyPr/>
          <a:lstStyle/>
          <a:p>
            <a:fld id="{B4197AEB-AB13-4F75-B49B-F1E0F373DD1C}" type="slidenum">
              <a:rPr lang="en-GB" smtClean="0"/>
              <a:t>‹#›</a:t>
            </a:fld>
            <a:endParaRPr lang="en-GB"/>
          </a:p>
        </p:txBody>
      </p:sp>
    </p:spTree>
    <p:extLst>
      <p:ext uri="{BB962C8B-B14F-4D97-AF65-F5344CB8AC3E}">
        <p14:creationId xmlns:p14="http://schemas.microsoft.com/office/powerpoint/2010/main" val="368197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50D81-C926-AC44-A3D9-DCD8A6FDA3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Arial" panose="020B0604020202020204" pitchFamily="34" charset="0"/>
                <a:cs typeface="Arial" panose="020B0604020202020204"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369C5A-BFA3-7B45-B4C2-2194CC53A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416C06A-2814-764D-BD5A-C2F5D01AB494}"/>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35AB1-4282-AA45-8FF4-D4DCFE712F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pic>
        <p:nvPicPr>
          <p:cNvPr id="3" name="Picture 2" descr="A group of people standing next to a person&#10;&#10;Description automatically generated">
            <a:extLst>
              <a:ext uri="{FF2B5EF4-FFF2-40B4-BE49-F238E27FC236}">
                <a16:creationId xmlns:a16="http://schemas.microsoft.com/office/drawing/2014/main" id="{D550CC85-E392-45C0-BA3F-199DA218FB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739" b="18197"/>
          <a:stretch/>
        </p:blipFill>
        <p:spPr>
          <a:xfrm>
            <a:off x="-116115" y="-83457"/>
            <a:ext cx="12366171" cy="6941457"/>
          </a:xfrm>
          <a:prstGeom prst="rect">
            <a:avLst/>
          </a:prstGeom>
        </p:spPr>
      </p:pic>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DB8A-4867-9142-B07C-A8F9BF21B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109" cy="6858000"/>
          </a:xfrm>
          <a:prstGeom prst="rect">
            <a:avLst/>
          </a:prstGeom>
        </p:spPr>
      </p:pic>
      <p:sp>
        <p:nvSpPr>
          <p:cNvPr id="5"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1DC2F-F0D1-B14B-8B33-781F8BF344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06/09/2023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710" r:id="rId14"/>
    <p:sldLayoutId id="2147483682" r:id="rId15"/>
    <p:sldLayoutId id="2147483707" r:id="rId16"/>
    <p:sldLayoutId id="2147483714" r:id="rId17"/>
    <p:sldLayoutId id="2147483649" r:id="rId18"/>
    <p:sldLayoutId id="2147483717" r:id="rId19"/>
    <p:sldLayoutId id="2147483699" r:id="rId20"/>
    <p:sldLayoutId id="2147483702" r:id="rId21"/>
    <p:sldLayoutId id="2147483650" r:id="rId22"/>
    <p:sldLayoutId id="2147483704" r:id="rId23"/>
    <p:sldLayoutId id="2147483719" r:id="rId24"/>
    <p:sldLayoutId id="2147483718" r:id="rId25"/>
    <p:sldLayoutId id="2147483720" r:id="rId26"/>
    <p:sldLayoutId id="2147483711" r:id="rId27"/>
    <p:sldLayoutId id="2147483712" r:id="rId28"/>
    <p:sldLayoutId id="2147483715" r:id="rId29"/>
    <p:sldLayoutId id="2147483701" r:id="rId30"/>
    <p:sldLayoutId id="2147483687" r:id="rId31"/>
    <p:sldLayoutId id="2147483713" r:id="rId32"/>
    <p:sldLayoutId id="2147483721" r:id="rId33"/>
    <p:sldLayoutId id="2147483696" r:id="rId34"/>
    <p:sldLayoutId id="2147483722"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747D0-1FB2-4DA2-91F8-A9B25572E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D83AC9-C7B6-431C-ADC1-98CD7EC90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94C000-E181-4937-931D-4753AB467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12289-3A51-4A38-ABC4-7E4D44C80F3A}" type="datetimeFigureOut">
              <a:rPr lang="en-GB" smtClean="0"/>
              <a:t>06/09/2023</a:t>
            </a:fld>
            <a:endParaRPr lang="en-GB"/>
          </a:p>
        </p:txBody>
      </p:sp>
      <p:sp>
        <p:nvSpPr>
          <p:cNvPr id="5" name="Footer Placeholder 4">
            <a:extLst>
              <a:ext uri="{FF2B5EF4-FFF2-40B4-BE49-F238E27FC236}">
                <a16:creationId xmlns:a16="http://schemas.microsoft.com/office/drawing/2014/main" id="{44FFD2A3-6910-4725-8CB8-FBB3865FC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6CB7DD-72A0-4F2C-A726-8EB0BD897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97AEB-AB13-4F75-B49B-F1E0F373DD1C}" type="slidenum">
              <a:rPr lang="en-GB" smtClean="0"/>
              <a:t>‹#›</a:t>
            </a:fld>
            <a:endParaRPr lang="en-GB"/>
          </a:p>
        </p:txBody>
      </p:sp>
    </p:spTree>
    <p:extLst>
      <p:ext uri="{BB962C8B-B14F-4D97-AF65-F5344CB8AC3E}">
        <p14:creationId xmlns:p14="http://schemas.microsoft.com/office/powerpoint/2010/main" val="13122351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onewall.org.uk/school-champions/stonewall-school-champion-awards"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stonewall.org.uk/system/files/getting-started-primary-ap-final_-_march_2022_-_final_edited.pdf" TargetMode="External"/><Relationship Id="rId4" Type="http://schemas.openxmlformats.org/officeDocument/2006/relationships/hyperlink" Target="https://www.stonewall.org.uk/list-lgbtq-term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what-we-do/un-convention-child-right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88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C856AD-6E35-44C5-84D7-D8B9C258DAE4}"/>
              </a:ext>
            </a:extLst>
          </p:cNvPr>
          <p:cNvSpPr>
            <a:spLocks noGrp="1"/>
          </p:cNvSpPr>
          <p:nvPr>
            <p:ph type="ctrTitle"/>
          </p:nvPr>
        </p:nvSpPr>
        <p:spPr>
          <a:xfrm>
            <a:off x="321900" y="514417"/>
            <a:ext cx="13165500" cy="877104"/>
          </a:xfrm>
        </p:spPr>
        <p:txBody>
          <a:bodyPr>
            <a:normAutofit fontScale="90000"/>
          </a:bodyPr>
          <a:lstStyle/>
          <a:p>
            <a:r>
              <a:rPr lang="en-GB" dirty="0"/>
              <a:t>Action on inclusion: </a:t>
            </a:r>
            <a:br>
              <a:rPr lang="en-GB" dirty="0"/>
            </a:br>
            <a:r>
              <a:rPr lang="en-GB" dirty="0"/>
              <a:t>starter ideas</a:t>
            </a:r>
          </a:p>
        </p:txBody>
      </p:sp>
      <p:graphicFrame>
        <p:nvGraphicFramePr>
          <p:cNvPr id="7" name="Content Placeholder 3">
            <a:extLst>
              <a:ext uri="{FF2B5EF4-FFF2-40B4-BE49-F238E27FC236}">
                <a16:creationId xmlns:a16="http://schemas.microsoft.com/office/drawing/2014/main" id="{2CE35BBE-7831-4C00-A95F-4310566B3EDA}"/>
              </a:ext>
            </a:extLst>
          </p:cNvPr>
          <p:cNvGraphicFramePr>
            <a:graphicFrameLocks/>
          </p:cNvGraphicFramePr>
          <p:nvPr>
            <p:extLst>
              <p:ext uri="{D42A27DB-BD31-4B8C-83A1-F6EECF244321}">
                <p14:modId xmlns:p14="http://schemas.microsoft.com/office/powerpoint/2010/main" val="1731208616"/>
              </p:ext>
            </p:extLst>
          </p:nvPr>
        </p:nvGraphicFramePr>
        <p:xfrm>
          <a:off x="321900" y="1608379"/>
          <a:ext cx="11430000" cy="4912436"/>
        </p:xfrm>
        <a:graphic>
          <a:graphicData uri="http://schemas.openxmlformats.org/drawingml/2006/table">
            <a:tbl>
              <a:tblPr firstRow="1" bandRow="1">
                <a:tableStyleId>{5940675A-B579-460E-94D1-54222C63F5DA}</a:tableStyleId>
              </a:tblPr>
              <a:tblGrid>
                <a:gridCol w="1628775">
                  <a:extLst>
                    <a:ext uri="{9D8B030D-6E8A-4147-A177-3AD203B41FA5}">
                      <a16:colId xmlns:a16="http://schemas.microsoft.com/office/drawing/2014/main" val="2257012055"/>
                    </a:ext>
                  </a:extLst>
                </a:gridCol>
                <a:gridCol w="9801225">
                  <a:extLst>
                    <a:ext uri="{9D8B030D-6E8A-4147-A177-3AD203B41FA5}">
                      <a16:colId xmlns:a16="http://schemas.microsoft.com/office/drawing/2014/main" val="883893576"/>
                    </a:ext>
                  </a:extLst>
                </a:gridCol>
              </a:tblGrid>
              <a:tr h="340436">
                <a:tc>
                  <a:txBody>
                    <a:bodyPr/>
                    <a:lstStyle/>
                    <a:p>
                      <a:r>
                        <a:rPr lang="en-GB" sz="1600" b="1" dirty="0">
                          <a:latin typeface="Arial" panose="020B0604020202020204" pitchFamily="34" charset="0"/>
                          <a:cs typeface="Arial" panose="020B0604020202020204" pitchFamily="34" charset="0"/>
                        </a:rPr>
                        <a:t>Article</a:t>
                      </a:r>
                    </a:p>
                  </a:txBody>
                  <a:tcPr>
                    <a:solidFill>
                      <a:schemeClr val="bg2">
                        <a:lumMod val="75000"/>
                      </a:schemeClr>
                    </a:solidFill>
                  </a:tcPr>
                </a:tc>
                <a:tc>
                  <a:txBody>
                    <a:bodyPr/>
                    <a:lstStyle/>
                    <a:p>
                      <a:r>
                        <a:rPr lang="en-GB" sz="1600" b="1">
                          <a:latin typeface="Arial" panose="020B0604020202020204" pitchFamily="34" charset="0"/>
                          <a:cs typeface="Arial" panose="020B0604020202020204" pitchFamily="34" charset="0"/>
                        </a:rPr>
                        <a:t>LGBT </a:t>
                      </a:r>
                      <a:r>
                        <a:rPr lang="en-GB" sz="1600" b="1" dirty="0">
                          <a:latin typeface="Arial" panose="020B0604020202020204" pitchFamily="34" charset="0"/>
                          <a:cs typeface="Arial" panose="020B0604020202020204" pitchFamily="34" charset="0"/>
                        </a:rPr>
                        <a:t>inclusion idea</a:t>
                      </a:r>
                    </a:p>
                  </a:txBody>
                  <a:tcPr>
                    <a:solidFill>
                      <a:schemeClr val="bg2">
                        <a:lumMod val="75000"/>
                      </a:schemeClr>
                    </a:solidFill>
                  </a:tcPr>
                </a:tc>
                <a:extLst>
                  <a:ext uri="{0D108BD9-81ED-4DB2-BD59-A6C34878D82A}">
                    <a16:rowId xmlns:a16="http://schemas.microsoft.com/office/drawing/2014/main" val="2468113926"/>
                  </a:ext>
                </a:extLst>
              </a:tr>
              <a:tr h="370840">
                <a:tc>
                  <a:txBody>
                    <a:bodyPr/>
                    <a:lstStyle/>
                    <a:p>
                      <a:r>
                        <a:rPr lang="en-GB" sz="1600" b="1" dirty="0">
                          <a:solidFill>
                            <a:srgbClr val="00B0F0"/>
                          </a:solidFill>
                          <a:latin typeface="Arial" panose="020B0604020202020204" pitchFamily="34" charset="0"/>
                          <a:cs typeface="Arial" panose="020B0604020202020204" pitchFamily="34" charset="0"/>
                        </a:rPr>
                        <a:t>Article 2 – non-discrimination</a:t>
                      </a:r>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Supporting staff to be out and proud if they want to be; visible role models can be very important for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Ensuring policies and practices explicitly and specifically support LGBTQIA+ students and staff and are clear on what constitutes homophobic, biphobic and transphobic bullying and how the school prevents and tackles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Gender-neutral awards ceremonies and ungendered student positions e.g. head boy or girl replaced by head student(s).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Support girls and women into positions of leadership and encourage uptake in STEM subjects to redress gender stereotyping. </a:t>
                      </a:r>
                      <a:endParaRPr lang="en-GB" sz="1600" kern="1200" dirty="0">
                        <a:solidFill>
                          <a:schemeClr val="dk1"/>
                        </a:solidFill>
                        <a:effectLst/>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964373066"/>
                  </a:ext>
                </a:extLst>
              </a:tr>
              <a:tr h="141389">
                <a:tc>
                  <a:txBody>
                    <a:bodyPr/>
                    <a:lstStyle/>
                    <a:p>
                      <a:r>
                        <a:rPr lang="en-GB" sz="1600" b="1" dirty="0">
                          <a:solidFill>
                            <a:srgbClr val="00B0F0"/>
                          </a:solidFill>
                          <a:latin typeface="Arial" panose="020B0604020202020204" pitchFamily="34" charset="0"/>
                          <a:cs typeface="Arial" panose="020B0604020202020204" pitchFamily="34" charset="0"/>
                        </a:rPr>
                        <a:t>Article 12 – respect for the views of the child</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Make the views of children and young people central to your work in this area and consult them at every stage.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Form a specific Diversity and Inclusion Group to work with and actively seek to recruit students who are less heard from into this group. Carry out a survey to see what students see as the current issues in this area and what actions might be carried out to make improvements.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Communicate with students how decisions where rights might seem to compete will be resolved (i.e. through discussion, balancing rights and values).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 regular surveys to find out what students' experiences are and use their responses to set your equality objectives and plan your inclusion work.</a:t>
                      </a:r>
                    </a:p>
                  </a:txBody>
                  <a:tcPr>
                    <a:solidFill>
                      <a:schemeClr val="bg1"/>
                    </a:solidFill>
                  </a:tcPr>
                </a:tc>
                <a:extLst>
                  <a:ext uri="{0D108BD9-81ED-4DB2-BD59-A6C34878D82A}">
                    <a16:rowId xmlns:a16="http://schemas.microsoft.com/office/drawing/2014/main" val="1299261667"/>
                  </a:ext>
                </a:extLst>
              </a:tr>
            </a:tbl>
          </a:graphicData>
        </a:graphic>
      </p:graphicFrame>
    </p:spTree>
    <p:extLst>
      <p:ext uri="{BB962C8B-B14F-4D97-AF65-F5344CB8AC3E}">
        <p14:creationId xmlns:p14="http://schemas.microsoft.com/office/powerpoint/2010/main" val="112604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C856AD-6E35-44C5-84D7-D8B9C258DAE4}"/>
              </a:ext>
            </a:extLst>
          </p:cNvPr>
          <p:cNvSpPr>
            <a:spLocks noGrp="1"/>
          </p:cNvSpPr>
          <p:nvPr>
            <p:ph type="ctrTitle"/>
          </p:nvPr>
        </p:nvSpPr>
        <p:spPr>
          <a:xfrm>
            <a:off x="321900" y="514417"/>
            <a:ext cx="13165500" cy="877104"/>
          </a:xfrm>
        </p:spPr>
        <p:txBody>
          <a:bodyPr>
            <a:normAutofit fontScale="90000"/>
          </a:bodyPr>
          <a:lstStyle/>
          <a:p>
            <a:r>
              <a:rPr lang="en-GB" dirty="0"/>
              <a:t>Action on inclusion: </a:t>
            </a:r>
            <a:br>
              <a:rPr lang="en-GB" dirty="0"/>
            </a:br>
            <a:r>
              <a:rPr lang="en-GB" dirty="0"/>
              <a:t>starter ideas</a:t>
            </a:r>
          </a:p>
        </p:txBody>
      </p:sp>
      <p:graphicFrame>
        <p:nvGraphicFramePr>
          <p:cNvPr id="7" name="Content Placeholder 3">
            <a:extLst>
              <a:ext uri="{FF2B5EF4-FFF2-40B4-BE49-F238E27FC236}">
                <a16:creationId xmlns:a16="http://schemas.microsoft.com/office/drawing/2014/main" id="{2CE35BBE-7831-4C00-A95F-4310566B3EDA}"/>
              </a:ext>
            </a:extLst>
          </p:cNvPr>
          <p:cNvGraphicFramePr>
            <a:graphicFrameLocks/>
          </p:cNvGraphicFramePr>
          <p:nvPr>
            <p:extLst>
              <p:ext uri="{D42A27DB-BD31-4B8C-83A1-F6EECF244321}">
                <p14:modId xmlns:p14="http://schemas.microsoft.com/office/powerpoint/2010/main" val="2971252357"/>
              </p:ext>
            </p:extLst>
          </p:nvPr>
        </p:nvGraphicFramePr>
        <p:xfrm>
          <a:off x="457200" y="2172628"/>
          <a:ext cx="11430000" cy="3235960"/>
        </p:xfrm>
        <a:graphic>
          <a:graphicData uri="http://schemas.openxmlformats.org/drawingml/2006/table">
            <a:tbl>
              <a:tblPr firstRow="1" bandRow="1">
                <a:tableStyleId>{5940675A-B579-460E-94D1-54222C63F5DA}</a:tableStyleId>
              </a:tblPr>
              <a:tblGrid>
                <a:gridCol w="1628775">
                  <a:extLst>
                    <a:ext uri="{9D8B030D-6E8A-4147-A177-3AD203B41FA5}">
                      <a16:colId xmlns:a16="http://schemas.microsoft.com/office/drawing/2014/main" val="2257012055"/>
                    </a:ext>
                  </a:extLst>
                </a:gridCol>
                <a:gridCol w="9801225">
                  <a:extLst>
                    <a:ext uri="{9D8B030D-6E8A-4147-A177-3AD203B41FA5}">
                      <a16:colId xmlns:a16="http://schemas.microsoft.com/office/drawing/2014/main" val="883893576"/>
                    </a:ext>
                  </a:extLst>
                </a:gridCol>
              </a:tblGrid>
              <a:tr h="370840">
                <a:tc>
                  <a:txBody>
                    <a:bodyPr/>
                    <a:lstStyle/>
                    <a:p>
                      <a:r>
                        <a:rPr lang="en-GB" sz="1600" b="1" dirty="0">
                          <a:latin typeface="Arial" panose="020B0604020202020204" pitchFamily="34" charset="0"/>
                          <a:cs typeface="Arial" panose="020B0604020202020204" pitchFamily="34" charset="0"/>
                        </a:rPr>
                        <a:t>Article</a:t>
                      </a:r>
                    </a:p>
                  </a:txBody>
                  <a:tcPr>
                    <a:solidFill>
                      <a:schemeClr val="bg2">
                        <a:lumMod val="75000"/>
                      </a:schemeClr>
                    </a:solidFill>
                  </a:tcPr>
                </a:tc>
                <a:tc>
                  <a:txBody>
                    <a:bodyPr/>
                    <a:lstStyle/>
                    <a:p>
                      <a:r>
                        <a:rPr lang="en-GB" sz="1600" b="1">
                          <a:latin typeface="Arial" panose="020B0604020202020204" pitchFamily="34" charset="0"/>
                          <a:cs typeface="Arial" panose="020B0604020202020204" pitchFamily="34" charset="0"/>
                        </a:rPr>
                        <a:t>LGBT </a:t>
                      </a:r>
                      <a:r>
                        <a:rPr lang="en-GB" sz="1600" b="1" dirty="0">
                          <a:latin typeface="Arial" panose="020B0604020202020204" pitchFamily="34" charset="0"/>
                          <a:cs typeface="Arial" panose="020B0604020202020204" pitchFamily="34" charset="0"/>
                        </a:rPr>
                        <a:t>inclusion idea</a:t>
                      </a:r>
                    </a:p>
                  </a:txBody>
                  <a:tcPr>
                    <a:solidFill>
                      <a:schemeClr val="bg2">
                        <a:lumMod val="75000"/>
                      </a:schemeClr>
                    </a:solidFill>
                  </a:tcPr>
                </a:tc>
                <a:extLst>
                  <a:ext uri="{0D108BD9-81ED-4DB2-BD59-A6C34878D82A}">
                    <a16:rowId xmlns:a16="http://schemas.microsoft.com/office/drawing/2014/main" val="2468113926"/>
                  </a:ext>
                </a:extLst>
              </a:tr>
              <a:tr h="370840">
                <a:tc>
                  <a:txBody>
                    <a:bodyPr/>
                    <a:lstStyle/>
                    <a:p>
                      <a:r>
                        <a:rPr lang="en-GB" sz="1600" b="1" dirty="0">
                          <a:solidFill>
                            <a:srgbClr val="00B0F0"/>
                          </a:solidFill>
                          <a:latin typeface="Arial" panose="020B0604020202020204" pitchFamily="34" charset="0"/>
                          <a:cs typeface="Arial" panose="020B0604020202020204" pitchFamily="34" charset="0"/>
                        </a:rPr>
                        <a:t>Article 13 – freedom of expression</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Ask whether your uniform policy is gendered? Consider a neutral uniform policy with options for all pupils (i.e. beyond simply allowing girls to wear trousers).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Welcome open discussions about LGBTQIA+ issues within lessons and invite students to run assemblies on issues that are important to them to build knowledge, awareness and inclusion.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 creative subjects like art, music, dance and drama to support freedom of expression.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Consider visibility through badges, lanyards and posters. Consider offering pronoun badges.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Celebrate visibility days and LGBT History Month in February in a calendar which features celebrations of a wide range of groups. </a:t>
                      </a:r>
                      <a:endParaRPr lang="en-GB" sz="1600" dirty="0">
                        <a:solidFill>
                          <a:srgbClr val="FF0000"/>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896976787"/>
                  </a:ext>
                </a:extLst>
              </a:tr>
              <a:tr h="370840">
                <a:tc>
                  <a:txBody>
                    <a:bodyPr/>
                    <a:lstStyle/>
                    <a:p>
                      <a:r>
                        <a:rPr lang="en-GB" sz="1600" b="1" dirty="0">
                          <a:solidFill>
                            <a:srgbClr val="00B0F0"/>
                          </a:solidFill>
                          <a:latin typeface="Arial" panose="020B0604020202020204" pitchFamily="34" charset="0"/>
                          <a:cs typeface="Arial" panose="020B0604020202020204" pitchFamily="34" charset="0"/>
                        </a:rPr>
                        <a:t>Article 16 – right to privacy </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Audit spaces for gender inclusivity.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Provide gender-neutral toilet facilities and sensitive changing spaces in consultation with young people throughout. </a:t>
                      </a:r>
                    </a:p>
                  </a:txBody>
                  <a:tcPr>
                    <a:solidFill>
                      <a:schemeClr val="bg1"/>
                    </a:solidFill>
                  </a:tcPr>
                </a:tc>
                <a:extLst>
                  <a:ext uri="{0D108BD9-81ED-4DB2-BD59-A6C34878D82A}">
                    <a16:rowId xmlns:a16="http://schemas.microsoft.com/office/drawing/2014/main" val="3388146589"/>
                  </a:ext>
                </a:extLst>
              </a:tr>
            </a:tbl>
          </a:graphicData>
        </a:graphic>
      </p:graphicFrame>
    </p:spTree>
    <p:extLst>
      <p:ext uri="{BB962C8B-B14F-4D97-AF65-F5344CB8AC3E}">
        <p14:creationId xmlns:p14="http://schemas.microsoft.com/office/powerpoint/2010/main" val="93058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C856AD-6E35-44C5-84D7-D8B9C258DAE4}"/>
              </a:ext>
            </a:extLst>
          </p:cNvPr>
          <p:cNvSpPr>
            <a:spLocks noGrp="1"/>
          </p:cNvSpPr>
          <p:nvPr>
            <p:ph type="ctrTitle"/>
          </p:nvPr>
        </p:nvSpPr>
        <p:spPr>
          <a:xfrm>
            <a:off x="321900" y="514417"/>
            <a:ext cx="13165500" cy="877104"/>
          </a:xfrm>
        </p:spPr>
        <p:txBody>
          <a:bodyPr>
            <a:normAutofit fontScale="90000"/>
          </a:bodyPr>
          <a:lstStyle/>
          <a:p>
            <a:r>
              <a:rPr lang="en-GB" dirty="0"/>
              <a:t>Action on inclusion: </a:t>
            </a:r>
            <a:br>
              <a:rPr lang="en-GB" dirty="0"/>
            </a:br>
            <a:r>
              <a:rPr lang="en-GB" dirty="0"/>
              <a:t>starter ideas</a:t>
            </a:r>
          </a:p>
        </p:txBody>
      </p:sp>
      <p:graphicFrame>
        <p:nvGraphicFramePr>
          <p:cNvPr id="7" name="Content Placeholder 3">
            <a:extLst>
              <a:ext uri="{FF2B5EF4-FFF2-40B4-BE49-F238E27FC236}">
                <a16:creationId xmlns:a16="http://schemas.microsoft.com/office/drawing/2014/main" id="{2CE35BBE-7831-4C00-A95F-4310566B3EDA}"/>
              </a:ext>
            </a:extLst>
          </p:cNvPr>
          <p:cNvGraphicFramePr>
            <a:graphicFrameLocks/>
          </p:cNvGraphicFramePr>
          <p:nvPr>
            <p:extLst>
              <p:ext uri="{D42A27DB-BD31-4B8C-83A1-F6EECF244321}">
                <p14:modId xmlns:p14="http://schemas.microsoft.com/office/powerpoint/2010/main" val="2597352763"/>
              </p:ext>
            </p:extLst>
          </p:nvPr>
        </p:nvGraphicFramePr>
        <p:xfrm>
          <a:off x="381000" y="1727674"/>
          <a:ext cx="11430000" cy="4455160"/>
        </p:xfrm>
        <a:graphic>
          <a:graphicData uri="http://schemas.openxmlformats.org/drawingml/2006/table">
            <a:tbl>
              <a:tblPr firstRow="1" bandRow="1">
                <a:tableStyleId>{5940675A-B579-460E-94D1-54222C63F5DA}</a:tableStyleId>
              </a:tblPr>
              <a:tblGrid>
                <a:gridCol w="1628775">
                  <a:extLst>
                    <a:ext uri="{9D8B030D-6E8A-4147-A177-3AD203B41FA5}">
                      <a16:colId xmlns:a16="http://schemas.microsoft.com/office/drawing/2014/main" val="2257012055"/>
                    </a:ext>
                  </a:extLst>
                </a:gridCol>
                <a:gridCol w="9801225">
                  <a:extLst>
                    <a:ext uri="{9D8B030D-6E8A-4147-A177-3AD203B41FA5}">
                      <a16:colId xmlns:a16="http://schemas.microsoft.com/office/drawing/2014/main" val="883893576"/>
                    </a:ext>
                  </a:extLst>
                </a:gridCol>
              </a:tblGrid>
              <a:tr h="370840">
                <a:tc>
                  <a:txBody>
                    <a:bodyPr/>
                    <a:lstStyle/>
                    <a:p>
                      <a:r>
                        <a:rPr lang="en-GB" sz="1600" b="1" dirty="0">
                          <a:latin typeface="Arial" panose="020B0604020202020204" pitchFamily="34" charset="0"/>
                          <a:cs typeface="Arial" panose="020B0604020202020204" pitchFamily="34" charset="0"/>
                        </a:rPr>
                        <a:t>Article</a:t>
                      </a:r>
                    </a:p>
                  </a:txBody>
                  <a:tcPr>
                    <a:solidFill>
                      <a:schemeClr val="bg2">
                        <a:lumMod val="75000"/>
                      </a:schemeClr>
                    </a:solidFill>
                  </a:tcPr>
                </a:tc>
                <a:tc>
                  <a:txBody>
                    <a:bodyPr/>
                    <a:lstStyle/>
                    <a:p>
                      <a:r>
                        <a:rPr lang="en-GB" sz="1600" b="1">
                          <a:latin typeface="Arial" panose="020B0604020202020204" pitchFamily="34" charset="0"/>
                          <a:cs typeface="Arial" panose="020B0604020202020204" pitchFamily="34" charset="0"/>
                        </a:rPr>
                        <a:t>LGBT </a:t>
                      </a:r>
                      <a:r>
                        <a:rPr lang="en-GB" sz="1600" b="1" dirty="0">
                          <a:latin typeface="Arial" panose="020B0604020202020204" pitchFamily="34" charset="0"/>
                          <a:cs typeface="Arial" panose="020B0604020202020204" pitchFamily="34" charset="0"/>
                        </a:rPr>
                        <a:t>inclusion idea</a:t>
                      </a:r>
                    </a:p>
                  </a:txBody>
                  <a:tcPr>
                    <a:solidFill>
                      <a:schemeClr val="bg2">
                        <a:lumMod val="75000"/>
                      </a:schemeClr>
                    </a:solidFill>
                  </a:tcPr>
                </a:tc>
                <a:extLst>
                  <a:ext uri="{0D108BD9-81ED-4DB2-BD59-A6C34878D82A}">
                    <a16:rowId xmlns:a16="http://schemas.microsoft.com/office/drawing/2014/main" val="2468113926"/>
                  </a:ext>
                </a:extLst>
              </a:tr>
              <a:tr h="517693">
                <a:tc>
                  <a:txBody>
                    <a:bodyPr/>
                    <a:lstStyle/>
                    <a:p>
                      <a:r>
                        <a:rPr lang="en-GB" sz="1600" b="1" dirty="0">
                          <a:solidFill>
                            <a:srgbClr val="00B0F0"/>
                          </a:solidFill>
                          <a:latin typeface="Arial" panose="020B0604020202020204" pitchFamily="34" charset="0"/>
                          <a:cs typeface="Arial" panose="020B0604020202020204" pitchFamily="34" charset="0"/>
                        </a:rPr>
                        <a:t>Article 29 – goals of education</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Be clear on what is expected under RSE guidance within your jurisdiction at primary and secondary.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Explore LGBTQIA+ history and leading figures in lessons.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Celebrate diversity and inclusion in all its forms through a weekly or termly ‘spotlight’.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Have a flagpole and change the flag to reflect the ‘spotlight’ (eg Black History Month, pride, St David's Day etc.) and then using posters or display screens explore the meaning of the flag.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Proactively promote mixed gender sport opportunities, and support trans and non-binary students to play the sports they feel most comfortable doing in PE kit that enables them to feel comfortable. Make sure that everyone is included.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Help students learn about hate speech and discriminatory language. Having an opinion is allowed under British law but hate speech or discrimination is not!</a:t>
                      </a:r>
                    </a:p>
                  </a:txBody>
                  <a:tcPr>
                    <a:solidFill>
                      <a:schemeClr val="bg1"/>
                    </a:solidFill>
                  </a:tcPr>
                </a:tc>
                <a:extLst>
                  <a:ext uri="{0D108BD9-81ED-4DB2-BD59-A6C34878D82A}">
                    <a16:rowId xmlns:a16="http://schemas.microsoft.com/office/drawing/2014/main" val="631646500"/>
                  </a:ext>
                </a:extLst>
              </a:tr>
              <a:tr h="517693">
                <a:tc>
                  <a:txBody>
                    <a:bodyPr/>
                    <a:lstStyle/>
                    <a:p>
                      <a:r>
                        <a:rPr lang="en-GB" sz="1600" b="1" dirty="0">
                          <a:solidFill>
                            <a:srgbClr val="00B0F0"/>
                          </a:solidFill>
                          <a:latin typeface="Arial" panose="020B0604020202020204" pitchFamily="34" charset="0"/>
                          <a:cs typeface="Arial" panose="020B0604020202020204" pitchFamily="34" charset="0"/>
                        </a:rPr>
                        <a:t>Article 42 – knowledge of rights</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Repeat the exercise on slide 8 and 9 with your School Student Council, your Diversity and Inclusion Group or a wider group of students to develop an inclusivity charter or incorporate articles on inclusivity and diversity into your existing school charter.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Ensure students understand that school is an inclusive space where all students will be supported and their rights upheld.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Ensure that inclusivity, diversity and children's rights are woven into your school’s policies. </a:t>
                      </a:r>
                    </a:p>
                  </a:txBody>
                  <a:tcPr>
                    <a:solidFill>
                      <a:schemeClr val="bg1"/>
                    </a:solidFill>
                  </a:tcPr>
                </a:tc>
                <a:extLst>
                  <a:ext uri="{0D108BD9-81ED-4DB2-BD59-A6C34878D82A}">
                    <a16:rowId xmlns:a16="http://schemas.microsoft.com/office/drawing/2014/main" val="2505043323"/>
                  </a:ext>
                </a:extLst>
              </a:tr>
            </a:tbl>
          </a:graphicData>
        </a:graphic>
      </p:graphicFrame>
    </p:spTree>
    <p:extLst>
      <p:ext uri="{BB962C8B-B14F-4D97-AF65-F5344CB8AC3E}">
        <p14:creationId xmlns:p14="http://schemas.microsoft.com/office/powerpoint/2010/main" val="32047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C856AD-6E35-44C5-84D7-D8B9C258DAE4}"/>
              </a:ext>
            </a:extLst>
          </p:cNvPr>
          <p:cNvSpPr>
            <a:spLocks noGrp="1"/>
          </p:cNvSpPr>
          <p:nvPr>
            <p:ph type="ctrTitle"/>
          </p:nvPr>
        </p:nvSpPr>
        <p:spPr>
          <a:xfrm>
            <a:off x="321900" y="514417"/>
            <a:ext cx="13165500" cy="877104"/>
          </a:xfrm>
        </p:spPr>
        <p:txBody>
          <a:bodyPr>
            <a:normAutofit fontScale="90000"/>
          </a:bodyPr>
          <a:lstStyle/>
          <a:p>
            <a:r>
              <a:rPr lang="en-GB" dirty="0"/>
              <a:t>Action on inclusion: </a:t>
            </a:r>
            <a:br>
              <a:rPr lang="en-GB" dirty="0"/>
            </a:br>
            <a:r>
              <a:rPr lang="en-GB" dirty="0"/>
              <a:t>starter ideas</a:t>
            </a:r>
          </a:p>
        </p:txBody>
      </p:sp>
      <p:graphicFrame>
        <p:nvGraphicFramePr>
          <p:cNvPr id="7" name="Content Placeholder 3">
            <a:extLst>
              <a:ext uri="{FF2B5EF4-FFF2-40B4-BE49-F238E27FC236}">
                <a16:creationId xmlns:a16="http://schemas.microsoft.com/office/drawing/2014/main" id="{2CE35BBE-7831-4C00-A95F-4310566B3EDA}"/>
              </a:ext>
            </a:extLst>
          </p:cNvPr>
          <p:cNvGraphicFramePr>
            <a:graphicFrameLocks/>
          </p:cNvGraphicFramePr>
          <p:nvPr>
            <p:extLst>
              <p:ext uri="{D42A27DB-BD31-4B8C-83A1-F6EECF244321}">
                <p14:modId xmlns:p14="http://schemas.microsoft.com/office/powerpoint/2010/main" val="2057158436"/>
              </p:ext>
            </p:extLst>
          </p:nvPr>
        </p:nvGraphicFramePr>
        <p:xfrm>
          <a:off x="457200" y="1832321"/>
          <a:ext cx="11430000" cy="4058920"/>
        </p:xfrm>
        <a:graphic>
          <a:graphicData uri="http://schemas.openxmlformats.org/drawingml/2006/table">
            <a:tbl>
              <a:tblPr firstRow="1" bandRow="1">
                <a:tableStyleId>{5940675A-B579-460E-94D1-54222C63F5DA}</a:tableStyleId>
              </a:tblPr>
              <a:tblGrid>
                <a:gridCol w="1628775">
                  <a:extLst>
                    <a:ext uri="{9D8B030D-6E8A-4147-A177-3AD203B41FA5}">
                      <a16:colId xmlns:a16="http://schemas.microsoft.com/office/drawing/2014/main" val="2257012055"/>
                    </a:ext>
                  </a:extLst>
                </a:gridCol>
                <a:gridCol w="9801225">
                  <a:extLst>
                    <a:ext uri="{9D8B030D-6E8A-4147-A177-3AD203B41FA5}">
                      <a16:colId xmlns:a16="http://schemas.microsoft.com/office/drawing/2014/main" val="883893576"/>
                    </a:ext>
                  </a:extLst>
                </a:gridCol>
              </a:tblGrid>
              <a:tr h="370840">
                <a:tc>
                  <a:txBody>
                    <a:bodyPr/>
                    <a:lstStyle/>
                    <a:p>
                      <a:r>
                        <a:rPr lang="en-GB" sz="1600" b="1" dirty="0">
                          <a:latin typeface="Arial" panose="020B0604020202020204" pitchFamily="34" charset="0"/>
                          <a:cs typeface="Arial" panose="020B0604020202020204" pitchFamily="34" charset="0"/>
                        </a:rPr>
                        <a:t>Article</a:t>
                      </a:r>
                    </a:p>
                  </a:txBody>
                  <a:tcPr>
                    <a:solidFill>
                      <a:schemeClr val="bg2">
                        <a:lumMod val="75000"/>
                      </a:schemeClr>
                    </a:solidFill>
                  </a:tcPr>
                </a:tc>
                <a:tc>
                  <a:txBody>
                    <a:bodyPr/>
                    <a:lstStyle/>
                    <a:p>
                      <a:r>
                        <a:rPr lang="en-GB" sz="1600" b="1">
                          <a:latin typeface="Arial" panose="020B0604020202020204" pitchFamily="34" charset="0"/>
                          <a:cs typeface="Arial" panose="020B0604020202020204" pitchFamily="34" charset="0"/>
                        </a:rPr>
                        <a:t>LGBT </a:t>
                      </a:r>
                      <a:r>
                        <a:rPr lang="en-GB" sz="1600" b="1" dirty="0">
                          <a:latin typeface="Arial" panose="020B0604020202020204" pitchFamily="34" charset="0"/>
                          <a:cs typeface="Arial" panose="020B0604020202020204" pitchFamily="34" charset="0"/>
                        </a:rPr>
                        <a:t>inclusion idea</a:t>
                      </a:r>
                    </a:p>
                  </a:txBody>
                  <a:tcPr>
                    <a:solidFill>
                      <a:schemeClr val="bg2">
                        <a:lumMod val="75000"/>
                      </a:schemeClr>
                    </a:solidFill>
                  </a:tcPr>
                </a:tc>
                <a:extLst>
                  <a:ext uri="{0D108BD9-81ED-4DB2-BD59-A6C34878D82A}">
                    <a16:rowId xmlns:a16="http://schemas.microsoft.com/office/drawing/2014/main" val="2468113926"/>
                  </a:ext>
                </a:extLst>
              </a:tr>
              <a:tr h="370840">
                <a:tc>
                  <a:txBody>
                    <a:bodyPr/>
                    <a:lstStyle/>
                    <a:p>
                      <a:r>
                        <a:rPr lang="en-GB" sz="1600" b="1" dirty="0">
                          <a:solidFill>
                            <a:srgbClr val="00B0F0"/>
                          </a:solidFill>
                          <a:latin typeface="Arial" panose="020B0604020202020204" pitchFamily="34" charset="0"/>
                          <a:cs typeface="Arial" panose="020B0604020202020204" pitchFamily="34" charset="0"/>
                        </a:rPr>
                        <a:t>Article 14 – freedom of thought belief and religion</a:t>
                      </a:r>
                    </a:p>
                  </a:txBody>
                  <a:tcPr>
                    <a:solidFill>
                      <a:schemeClr val="bg1"/>
                    </a:solidFill>
                  </a:tcPr>
                </a:tc>
                <a:tc>
                  <a:txBody>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Make sure that the students know they are free to express their ideas but not to use language or behave in a way that is unkind to others. Strive to create an atmosphere where students feel safe to express their opinions.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Be clear that staff and students understand how homophobic, transphobic and biphobic bullying are dealt with in school. </a:t>
                      </a:r>
                    </a:p>
                  </a:txBody>
                  <a:tcPr>
                    <a:solidFill>
                      <a:schemeClr val="bg1"/>
                    </a:solidFill>
                  </a:tcPr>
                </a:tc>
                <a:extLst>
                  <a:ext uri="{0D108BD9-81ED-4DB2-BD59-A6C34878D82A}">
                    <a16:rowId xmlns:a16="http://schemas.microsoft.com/office/drawing/2014/main" val="193176598"/>
                  </a:ext>
                </a:extLst>
              </a:tr>
              <a:tr h="370840">
                <a:tc>
                  <a:txBody>
                    <a:bodyPr/>
                    <a:lstStyle/>
                    <a:p>
                      <a:endParaRPr lang="en-GB" sz="1600" b="1" dirty="0">
                        <a:solidFill>
                          <a:srgbClr val="00B0F0"/>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latin typeface="Arial" panose="020B0604020202020204" pitchFamily="34" charset="0"/>
                          <a:cs typeface="Arial" panose="020B0604020202020204" pitchFamily="34" charset="0"/>
                        </a:rPr>
                        <a:t>The Convention also sets out the rights of parents.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389266214"/>
                  </a:ext>
                </a:extLst>
              </a:tr>
              <a:tr h="517693">
                <a:tc>
                  <a:txBody>
                    <a:bodyPr/>
                    <a:lstStyle/>
                    <a:p>
                      <a:r>
                        <a:rPr lang="en-GB" sz="1600" b="1" dirty="0">
                          <a:solidFill>
                            <a:srgbClr val="00B0F0"/>
                          </a:solidFill>
                          <a:latin typeface="Arial" panose="020B0604020202020204" pitchFamily="34" charset="0"/>
                          <a:cs typeface="Arial" panose="020B0604020202020204" pitchFamily="34" charset="0"/>
                        </a:rPr>
                        <a:t>Article 5 – parental guidance and a child's evolving capacity</a:t>
                      </a:r>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Recognise that there might be differing views at home and acknowledge that school is a distinct space and support sensitive discussion around this. Inclusive school policies are important and helpful in establishing school as a distinct space.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Use a rights-based charter as part of your home school agreement, making sure the principles of celebrating inclusivity and diversity are clearly stated from the time children join the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effectLst/>
                          <a:latin typeface="Arial" panose="020B0604020202020204" pitchFamily="34" charset="0"/>
                          <a:cs typeface="Arial" panose="020B0604020202020204" pitchFamily="34" charset="0"/>
                        </a:rPr>
                        <a:t>Be visible about your school’s support of LGBTQIA+ students so that this aspect of school life is clear to parents when a student joins.</a:t>
                      </a:r>
                    </a:p>
                  </a:txBody>
                  <a:tcPr>
                    <a:solidFill>
                      <a:schemeClr val="bg1"/>
                    </a:solidFill>
                  </a:tcPr>
                </a:tc>
                <a:extLst>
                  <a:ext uri="{0D108BD9-81ED-4DB2-BD59-A6C34878D82A}">
                    <a16:rowId xmlns:a16="http://schemas.microsoft.com/office/drawing/2014/main" val="2894757158"/>
                  </a:ext>
                </a:extLst>
              </a:tr>
            </a:tbl>
          </a:graphicData>
        </a:graphic>
      </p:graphicFrame>
    </p:spTree>
    <p:extLst>
      <p:ext uri="{BB962C8B-B14F-4D97-AF65-F5344CB8AC3E}">
        <p14:creationId xmlns:p14="http://schemas.microsoft.com/office/powerpoint/2010/main" val="122812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69722-F435-4FEA-90E0-F4C0D37CFC6F}"/>
              </a:ext>
            </a:extLst>
          </p:cNvPr>
          <p:cNvSpPr>
            <a:spLocks noGrp="1"/>
          </p:cNvSpPr>
          <p:nvPr>
            <p:ph idx="1"/>
          </p:nvPr>
        </p:nvSpPr>
        <p:spPr>
          <a:xfrm>
            <a:off x="163286" y="1666566"/>
            <a:ext cx="11563350" cy="5411472"/>
          </a:xfrm>
        </p:spPr>
        <p:txBody>
          <a:bodyPr>
            <a:normAutofit fontScale="92500" lnSpcReduction="10000"/>
          </a:bodyPr>
          <a:lstStyle/>
          <a:p>
            <a:pPr marL="0" indent="0">
              <a:buNone/>
            </a:pPr>
            <a:r>
              <a:rPr lang="en-GB" sz="1600" b="1" dirty="0">
                <a:latin typeface="Arial" panose="020B0604020202020204" pitchFamily="34" charset="0"/>
                <a:cs typeface="Arial" panose="020B0604020202020204" pitchFamily="34" charset="0"/>
              </a:rPr>
              <a:t>Context: </a:t>
            </a:r>
            <a:r>
              <a:rPr lang="en-GB" sz="1600" dirty="0">
                <a:latin typeface="Arial" panose="020B0604020202020204" pitchFamily="34" charset="0"/>
                <a:cs typeface="Arial" panose="020B0604020202020204" pitchFamily="34" charset="0"/>
              </a:rPr>
              <a:t>all girls secondary with mixed 6</a:t>
            </a:r>
            <a:r>
              <a:rPr lang="en-GB" sz="1600" baseline="30000" dirty="0">
                <a:latin typeface="Arial" panose="020B0604020202020204" pitchFamily="34" charset="0"/>
                <a:cs typeface="Arial" panose="020B0604020202020204" pitchFamily="34" charset="0"/>
              </a:rPr>
              <a:t>th</a:t>
            </a:r>
            <a:r>
              <a:rPr lang="en-GB" sz="1600" dirty="0">
                <a:latin typeface="Arial" panose="020B0604020202020204" pitchFamily="34" charset="0"/>
                <a:cs typeface="Arial" panose="020B0604020202020204" pitchFamily="34" charset="0"/>
              </a:rPr>
              <a:t> Form</a:t>
            </a:r>
          </a:p>
          <a:p>
            <a:pPr marL="0" indent="0">
              <a:buNone/>
            </a:pPr>
            <a:r>
              <a:rPr lang="en-GB" sz="1600" b="1" dirty="0">
                <a:latin typeface="Arial" panose="020B0604020202020204" pitchFamily="34" charset="0"/>
                <a:cs typeface="Arial" panose="020B0604020202020204" pitchFamily="34" charset="0"/>
              </a:rPr>
              <a:t>Pupils: </a:t>
            </a:r>
            <a:r>
              <a:rPr lang="en-GB" sz="1600" dirty="0">
                <a:latin typeface="Arial" panose="020B0604020202020204" pitchFamily="34" charset="0"/>
                <a:cs typeface="Arial" panose="020B0604020202020204" pitchFamily="34" charset="0"/>
              </a:rPr>
              <a:t>1750 on roll</a:t>
            </a:r>
          </a:p>
          <a:p>
            <a:pPr marL="0" indent="0">
              <a:buNone/>
            </a:pPr>
            <a:r>
              <a:rPr lang="en-GB" sz="1600" b="1" dirty="0">
                <a:latin typeface="Arial" panose="020B0604020202020204" pitchFamily="34" charset="0"/>
                <a:cs typeface="Arial" panose="020B0604020202020204" pitchFamily="34" charset="0"/>
              </a:rPr>
              <a:t>Initiatives: </a:t>
            </a:r>
            <a:r>
              <a:rPr lang="en-GB" sz="1600" dirty="0">
                <a:latin typeface="Arial" panose="020B0604020202020204" pitchFamily="34" charset="0"/>
                <a:cs typeface="Arial" panose="020B0604020202020204" pitchFamily="34" charset="0"/>
              </a:rPr>
              <a:t>Bronze Stonewall School Champions, Gold Rights Respecting School</a:t>
            </a:r>
          </a:p>
          <a:p>
            <a:pPr marL="0" indent="0">
              <a:buNone/>
            </a:pPr>
            <a:r>
              <a:rPr lang="en-GB" sz="1600" b="1" dirty="0">
                <a:latin typeface="Arial" panose="020B0604020202020204" pitchFamily="34" charset="0"/>
                <a:cs typeface="Arial" panose="020B0604020202020204" pitchFamily="34" charset="0"/>
              </a:rPr>
              <a:t>Teacher: </a:t>
            </a:r>
            <a:r>
              <a:rPr lang="en-GB" sz="1600" dirty="0">
                <a:latin typeface="Arial" panose="020B0604020202020204" pitchFamily="34" charset="0"/>
                <a:cs typeface="Arial" panose="020B0604020202020204" pitchFamily="34" charset="0"/>
              </a:rPr>
              <a:t>Katelyn, Assistant Principal, Stonewall School Champion and RRSA lead</a:t>
            </a:r>
          </a:p>
          <a:p>
            <a:pPr marL="0" indent="0">
              <a:lnSpc>
                <a:spcPct val="120000"/>
              </a:lnSpc>
              <a:buNone/>
            </a:pPr>
            <a:r>
              <a:rPr lang="en-GB" sz="1600" dirty="0">
                <a:latin typeface="Arial" panose="020B0604020202020204" pitchFamily="34" charset="0"/>
                <a:cs typeface="Arial" panose="020B0604020202020204" pitchFamily="34" charset="0"/>
              </a:rPr>
              <a:t>“If your school is just starting out, set up a student equalities or equities group considering equality, equity and diversity for </a:t>
            </a:r>
            <a:r>
              <a:rPr lang="en-GB" sz="1600" b="1" i="1" dirty="0">
                <a:latin typeface="Arial" panose="020B0604020202020204" pitchFamily="34" charset="0"/>
                <a:cs typeface="Arial" panose="020B0604020202020204" pitchFamily="34" charset="0"/>
              </a:rPr>
              <a:t>all</a:t>
            </a:r>
            <a:r>
              <a:rPr lang="en-GB" sz="1600" dirty="0">
                <a:latin typeface="Arial" panose="020B0604020202020204" pitchFamily="34" charset="0"/>
                <a:cs typeface="Arial" panose="020B0604020202020204" pitchFamily="34" charset="0"/>
              </a:rPr>
              <a:t>, rather than one particular group.”</a:t>
            </a:r>
          </a:p>
          <a:p>
            <a:pPr marL="0" indent="0">
              <a:lnSpc>
                <a:spcPct val="120000"/>
              </a:lnSpc>
              <a:buNone/>
            </a:pPr>
            <a:r>
              <a:rPr lang="en-GB" sz="1600" dirty="0">
                <a:latin typeface="Arial" panose="020B0604020202020204" pitchFamily="34" charset="0"/>
                <a:cs typeface="Arial" panose="020B0604020202020204" pitchFamily="34" charset="0"/>
              </a:rPr>
              <a:t>“Invite lots of different speakers with all kinds of protected characteristics. If you are in an environment where you might perceive opposition then by rooting your work in inclusion and rights, you are supporting all groups and everyone is included.” </a:t>
            </a:r>
          </a:p>
          <a:p>
            <a:pPr marL="0" indent="0">
              <a:lnSpc>
                <a:spcPct val="120000"/>
              </a:lnSpc>
              <a:buNone/>
            </a:pPr>
            <a:r>
              <a:rPr lang="en-GB" sz="1600" dirty="0">
                <a:latin typeface="Arial" panose="020B0604020202020204" pitchFamily="34" charset="0"/>
                <a:cs typeface="Arial" panose="020B0604020202020204" pitchFamily="34" charset="0"/>
              </a:rPr>
              <a:t>“It helps if you have strong student voice within your school. It’s great if you have a forum where students can contribute to celebrating different days or periods of awareness, so they can ask to celebrate Black History Month, Odd Socks Day or Coming Out Day if the school doesn’t already do so.”</a:t>
            </a:r>
          </a:p>
          <a:p>
            <a:pPr marL="0" indent="0">
              <a:lnSpc>
                <a:spcPct val="120000"/>
              </a:lnSpc>
              <a:buNone/>
            </a:pPr>
            <a:r>
              <a:rPr lang="en-GB" sz="1600" dirty="0">
                <a:latin typeface="Arial" panose="020B0604020202020204" pitchFamily="34" charset="0"/>
                <a:cs typeface="Arial" panose="020B0604020202020204" pitchFamily="34" charset="0"/>
              </a:rPr>
              <a:t>“Another thing we do to empower students is to fly daily-changing flags; each flag is chosen by the students and is flown in our central courtyard. Every building has a display screen on each floor and every day that has a dedicated section to explain what the flag represents. We have over 350 flags including the rainbow flag, the pansexual flag, the trans flag, the Unicef flag and any number of country and county flags. It’s a focal point for conversation and celebrating diversity. “ </a:t>
            </a:r>
          </a:p>
          <a:p>
            <a:pPr marL="0" indent="0">
              <a:lnSpc>
                <a:spcPct val="120000"/>
              </a:lnSpc>
              <a:buNone/>
            </a:pPr>
            <a:r>
              <a:rPr lang="en-GB" sz="1600" dirty="0">
                <a:latin typeface="Arial" panose="020B0604020202020204" pitchFamily="34" charset="0"/>
                <a:cs typeface="Arial" panose="020B0604020202020204" pitchFamily="34" charset="0"/>
              </a:rPr>
              <a:t>“We also have a home-school agreement which clearly and proudly states we are a Rights Respecting school and students are expected to behave in a way that enables everyone to enjoy their rights and treat everyone in line with our diversity policy.”</a:t>
            </a:r>
          </a:p>
          <a:p>
            <a:pPr marL="0" indent="0">
              <a:buNone/>
            </a:pPr>
            <a:endParaRPr lang="en-GB" sz="1600" dirty="0"/>
          </a:p>
          <a:p>
            <a:pPr marL="0" indent="0">
              <a:buNone/>
            </a:pPr>
            <a:endParaRPr lang="en-GB" sz="1600" dirty="0"/>
          </a:p>
          <a:p>
            <a:pPr marL="0" indent="0">
              <a:buNone/>
            </a:pPr>
            <a:endParaRPr lang="en-GB" sz="1400" dirty="0"/>
          </a:p>
        </p:txBody>
      </p:sp>
      <p:sp>
        <p:nvSpPr>
          <p:cNvPr id="8" name="Title 1">
            <a:extLst>
              <a:ext uri="{FF2B5EF4-FFF2-40B4-BE49-F238E27FC236}">
                <a16:creationId xmlns:a16="http://schemas.microsoft.com/office/drawing/2014/main" id="{EA9955F8-7E91-4C6E-8881-D6B704BB3EE0}"/>
              </a:ext>
            </a:extLst>
          </p:cNvPr>
          <p:cNvSpPr txBox="1">
            <a:spLocks/>
          </p:cNvSpPr>
          <p:nvPr/>
        </p:nvSpPr>
        <p:spPr>
          <a:xfrm>
            <a:off x="163286" y="233334"/>
            <a:ext cx="6462032" cy="1200329"/>
          </a:xfrm>
          <a:prstGeom prst="rect">
            <a:avLst/>
          </a:prstGeom>
          <a:solidFill>
            <a:srgbClr val="00ADF9"/>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all" spc="40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Case study: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all" spc="4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burntwood school</a:t>
            </a:r>
          </a:p>
        </p:txBody>
      </p:sp>
      <p:pic>
        <p:nvPicPr>
          <p:cNvPr id="6" name="Picture 5" descr="A group of people posing for the camera&#10;&#10;Description automatically generated">
            <a:extLst>
              <a:ext uri="{FF2B5EF4-FFF2-40B4-BE49-F238E27FC236}">
                <a16:creationId xmlns:a16="http://schemas.microsoft.com/office/drawing/2014/main" id="{5CD99FF5-76ED-4B27-AFFC-A787750C5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1" y="131736"/>
            <a:ext cx="4135665" cy="2760408"/>
          </a:xfrm>
          <a:prstGeom prst="rect">
            <a:avLst/>
          </a:prstGeom>
        </p:spPr>
      </p:pic>
    </p:spTree>
    <p:extLst>
      <p:ext uri="{BB962C8B-B14F-4D97-AF65-F5344CB8AC3E}">
        <p14:creationId xmlns:p14="http://schemas.microsoft.com/office/powerpoint/2010/main" val="98327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200EEF-8510-45FD-B8FE-03E0DA4D4EBC}"/>
              </a:ext>
            </a:extLst>
          </p:cNvPr>
          <p:cNvSpPr>
            <a:spLocks noGrp="1"/>
          </p:cNvSpPr>
          <p:nvPr>
            <p:ph type="subTitle" idx="1"/>
          </p:nvPr>
        </p:nvSpPr>
        <p:spPr>
          <a:xfrm>
            <a:off x="432000" y="1735200"/>
            <a:ext cx="5350894" cy="3968240"/>
          </a:xfrm>
        </p:spPr>
        <p:txBody>
          <a:bodyPr>
            <a:normAutofit fontScale="40000" lnSpcReduction="20000"/>
          </a:bodyPr>
          <a:lstStyle/>
          <a:p>
            <a:pPr marL="0" indent="0">
              <a:buNone/>
            </a:pPr>
            <a:r>
              <a:rPr lang="en-GB" sz="3500" b="1" dirty="0"/>
              <a:t>You will need:</a:t>
            </a:r>
          </a:p>
          <a:p>
            <a:r>
              <a:rPr lang="en-GB" sz="3500" dirty="0"/>
              <a:t>A flip chart page for each of the areas listed opposite.</a:t>
            </a:r>
          </a:p>
          <a:p>
            <a:r>
              <a:rPr lang="en-GB" sz="3500" dirty="0"/>
              <a:t>Flip chart pens.</a:t>
            </a:r>
          </a:p>
          <a:p>
            <a:pPr marL="0" indent="0">
              <a:buNone/>
            </a:pPr>
            <a:endParaRPr lang="en-GB" sz="3500" dirty="0"/>
          </a:p>
          <a:p>
            <a:pPr marL="0" indent="0">
              <a:buNone/>
            </a:pPr>
            <a:r>
              <a:rPr lang="en-GB" sz="3500" b="1" dirty="0"/>
              <a:t>To get started:</a:t>
            </a:r>
          </a:p>
          <a:p>
            <a:r>
              <a:rPr lang="en-GB" sz="3500" dirty="0"/>
              <a:t>Either in subgroups or as a whole group, discuss and note down ideas for each of the areas listed opposite and link them to an article of the Convention. </a:t>
            </a:r>
          </a:p>
          <a:p>
            <a:r>
              <a:rPr lang="en-GB" sz="3500" dirty="0"/>
              <a:t>Give between 10 and 15 minutes to list actions for each area. </a:t>
            </a:r>
          </a:p>
          <a:p>
            <a:r>
              <a:rPr lang="en-GB" sz="3500" dirty="0"/>
              <a:t>Bring the group back together and review the actions listed as a group and assign someone to carry each action forward. </a:t>
            </a:r>
          </a:p>
          <a:p>
            <a:r>
              <a:rPr lang="en-GB" sz="3500" dirty="0"/>
              <a:t>Don’t forget to involve and consult young people on your approach to inclusion. </a:t>
            </a:r>
          </a:p>
          <a:p>
            <a:pPr marL="0" indent="0">
              <a:buNone/>
            </a:pPr>
            <a:endParaRPr lang="en-GB" dirty="0"/>
          </a:p>
        </p:txBody>
      </p:sp>
      <p:sp>
        <p:nvSpPr>
          <p:cNvPr id="3" name="Text Placeholder 2">
            <a:extLst>
              <a:ext uri="{FF2B5EF4-FFF2-40B4-BE49-F238E27FC236}">
                <a16:creationId xmlns:a16="http://schemas.microsoft.com/office/drawing/2014/main" id="{2A23CD8C-07FE-4E22-9EEF-6FC92CDAD0FF}"/>
              </a:ext>
            </a:extLst>
          </p:cNvPr>
          <p:cNvSpPr>
            <a:spLocks noGrp="1"/>
          </p:cNvSpPr>
          <p:nvPr>
            <p:ph type="body" sz="quarter" idx="13"/>
          </p:nvPr>
        </p:nvSpPr>
        <p:spPr>
          <a:xfrm>
            <a:off x="6318334" y="1743791"/>
            <a:ext cx="5351463" cy="3968240"/>
          </a:xfrm>
        </p:spPr>
        <p:txBody>
          <a:bodyPr>
            <a:normAutofit fontScale="47500" lnSpcReduction="20000"/>
          </a:bodyPr>
          <a:lstStyle/>
          <a:p>
            <a:pPr marL="0" indent="0">
              <a:buNone/>
            </a:pPr>
            <a:r>
              <a:rPr lang="en-GB" b="1" dirty="0">
                <a:latin typeface="Arial" panose="020B0604020202020204" pitchFamily="34" charset="0"/>
                <a:cs typeface="Arial" panose="020B0604020202020204" pitchFamily="34" charset="0"/>
              </a:rPr>
              <a:t>Consider:</a:t>
            </a:r>
          </a:p>
          <a:p>
            <a:pPr>
              <a:lnSpc>
                <a:spcPct val="120000"/>
              </a:lnSpc>
            </a:pPr>
            <a:r>
              <a:rPr lang="en-GB" dirty="0">
                <a:latin typeface="Arial" panose="020B0604020202020204" pitchFamily="34" charset="0"/>
                <a:cs typeface="Arial" panose="020B0604020202020204" pitchFamily="34" charset="0"/>
              </a:rPr>
              <a:t>Areas such as: </a:t>
            </a:r>
            <a:r>
              <a:rPr lang="en-GB" b="1" dirty="0">
                <a:latin typeface="Arial" panose="020B0604020202020204" pitchFamily="34" charset="0"/>
                <a:cs typeface="Arial" panose="020B0604020202020204" pitchFamily="34" charset="0"/>
              </a:rPr>
              <a:t>school</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policies</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tackling bullying and language use</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curriculum and support</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wider school community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school culture</a:t>
            </a:r>
            <a:r>
              <a:rPr lang="en-GB" dirty="0">
                <a:latin typeface="Arial" panose="020B0604020202020204" pitchFamily="34" charset="0"/>
                <a:cs typeface="Arial" panose="020B0604020202020204" pitchFamily="34" charset="0"/>
              </a:rPr>
              <a:t>.</a:t>
            </a:r>
          </a:p>
          <a:p>
            <a:pPr>
              <a:lnSpc>
                <a:spcPct val="120000"/>
              </a:lnSpc>
            </a:pPr>
            <a:r>
              <a:rPr lang="en-GB" dirty="0">
                <a:latin typeface="Arial" panose="020B0604020202020204" pitchFamily="34" charset="0"/>
                <a:cs typeface="Arial" panose="020B0604020202020204" pitchFamily="34" charset="0"/>
              </a:rPr>
              <a:t>Link these actions back into the RRSA Strand B Outcomes where ‘actions and decisions involving children are rooted and resolved through rights.’ </a:t>
            </a:r>
          </a:p>
          <a:p>
            <a:pPr>
              <a:lnSpc>
                <a:spcPct val="120000"/>
              </a:lnSpc>
            </a:pPr>
            <a:r>
              <a:rPr lang="en-GB" dirty="0">
                <a:latin typeface="Arial" panose="020B0604020202020204" pitchFamily="34" charset="0"/>
                <a:cs typeface="Arial" panose="020B0604020202020204" pitchFamily="34" charset="0"/>
              </a:rPr>
              <a:t>You might choose to create a separate plan for Inclusion and Diversity and have a member of staff champion that plan. </a:t>
            </a:r>
          </a:p>
          <a:p>
            <a:pPr>
              <a:lnSpc>
                <a:spcPct val="120000"/>
              </a:lnSpc>
            </a:pPr>
            <a:r>
              <a:rPr lang="en-GB" dirty="0">
                <a:latin typeface="Arial" panose="020B0604020202020204" pitchFamily="34" charset="0"/>
                <a:cs typeface="Arial" panose="020B0604020202020204" pitchFamily="34" charset="0"/>
              </a:rPr>
              <a:t>Alternatively you can include these actions within your RRSA plans at Silver and Gold and have the RRSA Lead oversee that these actions are carried out. </a:t>
            </a:r>
          </a:p>
          <a:p>
            <a:pPr marL="0" indent="0">
              <a:buNone/>
            </a:pPr>
            <a:endParaRPr lang="en-GB" dirty="0"/>
          </a:p>
        </p:txBody>
      </p:sp>
      <p:sp>
        <p:nvSpPr>
          <p:cNvPr id="4" name="Title 3">
            <a:extLst>
              <a:ext uri="{FF2B5EF4-FFF2-40B4-BE49-F238E27FC236}">
                <a16:creationId xmlns:a16="http://schemas.microsoft.com/office/drawing/2014/main" id="{194349DE-FC92-448A-9C68-48CA0EEF91A8}"/>
              </a:ext>
            </a:extLst>
          </p:cNvPr>
          <p:cNvSpPr>
            <a:spLocks noGrp="1"/>
          </p:cNvSpPr>
          <p:nvPr>
            <p:ph type="ctrTitle"/>
          </p:nvPr>
        </p:nvSpPr>
        <p:spPr>
          <a:xfrm>
            <a:off x="422210" y="514417"/>
            <a:ext cx="11247587" cy="877104"/>
          </a:xfrm>
        </p:spPr>
        <p:txBody>
          <a:bodyPr>
            <a:normAutofit fontScale="90000"/>
          </a:bodyPr>
          <a:lstStyle/>
          <a:p>
            <a:r>
              <a:rPr lang="en-GB" dirty="0"/>
              <a:t>ACTIVITY: CREATE YOUR INCLUSIVITY ACTION PLAN</a:t>
            </a:r>
          </a:p>
        </p:txBody>
      </p:sp>
    </p:spTree>
    <p:extLst>
      <p:ext uri="{BB962C8B-B14F-4D97-AF65-F5344CB8AC3E}">
        <p14:creationId xmlns:p14="http://schemas.microsoft.com/office/powerpoint/2010/main" val="4287523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1B6-BD89-44A0-81EF-9E09A2DE3585}"/>
              </a:ext>
            </a:extLst>
          </p:cNvPr>
          <p:cNvSpPr>
            <a:spLocks noGrp="1"/>
          </p:cNvSpPr>
          <p:nvPr>
            <p:ph type="ctrTitle"/>
          </p:nvPr>
        </p:nvSpPr>
        <p:spPr/>
        <p:txBody>
          <a:bodyPr/>
          <a:lstStyle/>
          <a:p>
            <a:r>
              <a:rPr lang="en-GB" dirty="0"/>
              <a:t>NEXT STEPS</a:t>
            </a:r>
          </a:p>
        </p:txBody>
      </p:sp>
      <p:sp>
        <p:nvSpPr>
          <p:cNvPr id="3" name="Subtitle 2">
            <a:extLst>
              <a:ext uri="{FF2B5EF4-FFF2-40B4-BE49-F238E27FC236}">
                <a16:creationId xmlns:a16="http://schemas.microsoft.com/office/drawing/2014/main" id="{5C091BD2-95BF-4B5E-A7AB-114DF2671560}"/>
              </a:ext>
            </a:extLst>
          </p:cNvPr>
          <p:cNvSpPr>
            <a:spLocks noGrp="1"/>
          </p:cNvSpPr>
          <p:nvPr>
            <p:ph type="subTitle" idx="1"/>
          </p:nvPr>
        </p:nvSpPr>
        <p:spPr/>
        <p:txBody>
          <a:bodyPr>
            <a:normAutofit fontScale="55000" lnSpcReduction="20000"/>
          </a:bodyPr>
          <a:lstStyle/>
          <a:p>
            <a:r>
              <a:rPr lang="en-GB" dirty="0"/>
              <a:t>Finalise your inclusivity action plan or incorporate your actions into your RRSA Gold or Silver Action Plan. </a:t>
            </a:r>
          </a:p>
          <a:p>
            <a:r>
              <a:rPr lang="en-GB" dirty="0"/>
              <a:t>Consult with your students to benchmark where you are now and what might need to change. Feed these actions into your planning. </a:t>
            </a:r>
          </a:p>
          <a:p>
            <a:r>
              <a:rPr lang="en-GB" dirty="0"/>
              <a:t>Put your action plan into practice!</a:t>
            </a:r>
          </a:p>
          <a:p>
            <a:r>
              <a:rPr lang="en-GB" dirty="0"/>
              <a:t>If you are in England you can take the work further through Stonewall School &amp; College Champion Awards. The programme allows schools to benchmark their progress and give direction to their ongoing work to tackle homophobic, biphobic and transphobic bullying and celebrate diversity. </a:t>
            </a:r>
          </a:p>
          <a:p>
            <a:pPr marL="0" indent="0">
              <a:buNone/>
            </a:pPr>
            <a:r>
              <a:rPr lang="en-GB" dirty="0"/>
              <a:t>  Find out more: </a:t>
            </a:r>
            <a:r>
              <a:rPr lang="en-GB" dirty="0">
                <a:hlinkClick r:id="rId3"/>
              </a:rPr>
              <a:t>unicef.uk/</a:t>
            </a:r>
            <a:r>
              <a:rPr lang="en-GB" dirty="0" err="1">
                <a:hlinkClick r:id="rId3"/>
              </a:rPr>
              <a:t>stonewall_school_champions</a:t>
            </a:r>
            <a:r>
              <a:rPr lang="en-GB" dirty="0">
                <a:hlinkClick r:id="rId3"/>
              </a:rPr>
              <a:t> </a:t>
            </a:r>
            <a:endParaRPr lang="en-GB" dirty="0"/>
          </a:p>
          <a:p>
            <a:pPr marL="0" indent="0">
              <a:buNone/>
            </a:pPr>
            <a:endParaRPr lang="en-GB" dirty="0"/>
          </a:p>
        </p:txBody>
      </p:sp>
      <p:pic>
        <p:nvPicPr>
          <p:cNvPr id="5" name="Picture 4" descr="A group of people sitting at a table&#10;&#10;Description automatically generated">
            <a:extLst>
              <a:ext uri="{FF2B5EF4-FFF2-40B4-BE49-F238E27FC236}">
                <a16:creationId xmlns:a16="http://schemas.microsoft.com/office/drawing/2014/main" id="{9B906C9F-CF9B-4BE2-AD4E-EC1E4EA76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1735200"/>
            <a:ext cx="4946304" cy="3301257"/>
          </a:xfrm>
          <a:prstGeom prst="rect">
            <a:avLst/>
          </a:prstGeom>
        </p:spPr>
      </p:pic>
    </p:spTree>
    <p:extLst>
      <p:ext uri="{BB962C8B-B14F-4D97-AF65-F5344CB8AC3E}">
        <p14:creationId xmlns:p14="http://schemas.microsoft.com/office/powerpoint/2010/main" val="394997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D41D-1E8E-6E47-8069-73626A873342}"/>
              </a:ext>
            </a:extLst>
          </p:cNvPr>
          <p:cNvSpPr>
            <a:spLocks noGrp="1"/>
          </p:cNvSpPr>
          <p:nvPr>
            <p:ph type="ctrTitle"/>
          </p:nvPr>
        </p:nvSpPr>
        <p:spPr>
          <a:xfrm>
            <a:off x="0" y="5277943"/>
            <a:ext cx="4187952" cy="745571"/>
          </a:xfrm>
        </p:spPr>
        <p:txBody>
          <a:bodyPr/>
          <a:lstStyle/>
          <a:p>
            <a:r>
              <a:rPr lang="en-US" dirty="0"/>
              <a:t>THANK YOU!</a:t>
            </a:r>
          </a:p>
        </p:txBody>
      </p:sp>
      <p:pic>
        <p:nvPicPr>
          <p:cNvPr id="5" name="Picture 4" descr="A close up of a sign&#10;&#10;Description automatically generated">
            <a:extLst>
              <a:ext uri="{FF2B5EF4-FFF2-40B4-BE49-F238E27FC236}">
                <a16:creationId xmlns:a16="http://schemas.microsoft.com/office/drawing/2014/main" id="{2364B2E8-B861-4EF1-8E27-EC52486F0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208" y="216511"/>
            <a:ext cx="2029751" cy="1673509"/>
          </a:xfrm>
          <a:prstGeom prst="rect">
            <a:avLst/>
          </a:prstGeom>
        </p:spPr>
      </p:pic>
      <p:pic>
        <p:nvPicPr>
          <p:cNvPr id="6" name="Picture 5" descr="A close up of a logo&#10;&#10;Description automatically generated">
            <a:extLst>
              <a:ext uri="{FF2B5EF4-FFF2-40B4-BE49-F238E27FC236}">
                <a16:creationId xmlns:a16="http://schemas.microsoft.com/office/drawing/2014/main" id="{07CAA9E3-EB02-408E-A147-2A9CF3E2D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229" y="-134561"/>
            <a:ext cx="2103124" cy="2459741"/>
          </a:xfrm>
          <a:prstGeom prst="rect">
            <a:avLst/>
          </a:prstGeom>
        </p:spPr>
      </p:pic>
    </p:spTree>
    <p:extLst>
      <p:ext uri="{BB962C8B-B14F-4D97-AF65-F5344CB8AC3E}">
        <p14:creationId xmlns:p14="http://schemas.microsoft.com/office/powerpoint/2010/main" val="150895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FB5D3442-FE85-4033-B060-2B63FD3416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34"/>
          <a:stretch/>
        </p:blipFill>
        <p:spPr>
          <a:xfrm flipH="1">
            <a:off x="-31452" y="1"/>
            <a:ext cx="12223451" cy="6858000"/>
          </a:xfrm>
          <a:prstGeom prst="rect">
            <a:avLst/>
          </a:prstGeom>
        </p:spPr>
      </p:pic>
      <p:sp>
        <p:nvSpPr>
          <p:cNvPr id="15" name="Title 2">
            <a:extLst>
              <a:ext uri="{FF2B5EF4-FFF2-40B4-BE49-F238E27FC236}">
                <a16:creationId xmlns:a16="http://schemas.microsoft.com/office/drawing/2014/main" id="{85702A37-FC25-4F34-AC95-42EE15E1537B}"/>
              </a:ext>
            </a:extLst>
          </p:cNvPr>
          <p:cNvSpPr txBox="1">
            <a:spLocks/>
          </p:cNvSpPr>
          <p:nvPr/>
        </p:nvSpPr>
        <p:spPr>
          <a:xfrm>
            <a:off x="204158" y="168749"/>
            <a:ext cx="7800622" cy="974531"/>
          </a:xfrm>
          <a:prstGeom prst="rect">
            <a:avLst/>
          </a:prstGeom>
          <a:solidFill>
            <a:srgbClr val="00AEEF"/>
          </a:solidFill>
        </p:spPr>
        <p:txBody>
          <a:bodyPr vert="horz" lIns="90000" tIns="72000" rIns="91440" bIns="46800" rtlCol="0" anchor="ctr">
            <a:noAutofit/>
          </a:bodyPr>
          <a:lstStyle>
            <a:lvl1pPr algn="l" defTabSz="914400" rtl="0" eaLnBrk="1" latinLnBrk="0" hangingPunct="1">
              <a:lnSpc>
                <a:spcPct val="90000"/>
              </a:lnSpc>
              <a:spcBef>
                <a:spcPct val="0"/>
              </a:spcBef>
              <a:buNone/>
              <a:defRPr sz="4400" b="1" kern="1200" spc="300" baseline="0">
                <a:solidFill>
                  <a:srgbClr val="00AEEF"/>
                </a:solidFill>
                <a:latin typeface="+mj-lt"/>
                <a:ea typeface="+mj-ea"/>
                <a:cs typeface="+mj-cs"/>
              </a:defRPr>
            </a:lvl1pPr>
          </a:lstStyle>
          <a:p>
            <a:r>
              <a:rPr lang="en-GB" sz="4800" dirty="0">
                <a:solidFill>
                  <a:schemeClr val="bg1"/>
                </a:solidFill>
              </a:rPr>
              <a:t>LEARNING OUTCOMES</a:t>
            </a:r>
            <a:endParaRPr lang="en-US" sz="4800" dirty="0">
              <a:solidFill>
                <a:schemeClr val="bg1"/>
              </a:solidFill>
            </a:endParaRPr>
          </a:p>
        </p:txBody>
      </p:sp>
      <p:sp>
        <p:nvSpPr>
          <p:cNvPr id="17" name="Text Placeholder 1">
            <a:extLst>
              <a:ext uri="{FF2B5EF4-FFF2-40B4-BE49-F238E27FC236}">
                <a16:creationId xmlns:a16="http://schemas.microsoft.com/office/drawing/2014/main" id="{8C1274EE-0E6F-45F1-9C8F-AC6918FDFDED}"/>
              </a:ext>
            </a:extLst>
          </p:cNvPr>
          <p:cNvSpPr txBox="1">
            <a:spLocks/>
          </p:cNvSpPr>
          <p:nvPr/>
        </p:nvSpPr>
        <p:spPr>
          <a:xfrm>
            <a:off x="6298372" y="1312029"/>
            <a:ext cx="5615585" cy="3438101"/>
          </a:xfrm>
          <a:prstGeom prst="rect">
            <a:avLst/>
          </a:prstGeom>
          <a:solidFill>
            <a:schemeClr val="tx1">
              <a:alpha val="65000"/>
            </a:schemeClr>
          </a:solidFill>
        </p:spPr>
        <p:txBody>
          <a:bodyPr vert="horz" lIns="180000" tIns="144000" rIns="180000" bIns="180000" rtlCol="0">
            <a:noAutofit/>
          </a:bodyPr>
          <a:lstStyle>
            <a:lvl1pPr marL="457200" indent="-457200" algn="l" defTabSz="914400" rtl="0" eaLnBrk="1" latinLnBrk="0" hangingPunct="1">
              <a:lnSpc>
                <a:spcPct val="10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sz="1900" dirty="0">
                <a:solidFill>
                  <a:schemeClr val="bg1"/>
                </a:solidFill>
              </a:rPr>
              <a:t>Understanding what relationships and sex education requirements are in England, Scotland, Wales and Northern Ireland. </a:t>
            </a:r>
          </a:p>
          <a:p>
            <a:pPr>
              <a:spcBef>
                <a:spcPts val="0"/>
              </a:spcBef>
              <a:spcAft>
                <a:spcPts val="1200"/>
              </a:spcAft>
            </a:pPr>
            <a:r>
              <a:rPr lang="en-GB" sz="1900" dirty="0">
                <a:solidFill>
                  <a:schemeClr val="bg1"/>
                </a:solidFill>
              </a:rPr>
              <a:t>Understand what the UN Convention on the Rights of the Child has to say in relation to inclusion, diversity and LGBTQIA+ teaching and learning. </a:t>
            </a:r>
          </a:p>
          <a:p>
            <a:pPr>
              <a:spcBef>
                <a:spcPts val="0"/>
              </a:spcBef>
              <a:spcAft>
                <a:spcPts val="1200"/>
              </a:spcAft>
            </a:pPr>
            <a:r>
              <a:rPr lang="en-GB" sz="1900" dirty="0">
                <a:solidFill>
                  <a:schemeClr val="bg1"/>
                </a:solidFill>
              </a:rPr>
              <a:t>Take a first step towards creating an action plan for inclusion in your school. </a:t>
            </a:r>
          </a:p>
          <a:p>
            <a:pPr marL="0" indent="0">
              <a:spcBef>
                <a:spcPts val="0"/>
              </a:spcBef>
              <a:spcAft>
                <a:spcPts val="1200"/>
              </a:spcAft>
              <a:buFont typeface="Wingdings" pitchFamily="2" charset="2"/>
              <a:buNone/>
            </a:pPr>
            <a:r>
              <a:rPr lang="en-GB" sz="1900" dirty="0">
                <a:solidFill>
                  <a:schemeClr val="bg1"/>
                </a:solidFill>
              </a:rPr>
              <a:t> </a:t>
            </a:r>
          </a:p>
        </p:txBody>
      </p:sp>
    </p:spTree>
    <p:extLst>
      <p:ext uri="{BB962C8B-B14F-4D97-AF65-F5344CB8AC3E}">
        <p14:creationId xmlns:p14="http://schemas.microsoft.com/office/powerpoint/2010/main" val="1907647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D65E7-B01E-8646-B050-3AC3C159C35A}"/>
              </a:ext>
            </a:extLst>
          </p:cNvPr>
          <p:cNvSpPr>
            <a:spLocks noGrp="1"/>
          </p:cNvSpPr>
          <p:nvPr>
            <p:ph type="ctrTitle"/>
          </p:nvPr>
        </p:nvSpPr>
        <p:spPr/>
        <p:txBody>
          <a:bodyPr/>
          <a:lstStyle/>
          <a:p>
            <a:r>
              <a:rPr lang="en-US" dirty="0"/>
              <a:t>A note on Language</a:t>
            </a:r>
          </a:p>
        </p:txBody>
      </p:sp>
      <p:pic>
        <p:nvPicPr>
          <p:cNvPr id="3" name="Picture Placeholder 2" descr="A group of people sitting at a table&#10;&#10;Description automatically generated">
            <a:extLst>
              <a:ext uri="{FF2B5EF4-FFF2-40B4-BE49-F238E27FC236}">
                <a16:creationId xmlns:a16="http://schemas.microsoft.com/office/drawing/2014/main" id="{2CFA9B0B-F390-4828-8680-AEA214A28697}"/>
              </a:ext>
            </a:extLst>
          </p:cNvPr>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l="3698" r="3698"/>
          <a:stretch>
            <a:fillRect/>
          </a:stretch>
        </p:blipFill>
        <p:spPr>
          <a:xfrm>
            <a:off x="7872413" y="2825750"/>
            <a:ext cx="3790950" cy="2732088"/>
          </a:xfrm>
        </p:spPr>
      </p:pic>
      <p:sp>
        <p:nvSpPr>
          <p:cNvPr id="6" name="Subtitle 5">
            <a:extLst>
              <a:ext uri="{FF2B5EF4-FFF2-40B4-BE49-F238E27FC236}">
                <a16:creationId xmlns:a16="http://schemas.microsoft.com/office/drawing/2014/main" id="{8C53C6EB-0190-B84A-AC4C-0C4674395D81}"/>
              </a:ext>
            </a:extLst>
          </p:cNvPr>
          <p:cNvSpPr>
            <a:spLocks noGrp="1"/>
          </p:cNvSpPr>
          <p:nvPr>
            <p:ph type="subTitle" idx="1"/>
          </p:nvPr>
        </p:nvSpPr>
        <p:spPr>
          <a:xfrm>
            <a:off x="415671" y="2629796"/>
            <a:ext cx="6923913" cy="3713896"/>
          </a:xfrm>
        </p:spPr>
        <p:txBody>
          <a:bodyPr>
            <a:normAutofit fontScale="47500" lnSpcReduction="20000"/>
          </a:bodyPr>
          <a:lstStyle/>
          <a:p>
            <a:pPr marL="0" indent="0">
              <a:buNone/>
            </a:pPr>
            <a:r>
              <a:rPr lang="en-GB" dirty="0"/>
              <a:t>UNICEF UK uses LGBTQIA+ (Lesbian, Gay, Bi/Bisexual, Trans/Transgender, Questioning or Queer, Intersex and Ace/Asexual) and Stonewall use LGBTQ+ as terms to imply inclusivity beyond the letters that make up the </a:t>
            </a:r>
            <a:r>
              <a:rPr lang="en-US" dirty="0"/>
              <a:t>acronyms</a:t>
            </a:r>
            <a:r>
              <a:rPr lang="en-GB" dirty="0"/>
              <a:t>. </a:t>
            </a:r>
          </a:p>
          <a:p>
            <a:pPr marL="0" indent="0">
              <a:buNone/>
            </a:pPr>
            <a:r>
              <a:rPr lang="en-GB" dirty="0"/>
              <a:t>+ indicates an umbrella term that can include intersex, queer/questioning, asexual, non-binary, pansexual and many other terms</a:t>
            </a:r>
          </a:p>
          <a:p>
            <a:pPr marL="0" indent="0">
              <a:buNone/>
            </a:pPr>
            <a:r>
              <a:rPr lang="en-GB" dirty="0"/>
              <a:t>You should choose the acronym that works best for your students and your context. Always s</a:t>
            </a:r>
            <a:r>
              <a:rPr lang="en-US" dirty="0"/>
              <a:t>eek guidance from students on your choice.</a:t>
            </a:r>
          </a:p>
          <a:p>
            <a:pPr marL="0" indent="0">
              <a:buNone/>
            </a:pPr>
            <a:endParaRPr lang="en-US" dirty="0"/>
          </a:p>
          <a:p>
            <a:pPr marL="0" indent="0">
              <a:buNone/>
            </a:pPr>
            <a:r>
              <a:rPr lang="en-GB" dirty="0"/>
              <a:t>To inform your use of language in this area, look at </a:t>
            </a:r>
            <a:r>
              <a:rPr lang="en-GB" dirty="0" err="1">
                <a:hlinkClick r:id="rId4"/>
              </a:rPr>
              <a:t>Stonewall’s</a:t>
            </a:r>
            <a:r>
              <a:rPr lang="en-GB" dirty="0">
                <a:hlinkClick r:id="rId4"/>
              </a:rPr>
              <a:t> Glossary </a:t>
            </a:r>
            <a:r>
              <a:rPr lang="en-GB" dirty="0"/>
              <a:t>and </a:t>
            </a:r>
            <a:r>
              <a:rPr lang="en-GB" dirty="0">
                <a:hlinkClick r:id="rId5"/>
              </a:rPr>
              <a:t>Getting Started Primary for age-appropriate definitions</a:t>
            </a:r>
            <a:r>
              <a:rPr lang="en-GB" dirty="0"/>
              <a:t>:</a:t>
            </a:r>
          </a:p>
        </p:txBody>
      </p:sp>
    </p:spTree>
    <p:extLst>
      <p:ext uri="{BB962C8B-B14F-4D97-AF65-F5344CB8AC3E}">
        <p14:creationId xmlns:p14="http://schemas.microsoft.com/office/powerpoint/2010/main" val="264261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C79F-56E2-6F49-90ED-6766EF5F7E5F}"/>
              </a:ext>
            </a:extLst>
          </p:cNvPr>
          <p:cNvSpPr>
            <a:spLocks noGrp="1"/>
          </p:cNvSpPr>
          <p:nvPr>
            <p:ph type="ctrTitle"/>
          </p:nvPr>
        </p:nvSpPr>
        <p:spPr/>
        <p:txBody>
          <a:bodyPr/>
          <a:lstStyle/>
          <a:p>
            <a:r>
              <a:rPr lang="en-US" dirty="0" err="1"/>
              <a:t>Rse</a:t>
            </a:r>
            <a:r>
              <a:rPr lang="en-US" dirty="0"/>
              <a:t> across the </a:t>
            </a:r>
            <a:r>
              <a:rPr lang="en-US" dirty="0" err="1"/>
              <a:t>uk</a:t>
            </a:r>
            <a:endParaRPr lang="en-US" dirty="0"/>
          </a:p>
        </p:txBody>
      </p:sp>
      <p:sp>
        <p:nvSpPr>
          <p:cNvPr id="3" name="Subtitle 2">
            <a:extLst>
              <a:ext uri="{FF2B5EF4-FFF2-40B4-BE49-F238E27FC236}">
                <a16:creationId xmlns:a16="http://schemas.microsoft.com/office/drawing/2014/main" id="{5CE8A099-D931-364C-8A51-EC78AFFE5B73}"/>
              </a:ext>
            </a:extLst>
          </p:cNvPr>
          <p:cNvSpPr>
            <a:spLocks noGrp="1"/>
          </p:cNvSpPr>
          <p:nvPr>
            <p:ph type="subTitle" idx="1"/>
          </p:nvPr>
        </p:nvSpPr>
        <p:spPr>
          <a:xfrm>
            <a:off x="431997" y="1735200"/>
            <a:ext cx="11407578" cy="3951225"/>
          </a:xfrm>
        </p:spPr>
        <p:txBody>
          <a:bodyPr>
            <a:normAutofit fontScale="55000" lnSpcReduction="20000"/>
          </a:bodyPr>
          <a:lstStyle/>
          <a:p>
            <a:r>
              <a:rPr lang="en-GB" b="1" dirty="0"/>
              <a:t>England</a:t>
            </a:r>
            <a:r>
              <a:rPr lang="en-GB" dirty="0"/>
              <a:t> – All primary schools are required to teach Relationships Education and the Government recommends that they teach Sex Education, too. All secondary schools are required to teach Relationships and Sex Education. In primary Relationships Education, schools are required to teach about different families, and the Government 'strongly encourages' schools to include LGBT families in this teaching. Statutory guidance for teaching these subjects covers a range of topics including LGBT inclusivity, consent and social media. </a:t>
            </a:r>
          </a:p>
          <a:p>
            <a:r>
              <a:rPr lang="en-GB" b="1" dirty="0"/>
              <a:t>Scotland</a:t>
            </a:r>
            <a:r>
              <a:rPr lang="en-GB" dirty="0"/>
              <a:t> – The Scottish Government published guidance on relationships, sexual health and parenthood education in 2014, which is currently being reviewed, but it's not compulsory and faith schools can follow their own guidance. </a:t>
            </a:r>
          </a:p>
          <a:p>
            <a:r>
              <a:rPr lang="en-GB" b="1" dirty="0"/>
              <a:t>Wales</a:t>
            </a:r>
            <a:r>
              <a:rPr lang="en-GB" dirty="0"/>
              <a:t> – Compulsory, comprehensive and inclusive relationships and sexuality education for children from the age of three was introduced in Wales in 2022. This includes “LGBTQ+ experiences and lives”.</a:t>
            </a:r>
          </a:p>
          <a:p>
            <a:r>
              <a:rPr lang="en-GB" b="1" dirty="0"/>
              <a:t>Northern Ireland </a:t>
            </a:r>
            <a:r>
              <a:rPr lang="en-GB" dirty="0"/>
              <a:t>-  Relationships and Sexuality Education is mandatory for all pupils of compulsory school age within the Northern Irish curriculum. Although, “</a:t>
            </a:r>
            <a:r>
              <a:rPr lang="en-GB" b="0" i="0" dirty="0">
                <a:solidFill>
                  <a:srgbClr val="222222"/>
                </a:solidFill>
                <a:effectLst/>
                <a:latin typeface="Roboto" panose="02000000000000000000" pitchFamily="2" charset="0"/>
              </a:rPr>
              <a:t>It is the responsibility of the Board of Governors of each school to ensure that a comprehensive programme is delivered which meets the needs of its pupils and aligns with its RSE policy.”</a:t>
            </a:r>
            <a:endParaRPr lang="en-GB" dirty="0"/>
          </a:p>
          <a:p>
            <a:endParaRPr lang="en-US" dirty="0"/>
          </a:p>
        </p:txBody>
      </p:sp>
    </p:spTree>
    <p:extLst>
      <p:ext uri="{BB962C8B-B14F-4D97-AF65-F5344CB8AC3E}">
        <p14:creationId xmlns:p14="http://schemas.microsoft.com/office/powerpoint/2010/main" val="76980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C79F-56E2-6F49-90ED-6766EF5F7E5F}"/>
              </a:ext>
            </a:extLst>
          </p:cNvPr>
          <p:cNvSpPr>
            <a:spLocks noGrp="1"/>
          </p:cNvSpPr>
          <p:nvPr>
            <p:ph type="ctrTitle"/>
          </p:nvPr>
        </p:nvSpPr>
        <p:spPr/>
        <p:txBody>
          <a:bodyPr/>
          <a:lstStyle/>
          <a:p>
            <a:r>
              <a:rPr lang="en-US" dirty="0"/>
              <a:t>The equality act 2010</a:t>
            </a:r>
          </a:p>
        </p:txBody>
      </p:sp>
      <p:sp>
        <p:nvSpPr>
          <p:cNvPr id="3" name="Subtitle 2">
            <a:extLst>
              <a:ext uri="{FF2B5EF4-FFF2-40B4-BE49-F238E27FC236}">
                <a16:creationId xmlns:a16="http://schemas.microsoft.com/office/drawing/2014/main" id="{5CE8A099-D931-364C-8A51-EC78AFFE5B73}"/>
              </a:ext>
            </a:extLst>
          </p:cNvPr>
          <p:cNvSpPr>
            <a:spLocks noGrp="1"/>
          </p:cNvSpPr>
          <p:nvPr>
            <p:ph type="subTitle" idx="1"/>
          </p:nvPr>
        </p:nvSpPr>
        <p:spPr>
          <a:xfrm>
            <a:off x="431997" y="1735200"/>
            <a:ext cx="11407578" cy="3951225"/>
          </a:xfrm>
        </p:spPr>
        <p:txBody>
          <a:bodyPr>
            <a:normAutofit fontScale="55000" lnSpcReduction="20000"/>
          </a:bodyPr>
          <a:lstStyle/>
          <a:p>
            <a:r>
              <a:rPr lang="en-GB" dirty="0"/>
              <a:t>The Equality Act 2010 covers all aspects of school life including how a school treats students, parents, carers, staff and the wider community. </a:t>
            </a:r>
          </a:p>
          <a:p>
            <a:r>
              <a:rPr lang="en-GB" dirty="0"/>
              <a:t>Everything a school does must be fair, non-discriminatory and not put individuals or groups at a disadvantage. </a:t>
            </a:r>
          </a:p>
          <a:p>
            <a:r>
              <a:rPr lang="en-GB" dirty="0"/>
              <a:t>The Act defines several types of unlawful behaviour, including:</a:t>
            </a:r>
          </a:p>
          <a:p>
            <a:pPr>
              <a:buFont typeface="Arial" panose="020B0604020202020204" pitchFamily="34" charset="0"/>
              <a:buChar char="•"/>
            </a:pPr>
            <a:r>
              <a:rPr lang="en-GB" dirty="0"/>
              <a:t>Direct discrimination.</a:t>
            </a:r>
          </a:p>
          <a:p>
            <a:pPr>
              <a:buFont typeface="Arial" panose="020B0604020202020204" pitchFamily="34" charset="0"/>
              <a:buChar char="•"/>
            </a:pPr>
            <a:r>
              <a:rPr lang="en-GB" dirty="0"/>
              <a:t>Indirect discrimination.</a:t>
            </a:r>
          </a:p>
          <a:p>
            <a:pPr>
              <a:buFont typeface="Arial" panose="020B0604020202020204" pitchFamily="34" charset="0"/>
              <a:buChar char="•"/>
            </a:pPr>
            <a:r>
              <a:rPr lang="en-GB" dirty="0"/>
              <a:t>Failing to make reasonable adjustments for disabled pupils or staff.</a:t>
            </a:r>
          </a:p>
          <a:p>
            <a:pPr>
              <a:buFont typeface="Arial" panose="020B0604020202020204" pitchFamily="34" charset="0"/>
              <a:buChar char="•"/>
            </a:pPr>
            <a:r>
              <a:rPr lang="en-GB" dirty="0"/>
              <a:t>Discrimination arising from disability.</a:t>
            </a:r>
          </a:p>
          <a:p>
            <a:pPr>
              <a:buFont typeface="Arial" panose="020B0604020202020204" pitchFamily="34" charset="0"/>
              <a:buChar char="•"/>
            </a:pPr>
            <a:r>
              <a:rPr lang="en-GB" dirty="0"/>
              <a:t>Harassment related to a protected characteristic.</a:t>
            </a:r>
          </a:p>
          <a:p>
            <a:pPr>
              <a:buFont typeface="Arial" panose="020B0604020202020204" pitchFamily="34" charset="0"/>
              <a:buChar char="•"/>
            </a:pPr>
            <a:r>
              <a:rPr lang="en-GB" dirty="0"/>
              <a:t>Victimisation of someone because they have made, or helped with, a complaint about discrimination.</a:t>
            </a:r>
          </a:p>
          <a:p>
            <a:endParaRPr lang="en-US" dirty="0"/>
          </a:p>
        </p:txBody>
      </p:sp>
    </p:spTree>
    <p:extLst>
      <p:ext uri="{BB962C8B-B14F-4D97-AF65-F5344CB8AC3E}">
        <p14:creationId xmlns:p14="http://schemas.microsoft.com/office/powerpoint/2010/main" val="5974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44D52-062A-4F9D-A3B7-145F15E6B896}"/>
              </a:ext>
            </a:extLst>
          </p:cNvPr>
          <p:cNvSpPr>
            <a:spLocks noGrp="1"/>
          </p:cNvSpPr>
          <p:nvPr>
            <p:ph type="ctrTitle"/>
          </p:nvPr>
        </p:nvSpPr>
        <p:spPr>
          <a:xfrm>
            <a:off x="312663" y="150488"/>
            <a:ext cx="11247587" cy="877104"/>
          </a:xfrm>
        </p:spPr>
        <p:txBody>
          <a:bodyPr>
            <a:normAutofit fontScale="90000"/>
          </a:bodyPr>
          <a:lstStyle/>
          <a:p>
            <a:r>
              <a:rPr lang="en-GB" dirty="0"/>
              <a:t>Why child rights &amp; inclusion?</a:t>
            </a:r>
          </a:p>
        </p:txBody>
      </p:sp>
      <p:sp>
        <p:nvSpPr>
          <p:cNvPr id="3" name="Subtitle 2">
            <a:extLst>
              <a:ext uri="{FF2B5EF4-FFF2-40B4-BE49-F238E27FC236}">
                <a16:creationId xmlns:a16="http://schemas.microsoft.com/office/drawing/2014/main" id="{27A868A2-B639-4257-A984-9119022423A7}"/>
              </a:ext>
            </a:extLst>
          </p:cNvPr>
          <p:cNvSpPr>
            <a:spLocks noGrp="1"/>
          </p:cNvSpPr>
          <p:nvPr>
            <p:ph type="subTitle" idx="1"/>
          </p:nvPr>
        </p:nvSpPr>
        <p:spPr>
          <a:xfrm>
            <a:off x="431998" y="1735199"/>
            <a:ext cx="5664002" cy="4732275"/>
          </a:xfrm>
        </p:spPr>
        <p:txBody>
          <a:bodyPr>
            <a:normAutofit fontScale="47500" lnSpcReduction="20000"/>
          </a:bodyPr>
          <a:lstStyle/>
          <a:p>
            <a:r>
              <a:rPr lang="en-GB" sz="3400" dirty="0"/>
              <a:t>The UN Convention on the Rights of the Child can be a useful tool in creating a culture of inclusion.</a:t>
            </a:r>
          </a:p>
          <a:p>
            <a:r>
              <a:rPr lang="en-GB" sz="3400" dirty="0"/>
              <a:t>The Convention is an international legal document so it is neutral but also a document the UK has ratified so there are expectations that the articles will be upheld. </a:t>
            </a:r>
          </a:p>
          <a:p>
            <a:r>
              <a:rPr lang="en-GB" dirty="0"/>
              <a:t>The full text of the Convention discusses non-discrimination and lists a selection of groups. However, </a:t>
            </a:r>
            <a:r>
              <a:rPr lang="en-GB" i="1" dirty="0">
                <a:solidFill>
                  <a:srgbClr val="000000"/>
                </a:solidFill>
              </a:rPr>
              <a:t>protected against discrimination on any basis</a:t>
            </a:r>
            <a:r>
              <a:rPr lang="en-GB" i="1" dirty="0"/>
              <a:t> </a:t>
            </a:r>
            <a:r>
              <a:rPr lang="en-GB" dirty="0"/>
              <a:t>should be interpreted to include LGBTQIA+ groups. </a:t>
            </a:r>
            <a:endParaRPr lang="en-GB" sz="3400" dirty="0"/>
          </a:p>
          <a:p>
            <a:r>
              <a:rPr lang="en-GB" sz="3400" dirty="0"/>
              <a:t>The language of rights is neutral in tone; it’s not about one group or a particular protected characteristic.  </a:t>
            </a:r>
          </a:p>
          <a:p>
            <a:r>
              <a:rPr lang="en-GB" sz="3400" dirty="0"/>
              <a:t>Rights are for ALL children and young people across the world. </a:t>
            </a:r>
          </a:p>
          <a:p>
            <a:r>
              <a:rPr lang="en-GB" sz="3400" dirty="0"/>
              <a:t>They are universal, inherent, inalienable, unconditional and indivisible. </a:t>
            </a:r>
          </a:p>
          <a:p>
            <a:pPr marL="0" indent="0">
              <a:buNone/>
            </a:pPr>
            <a:endParaRPr lang="en-GB" dirty="0"/>
          </a:p>
        </p:txBody>
      </p:sp>
      <p:pic>
        <p:nvPicPr>
          <p:cNvPr id="6" name="Content Placeholder 5" descr="A group of people standing next to a person&#10;&#10;Description automatically generated">
            <a:extLst>
              <a:ext uri="{FF2B5EF4-FFF2-40B4-BE49-F238E27FC236}">
                <a16:creationId xmlns:a16="http://schemas.microsoft.com/office/drawing/2014/main" id="{9D946F5A-A509-4DEB-8CA3-198E2B820D1B}"/>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7199313" y="2142868"/>
            <a:ext cx="4360862" cy="2910401"/>
          </a:xfrm>
        </p:spPr>
      </p:pic>
    </p:spTree>
    <p:extLst>
      <p:ext uri="{BB962C8B-B14F-4D97-AF65-F5344CB8AC3E}">
        <p14:creationId xmlns:p14="http://schemas.microsoft.com/office/powerpoint/2010/main" val="251774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5FFE53-2409-4846-8D0C-63C4176DF4DB}"/>
              </a:ext>
            </a:extLst>
          </p:cNvPr>
          <p:cNvSpPr>
            <a:spLocks noGrp="1"/>
          </p:cNvSpPr>
          <p:nvPr>
            <p:ph type="subTitle" idx="1"/>
          </p:nvPr>
        </p:nvSpPr>
        <p:spPr>
          <a:xfrm>
            <a:off x="5204013" y="327727"/>
            <a:ext cx="6587736" cy="4644323"/>
          </a:xfrm>
        </p:spPr>
        <p:txBody>
          <a:bodyPr/>
          <a:lstStyle/>
          <a:p>
            <a:pPr marL="108000" indent="0">
              <a:buNone/>
            </a:pPr>
            <a:r>
              <a:rPr lang="en-GB" sz="1800" b="1" dirty="0"/>
              <a:t>ACTIVITY</a:t>
            </a:r>
            <a:endParaRPr lang="en-GB" sz="1800" dirty="0"/>
          </a:p>
          <a:p>
            <a:pPr marL="342900" indent="-342900">
              <a:buFont typeface="Arial" panose="020B0604020202020204" pitchFamily="34" charset="0"/>
              <a:buChar char="•"/>
            </a:pPr>
            <a:r>
              <a:rPr lang="en-GB" sz="2000" dirty="0"/>
              <a:t>Look at the </a:t>
            </a:r>
            <a:r>
              <a:rPr lang="en-GB" sz="2000" dirty="0">
                <a:hlinkClick r:id="rId3"/>
              </a:rPr>
              <a:t>summary copy</a:t>
            </a:r>
            <a:r>
              <a:rPr lang="en-GB" sz="2000" dirty="0"/>
              <a:t> of the UN Convention on the Rights of the Child. </a:t>
            </a:r>
          </a:p>
          <a:p>
            <a:pPr marL="342900" indent="-342900">
              <a:buFont typeface="Arial" panose="020B0604020202020204" pitchFamily="34" charset="0"/>
              <a:buChar char="•"/>
            </a:pPr>
            <a:r>
              <a:rPr lang="en-GB" sz="2000" dirty="0"/>
              <a:t>In groups, decide which articles are the most important to consider when thinking about inclusion and diversity in relation to LGBTQIA+ teaching and learning. </a:t>
            </a:r>
          </a:p>
          <a:p>
            <a:pPr marL="342900" indent="-342900">
              <a:buFont typeface="Arial" panose="020B0604020202020204" pitchFamily="34" charset="0"/>
              <a:buChar char="•"/>
            </a:pPr>
            <a:r>
              <a:rPr lang="en-GB" sz="2000" dirty="0"/>
              <a:t>Choose your top six most relevant articles and come back together as a group to discuss your choices. </a:t>
            </a:r>
          </a:p>
          <a:p>
            <a:pPr marL="108000" indent="0">
              <a:buNone/>
            </a:pPr>
            <a:endParaRPr lang="en-US" dirty="0"/>
          </a:p>
        </p:txBody>
      </p:sp>
      <p:sp>
        <p:nvSpPr>
          <p:cNvPr id="3" name="Title 2">
            <a:extLst>
              <a:ext uri="{FF2B5EF4-FFF2-40B4-BE49-F238E27FC236}">
                <a16:creationId xmlns:a16="http://schemas.microsoft.com/office/drawing/2014/main" id="{6FD08D63-9E1A-FD40-AF35-FF905DC1DDB4}"/>
              </a:ext>
            </a:extLst>
          </p:cNvPr>
          <p:cNvSpPr>
            <a:spLocks noGrp="1"/>
          </p:cNvSpPr>
          <p:nvPr>
            <p:ph type="ctrTitle"/>
          </p:nvPr>
        </p:nvSpPr>
        <p:spPr/>
        <p:txBody>
          <a:bodyPr/>
          <a:lstStyle/>
          <a:p>
            <a:r>
              <a:rPr lang="en-US" dirty="0"/>
              <a:t>Which rights?</a:t>
            </a:r>
          </a:p>
        </p:txBody>
      </p:sp>
    </p:spTree>
    <p:extLst>
      <p:ext uri="{BB962C8B-B14F-4D97-AF65-F5344CB8AC3E}">
        <p14:creationId xmlns:p14="http://schemas.microsoft.com/office/powerpoint/2010/main" val="3724739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025D0E-F0BA-4E2B-B206-CBB9BAC6C5EF}"/>
              </a:ext>
            </a:extLst>
          </p:cNvPr>
          <p:cNvSpPr>
            <a:spLocks noGrp="1"/>
          </p:cNvSpPr>
          <p:nvPr>
            <p:ph type="subTitle" idx="1"/>
          </p:nvPr>
        </p:nvSpPr>
        <p:spPr>
          <a:xfrm>
            <a:off x="415043" y="1535175"/>
            <a:ext cx="5568750" cy="5170425"/>
          </a:xfrm>
        </p:spPr>
        <p:txBody>
          <a:bodyPr>
            <a:normAutofit fontScale="25000" lnSpcReduction="20000"/>
          </a:bodyPr>
          <a:lstStyle/>
          <a:p>
            <a:pPr marL="0" indent="0" fontAlgn="base">
              <a:buNone/>
            </a:pPr>
            <a:r>
              <a:rPr lang="en-GB" sz="7200" b="1" dirty="0">
                <a:solidFill>
                  <a:srgbClr val="000000"/>
                </a:solidFill>
              </a:rPr>
              <a:t>Key rights to consider: </a:t>
            </a:r>
          </a:p>
          <a:p>
            <a:pPr marL="285750" indent="-285750" fontAlgn="base">
              <a:buFont typeface="Arial" panose="020B0604020202020204" pitchFamily="34" charset="0"/>
              <a:buChar char="•"/>
            </a:pPr>
            <a:r>
              <a:rPr lang="en-GB" sz="7200" b="1" dirty="0">
                <a:solidFill>
                  <a:srgbClr val="000000"/>
                </a:solidFill>
              </a:rPr>
              <a:t>Article 2 </a:t>
            </a:r>
            <a:r>
              <a:rPr lang="en-GB" sz="7200" dirty="0">
                <a:solidFill>
                  <a:srgbClr val="000000"/>
                </a:solidFill>
              </a:rPr>
              <a:t>of the Convention outlines that every child should be protected against discrimination on any basis.  </a:t>
            </a:r>
          </a:p>
          <a:p>
            <a:pPr marL="285750" indent="-285750" fontAlgn="base">
              <a:buFont typeface="Arial" panose="020B0604020202020204" pitchFamily="34" charset="0"/>
              <a:buChar char="•"/>
            </a:pPr>
            <a:r>
              <a:rPr lang="en-GB" sz="7200" b="1" dirty="0">
                <a:solidFill>
                  <a:srgbClr val="000000"/>
                </a:solidFill>
              </a:rPr>
              <a:t>Article 12 </a:t>
            </a:r>
            <a:r>
              <a:rPr lang="en-GB" sz="7200" dirty="0">
                <a:solidFill>
                  <a:srgbClr val="000000"/>
                </a:solidFill>
              </a:rPr>
              <a:t>asserts that children should be able to express their views in matters that affect them and for those views to be taken seriously.  </a:t>
            </a:r>
          </a:p>
          <a:p>
            <a:pPr marL="285750" indent="-285750" fontAlgn="base">
              <a:buFont typeface="Arial" panose="020B0604020202020204" pitchFamily="34" charset="0"/>
              <a:buChar char="•"/>
            </a:pPr>
            <a:r>
              <a:rPr lang="en-GB" sz="7200" b="1" dirty="0">
                <a:solidFill>
                  <a:srgbClr val="000000"/>
                </a:solidFill>
              </a:rPr>
              <a:t>Article 13 </a:t>
            </a:r>
            <a:r>
              <a:rPr lang="en-GB" sz="7200" dirty="0">
                <a:solidFill>
                  <a:srgbClr val="000000"/>
                </a:solidFill>
              </a:rPr>
              <a:t>defines children’s right to freedom of expression.  </a:t>
            </a:r>
          </a:p>
          <a:p>
            <a:pPr marL="285750" indent="-285750" fontAlgn="base">
              <a:buFont typeface="Arial" panose="020B0604020202020204" pitchFamily="34" charset="0"/>
              <a:buChar char="•"/>
            </a:pPr>
            <a:r>
              <a:rPr lang="en-GB" sz="7200" b="1" dirty="0">
                <a:solidFill>
                  <a:srgbClr val="000000"/>
                </a:solidFill>
              </a:rPr>
              <a:t>Article 16 </a:t>
            </a:r>
            <a:r>
              <a:rPr lang="en-GB" sz="7200" dirty="0">
                <a:solidFill>
                  <a:srgbClr val="000000"/>
                </a:solidFill>
              </a:rPr>
              <a:t>articulates every child’s right to privacy, including protection against reputational attacks.  </a:t>
            </a:r>
          </a:p>
          <a:p>
            <a:pPr marL="285750" indent="-285750" fontAlgn="base">
              <a:buFont typeface="Arial" panose="020B0604020202020204" pitchFamily="34" charset="0"/>
              <a:buChar char="•"/>
            </a:pPr>
            <a:r>
              <a:rPr lang="en-GB" sz="7200" b="1" dirty="0">
                <a:solidFill>
                  <a:srgbClr val="000000"/>
                </a:solidFill>
              </a:rPr>
              <a:t>Article 29 </a:t>
            </a:r>
            <a:r>
              <a:rPr lang="en-GB" sz="7200" dirty="0">
                <a:solidFill>
                  <a:srgbClr val="000000"/>
                </a:solidFill>
              </a:rPr>
              <a:t>sets out that education should prepare children and young people for life in a free society in the spirit of peace and tolerance amongst people from all groups.  </a:t>
            </a:r>
          </a:p>
          <a:p>
            <a:pPr marL="285750" indent="-285750" fontAlgn="base">
              <a:buFont typeface="Arial" panose="020B0604020202020204" pitchFamily="34" charset="0"/>
              <a:buChar char="•"/>
            </a:pPr>
            <a:r>
              <a:rPr lang="en-GB" sz="7200" b="1" dirty="0">
                <a:solidFill>
                  <a:srgbClr val="000000"/>
                </a:solidFill>
              </a:rPr>
              <a:t>Article 42 </a:t>
            </a:r>
            <a:r>
              <a:rPr lang="en-GB" sz="7200" dirty="0">
                <a:solidFill>
                  <a:srgbClr val="000000"/>
                </a:solidFill>
              </a:rPr>
              <a:t>requires states to make children aware of the Convention and the rights enshrined therein. </a:t>
            </a:r>
          </a:p>
          <a:p>
            <a:pPr marL="0" indent="0">
              <a:buNone/>
            </a:pPr>
            <a:endParaRPr lang="en-GB" dirty="0"/>
          </a:p>
        </p:txBody>
      </p:sp>
      <p:sp>
        <p:nvSpPr>
          <p:cNvPr id="3" name="Text Placeholder 2">
            <a:extLst>
              <a:ext uri="{FF2B5EF4-FFF2-40B4-BE49-F238E27FC236}">
                <a16:creationId xmlns:a16="http://schemas.microsoft.com/office/drawing/2014/main" id="{9F64BFC6-3D42-4A08-B347-9A6C5C3CCF10}"/>
              </a:ext>
            </a:extLst>
          </p:cNvPr>
          <p:cNvSpPr>
            <a:spLocks noGrp="1"/>
          </p:cNvSpPr>
          <p:nvPr>
            <p:ph type="body" sz="quarter" idx="13"/>
          </p:nvPr>
        </p:nvSpPr>
        <p:spPr>
          <a:xfrm>
            <a:off x="6425494" y="1535175"/>
            <a:ext cx="5351463" cy="4056000"/>
          </a:xfrm>
        </p:spPr>
        <p:txBody>
          <a:bodyPr>
            <a:normAutofit/>
          </a:bodyPr>
          <a:lstStyle/>
          <a:p>
            <a:pPr marL="0" indent="0" fontAlgn="base">
              <a:buNone/>
            </a:pPr>
            <a:r>
              <a:rPr lang="en-GB" sz="1800" dirty="0">
                <a:latin typeface="Arial" panose="020B0604020202020204" pitchFamily="34" charset="0"/>
                <a:cs typeface="Arial" panose="020B0604020202020204" pitchFamily="34" charset="0"/>
              </a:rPr>
              <a:t>The Convention also sets out the rights of parents. </a:t>
            </a:r>
          </a:p>
          <a:p>
            <a:pPr marL="171450" indent="-171450" fontAlgn="base">
              <a:buFont typeface="Arial" panose="020B0604020202020204" pitchFamily="34" charset="0"/>
              <a:buChar char="•"/>
            </a:pPr>
            <a:r>
              <a:rPr lang="en-GB" sz="1800" b="1" dirty="0">
                <a:latin typeface="Arial" panose="020B0604020202020204" pitchFamily="34" charset="0"/>
                <a:cs typeface="Arial" panose="020B0604020202020204" pitchFamily="34" charset="0"/>
              </a:rPr>
              <a:t>Article 5 </a:t>
            </a:r>
            <a:r>
              <a:rPr lang="en-GB" sz="1800" dirty="0">
                <a:latin typeface="Arial" panose="020B0604020202020204" pitchFamily="34" charset="0"/>
                <a:cs typeface="Arial" panose="020B0604020202020204" pitchFamily="34" charset="0"/>
              </a:rPr>
              <a:t>obliges states to respect the responsibilities, rights and duties of parents and guardians, in line with the evolving capacity of the child. </a:t>
            </a:r>
          </a:p>
          <a:p>
            <a:pPr marL="171450" indent="-171450" fontAlgn="base">
              <a:buFont typeface="Arial" panose="020B0604020202020204" pitchFamily="34" charset="0"/>
              <a:buChar char="•"/>
            </a:pPr>
            <a:r>
              <a:rPr lang="en-GB" sz="1800" b="1" dirty="0">
                <a:latin typeface="Arial" panose="020B0604020202020204" pitchFamily="34" charset="0"/>
                <a:cs typeface="Arial" panose="020B0604020202020204" pitchFamily="34" charset="0"/>
              </a:rPr>
              <a:t>Article 14 </a:t>
            </a:r>
            <a:r>
              <a:rPr lang="en-GB" sz="1800" dirty="0">
                <a:latin typeface="Arial" panose="020B0604020202020204" pitchFamily="34" charset="0"/>
                <a:cs typeface="Arial" panose="020B0604020202020204" pitchFamily="34" charset="0"/>
              </a:rPr>
              <a:t>articulates the right of parents and legal guardians to provide direction for children.  </a:t>
            </a:r>
          </a:p>
          <a:p>
            <a:pPr marL="0" indent="0">
              <a:buNone/>
            </a:pPr>
            <a:endParaRPr lang="en-GB" dirty="0"/>
          </a:p>
        </p:txBody>
      </p:sp>
      <p:sp>
        <p:nvSpPr>
          <p:cNvPr id="4" name="Title 3">
            <a:extLst>
              <a:ext uri="{FF2B5EF4-FFF2-40B4-BE49-F238E27FC236}">
                <a16:creationId xmlns:a16="http://schemas.microsoft.com/office/drawing/2014/main" id="{E6DE83D0-B5B7-42CC-9415-67A23D3151B1}"/>
              </a:ext>
            </a:extLst>
          </p:cNvPr>
          <p:cNvSpPr>
            <a:spLocks noGrp="1"/>
          </p:cNvSpPr>
          <p:nvPr>
            <p:ph type="ctrTitle"/>
          </p:nvPr>
        </p:nvSpPr>
        <p:spPr/>
        <p:txBody>
          <a:bodyPr/>
          <a:lstStyle/>
          <a:p>
            <a:r>
              <a:rPr lang="en-GB" dirty="0"/>
              <a:t>Which rights?</a:t>
            </a:r>
          </a:p>
        </p:txBody>
      </p:sp>
    </p:spTree>
    <p:extLst>
      <p:ext uri="{BB962C8B-B14F-4D97-AF65-F5344CB8AC3E}">
        <p14:creationId xmlns:p14="http://schemas.microsoft.com/office/powerpoint/2010/main" val="3531253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75E580D-1554-2D4D-9721-13D0B50C6EC8}" vid="{6F0D41A0-4D86-324D-B1A2-889DC75F3FB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UUK_Arial_Powerpoint_16.9_template</Template>
  <TotalTime>4023</TotalTime>
  <Words>3077</Words>
  <Application>Microsoft Office PowerPoint</Application>
  <PresentationFormat>Widescreen</PresentationFormat>
  <Paragraphs>204</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Roboto</vt:lpstr>
      <vt:lpstr>Univers Next Pro</vt:lpstr>
      <vt:lpstr>Univers Next Pro Light</vt:lpstr>
      <vt:lpstr>Wingdings</vt:lpstr>
      <vt:lpstr>Office Theme</vt:lpstr>
      <vt:lpstr>1_Office Theme</vt:lpstr>
      <vt:lpstr>PowerPoint Presentation</vt:lpstr>
      <vt:lpstr>PowerPoint Presentation</vt:lpstr>
      <vt:lpstr>A note on Language</vt:lpstr>
      <vt:lpstr>PowerPoint Presentation</vt:lpstr>
      <vt:lpstr>Rse across the uk</vt:lpstr>
      <vt:lpstr>The equality act 2010</vt:lpstr>
      <vt:lpstr>Why child rights &amp; inclusion?</vt:lpstr>
      <vt:lpstr>Which rights?</vt:lpstr>
      <vt:lpstr>Which rights?</vt:lpstr>
      <vt:lpstr>Action on inclusion:  starter ideas</vt:lpstr>
      <vt:lpstr>Action on inclusion:  starter ideas</vt:lpstr>
      <vt:lpstr>Action on inclusion:  starter ideas</vt:lpstr>
      <vt:lpstr>Action on inclusion:  starter ideas</vt:lpstr>
      <vt:lpstr>PowerPoint Presentation</vt:lpstr>
      <vt:lpstr>ACTIVITY: CREATE YOUR INCLUSIVITY ACTION PLAN</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66</cp:revision>
  <dcterms:created xsi:type="dcterms:W3CDTF">2019-09-18T09:26:14Z</dcterms:created>
  <dcterms:modified xsi:type="dcterms:W3CDTF">2023-09-06T10:04:47Z</dcterms:modified>
</cp:coreProperties>
</file>