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handoutMasterIdLst>
    <p:handoutMasterId r:id="rId11"/>
  </p:handoutMasterIdLst>
  <p:sldIdLst>
    <p:sldId id="256" r:id="rId2"/>
    <p:sldId id="272" r:id="rId3"/>
    <p:sldId id="287" r:id="rId4"/>
    <p:sldId id="289" r:id="rId5"/>
    <p:sldId id="284" r:id="rId6"/>
    <p:sldId id="285" r:id="rId7"/>
    <p:sldId id="290" r:id="rId8"/>
    <p:sldId id="28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F3F1"/>
    <a:srgbClr val="00833D"/>
    <a:srgbClr val="7030A0"/>
    <a:srgbClr val="FF6937"/>
    <a:srgbClr val="FFFF00"/>
    <a:srgbClr val="6A1E74"/>
    <a:srgbClr val="00AEEF"/>
    <a:srgbClr val="FF9933"/>
    <a:srgbClr val="D8D1CA"/>
    <a:srgbClr val="DB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965" autoAdjust="0"/>
    <p:restoredTop sz="60969"/>
  </p:normalViewPr>
  <p:slideViewPr>
    <p:cSldViewPr snapToGrid="0">
      <p:cViewPr varScale="1">
        <p:scale>
          <a:sx n="40" d="100"/>
          <a:sy n="40" d="100"/>
        </p:scale>
        <p:origin x="1992" y="48"/>
      </p:cViewPr>
      <p:guideLst/>
    </p:cSldViewPr>
  </p:slideViewPr>
  <p:notesTextViewPr>
    <p:cViewPr>
      <p:scale>
        <a:sx n="150" d="100"/>
        <a:sy n="150" d="100"/>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9/27/2023</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 me, my experience. </a:t>
            </a:r>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61332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Campaigning, activism, advocacy, speaking up, using your voice, protesting, raising awareness and creating change... Together, we can achieve the change we want in our local communities, our country and across the world. Campaigning is about taking specific and organised actions (like taking part in </a:t>
            </a:r>
            <a:r>
              <a:rPr lang="en-GB" dirty="0" err="1"/>
              <a:t>OutRight</a:t>
            </a:r>
            <a:r>
              <a:rPr lang="en-GB" dirty="0"/>
              <a:t>!) to bring about positive change on an issue, and influence those in power to act.</a:t>
            </a:r>
          </a:p>
          <a:p>
            <a:endParaRPr lang="en-GB" dirty="0"/>
          </a:p>
          <a:p>
            <a:r>
              <a:rPr lang="en-GB" dirty="0"/>
              <a:t>At UUK I lead a Campaigns team that work to make policy and political change with and for children. We do that by developing inspiring and effective campaigns, and building a movement of active citizens – children and adults as allies – who champion children’s rights, and use their voice to make the world better for and with children. Our role involves lots of working across the organisation, with our network of 160,000 activists, with colleagues that work in media, ambassador relations, policy, political affairs, and marketing, and with young people through </a:t>
            </a:r>
            <a:r>
              <a:rPr lang="en-GB" dirty="0" err="1"/>
              <a:t>OutRight</a:t>
            </a:r>
            <a:r>
              <a:rPr lang="en-GB" dirty="0"/>
              <a:t> to create an environment whereby people in power are empowered, emboldened and informed to make changes that protect or advance children’s rights. </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193721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3970655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2404804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Children have an important role to play in campaigning to create change. Their voices matter and they have the right to say what they think. Its important that they explore campaigning.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Firstly - Campaigning on issues that affect them can make a real difference. By signing petitions, making videos, writing blogs and speaking to representatives and decision-makers (like an MP or councillor) and the media, children can show those in power just how much they care about children’s rights here and around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Under the CRC, governments are duty-bearers. This means they must fulfil the obligations set out in the convention so that the rights of children and young people are met. As rights holders, it’s important that children and young people are supported to speak out on the issues that affect them, and are heard by key decision-makers at every level. While duty-bearers hold the responsibility of making sure rights are met, children and young people can promote their rights as well, for example by raising their voices to ask for change, including through the activities in this pack. </a:t>
            </a:r>
            <a:r>
              <a:rPr lang="en-GB" dirty="0" err="1"/>
              <a:t>OutRight</a:t>
            </a:r>
            <a:r>
              <a:rPr lang="en-GB" dirty="0"/>
              <a:t> empowers children to speak out about their rights, inspiring them to stand up for their own rights and those of other children, in the UK and around the world, and strengthening their knowledge and understanding of children’s rights.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But secondly, it builds important skills for them too. Campaigning takes a long time, and you get knocked back along the way. It build resilience. It builds communication skills as you have to make your same point over and over.</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3228349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various tools to do answer that last question. From things called barrier </a:t>
            </a:r>
            <a:r>
              <a:rPr lang="en-GB" dirty="0" err="1"/>
              <a:t>analysises</a:t>
            </a:r>
            <a:r>
              <a:rPr lang="en-GB" dirty="0"/>
              <a:t>, to problem trees. We route out how we can create change and develop a theory of change.</a:t>
            </a:r>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28036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That top line looks something like this…</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3291623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from there, we decide activities that can support our work. These can be petitions, asking people to write to their MP, engaging the media – both as UUK and campaigners doing so themselves, social media campaigns, exhibitions and events in Parliament, policy reports, meetings with key stakeholders, building relationships with the sector. And importantly, engaging rightsholders, like the children you work with, to engage with our campaigns – either through contributing to what they look like, or using their voice to amplify them. </a:t>
            </a:r>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39263584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1">
    <p:bg>
      <p:bgPr>
        <a:solidFill>
          <a:schemeClr val="bg1">
            <a:alpha val="97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EC4305-9547-9843-9C82-EA7A6EDD68E0}"/>
              </a:ext>
            </a:extLst>
          </p:cNvPr>
          <p:cNvSpPr/>
          <p:nvPr userDrawn="1"/>
        </p:nvSpPr>
        <p:spPr>
          <a:xfrm>
            <a:off x="0" y="0"/>
            <a:ext cx="12192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chemeClr val="bg1"/>
          </a:solidFill>
          <a:ln>
            <a:noFill/>
          </a:ln>
        </p:spPr>
        <p:txBody>
          <a:bodyPr wrap="square" lIns="180000" tIns="180000" rIns="180000" bIns="36000" anchor="ctr" anchorCtr="0">
            <a:spAutoFit/>
          </a:bodyPr>
          <a:lstStyle>
            <a:lvl1pPr>
              <a:defRPr sz="4000" b="1" i="0" cap="none" spc="0" baseline="0">
                <a:solidFill>
                  <a:srgbClr val="00AEEF"/>
                </a:solidFill>
                <a:latin typeface="Univers LT Pro 85 XBlack" panose="020B0804030502020204" pitchFamily="34" charset="77"/>
              </a:defRPr>
            </a:lvl1pPr>
          </a:lstStyle>
          <a:p>
            <a:r>
              <a:rPr lang="en-US" dirty="0"/>
              <a:t>CLICK TO EDIT TITLE</a:t>
            </a:r>
            <a:endParaRPr lang="en-GB" dirty="0"/>
          </a:p>
        </p:txBody>
      </p:sp>
      <p:pic>
        <p:nvPicPr>
          <p:cNvPr id="9" name="Picture 8" descr="Graphical user interface, text, application&#10;&#10;Description automatically generated">
            <a:extLst>
              <a:ext uri="{FF2B5EF4-FFF2-40B4-BE49-F238E27FC236}">
                <a16:creationId xmlns:a16="http://schemas.microsoft.com/office/drawing/2014/main" id="{53BE7CC5-4C79-1244-9F01-978F50A8D7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5630" y="5519146"/>
            <a:ext cx="1712559" cy="1172599"/>
          </a:xfrm>
          <a:prstGeom prst="rect">
            <a:avLst/>
          </a:prstGeom>
        </p:spPr>
      </p:pic>
    </p:spTree>
    <p:extLst>
      <p:ext uri="{BB962C8B-B14F-4D97-AF65-F5344CB8AC3E}">
        <p14:creationId xmlns:p14="http://schemas.microsoft.com/office/powerpoint/2010/main" val="1614505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3" name="Picture 2" descr="A picture containing human face, person, toddler, clothing&#10;&#10;Description automatically generated">
            <a:extLst>
              <a:ext uri="{FF2B5EF4-FFF2-40B4-BE49-F238E27FC236}">
                <a16:creationId xmlns:a16="http://schemas.microsoft.com/office/drawing/2014/main" id="{4B0F8D60-CEE8-04DE-1987-2BDFA30CFE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95"/>
          <a:stretch/>
        </p:blipFill>
        <p:spPr>
          <a:xfrm>
            <a:off x="0" y="0"/>
            <a:ext cx="12192000" cy="6858000"/>
          </a:xfrm>
          <a:prstGeom prst="rect">
            <a:avLst/>
          </a:prstGeom>
        </p:spPr>
      </p:pic>
      <p:sp>
        <p:nvSpPr>
          <p:cNvPr id="5" name="TextBox 4">
            <a:extLst>
              <a:ext uri="{FF2B5EF4-FFF2-40B4-BE49-F238E27FC236}">
                <a16:creationId xmlns:a16="http://schemas.microsoft.com/office/drawing/2014/main" id="{6B7F9DE6-B0BB-E94A-BBCC-550AA8C2847A}"/>
              </a:ext>
            </a:extLst>
          </p:cNvPr>
          <p:cNvSpPr txBox="1"/>
          <p:nvPr userDrawn="1"/>
        </p:nvSpPr>
        <p:spPr>
          <a:xfrm rot="5400000">
            <a:off x="11370842" y="5981107"/>
            <a:ext cx="1264025" cy="215444"/>
          </a:xfrm>
          <a:prstGeom prst="rect">
            <a:avLst/>
          </a:prstGeom>
          <a:noFill/>
        </p:spPr>
        <p:txBody>
          <a:bodyPr wrap="square">
            <a:spAutoFit/>
          </a:bodyPr>
          <a:lstStyle/>
          <a:p>
            <a:pPr algn="r"/>
            <a:r>
              <a:rPr lang="en-GB" sz="800" b="0" i="0" dirty="0">
                <a:solidFill>
                  <a:schemeClr val="bg1"/>
                </a:solidFill>
                <a:effectLst/>
                <a:latin typeface="Univers LT Pro 45 Light" panose="020B0403020202020204" pitchFamily="34" charset="77"/>
              </a:rPr>
              <a:t>© </a:t>
            </a:r>
            <a:r>
              <a:rPr lang="en-GB" sz="800" b="0" i="0" dirty="0" err="1">
                <a:solidFill>
                  <a:schemeClr val="bg1"/>
                </a:solidFill>
                <a:effectLst/>
                <a:latin typeface="Univers LT Pro 45 Light" panose="020B0403020202020204" pitchFamily="34" charset="77"/>
              </a:rPr>
              <a:t>UNICEF</a:t>
            </a:r>
            <a:r>
              <a:rPr lang="en-GB" sz="800" b="0" i="0" dirty="0" err="1">
                <a:solidFill>
                  <a:schemeClr val="bg1"/>
                </a:solidFill>
                <a:effectLst/>
                <a:latin typeface="Montserrat" pitchFamily="2" charset="77"/>
              </a:rPr>
              <a:t>Sandag</a:t>
            </a:r>
            <a:endParaRPr lang="en-US" sz="800" b="0" i="0" dirty="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9C7465A-9FD6-6947-AD0B-9AC91E3717E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B90B541F-A993-B649-8826-0F9DE362481C}"/>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sp>
        <p:nvSpPr>
          <p:cNvPr id="4" name="TextBox 3">
            <a:extLst>
              <a:ext uri="{FF2B5EF4-FFF2-40B4-BE49-F238E27FC236}">
                <a16:creationId xmlns:a16="http://schemas.microsoft.com/office/drawing/2014/main" id="{C96A18E2-32BB-24B9-2456-E8A39154EEC6}"/>
              </a:ext>
            </a:extLst>
          </p:cNvPr>
          <p:cNvSpPr txBox="1"/>
          <p:nvPr userDrawn="1"/>
        </p:nvSpPr>
        <p:spPr>
          <a:xfrm>
            <a:off x="317405" y="295061"/>
            <a:ext cx="3412931" cy="830997"/>
          </a:xfrm>
          <a:prstGeom prst="rect">
            <a:avLst/>
          </a:prstGeom>
          <a:noFill/>
        </p:spPr>
        <p:txBody>
          <a:bodyPr wrap="square">
            <a:spAutoFit/>
          </a:bodyPr>
          <a:lstStyle/>
          <a:p>
            <a:r>
              <a:rPr lang="en-GB" sz="1200" b="0" i="0" dirty="0">
                <a:solidFill>
                  <a:schemeClr val="bg1"/>
                </a:solidFill>
                <a:effectLst/>
                <a:latin typeface="Univers LT Pro 45 Light" panose="020B0403020202020204" pitchFamily="34" charset="77"/>
              </a:rPr>
              <a:t>2-year-old </a:t>
            </a:r>
            <a:r>
              <a:rPr lang="en-GB" sz="1200" b="0" i="0" dirty="0" err="1">
                <a:solidFill>
                  <a:schemeClr val="bg1"/>
                </a:solidFill>
                <a:effectLst/>
                <a:latin typeface="Univers LT Pro 45 Light" panose="020B0403020202020204" pitchFamily="34" charset="77"/>
              </a:rPr>
              <a:t>Anirlan</a:t>
            </a:r>
            <a:r>
              <a:rPr lang="en-GB" sz="1200" b="0" i="0" dirty="0">
                <a:solidFill>
                  <a:schemeClr val="bg1"/>
                </a:solidFill>
                <a:effectLst/>
                <a:latin typeface="Univers LT Pro 45 Light" panose="020B0403020202020204" pitchFamily="34" charset="77"/>
              </a:rPr>
              <a:t> lives in Mongolia with her mother, </a:t>
            </a:r>
            <a:r>
              <a:rPr lang="en-GB" sz="1200" b="0" i="0" dirty="0" err="1">
                <a:solidFill>
                  <a:schemeClr val="bg1"/>
                </a:solidFill>
                <a:effectLst/>
                <a:latin typeface="Univers LT Pro 45 Light" panose="020B0403020202020204" pitchFamily="34" charset="77"/>
              </a:rPr>
              <a:t>Otgonbayar</a:t>
            </a:r>
            <a:r>
              <a:rPr lang="en-GB" sz="1200" b="0" i="0" dirty="0">
                <a:solidFill>
                  <a:schemeClr val="bg1"/>
                </a:solidFill>
                <a:effectLst/>
                <a:latin typeface="Univers LT Pro 45 Light" panose="020B0403020202020204" pitchFamily="34" charset="77"/>
              </a:rPr>
              <a:t>. UNICEF health worker, </a:t>
            </a:r>
            <a:r>
              <a:rPr lang="en-GB" sz="1200" b="0" i="0" dirty="0" err="1">
                <a:solidFill>
                  <a:schemeClr val="bg1"/>
                </a:solidFill>
                <a:effectLst/>
                <a:latin typeface="Univers LT Pro 45 Light" panose="020B0403020202020204" pitchFamily="34" charset="77"/>
              </a:rPr>
              <a:t>Ogi</a:t>
            </a:r>
            <a:r>
              <a:rPr lang="en-GB" sz="1200" b="0" i="0" dirty="0">
                <a:solidFill>
                  <a:schemeClr val="bg1"/>
                </a:solidFill>
                <a:effectLst/>
                <a:latin typeface="Univers LT Pro 45 Light" panose="020B0403020202020204" pitchFamily="34" charset="77"/>
              </a:rPr>
              <a:t> travels hundreds of miles to vaccinate children in </a:t>
            </a:r>
            <a:r>
              <a:rPr lang="en-GB" sz="1200" b="0" i="0" dirty="0" err="1">
                <a:solidFill>
                  <a:schemeClr val="bg1"/>
                </a:solidFill>
                <a:effectLst/>
                <a:latin typeface="Univers LT Pro 45 Light" panose="020B0403020202020204" pitchFamily="34" charset="77"/>
              </a:rPr>
              <a:t>Anirlan’s</a:t>
            </a:r>
            <a:r>
              <a:rPr lang="en-GB" sz="1200" b="0" i="0" dirty="0">
                <a:solidFill>
                  <a:schemeClr val="bg1"/>
                </a:solidFill>
                <a:effectLst/>
                <a:latin typeface="Univers LT Pro 45 Light" panose="020B0403020202020204" pitchFamily="34" charset="77"/>
              </a:rPr>
              <a:t> remote community.</a:t>
            </a:r>
            <a:endParaRPr lang="en-US"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409396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ox&#10;&#10;Description automatically generated with low confidence">
            <a:extLst>
              <a:ext uri="{FF2B5EF4-FFF2-40B4-BE49-F238E27FC236}">
                <a16:creationId xmlns:a16="http://schemas.microsoft.com/office/drawing/2014/main" id="{FD787A29-255D-73BE-1C68-6CC0BB9139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8" b="11687"/>
          <a:stretch/>
        </p:blipFill>
        <p:spPr>
          <a:xfrm>
            <a:off x="0" y="0"/>
            <a:ext cx="12192000"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06728B43-A881-824F-9062-0F0823C261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7C579EE6-3A13-134B-A386-401AC95236A6}"/>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sp>
        <p:nvSpPr>
          <p:cNvPr id="11" name="TextBox 10">
            <a:extLst>
              <a:ext uri="{FF2B5EF4-FFF2-40B4-BE49-F238E27FC236}">
                <a16:creationId xmlns:a16="http://schemas.microsoft.com/office/drawing/2014/main" id="{04D475EB-B635-D443-A05E-63B780500DB6}"/>
              </a:ext>
            </a:extLst>
          </p:cNvPr>
          <p:cNvSpPr txBox="1"/>
          <p:nvPr userDrawn="1"/>
        </p:nvSpPr>
        <p:spPr>
          <a:xfrm rot="5400000">
            <a:off x="11452264" y="6118266"/>
            <a:ext cx="1264025" cy="215444"/>
          </a:xfrm>
          <a:prstGeom prst="rect">
            <a:avLst/>
          </a:prstGeom>
          <a:noFill/>
        </p:spPr>
        <p:txBody>
          <a:bodyPr wrap="square">
            <a:spAutoFit/>
          </a:bodyPr>
          <a:lstStyle/>
          <a:p>
            <a:pPr algn="r"/>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Issaa</a:t>
            </a:r>
            <a:endParaRPr lang="en-US" sz="800" b="0" i="0" dirty="0">
              <a:solidFill>
                <a:schemeClr val="bg1"/>
              </a:solidFill>
              <a:latin typeface="Univers LT Pro 45 Light" panose="020B0403020202020204" pitchFamily="34" charset="77"/>
            </a:endParaRPr>
          </a:p>
        </p:txBody>
      </p:sp>
      <p:sp>
        <p:nvSpPr>
          <p:cNvPr id="2" name="TextBox 1">
            <a:extLst>
              <a:ext uri="{FF2B5EF4-FFF2-40B4-BE49-F238E27FC236}">
                <a16:creationId xmlns:a16="http://schemas.microsoft.com/office/drawing/2014/main" id="{92BF51E5-329C-8083-1D92-FDC030C48DE6}"/>
              </a:ext>
            </a:extLst>
          </p:cNvPr>
          <p:cNvSpPr txBox="1"/>
          <p:nvPr userDrawn="1"/>
        </p:nvSpPr>
        <p:spPr>
          <a:xfrm>
            <a:off x="317406" y="295061"/>
            <a:ext cx="3059640" cy="830997"/>
          </a:xfrm>
          <a:prstGeom prst="rect">
            <a:avLst/>
          </a:prstGeom>
          <a:noFill/>
        </p:spPr>
        <p:txBody>
          <a:bodyPr wrap="square">
            <a:spAutoFit/>
          </a:bodyPr>
          <a:lstStyle/>
          <a:p>
            <a:r>
              <a:rPr lang="en-GB" sz="1200" b="0" i="0" dirty="0">
                <a:solidFill>
                  <a:schemeClr val="tx1"/>
                </a:solidFill>
                <a:effectLst/>
                <a:latin typeface="Univers LT Pro 45 Light" panose="020B0403020202020204" pitchFamily="34" charset="77"/>
              </a:rPr>
              <a:t>Ali, 8, sheltering in a school following the devastating earthquakes in Syria, holds a box of clothes provided by UNICEF. </a:t>
            </a:r>
          </a:p>
          <a:p>
            <a:endParaRPr lang="en-GB" sz="1200" b="0" i="0" dirty="0">
              <a:solidFill>
                <a:schemeClr val="tx1"/>
              </a:solidFill>
              <a:effectLst/>
              <a:latin typeface="Univers LT Pro 45 Light" panose="020B0403020202020204" pitchFamily="34" charset="77"/>
            </a:endParaRPr>
          </a:p>
        </p:txBody>
      </p:sp>
    </p:spTree>
    <p:extLst>
      <p:ext uri="{BB962C8B-B14F-4D97-AF65-F5344CB8AC3E}">
        <p14:creationId xmlns:p14="http://schemas.microsoft.com/office/powerpoint/2010/main" val="750721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icture containing person, sport, ball, sports equipment&#10;&#10;Description automatically generated">
            <a:extLst>
              <a:ext uri="{FF2B5EF4-FFF2-40B4-BE49-F238E27FC236}">
                <a16:creationId xmlns:a16="http://schemas.microsoft.com/office/drawing/2014/main" id="{985D798B-4116-08BA-0606-60D46D516A2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895" t="-323" r="19523" b="1024"/>
          <a:stretch/>
        </p:blipFill>
        <p:spPr>
          <a:xfrm>
            <a:off x="-5356" y="-22349"/>
            <a:ext cx="6101356" cy="6880349"/>
          </a:xfrm>
          <a:prstGeom prst="rect">
            <a:avLst/>
          </a:prstGeom>
        </p:spPr>
      </p:pic>
      <p:sp>
        <p:nvSpPr>
          <p:cNvPr id="6" name="TextBox 5">
            <a:extLst>
              <a:ext uri="{FF2B5EF4-FFF2-40B4-BE49-F238E27FC236}">
                <a16:creationId xmlns:a16="http://schemas.microsoft.com/office/drawing/2014/main" id="{73870DF2-4455-3149-A14A-9AA96CF762C8}"/>
              </a:ext>
            </a:extLst>
          </p:cNvPr>
          <p:cNvSpPr txBox="1"/>
          <p:nvPr userDrawn="1"/>
        </p:nvSpPr>
        <p:spPr>
          <a:xfrm rot="16200000">
            <a:off x="-442867" y="5995535"/>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UNICEF/Mette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3ADCB709-ED65-0741-B289-5B4E347811A1}"/>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1CABC8AD-7222-F34B-9DC8-93443F8D4804}"/>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3F15152C-B9F1-1C47-8AA6-A4AEDF174D0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C5ACB111-88C0-7C49-ACB4-E11D22B29D64}"/>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4" name="Text Placeholder 32">
            <a:extLst>
              <a:ext uri="{FF2B5EF4-FFF2-40B4-BE49-F238E27FC236}">
                <a16:creationId xmlns:a16="http://schemas.microsoft.com/office/drawing/2014/main" id="{3C7D2DC5-51AB-754B-B99C-2DC72F97B410}"/>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23" name="Text Placeholder 32">
            <a:extLst>
              <a:ext uri="{FF2B5EF4-FFF2-40B4-BE49-F238E27FC236}">
                <a16:creationId xmlns:a16="http://schemas.microsoft.com/office/drawing/2014/main" id="{60A7AC5E-963B-0D4E-8617-70DC4C02B75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5" name="Rectangle 4">
            <a:extLst>
              <a:ext uri="{FF2B5EF4-FFF2-40B4-BE49-F238E27FC236}">
                <a16:creationId xmlns:a16="http://schemas.microsoft.com/office/drawing/2014/main" id="{9905E9D7-784D-090F-1DEE-D6A8A363749F}"/>
              </a:ext>
            </a:extLst>
          </p:cNvPr>
          <p:cNvSpPr/>
          <p:nvPr userDrawn="1"/>
        </p:nvSpPr>
        <p:spPr>
          <a:xfrm>
            <a:off x="296867" y="195689"/>
            <a:ext cx="5651740" cy="646331"/>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09187FA-5D7D-75D6-CCDD-A6022706F73C}"/>
              </a:ext>
            </a:extLst>
          </p:cNvPr>
          <p:cNvSpPr txBox="1"/>
          <p:nvPr userDrawn="1"/>
        </p:nvSpPr>
        <p:spPr>
          <a:xfrm>
            <a:off x="389945" y="300247"/>
            <a:ext cx="5512362" cy="461665"/>
          </a:xfrm>
          <a:prstGeom prst="rect">
            <a:avLst/>
          </a:prstGeom>
          <a:noFill/>
        </p:spPr>
        <p:txBody>
          <a:bodyPr wrap="square">
            <a:spAutoFit/>
          </a:bodyPr>
          <a:lstStyle/>
          <a:p>
            <a:r>
              <a:rPr lang="en-US" sz="1200" b="0" i="0" dirty="0" err="1">
                <a:solidFill>
                  <a:schemeClr val="bg1"/>
                </a:solidFill>
                <a:latin typeface="Univers LT Pro 45 Light" panose="020B0403020202020204" pitchFamily="34" charset="77"/>
              </a:rPr>
              <a:t>Kuhatjiua</a:t>
            </a:r>
            <a:r>
              <a:rPr lang="en-US" sz="1200" b="0" i="0" dirty="0">
                <a:solidFill>
                  <a:schemeClr val="bg1"/>
                </a:solidFill>
                <a:latin typeface="Univers LT Pro 45 Light" panose="020B0403020202020204" pitchFamily="34" charset="77"/>
              </a:rPr>
              <a:t> and </a:t>
            </a:r>
            <a:r>
              <a:rPr lang="en-US" sz="1200" b="0" i="0" dirty="0" err="1">
                <a:solidFill>
                  <a:schemeClr val="bg1"/>
                </a:solidFill>
                <a:latin typeface="Univers LT Pro 45 Light" panose="020B0403020202020204" pitchFamily="34" charset="77"/>
              </a:rPr>
              <a:t>Nopoo</a:t>
            </a:r>
            <a:r>
              <a:rPr lang="en-US" sz="1200" b="0" i="0" dirty="0">
                <a:solidFill>
                  <a:schemeClr val="bg1"/>
                </a:solidFill>
                <a:latin typeface="Univers LT Pro 45 Light" panose="020B0403020202020204" pitchFamily="34" charset="77"/>
              </a:rPr>
              <a:t> take part in </a:t>
            </a:r>
            <a:r>
              <a:rPr lang="en-US" sz="1200" b="0" i="0" dirty="0" err="1">
                <a:solidFill>
                  <a:schemeClr val="bg1"/>
                </a:solidFill>
                <a:latin typeface="Univers LT Pro 45 Light" panose="020B0403020202020204" pitchFamily="34" charset="77"/>
              </a:rPr>
              <a:t>Galz</a:t>
            </a:r>
            <a:r>
              <a:rPr lang="en-US" sz="1200" b="0" i="0" dirty="0">
                <a:solidFill>
                  <a:schemeClr val="bg1"/>
                </a:solidFill>
                <a:latin typeface="Univers LT Pro 45 Light" panose="020B0403020202020204" pitchFamily="34" charset="77"/>
              </a:rPr>
              <a:t> and Goals, a partnership between the Namibia Football Association and UNICEF, that empowers girls through sport. </a:t>
            </a:r>
          </a:p>
        </p:txBody>
      </p:sp>
    </p:spTree>
    <p:extLst>
      <p:ext uri="{BB962C8B-B14F-4D97-AF65-F5344CB8AC3E}">
        <p14:creationId xmlns:p14="http://schemas.microsoft.com/office/powerpoint/2010/main" val="1473668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pic>
        <p:nvPicPr>
          <p:cNvPr id="3" name="Picture 2" descr="A child holding a piece of paper&#10;&#10;Description automatically generated with medium confidence">
            <a:extLst>
              <a:ext uri="{FF2B5EF4-FFF2-40B4-BE49-F238E27FC236}">
                <a16:creationId xmlns:a16="http://schemas.microsoft.com/office/drawing/2014/main" id="{12B3E80E-CFC1-AA68-231E-42447CF5C6D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2986" t="-245" r="18152" b="245"/>
          <a:stretch/>
        </p:blipFill>
        <p:spPr>
          <a:xfrm>
            <a:off x="6096000" y="-16877"/>
            <a:ext cx="6096000" cy="6899858"/>
          </a:xfrm>
          <a:prstGeom prst="rect">
            <a:avLst/>
          </a:prstGeom>
        </p:spPr>
      </p:pic>
      <p:sp>
        <p:nvSpPr>
          <p:cNvPr id="12" name="TextBox 11">
            <a:extLst>
              <a:ext uri="{FF2B5EF4-FFF2-40B4-BE49-F238E27FC236}">
                <a16:creationId xmlns:a16="http://schemas.microsoft.com/office/drawing/2014/main" id="{7AF3A560-1280-9B48-A5E5-0D34FA4E1F21}"/>
              </a:ext>
            </a:extLst>
          </p:cNvPr>
          <p:cNvSpPr txBox="1"/>
          <p:nvPr userDrawn="1"/>
        </p:nvSpPr>
        <p:spPr>
          <a:xfrm rot="5400000">
            <a:off x="11452265" y="506198"/>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Catu</a:t>
            </a:r>
            <a:endParaRPr lang="en-US" sz="800" b="0" i="0" dirty="0">
              <a:solidFill>
                <a:schemeClr val="bg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4" name="TextBox 3">
            <a:extLst>
              <a:ext uri="{FF2B5EF4-FFF2-40B4-BE49-F238E27FC236}">
                <a16:creationId xmlns:a16="http://schemas.microsoft.com/office/drawing/2014/main" id="{51E2E026-D4CE-E470-2275-418CB900AB88}"/>
              </a:ext>
            </a:extLst>
          </p:cNvPr>
          <p:cNvSpPr txBox="1"/>
          <p:nvPr userDrawn="1"/>
        </p:nvSpPr>
        <p:spPr>
          <a:xfrm>
            <a:off x="9621982" y="5932051"/>
            <a:ext cx="2462295" cy="830997"/>
          </a:xfrm>
          <a:prstGeom prst="rect">
            <a:avLst/>
          </a:prstGeom>
          <a:noFill/>
        </p:spPr>
        <p:txBody>
          <a:bodyPr wrap="square">
            <a:spAutoFit/>
          </a:bodyPr>
          <a:lstStyle/>
          <a:p>
            <a:pPr algn="r"/>
            <a:r>
              <a:rPr lang="en-GB" sz="1200" b="0" i="0" dirty="0">
                <a:solidFill>
                  <a:schemeClr val="bg1"/>
                </a:solidFill>
                <a:latin typeface="Univers LT Pro 45 Light" panose="020B0403020202020204" pitchFamily="34" charset="77"/>
              </a:rPr>
              <a:t>Inga, 6, attends the UNICEF </a:t>
            </a:r>
            <a:br>
              <a:rPr lang="en-GB" sz="1200" b="0" i="0" dirty="0">
                <a:solidFill>
                  <a:schemeClr val="bg1"/>
                </a:solidFill>
                <a:latin typeface="Univers LT Pro 45 Light" panose="020B0403020202020204" pitchFamily="34" charset="77"/>
              </a:rPr>
            </a:br>
            <a:r>
              <a:rPr lang="en-GB" sz="1200" b="0" i="0" dirty="0">
                <a:solidFill>
                  <a:schemeClr val="bg1"/>
                </a:solidFill>
                <a:latin typeface="Univers LT Pro 45 Light" panose="020B0403020202020204" pitchFamily="34" charset="77"/>
              </a:rPr>
              <a:t>Blue Dot centre in Romania, that supports families who have fled the war in Ukraine.</a:t>
            </a:r>
            <a:endParaRPr lang="en-US"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212712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pic>
        <p:nvPicPr>
          <p:cNvPr id="3" name="Picture 2" descr="A child in a white shirt reading a book&#10;&#10;Description automatically generated with low confidence">
            <a:extLst>
              <a:ext uri="{FF2B5EF4-FFF2-40B4-BE49-F238E27FC236}">
                <a16:creationId xmlns:a16="http://schemas.microsoft.com/office/drawing/2014/main" id="{617C704A-FCFF-2AD6-EB5E-C1E42464F2F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819" r="14745"/>
          <a:stretch/>
        </p:blipFill>
        <p:spPr>
          <a:xfrm>
            <a:off x="0" y="-1"/>
            <a:ext cx="6114288" cy="6858000"/>
          </a:xfrm>
          <a:prstGeom prst="rect">
            <a:avLst/>
          </a:prstGeom>
        </p:spPr>
      </p:pic>
      <p:sp>
        <p:nvSpPr>
          <p:cNvPr id="18" name="TextBox 17">
            <a:extLst>
              <a:ext uri="{FF2B5EF4-FFF2-40B4-BE49-F238E27FC236}">
                <a16:creationId xmlns:a16="http://schemas.microsoft.com/office/drawing/2014/main" id="{6D90D7C3-F407-0742-AD72-6D2B4679CAC6}"/>
              </a:ext>
            </a:extLst>
          </p:cNvPr>
          <p:cNvSpPr txBox="1"/>
          <p:nvPr userDrawn="1"/>
        </p:nvSpPr>
        <p:spPr>
          <a:xfrm rot="16200000">
            <a:off x="-524289" y="6166825"/>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latin typeface="Univers LT Pro 45 Light" panose="020B0403020202020204" pitchFamily="34" charset="77"/>
              </a:rPr>
              <a:t>Bunsak</a:t>
            </a:r>
            <a:endParaRPr lang="en-US" sz="800" b="0" i="0" dirty="0">
              <a:solidFill>
                <a:schemeClr val="bg1"/>
              </a:solidFill>
              <a:latin typeface="Univers LT Pro 45 Light" panose="020B0403020202020204" pitchFamily="34" charset="77"/>
            </a:endParaRPr>
          </a:p>
        </p:txBody>
      </p:sp>
      <p:sp>
        <p:nvSpPr>
          <p:cNvPr id="19" name="Text Placeholder 7">
            <a:extLst>
              <a:ext uri="{FF2B5EF4-FFF2-40B4-BE49-F238E27FC236}">
                <a16:creationId xmlns:a16="http://schemas.microsoft.com/office/drawing/2014/main" id="{50971B6A-3C27-4844-8231-F1BBFFEE3C4F}"/>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0" name="Text Placeholder 24">
            <a:extLst>
              <a:ext uri="{FF2B5EF4-FFF2-40B4-BE49-F238E27FC236}">
                <a16:creationId xmlns:a16="http://schemas.microsoft.com/office/drawing/2014/main" id="{0568E147-7B99-AB4E-87BD-2A6E5E4C1FEA}"/>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1" name="Text Placeholder 30">
            <a:extLst>
              <a:ext uri="{FF2B5EF4-FFF2-40B4-BE49-F238E27FC236}">
                <a16:creationId xmlns:a16="http://schemas.microsoft.com/office/drawing/2014/main" id="{9B82D579-7705-DA4E-8F72-031AA3ACA39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4" name="Text Placeholder 6">
            <a:extLst>
              <a:ext uri="{FF2B5EF4-FFF2-40B4-BE49-F238E27FC236}">
                <a16:creationId xmlns:a16="http://schemas.microsoft.com/office/drawing/2014/main" id="{F9A46698-EC9E-B948-AAB6-297953D1AF4F}"/>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5" name="Text Placeholder 32">
            <a:extLst>
              <a:ext uri="{FF2B5EF4-FFF2-40B4-BE49-F238E27FC236}">
                <a16:creationId xmlns:a16="http://schemas.microsoft.com/office/drawing/2014/main" id="{6F95AD97-5A5B-4E4E-BB5F-514681B19D9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6" name="Text Placeholder 32">
            <a:extLst>
              <a:ext uri="{FF2B5EF4-FFF2-40B4-BE49-F238E27FC236}">
                <a16:creationId xmlns:a16="http://schemas.microsoft.com/office/drawing/2014/main" id="{C4A51ABF-E0D2-BE43-A416-1F6A52F0A81E}"/>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4" name="TextBox 3">
            <a:extLst>
              <a:ext uri="{FF2B5EF4-FFF2-40B4-BE49-F238E27FC236}">
                <a16:creationId xmlns:a16="http://schemas.microsoft.com/office/drawing/2014/main" id="{27540721-94A3-DCAF-F85A-14378588F7EF}"/>
              </a:ext>
            </a:extLst>
          </p:cNvPr>
          <p:cNvSpPr txBox="1"/>
          <p:nvPr userDrawn="1"/>
        </p:nvSpPr>
        <p:spPr>
          <a:xfrm>
            <a:off x="215446" y="173154"/>
            <a:ext cx="3577236" cy="1015663"/>
          </a:xfrm>
          <a:prstGeom prst="rect">
            <a:avLst/>
          </a:prstGeom>
          <a:noFill/>
        </p:spPr>
        <p:txBody>
          <a:bodyPr wrap="square">
            <a:spAutoFit/>
          </a:bodyPr>
          <a:lstStyle/>
          <a:p>
            <a:pPr algn="l"/>
            <a:r>
              <a:rPr lang="en-GB" sz="1200" b="0" i="0" dirty="0">
                <a:solidFill>
                  <a:schemeClr val="bg1"/>
                </a:solidFill>
                <a:latin typeface="Univers LT Pro 45 Light" panose="020B0403020202020204" pitchFamily="34" charset="77"/>
              </a:rPr>
              <a:t>Heng, 12, a Grade 6 student at school near Phnom Penh, Cambodia. UNICEF is working with schools to help children catch-up on the learning lost during the COVID-19 school closures. </a:t>
            </a:r>
          </a:p>
          <a:p>
            <a:pPr algn="l"/>
            <a:endParaRPr lang="en-GB"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962007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Tree>
    <p:extLst>
      <p:ext uri="{BB962C8B-B14F-4D97-AF65-F5344CB8AC3E}">
        <p14:creationId xmlns:p14="http://schemas.microsoft.com/office/powerpoint/2010/main" val="2081898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chemeClr val="tx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solidFill>
                  <a:schemeClr val="bg1"/>
                </a:solidFill>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Tree>
    <p:extLst>
      <p:ext uri="{BB962C8B-B14F-4D97-AF65-F5344CB8AC3E}">
        <p14:creationId xmlns:p14="http://schemas.microsoft.com/office/powerpoint/2010/main" val="664656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31" name="Text Placeholder 30">
            <a:extLst>
              <a:ext uri="{FF2B5EF4-FFF2-40B4-BE49-F238E27FC236}">
                <a16:creationId xmlns:a16="http://schemas.microsoft.com/office/drawing/2014/main" id="{3CD398BE-B6E7-D047-BA41-3EEF947B415E}"/>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36" name="Text Placeholder 32">
            <a:extLst>
              <a:ext uri="{FF2B5EF4-FFF2-40B4-BE49-F238E27FC236}">
                <a16:creationId xmlns:a16="http://schemas.microsoft.com/office/drawing/2014/main" id="{6F6709CB-D11A-7948-8AAE-9615AE189BC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37" name="Text Placeholder 32">
            <a:extLst>
              <a:ext uri="{FF2B5EF4-FFF2-40B4-BE49-F238E27FC236}">
                <a16:creationId xmlns:a16="http://schemas.microsoft.com/office/drawing/2014/main" id="{BD0CE0E7-E129-234F-8A68-84DB95925F4E}"/>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Tree>
    <p:extLst>
      <p:ext uri="{BB962C8B-B14F-4D97-AF65-F5344CB8AC3E}">
        <p14:creationId xmlns:p14="http://schemas.microsoft.com/office/powerpoint/2010/main" val="4021570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dirty="0">
                <a:solidFill>
                  <a:schemeClr val="bg1"/>
                </a:solidFill>
              </a:rPr>
              <a:t>“Click to edit. Add a quote or stat here. You can pull out key </a:t>
            </a:r>
            <a:br>
              <a:rPr lang="en-US" sz="2800" dirty="0">
                <a:solidFill>
                  <a:schemeClr val="bg1"/>
                </a:solidFill>
              </a:rPr>
            </a:br>
            <a:r>
              <a:rPr lang="en-US" sz="2800" dirty="0">
                <a:solidFill>
                  <a:srgbClr val="FFFF00"/>
                </a:solidFill>
              </a:rPr>
              <a:t>words</a:t>
            </a:r>
            <a:r>
              <a:rPr lang="en-US" sz="2800" dirty="0">
                <a:solidFill>
                  <a:schemeClr val="bg1"/>
                </a:solidFill>
              </a:rPr>
              <a:t> or </a:t>
            </a:r>
            <a:r>
              <a:rPr lang="en-US" sz="2800" dirty="0">
                <a:solidFill>
                  <a:srgbClr val="FFFF00"/>
                </a:solidFill>
              </a:rPr>
              <a:t>phrases </a:t>
            </a:r>
            <a:r>
              <a:rPr lang="en-US" sz="2800" dirty="0">
                <a:solidFill>
                  <a:schemeClr val="bg1"/>
                </a:solidFill>
              </a:rPr>
              <a:t>in a </a:t>
            </a:r>
            <a:br>
              <a:rPr lang="en-US" sz="2800" dirty="0">
                <a:solidFill>
                  <a:schemeClr val="bg1"/>
                </a:solidFill>
              </a:rPr>
            </a:br>
            <a:r>
              <a:rPr lang="en-US" sz="2800" dirty="0">
                <a:solidFill>
                  <a:schemeClr val="bg1"/>
                </a:solidFill>
              </a:rPr>
              <a:t>secondary </a:t>
            </a:r>
            <a:r>
              <a:rPr lang="en-US" sz="2800" dirty="0" err="1">
                <a:solidFill>
                  <a:schemeClr val="bg1"/>
                </a:solidFill>
              </a:rPr>
              <a:t>colour</a:t>
            </a:r>
            <a:r>
              <a:rPr lang="en-US" sz="2800" dirty="0">
                <a:solidFill>
                  <a:schemeClr val="bg1"/>
                </a:solidFill>
              </a:rPr>
              <a:t>.”</a:t>
            </a:r>
            <a:endParaRPr lang="en-GB" sz="2800" dirty="0">
              <a:solidFill>
                <a:schemeClr val="bg1"/>
              </a:solidFill>
            </a:endParaRPr>
          </a:p>
        </p:txBody>
      </p:sp>
    </p:spTree>
    <p:extLst>
      <p:ext uri="{BB962C8B-B14F-4D97-AF65-F5344CB8AC3E}">
        <p14:creationId xmlns:p14="http://schemas.microsoft.com/office/powerpoint/2010/main" val="972543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ontent and object 1">
    <p:bg>
      <p:bgPr>
        <a:solidFill>
          <a:schemeClr val="tx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9" name="Text Placeholder 2">
            <a:extLst>
              <a:ext uri="{FF2B5EF4-FFF2-40B4-BE49-F238E27FC236}">
                <a16:creationId xmlns:a16="http://schemas.microsoft.com/office/drawing/2014/main" id="{F6A2E7FF-FD1B-CF4D-BE4E-0C84862079C4}"/>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dirty="0">
                <a:solidFill>
                  <a:schemeClr val="bg1"/>
                </a:solidFill>
              </a:rPr>
              <a:t>“Click to edit. Add a quote or stat here. You can pull out key </a:t>
            </a:r>
            <a:br>
              <a:rPr lang="en-US" sz="2800" dirty="0">
                <a:solidFill>
                  <a:schemeClr val="bg1"/>
                </a:solidFill>
              </a:rPr>
            </a:br>
            <a:r>
              <a:rPr lang="en-US" sz="2800" dirty="0">
                <a:solidFill>
                  <a:srgbClr val="FFFF00"/>
                </a:solidFill>
              </a:rPr>
              <a:t>words</a:t>
            </a:r>
            <a:r>
              <a:rPr lang="en-US" sz="2800" dirty="0">
                <a:solidFill>
                  <a:schemeClr val="bg1"/>
                </a:solidFill>
              </a:rPr>
              <a:t> or </a:t>
            </a:r>
            <a:r>
              <a:rPr lang="en-US" sz="2800" dirty="0">
                <a:solidFill>
                  <a:srgbClr val="FFFF00"/>
                </a:solidFill>
              </a:rPr>
              <a:t>phrases </a:t>
            </a:r>
            <a:r>
              <a:rPr lang="en-US" sz="2800" dirty="0">
                <a:solidFill>
                  <a:schemeClr val="bg1"/>
                </a:solidFill>
              </a:rPr>
              <a:t>in a </a:t>
            </a:r>
            <a:br>
              <a:rPr lang="en-US" sz="2800" dirty="0">
                <a:solidFill>
                  <a:schemeClr val="bg1"/>
                </a:solidFill>
              </a:rPr>
            </a:br>
            <a:r>
              <a:rPr lang="en-US" sz="2800" dirty="0">
                <a:solidFill>
                  <a:schemeClr val="bg1"/>
                </a:solidFill>
              </a:rPr>
              <a:t>secondary </a:t>
            </a:r>
            <a:r>
              <a:rPr lang="en-US" sz="2800" dirty="0" err="1">
                <a:solidFill>
                  <a:schemeClr val="bg1"/>
                </a:solidFill>
              </a:rPr>
              <a:t>colour</a:t>
            </a:r>
            <a:r>
              <a:rPr lang="en-US" sz="2800" dirty="0">
                <a:solidFill>
                  <a:schemeClr val="bg1"/>
                </a:solidFill>
              </a:rPr>
              <a:t>.”</a:t>
            </a:r>
            <a:endParaRPr lang="en-GB" sz="2800" dirty="0">
              <a:solidFill>
                <a:schemeClr val="bg1"/>
              </a:solidFill>
            </a:endParaRPr>
          </a:p>
        </p:txBody>
      </p:sp>
    </p:spTree>
    <p:extLst>
      <p:ext uri="{BB962C8B-B14F-4D97-AF65-F5344CB8AC3E}">
        <p14:creationId xmlns:p14="http://schemas.microsoft.com/office/powerpoint/2010/main" val="1830416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1">
    <p:bg>
      <p:bgPr>
        <a:solidFill>
          <a:schemeClr val="bg1">
            <a:alpha val="97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5" name="Picture 4" descr="A picture containing text&#10;&#10;Description automatically generated">
            <a:extLst>
              <a:ext uri="{FF2B5EF4-FFF2-40B4-BE49-F238E27FC236}">
                <a16:creationId xmlns:a16="http://schemas.microsoft.com/office/drawing/2014/main" id="{A3E3CD12-986F-6F47-9FA6-50A812915E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1135878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solidFill>
                  <a:srgbClr val="00AEEF"/>
                </a:solidFill>
                <a:latin typeface="Aleo" pitchFamily="2" charset="77"/>
              </a:defRPr>
            </a:lvl1pPr>
          </a:lstStyle>
          <a:p>
            <a:pPr algn="ctr"/>
            <a:r>
              <a:rPr lang="en-US" sz="2800" dirty="0">
                <a:solidFill>
                  <a:srgbClr val="00AEEF"/>
                </a:solidFill>
              </a:rPr>
              <a:t>“Click to edit. Add a quote or stat here. You can pull out key </a:t>
            </a:r>
            <a:br>
              <a:rPr lang="en-US" sz="2800" dirty="0">
                <a:solidFill>
                  <a:srgbClr val="00AEEF"/>
                </a:solidFill>
              </a:rPr>
            </a:br>
            <a:r>
              <a:rPr lang="en-US" sz="2800" dirty="0">
                <a:solidFill>
                  <a:schemeClr val="tx1"/>
                </a:solidFill>
              </a:rPr>
              <a:t>words</a:t>
            </a:r>
            <a:r>
              <a:rPr lang="en-US" sz="2800" dirty="0">
                <a:solidFill>
                  <a:srgbClr val="00AEEF"/>
                </a:solidFill>
              </a:rPr>
              <a:t> or </a:t>
            </a:r>
            <a:r>
              <a:rPr lang="en-US" sz="2800" dirty="0">
                <a:solidFill>
                  <a:schemeClr val="tx1"/>
                </a:solidFill>
              </a:rPr>
              <a:t>phrases </a:t>
            </a:r>
            <a:r>
              <a:rPr lang="en-US" sz="2800" dirty="0">
                <a:solidFill>
                  <a:srgbClr val="00AEEF"/>
                </a:solidFill>
              </a:rPr>
              <a:t>in a </a:t>
            </a:r>
            <a:br>
              <a:rPr lang="en-US" sz="2800" dirty="0">
                <a:solidFill>
                  <a:srgbClr val="00AEEF"/>
                </a:solidFill>
              </a:rPr>
            </a:br>
            <a:r>
              <a:rPr lang="en-US" sz="2800" dirty="0">
                <a:solidFill>
                  <a:srgbClr val="00AEEF"/>
                </a:solidFill>
              </a:rPr>
              <a:t>secondary </a:t>
            </a:r>
            <a:r>
              <a:rPr lang="en-US" sz="2800" dirty="0" err="1">
                <a:solidFill>
                  <a:srgbClr val="00AEEF"/>
                </a:solidFill>
              </a:rPr>
              <a:t>colour</a:t>
            </a:r>
            <a:r>
              <a:rPr lang="en-US" sz="2800" dirty="0">
                <a:solidFill>
                  <a:srgbClr val="00AEEF"/>
                </a:solidFill>
              </a:rPr>
              <a:t>.”</a:t>
            </a:r>
            <a:endParaRPr lang="en-GB" sz="2800" dirty="0">
              <a:solidFill>
                <a:srgbClr val="00AEEF"/>
              </a:solidFill>
            </a:endParaRPr>
          </a:p>
        </p:txBody>
      </p:sp>
    </p:spTree>
    <p:extLst>
      <p:ext uri="{BB962C8B-B14F-4D97-AF65-F5344CB8AC3E}">
        <p14:creationId xmlns:p14="http://schemas.microsoft.com/office/powerpoint/2010/main" val="1621182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spTree>
    <p:extLst>
      <p:ext uri="{BB962C8B-B14F-4D97-AF65-F5344CB8AC3E}">
        <p14:creationId xmlns:p14="http://schemas.microsoft.com/office/powerpoint/2010/main" val="4204059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pic>
        <p:nvPicPr>
          <p:cNvPr id="3" name="Picture 2" descr="A picture containing text&#10;&#10;Description automatically generated">
            <a:extLst>
              <a:ext uri="{FF2B5EF4-FFF2-40B4-BE49-F238E27FC236}">
                <a16:creationId xmlns:a16="http://schemas.microsoft.com/office/drawing/2014/main" id="{9BCBD3E5-51C1-C94F-93C2-520AD14720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1111698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9EBBDA-EB37-3445-A63B-3C71FC237395}"/>
              </a:ext>
            </a:extLst>
          </p:cNvPr>
          <p:cNvSpPr txBox="1"/>
          <p:nvPr userDrawn="1"/>
        </p:nvSpPr>
        <p:spPr>
          <a:xfrm rot="5400000">
            <a:off x="11454389" y="522170"/>
            <a:ext cx="1259778"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UNICEF/Sokol</a:t>
            </a:r>
            <a:endParaRPr lang="en-US" sz="800" b="0" i="0" dirty="0">
              <a:solidFill>
                <a:schemeClr val="bg1"/>
              </a:solidFill>
              <a:latin typeface="Univers LT Pro 45 Light" panose="020B0403020202020204" pitchFamily="34" charset="77"/>
            </a:endParaRPr>
          </a:p>
        </p:txBody>
      </p:sp>
      <p:pic>
        <p:nvPicPr>
          <p:cNvPr id="4" name="Picture 3" descr="A picture containing text&#10;&#10;Description automatically generated">
            <a:extLst>
              <a:ext uri="{FF2B5EF4-FFF2-40B4-BE49-F238E27FC236}">
                <a16:creationId xmlns:a16="http://schemas.microsoft.com/office/drawing/2014/main" id="{38898DDE-91D3-0B45-B1E8-8390493318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225076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11DBEF1F-C7C5-A642-AA3C-6FE58155CE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743" b="5883"/>
          <a:stretch/>
        </p:blipFill>
        <p:spPr>
          <a:xfrm>
            <a:off x="0" y="-1"/>
            <a:ext cx="12192000" cy="6858001"/>
          </a:xfrm>
          <a:prstGeom prst="rect">
            <a:avLst/>
          </a:prstGeom>
        </p:spPr>
      </p:pic>
      <p:sp>
        <p:nvSpPr>
          <p:cNvPr id="9" name="TextBox 8">
            <a:extLst>
              <a:ext uri="{FF2B5EF4-FFF2-40B4-BE49-F238E27FC236}">
                <a16:creationId xmlns:a16="http://schemas.microsoft.com/office/drawing/2014/main" id="{363BC055-63D2-7B4C-AA38-1B4DCD1B627F}"/>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UNICEF/Al-Basha</a:t>
            </a:r>
            <a:endParaRPr lang="en-US" sz="800" dirty="0">
              <a:solidFill>
                <a:schemeClr val="bg1"/>
              </a:solidFill>
            </a:endParaRPr>
          </a:p>
        </p:txBody>
      </p:sp>
      <p:pic>
        <p:nvPicPr>
          <p:cNvPr id="7" name="Picture 6" descr="Logo&#10;&#10;Description automatically generated with low confidence">
            <a:extLst>
              <a:ext uri="{FF2B5EF4-FFF2-40B4-BE49-F238E27FC236}">
                <a16:creationId xmlns:a16="http://schemas.microsoft.com/office/drawing/2014/main" id="{74FC9EB1-7332-4D49-B349-AD68DC2CE0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A2E32C0A-6D4C-3E4E-8CDC-D872D60D9DA8}"/>
              </a:ext>
            </a:extLst>
          </p:cNvPr>
          <p:cNvSpPr>
            <a:spLocks noGrp="1"/>
          </p:cNvSpPr>
          <p:nvPr>
            <p:ph type="ctrTitle" hasCustomPrompt="1"/>
          </p:nvPr>
        </p:nvSpPr>
        <p:spPr>
          <a:xfrm>
            <a:off x="296867" y="5775443"/>
            <a:ext cx="5224257"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ANY QUESTIONS?</a:t>
            </a:r>
          </a:p>
        </p:txBody>
      </p:sp>
      <p:sp>
        <p:nvSpPr>
          <p:cNvPr id="3" name="Rectangle 2">
            <a:extLst>
              <a:ext uri="{FF2B5EF4-FFF2-40B4-BE49-F238E27FC236}">
                <a16:creationId xmlns:a16="http://schemas.microsoft.com/office/drawing/2014/main" id="{2233E45A-96B3-382C-E8E8-C8FB67F79C92}"/>
              </a:ext>
            </a:extLst>
          </p:cNvPr>
          <p:cNvSpPr/>
          <p:nvPr userDrawn="1"/>
        </p:nvSpPr>
        <p:spPr>
          <a:xfrm>
            <a:off x="296867" y="172539"/>
            <a:ext cx="3838845" cy="1192192"/>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836D5F0-7738-0C50-6AC2-C387FA0CA705}"/>
              </a:ext>
            </a:extLst>
          </p:cNvPr>
          <p:cNvSpPr txBox="1"/>
          <p:nvPr userDrawn="1"/>
        </p:nvSpPr>
        <p:spPr>
          <a:xfrm>
            <a:off x="385395" y="263854"/>
            <a:ext cx="3750317" cy="1200329"/>
          </a:xfrm>
          <a:prstGeom prst="rect">
            <a:avLst/>
          </a:prstGeom>
          <a:noFill/>
        </p:spPr>
        <p:txBody>
          <a:bodyPr wrap="square">
            <a:spAutoFit/>
          </a:bodyPr>
          <a:lstStyle/>
          <a:p>
            <a:pPr algn="l"/>
            <a:r>
              <a:rPr lang="en-GB" sz="1200" b="0" i="0" dirty="0" err="1">
                <a:solidFill>
                  <a:schemeClr val="bg1"/>
                </a:solidFill>
                <a:effectLst>
                  <a:outerShdw blurRad="973532" sx="97073" sy="97073" algn="l" rotWithShape="0">
                    <a:prstClr val="black"/>
                  </a:outerShdw>
                </a:effectLst>
                <a:latin typeface="Univers LT Pro 45 Light" panose="020B0403020202020204" pitchFamily="34" charset="77"/>
              </a:rPr>
              <a:t>Kholood</a:t>
            </a:r>
            <a:r>
              <a:rPr lang="en-GB" sz="1200" b="0" i="0" dirty="0">
                <a:solidFill>
                  <a:schemeClr val="bg1"/>
                </a:solidFill>
                <a:effectLst>
                  <a:outerShdw blurRad="973532" sx="97073" sy="97073" algn="l" rotWithShape="0">
                    <a:prstClr val="black"/>
                  </a:outerShdw>
                </a:effectLst>
                <a:latin typeface="Univers LT Pro 45 Light" panose="020B0403020202020204" pitchFamily="34" charset="77"/>
              </a:rPr>
              <a:t> (middle row, right) at school in Taiz, Yemen, which is near a fighting zone. “I feel afraid when I walk to school because cars are speeding, and I’m scared of the shelling.” UNICEF is helping to pay teachers and supply school materials.</a:t>
            </a:r>
          </a:p>
          <a:p>
            <a:pPr algn="l"/>
            <a:endParaRPr lang="en-GB" sz="1200" b="0" i="0" dirty="0">
              <a:solidFill>
                <a:schemeClr val="bg1"/>
              </a:solidFill>
              <a:effectLst>
                <a:outerShdw blurRad="973532" sx="97073" sy="97073" algn="l" rotWithShape="0">
                  <a:prstClr val="black"/>
                </a:outerShdw>
              </a:effectLst>
              <a:latin typeface="Univers LT Pro 45 Light" panose="020B0403020202020204" pitchFamily="34" charset="77"/>
            </a:endParaRPr>
          </a:p>
        </p:txBody>
      </p:sp>
    </p:spTree>
    <p:extLst>
      <p:ext uri="{BB962C8B-B14F-4D97-AF65-F5344CB8AC3E}">
        <p14:creationId xmlns:p14="http://schemas.microsoft.com/office/powerpoint/2010/main" val="496800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holding a baby&#10;&#10;Description automatically generated with medium confidence">
            <a:extLst>
              <a:ext uri="{FF2B5EF4-FFF2-40B4-BE49-F238E27FC236}">
                <a16:creationId xmlns:a16="http://schemas.microsoft.com/office/drawing/2014/main" id="{F408A3E1-6305-F501-07FB-8B36F17288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57" b="9999"/>
          <a:stretch/>
        </p:blipFill>
        <p:spPr>
          <a:xfrm>
            <a:off x="0" y="0"/>
            <a:ext cx="12192000" cy="6858000"/>
          </a:xfrm>
          <a:prstGeom prst="rect">
            <a:avLst/>
          </a:prstGeom>
        </p:spPr>
      </p:pic>
      <p:sp>
        <p:nvSpPr>
          <p:cNvPr id="8" name="TextBox 7">
            <a:extLst>
              <a:ext uri="{FF2B5EF4-FFF2-40B4-BE49-F238E27FC236}">
                <a16:creationId xmlns:a16="http://schemas.microsoft.com/office/drawing/2014/main" id="{2EFA9420-A04A-9C4A-8C23-80C54DA277F5}"/>
              </a:ext>
            </a:extLst>
          </p:cNvPr>
          <p:cNvSpPr txBox="1"/>
          <p:nvPr userDrawn="1"/>
        </p:nvSpPr>
        <p:spPr>
          <a:xfrm rot="5400000">
            <a:off x="-442868" y="616399"/>
            <a:ext cx="1264025" cy="215444"/>
          </a:xfrm>
          <a:prstGeom prst="rect">
            <a:avLst/>
          </a:prstGeom>
          <a:noFill/>
        </p:spPr>
        <p:txBody>
          <a:bodyPr wrap="square">
            <a:spAutoFit/>
          </a:bodyPr>
          <a:lstStyle/>
          <a:p>
            <a:pPr algn="l"/>
            <a:r>
              <a:rPr lang="en-GB" sz="800" b="0" i="0" dirty="0">
                <a:solidFill>
                  <a:schemeClr val="bg1"/>
                </a:solidFill>
                <a:effectLst/>
                <a:latin typeface="Open Sans" panose="020B0606030504020204" pitchFamily="34" charset="0"/>
              </a:rPr>
              <a:t>© UNICEF/</a:t>
            </a:r>
            <a:r>
              <a:rPr lang="en-GB" sz="800" b="0" i="0" dirty="0" err="1">
                <a:solidFill>
                  <a:schemeClr val="bg1"/>
                </a:solidFill>
                <a:effectLst/>
                <a:latin typeface="Open Sans" panose="020B0606030504020204" pitchFamily="34" charset="0"/>
              </a:rPr>
              <a:t>Dejongh</a:t>
            </a:r>
            <a:endParaRPr lang="en-US" sz="800" dirty="0">
              <a:solidFill>
                <a:schemeClr val="bg1"/>
              </a:solidFill>
            </a:endParaRPr>
          </a:p>
        </p:txBody>
      </p:sp>
      <p:pic>
        <p:nvPicPr>
          <p:cNvPr id="9" name="Picture 8" descr="Logo&#10;&#10;Description automatically generated with low confidence">
            <a:extLst>
              <a:ext uri="{FF2B5EF4-FFF2-40B4-BE49-F238E27FC236}">
                <a16:creationId xmlns:a16="http://schemas.microsoft.com/office/drawing/2014/main" id="{EF95C779-26BA-4B4F-89CC-F41238FC33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302640B2-5C62-5346-B320-A8ACB9465292}"/>
              </a:ext>
            </a:extLst>
          </p:cNvPr>
          <p:cNvSpPr>
            <a:spLocks noGrp="1"/>
          </p:cNvSpPr>
          <p:nvPr>
            <p:ph type="ctrTitle" hasCustomPrompt="1"/>
          </p:nvPr>
        </p:nvSpPr>
        <p:spPr>
          <a:xfrm>
            <a:off x="296867" y="5775443"/>
            <a:ext cx="5224257"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ANY QUESTIONS?</a:t>
            </a:r>
          </a:p>
        </p:txBody>
      </p:sp>
      <p:sp>
        <p:nvSpPr>
          <p:cNvPr id="2" name="TextBox 1">
            <a:extLst>
              <a:ext uri="{FF2B5EF4-FFF2-40B4-BE49-F238E27FC236}">
                <a16:creationId xmlns:a16="http://schemas.microsoft.com/office/drawing/2014/main" id="{05EA6E70-628D-2583-9EC1-9C096A2684E6}"/>
              </a:ext>
            </a:extLst>
          </p:cNvPr>
          <p:cNvSpPr txBox="1"/>
          <p:nvPr userDrawn="1"/>
        </p:nvSpPr>
        <p:spPr>
          <a:xfrm>
            <a:off x="8844735" y="5612278"/>
            <a:ext cx="3154680" cy="1200329"/>
          </a:xfrm>
          <a:prstGeom prst="rect">
            <a:avLst/>
          </a:prstGeom>
          <a:noFill/>
        </p:spPr>
        <p:txBody>
          <a:bodyPr wrap="square">
            <a:spAutoFit/>
          </a:bodyPr>
          <a:lstStyle/>
          <a:p>
            <a:pPr algn="r"/>
            <a:r>
              <a:rPr lang="en-GB" sz="1200" b="0" i="0" dirty="0">
                <a:solidFill>
                  <a:schemeClr val="bg1"/>
                </a:solidFill>
                <a:latin typeface="Univers LT Pro 45 Light" panose="020B0403020202020204" pitchFamily="34" charset="77"/>
              </a:rPr>
              <a:t>Tato </a:t>
            </a:r>
            <a:r>
              <a:rPr lang="en-GB" sz="1200" b="0" i="0" dirty="0" err="1">
                <a:solidFill>
                  <a:schemeClr val="bg1"/>
                </a:solidFill>
                <a:latin typeface="Univers LT Pro 45 Light" panose="020B0403020202020204" pitchFamily="34" charset="77"/>
              </a:rPr>
              <a:t>Guyo</a:t>
            </a:r>
            <a:r>
              <a:rPr lang="en-GB" sz="1200" b="0" i="0" dirty="0">
                <a:solidFill>
                  <a:schemeClr val="bg1"/>
                </a:solidFill>
                <a:latin typeface="Univers LT Pro 45 Light" panose="020B0403020202020204" pitchFamily="34" charset="77"/>
              </a:rPr>
              <a:t> holds her 5-month-old baby Dessa. Tato regularly measures Dessa's arm with a MUAC measuring tape supplied by UNICEF Ethiopia to make sure any signs of low-weight are spotted early. </a:t>
            </a:r>
          </a:p>
          <a:p>
            <a:pPr algn="r"/>
            <a:endParaRPr lang="en-GB"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62777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1">
    <p:bg>
      <p:bgPr>
        <a:solidFill>
          <a:schemeClr val="bg1">
            <a:alpha val="97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1F3ECF-8109-7249-9325-13A2A94DC86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5" name="Picture 4" descr="A picture containing text&#10;&#10;Description automatically generated">
            <a:extLst>
              <a:ext uri="{FF2B5EF4-FFF2-40B4-BE49-F238E27FC236}">
                <a16:creationId xmlns:a16="http://schemas.microsoft.com/office/drawing/2014/main" id="{A3E3CD12-986F-6F47-9FA6-50A812915E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3219883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child&#10;&#10;Description automatically generated">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825" b="7825"/>
          <a:stretch/>
        </p:blipFill>
        <p:spPr>
          <a:xfrm>
            <a:off x="0" y="1"/>
            <a:ext cx="12192000" cy="6858000"/>
          </a:xfrm>
          <a:prstGeom prst="rect">
            <a:avLst/>
          </a:prstGeom>
        </p:spPr>
      </p:pic>
      <p:sp>
        <p:nvSpPr>
          <p:cNvPr id="5" name="TextBox 4">
            <a:extLst>
              <a:ext uri="{FF2B5EF4-FFF2-40B4-BE49-F238E27FC236}">
                <a16:creationId xmlns:a16="http://schemas.microsoft.com/office/drawing/2014/main" id="{D9801195-34CB-DC40-927A-4A8DAEDBEF69}"/>
              </a:ext>
            </a:extLst>
          </p:cNvPr>
          <p:cNvSpPr txBox="1"/>
          <p:nvPr userDrawn="1"/>
        </p:nvSpPr>
        <p:spPr>
          <a:xfrm rot="5400000">
            <a:off x="11516504" y="445315"/>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a:t>
            </a:r>
            <a:r>
              <a:rPr lang="en-GB" sz="800" b="0" i="0" dirty="0" err="1">
                <a:solidFill>
                  <a:schemeClr val="tx1"/>
                </a:solidFill>
                <a:effectLst/>
                <a:latin typeface="Univers LT Pro 45 Light" panose="020B0403020202020204" pitchFamily="34" charset="77"/>
              </a:rPr>
              <a:t>Matas</a:t>
            </a:r>
            <a:endParaRPr lang="en-US" sz="800" b="0" i="0" dirty="0">
              <a:solidFill>
                <a:schemeClr val="tx1"/>
              </a:solidFill>
              <a:latin typeface="Univers LT Pro 45 Light" panose="020B0403020202020204" pitchFamily="34" charset="77"/>
            </a:endParaRPr>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452731" y="553037"/>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10" name="Picture 9" descr="A picture containing text&#10;&#10;Description automatically generated">
            <a:extLst>
              <a:ext uri="{FF2B5EF4-FFF2-40B4-BE49-F238E27FC236}">
                <a16:creationId xmlns:a16="http://schemas.microsoft.com/office/drawing/2014/main" id="{55EF6537-FCE6-6C42-8DDB-2A986AEDA0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3" name="TextBox 2">
            <a:extLst>
              <a:ext uri="{FF2B5EF4-FFF2-40B4-BE49-F238E27FC236}">
                <a16:creationId xmlns:a16="http://schemas.microsoft.com/office/drawing/2014/main" id="{CD31F192-E7AE-ADFE-8324-3CA672C9DAC5}"/>
              </a:ext>
            </a:extLst>
          </p:cNvPr>
          <p:cNvSpPr txBox="1"/>
          <p:nvPr userDrawn="1"/>
        </p:nvSpPr>
        <p:spPr>
          <a:xfrm>
            <a:off x="452731" y="5775356"/>
            <a:ext cx="3901060" cy="830997"/>
          </a:xfrm>
          <a:prstGeom prst="rect">
            <a:avLst/>
          </a:prstGeom>
          <a:noFill/>
        </p:spPr>
        <p:txBody>
          <a:bodyPr wrap="square">
            <a:spAutoFit/>
          </a:bodyPr>
          <a:lstStyle/>
          <a:p>
            <a:r>
              <a:rPr lang="en-GB" sz="1200" b="0" i="1" dirty="0">
                <a:latin typeface="Univers LT Pro 45 Light" panose="020B0403020202020204" pitchFamily="34" charset="77"/>
              </a:rPr>
              <a:t>"I wash my hands so germs don't get on them," </a:t>
            </a:r>
            <a:r>
              <a:rPr lang="en-GB" sz="1200" b="0" i="0" dirty="0">
                <a:latin typeface="Univers LT Pro 45 Light" panose="020B0403020202020204" pitchFamily="34" charset="77"/>
              </a:rPr>
              <a:t>says </a:t>
            </a:r>
            <a:r>
              <a:rPr lang="en-GB" sz="1200" b="0" i="0" dirty="0" err="1">
                <a:latin typeface="Univers LT Pro 45 Light" panose="020B0403020202020204" pitchFamily="34" charset="77"/>
              </a:rPr>
              <a:t>Dareen</a:t>
            </a:r>
            <a:r>
              <a:rPr lang="en-GB" sz="1200" b="0" i="0" dirty="0">
                <a:latin typeface="Univers LT Pro 45 Light" panose="020B0403020202020204" pitchFamily="34" charset="77"/>
              </a:rPr>
              <a:t>, 6, at school in Jordan. UNICEF is supporting the Government of Jordan to improve water, sanitation and hygiene facilities in schools.</a:t>
            </a:r>
            <a:endParaRPr lang="en-US" sz="1200" b="0" i="0" dirty="0">
              <a:latin typeface="Univers LT Pro 45 Light" panose="020B0403020202020204" pitchFamily="34" charset="77"/>
            </a:endParaRPr>
          </a:p>
        </p:txBody>
      </p:sp>
    </p:spTree>
    <p:extLst>
      <p:ext uri="{BB962C8B-B14F-4D97-AF65-F5344CB8AC3E}">
        <p14:creationId xmlns:p14="http://schemas.microsoft.com/office/powerpoint/2010/main" val="498076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DB59ED46-C3B4-7640-A292-9563A0F767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 t="13773" r="-15" b="1957"/>
          <a:stretch/>
        </p:blipFill>
        <p:spPr>
          <a:xfrm>
            <a:off x="0" y="0"/>
            <a:ext cx="12193832" cy="6858000"/>
          </a:xfrm>
          <a:prstGeom prst="rect">
            <a:avLst/>
          </a:prstGeom>
        </p:spPr>
      </p:pic>
      <p:sp>
        <p:nvSpPr>
          <p:cNvPr id="5" name="TextBox 4">
            <a:extLst>
              <a:ext uri="{FF2B5EF4-FFF2-40B4-BE49-F238E27FC236}">
                <a16:creationId xmlns:a16="http://schemas.microsoft.com/office/drawing/2014/main" id="{1AD9D7BD-B221-CE44-977E-46189A15DF9B}"/>
              </a:ext>
            </a:extLst>
          </p:cNvPr>
          <p:cNvSpPr txBox="1"/>
          <p:nvPr userDrawn="1"/>
        </p:nvSpPr>
        <p:spPr>
          <a:xfrm rot="5400000">
            <a:off x="11531242" y="445313"/>
            <a:ext cx="1106071"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Mulala</a:t>
            </a:r>
            <a:endParaRPr lang="en-US" sz="800" b="0" i="0" dirty="0">
              <a:solidFill>
                <a:schemeClr val="bg1"/>
              </a:solidFill>
              <a:latin typeface="Univers LT Pro 45 Light" panose="020B0403020202020204" pitchFamily="34" charset="77"/>
            </a:endParaRPr>
          </a:p>
        </p:txBody>
      </p:sp>
      <p:sp>
        <p:nvSpPr>
          <p:cNvPr id="10" name="Title 1">
            <a:extLst>
              <a:ext uri="{FF2B5EF4-FFF2-40B4-BE49-F238E27FC236}">
                <a16:creationId xmlns:a16="http://schemas.microsoft.com/office/drawing/2014/main" id="{FA28B210-FB01-6342-9CA4-878DECCF1B82}"/>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11" name="Picture 10" descr="A picture containing text&#10;&#10;Description automatically generated">
            <a:extLst>
              <a:ext uri="{FF2B5EF4-FFF2-40B4-BE49-F238E27FC236}">
                <a16:creationId xmlns:a16="http://schemas.microsoft.com/office/drawing/2014/main" id="{1E34638C-6902-BC44-AE0E-8F4B61FBFA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EC953A3-C48C-C563-F3E5-AEBD5D4414EC}"/>
              </a:ext>
            </a:extLst>
          </p:cNvPr>
          <p:cNvSpPr txBox="1"/>
          <p:nvPr userDrawn="1"/>
        </p:nvSpPr>
        <p:spPr>
          <a:xfrm>
            <a:off x="296866" y="295061"/>
            <a:ext cx="2674933" cy="830997"/>
          </a:xfrm>
          <a:prstGeom prst="rect">
            <a:avLst/>
          </a:prstGeom>
          <a:noFill/>
        </p:spPr>
        <p:txBody>
          <a:bodyPr wrap="square">
            <a:spAutoFit/>
          </a:bodyPr>
          <a:lstStyle/>
          <a:p>
            <a:r>
              <a:rPr lang="en-GB" sz="1200" b="0" i="0" dirty="0" err="1">
                <a:solidFill>
                  <a:schemeClr val="bg1"/>
                </a:solidFill>
                <a:latin typeface="Univers LT Pro 45 Light" panose="020B0403020202020204" pitchFamily="34" charset="77"/>
              </a:rPr>
              <a:t>Anaelah</a:t>
            </a:r>
            <a:r>
              <a:rPr lang="en-GB" sz="1200" b="0" i="0" dirty="0">
                <a:solidFill>
                  <a:schemeClr val="bg1"/>
                </a:solidFill>
                <a:latin typeface="Univers LT Pro 45 Light" panose="020B0403020202020204" pitchFamily="34" charset="77"/>
              </a:rPr>
              <a:t>, 3, receives polio vaccine drops during a UNICEF-supported immunisation campaign in Kinshasa, Democratic Republic of Congo.</a:t>
            </a:r>
          </a:p>
        </p:txBody>
      </p:sp>
    </p:spTree>
    <p:extLst>
      <p:ext uri="{BB962C8B-B14F-4D97-AF65-F5344CB8AC3E}">
        <p14:creationId xmlns:p14="http://schemas.microsoft.com/office/powerpoint/2010/main" val="3181609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all in front of other people playing volleyball&#10;&#10;Description automatically generated with low confidence">
            <a:extLst>
              <a:ext uri="{FF2B5EF4-FFF2-40B4-BE49-F238E27FC236}">
                <a16:creationId xmlns:a16="http://schemas.microsoft.com/office/drawing/2014/main" id="{9E5D5364-B4BF-3574-57F8-EADBE7C4968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270" b="2297"/>
          <a:stretch/>
        </p:blipFill>
        <p:spPr>
          <a:xfrm>
            <a:off x="0" y="7558"/>
            <a:ext cx="12192000" cy="6850442"/>
          </a:xfrm>
          <a:prstGeom prst="rect">
            <a:avLst/>
          </a:prstGeom>
        </p:spPr>
      </p:pic>
      <p:sp>
        <p:nvSpPr>
          <p:cNvPr id="7" name="TextBox 6">
            <a:extLst>
              <a:ext uri="{FF2B5EF4-FFF2-40B4-BE49-F238E27FC236}">
                <a16:creationId xmlns:a16="http://schemas.microsoft.com/office/drawing/2014/main" id="{D5223A73-C9EE-6142-87A6-EE5302EC6B4F}"/>
              </a:ext>
            </a:extLst>
          </p:cNvPr>
          <p:cNvSpPr txBox="1"/>
          <p:nvPr userDrawn="1"/>
        </p:nvSpPr>
        <p:spPr>
          <a:xfrm rot="5400000">
            <a:off x="11421596" y="4158751"/>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a:t>
            </a:r>
            <a:r>
              <a:rPr lang="en-GB" sz="800" b="0" i="0" dirty="0" err="1">
                <a:solidFill>
                  <a:schemeClr val="tx1"/>
                </a:solidFill>
                <a:effectLst/>
                <a:latin typeface="Univers LT Pro 45 Light" panose="020B0403020202020204" pitchFamily="34" charset="77"/>
              </a:rPr>
              <a:t>Chikondi</a:t>
            </a:r>
            <a:endParaRPr lang="en-US" sz="800" b="0" i="0" dirty="0">
              <a:solidFill>
                <a:schemeClr val="tx1"/>
              </a:solidFill>
              <a:latin typeface="Univers LT Pro 45 Light" panose="020B0403020202020204" pitchFamily="34" charset="77"/>
            </a:endParaRPr>
          </a:p>
        </p:txBody>
      </p:sp>
      <p:sp>
        <p:nvSpPr>
          <p:cNvPr id="9" name="Title 1">
            <a:extLst>
              <a:ext uri="{FF2B5EF4-FFF2-40B4-BE49-F238E27FC236}">
                <a16:creationId xmlns:a16="http://schemas.microsoft.com/office/drawing/2014/main" id="{2BF99775-F5EA-5845-ACD1-9BD83E928D73}"/>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10" name="Picture 9" descr="A picture containing text&#10;&#10;Description automatically generated">
            <a:extLst>
              <a:ext uri="{FF2B5EF4-FFF2-40B4-BE49-F238E27FC236}">
                <a16:creationId xmlns:a16="http://schemas.microsoft.com/office/drawing/2014/main" id="{0A0AFA88-AF95-6A4A-BBF8-3231F2ACB5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21B2B51-C309-4562-38A8-20F151B44010}"/>
              </a:ext>
            </a:extLst>
          </p:cNvPr>
          <p:cNvSpPr txBox="1"/>
          <p:nvPr userDrawn="1"/>
        </p:nvSpPr>
        <p:spPr>
          <a:xfrm>
            <a:off x="8188036" y="305493"/>
            <a:ext cx="3631082" cy="646331"/>
          </a:xfrm>
          <a:prstGeom prst="rect">
            <a:avLst/>
          </a:prstGeom>
          <a:noFill/>
        </p:spPr>
        <p:txBody>
          <a:bodyPr wrap="square">
            <a:spAutoFit/>
          </a:bodyPr>
          <a:lstStyle/>
          <a:p>
            <a:pPr algn="r"/>
            <a:r>
              <a:rPr lang="en-GB" sz="1200" b="0" i="0" dirty="0">
                <a:solidFill>
                  <a:schemeClr val="tx1"/>
                </a:solidFill>
                <a:latin typeface="Univers LT Pro 45 Light" panose="020B0403020202020204" pitchFamily="34" charset="77"/>
              </a:rPr>
              <a:t>Steven, 14, plays football at a UNICEF–supported Children’s Corner in Malawi.</a:t>
            </a:r>
          </a:p>
          <a:p>
            <a:pPr algn="r"/>
            <a:endParaRPr lang="en-GB" sz="1200" b="0" i="0" dirty="0" err="1">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2003611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child in front of a chalkboard&#10;&#10;Description automatically generated with low confidence">
            <a:extLst>
              <a:ext uri="{FF2B5EF4-FFF2-40B4-BE49-F238E27FC236}">
                <a16:creationId xmlns:a16="http://schemas.microsoft.com/office/drawing/2014/main" id="{ACCE846E-837C-1F4C-B072-ABC615FAC37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 t="11136" r="1822" b="6007"/>
          <a:stretch/>
        </p:blipFill>
        <p:spPr>
          <a:xfrm>
            <a:off x="0" y="0"/>
            <a:ext cx="12191999" cy="6858001"/>
          </a:xfrm>
          <a:prstGeom prst="rect">
            <a:avLst/>
          </a:prstGeom>
        </p:spPr>
      </p:pic>
      <p:sp>
        <p:nvSpPr>
          <p:cNvPr id="5" name="TextBox 4">
            <a:extLst>
              <a:ext uri="{FF2B5EF4-FFF2-40B4-BE49-F238E27FC236}">
                <a16:creationId xmlns:a16="http://schemas.microsoft.com/office/drawing/2014/main" id="{868B8ABE-34FF-4A42-A334-1710582EB8F3}"/>
              </a:ext>
            </a:extLst>
          </p:cNvPr>
          <p:cNvSpPr txBox="1"/>
          <p:nvPr userDrawn="1"/>
        </p:nvSpPr>
        <p:spPr>
          <a:xfrm rot="5400000">
            <a:off x="11511090" y="461460"/>
            <a:ext cx="1106071"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Taxta</a:t>
            </a:r>
            <a:endParaRPr lang="en-US" sz="800" b="0" i="0" dirty="0">
              <a:solidFill>
                <a:schemeClr val="bg1"/>
              </a:solidFill>
              <a:latin typeface="Univers LT Pro 45 Light" panose="020B0403020202020204" pitchFamily="34" charset="77"/>
            </a:endParaRPr>
          </a:p>
        </p:txBody>
      </p:sp>
      <p:sp>
        <p:nvSpPr>
          <p:cNvPr id="8" name="Title 1">
            <a:extLst>
              <a:ext uri="{FF2B5EF4-FFF2-40B4-BE49-F238E27FC236}">
                <a16:creationId xmlns:a16="http://schemas.microsoft.com/office/drawing/2014/main" id="{03605744-ECCC-5F43-BA9C-300A45595B11}"/>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9" name="Picture 8" descr="A picture containing text&#10;&#10;Description automatically generated">
            <a:extLst>
              <a:ext uri="{FF2B5EF4-FFF2-40B4-BE49-F238E27FC236}">
                <a16:creationId xmlns:a16="http://schemas.microsoft.com/office/drawing/2014/main" id="{7B344DC0-C178-FE40-886C-0BAC10E2B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4" name="Rectangle 3">
            <a:extLst>
              <a:ext uri="{FF2B5EF4-FFF2-40B4-BE49-F238E27FC236}">
                <a16:creationId xmlns:a16="http://schemas.microsoft.com/office/drawing/2014/main" id="{8F7A32BE-F015-E965-BCF5-100F981B58C6}"/>
              </a:ext>
            </a:extLst>
          </p:cNvPr>
          <p:cNvSpPr/>
          <p:nvPr userDrawn="1"/>
        </p:nvSpPr>
        <p:spPr>
          <a:xfrm>
            <a:off x="296867" y="195689"/>
            <a:ext cx="3838845" cy="646331"/>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634648-3DBD-943E-90E5-E853059C76F0}"/>
              </a:ext>
            </a:extLst>
          </p:cNvPr>
          <p:cNvSpPr txBox="1"/>
          <p:nvPr userDrawn="1"/>
        </p:nvSpPr>
        <p:spPr>
          <a:xfrm>
            <a:off x="296867" y="295061"/>
            <a:ext cx="3828324" cy="646331"/>
          </a:xfrm>
          <a:prstGeom prst="rect">
            <a:avLst/>
          </a:prstGeom>
          <a:noFill/>
        </p:spPr>
        <p:txBody>
          <a:bodyPr wrap="square">
            <a:spAutoFit/>
          </a:bodyPr>
          <a:lstStyle/>
          <a:p>
            <a:pPr algn="l"/>
            <a:r>
              <a:rPr lang="en-GB" sz="1200" b="0" i="0" dirty="0" err="1">
                <a:solidFill>
                  <a:schemeClr val="bg1"/>
                </a:solidFill>
                <a:effectLst>
                  <a:outerShdw blurRad="50800" dist="38100" dir="2700000" algn="tl" rotWithShape="0">
                    <a:prstClr val="black">
                      <a:alpha val="8000"/>
                    </a:prstClr>
                  </a:outerShdw>
                </a:effectLst>
                <a:latin typeface="Univers LT Pro 45 Light" panose="020B0403020202020204" pitchFamily="34" charset="77"/>
              </a:rPr>
              <a:t>Abdikarim's</a:t>
            </a:r>
            <a:r>
              <a:rPr lang="en-GB" sz="1200" b="0" i="0" dirty="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 favourite subject is science. </a:t>
            </a:r>
            <a:r>
              <a:rPr lang="en-GB" sz="1200" b="0" i="1" dirty="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"I want to be a doctor or an engineer", </a:t>
            </a:r>
            <a:r>
              <a:rPr lang="en-GB" sz="1200" b="0" i="0" dirty="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he says in school in Somalia.</a:t>
            </a:r>
          </a:p>
          <a:p>
            <a:pPr algn="l"/>
            <a:endParaRPr lang="en-GB" sz="1200" b="0" i="0" dirty="0">
              <a:solidFill>
                <a:schemeClr val="bg1"/>
              </a:solidFill>
              <a:effectLst>
                <a:outerShdw blurRad="50800" dist="38100" dir="2700000" algn="tl" rotWithShape="0">
                  <a:prstClr val="black">
                    <a:alpha val="8000"/>
                  </a:prstClr>
                </a:outerShdw>
              </a:effectLst>
              <a:latin typeface="Univers LT Pro 45 Light" panose="020B0403020202020204" pitchFamily="34" charset="77"/>
            </a:endParaRPr>
          </a:p>
        </p:txBody>
      </p:sp>
    </p:spTree>
    <p:extLst>
      <p:ext uri="{BB962C8B-B14F-4D97-AF65-F5344CB8AC3E}">
        <p14:creationId xmlns:p14="http://schemas.microsoft.com/office/powerpoint/2010/main" val="2059089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sitting at a desk in a classroom&#10;&#10;Description automatically generated with medium confidence">
            <a:extLst>
              <a:ext uri="{FF2B5EF4-FFF2-40B4-BE49-F238E27FC236}">
                <a16:creationId xmlns:a16="http://schemas.microsoft.com/office/drawing/2014/main" id="{BB7EA63E-2542-A454-61C6-1B02920DEB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86" t="17362" r="-1137"/>
          <a:stretch/>
        </p:blipFill>
        <p:spPr>
          <a:xfrm>
            <a:off x="-1" y="0"/>
            <a:ext cx="12407445"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697EBCE2-35EC-D848-8FBA-82D3F2E022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5" name="TextBox 4">
            <a:extLst>
              <a:ext uri="{FF2B5EF4-FFF2-40B4-BE49-F238E27FC236}">
                <a16:creationId xmlns:a16="http://schemas.microsoft.com/office/drawing/2014/main" id="{089AA41E-3153-C641-9B67-D8EF9E9FAA85}"/>
              </a:ext>
            </a:extLst>
          </p:cNvPr>
          <p:cNvSpPr txBox="1"/>
          <p:nvPr userDrawn="1"/>
        </p:nvSpPr>
        <p:spPr>
          <a:xfrm rot="5400000">
            <a:off x="11531242" y="6197243"/>
            <a:ext cx="1106071" cy="215444"/>
          </a:xfrm>
          <a:prstGeom prst="rect">
            <a:avLst/>
          </a:prstGeom>
          <a:noFill/>
        </p:spPr>
        <p:txBody>
          <a:bodyPr wrap="square">
            <a:spAutoFit/>
          </a:bodyPr>
          <a:lstStyle/>
          <a:p>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Bashizi</a:t>
            </a:r>
            <a:endParaRPr lang="en-US" sz="800" b="0" i="0" dirty="0">
              <a:solidFill>
                <a:schemeClr val="bg1"/>
              </a:solidFill>
              <a:latin typeface="Univers LT Pro 45 Light" panose="020B0403020202020204" pitchFamily="34" charset="77"/>
            </a:endParaRPr>
          </a:p>
        </p:txBody>
      </p:sp>
      <p:sp>
        <p:nvSpPr>
          <p:cNvPr id="8" name="Title 1">
            <a:extLst>
              <a:ext uri="{FF2B5EF4-FFF2-40B4-BE49-F238E27FC236}">
                <a16:creationId xmlns:a16="http://schemas.microsoft.com/office/drawing/2014/main" id="{4334FCCD-D679-0849-8184-A4C4F197C6C1}"/>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sp>
        <p:nvSpPr>
          <p:cNvPr id="2" name="TextBox 1">
            <a:extLst>
              <a:ext uri="{FF2B5EF4-FFF2-40B4-BE49-F238E27FC236}">
                <a16:creationId xmlns:a16="http://schemas.microsoft.com/office/drawing/2014/main" id="{C343CEB0-4FC8-FED6-E876-B15F6286AE4E}"/>
              </a:ext>
            </a:extLst>
          </p:cNvPr>
          <p:cNvSpPr txBox="1"/>
          <p:nvPr userDrawn="1"/>
        </p:nvSpPr>
        <p:spPr>
          <a:xfrm>
            <a:off x="296867" y="193461"/>
            <a:ext cx="5247590" cy="830997"/>
          </a:xfrm>
          <a:prstGeom prst="rect">
            <a:avLst/>
          </a:prstGeom>
          <a:noFill/>
        </p:spPr>
        <p:txBody>
          <a:bodyPr wrap="square">
            <a:spAutoFit/>
          </a:bodyPr>
          <a:lstStyle/>
          <a:p>
            <a:pPr algn="l"/>
            <a:r>
              <a:rPr lang="en-GB" sz="1200" b="0" i="0" dirty="0">
                <a:solidFill>
                  <a:schemeClr val="tx1"/>
                </a:solidFill>
                <a:latin typeface="Univers LT Pro 45 Light" panose="020B0403020202020204" pitchFamily="34" charset="77"/>
              </a:rPr>
              <a:t>Dorcas, 10, says </a:t>
            </a:r>
            <a:r>
              <a:rPr lang="en-GB" sz="1200" b="0" i="1" dirty="0">
                <a:solidFill>
                  <a:schemeClr val="tx1"/>
                </a:solidFill>
                <a:latin typeface="Univers LT Pro 45 Light" panose="020B0403020202020204" pitchFamily="34" charset="77"/>
              </a:rPr>
              <a:t>"I'm going to finish my primary education soon and go on to secondary school to be a boat captain." </a:t>
            </a:r>
            <a:r>
              <a:rPr lang="en-GB" sz="1200" b="0" i="0" dirty="0">
                <a:solidFill>
                  <a:schemeClr val="tx1"/>
                </a:solidFill>
                <a:latin typeface="Univers LT Pro 45 Light" panose="020B0403020202020204" pitchFamily="34" charset="77"/>
              </a:rPr>
              <a:t>Her school near Goma, Democratic Republic of Congo, was rebuilt following a volcanic eruption. </a:t>
            </a:r>
          </a:p>
          <a:p>
            <a:pPr algn="l"/>
            <a:endParaRPr lang="en-GB" sz="1200" b="0" i="0" dirty="0">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2874653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young child writing on a whiteboard&#10;&#10;Description automatically generated">
            <a:extLst>
              <a:ext uri="{FF2B5EF4-FFF2-40B4-BE49-F238E27FC236}">
                <a16:creationId xmlns:a16="http://schemas.microsoft.com/office/drawing/2014/main" id="{DC165334-24D8-F3CD-3AF7-08F2C5354B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121" b="4436"/>
          <a:stretch/>
        </p:blipFill>
        <p:spPr>
          <a:xfrm>
            <a:off x="0" y="0"/>
            <a:ext cx="12192000" cy="6858000"/>
          </a:xfrm>
          <a:prstGeom prst="rect">
            <a:avLst/>
          </a:prstGeom>
        </p:spPr>
      </p:pic>
      <p:sp>
        <p:nvSpPr>
          <p:cNvPr id="5" name="TextBox 4">
            <a:extLst>
              <a:ext uri="{FF2B5EF4-FFF2-40B4-BE49-F238E27FC236}">
                <a16:creationId xmlns:a16="http://schemas.microsoft.com/office/drawing/2014/main" id="{9CE45975-3D5B-F441-928C-36291D0FB2F2}"/>
              </a:ext>
            </a:extLst>
          </p:cNvPr>
          <p:cNvSpPr txBox="1"/>
          <p:nvPr userDrawn="1"/>
        </p:nvSpPr>
        <p:spPr>
          <a:xfrm rot="5400000">
            <a:off x="11531242" y="6197243"/>
            <a:ext cx="1106071" cy="215444"/>
          </a:xfrm>
          <a:prstGeom prst="rect">
            <a:avLst/>
          </a:prstGeom>
          <a:noFill/>
        </p:spPr>
        <p:txBody>
          <a:bodyPr wrap="square">
            <a:spAutoFit/>
          </a:bodyPr>
          <a:lstStyle/>
          <a:p>
            <a:pPr algn="r"/>
            <a:r>
              <a:rPr lang="en-GB" sz="800" b="0" i="0" dirty="0">
                <a:solidFill>
                  <a:schemeClr val="bg1"/>
                </a:solidFill>
                <a:effectLst/>
                <a:latin typeface="Univers LT Pro 45 Light" panose="020B0403020202020204" pitchFamily="34" charset="77"/>
              </a:rPr>
              <a:t>© UNICEF/Karimi</a:t>
            </a:r>
            <a:endParaRPr lang="en-US" sz="800" b="0" i="0" dirty="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773CCF4-865B-9A44-A6A3-2C708060E2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DCC0CE49-8703-6F4C-B416-E5B2915C97C0}"/>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sp>
        <p:nvSpPr>
          <p:cNvPr id="2" name="TextBox 1">
            <a:extLst>
              <a:ext uri="{FF2B5EF4-FFF2-40B4-BE49-F238E27FC236}">
                <a16:creationId xmlns:a16="http://schemas.microsoft.com/office/drawing/2014/main" id="{63D5190E-43AA-8BAD-312D-C88310FFC66C}"/>
              </a:ext>
            </a:extLst>
          </p:cNvPr>
          <p:cNvSpPr txBox="1"/>
          <p:nvPr userDrawn="1"/>
        </p:nvSpPr>
        <p:spPr>
          <a:xfrm>
            <a:off x="296867" y="193461"/>
            <a:ext cx="3418790" cy="1200329"/>
          </a:xfrm>
          <a:prstGeom prst="rect">
            <a:avLst/>
          </a:prstGeom>
          <a:noFill/>
        </p:spPr>
        <p:txBody>
          <a:bodyPr wrap="square">
            <a:spAutoFit/>
          </a:bodyPr>
          <a:lstStyle/>
          <a:p>
            <a:pPr algn="l"/>
            <a:r>
              <a:rPr lang="en-GB" sz="1200" b="0" i="0" dirty="0">
                <a:solidFill>
                  <a:schemeClr val="bg1"/>
                </a:solidFill>
                <a:latin typeface="Univers LT Pro 45 Light" panose="020B0403020202020204" pitchFamily="34" charset="77"/>
              </a:rPr>
              <a:t>Najma, 6, in the UNICEF-supported Child Friendly Space for displaced children in Daikundi Province, Afghanistan. “</a:t>
            </a:r>
            <a:r>
              <a:rPr lang="en-GB" sz="1200" b="0" i="1" dirty="0">
                <a:solidFill>
                  <a:schemeClr val="bg1"/>
                </a:solidFill>
                <a:latin typeface="Univers LT Pro 45 Light" panose="020B0403020202020204" pitchFamily="34" charset="77"/>
              </a:rPr>
              <a:t>My favourite thing here is studying, especially numbers and mathematics</a:t>
            </a:r>
            <a:r>
              <a:rPr lang="en-GB" sz="1200" b="0" i="0" dirty="0">
                <a:solidFill>
                  <a:schemeClr val="bg1"/>
                </a:solidFill>
                <a:latin typeface="Univers LT Pro 45 Light" panose="020B0403020202020204" pitchFamily="34" charset="77"/>
              </a:rPr>
              <a:t>”, she smiles.</a:t>
            </a:r>
          </a:p>
          <a:p>
            <a:pPr algn="l"/>
            <a:endParaRPr lang="en-GB"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71396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27/09/2023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688" r:id="rId4"/>
    <p:sldLayoutId id="2147483689" r:id="rId5"/>
    <p:sldLayoutId id="2147483693" r:id="rId6"/>
    <p:sldLayoutId id="2147483697" r:id="rId7"/>
    <p:sldLayoutId id="2147483698" r:id="rId8"/>
    <p:sldLayoutId id="2147483681" r:id="rId9"/>
    <p:sldLayoutId id="2147483680" r:id="rId10"/>
    <p:sldLayoutId id="2147483686" r:id="rId11"/>
    <p:sldLayoutId id="2147483706" r:id="rId12"/>
    <p:sldLayoutId id="2147483727" r:id="rId13"/>
    <p:sldLayoutId id="2147483709" r:id="rId14"/>
    <p:sldLayoutId id="2147483694" r:id="rId15"/>
    <p:sldLayoutId id="2147483733" r:id="rId16"/>
    <p:sldLayoutId id="2147483728" r:id="rId17"/>
    <p:sldLayoutId id="2147483734" r:id="rId18"/>
    <p:sldLayoutId id="2147483736" r:id="rId19"/>
    <p:sldLayoutId id="2147483735" r:id="rId20"/>
    <p:sldLayoutId id="2147483715" r:id="rId21"/>
    <p:sldLayoutId id="2147483737" r:id="rId22"/>
    <p:sldLayoutId id="2147483679" r:id="rId23"/>
    <p:sldLayoutId id="2147483696" r:id="rId24"/>
    <p:sldLayoutId id="2147483722" r:id="rId25"/>
  </p:sldLayoutIdLst>
  <p:txStyles>
    <p:titleStyle>
      <a:lvl1pPr algn="l" defTabSz="914400" rtl="0" eaLnBrk="1" latinLnBrk="0" hangingPunct="1">
        <a:lnSpc>
          <a:spcPct val="90000"/>
        </a:lnSpc>
        <a:spcBef>
          <a:spcPct val="0"/>
        </a:spcBef>
        <a:buNone/>
        <a:defRPr sz="4400" b="1" i="0" kern="1200">
          <a:solidFill>
            <a:schemeClr val="tx1"/>
          </a:solidFill>
          <a:latin typeface="Univers LT Pro 85 XBlack" panose="020B08040305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35.png"/><Relationship Id="rId11" Type="http://schemas.openxmlformats.org/officeDocument/2006/relationships/image" Target="../media/image38.jpeg"/><Relationship Id="rId5" Type="http://schemas.openxmlformats.org/officeDocument/2006/relationships/image" Target="../media/image34.jpe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FB721-2B34-734E-9248-4FFABC0D5600}"/>
              </a:ext>
            </a:extLst>
          </p:cNvPr>
          <p:cNvSpPr>
            <a:spLocks noGrp="1"/>
          </p:cNvSpPr>
          <p:nvPr>
            <p:ph type="ctrTitle"/>
          </p:nvPr>
        </p:nvSpPr>
        <p:spPr>
          <a:xfrm>
            <a:off x="1941095" y="2765947"/>
            <a:ext cx="7952842" cy="1326105"/>
          </a:xfrm>
        </p:spPr>
        <p:txBody>
          <a:bodyPr/>
          <a:lstStyle/>
          <a:p>
            <a:r>
              <a:rPr lang="en-US" dirty="0"/>
              <a:t>Campaigning at UNICEF UK</a:t>
            </a:r>
          </a:p>
        </p:txBody>
      </p:sp>
    </p:spTree>
    <p:extLst>
      <p:ext uri="{BB962C8B-B14F-4D97-AF65-F5344CB8AC3E}">
        <p14:creationId xmlns:p14="http://schemas.microsoft.com/office/powerpoint/2010/main" val="1260778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189B3A-D0E7-E640-B1F0-3B483591A08C}"/>
              </a:ext>
            </a:extLst>
          </p:cNvPr>
          <p:cNvSpPr>
            <a:spLocks noGrp="1"/>
          </p:cNvSpPr>
          <p:nvPr>
            <p:ph type="body" sz="quarter" idx="14"/>
          </p:nvPr>
        </p:nvSpPr>
        <p:spPr>
          <a:xfrm>
            <a:off x="352173" y="522917"/>
            <a:ext cx="10855481" cy="699404"/>
          </a:xfrm>
        </p:spPr>
        <p:txBody>
          <a:bodyPr/>
          <a:lstStyle/>
          <a:p>
            <a:r>
              <a:rPr lang="en-US" dirty="0"/>
              <a:t>What is campaigning?</a:t>
            </a:r>
          </a:p>
        </p:txBody>
      </p:sp>
      <p:sp>
        <p:nvSpPr>
          <p:cNvPr id="5" name="Text Placeholder 4">
            <a:extLst>
              <a:ext uri="{FF2B5EF4-FFF2-40B4-BE49-F238E27FC236}">
                <a16:creationId xmlns:a16="http://schemas.microsoft.com/office/drawing/2014/main" id="{E7C3EA92-8D92-2240-86E6-BB7B334F6C93}"/>
              </a:ext>
            </a:extLst>
          </p:cNvPr>
          <p:cNvSpPr>
            <a:spLocks noGrp="1"/>
          </p:cNvSpPr>
          <p:nvPr>
            <p:ph type="body" sz="quarter" idx="20"/>
          </p:nvPr>
        </p:nvSpPr>
        <p:spPr>
          <a:xfrm>
            <a:off x="528637" y="1481683"/>
            <a:ext cx="5305425" cy="2544885"/>
          </a:xfrm>
        </p:spPr>
        <p:txBody>
          <a:bodyPr>
            <a:noAutofit/>
          </a:bodyPr>
          <a:lstStyle/>
          <a:p>
            <a:r>
              <a:rPr lang="en-US" sz="3000" b="0" dirty="0"/>
              <a:t>“To work in an organized and active way towards a particular goal, typically a political or social one, and influence those in power to act”</a:t>
            </a:r>
          </a:p>
        </p:txBody>
      </p:sp>
      <p:pic>
        <p:nvPicPr>
          <p:cNvPr id="1026" name="Picture 2" descr="Lily-Rose (@LilyRoseEllis) / X">
            <a:extLst>
              <a:ext uri="{FF2B5EF4-FFF2-40B4-BE49-F238E27FC236}">
                <a16:creationId xmlns:a16="http://schemas.microsoft.com/office/drawing/2014/main" id="{EECBBA0C-C29B-1B30-F5BF-869F7B40BE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56" y="5079388"/>
            <a:ext cx="1365955" cy="13659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chel, Author at Shift">
            <a:extLst>
              <a:ext uri="{FF2B5EF4-FFF2-40B4-BE49-F238E27FC236}">
                <a16:creationId xmlns:a16="http://schemas.microsoft.com/office/drawing/2014/main" id="{8BB971FB-5427-2A2B-6370-97BFA58C3E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6285" y="5079388"/>
            <a:ext cx="1365955" cy="13659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ncy Auld - Campaigner - UNICEF UK | LinkedIn">
            <a:extLst>
              <a:ext uri="{FF2B5EF4-FFF2-40B4-BE49-F238E27FC236}">
                <a16:creationId xmlns:a16="http://schemas.microsoft.com/office/drawing/2014/main" id="{6886F11E-4496-BEC3-03BB-06580D52D49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1084" y="5079387"/>
            <a:ext cx="1365955" cy="13659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ill Empson - Senior Campaigner - UNICEF UK | LinkedIn">
            <a:extLst>
              <a:ext uri="{FF2B5EF4-FFF2-40B4-BE49-F238E27FC236}">
                <a16:creationId xmlns:a16="http://schemas.microsoft.com/office/drawing/2014/main" id="{9067B5C7-C8BE-E90C-8B54-2B9618804AE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05131" y="5009936"/>
            <a:ext cx="1365955" cy="13659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3">
            <a:extLst>
              <a:ext uri="{FF2B5EF4-FFF2-40B4-BE49-F238E27FC236}">
                <a16:creationId xmlns:a16="http://schemas.microsoft.com/office/drawing/2014/main" id="{8C5E7888-BF07-87BD-BAF9-A87EAA59E342}"/>
              </a:ext>
            </a:extLst>
          </p:cNvPr>
          <p:cNvSpPr>
            <a:spLocks noGrp="1"/>
          </p:cNvSpPr>
          <p:nvPr>
            <p:ph type="body" sz="quarter" idx="17"/>
          </p:nvPr>
        </p:nvSpPr>
        <p:spPr>
          <a:xfrm rot="10800000" flipV="1">
            <a:off x="489321" y="4465904"/>
            <a:ext cx="4493929" cy="462426"/>
          </a:xfrm>
        </p:spPr>
        <p:txBody>
          <a:bodyPr/>
          <a:lstStyle/>
          <a:p>
            <a:r>
              <a:rPr lang="en-US" sz="2200" dirty="0"/>
              <a:t>UNICEF UK’s campaigns team</a:t>
            </a:r>
          </a:p>
        </p:txBody>
      </p:sp>
      <p:pic>
        <p:nvPicPr>
          <p:cNvPr id="1038" name="Picture 14" descr="Campaign with us to protect children's rights - UNICEF UK">
            <a:extLst>
              <a:ext uri="{FF2B5EF4-FFF2-40B4-BE49-F238E27FC236}">
                <a16:creationId xmlns:a16="http://schemas.microsoft.com/office/drawing/2014/main" id="{9CD93947-E2FB-5B00-7B3E-F6D39BB7CF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3438" y="1481683"/>
            <a:ext cx="4384216" cy="272282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ebecca Dallison - Head of Campaigns and Mobilisation - Unicef UK | LinkedIn">
            <a:extLst>
              <a:ext uri="{FF2B5EF4-FFF2-40B4-BE49-F238E27FC236}">
                <a16:creationId xmlns:a16="http://schemas.microsoft.com/office/drawing/2014/main" id="{A92B4958-D10F-F7C0-DCC6-2BE59E2EBD1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41699" y="5009936"/>
            <a:ext cx="1365955" cy="136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436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189B3A-D0E7-E640-B1F0-3B483591A08C}"/>
              </a:ext>
            </a:extLst>
          </p:cNvPr>
          <p:cNvSpPr>
            <a:spLocks noGrp="1"/>
          </p:cNvSpPr>
          <p:nvPr>
            <p:ph type="body" sz="quarter" idx="14"/>
          </p:nvPr>
        </p:nvSpPr>
        <p:spPr>
          <a:xfrm>
            <a:off x="344529" y="599717"/>
            <a:ext cx="11502942" cy="588605"/>
          </a:xfrm>
        </p:spPr>
        <p:txBody>
          <a:bodyPr/>
          <a:lstStyle/>
          <a:p>
            <a:r>
              <a:rPr lang="en-US" sz="3200" dirty="0"/>
              <a:t>Our current campaigns</a:t>
            </a:r>
          </a:p>
        </p:txBody>
      </p:sp>
      <p:sp>
        <p:nvSpPr>
          <p:cNvPr id="5" name="Text Placeholder 4">
            <a:extLst>
              <a:ext uri="{FF2B5EF4-FFF2-40B4-BE49-F238E27FC236}">
                <a16:creationId xmlns:a16="http://schemas.microsoft.com/office/drawing/2014/main" id="{E7C3EA92-8D92-2240-86E6-BB7B334F6C93}"/>
              </a:ext>
            </a:extLst>
          </p:cNvPr>
          <p:cNvSpPr>
            <a:spLocks noGrp="1"/>
          </p:cNvSpPr>
          <p:nvPr>
            <p:ph type="body" sz="quarter" idx="20"/>
          </p:nvPr>
        </p:nvSpPr>
        <p:spPr>
          <a:xfrm>
            <a:off x="472866" y="1481684"/>
            <a:ext cx="5305425" cy="448808"/>
          </a:xfrm>
        </p:spPr>
        <p:txBody>
          <a:bodyPr>
            <a:normAutofit lnSpcReduction="10000"/>
          </a:bodyPr>
          <a:lstStyle/>
          <a:p>
            <a:r>
              <a:rPr lang="en-US" dirty="0"/>
              <a:t>Early Moments Matter</a:t>
            </a:r>
          </a:p>
        </p:txBody>
      </p:sp>
      <p:sp>
        <p:nvSpPr>
          <p:cNvPr id="6" name="Text Placeholder 5">
            <a:extLst>
              <a:ext uri="{FF2B5EF4-FFF2-40B4-BE49-F238E27FC236}">
                <a16:creationId xmlns:a16="http://schemas.microsoft.com/office/drawing/2014/main" id="{1655297F-1DF4-2847-81FC-29805F363780}"/>
              </a:ext>
            </a:extLst>
          </p:cNvPr>
          <p:cNvSpPr>
            <a:spLocks noGrp="1"/>
          </p:cNvSpPr>
          <p:nvPr>
            <p:ph type="body" sz="quarter" idx="23"/>
          </p:nvPr>
        </p:nvSpPr>
        <p:spPr>
          <a:xfrm>
            <a:off x="472866" y="1952513"/>
            <a:ext cx="6473369" cy="1614553"/>
          </a:xfrm>
        </p:spPr>
        <p:txBody>
          <a:bodyPr>
            <a:normAutofit/>
          </a:bodyPr>
          <a:lstStyle/>
          <a:p>
            <a:r>
              <a:rPr lang="en-US" dirty="0"/>
              <a:t>We’re calling on the UK Government for a Baby and Toddler Guarantee, setting out what services all babies and toddlers are entitled to, wherever they are born, with accountability mechanisms to ensure they receive it. It includes midwifery, health visiting, infant feeding, mental health support and early education.</a:t>
            </a:r>
          </a:p>
        </p:txBody>
      </p:sp>
      <p:sp>
        <p:nvSpPr>
          <p:cNvPr id="7" name="Text Placeholder 6">
            <a:extLst>
              <a:ext uri="{FF2B5EF4-FFF2-40B4-BE49-F238E27FC236}">
                <a16:creationId xmlns:a16="http://schemas.microsoft.com/office/drawing/2014/main" id="{3D7E0677-C8EC-C34D-AE35-13605841CD0B}"/>
              </a:ext>
            </a:extLst>
          </p:cNvPr>
          <p:cNvSpPr>
            <a:spLocks noGrp="1"/>
          </p:cNvSpPr>
          <p:nvPr>
            <p:ph type="body" sz="quarter" idx="21"/>
          </p:nvPr>
        </p:nvSpPr>
        <p:spPr>
          <a:xfrm>
            <a:off x="460331" y="4473232"/>
            <a:ext cx="6473369" cy="1995912"/>
          </a:xfrm>
        </p:spPr>
        <p:txBody>
          <a:bodyPr>
            <a:noAutofit/>
          </a:bodyPr>
          <a:lstStyle/>
          <a:p>
            <a:pPr marL="0" indent="0">
              <a:buNone/>
            </a:pPr>
            <a:r>
              <a:rPr lang="en-US" dirty="0"/>
              <a:t>COVID, conflict, climate change and spending cuts continue to impact the lives of children around the world and risk decades of progress on protecting children’s health being undone. </a:t>
            </a:r>
          </a:p>
          <a:p>
            <a:pPr marL="0" indent="0">
              <a:buNone/>
            </a:pPr>
            <a:r>
              <a:rPr lang="en-US" dirty="0"/>
              <a:t>We are campaigning for the UK Government to fund and </a:t>
            </a:r>
            <a:r>
              <a:rPr lang="en-US" dirty="0" err="1"/>
              <a:t>prioritise</a:t>
            </a:r>
            <a:r>
              <a:rPr lang="en-US" dirty="0"/>
              <a:t> supporting countries to deliver, healthcare services around the world – including nutrition support and vaccinations</a:t>
            </a:r>
          </a:p>
        </p:txBody>
      </p:sp>
      <p:sp>
        <p:nvSpPr>
          <p:cNvPr id="2" name="Text Placeholder 4">
            <a:extLst>
              <a:ext uri="{FF2B5EF4-FFF2-40B4-BE49-F238E27FC236}">
                <a16:creationId xmlns:a16="http://schemas.microsoft.com/office/drawing/2014/main" id="{B18888C3-4E52-C6FE-41C2-B20FFC522319}"/>
              </a:ext>
            </a:extLst>
          </p:cNvPr>
          <p:cNvSpPr txBox="1">
            <a:spLocks/>
          </p:cNvSpPr>
          <p:nvPr/>
        </p:nvSpPr>
        <p:spPr>
          <a:xfrm>
            <a:off x="472866" y="3895470"/>
            <a:ext cx="5305425" cy="448808"/>
          </a:xfrm>
          <a:prstGeom prst="rect">
            <a:avLst/>
          </a:prstGeom>
        </p:spPr>
        <p:txBody>
          <a:bodyPr vert="horz" lIns="0" tIns="45720" rIns="9000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Univers LT Pro 85 XBlack" panose="020B08040305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Futures at Risk:</a:t>
            </a:r>
          </a:p>
        </p:txBody>
      </p:sp>
      <p:pic>
        <p:nvPicPr>
          <p:cNvPr id="9" name="Picture 8" descr="A person holding a child in her arms&#10;&#10;Description automatically generated">
            <a:extLst>
              <a:ext uri="{FF2B5EF4-FFF2-40B4-BE49-F238E27FC236}">
                <a16:creationId xmlns:a16="http://schemas.microsoft.com/office/drawing/2014/main" id="{D61F6987-8E86-EBC6-EDE6-734931299CA2}"/>
              </a:ext>
            </a:extLst>
          </p:cNvPr>
          <p:cNvPicPr>
            <a:picLocks noChangeAspect="1"/>
          </p:cNvPicPr>
          <p:nvPr/>
        </p:nvPicPr>
        <p:blipFill>
          <a:blip r:embed="rId3"/>
          <a:stretch>
            <a:fillRect/>
          </a:stretch>
        </p:blipFill>
        <p:spPr>
          <a:xfrm>
            <a:off x="8571697" y="1313869"/>
            <a:ext cx="2260613" cy="3159363"/>
          </a:xfrm>
          <a:prstGeom prst="rect">
            <a:avLst/>
          </a:prstGeom>
        </p:spPr>
      </p:pic>
      <p:pic>
        <p:nvPicPr>
          <p:cNvPr id="10" name="Picture 9" descr="A group of bottles with blue labels&#10;&#10;Description automatically generated">
            <a:extLst>
              <a:ext uri="{FF2B5EF4-FFF2-40B4-BE49-F238E27FC236}">
                <a16:creationId xmlns:a16="http://schemas.microsoft.com/office/drawing/2014/main" id="{BD9E854E-E4EB-823A-7B0D-015CC48F8A6D}"/>
              </a:ext>
            </a:extLst>
          </p:cNvPr>
          <p:cNvPicPr>
            <a:picLocks noChangeAspect="1"/>
          </p:cNvPicPr>
          <p:nvPr/>
        </p:nvPicPr>
        <p:blipFill>
          <a:blip r:embed="rId4"/>
          <a:stretch>
            <a:fillRect/>
          </a:stretch>
        </p:blipFill>
        <p:spPr>
          <a:xfrm>
            <a:off x="8330403" y="4729907"/>
            <a:ext cx="2743200" cy="1881462"/>
          </a:xfrm>
          <a:prstGeom prst="rect">
            <a:avLst/>
          </a:prstGeom>
        </p:spPr>
      </p:pic>
    </p:spTree>
    <p:extLst>
      <p:ext uri="{BB962C8B-B14F-4D97-AF65-F5344CB8AC3E}">
        <p14:creationId xmlns:p14="http://schemas.microsoft.com/office/powerpoint/2010/main" val="2949531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189B3A-D0E7-E640-B1F0-3B483591A08C}"/>
              </a:ext>
            </a:extLst>
          </p:cNvPr>
          <p:cNvSpPr>
            <a:spLocks noGrp="1"/>
          </p:cNvSpPr>
          <p:nvPr>
            <p:ph type="body" sz="quarter" idx="14"/>
          </p:nvPr>
        </p:nvSpPr>
        <p:spPr>
          <a:xfrm>
            <a:off x="344529" y="599717"/>
            <a:ext cx="11502942" cy="588605"/>
          </a:xfrm>
        </p:spPr>
        <p:txBody>
          <a:bodyPr/>
          <a:lstStyle/>
          <a:p>
            <a:r>
              <a:rPr lang="en-US" sz="3200" dirty="0"/>
              <a:t>Our current campaigns</a:t>
            </a:r>
          </a:p>
        </p:txBody>
      </p:sp>
      <p:sp>
        <p:nvSpPr>
          <p:cNvPr id="5" name="Text Placeholder 4">
            <a:extLst>
              <a:ext uri="{FF2B5EF4-FFF2-40B4-BE49-F238E27FC236}">
                <a16:creationId xmlns:a16="http://schemas.microsoft.com/office/drawing/2014/main" id="{E7C3EA92-8D92-2240-86E6-BB7B334F6C93}"/>
              </a:ext>
            </a:extLst>
          </p:cNvPr>
          <p:cNvSpPr>
            <a:spLocks noGrp="1"/>
          </p:cNvSpPr>
          <p:nvPr>
            <p:ph type="body" sz="quarter" idx="20"/>
          </p:nvPr>
        </p:nvSpPr>
        <p:spPr>
          <a:xfrm>
            <a:off x="472865" y="1563782"/>
            <a:ext cx="5305425" cy="448808"/>
          </a:xfrm>
        </p:spPr>
        <p:txBody>
          <a:bodyPr>
            <a:normAutofit lnSpcReduction="10000"/>
          </a:bodyPr>
          <a:lstStyle/>
          <a:p>
            <a:r>
              <a:rPr lang="en-US" dirty="0"/>
              <a:t>Climate change:</a:t>
            </a:r>
          </a:p>
        </p:txBody>
      </p:sp>
      <p:sp>
        <p:nvSpPr>
          <p:cNvPr id="6" name="Text Placeholder 5">
            <a:extLst>
              <a:ext uri="{FF2B5EF4-FFF2-40B4-BE49-F238E27FC236}">
                <a16:creationId xmlns:a16="http://schemas.microsoft.com/office/drawing/2014/main" id="{1655297F-1DF4-2847-81FC-29805F363780}"/>
              </a:ext>
            </a:extLst>
          </p:cNvPr>
          <p:cNvSpPr>
            <a:spLocks noGrp="1"/>
          </p:cNvSpPr>
          <p:nvPr>
            <p:ph type="body" sz="quarter" idx="23"/>
          </p:nvPr>
        </p:nvSpPr>
        <p:spPr>
          <a:xfrm>
            <a:off x="472865" y="2071688"/>
            <a:ext cx="5305425" cy="1357312"/>
          </a:xfrm>
        </p:spPr>
        <p:txBody>
          <a:bodyPr>
            <a:noAutofit/>
          </a:bodyPr>
          <a:lstStyle/>
          <a:p>
            <a:r>
              <a:rPr lang="en-US" dirty="0"/>
              <a:t>We are starting to develop our work on climate change now, that will last until 2026.</a:t>
            </a:r>
          </a:p>
          <a:p>
            <a:r>
              <a:rPr lang="en-US" dirty="0"/>
              <a:t> We are calling on the UK Government to acknowledge the scale of the problem facing children globally in relation to climate change, and show commitment to becoming a champion for children affected by climate change.</a:t>
            </a:r>
          </a:p>
        </p:txBody>
      </p:sp>
      <p:sp>
        <p:nvSpPr>
          <p:cNvPr id="7" name="Text Placeholder 6">
            <a:extLst>
              <a:ext uri="{FF2B5EF4-FFF2-40B4-BE49-F238E27FC236}">
                <a16:creationId xmlns:a16="http://schemas.microsoft.com/office/drawing/2014/main" id="{3D7E0677-C8EC-C34D-AE35-13605841CD0B}"/>
              </a:ext>
            </a:extLst>
          </p:cNvPr>
          <p:cNvSpPr>
            <a:spLocks noGrp="1"/>
          </p:cNvSpPr>
          <p:nvPr>
            <p:ph type="body" sz="quarter" idx="21"/>
          </p:nvPr>
        </p:nvSpPr>
        <p:spPr>
          <a:xfrm>
            <a:off x="432675" y="4812753"/>
            <a:ext cx="5305425" cy="1127125"/>
          </a:xfrm>
        </p:spPr>
        <p:txBody>
          <a:bodyPr>
            <a:noAutofit/>
          </a:bodyPr>
          <a:lstStyle/>
          <a:p>
            <a:pPr marL="0" indent="0">
              <a:buNone/>
            </a:pPr>
            <a:r>
              <a:rPr lang="en-US" dirty="0"/>
              <a:t>Our advocacy campaign for young people, </a:t>
            </a:r>
            <a:r>
              <a:rPr lang="en-US" dirty="0" err="1"/>
              <a:t>OutRight</a:t>
            </a:r>
            <a:r>
              <a:rPr lang="en-US" dirty="0"/>
              <a:t>, provides learning materials to empower children to take action on children’s rights.</a:t>
            </a:r>
          </a:p>
          <a:p>
            <a:pPr marL="0" indent="0">
              <a:buNone/>
            </a:pPr>
            <a:r>
              <a:rPr lang="en-US" dirty="0"/>
              <a:t>This year’s theme is adaptation, and participants will be sharing their views with MPs, the public and the media ahead of COP28 in November</a:t>
            </a:r>
          </a:p>
        </p:txBody>
      </p:sp>
      <p:sp>
        <p:nvSpPr>
          <p:cNvPr id="2" name="Text Placeholder 4">
            <a:extLst>
              <a:ext uri="{FF2B5EF4-FFF2-40B4-BE49-F238E27FC236}">
                <a16:creationId xmlns:a16="http://schemas.microsoft.com/office/drawing/2014/main" id="{B18888C3-4E52-C6FE-41C2-B20FFC522319}"/>
              </a:ext>
            </a:extLst>
          </p:cNvPr>
          <p:cNvSpPr txBox="1">
            <a:spLocks/>
          </p:cNvSpPr>
          <p:nvPr/>
        </p:nvSpPr>
        <p:spPr>
          <a:xfrm>
            <a:off x="472865" y="4291587"/>
            <a:ext cx="5305425" cy="448808"/>
          </a:xfrm>
          <a:prstGeom prst="rect">
            <a:avLst/>
          </a:prstGeom>
        </p:spPr>
        <p:txBody>
          <a:bodyPr vert="horz" lIns="0" tIns="45720" rIns="9000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Univers LT Pro 85 XBlack" panose="020B08040305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OutRight</a:t>
            </a:r>
            <a:r>
              <a:rPr lang="en-US" dirty="0"/>
              <a:t>:</a:t>
            </a:r>
          </a:p>
        </p:txBody>
      </p:sp>
      <p:pic>
        <p:nvPicPr>
          <p:cNvPr id="2054" name="Picture 6" descr="OutRight by UNICEF 2023 | New Cumnock Primary School">
            <a:extLst>
              <a:ext uri="{FF2B5EF4-FFF2-40B4-BE49-F238E27FC236}">
                <a16:creationId xmlns:a16="http://schemas.microsoft.com/office/drawing/2014/main" id="{5286B737-6C14-2F9D-8FB9-21473A837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4623" y="4291587"/>
            <a:ext cx="5642848" cy="22302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UNICEF UK on Twitter: &quot;🚸 The climate crisis is a child rights crisis. 🚨  Children are the least responsible for climate change, yet they will bear  the greatest burden of its impact.">
            <a:extLst>
              <a:ext uri="{FF2B5EF4-FFF2-40B4-BE49-F238E27FC236}">
                <a16:creationId xmlns:a16="http://schemas.microsoft.com/office/drawing/2014/main" id="{1354DE65-4990-BE0F-87DE-8C7248BD33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6903" y="1508561"/>
            <a:ext cx="4378288" cy="2462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384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189B3A-D0E7-E640-B1F0-3B483591A08C}"/>
              </a:ext>
            </a:extLst>
          </p:cNvPr>
          <p:cNvSpPr>
            <a:spLocks noGrp="1"/>
          </p:cNvSpPr>
          <p:nvPr>
            <p:ph type="body" sz="quarter" idx="14"/>
          </p:nvPr>
        </p:nvSpPr>
        <p:spPr>
          <a:xfrm>
            <a:off x="400299" y="378117"/>
            <a:ext cx="11459367" cy="905251"/>
          </a:xfrm>
        </p:spPr>
        <p:txBody>
          <a:bodyPr/>
          <a:lstStyle/>
          <a:p>
            <a:r>
              <a:rPr lang="en-US" dirty="0"/>
              <a:t>Why should children campaign?</a:t>
            </a:r>
          </a:p>
        </p:txBody>
      </p:sp>
      <p:sp>
        <p:nvSpPr>
          <p:cNvPr id="4" name="Text Placeholder 3">
            <a:extLst>
              <a:ext uri="{FF2B5EF4-FFF2-40B4-BE49-F238E27FC236}">
                <a16:creationId xmlns:a16="http://schemas.microsoft.com/office/drawing/2014/main" id="{90C7C574-9573-5D42-A50A-7E87DA182D29}"/>
              </a:ext>
            </a:extLst>
          </p:cNvPr>
          <p:cNvSpPr>
            <a:spLocks noGrp="1"/>
          </p:cNvSpPr>
          <p:nvPr>
            <p:ph type="body" sz="quarter" idx="17"/>
          </p:nvPr>
        </p:nvSpPr>
        <p:spPr>
          <a:xfrm>
            <a:off x="528636" y="5175541"/>
            <a:ext cx="5305425" cy="259486"/>
          </a:xfrm>
        </p:spPr>
        <p:txBody>
          <a:bodyPr/>
          <a:lstStyle/>
          <a:p>
            <a:r>
              <a:rPr lang="en-US" dirty="0"/>
              <a:t>And it helps them develop skills…</a:t>
            </a:r>
          </a:p>
        </p:txBody>
      </p:sp>
      <p:sp>
        <p:nvSpPr>
          <p:cNvPr id="6" name="Text Placeholder 5">
            <a:extLst>
              <a:ext uri="{FF2B5EF4-FFF2-40B4-BE49-F238E27FC236}">
                <a16:creationId xmlns:a16="http://schemas.microsoft.com/office/drawing/2014/main" id="{1655297F-1DF4-2847-81FC-29805F363780}"/>
              </a:ext>
            </a:extLst>
          </p:cNvPr>
          <p:cNvSpPr>
            <a:spLocks noGrp="1"/>
          </p:cNvSpPr>
          <p:nvPr>
            <p:ph type="body" sz="quarter" idx="23"/>
          </p:nvPr>
        </p:nvSpPr>
        <p:spPr>
          <a:xfrm>
            <a:off x="400298" y="1941440"/>
            <a:ext cx="5305425" cy="1539876"/>
          </a:xfrm>
        </p:spPr>
        <p:txBody>
          <a:bodyPr>
            <a:noAutofit/>
          </a:bodyPr>
          <a:lstStyle/>
          <a:p>
            <a:pPr marL="285750" indent="-285750">
              <a:buFont typeface="Arial" panose="020B0604020202020204" pitchFamily="34" charset="0"/>
              <a:buChar char="•"/>
            </a:pPr>
            <a:r>
              <a:rPr lang="en-US" dirty="0"/>
              <a:t>They can make a difference to their life, their family, their community, their world;</a:t>
            </a:r>
          </a:p>
          <a:p>
            <a:pPr marL="285750" indent="-285750">
              <a:buFont typeface="Arial" panose="020B0604020202020204" pitchFamily="34" charset="0"/>
              <a:buChar char="•"/>
            </a:pPr>
            <a:r>
              <a:rPr lang="en-US" dirty="0"/>
              <a:t>They can hold their government accountable for protecting their rights and the rights of their peers.</a:t>
            </a:r>
          </a:p>
          <a:p>
            <a:pPr marL="285750" indent="-285750">
              <a:buFont typeface="Arial" panose="020B0604020202020204" pitchFamily="34" charset="0"/>
              <a:buChar char="•"/>
            </a:pPr>
            <a:r>
              <a:rPr lang="en-US" dirty="0"/>
              <a:t>They can support children’s rights by speaking directly to decision-makers like MPs, in their own words</a:t>
            </a:r>
          </a:p>
          <a:p>
            <a:pPr marL="285750" indent="-285750">
              <a:buFont typeface="Arial" panose="020B0604020202020204" pitchFamily="34" charset="0"/>
              <a:buChar char="•"/>
            </a:pPr>
            <a:r>
              <a:rPr lang="en-US" dirty="0"/>
              <a:t>They can help UNICEF UK show there is a mass of support for what we’re asking – both across the UK and in their constituencies</a:t>
            </a:r>
          </a:p>
          <a:p>
            <a:pPr marL="285750" indent="-285750">
              <a:buFont typeface="Arial" panose="020B0604020202020204" pitchFamily="34" charset="0"/>
              <a:buChar char="•"/>
            </a:pPr>
            <a:endParaRPr lang="en-US" sz="1500" dirty="0"/>
          </a:p>
        </p:txBody>
      </p:sp>
      <p:sp>
        <p:nvSpPr>
          <p:cNvPr id="7" name="Text Placeholder 6">
            <a:extLst>
              <a:ext uri="{FF2B5EF4-FFF2-40B4-BE49-F238E27FC236}">
                <a16:creationId xmlns:a16="http://schemas.microsoft.com/office/drawing/2014/main" id="{3D7E0677-C8EC-C34D-AE35-13605841CD0B}"/>
              </a:ext>
            </a:extLst>
          </p:cNvPr>
          <p:cNvSpPr>
            <a:spLocks noGrp="1"/>
          </p:cNvSpPr>
          <p:nvPr>
            <p:ph type="body" sz="quarter" idx="21"/>
          </p:nvPr>
        </p:nvSpPr>
        <p:spPr>
          <a:xfrm>
            <a:off x="400298" y="5654606"/>
            <a:ext cx="5305425" cy="1203394"/>
          </a:xfrm>
        </p:spPr>
        <p:txBody>
          <a:bodyPr numCol="2">
            <a:normAutofit/>
          </a:bodyPr>
          <a:lstStyle/>
          <a:p>
            <a:r>
              <a:rPr lang="en-US" dirty="0"/>
              <a:t>Strategic thinking</a:t>
            </a:r>
          </a:p>
          <a:p>
            <a:r>
              <a:rPr lang="en-US" dirty="0"/>
              <a:t>Communication</a:t>
            </a:r>
          </a:p>
          <a:p>
            <a:r>
              <a:rPr lang="en-US" dirty="0"/>
              <a:t>Teamwork</a:t>
            </a:r>
          </a:p>
          <a:p>
            <a:r>
              <a:rPr lang="en-US" dirty="0"/>
              <a:t>Confidence</a:t>
            </a:r>
          </a:p>
          <a:p>
            <a:r>
              <a:rPr lang="en-US" dirty="0"/>
              <a:t>Creativity</a:t>
            </a:r>
          </a:p>
          <a:p>
            <a:r>
              <a:rPr lang="en-US" dirty="0"/>
              <a:t>Resilience</a:t>
            </a:r>
          </a:p>
        </p:txBody>
      </p:sp>
      <p:sp>
        <p:nvSpPr>
          <p:cNvPr id="11" name="Text Placeholder 3">
            <a:extLst>
              <a:ext uri="{FF2B5EF4-FFF2-40B4-BE49-F238E27FC236}">
                <a16:creationId xmlns:a16="http://schemas.microsoft.com/office/drawing/2014/main" id="{9D2557FB-B638-79B6-7FA8-2B482F03FC15}"/>
              </a:ext>
            </a:extLst>
          </p:cNvPr>
          <p:cNvSpPr txBox="1">
            <a:spLocks/>
          </p:cNvSpPr>
          <p:nvPr/>
        </p:nvSpPr>
        <p:spPr>
          <a:xfrm>
            <a:off x="528637" y="1552716"/>
            <a:ext cx="5305425" cy="259486"/>
          </a:xfrm>
          <a:prstGeom prst="rect">
            <a:avLst/>
          </a:prstGeom>
        </p:spPr>
        <p:txBody>
          <a:bodyPr vert="horz" lIns="0" tIns="45720" rIns="9000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rgbClr val="00AEEF"/>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Why its important…</a:t>
            </a:r>
          </a:p>
        </p:txBody>
      </p:sp>
      <p:pic>
        <p:nvPicPr>
          <p:cNvPr id="5" name="Picture 4" descr="A group of people holding signs&#10;&#10;Description automatically generated">
            <a:extLst>
              <a:ext uri="{FF2B5EF4-FFF2-40B4-BE49-F238E27FC236}">
                <a16:creationId xmlns:a16="http://schemas.microsoft.com/office/drawing/2014/main" id="{F59C73AF-7BCE-D858-447B-9F7D7518212D}"/>
              </a:ext>
            </a:extLst>
          </p:cNvPr>
          <p:cNvPicPr>
            <a:picLocks noChangeAspect="1"/>
          </p:cNvPicPr>
          <p:nvPr/>
        </p:nvPicPr>
        <p:blipFill>
          <a:blip r:embed="rId3"/>
          <a:stretch>
            <a:fillRect/>
          </a:stretch>
        </p:blipFill>
        <p:spPr>
          <a:xfrm>
            <a:off x="8514869" y="2000416"/>
            <a:ext cx="3166830" cy="2115468"/>
          </a:xfrm>
          <a:prstGeom prst="rect">
            <a:avLst/>
          </a:prstGeom>
        </p:spPr>
      </p:pic>
      <p:pic>
        <p:nvPicPr>
          <p:cNvPr id="9" name="Picture 8" descr="A child with a megaphone and a group of people&#10;&#10;Description automatically generated">
            <a:extLst>
              <a:ext uri="{FF2B5EF4-FFF2-40B4-BE49-F238E27FC236}">
                <a16:creationId xmlns:a16="http://schemas.microsoft.com/office/drawing/2014/main" id="{AC108E19-FFBF-E3B3-A3DA-6754523D57BA}"/>
              </a:ext>
            </a:extLst>
          </p:cNvPr>
          <p:cNvPicPr>
            <a:picLocks noChangeAspect="1"/>
          </p:cNvPicPr>
          <p:nvPr/>
        </p:nvPicPr>
        <p:blipFill>
          <a:blip r:embed="rId4"/>
          <a:stretch>
            <a:fillRect/>
          </a:stretch>
        </p:blipFill>
        <p:spPr>
          <a:xfrm>
            <a:off x="5201251" y="4920330"/>
            <a:ext cx="3216459" cy="1797796"/>
          </a:xfrm>
          <a:prstGeom prst="rect">
            <a:avLst/>
          </a:prstGeom>
        </p:spPr>
      </p:pic>
      <p:pic>
        <p:nvPicPr>
          <p:cNvPr id="10" name="Picture 9" descr="A rainbow on a black background&#10;&#10;Description automatically generated">
            <a:extLst>
              <a:ext uri="{FF2B5EF4-FFF2-40B4-BE49-F238E27FC236}">
                <a16:creationId xmlns:a16="http://schemas.microsoft.com/office/drawing/2014/main" id="{EA59D3FB-C54A-F7F2-6F1C-BD5EBD4098B2}"/>
              </a:ext>
            </a:extLst>
          </p:cNvPr>
          <p:cNvPicPr>
            <a:picLocks noChangeAspect="1"/>
          </p:cNvPicPr>
          <p:nvPr/>
        </p:nvPicPr>
        <p:blipFill>
          <a:blip r:embed="rId5"/>
          <a:stretch>
            <a:fillRect/>
          </a:stretch>
        </p:blipFill>
        <p:spPr>
          <a:xfrm>
            <a:off x="5705723" y="2000416"/>
            <a:ext cx="2486491" cy="2486491"/>
          </a:xfrm>
          <a:prstGeom prst="rect">
            <a:avLst/>
          </a:prstGeom>
        </p:spPr>
      </p:pic>
      <p:pic>
        <p:nvPicPr>
          <p:cNvPr id="12" name="Picture 11">
            <a:extLst>
              <a:ext uri="{FF2B5EF4-FFF2-40B4-BE49-F238E27FC236}">
                <a16:creationId xmlns:a16="http://schemas.microsoft.com/office/drawing/2014/main" id="{12CE11D9-9BB3-2FCA-DD22-A012876F9B76}"/>
              </a:ext>
            </a:extLst>
          </p:cNvPr>
          <p:cNvPicPr>
            <a:picLocks noChangeAspect="1"/>
          </p:cNvPicPr>
          <p:nvPr/>
        </p:nvPicPr>
        <p:blipFill>
          <a:blip r:embed="rId6"/>
          <a:stretch>
            <a:fillRect/>
          </a:stretch>
        </p:blipFill>
        <p:spPr>
          <a:xfrm>
            <a:off x="8643207" y="4297393"/>
            <a:ext cx="3216459" cy="2275267"/>
          </a:xfrm>
          <a:prstGeom prst="rect">
            <a:avLst/>
          </a:prstGeom>
        </p:spPr>
      </p:pic>
    </p:spTree>
    <p:extLst>
      <p:ext uri="{BB962C8B-B14F-4D97-AF65-F5344CB8AC3E}">
        <p14:creationId xmlns:p14="http://schemas.microsoft.com/office/powerpoint/2010/main" val="4244895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189B3A-D0E7-E640-B1F0-3B483591A08C}"/>
              </a:ext>
            </a:extLst>
          </p:cNvPr>
          <p:cNvSpPr>
            <a:spLocks noGrp="1"/>
          </p:cNvSpPr>
          <p:nvPr>
            <p:ph type="body" sz="quarter" idx="14"/>
          </p:nvPr>
        </p:nvSpPr>
        <p:spPr>
          <a:xfrm>
            <a:off x="451559" y="340231"/>
            <a:ext cx="10508332" cy="588605"/>
          </a:xfrm>
        </p:spPr>
        <p:txBody>
          <a:bodyPr/>
          <a:lstStyle/>
          <a:p>
            <a:r>
              <a:rPr lang="en-US" sz="3200" dirty="0"/>
              <a:t>How does UNICEF UK develop a campaign?</a:t>
            </a:r>
          </a:p>
        </p:txBody>
      </p:sp>
      <p:sp>
        <p:nvSpPr>
          <p:cNvPr id="4" name="Text Placeholder 3">
            <a:extLst>
              <a:ext uri="{FF2B5EF4-FFF2-40B4-BE49-F238E27FC236}">
                <a16:creationId xmlns:a16="http://schemas.microsoft.com/office/drawing/2014/main" id="{90C7C574-9573-5D42-A50A-7E87DA182D29}"/>
              </a:ext>
            </a:extLst>
          </p:cNvPr>
          <p:cNvSpPr>
            <a:spLocks noGrp="1"/>
          </p:cNvSpPr>
          <p:nvPr>
            <p:ph type="body" sz="quarter" idx="17"/>
          </p:nvPr>
        </p:nvSpPr>
        <p:spPr>
          <a:xfrm>
            <a:off x="528636" y="3429000"/>
            <a:ext cx="9564981" cy="373997"/>
          </a:xfrm>
        </p:spPr>
        <p:txBody>
          <a:bodyPr/>
          <a:lstStyle/>
          <a:p>
            <a:r>
              <a:rPr lang="en-US" dirty="0"/>
              <a:t>And once we’ve decided on a topic we ask:</a:t>
            </a:r>
          </a:p>
        </p:txBody>
      </p:sp>
      <p:sp>
        <p:nvSpPr>
          <p:cNvPr id="5" name="Text Placeholder 4">
            <a:extLst>
              <a:ext uri="{FF2B5EF4-FFF2-40B4-BE49-F238E27FC236}">
                <a16:creationId xmlns:a16="http://schemas.microsoft.com/office/drawing/2014/main" id="{E7C3EA92-8D92-2240-86E6-BB7B334F6C93}"/>
              </a:ext>
            </a:extLst>
          </p:cNvPr>
          <p:cNvSpPr>
            <a:spLocks noGrp="1"/>
          </p:cNvSpPr>
          <p:nvPr>
            <p:ph type="body" sz="quarter" idx="20"/>
          </p:nvPr>
        </p:nvSpPr>
        <p:spPr>
          <a:xfrm>
            <a:off x="528636" y="1051453"/>
            <a:ext cx="10508332" cy="474861"/>
          </a:xfrm>
        </p:spPr>
        <p:txBody>
          <a:bodyPr>
            <a:normAutofit fontScale="92500"/>
          </a:bodyPr>
          <a:lstStyle/>
          <a:p>
            <a:r>
              <a:rPr lang="en-US" dirty="0"/>
              <a:t>Deciding where to focus our energy: the big questions:</a:t>
            </a:r>
          </a:p>
        </p:txBody>
      </p:sp>
      <p:sp>
        <p:nvSpPr>
          <p:cNvPr id="6" name="Text Placeholder 5">
            <a:extLst>
              <a:ext uri="{FF2B5EF4-FFF2-40B4-BE49-F238E27FC236}">
                <a16:creationId xmlns:a16="http://schemas.microsoft.com/office/drawing/2014/main" id="{1655297F-1DF4-2847-81FC-29805F363780}"/>
              </a:ext>
            </a:extLst>
          </p:cNvPr>
          <p:cNvSpPr>
            <a:spLocks noGrp="1"/>
          </p:cNvSpPr>
          <p:nvPr>
            <p:ph type="body" sz="quarter" idx="23"/>
          </p:nvPr>
        </p:nvSpPr>
        <p:spPr>
          <a:xfrm>
            <a:off x="528636" y="1526315"/>
            <a:ext cx="10636669" cy="1357312"/>
          </a:xfrm>
        </p:spPr>
        <p:txBody>
          <a:bodyPr>
            <a:noAutofit/>
          </a:bodyPr>
          <a:lstStyle/>
          <a:p>
            <a:pPr marL="285750" indent="-285750">
              <a:buFont typeface="Arial" panose="020B0604020202020204" pitchFamily="34" charset="0"/>
              <a:buChar char="•"/>
            </a:pPr>
            <a:r>
              <a:rPr lang="en-US" dirty="0"/>
              <a:t>What do children care about? How are children are affected by this issue? How widespread is the impact?</a:t>
            </a:r>
          </a:p>
          <a:p>
            <a:pPr marL="285750" indent="-285750">
              <a:buFont typeface="Arial" panose="020B0604020202020204" pitchFamily="34" charset="0"/>
              <a:buChar char="•"/>
            </a:pPr>
            <a:r>
              <a:rPr lang="en-US" dirty="0"/>
              <a:t>Does the UK Government have the mandate to make a change on this issue? </a:t>
            </a:r>
          </a:p>
          <a:p>
            <a:pPr marL="285750" indent="-285750">
              <a:buFont typeface="Arial" panose="020B0604020202020204" pitchFamily="34" charset="0"/>
              <a:buChar char="•"/>
            </a:pPr>
            <a:r>
              <a:rPr lang="en-US" dirty="0"/>
              <a:t>Do the UK public care about this issue? Can we get them to care? </a:t>
            </a:r>
          </a:p>
          <a:p>
            <a:pPr marL="285750" indent="-285750">
              <a:buFont typeface="Arial" panose="020B0604020202020204" pitchFamily="34" charset="0"/>
              <a:buChar char="•"/>
            </a:pPr>
            <a:r>
              <a:rPr lang="en-US" dirty="0"/>
              <a:t>What is UNICEF’s USP on this issue? </a:t>
            </a:r>
          </a:p>
        </p:txBody>
      </p:sp>
      <p:sp>
        <p:nvSpPr>
          <p:cNvPr id="7" name="Text Placeholder 6">
            <a:extLst>
              <a:ext uri="{FF2B5EF4-FFF2-40B4-BE49-F238E27FC236}">
                <a16:creationId xmlns:a16="http://schemas.microsoft.com/office/drawing/2014/main" id="{3D7E0677-C8EC-C34D-AE35-13605841CD0B}"/>
              </a:ext>
            </a:extLst>
          </p:cNvPr>
          <p:cNvSpPr>
            <a:spLocks noGrp="1"/>
          </p:cNvSpPr>
          <p:nvPr>
            <p:ph type="body" sz="quarter" idx="21"/>
          </p:nvPr>
        </p:nvSpPr>
        <p:spPr>
          <a:xfrm>
            <a:off x="528636" y="3825865"/>
            <a:ext cx="9722269" cy="2671851"/>
          </a:xfrm>
        </p:spPr>
        <p:txBody>
          <a:bodyPr>
            <a:normAutofit/>
          </a:bodyPr>
          <a:lstStyle/>
          <a:p>
            <a:r>
              <a:rPr lang="en-US" dirty="0"/>
              <a:t>What do we want the UK Government to do?</a:t>
            </a:r>
          </a:p>
          <a:p>
            <a:r>
              <a:rPr lang="en-US" dirty="0"/>
              <a:t>Who is responsible for that decision?</a:t>
            </a:r>
          </a:p>
          <a:p>
            <a:r>
              <a:rPr lang="en-US" dirty="0"/>
              <a:t>Why are they not doing what we want them to do already? (e.g. they haven’t heard our solution, they don’t believe the public care enough, it costs too much money, they don’t know there’s a problem)</a:t>
            </a:r>
          </a:p>
          <a:p>
            <a:r>
              <a:rPr lang="en-US" dirty="0"/>
              <a:t>What can UNICEF UK do to convince them? E.g. finding and sharing evidence with the right people, having direct conversations with decision-makers, supporting children, young people, and the public to speak out, getting information into the media</a:t>
            </a:r>
          </a:p>
          <a:p>
            <a:endParaRPr lang="en-US" dirty="0"/>
          </a:p>
        </p:txBody>
      </p:sp>
    </p:spTree>
    <p:extLst>
      <p:ext uri="{BB962C8B-B14F-4D97-AF65-F5344CB8AC3E}">
        <p14:creationId xmlns:p14="http://schemas.microsoft.com/office/powerpoint/2010/main" val="3934958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2A9466F-42E2-B04B-06EE-A7326C9484BF}"/>
              </a:ext>
            </a:extLst>
          </p:cNvPr>
          <p:cNvPicPr>
            <a:picLocks noChangeAspect="1"/>
          </p:cNvPicPr>
          <p:nvPr/>
        </p:nvPicPr>
        <p:blipFill rotWithShape="1">
          <a:blip r:embed="rId3"/>
          <a:srcRect l="23290" t="22690" r="9868" b="9941"/>
          <a:stretch/>
        </p:blipFill>
        <p:spPr>
          <a:xfrm>
            <a:off x="1074820" y="830178"/>
            <a:ext cx="10042359" cy="5693307"/>
          </a:xfrm>
          <a:prstGeom prst="rect">
            <a:avLst/>
          </a:prstGeom>
        </p:spPr>
      </p:pic>
    </p:spTree>
    <p:extLst>
      <p:ext uri="{BB962C8B-B14F-4D97-AF65-F5344CB8AC3E}">
        <p14:creationId xmlns:p14="http://schemas.microsoft.com/office/powerpoint/2010/main" val="3905058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holding signs in front of a castle&#10;&#10;Description automatically generated">
            <a:extLst>
              <a:ext uri="{FF2B5EF4-FFF2-40B4-BE49-F238E27FC236}">
                <a16:creationId xmlns:a16="http://schemas.microsoft.com/office/drawing/2014/main" id="{88263E92-5C55-1282-FEDB-36B346B424E3}"/>
              </a:ext>
            </a:extLst>
          </p:cNvPr>
          <p:cNvPicPr>
            <a:picLocks noChangeAspect="1"/>
          </p:cNvPicPr>
          <p:nvPr/>
        </p:nvPicPr>
        <p:blipFill>
          <a:blip r:embed="rId3"/>
          <a:stretch>
            <a:fillRect/>
          </a:stretch>
        </p:blipFill>
        <p:spPr>
          <a:xfrm>
            <a:off x="281903" y="294196"/>
            <a:ext cx="5889073" cy="3700288"/>
          </a:xfrm>
          <a:prstGeom prst="rect">
            <a:avLst/>
          </a:prstGeom>
        </p:spPr>
      </p:pic>
      <p:pic>
        <p:nvPicPr>
          <p:cNvPr id="3" name="Picture 2" descr="A person with her hand to her face&#10;&#10;Description automatically generated">
            <a:extLst>
              <a:ext uri="{FF2B5EF4-FFF2-40B4-BE49-F238E27FC236}">
                <a16:creationId xmlns:a16="http://schemas.microsoft.com/office/drawing/2014/main" id="{10E5D17C-92BA-BE63-9311-70020E785307}"/>
              </a:ext>
            </a:extLst>
          </p:cNvPr>
          <p:cNvPicPr>
            <a:picLocks noChangeAspect="1"/>
          </p:cNvPicPr>
          <p:nvPr/>
        </p:nvPicPr>
        <p:blipFill rotWithShape="1">
          <a:blip r:embed="rId4"/>
          <a:srcRect l="19316"/>
          <a:stretch/>
        </p:blipFill>
        <p:spPr>
          <a:xfrm>
            <a:off x="9683755" y="309932"/>
            <a:ext cx="2047219" cy="1949360"/>
          </a:xfrm>
          <a:prstGeom prst="rect">
            <a:avLst/>
          </a:prstGeom>
        </p:spPr>
      </p:pic>
      <p:pic>
        <p:nvPicPr>
          <p:cNvPr id="4" name="Picture 3" descr="A person in a red jacket&#10;&#10;Description automatically generated">
            <a:extLst>
              <a:ext uri="{FF2B5EF4-FFF2-40B4-BE49-F238E27FC236}">
                <a16:creationId xmlns:a16="http://schemas.microsoft.com/office/drawing/2014/main" id="{2113F218-DB2B-C5A4-EC12-B3FCB28D3E18}"/>
              </a:ext>
            </a:extLst>
          </p:cNvPr>
          <p:cNvPicPr>
            <a:picLocks noChangeAspect="1"/>
          </p:cNvPicPr>
          <p:nvPr/>
        </p:nvPicPr>
        <p:blipFill>
          <a:blip r:embed="rId5"/>
          <a:stretch>
            <a:fillRect/>
          </a:stretch>
        </p:blipFill>
        <p:spPr>
          <a:xfrm>
            <a:off x="6672349" y="364499"/>
            <a:ext cx="2743200" cy="1572491"/>
          </a:xfrm>
          <a:prstGeom prst="rect">
            <a:avLst/>
          </a:prstGeom>
        </p:spPr>
      </p:pic>
      <p:pic>
        <p:nvPicPr>
          <p:cNvPr id="5" name="Picture 4">
            <a:extLst>
              <a:ext uri="{FF2B5EF4-FFF2-40B4-BE49-F238E27FC236}">
                <a16:creationId xmlns:a16="http://schemas.microsoft.com/office/drawing/2014/main" id="{10A4ACEE-AD9C-88F1-609C-F508B90923D6}"/>
              </a:ext>
            </a:extLst>
          </p:cNvPr>
          <p:cNvPicPr>
            <a:picLocks noChangeAspect="1"/>
          </p:cNvPicPr>
          <p:nvPr/>
        </p:nvPicPr>
        <p:blipFill>
          <a:blip r:embed="rId6"/>
          <a:stretch>
            <a:fillRect/>
          </a:stretch>
        </p:blipFill>
        <p:spPr>
          <a:xfrm>
            <a:off x="6473570" y="2173586"/>
            <a:ext cx="2103527" cy="2103527"/>
          </a:xfrm>
          <a:prstGeom prst="rect">
            <a:avLst/>
          </a:prstGeom>
        </p:spPr>
      </p:pic>
      <p:pic>
        <p:nvPicPr>
          <p:cNvPr id="6" name="Picture 5" descr="A child kneeling on the ground&#10;&#10;Description automatically generated">
            <a:extLst>
              <a:ext uri="{FF2B5EF4-FFF2-40B4-BE49-F238E27FC236}">
                <a16:creationId xmlns:a16="http://schemas.microsoft.com/office/drawing/2014/main" id="{F9993E6D-A178-B9CC-4CE6-76E597002624}"/>
              </a:ext>
            </a:extLst>
          </p:cNvPr>
          <p:cNvPicPr>
            <a:picLocks noChangeAspect="1"/>
          </p:cNvPicPr>
          <p:nvPr/>
        </p:nvPicPr>
        <p:blipFill>
          <a:blip r:embed="rId7"/>
          <a:stretch>
            <a:fillRect/>
          </a:stretch>
        </p:blipFill>
        <p:spPr>
          <a:xfrm>
            <a:off x="8987774" y="2506431"/>
            <a:ext cx="2743200" cy="1612266"/>
          </a:xfrm>
          <a:prstGeom prst="rect">
            <a:avLst/>
          </a:prstGeom>
        </p:spPr>
      </p:pic>
      <p:pic>
        <p:nvPicPr>
          <p:cNvPr id="7" name="Picture 6" descr="A group of bottles with blue labels&#10;&#10;Description automatically generated">
            <a:extLst>
              <a:ext uri="{FF2B5EF4-FFF2-40B4-BE49-F238E27FC236}">
                <a16:creationId xmlns:a16="http://schemas.microsoft.com/office/drawing/2014/main" id="{28ACF4C0-49DD-8E4E-09C4-8F538A708183}"/>
              </a:ext>
            </a:extLst>
          </p:cNvPr>
          <p:cNvPicPr>
            <a:picLocks noChangeAspect="1"/>
          </p:cNvPicPr>
          <p:nvPr/>
        </p:nvPicPr>
        <p:blipFill>
          <a:blip r:embed="rId8"/>
          <a:stretch>
            <a:fillRect/>
          </a:stretch>
        </p:blipFill>
        <p:spPr>
          <a:xfrm>
            <a:off x="9058" y="4277113"/>
            <a:ext cx="2094469" cy="1436521"/>
          </a:xfrm>
          <a:prstGeom prst="rect">
            <a:avLst/>
          </a:prstGeom>
        </p:spPr>
      </p:pic>
      <p:pic>
        <p:nvPicPr>
          <p:cNvPr id="1026" name="Picture 2" descr="Campaign with us to protect children's rights - UNICEF UK">
            <a:extLst>
              <a:ext uri="{FF2B5EF4-FFF2-40B4-BE49-F238E27FC236}">
                <a16:creationId xmlns:a16="http://schemas.microsoft.com/office/drawing/2014/main" id="{32CEFCD8-DB8F-6809-1239-B33EABDBB0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16349" y="4598708"/>
            <a:ext cx="2714625" cy="16859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0595ED9-D01E-6869-BA70-10697D8F09BB}"/>
              </a:ext>
            </a:extLst>
          </p:cNvPr>
          <p:cNvPicPr>
            <a:picLocks noChangeAspect="1"/>
          </p:cNvPicPr>
          <p:nvPr/>
        </p:nvPicPr>
        <p:blipFill rotWithShape="1">
          <a:blip r:embed="rId10"/>
          <a:srcRect l="2665" t="10525" r="2363" b="4290"/>
          <a:stretch/>
        </p:blipFill>
        <p:spPr>
          <a:xfrm>
            <a:off x="4603703" y="4598708"/>
            <a:ext cx="4139243" cy="2088351"/>
          </a:xfrm>
          <a:prstGeom prst="rect">
            <a:avLst/>
          </a:prstGeom>
        </p:spPr>
      </p:pic>
      <p:pic>
        <p:nvPicPr>
          <p:cNvPr id="1028" name="Picture 4" descr="A child riding a bicycle&#10;&#10;Description automatically generated">
            <a:extLst>
              <a:ext uri="{FF2B5EF4-FFF2-40B4-BE49-F238E27FC236}">
                <a16:creationId xmlns:a16="http://schemas.microsoft.com/office/drawing/2014/main" id="{846AD493-1D16-9BAF-C447-FBF895423C1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97322" y="4192432"/>
            <a:ext cx="2103527" cy="249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6837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1180</TotalTime>
  <Words>1223</Words>
  <Application>Microsoft Office PowerPoint</Application>
  <PresentationFormat>Widescreen</PresentationFormat>
  <Paragraphs>63</Paragraphs>
  <Slides>8</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Aleo</vt:lpstr>
      <vt:lpstr>Arial</vt:lpstr>
      <vt:lpstr>Calibri</vt:lpstr>
      <vt:lpstr>Montserrat</vt:lpstr>
      <vt:lpstr>Open Sans</vt:lpstr>
      <vt:lpstr>Univers LT Pro 45 Light</vt:lpstr>
      <vt:lpstr>Univers LT Pro 85 XBlack</vt:lpstr>
      <vt:lpstr>Univers LT Std 45 Light</vt:lpstr>
      <vt:lpstr>Office Theme</vt:lpstr>
      <vt:lpstr>Campaigning at UNICEF UK</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Katherine Fardell</dc:creator>
  <cp:lastModifiedBy>Rebecca Dallison</cp:lastModifiedBy>
  <cp:revision>106</cp:revision>
  <dcterms:created xsi:type="dcterms:W3CDTF">2022-01-18T14:28:30Z</dcterms:created>
  <dcterms:modified xsi:type="dcterms:W3CDTF">2023-09-27T11:33:22Z</dcterms:modified>
</cp:coreProperties>
</file>