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2"/>
  </p:notesMasterIdLst>
  <p:sldIdLst>
    <p:sldId id="258" r:id="rId4"/>
    <p:sldId id="259" r:id="rId5"/>
    <p:sldId id="260" r:id="rId6"/>
    <p:sldId id="263" r:id="rId7"/>
    <p:sldId id="921" r:id="rId8"/>
    <p:sldId id="922" r:id="rId9"/>
    <p:sldId id="923" r:id="rId10"/>
    <p:sldId id="924" r:id="rId11"/>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040" autoAdjust="0"/>
  </p:normalViewPr>
  <p:slideViewPr>
    <p:cSldViewPr snapToGrid="0">
      <p:cViewPr varScale="1">
        <p:scale>
          <a:sx n="42" d="100"/>
          <a:sy n="42" d="100"/>
        </p:scale>
        <p:origin x="22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le Burgess" userId="b4a24e26-c2be-45c9-ac74-42b70c23adf6" providerId="ADAL" clId="{3BFDD8FA-1C88-4726-8737-A6B6CD99C177}"/>
    <pc:docChg chg="custSel modSld">
      <pc:chgData name="Marielle Burgess" userId="b4a24e26-c2be-45c9-ac74-42b70c23adf6" providerId="ADAL" clId="{3BFDD8FA-1C88-4726-8737-A6B6CD99C177}" dt="2023-09-28T11:09:34.006" v="5" actId="20577"/>
      <pc:docMkLst>
        <pc:docMk/>
      </pc:docMkLst>
      <pc:sldChg chg="delSp mod modNotesTx">
        <pc:chgData name="Marielle Burgess" userId="b4a24e26-c2be-45c9-ac74-42b70c23adf6" providerId="ADAL" clId="{3BFDD8FA-1C88-4726-8737-A6B6CD99C177}" dt="2023-09-28T11:09:34.006" v="5" actId="20577"/>
        <pc:sldMkLst>
          <pc:docMk/>
          <pc:sldMk cId="688578321" sldId="921"/>
        </pc:sldMkLst>
        <pc:picChg chg="del">
          <ac:chgData name="Marielle Burgess" userId="b4a24e26-c2be-45c9-ac74-42b70c23adf6" providerId="ADAL" clId="{3BFDD8FA-1C88-4726-8737-A6B6CD99C177}" dt="2023-09-28T10:30:02.151" v="0" actId="478"/>
          <ac:picMkLst>
            <pc:docMk/>
            <pc:sldMk cId="688578321" sldId="921"/>
            <ac:picMk id="6" creationId="{1950BB81-E61C-22EF-887E-12A8C43337DC}"/>
          </ac:picMkLst>
        </pc:picChg>
      </pc:sldChg>
      <pc:sldChg chg="delSp mod">
        <pc:chgData name="Marielle Burgess" userId="b4a24e26-c2be-45c9-ac74-42b70c23adf6" providerId="ADAL" clId="{3BFDD8FA-1C88-4726-8737-A6B6CD99C177}" dt="2023-09-28T10:30:09.374" v="1" actId="478"/>
        <pc:sldMkLst>
          <pc:docMk/>
          <pc:sldMk cId="2268798845" sldId="922"/>
        </pc:sldMkLst>
        <pc:picChg chg="del">
          <ac:chgData name="Marielle Burgess" userId="b4a24e26-c2be-45c9-ac74-42b70c23adf6" providerId="ADAL" clId="{3BFDD8FA-1C88-4726-8737-A6B6CD99C177}" dt="2023-09-28T10:30:09.374" v="1" actId="478"/>
          <ac:picMkLst>
            <pc:docMk/>
            <pc:sldMk cId="2268798845" sldId="922"/>
            <ac:picMk id="6" creationId="{1950BB81-E61C-22EF-887E-12A8C43337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3431B-9F8C-46B5-92AD-F1F9613D2744}" type="datetimeFigureOut">
              <a:rPr lang="en-GB" smtClean="0"/>
              <a:t>28/09/2023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73A2-E922-4B16-9882-CC2366C1C343}" type="slidenum">
              <a:rPr lang="en-GB" smtClean="0"/>
              <a:t>‹#›</a:t>
            </a:fld>
            <a:endParaRPr lang="en-GB"/>
          </a:p>
        </p:txBody>
      </p:sp>
    </p:spTree>
    <p:extLst>
      <p:ext uri="{BB962C8B-B14F-4D97-AF65-F5344CB8AC3E}">
        <p14:creationId xmlns:p14="http://schemas.microsoft.com/office/powerpoint/2010/main" val="99072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Marielle</a:t>
            </a:r>
          </a:p>
        </p:txBody>
      </p:sp>
      <p:sp>
        <p:nvSpPr>
          <p:cNvPr id="4" name="Slide Number Placeholder 3"/>
          <p:cNvSpPr>
            <a:spLocks noGrp="1"/>
          </p:cNvSpPr>
          <p:nvPr>
            <p:ph type="sldNum" sz="quarter" idx="5"/>
          </p:nvPr>
        </p:nvSpPr>
        <p:spPr/>
        <p:txBody>
          <a:bodyPr/>
          <a:lstStyle/>
          <a:p>
            <a:fld id="{19699B1A-22FC-4675-99D0-FA3B87AB3A5D}" type="slidenum">
              <a:rPr lang="en-GB" smtClean="0"/>
              <a:t>1</a:t>
            </a:fld>
            <a:endParaRPr lang="en-GB"/>
          </a:p>
        </p:txBody>
      </p:sp>
    </p:spTree>
    <p:extLst>
      <p:ext uri="{BB962C8B-B14F-4D97-AF65-F5344CB8AC3E}">
        <p14:creationId xmlns:p14="http://schemas.microsoft.com/office/powerpoint/2010/main" val="357144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Marielle</a:t>
            </a:r>
          </a:p>
        </p:txBody>
      </p:sp>
      <p:sp>
        <p:nvSpPr>
          <p:cNvPr id="4" name="Slide Number Placeholder 3"/>
          <p:cNvSpPr>
            <a:spLocks noGrp="1"/>
          </p:cNvSpPr>
          <p:nvPr>
            <p:ph type="sldNum" sz="quarter" idx="5"/>
          </p:nvPr>
        </p:nvSpPr>
        <p:spPr/>
        <p:txBody>
          <a:bodyPr/>
          <a:lstStyle/>
          <a:p>
            <a:fld id="{19699B1A-22FC-4675-99D0-FA3B87AB3A5D}" type="slidenum">
              <a:rPr lang="en-GB" smtClean="0"/>
              <a:t>2</a:t>
            </a:fld>
            <a:endParaRPr lang="en-GB"/>
          </a:p>
        </p:txBody>
      </p:sp>
    </p:spTree>
    <p:extLst>
      <p:ext uri="{BB962C8B-B14F-4D97-AF65-F5344CB8AC3E}">
        <p14:creationId xmlns:p14="http://schemas.microsoft.com/office/powerpoint/2010/main" val="319105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Marielle</a:t>
            </a:r>
          </a:p>
          <a:p>
            <a:r>
              <a:rPr lang="en-GB" dirty="0"/>
              <a:t>Assemblies – Safeguarding is embedded in the pastoral curriculum and includes termly assemblies by the DSL, Child-on-Child Abuse updates delivered which link to the UNCRC</a:t>
            </a:r>
          </a:p>
        </p:txBody>
      </p:sp>
      <p:sp>
        <p:nvSpPr>
          <p:cNvPr id="4" name="Slide Number Placeholder 3"/>
          <p:cNvSpPr>
            <a:spLocks noGrp="1"/>
          </p:cNvSpPr>
          <p:nvPr>
            <p:ph type="sldNum" sz="quarter" idx="5"/>
          </p:nvPr>
        </p:nvSpPr>
        <p:spPr/>
        <p:txBody>
          <a:bodyPr/>
          <a:lstStyle/>
          <a:p>
            <a:fld id="{19699B1A-22FC-4675-99D0-FA3B87AB3A5D}" type="slidenum">
              <a:rPr lang="en-GB" smtClean="0"/>
              <a:t>3</a:t>
            </a:fld>
            <a:endParaRPr lang="en-GB"/>
          </a:p>
        </p:txBody>
      </p:sp>
    </p:spTree>
    <p:extLst>
      <p:ext uri="{BB962C8B-B14F-4D97-AF65-F5344CB8AC3E}">
        <p14:creationId xmlns:p14="http://schemas.microsoft.com/office/powerpoint/2010/main" val="343705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Marielle to read lines, see slide 4.</a:t>
            </a:r>
          </a:p>
          <a:p>
            <a:endParaRPr lang="en-GB" dirty="0"/>
          </a:p>
          <a:p>
            <a:r>
              <a:rPr lang="en-GB" dirty="0"/>
              <a:t>Insert wording from article.</a:t>
            </a:r>
          </a:p>
          <a:p>
            <a:endParaRPr lang="en-GB" dirty="0"/>
          </a:p>
          <a:p>
            <a:r>
              <a:rPr lang="en-GB" dirty="0"/>
              <a:t>Introduce Jennie….</a:t>
            </a:r>
          </a:p>
          <a:p>
            <a:endParaRPr lang="en-GB" dirty="0"/>
          </a:p>
        </p:txBody>
      </p:sp>
      <p:sp>
        <p:nvSpPr>
          <p:cNvPr id="4" name="Slide Number Placeholder 3"/>
          <p:cNvSpPr>
            <a:spLocks noGrp="1"/>
          </p:cNvSpPr>
          <p:nvPr>
            <p:ph type="sldNum" sz="quarter" idx="5"/>
          </p:nvPr>
        </p:nvSpPr>
        <p:spPr/>
        <p:txBody>
          <a:bodyPr/>
          <a:lstStyle/>
          <a:p>
            <a:fld id="{4D373FE1-B704-42FD-9110-13E8F80D021E}" type="slidenum">
              <a:rPr lang="en-GB" smtClean="0"/>
              <a:t>4</a:t>
            </a:fld>
            <a:endParaRPr lang="en-GB"/>
          </a:p>
        </p:txBody>
      </p:sp>
    </p:spTree>
    <p:extLst>
      <p:ext uri="{BB962C8B-B14F-4D97-AF65-F5344CB8AC3E}">
        <p14:creationId xmlns:p14="http://schemas.microsoft.com/office/powerpoint/2010/main" val="361794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talk to you about our journey, with some key information and data.</a:t>
            </a:r>
          </a:p>
          <a:p>
            <a:r>
              <a:rPr lang="en-GB" dirty="0"/>
              <a:t>So, in November 2021 we conducted a pupil survey, more than 800 pupils completed. In </a:t>
            </a:r>
            <a:r>
              <a:rPr lang="en-GB"/>
              <a:t>December 2021, </a:t>
            </a:r>
            <a:r>
              <a:rPr lang="en-GB" dirty="0"/>
              <a:t>safeguarding staff held assemblies (over 5 days by specific </a:t>
            </a:r>
            <a:r>
              <a:rPr lang="en-GB"/>
              <a:t>year group</a:t>
            </a:r>
            <a:r>
              <a:rPr lang="en-GB" dirty="0"/>
              <a:t>) and delivered the results, using graphs and pie charts so pupils could easily understand what we were telling them. We kept parents updated via our weekly bulletin and staff </a:t>
            </a:r>
          </a:p>
          <a:p>
            <a:r>
              <a:rPr lang="en-GB" dirty="0"/>
              <a:t>383 parent responses – more than half of parents say CVC have a problem. It’s not a case of does it happen here, it’s is DOES happen here, and every school should think the same.</a:t>
            </a:r>
          </a:p>
          <a:p>
            <a:r>
              <a:rPr lang="en-GB" dirty="0"/>
              <a:t>150 staff responses – again, more than half of the staff who completed the survey say there’s a problem.</a:t>
            </a:r>
          </a:p>
          <a:p>
            <a:endParaRPr lang="en-GB" dirty="0"/>
          </a:p>
          <a:p>
            <a:r>
              <a:rPr lang="en-GB" dirty="0"/>
              <a:t>We got in touch with our Local Authority PSHE service who </a:t>
            </a:r>
            <a:r>
              <a:rPr lang="en-GB" sz="1800" dirty="0">
                <a:effectLst/>
                <a:latin typeface="Calibri" panose="020F0502020204030204" pitchFamily="34" charset="0"/>
                <a:ea typeface="Calibri" panose="020F0502020204030204" pitchFamily="34" charset="0"/>
              </a:rPr>
              <a:t>recommend that schools train their staff on sexual harassment in schools and how to respond, reduce and prevent it.</a:t>
            </a:r>
          </a:p>
          <a:p>
            <a:r>
              <a:rPr lang="en-GB" sz="1800" dirty="0">
                <a:effectLst/>
                <a:latin typeface="Calibri" panose="020F0502020204030204" pitchFamily="34" charset="0"/>
              </a:rPr>
              <a:t>ALL staff trained – site team, invigilators, catering staff, teachers, support staff, cleaners…wanted ALL staff to feel prepared and confident. A virtual tool belt.</a:t>
            </a:r>
          </a:p>
          <a:p>
            <a:endParaRPr lang="en-GB" sz="1800" dirty="0">
              <a:effectLst/>
              <a:latin typeface="Calibri" panose="020F0502020204030204" pitchFamily="34" charset="0"/>
            </a:endParaRPr>
          </a:p>
          <a:p>
            <a:r>
              <a:rPr lang="en-GB" sz="1800" dirty="0">
                <a:effectLst/>
                <a:latin typeface="Calibri" panose="020F0502020204030204" pitchFamily="34" charset="0"/>
              </a:rPr>
              <a:t>We are Gold standard RRSA so the language we use to educate our pupils is key. The calling OUT strategy is not just telling a pupil off and sanctioning. Following this, tutors and other member of the pastoral team have a calling IN conversation – where pupils are educated as to why they’ve been called out, why the words they chose to use are unacceptable and so on. What is the effect of their actions? We log who has been spoken to and who has spoken to the pupil and escalate if necessary.</a:t>
            </a:r>
          </a:p>
          <a:p>
            <a:endParaRPr lang="en-GB" sz="1800" dirty="0">
              <a:effectLst/>
              <a:latin typeface="Calibri" panose="020F0502020204030204" pitchFamily="34" charset="0"/>
            </a:endParaRPr>
          </a:p>
          <a:p>
            <a:r>
              <a:rPr lang="en-GB" sz="1800" dirty="0">
                <a:effectLst/>
                <a:latin typeface="Calibri" panose="020F0502020204030204" pitchFamily="34" charset="0"/>
              </a:rPr>
              <a:t>The pupil focus groups allowed brave pupils to speak out about their experience and this later contributed to further staff training. Especially – snitch, not taken seriously, nothing happens, One thing we always try to do at </a:t>
            </a:r>
            <a:r>
              <a:rPr lang="en-GB" sz="1800" dirty="0" err="1">
                <a:effectLst/>
                <a:latin typeface="Calibri" panose="020F0502020204030204" pitchFamily="34" charset="0"/>
              </a:rPr>
              <a:t>Comberton</a:t>
            </a:r>
            <a:r>
              <a:rPr lang="en-GB" sz="1800" dirty="0">
                <a:effectLst/>
                <a:latin typeface="Calibri" panose="020F0502020204030204" pitchFamily="34" charset="0"/>
              </a:rPr>
              <a:t> is give a real picture of what is happening at our school, e.g. essential safeguarding training includes real data specifically about our school and not just national data we are sent by the local authority.</a:t>
            </a:r>
          </a:p>
          <a:p>
            <a:endParaRPr lang="en-GB" sz="1800" dirty="0">
              <a:effectLst/>
              <a:latin typeface="Calibri" panose="020F0502020204030204" pitchFamily="34" charset="0"/>
            </a:endParaRPr>
          </a:p>
          <a:p>
            <a:r>
              <a:rPr lang="en-GB" dirty="0"/>
              <a:t>Calling Out – Disruption</a:t>
            </a:r>
          </a:p>
          <a:p>
            <a:r>
              <a:rPr lang="en-GB" b="1" dirty="0">
                <a:solidFill>
                  <a:srgbClr val="FF0066"/>
                </a:solidFill>
                <a:latin typeface="Arial"/>
                <a:cs typeface="Arial"/>
              </a:rPr>
              <a:t>That language is unacceptable.</a:t>
            </a:r>
          </a:p>
          <a:p>
            <a:r>
              <a:rPr lang="en-GB" b="1" dirty="0">
                <a:solidFill>
                  <a:srgbClr val="FF0066"/>
                </a:solidFill>
                <a:latin typeface="Arial"/>
                <a:cs typeface="Arial"/>
              </a:rPr>
              <a:t>That behaviour doesn't match up with school culture.</a:t>
            </a:r>
          </a:p>
          <a:p>
            <a:r>
              <a:rPr lang="en-GB" b="1" dirty="0">
                <a:solidFill>
                  <a:srgbClr val="FF0066"/>
                </a:solidFill>
                <a:latin typeface="Arial"/>
                <a:cs typeface="Arial"/>
              </a:rPr>
              <a:t>That word is offensive, please be mindful and choose another word.</a:t>
            </a:r>
          </a:p>
          <a:p>
            <a:r>
              <a:rPr lang="en-GB" b="1" dirty="0">
                <a:solidFill>
                  <a:srgbClr val="FF0066"/>
                </a:solidFill>
                <a:latin typeface="Arial"/>
                <a:cs typeface="Arial"/>
              </a:rPr>
              <a:t>That’s not funny.</a:t>
            </a:r>
          </a:p>
          <a:p>
            <a:endParaRPr lang="en-GB" b="1" dirty="0">
              <a:solidFill>
                <a:srgbClr val="FF0066"/>
              </a:solidFill>
              <a:latin typeface="Arial"/>
              <a:cs typeface="Arial"/>
            </a:endParaRPr>
          </a:p>
          <a:p>
            <a:r>
              <a:rPr lang="en-GB" b="0" dirty="0">
                <a:solidFill>
                  <a:srgbClr val="FF0066"/>
                </a:solidFill>
                <a:latin typeface="Arial"/>
                <a:cs typeface="Arial"/>
              </a:rPr>
              <a:t>Calling In – Educate</a:t>
            </a:r>
          </a:p>
          <a:p>
            <a:pPr>
              <a:buClr>
                <a:srgbClr val="FF0066"/>
              </a:buClr>
            </a:pPr>
            <a:r>
              <a:rPr lang="en-GB" b="1" dirty="0">
                <a:solidFill>
                  <a:srgbClr val="FF0066"/>
                </a:solidFill>
                <a:latin typeface="Arial"/>
                <a:cs typeface="Arial"/>
              </a:rPr>
              <a:t>I’m curious. What do you mean by that?</a:t>
            </a:r>
          </a:p>
          <a:p>
            <a:pPr>
              <a:buClr>
                <a:srgbClr val="FF0066"/>
              </a:buClr>
            </a:pPr>
            <a:r>
              <a:rPr lang="en-GB" b="1" dirty="0">
                <a:solidFill>
                  <a:srgbClr val="FF0066"/>
                </a:solidFill>
                <a:latin typeface="Arial"/>
                <a:cs typeface="Arial"/>
              </a:rPr>
              <a:t>Can you explain why that’s funny? Why might that not be funny for everyone?</a:t>
            </a:r>
          </a:p>
          <a:p>
            <a:pPr>
              <a:buClr>
                <a:srgbClr val="FF0066"/>
              </a:buClr>
            </a:pPr>
            <a:r>
              <a:rPr lang="en-GB" b="1" dirty="0">
                <a:solidFill>
                  <a:srgbClr val="FF0066"/>
                </a:solidFill>
                <a:latin typeface="Arial"/>
                <a:cs typeface="Arial"/>
              </a:rPr>
              <a:t>I can see that's not what you intended, but let’s talk about why that might not be okay.</a:t>
            </a:r>
          </a:p>
          <a:p>
            <a:pPr>
              <a:buClr>
                <a:srgbClr val="FF0066"/>
              </a:buClr>
            </a:pPr>
            <a:r>
              <a:rPr lang="en-GB" b="1" dirty="0">
                <a:solidFill>
                  <a:srgbClr val="FF0066"/>
                </a:solidFill>
                <a:latin typeface="Arial"/>
                <a:cs typeface="Arial"/>
              </a:rPr>
              <a:t>Why do think school doesn’t allow sexist language?</a:t>
            </a:r>
          </a:p>
          <a:p>
            <a:endParaRPr lang="en-GB" dirty="0"/>
          </a:p>
          <a:p>
            <a:endParaRPr lang="en-GB" dirty="0"/>
          </a:p>
          <a:p>
            <a:r>
              <a:rPr lang="en-GB" dirty="0"/>
              <a:t>Explain What is sexual harassment activity from Safer Corridors Toolkit. Give examples of 2 scenarios, from brown envelope. Staff and pupils did include some scenarios as ‘It’s just banter’</a:t>
            </a:r>
          </a:p>
          <a:p>
            <a:endParaRPr lang="en-GB" dirty="0"/>
          </a:p>
          <a:p>
            <a:r>
              <a:rPr lang="en-GB" dirty="0"/>
              <a:t>Definition of sexual harassment – read out: </a:t>
            </a:r>
          </a:p>
          <a:p>
            <a:pPr marL="0" indent="0">
              <a:lnSpc>
                <a:spcPct val="150000"/>
              </a:lnSpc>
              <a:spcBef>
                <a:spcPts val="500"/>
              </a:spcBef>
              <a:spcAft>
                <a:spcPts val="1000"/>
              </a:spcAft>
              <a:buNone/>
            </a:pPr>
            <a:r>
              <a:rPr lang="en-GB"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Sexual harassment is unwanted behaviour of a sexual nature which:</a:t>
            </a:r>
          </a:p>
          <a:p>
            <a:pPr>
              <a:lnSpc>
                <a:spcPct val="150000"/>
              </a:lnSpc>
              <a:spcBef>
                <a:spcPts val="500"/>
              </a:spcBef>
              <a:buClr>
                <a:srgbClr val="FF0066"/>
              </a:buClr>
            </a:pPr>
            <a:r>
              <a:rPr lang="en-GB"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violates someone’s dignity</a:t>
            </a:r>
          </a:p>
          <a:p>
            <a:pPr>
              <a:lnSpc>
                <a:spcPct val="150000"/>
              </a:lnSpc>
              <a:spcAft>
                <a:spcPts val="1000"/>
              </a:spcAft>
              <a:buClr>
                <a:srgbClr val="FF0066"/>
              </a:buClr>
            </a:pPr>
            <a:r>
              <a:rPr lang="en-GB"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makes someone feel intimidated, degraded or humiliated</a:t>
            </a:r>
          </a:p>
          <a:p>
            <a:pPr>
              <a:buClr>
                <a:srgbClr val="FF0066"/>
              </a:buClr>
            </a:pPr>
            <a:r>
              <a:rPr lang="en-GB"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creates a hostile, offensive or sexualised environment</a:t>
            </a:r>
            <a:endParaRPr lang="en-GB" b="0" i="0" dirty="0">
              <a:solidFill>
                <a:schemeClr val="tx1"/>
              </a:solidFill>
            </a:endParaRPr>
          </a:p>
          <a:p>
            <a:r>
              <a:rPr lang="en-GB" dirty="0"/>
              <a:t>Sexual harassment can include:</a:t>
            </a:r>
          </a:p>
          <a:p>
            <a:pPr>
              <a:lnSpc>
                <a:spcPct val="150000"/>
              </a:lnSpc>
              <a:spcBef>
                <a:spcPts val="500"/>
              </a:spcBef>
              <a:buClr>
                <a:srgbClr val="FF0066"/>
              </a:buClr>
            </a:pPr>
            <a:r>
              <a:rPr lang="en-GB" sz="1200" dirty="0">
                <a:latin typeface="Arial" panose="020B0604020202020204" pitchFamily="34" charset="0"/>
                <a:ea typeface="Times New Roman" panose="02020603050405020304" pitchFamily="18" charset="0"/>
                <a:cs typeface="Times New Roman" panose="02020603050405020304" pitchFamily="18" charset="0"/>
              </a:rPr>
              <a:t>sexual comments or jokes</a:t>
            </a:r>
          </a:p>
          <a:p>
            <a:pPr>
              <a:lnSpc>
                <a:spcPct val="150000"/>
              </a:lnSpc>
              <a:buClr>
                <a:srgbClr val="FF0066"/>
              </a:buClr>
            </a:pPr>
            <a:r>
              <a:rPr lang="en-GB" sz="1200" dirty="0">
                <a:latin typeface="Arial" panose="020B0604020202020204" pitchFamily="34" charset="0"/>
                <a:ea typeface="Times New Roman" panose="02020603050405020304" pitchFamily="18" charset="0"/>
                <a:cs typeface="Times New Roman" panose="02020603050405020304" pitchFamily="18" charset="0"/>
              </a:rPr>
              <a:t>physical behaviour, including unwanted sexual advances, touching and various forms of sexual assault</a:t>
            </a:r>
          </a:p>
          <a:p>
            <a:pPr>
              <a:lnSpc>
                <a:spcPct val="150000"/>
              </a:lnSpc>
              <a:buClr>
                <a:srgbClr val="FF0066"/>
              </a:buClr>
            </a:pPr>
            <a:r>
              <a:rPr lang="en-GB" sz="1200" dirty="0">
                <a:latin typeface="Arial" panose="020B0604020202020204" pitchFamily="34" charset="0"/>
                <a:ea typeface="Times New Roman" panose="02020603050405020304" pitchFamily="18" charset="0"/>
                <a:cs typeface="Times New Roman" panose="02020603050405020304" pitchFamily="18" charset="0"/>
              </a:rPr>
              <a:t>sharing nude pictures/videos (nudes)</a:t>
            </a:r>
          </a:p>
          <a:p>
            <a:pPr>
              <a:lnSpc>
                <a:spcPct val="150000"/>
              </a:lnSpc>
              <a:buClr>
                <a:srgbClr val="FF0066"/>
              </a:buClr>
            </a:pPr>
            <a:r>
              <a:rPr lang="en-GB" sz="1200" dirty="0">
                <a:latin typeface="Arial" panose="020B0604020202020204" pitchFamily="34" charset="0"/>
                <a:ea typeface="Times New Roman" panose="02020603050405020304" pitchFamily="18" charset="0"/>
                <a:cs typeface="Times New Roman" panose="02020603050405020304" pitchFamily="18" charset="0"/>
              </a:rPr>
              <a:t>sharing unwanted explicit content</a:t>
            </a:r>
          </a:p>
          <a:p>
            <a:pPr>
              <a:lnSpc>
                <a:spcPct val="150000"/>
              </a:lnSpc>
              <a:spcAft>
                <a:spcPts val="1000"/>
              </a:spcAft>
              <a:buClr>
                <a:srgbClr val="FF0066"/>
              </a:buClr>
            </a:pPr>
            <a:r>
              <a:rPr lang="en-GB" sz="1200" dirty="0" err="1">
                <a:latin typeface="Arial" panose="020B0604020202020204" pitchFamily="34" charset="0"/>
                <a:ea typeface="Times New Roman" panose="02020603050405020304" pitchFamily="18" charset="0"/>
                <a:cs typeface="Times New Roman" panose="02020603050405020304" pitchFamily="18" charset="0"/>
              </a:rPr>
              <a:t>upskirting</a:t>
            </a:r>
            <a:endParaRPr lang="en-GB" sz="1200" dirty="0">
              <a:latin typeface="Arial" panose="020B0604020202020204" pitchFamily="34" charset="0"/>
              <a:ea typeface="Times New Roman" panose="02020603050405020304" pitchFamily="18" charset="0"/>
              <a:cs typeface="Times New Roman" panose="02020603050405020304" pitchFamily="18" charset="0"/>
            </a:endParaRPr>
          </a:p>
          <a:p>
            <a:pPr>
              <a:buClr>
                <a:srgbClr val="FF0066"/>
              </a:buClr>
            </a:pPr>
            <a:r>
              <a:rPr lang="en-GB" sz="1200" dirty="0">
                <a:latin typeface="Arial" panose="020B0604020202020204" pitchFamily="34" charset="0"/>
                <a:ea typeface="Times New Roman" panose="02020603050405020304" pitchFamily="18" charset="0"/>
                <a:cs typeface="Times New Roman" panose="02020603050405020304" pitchFamily="18" charset="0"/>
              </a:rPr>
              <a:t>unwanted sexual comments and messages</a:t>
            </a:r>
          </a:p>
          <a:p>
            <a:pPr>
              <a:buClr>
                <a:srgbClr val="FF0066"/>
              </a:buClr>
            </a:pPr>
            <a:endParaRPr lang="en-GB" sz="1200" dirty="0">
              <a:latin typeface="Arial" panose="020B0604020202020204" pitchFamily="34" charset="0"/>
              <a:cs typeface="Times New Roman" panose="02020603050405020304" pitchFamily="18" charset="0"/>
            </a:endParaRPr>
          </a:p>
          <a:p>
            <a:pPr>
              <a:buClr>
                <a:srgbClr val="FF0066"/>
              </a:buClr>
            </a:pPr>
            <a:r>
              <a:rPr lang="en-GB" sz="1200" dirty="0">
                <a:latin typeface="Arial" panose="020B0604020202020204" pitchFamily="34" charset="0"/>
                <a:cs typeface="Times New Roman" panose="02020603050405020304" pitchFamily="18" charset="0"/>
              </a:rPr>
              <a:t>C-on-C policy introduced – to highlight to pupils, parents and staff how seriously we take this and so we are all clear on what we mean by C-on-C abuse.</a:t>
            </a:r>
          </a:p>
          <a:p>
            <a:pPr>
              <a:buClr>
                <a:srgbClr val="FF0066"/>
              </a:buClr>
            </a:pPr>
            <a:endParaRPr lang="en-GB" dirty="0"/>
          </a:p>
        </p:txBody>
      </p:sp>
      <p:sp>
        <p:nvSpPr>
          <p:cNvPr id="4" name="Slide Number Placeholder 3"/>
          <p:cNvSpPr>
            <a:spLocks noGrp="1"/>
          </p:cNvSpPr>
          <p:nvPr>
            <p:ph type="sldNum" sz="quarter" idx="5"/>
          </p:nvPr>
        </p:nvSpPr>
        <p:spPr/>
        <p:txBody>
          <a:bodyPr/>
          <a:lstStyle/>
          <a:p>
            <a:fld id="{19699B1A-22FC-4675-99D0-FA3B87AB3A5D}" type="slidenum">
              <a:rPr lang="en-GB" smtClean="0"/>
              <a:t>5</a:t>
            </a:fld>
            <a:endParaRPr lang="en-GB"/>
          </a:p>
        </p:txBody>
      </p:sp>
    </p:spTree>
    <p:extLst>
      <p:ext uri="{BB962C8B-B14F-4D97-AF65-F5344CB8AC3E}">
        <p14:creationId xmlns:p14="http://schemas.microsoft.com/office/powerpoint/2010/main" val="261491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the survey results tell us – read data/info from slide. 157, there are more cases just unwilling to report for fear of being called a snitch, not being taken seriously, no action taken, no feedback. Talk about Year 11 girl who told me last week because of how we handled her report she encouraged a friend to report something. </a:t>
            </a:r>
          </a:p>
          <a:p>
            <a:endParaRPr lang="en-GB" dirty="0"/>
          </a:p>
          <a:p>
            <a:r>
              <a:rPr lang="en-GB" dirty="0"/>
              <a:t>We have surveyed for a second time and we feel the data is helping us steer this in the right direction but we know we still have a long way to go.</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9699B1A-22FC-4675-99D0-FA3B87AB3A5D}" type="slidenum">
              <a:rPr lang="en-GB" smtClean="0"/>
              <a:t>6</a:t>
            </a:fld>
            <a:endParaRPr lang="en-GB"/>
          </a:p>
        </p:txBody>
      </p:sp>
    </p:spTree>
    <p:extLst>
      <p:ext uri="{BB962C8B-B14F-4D97-AF65-F5344CB8AC3E}">
        <p14:creationId xmlns:p14="http://schemas.microsoft.com/office/powerpoint/2010/main" val="207960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through bulletins/tutor time/staff briefings</a:t>
            </a:r>
          </a:p>
          <a:p>
            <a:r>
              <a:rPr lang="en-GB" dirty="0"/>
              <a:t>2 – any member of staff in school to ‘call out’ these behaviours and have the confidence to do so. This now forms part of our essential safeguarding training.</a:t>
            </a:r>
          </a:p>
          <a:p>
            <a:r>
              <a:rPr lang="en-GB" dirty="0"/>
              <a:t>3 – we’ve now completed two rounds of surveys</a:t>
            </a:r>
          </a:p>
          <a:p>
            <a:r>
              <a:rPr lang="en-GB" dirty="0"/>
              <a:t>4 – pupils made it clear they often never receive feedback when they report things</a:t>
            </a:r>
          </a:p>
          <a:p>
            <a:r>
              <a:rPr lang="en-GB" dirty="0"/>
              <a:t>5 – different themes of assemblies but always a section on Child-on-Child. Upstander not a bystander</a:t>
            </a:r>
          </a:p>
          <a:p>
            <a:r>
              <a:rPr lang="en-GB" dirty="0"/>
              <a:t>6 – Focus groups</a:t>
            </a:r>
          </a:p>
          <a:p>
            <a:endParaRPr lang="en-GB" dirty="0"/>
          </a:p>
          <a:p>
            <a:r>
              <a:rPr lang="en-GB" dirty="0"/>
              <a:t>We also keep a log of our Lessons Learned so we know what we can do better at.</a:t>
            </a:r>
          </a:p>
          <a:p>
            <a:r>
              <a:rPr lang="en-GB" dirty="0"/>
              <a:t>We have created a safeguarding logo ‘the two hands’, pupils can report this way as well as in person. Disrespect nobody posters all over school with the logo and ‘Report It’ slogan on. </a:t>
            </a:r>
          </a:p>
          <a:p>
            <a:r>
              <a:rPr lang="en-GB" dirty="0"/>
              <a:t>Badges?</a:t>
            </a:r>
          </a:p>
          <a:p>
            <a:r>
              <a:rPr lang="en-GB" dirty="0"/>
              <a:t>Included C-on-C reminders in safeguarding training at the start of September, including the Calling out and Calling In strategy.</a:t>
            </a:r>
          </a:p>
        </p:txBody>
      </p:sp>
      <p:sp>
        <p:nvSpPr>
          <p:cNvPr id="4" name="Slide Number Placeholder 3"/>
          <p:cNvSpPr>
            <a:spLocks noGrp="1"/>
          </p:cNvSpPr>
          <p:nvPr>
            <p:ph type="sldNum" sz="quarter" idx="5"/>
          </p:nvPr>
        </p:nvSpPr>
        <p:spPr/>
        <p:txBody>
          <a:bodyPr/>
          <a:lstStyle/>
          <a:p>
            <a:fld id="{19699B1A-22FC-4675-99D0-FA3B87AB3A5D}" type="slidenum">
              <a:rPr lang="en-GB" smtClean="0"/>
              <a:t>7</a:t>
            </a:fld>
            <a:endParaRPr lang="en-GB"/>
          </a:p>
        </p:txBody>
      </p:sp>
    </p:spTree>
    <p:extLst>
      <p:ext uri="{BB962C8B-B14F-4D97-AF65-F5344CB8AC3E}">
        <p14:creationId xmlns:p14="http://schemas.microsoft.com/office/powerpoint/2010/main" val="296194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CVC Child-On-Child poster, created by pupils. Now shown round school to continue to raise awareness.</a:t>
            </a:r>
          </a:p>
        </p:txBody>
      </p:sp>
      <p:sp>
        <p:nvSpPr>
          <p:cNvPr id="4" name="Slide Number Placeholder 3"/>
          <p:cNvSpPr>
            <a:spLocks noGrp="1"/>
          </p:cNvSpPr>
          <p:nvPr>
            <p:ph type="sldNum" sz="quarter" idx="5"/>
          </p:nvPr>
        </p:nvSpPr>
        <p:spPr/>
        <p:txBody>
          <a:bodyPr/>
          <a:lstStyle/>
          <a:p>
            <a:fld id="{19699B1A-22FC-4675-99D0-FA3B87AB3A5D}" type="slidenum">
              <a:rPr lang="en-GB" smtClean="0"/>
              <a:t>8</a:t>
            </a:fld>
            <a:endParaRPr lang="en-GB"/>
          </a:p>
        </p:txBody>
      </p:sp>
    </p:spTree>
    <p:extLst>
      <p:ext uri="{BB962C8B-B14F-4D97-AF65-F5344CB8AC3E}">
        <p14:creationId xmlns:p14="http://schemas.microsoft.com/office/powerpoint/2010/main" val="3774532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Logo&#10;&#10;Description automatically generated">
            <a:extLst>
              <a:ext uri="{FF2B5EF4-FFF2-40B4-BE49-F238E27FC236}">
                <a16:creationId xmlns:a16="http://schemas.microsoft.com/office/drawing/2014/main" id="{21EF53A1-3502-C3D4-EDC9-59137DBAF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08469" y="1541417"/>
            <a:ext cx="3206931" cy="2998747"/>
          </a:xfrm>
        </p:spPr>
        <p:txBody>
          <a:bodyPr anchor="b">
            <a:normAutofit/>
          </a:bodyPr>
          <a:lstStyle>
            <a:lvl1pPr algn="ctr">
              <a:defRPr sz="4000" b="1"/>
            </a:lvl1pPr>
          </a:lstStyle>
          <a:p>
            <a:r>
              <a:rPr lang="en-US"/>
              <a:t>Click to edit Master title style</a:t>
            </a:r>
            <a:endParaRPr lang="en-US" dirty="0"/>
          </a:p>
        </p:txBody>
      </p:sp>
      <p:sp>
        <p:nvSpPr>
          <p:cNvPr id="3" name="Subtitle 2"/>
          <p:cNvSpPr>
            <a:spLocks noGrp="1"/>
          </p:cNvSpPr>
          <p:nvPr>
            <p:ph type="subTitle" idx="1"/>
          </p:nvPr>
        </p:nvSpPr>
        <p:spPr>
          <a:xfrm>
            <a:off x="5185953" y="5080728"/>
            <a:ext cx="3729447" cy="1236708"/>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891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38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339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934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5933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146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533988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0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1741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2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54480"/>
            <a:ext cx="4629150" cy="43065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7623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410789"/>
            <a:ext cx="4629150" cy="44502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277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picture containing diagram&#10;&#10;Description automatically generated">
            <a:extLst>
              <a:ext uri="{FF2B5EF4-FFF2-40B4-BE49-F238E27FC236}">
                <a16:creationId xmlns:a16="http://schemas.microsoft.com/office/drawing/2014/main" id="{24F9D908-ECFA-D3D4-C83F-4A2B5F2DC2A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28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5259A461-6C1E-BAD4-C954-5DD2355ECD40}"/>
              </a:ext>
            </a:extLst>
          </p:cNvPr>
          <p:cNvSpPr>
            <a:spLocks noGrp="1" noChangeArrowheads="1"/>
          </p:cNvSpPr>
          <p:nvPr>
            <p:ph type="title"/>
          </p:nvPr>
        </p:nvSpPr>
        <p:spPr bwMode="auto">
          <a:xfrm>
            <a:off x="628650" y="365125"/>
            <a:ext cx="54070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5D45C0FF-F4DC-5FD2-75AA-AC06BE6B8DD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lnSpc>
          <a:spcPct val="90000"/>
        </a:lnSpc>
        <a:spcBef>
          <a:spcPct val="0"/>
        </a:spcBef>
        <a:spcAft>
          <a:spcPct val="0"/>
        </a:spcAft>
        <a:defRPr sz="44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2pPr>
      <a:lvl3pPr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3pPr>
      <a:lvl4pPr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4pPr>
      <a:lvl5pPr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5pPr>
      <a:lvl6pPr marL="457200"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6pPr>
      <a:lvl7pPr marL="914400"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7pPr>
      <a:lvl8pPr marL="1371600"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8pPr>
      <a:lvl9pPr marL="1828800" algn="l" rtl="0" eaLnBrk="1" fontAlgn="base" hangingPunct="1">
        <a:lnSpc>
          <a:spcPct val="90000"/>
        </a:lnSpc>
        <a:spcBef>
          <a:spcPct val="0"/>
        </a:spcBef>
        <a:spcAft>
          <a:spcPct val="0"/>
        </a:spcAft>
        <a:defRPr sz="4400" b="1">
          <a:solidFill>
            <a:schemeClr val="tx1"/>
          </a:solidFill>
          <a:latin typeface="Century Gothic" panose="020B0502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1949520"/>
            <a:ext cx="3509125" cy="2351877"/>
          </a:xfrm>
        </p:spPr>
        <p:txBody>
          <a:bodyPr>
            <a:normAutofit fontScale="90000"/>
          </a:bodyPr>
          <a:lstStyle/>
          <a:p>
            <a:r>
              <a:rPr lang="en-GB" sz="2700" dirty="0">
                <a:latin typeface="Calibri" panose="020F0502020204030204" pitchFamily="34" charset="0"/>
                <a:cs typeface="Calibri" panose="020F0502020204030204" pitchFamily="34" charset="0"/>
              </a:rPr>
              <a:t>Safeguarding and tackling Child-on-Child Abuse through the Framework of Children’s rights- Comberton Village College</a:t>
            </a:r>
          </a:p>
        </p:txBody>
      </p:sp>
      <p:pic>
        <p:nvPicPr>
          <p:cNvPr id="4" name="Picture 4" descr="A screenshot of a cell phone&#10;&#10;Description automatically generated">
            <a:extLst>
              <a:ext uri="{FF2B5EF4-FFF2-40B4-BE49-F238E27FC236}">
                <a16:creationId xmlns:a16="http://schemas.microsoft.com/office/drawing/2014/main" id="{0CA8E257-C7B1-2437-322C-2BF5B86088AD}"/>
              </a:ext>
            </a:extLst>
          </p:cNvPr>
          <p:cNvPicPr>
            <a:picLocks noChangeAspect="1"/>
          </p:cNvPicPr>
          <p:nvPr/>
        </p:nvPicPr>
        <p:blipFill>
          <a:blip r:embed="rId3"/>
          <a:stretch>
            <a:fillRect/>
          </a:stretch>
        </p:blipFill>
        <p:spPr>
          <a:xfrm>
            <a:off x="7741714" y="4908480"/>
            <a:ext cx="1253811" cy="1223231"/>
          </a:xfrm>
          <a:prstGeom prst="rect">
            <a:avLst/>
          </a:prstGeom>
          <a:noFill/>
          <a:ln cap="flat">
            <a:noFill/>
          </a:ln>
        </p:spPr>
      </p:pic>
    </p:spTree>
    <p:extLst>
      <p:ext uri="{BB962C8B-B14F-4D97-AF65-F5344CB8AC3E}">
        <p14:creationId xmlns:p14="http://schemas.microsoft.com/office/powerpoint/2010/main" val="60629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5B02-2719-BA7A-E4B9-60AA7DECC320}"/>
              </a:ext>
            </a:extLst>
          </p:cNvPr>
          <p:cNvSpPr>
            <a:spLocks noGrp="1"/>
          </p:cNvSpPr>
          <p:nvPr>
            <p:ph type="title"/>
          </p:nvPr>
        </p:nvSpPr>
        <p:spPr>
          <a:xfrm>
            <a:off x="750570" y="500062"/>
            <a:ext cx="5407025" cy="1325563"/>
          </a:xfrm>
        </p:spPr>
        <p:txBody>
          <a:bodyPr>
            <a:normAutofit fontScale="90000"/>
          </a:bodyPr>
          <a:lstStyle/>
          <a:p>
            <a:r>
              <a:rPr lang="en-GB" dirty="0">
                <a:latin typeface="Calibri" panose="020F0502020204030204" pitchFamily="34" charset="0"/>
                <a:cs typeface="Calibri" panose="020F0502020204030204" pitchFamily="34" charset="0"/>
              </a:rPr>
              <a:t>Comberton Village College- school context</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C2DF3C3-7179-7F11-B02A-66CDF97F65E8}"/>
              </a:ext>
            </a:extLst>
          </p:cNvPr>
          <p:cNvSpPr>
            <a:spLocks noGrp="1"/>
          </p:cNvSpPr>
          <p:nvPr>
            <p:ph idx="1"/>
          </p:nvPr>
        </p:nvSpPr>
        <p:spPr/>
        <p:txBody>
          <a:bodyPr>
            <a:normAutofit fontScale="92500" lnSpcReduction="10000"/>
          </a:bodyPr>
          <a:lstStyle/>
          <a:p>
            <a:r>
              <a:rPr lang="en-GB" b="1" dirty="0">
                <a:latin typeface="Calibri" panose="020F0502020204030204" pitchFamily="34" charset="0"/>
                <a:cs typeface="Calibri" panose="020F0502020204030204" pitchFamily="34" charset="0"/>
              </a:rPr>
              <a:t>Large, diverse and mixed secondary school and 6</a:t>
            </a:r>
            <a:r>
              <a:rPr lang="en-GB" b="1" baseline="30000" dirty="0">
                <a:latin typeface="Calibri" panose="020F0502020204030204" pitchFamily="34" charset="0"/>
                <a:cs typeface="Calibri" panose="020F0502020204030204" pitchFamily="34" charset="0"/>
              </a:rPr>
              <a:t>th</a:t>
            </a:r>
            <a:r>
              <a:rPr lang="en-GB" b="1" dirty="0">
                <a:latin typeface="Calibri" panose="020F0502020204030204" pitchFamily="34" charset="0"/>
                <a:cs typeface="Calibri" panose="020F0502020204030204" pitchFamily="34" charset="0"/>
              </a:rPr>
              <a:t> Form on outskirts of Cambridge.</a:t>
            </a:r>
          </a:p>
          <a:p>
            <a:r>
              <a:rPr lang="en-GB" b="1" dirty="0">
                <a:latin typeface="Calibri" panose="020F0502020204030204" pitchFamily="34" charset="0"/>
                <a:cs typeface="Calibri" panose="020F0502020204030204" pitchFamily="34" charset="0"/>
              </a:rPr>
              <a:t>1958 students on roll (inc. 6</a:t>
            </a:r>
            <a:r>
              <a:rPr lang="en-GB" b="1" baseline="30000" dirty="0">
                <a:latin typeface="Calibri" panose="020F0502020204030204" pitchFamily="34" charset="0"/>
                <a:cs typeface="Calibri" panose="020F0502020204030204" pitchFamily="34" charset="0"/>
              </a:rPr>
              <a:t>th</a:t>
            </a:r>
            <a:r>
              <a:rPr lang="en-GB" b="1" dirty="0">
                <a:latin typeface="Calibri" panose="020F0502020204030204" pitchFamily="34" charset="0"/>
                <a:cs typeface="Calibri" panose="020F0502020204030204" pitchFamily="34" charset="0"/>
              </a:rPr>
              <a:t> Form)</a:t>
            </a:r>
          </a:p>
          <a:p>
            <a:r>
              <a:rPr lang="en-GB" b="1" dirty="0">
                <a:latin typeface="Calibri" panose="020F0502020204030204" pitchFamily="34" charset="0"/>
                <a:cs typeface="Calibri" panose="020F0502020204030204" pitchFamily="34" charset="0"/>
              </a:rPr>
              <a:t>196 eligible for PP</a:t>
            </a:r>
          </a:p>
          <a:p>
            <a:r>
              <a:rPr lang="en-GB" b="1" dirty="0">
                <a:latin typeface="Calibri" panose="020F0502020204030204" pitchFamily="34" charset="0"/>
                <a:cs typeface="Calibri" panose="020F0502020204030204" pitchFamily="34" charset="0"/>
              </a:rPr>
              <a:t>7.76% EHC plan</a:t>
            </a:r>
          </a:p>
          <a:p>
            <a:r>
              <a:rPr lang="en-GB" b="1" dirty="0">
                <a:latin typeface="Calibri" panose="020F0502020204030204" pitchFamily="34" charset="0"/>
                <a:cs typeface="Calibri" panose="020F0502020204030204" pitchFamily="34" charset="0"/>
              </a:rPr>
              <a:t>196 EAL</a:t>
            </a:r>
          </a:p>
          <a:p>
            <a:r>
              <a:rPr lang="en-GB" b="1" dirty="0">
                <a:latin typeface="Calibri" panose="020F0502020204030204" pitchFamily="34" charset="0"/>
                <a:cs typeface="Calibri" panose="020F0502020204030204" pitchFamily="34" charset="0"/>
              </a:rPr>
              <a:t>Registered for RRSA- May 2016</a:t>
            </a:r>
          </a:p>
          <a:p>
            <a:r>
              <a:rPr lang="en-GB" b="1" dirty="0">
                <a:latin typeface="Calibri" panose="020F0502020204030204" pitchFamily="34" charset="0"/>
                <a:cs typeface="Calibri" panose="020F0502020204030204" pitchFamily="34" charset="0"/>
              </a:rPr>
              <a:t>Silver achieved- March 2018</a:t>
            </a:r>
          </a:p>
          <a:p>
            <a:r>
              <a:rPr lang="en-GB" b="1" dirty="0">
                <a:latin typeface="Calibri" panose="020F0502020204030204" pitchFamily="34" charset="0"/>
                <a:cs typeface="Calibri" panose="020F0502020204030204" pitchFamily="34" charset="0"/>
              </a:rPr>
              <a:t>Gold achieved- June 2019</a:t>
            </a:r>
          </a:p>
          <a:p>
            <a:r>
              <a:rPr lang="en-GB" b="1" dirty="0">
                <a:latin typeface="Calibri" panose="020F0502020204030204" pitchFamily="34" charset="0"/>
                <a:cs typeface="Calibri" panose="020F0502020204030204" pitchFamily="34" charset="0"/>
              </a:rPr>
              <a:t>Gold re-accreditation- June 2022</a:t>
            </a:r>
          </a:p>
          <a:p>
            <a:endParaRPr lang="en-US" dirty="0"/>
          </a:p>
        </p:txBody>
      </p:sp>
      <p:pic>
        <p:nvPicPr>
          <p:cNvPr id="4" name="Picture 4" descr="A screenshot of a cell phone&#10;&#10;Description automatically generated">
            <a:extLst>
              <a:ext uri="{FF2B5EF4-FFF2-40B4-BE49-F238E27FC236}">
                <a16:creationId xmlns:a16="http://schemas.microsoft.com/office/drawing/2014/main" id="{37C9DD6C-0D82-3E75-95E5-251FC83BBCDC}"/>
              </a:ext>
            </a:extLst>
          </p:cNvPr>
          <p:cNvPicPr>
            <a:picLocks noChangeAspect="1"/>
          </p:cNvPicPr>
          <p:nvPr/>
        </p:nvPicPr>
        <p:blipFill>
          <a:blip r:embed="rId3"/>
          <a:stretch>
            <a:fillRect/>
          </a:stretch>
        </p:blipFill>
        <p:spPr>
          <a:xfrm>
            <a:off x="7669497" y="4953732"/>
            <a:ext cx="1253811" cy="1223231"/>
          </a:xfrm>
          <a:prstGeom prst="rect">
            <a:avLst/>
          </a:prstGeom>
          <a:noFill/>
          <a:ln cap="flat">
            <a:noFill/>
          </a:ln>
        </p:spPr>
      </p:pic>
    </p:spTree>
    <p:extLst>
      <p:ext uri="{BB962C8B-B14F-4D97-AF65-F5344CB8AC3E}">
        <p14:creationId xmlns:p14="http://schemas.microsoft.com/office/powerpoint/2010/main" val="169759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D7575-6A12-27E8-279C-5D386DD25FF7}"/>
              </a:ext>
            </a:extLst>
          </p:cNvPr>
          <p:cNvSpPr>
            <a:spLocks noGrp="1"/>
          </p:cNvSpPr>
          <p:nvPr>
            <p:ph type="title"/>
          </p:nvPr>
        </p:nvSpPr>
        <p:spPr/>
        <p:txBody>
          <a:bodyPr/>
          <a:lstStyle/>
          <a:p>
            <a:r>
              <a:rPr lang="en-GB" dirty="0"/>
              <a:t>The Rights of the Child at CVC</a:t>
            </a:r>
            <a:endParaRPr lang="en-US" dirty="0"/>
          </a:p>
        </p:txBody>
      </p:sp>
      <p:sp>
        <p:nvSpPr>
          <p:cNvPr id="3" name="Content Placeholder 2">
            <a:extLst>
              <a:ext uri="{FF2B5EF4-FFF2-40B4-BE49-F238E27FC236}">
                <a16:creationId xmlns:a16="http://schemas.microsoft.com/office/drawing/2014/main" id="{E445291B-3550-4DCC-DD63-7B6CAA65064B}"/>
              </a:ext>
            </a:extLst>
          </p:cNvPr>
          <p:cNvSpPr>
            <a:spLocks noGrp="1"/>
          </p:cNvSpPr>
          <p:nvPr>
            <p:ph idx="1"/>
          </p:nvPr>
        </p:nvSpPr>
        <p:spPr/>
        <p:txBody>
          <a:bodyPr>
            <a:normAutofit fontScale="77500" lnSpcReduction="20000"/>
          </a:bodyPr>
          <a:lstStyle/>
          <a:p>
            <a:r>
              <a:rPr lang="en-GB" b="1" dirty="0">
                <a:latin typeface="Calibri" panose="020F0502020204030204" pitchFamily="34" charset="0"/>
                <a:cs typeface="Calibri" panose="020F0502020204030204" pitchFamily="34" charset="0"/>
              </a:rPr>
              <a:t>The language of the Rights of the Child is embedded and is part of the culture of our school. Capable, Confident and Caring. </a:t>
            </a:r>
          </a:p>
          <a:p>
            <a:pPr marL="0" indent="0">
              <a:buNone/>
            </a:pPr>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Lessons</a:t>
            </a:r>
          </a:p>
          <a:p>
            <a:r>
              <a:rPr lang="en-GB" b="1" dirty="0">
                <a:latin typeface="Calibri" panose="020F0502020204030204" pitchFamily="34" charset="0"/>
                <a:cs typeface="Calibri" panose="020F0502020204030204" pitchFamily="34" charset="0"/>
              </a:rPr>
              <a:t>Pastoral curriculum/Assemblies</a:t>
            </a:r>
          </a:p>
          <a:p>
            <a:r>
              <a:rPr lang="en-GB" b="1" dirty="0">
                <a:latin typeface="Calibri" panose="020F0502020204030204" pitchFamily="34" charset="0"/>
                <a:cs typeface="Calibri" panose="020F0502020204030204" pitchFamily="34" charset="0"/>
              </a:rPr>
              <a:t>Extra-curricular curriculum</a:t>
            </a:r>
          </a:p>
          <a:p>
            <a:r>
              <a:rPr lang="en-GB" b="1" dirty="0">
                <a:latin typeface="Calibri" panose="020F0502020204030204" pitchFamily="34" charset="0"/>
                <a:cs typeface="Calibri" panose="020F0502020204030204" pitchFamily="34" charset="0"/>
              </a:rPr>
              <a:t>International School Award</a:t>
            </a:r>
          </a:p>
          <a:p>
            <a:endParaRPr lang="en-GB" b="1"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Through the Rights of the Child, students are empowered, they have a voice and their voice is heard. </a:t>
            </a:r>
          </a:p>
          <a:p>
            <a:r>
              <a:rPr lang="en-GB" b="1" dirty="0">
                <a:latin typeface="Calibri" panose="020F0502020204030204" pitchFamily="34" charset="0"/>
                <a:cs typeface="Calibri" panose="020F0502020204030204" pitchFamily="34" charset="0"/>
              </a:rPr>
              <a:t>Tackling child on child abuse at CVC- the Rights are </a:t>
            </a:r>
          </a:p>
          <a:p>
            <a:pPr marL="0" indent="0">
              <a:buNone/>
            </a:pPr>
            <a:r>
              <a:rPr lang="en-GB" b="1" dirty="0">
                <a:latin typeface="Calibri" panose="020F0502020204030204" pitchFamily="34" charset="0"/>
                <a:cs typeface="Calibri" panose="020F0502020204030204" pitchFamily="34" charset="0"/>
              </a:rPr>
              <a:t>   woven through our work. </a:t>
            </a:r>
          </a:p>
        </p:txBody>
      </p:sp>
      <p:pic>
        <p:nvPicPr>
          <p:cNvPr id="4" name="Picture 4" descr="A screenshot of a cell phone&#10;&#10;Description automatically generated">
            <a:extLst>
              <a:ext uri="{FF2B5EF4-FFF2-40B4-BE49-F238E27FC236}">
                <a16:creationId xmlns:a16="http://schemas.microsoft.com/office/drawing/2014/main" id="{06A46382-297D-917C-6594-4E1DC5E8866B}"/>
              </a:ext>
            </a:extLst>
          </p:cNvPr>
          <p:cNvPicPr>
            <a:picLocks noChangeAspect="1"/>
          </p:cNvPicPr>
          <p:nvPr/>
        </p:nvPicPr>
        <p:blipFill>
          <a:blip r:embed="rId3"/>
          <a:stretch>
            <a:fillRect/>
          </a:stretch>
        </p:blipFill>
        <p:spPr>
          <a:xfrm>
            <a:off x="7793784" y="5088669"/>
            <a:ext cx="1253811" cy="1223231"/>
          </a:xfrm>
          <a:prstGeom prst="rect">
            <a:avLst/>
          </a:prstGeom>
          <a:noFill/>
          <a:ln cap="flat">
            <a:noFill/>
          </a:ln>
        </p:spPr>
      </p:pic>
    </p:spTree>
    <p:extLst>
      <p:ext uri="{BB962C8B-B14F-4D97-AF65-F5344CB8AC3E}">
        <p14:creationId xmlns:p14="http://schemas.microsoft.com/office/powerpoint/2010/main" val="277100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7A10-8E63-4C5C-8FC1-652E5025AE9B}"/>
              </a:ext>
            </a:extLst>
          </p:cNvPr>
          <p:cNvSpPr>
            <a:spLocks noGrp="1"/>
          </p:cNvSpPr>
          <p:nvPr>
            <p:ph type="title"/>
          </p:nvPr>
        </p:nvSpPr>
        <p:spPr>
          <a:xfrm>
            <a:off x="410825" y="607312"/>
            <a:ext cx="4711362" cy="994172"/>
          </a:xfrm>
        </p:spPr>
        <p:txBody>
          <a:bodyPr/>
          <a:lstStyle/>
          <a:p>
            <a:r>
              <a:rPr lang="en-GB" sz="3600" dirty="0">
                <a:latin typeface="Calibri" panose="020F0502020204030204" pitchFamily="34" charset="0"/>
                <a:cs typeface="Calibri" panose="020F0502020204030204" pitchFamily="34" charset="0"/>
              </a:rPr>
              <a:t>Child-on-Child Abuse </a:t>
            </a:r>
          </a:p>
        </p:txBody>
      </p:sp>
      <p:sp>
        <p:nvSpPr>
          <p:cNvPr id="3" name="Content Placeholder 2">
            <a:extLst>
              <a:ext uri="{FF2B5EF4-FFF2-40B4-BE49-F238E27FC236}">
                <a16:creationId xmlns:a16="http://schemas.microsoft.com/office/drawing/2014/main" id="{EDA30D4F-4A71-4008-9916-E5A98EFFAF87}"/>
              </a:ext>
            </a:extLst>
          </p:cNvPr>
          <p:cNvSpPr>
            <a:spLocks noGrp="1"/>
          </p:cNvSpPr>
          <p:nvPr>
            <p:ph idx="1"/>
          </p:nvPr>
        </p:nvSpPr>
        <p:spPr>
          <a:xfrm>
            <a:off x="514906" y="1518082"/>
            <a:ext cx="7014608" cy="3908939"/>
          </a:xfrm>
        </p:spPr>
        <p:txBody>
          <a:bodyPr>
            <a:normAutofit fontScale="92500" lnSpcReduction="10000"/>
          </a:bodyPr>
          <a:lstStyle/>
          <a:p>
            <a:pPr marL="0" indent="0">
              <a:lnSpc>
                <a:spcPct val="100000"/>
              </a:lnSpc>
              <a:spcBef>
                <a:spcPct val="20000"/>
              </a:spcBef>
              <a:buClr>
                <a:srgbClr val="00A0E2"/>
              </a:buClr>
              <a:buNone/>
              <a:defRPr/>
            </a:pPr>
            <a:r>
              <a:rPr lang="en-GB" b="1" kern="0" dirty="0">
                <a:solidFill>
                  <a:srgbClr val="000000"/>
                </a:solidFill>
                <a:latin typeface="Calibri" panose="020F0502020204030204" pitchFamily="34" charset="0"/>
                <a:cs typeface="Calibri" panose="020F0502020204030204" pitchFamily="34" charset="0"/>
              </a:rPr>
              <a:t>“All staff should be aware that children can abuse other children”</a:t>
            </a:r>
          </a:p>
          <a:p>
            <a:pPr marL="257175" indent="-257175">
              <a:lnSpc>
                <a:spcPct val="100000"/>
              </a:lnSpc>
              <a:spcBef>
                <a:spcPct val="20000"/>
              </a:spcBef>
              <a:buClr>
                <a:srgbClr val="00A0E2"/>
              </a:buClr>
              <a:defRPr/>
            </a:pPr>
            <a:r>
              <a:rPr lang="en-GB" b="1" kern="0" dirty="0">
                <a:solidFill>
                  <a:srgbClr val="000000"/>
                </a:solidFill>
                <a:latin typeface="Calibri" panose="020F0502020204030204" pitchFamily="34" charset="0"/>
                <a:cs typeface="Calibri" panose="020F0502020204030204" pitchFamily="34" charset="0"/>
              </a:rPr>
              <a:t>This can involve bullying, physical and sexual violence and harassment or abuse within intimate partner relationships.</a:t>
            </a:r>
          </a:p>
          <a:p>
            <a:pPr marL="257175" indent="-257175">
              <a:lnSpc>
                <a:spcPct val="100000"/>
              </a:lnSpc>
              <a:spcBef>
                <a:spcPct val="20000"/>
              </a:spcBef>
              <a:buClr>
                <a:srgbClr val="00A0E2"/>
              </a:buClr>
              <a:defRPr/>
            </a:pPr>
            <a:r>
              <a:rPr lang="en-GB" b="1" kern="0" dirty="0">
                <a:solidFill>
                  <a:srgbClr val="000000"/>
                </a:solidFill>
                <a:latin typeface="Calibri" panose="020F0502020204030204" pitchFamily="34" charset="0"/>
                <a:cs typeface="Calibri" panose="020F0502020204030204" pitchFamily="34" charset="0"/>
              </a:rPr>
              <a:t>That it can happen both inside and outside of school or college and online. </a:t>
            </a:r>
          </a:p>
          <a:p>
            <a:pPr marL="257175" indent="-257175">
              <a:lnSpc>
                <a:spcPct val="100000"/>
              </a:lnSpc>
              <a:spcBef>
                <a:spcPct val="20000"/>
              </a:spcBef>
              <a:buClr>
                <a:srgbClr val="00A0E2"/>
              </a:buClr>
              <a:defRPr/>
            </a:pPr>
            <a:r>
              <a:rPr lang="en-GB" b="1" kern="0" dirty="0">
                <a:solidFill>
                  <a:srgbClr val="000000"/>
                </a:solidFill>
                <a:latin typeface="Calibri" panose="020F0502020204030204" pitchFamily="34" charset="0"/>
                <a:cs typeface="Calibri" panose="020F0502020204030204" pitchFamily="34" charset="0"/>
              </a:rPr>
              <a:t>Staff need to ensure that it is made clear that none of this will be tolerated and challenge such behaviours. 			</a:t>
            </a:r>
          </a:p>
          <a:p>
            <a:pPr marL="0" indent="0">
              <a:lnSpc>
                <a:spcPct val="100000"/>
              </a:lnSpc>
              <a:spcBef>
                <a:spcPct val="20000"/>
              </a:spcBef>
              <a:buClr>
                <a:srgbClr val="00A0E2"/>
              </a:buClr>
              <a:buNone/>
              <a:defRPr/>
            </a:pPr>
            <a:endParaRPr lang="en-GB" b="1" kern="0" dirty="0">
              <a:solidFill>
                <a:srgbClr val="000000"/>
              </a:solidFill>
              <a:latin typeface="Calibri" panose="020F0502020204030204" pitchFamily="34" charset="0"/>
              <a:cs typeface="Calibri" panose="020F0502020204030204" pitchFamily="34" charset="0"/>
            </a:endParaRPr>
          </a:p>
          <a:p>
            <a:endParaRPr lang="en-GB" dirty="0"/>
          </a:p>
        </p:txBody>
      </p:sp>
      <p:pic>
        <p:nvPicPr>
          <p:cNvPr id="4" name="Picture 4" descr="A screenshot of a cell phone&#10;&#10;Description automatically generated">
            <a:extLst>
              <a:ext uri="{FF2B5EF4-FFF2-40B4-BE49-F238E27FC236}">
                <a16:creationId xmlns:a16="http://schemas.microsoft.com/office/drawing/2014/main" id="{38226DEE-E057-433E-9AEB-94673331239C}"/>
              </a:ext>
            </a:extLst>
          </p:cNvPr>
          <p:cNvPicPr>
            <a:picLocks noChangeAspect="1"/>
          </p:cNvPicPr>
          <p:nvPr/>
        </p:nvPicPr>
        <p:blipFill>
          <a:blip r:embed="rId3"/>
          <a:stretch>
            <a:fillRect/>
          </a:stretch>
        </p:blipFill>
        <p:spPr>
          <a:xfrm>
            <a:off x="7793784" y="5088669"/>
            <a:ext cx="1253811" cy="1223231"/>
          </a:xfrm>
          <a:prstGeom prst="rect">
            <a:avLst/>
          </a:prstGeom>
          <a:noFill/>
          <a:ln cap="flat">
            <a:noFill/>
          </a:ln>
        </p:spPr>
      </p:pic>
    </p:spTree>
    <p:extLst>
      <p:ext uri="{BB962C8B-B14F-4D97-AF65-F5344CB8AC3E}">
        <p14:creationId xmlns:p14="http://schemas.microsoft.com/office/powerpoint/2010/main" val="377755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32E9-CF39-EAB6-DB68-145F89661B73}"/>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Our journey so far..</a:t>
            </a:r>
            <a:r>
              <a:rPr lang="en-GB" dirty="0"/>
              <a:t>		</a:t>
            </a:r>
          </a:p>
        </p:txBody>
      </p:sp>
      <p:sp>
        <p:nvSpPr>
          <p:cNvPr id="3" name="Content Placeholder 2">
            <a:extLst>
              <a:ext uri="{FF2B5EF4-FFF2-40B4-BE49-F238E27FC236}">
                <a16:creationId xmlns:a16="http://schemas.microsoft.com/office/drawing/2014/main" id="{02A6AFE5-F492-1533-E67E-2BC40C05D2E4}"/>
              </a:ext>
            </a:extLst>
          </p:cNvPr>
          <p:cNvSpPr>
            <a:spLocks noGrp="1"/>
          </p:cNvSpPr>
          <p:nvPr>
            <p:ph idx="1"/>
          </p:nvPr>
        </p:nvSpPr>
        <p:spPr>
          <a:xfrm>
            <a:off x="337105" y="1406353"/>
            <a:ext cx="6627283" cy="3858983"/>
          </a:xfrm>
        </p:spPr>
        <p:txBody>
          <a:bodyPr>
            <a:normAutofit fontScale="70000" lnSpcReduction="20000"/>
          </a:bodyPr>
          <a:lstStyle/>
          <a:p>
            <a:r>
              <a:rPr lang="en-GB" sz="3100" b="1" dirty="0">
                <a:latin typeface="Calibri" panose="020F0502020204030204" pitchFamily="34" charset="0"/>
                <a:cs typeface="Calibri" panose="020F0502020204030204" pitchFamily="34" charset="0"/>
              </a:rPr>
              <a:t>November 2021 pupil survey – results delivered through assemblies and bulletins</a:t>
            </a:r>
          </a:p>
          <a:p>
            <a:r>
              <a:rPr lang="en-GB" sz="3100" b="1" dirty="0">
                <a:latin typeface="Calibri" panose="020F0502020204030204" pitchFamily="34" charset="0"/>
                <a:cs typeface="Calibri" panose="020F0502020204030204" pitchFamily="34" charset="0"/>
              </a:rPr>
              <a:t>January 2022 staff and parent survey – results shared through emails and bulletins</a:t>
            </a:r>
          </a:p>
          <a:p>
            <a:r>
              <a:rPr lang="en-GB" sz="3100" b="1" dirty="0">
                <a:latin typeface="Calibri" panose="020F0502020204030204" pitchFamily="34" charset="0"/>
                <a:cs typeface="Calibri" panose="020F0502020204030204" pitchFamily="34" charset="0"/>
              </a:rPr>
              <a:t>January 2022 CVC staff trained through PSHE service. Staff training rolled out in school March 2022, including activities from the Safer Corridors tool kit.</a:t>
            </a:r>
          </a:p>
          <a:p>
            <a:r>
              <a:rPr lang="en-GB" sz="3100" b="1" dirty="0">
                <a:latin typeface="Calibri" panose="020F0502020204030204" pitchFamily="34" charset="0"/>
                <a:cs typeface="Calibri" panose="020F0502020204030204" pitchFamily="34" charset="0"/>
              </a:rPr>
              <a:t>Calling Out/Calling In Technique</a:t>
            </a:r>
          </a:p>
          <a:p>
            <a:r>
              <a:rPr lang="en-GB" sz="3100" b="1" dirty="0">
                <a:latin typeface="Calibri" panose="020F0502020204030204" pitchFamily="34" charset="0"/>
                <a:cs typeface="Calibri" panose="020F0502020204030204" pitchFamily="34" charset="0"/>
              </a:rPr>
              <a:t>May 2022 pupil/staff/parent focus groups</a:t>
            </a:r>
          </a:p>
          <a:p>
            <a:r>
              <a:rPr lang="en-GB" sz="3100" b="1" dirty="0">
                <a:latin typeface="Calibri" panose="020F0502020204030204" pitchFamily="34" charset="0"/>
                <a:cs typeface="Calibri" panose="020F0502020204030204" pitchFamily="34" charset="0"/>
              </a:rPr>
              <a:t>June 2022 What is Sexual Harassment?</a:t>
            </a:r>
          </a:p>
          <a:p>
            <a:r>
              <a:rPr lang="en-GB" sz="3100" b="1" dirty="0">
                <a:latin typeface="Calibri" panose="020F0502020204030204" pitchFamily="34" charset="0"/>
                <a:cs typeface="Calibri" panose="020F0502020204030204" pitchFamily="34" charset="0"/>
              </a:rPr>
              <a:t>September 2022 Child-On-Child Abuse Policy</a:t>
            </a:r>
          </a:p>
          <a:p>
            <a:pPr marL="0" indent="0">
              <a:buNone/>
            </a:pPr>
            <a:endParaRPr lang="en-GB" dirty="0"/>
          </a:p>
          <a:p>
            <a:endParaRPr lang="en-GB" dirty="0"/>
          </a:p>
        </p:txBody>
      </p:sp>
      <p:pic>
        <p:nvPicPr>
          <p:cNvPr id="5" name="Picture 4">
            <a:extLst>
              <a:ext uri="{FF2B5EF4-FFF2-40B4-BE49-F238E27FC236}">
                <a16:creationId xmlns:a16="http://schemas.microsoft.com/office/drawing/2014/main" id="{4518FB61-2969-6A0A-E1E7-7792D3929FA5}"/>
              </a:ext>
            </a:extLst>
          </p:cNvPr>
          <p:cNvPicPr>
            <a:picLocks noChangeAspect="1"/>
          </p:cNvPicPr>
          <p:nvPr/>
        </p:nvPicPr>
        <p:blipFill>
          <a:blip r:embed="rId3"/>
          <a:stretch>
            <a:fillRect/>
          </a:stretch>
        </p:blipFill>
        <p:spPr>
          <a:xfrm>
            <a:off x="7255933" y="1406353"/>
            <a:ext cx="1665944" cy="2119367"/>
          </a:xfrm>
          <a:prstGeom prst="rect">
            <a:avLst/>
          </a:prstGeom>
        </p:spPr>
      </p:pic>
      <p:pic>
        <p:nvPicPr>
          <p:cNvPr id="4" name="Picture 4" descr="A screenshot of a cell phone&#10;&#10;Description automatically generated">
            <a:extLst>
              <a:ext uri="{FF2B5EF4-FFF2-40B4-BE49-F238E27FC236}">
                <a16:creationId xmlns:a16="http://schemas.microsoft.com/office/drawing/2014/main" id="{FE572EFB-380E-AA77-CC01-D644A7E6E360}"/>
              </a:ext>
            </a:extLst>
          </p:cNvPr>
          <p:cNvPicPr>
            <a:picLocks noChangeAspect="1"/>
          </p:cNvPicPr>
          <p:nvPr/>
        </p:nvPicPr>
        <p:blipFill>
          <a:blip r:embed="rId4"/>
          <a:stretch>
            <a:fillRect/>
          </a:stretch>
        </p:blipFill>
        <p:spPr>
          <a:xfrm>
            <a:off x="87967" y="5103497"/>
            <a:ext cx="1253811" cy="1223231"/>
          </a:xfrm>
          <a:prstGeom prst="rect">
            <a:avLst/>
          </a:prstGeom>
          <a:noFill/>
          <a:ln cap="flat">
            <a:noFill/>
          </a:ln>
        </p:spPr>
      </p:pic>
    </p:spTree>
    <p:extLst>
      <p:ext uri="{BB962C8B-B14F-4D97-AF65-F5344CB8AC3E}">
        <p14:creationId xmlns:p14="http://schemas.microsoft.com/office/powerpoint/2010/main" val="6885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32E9-CF39-EAB6-DB68-145F89661B73}"/>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Key Findings	</a:t>
            </a:r>
          </a:p>
        </p:txBody>
      </p:sp>
      <p:sp>
        <p:nvSpPr>
          <p:cNvPr id="3" name="Content Placeholder 2">
            <a:extLst>
              <a:ext uri="{FF2B5EF4-FFF2-40B4-BE49-F238E27FC236}">
                <a16:creationId xmlns:a16="http://schemas.microsoft.com/office/drawing/2014/main" id="{02A6AFE5-F492-1533-E67E-2BC40C05D2E4}"/>
              </a:ext>
            </a:extLst>
          </p:cNvPr>
          <p:cNvSpPr>
            <a:spLocks noGrp="1"/>
          </p:cNvSpPr>
          <p:nvPr>
            <p:ph idx="1"/>
          </p:nvPr>
        </p:nvSpPr>
        <p:spPr>
          <a:xfrm>
            <a:off x="566506" y="1406354"/>
            <a:ext cx="6627283" cy="3897166"/>
          </a:xfrm>
        </p:spPr>
        <p:txBody>
          <a:bodyPr>
            <a:normAutofit fontScale="92500" lnSpcReduction="20000"/>
          </a:bodyPr>
          <a:lstStyle/>
          <a:p>
            <a:r>
              <a:rPr lang="en-US" sz="2600" b="1" dirty="0">
                <a:latin typeface="Calibri" panose="020F0502020204030204" pitchFamily="34" charset="0"/>
                <a:ea typeface="Calibri"/>
                <a:cs typeface="Calibri" panose="020F0502020204030204" pitchFamily="34" charset="0"/>
              </a:rPr>
              <a:t>More than half of pupils and parents answered yes, they think unwanted </a:t>
            </a:r>
            <a:r>
              <a:rPr lang="en-US" sz="2600" b="1" dirty="0" err="1">
                <a:latin typeface="Calibri" panose="020F0502020204030204" pitchFamily="34" charset="0"/>
                <a:ea typeface="Calibri"/>
                <a:cs typeface="Calibri" panose="020F0502020204030204" pitchFamily="34" charset="0"/>
              </a:rPr>
              <a:t>sexualised</a:t>
            </a:r>
            <a:r>
              <a:rPr lang="en-US" sz="2600" b="1" dirty="0">
                <a:latin typeface="Calibri" panose="020F0502020204030204" pitchFamily="34" charset="0"/>
                <a:ea typeface="Calibri"/>
                <a:cs typeface="Calibri" panose="020F0502020204030204" pitchFamily="34" charset="0"/>
              </a:rPr>
              <a:t> </a:t>
            </a:r>
            <a:r>
              <a:rPr lang="en-US" sz="2600" b="1" dirty="0" err="1">
                <a:latin typeface="Calibri" panose="020F0502020204030204" pitchFamily="34" charset="0"/>
                <a:ea typeface="Calibri"/>
                <a:cs typeface="Calibri" panose="020F0502020204030204" pitchFamily="34" charset="0"/>
              </a:rPr>
              <a:t>behaviour</a:t>
            </a:r>
            <a:r>
              <a:rPr lang="en-US" sz="2600" b="1" dirty="0">
                <a:latin typeface="Calibri" panose="020F0502020204030204" pitchFamily="34" charset="0"/>
                <a:ea typeface="Calibri"/>
                <a:cs typeface="Calibri" panose="020F0502020204030204" pitchFamily="34" charset="0"/>
              </a:rPr>
              <a:t> is a problem at our school</a:t>
            </a:r>
            <a:r>
              <a:rPr lang="en-GB" sz="2600" b="1" dirty="0">
                <a:latin typeface="Calibri" panose="020F0502020204030204" pitchFamily="34" charset="0"/>
                <a:ea typeface="Calibri"/>
                <a:cs typeface="Calibri" panose="020F0502020204030204" pitchFamily="34" charset="0"/>
              </a:rPr>
              <a:t>. </a:t>
            </a:r>
          </a:p>
          <a:p>
            <a:r>
              <a:rPr lang="en-GB" sz="2600" b="1" dirty="0">
                <a:latin typeface="Calibri" panose="020F0502020204030204" pitchFamily="34" charset="0"/>
                <a:cs typeface="Calibri" panose="020F0502020204030204" pitchFamily="34" charset="0"/>
              </a:rPr>
              <a:t>157 pupils have experienced unwanted sexualised behaviour at school from other pupil/pupils.</a:t>
            </a:r>
          </a:p>
          <a:p>
            <a:r>
              <a:rPr lang="en-GB" sz="2600" b="1" dirty="0" err="1">
                <a:latin typeface="Calibri" panose="020F0502020204030204" pitchFamily="34" charset="0"/>
                <a:cs typeface="Calibri" panose="020F0502020204030204" pitchFamily="34" charset="0"/>
              </a:rPr>
              <a:t>Upskirting</a:t>
            </a:r>
            <a:r>
              <a:rPr lang="en-GB" sz="2600" b="1" dirty="0">
                <a:latin typeface="Calibri" panose="020F0502020204030204" pitchFamily="34" charset="0"/>
                <a:cs typeface="Calibri" panose="020F0502020204030204" pitchFamily="34" charset="0"/>
              </a:rPr>
              <a:t>, Unwanted touching, Sharing offensive content, Offensive language (jokes), </a:t>
            </a:r>
            <a:r>
              <a:rPr lang="en-GB" sz="2600" b="1" dirty="0">
                <a:solidFill>
                  <a:srgbClr val="00B0F0"/>
                </a:solidFill>
                <a:latin typeface="Calibri" panose="020F0502020204030204" pitchFamily="34" charset="0"/>
                <a:cs typeface="Calibri" panose="020F0502020204030204" pitchFamily="34" charset="0"/>
              </a:rPr>
              <a:t>Lack of response from staff</a:t>
            </a:r>
            <a:r>
              <a:rPr lang="en-GB" sz="2600" b="1" dirty="0">
                <a:latin typeface="Calibri" panose="020F0502020204030204" pitchFamily="34" charset="0"/>
                <a:cs typeface="Calibri" panose="020F0502020204030204" pitchFamily="34" charset="0"/>
              </a:rPr>
              <a:t>, Invasive language.</a:t>
            </a:r>
          </a:p>
          <a:p>
            <a:pPr>
              <a:lnSpc>
                <a:spcPct val="100000"/>
              </a:lnSpc>
              <a:spcBef>
                <a:spcPts val="0"/>
              </a:spcBef>
              <a:defRPr/>
            </a:pPr>
            <a:r>
              <a:rPr lang="en-GB" sz="2600" b="1" dirty="0">
                <a:latin typeface="Calibri" panose="020F0502020204030204" pitchFamily="34" charset="0"/>
                <a:cs typeface="Calibri" panose="020F0502020204030204" pitchFamily="34" charset="0"/>
              </a:rPr>
              <a:t>Social Areas, Buses, Corridors / Classrooms.</a:t>
            </a:r>
          </a:p>
          <a:p>
            <a:pPr>
              <a:lnSpc>
                <a:spcPct val="100000"/>
              </a:lnSpc>
              <a:spcBef>
                <a:spcPts val="0"/>
              </a:spcBef>
              <a:defRPr/>
            </a:pPr>
            <a:r>
              <a:rPr lang="en-GB" sz="2600" b="1" dirty="0">
                <a:latin typeface="Calibri" panose="020F0502020204030204" pitchFamily="34" charset="0"/>
                <a:cs typeface="Calibri" panose="020F0502020204030204" pitchFamily="34" charset="0"/>
              </a:rPr>
              <a:t>35% of staff do not feel confident in challenging inappropriate behaviours in school.</a:t>
            </a:r>
          </a:p>
          <a:p>
            <a:pPr>
              <a:lnSpc>
                <a:spcPct val="100000"/>
              </a:lnSpc>
              <a:spcBef>
                <a:spcPts val="0"/>
              </a:spcBef>
              <a:defRPr/>
            </a:pPr>
            <a:endParaRPr lang="en-GB" sz="1800" dirty="0">
              <a:solidFill>
                <a:prstClr val="black"/>
              </a:solidFill>
            </a:endParaRPr>
          </a:p>
          <a:p>
            <a:pPr marL="257175" indent="-257175">
              <a:buClr>
                <a:srgbClr val="FF0066"/>
              </a:buClr>
            </a:pPr>
            <a:endParaRPr lang="en-GB" sz="1800" dirty="0"/>
          </a:p>
          <a:p>
            <a:endParaRPr lang="en-GB" sz="2100" dirty="0">
              <a:solidFill>
                <a:prstClr val="black"/>
              </a:solidFill>
              <a:latin typeface="Arial" panose="020B0604020202020204" pitchFamily="34" charset="0"/>
            </a:endParaRPr>
          </a:p>
          <a:p>
            <a:endParaRPr lang="en-GB" dirty="0"/>
          </a:p>
          <a:p>
            <a:endParaRPr lang="en-GB" dirty="0"/>
          </a:p>
        </p:txBody>
      </p:sp>
      <p:pic>
        <p:nvPicPr>
          <p:cNvPr id="5" name="Picture 4">
            <a:extLst>
              <a:ext uri="{FF2B5EF4-FFF2-40B4-BE49-F238E27FC236}">
                <a16:creationId xmlns:a16="http://schemas.microsoft.com/office/drawing/2014/main" id="{4518FB61-2969-6A0A-E1E7-7792D3929FA5}"/>
              </a:ext>
            </a:extLst>
          </p:cNvPr>
          <p:cNvPicPr>
            <a:picLocks noChangeAspect="1"/>
          </p:cNvPicPr>
          <p:nvPr/>
        </p:nvPicPr>
        <p:blipFill>
          <a:blip r:embed="rId3"/>
          <a:stretch>
            <a:fillRect/>
          </a:stretch>
        </p:blipFill>
        <p:spPr>
          <a:xfrm>
            <a:off x="7301668" y="1504666"/>
            <a:ext cx="1665944" cy="2119367"/>
          </a:xfrm>
          <a:prstGeom prst="rect">
            <a:avLst/>
          </a:prstGeom>
        </p:spPr>
      </p:pic>
      <p:pic>
        <p:nvPicPr>
          <p:cNvPr id="4" name="Picture 4" descr="A screenshot of a cell phone&#10;&#10;Description automatically generated">
            <a:extLst>
              <a:ext uri="{FF2B5EF4-FFF2-40B4-BE49-F238E27FC236}">
                <a16:creationId xmlns:a16="http://schemas.microsoft.com/office/drawing/2014/main" id="{DCA762F0-6993-5946-0CFB-2C7DE86EEDDD}"/>
              </a:ext>
            </a:extLst>
          </p:cNvPr>
          <p:cNvPicPr>
            <a:picLocks noChangeAspect="1"/>
          </p:cNvPicPr>
          <p:nvPr/>
        </p:nvPicPr>
        <p:blipFill>
          <a:blip r:embed="rId4"/>
          <a:stretch>
            <a:fillRect/>
          </a:stretch>
        </p:blipFill>
        <p:spPr>
          <a:xfrm>
            <a:off x="230010" y="4952577"/>
            <a:ext cx="1253811" cy="1223231"/>
          </a:xfrm>
          <a:prstGeom prst="rect">
            <a:avLst/>
          </a:prstGeom>
          <a:noFill/>
          <a:ln cap="flat">
            <a:noFill/>
          </a:ln>
        </p:spPr>
      </p:pic>
    </p:spTree>
    <p:extLst>
      <p:ext uri="{BB962C8B-B14F-4D97-AF65-F5344CB8AC3E}">
        <p14:creationId xmlns:p14="http://schemas.microsoft.com/office/powerpoint/2010/main" val="226879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D11B-D2BE-76BC-3C9A-127C2CCB1F8D}"/>
              </a:ext>
            </a:extLst>
          </p:cNvPr>
          <p:cNvSpPr>
            <a:spLocks noGrp="1"/>
          </p:cNvSpPr>
          <p:nvPr>
            <p:ph type="title"/>
          </p:nvPr>
        </p:nvSpPr>
        <p:spPr/>
        <p:txBody>
          <a:bodyPr/>
          <a:lstStyle/>
          <a:p>
            <a:r>
              <a:rPr lang="en-GB" dirty="0"/>
              <a:t>What now?</a:t>
            </a:r>
          </a:p>
        </p:txBody>
      </p:sp>
      <p:sp>
        <p:nvSpPr>
          <p:cNvPr id="3" name="Content Placeholder 2">
            <a:extLst>
              <a:ext uri="{FF2B5EF4-FFF2-40B4-BE49-F238E27FC236}">
                <a16:creationId xmlns:a16="http://schemas.microsoft.com/office/drawing/2014/main" id="{04C92A9A-1544-6602-B3E2-C84AE42AB299}"/>
              </a:ext>
            </a:extLst>
          </p:cNvPr>
          <p:cNvSpPr>
            <a:spLocks noGrp="1"/>
          </p:cNvSpPr>
          <p:nvPr>
            <p:ph idx="1"/>
          </p:nvPr>
        </p:nvSpPr>
        <p:spPr/>
        <p:txBody>
          <a:bodyPr>
            <a:normAutofit/>
          </a:bodyPr>
          <a:lstStyle/>
          <a:p>
            <a:r>
              <a:rPr lang="en-GB" sz="3200" b="1" dirty="0">
                <a:latin typeface="Calibri" panose="020F0502020204030204" pitchFamily="34" charset="0"/>
                <a:cs typeface="Calibri" panose="020F0502020204030204" pitchFamily="34" charset="0"/>
              </a:rPr>
              <a:t>Continue to educate pupils/staff/parents</a:t>
            </a:r>
          </a:p>
          <a:p>
            <a:r>
              <a:rPr lang="en-GB" sz="3200" b="1" dirty="0">
                <a:latin typeface="Calibri" panose="020F0502020204030204" pitchFamily="34" charset="0"/>
                <a:cs typeface="Calibri" panose="020F0502020204030204" pitchFamily="34" charset="0"/>
              </a:rPr>
              <a:t>Keep talking about it, create a culture that this behaviour will not be tolerated</a:t>
            </a:r>
          </a:p>
          <a:p>
            <a:r>
              <a:rPr lang="en-GB" sz="3200" b="1" dirty="0">
                <a:latin typeface="Calibri" panose="020F0502020204030204" pitchFamily="34" charset="0"/>
                <a:cs typeface="Calibri" panose="020F0502020204030204" pitchFamily="34" charset="0"/>
              </a:rPr>
              <a:t>Remind pupils of their ‘rights’, to feel safe</a:t>
            </a:r>
          </a:p>
          <a:p>
            <a:r>
              <a:rPr lang="en-GB" sz="3200" b="1" dirty="0">
                <a:latin typeface="Calibri" panose="020F0502020204030204" pitchFamily="34" charset="0"/>
                <a:cs typeface="Calibri" panose="020F0502020204030204" pitchFamily="34" charset="0"/>
              </a:rPr>
              <a:t>Repeat surveys</a:t>
            </a:r>
          </a:p>
          <a:p>
            <a:r>
              <a:rPr lang="en-GB" sz="3200" b="1" dirty="0">
                <a:latin typeface="Calibri" panose="020F0502020204030204" pitchFamily="34" charset="0"/>
                <a:cs typeface="Calibri" panose="020F0502020204030204" pitchFamily="34" charset="0"/>
              </a:rPr>
              <a:t>Ask pupils for feedback, offer different ways for them to report</a:t>
            </a:r>
          </a:p>
          <a:p>
            <a:r>
              <a:rPr lang="en-GB" sz="3200" b="1" dirty="0">
                <a:latin typeface="Calibri" panose="020F0502020204030204" pitchFamily="34" charset="0"/>
                <a:cs typeface="Calibri" panose="020F0502020204030204" pitchFamily="34" charset="0"/>
              </a:rPr>
              <a:t>Safeguarding assemblies every term</a:t>
            </a:r>
          </a:p>
          <a:p>
            <a:endParaRPr lang="en-GB" dirty="0"/>
          </a:p>
          <a:p>
            <a:endParaRPr lang="en-GB" dirty="0"/>
          </a:p>
        </p:txBody>
      </p:sp>
      <p:pic>
        <p:nvPicPr>
          <p:cNvPr id="4" name="Picture 4" descr="A screenshot of a cell phone&#10;&#10;Description automatically generated">
            <a:extLst>
              <a:ext uri="{FF2B5EF4-FFF2-40B4-BE49-F238E27FC236}">
                <a16:creationId xmlns:a16="http://schemas.microsoft.com/office/drawing/2014/main" id="{DA3464FC-3EBF-A533-BB54-40F448365EAF}"/>
              </a:ext>
            </a:extLst>
          </p:cNvPr>
          <p:cNvPicPr>
            <a:picLocks noChangeAspect="1"/>
          </p:cNvPicPr>
          <p:nvPr/>
        </p:nvPicPr>
        <p:blipFill>
          <a:blip r:embed="rId3"/>
          <a:stretch>
            <a:fillRect/>
          </a:stretch>
        </p:blipFill>
        <p:spPr>
          <a:xfrm>
            <a:off x="7793784" y="5088669"/>
            <a:ext cx="1253811" cy="1223231"/>
          </a:xfrm>
          <a:prstGeom prst="rect">
            <a:avLst/>
          </a:prstGeom>
          <a:noFill/>
          <a:ln cap="flat">
            <a:noFill/>
          </a:ln>
        </p:spPr>
      </p:pic>
    </p:spTree>
    <p:extLst>
      <p:ext uri="{BB962C8B-B14F-4D97-AF65-F5344CB8AC3E}">
        <p14:creationId xmlns:p14="http://schemas.microsoft.com/office/powerpoint/2010/main" val="245561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id="{DA3464FC-3EBF-A533-BB54-40F448365EAF}"/>
              </a:ext>
            </a:extLst>
          </p:cNvPr>
          <p:cNvPicPr>
            <a:picLocks noChangeAspect="1"/>
          </p:cNvPicPr>
          <p:nvPr/>
        </p:nvPicPr>
        <p:blipFill>
          <a:blip r:embed="rId3"/>
          <a:stretch>
            <a:fillRect/>
          </a:stretch>
        </p:blipFill>
        <p:spPr>
          <a:xfrm>
            <a:off x="7793784" y="5088669"/>
            <a:ext cx="1253811" cy="1223231"/>
          </a:xfrm>
          <a:prstGeom prst="rect">
            <a:avLst/>
          </a:prstGeom>
          <a:noFill/>
          <a:ln cap="flat">
            <a:noFill/>
          </a:ln>
        </p:spPr>
      </p:pic>
      <p:pic>
        <p:nvPicPr>
          <p:cNvPr id="8" name="Picture 7">
            <a:extLst>
              <a:ext uri="{FF2B5EF4-FFF2-40B4-BE49-F238E27FC236}">
                <a16:creationId xmlns:a16="http://schemas.microsoft.com/office/drawing/2014/main" id="{79636FF4-4CFA-6D89-1A0D-6B536C3471BE}"/>
              </a:ext>
            </a:extLst>
          </p:cNvPr>
          <p:cNvPicPr>
            <a:picLocks noChangeAspect="1"/>
          </p:cNvPicPr>
          <p:nvPr/>
        </p:nvPicPr>
        <p:blipFill>
          <a:blip r:embed="rId4"/>
          <a:stretch>
            <a:fillRect/>
          </a:stretch>
        </p:blipFill>
        <p:spPr>
          <a:xfrm>
            <a:off x="846497" y="533400"/>
            <a:ext cx="3888544" cy="5425440"/>
          </a:xfrm>
          <a:prstGeom prst="rect">
            <a:avLst/>
          </a:prstGeom>
        </p:spPr>
      </p:pic>
      <p:sp>
        <p:nvSpPr>
          <p:cNvPr id="10" name="TextBox 9">
            <a:extLst>
              <a:ext uri="{FF2B5EF4-FFF2-40B4-BE49-F238E27FC236}">
                <a16:creationId xmlns:a16="http://schemas.microsoft.com/office/drawing/2014/main" id="{9CB251E7-B706-2A2B-A5DF-C80DC9F49F3D}"/>
              </a:ext>
            </a:extLst>
          </p:cNvPr>
          <p:cNvSpPr txBox="1"/>
          <p:nvPr/>
        </p:nvSpPr>
        <p:spPr>
          <a:xfrm>
            <a:off x="5255456" y="2220140"/>
            <a:ext cx="3337560" cy="2308324"/>
          </a:xfrm>
          <a:prstGeom prst="rect">
            <a:avLst/>
          </a:prstGeom>
          <a:noFill/>
        </p:spPr>
        <p:txBody>
          <a:bodyPr wrap="square">
            <a:spAutoFit/>
          </a:bodyPr>
          <a:lstStyle/>
          <a:p>
            <a:pPr algn="ctr"/>
            <a:r>
              <a:rPr lang="en-GB" sz="2400" b="1" dirty="0">
                <a:latin typeface="Calibri" panose="020F0502020204030204" pitchFamily="34" charset="0"/>
                <a:cs typeface="Calibri" panose="020F0502020204030204" pitchFamily="34" charset="0"/>
              </a:rPr>
              <a:t>Safeguarding and tackling Child-on-Child Abuse through the Framework of Children’s rights- </a:t>
            </a:r>
            <a:r>
              <a:rPr lang="en-GB" sz="2400" b="1" dirty="0" err="1">
                <a:latin typeface="Calibri" panose="020F0502020204030204" pitchFamily="34" charset="0"/>
                <a:cs typeface="Calibri" panose="020F0502020204030204" pitchFamily="34" charset="0"/>
              </a:rPr>
              <a:t>Comberton</a:t>
            </a:r>
            <a:r>
              <a:rPr lang="en-GB" sz="2400" b="1" dirty="0">
                <a:latin typeface="Calibri" panose="020F0502020204030204" pitchFamily="34" charset="0"/>
                <a:cs typeface="Calibri" panose="020F0502020204030204" pitchFamily="34" charset="0"/>
              </a:rPr>
              <a:t> Village College</a:t>
            </a:r>
            <a:endParaRPr lang="en-GB" sz="2400" b="1" dirty="0"/>
          </a:p>
        </p:txBody>
      </p:sp>
    </p:spTree>
    <p:extLst>
      <p:ext uri="{BB962C8B-B14F-4D97-AF65-F5344CB8AC3E}">
        <p14:creationId xmlns:p14="http://schemas.microsoft.com/office/powerpoint/2010/main" val="3905408293"/>
      </p:ext>
    </p:extLst>
  </p:cSld>
  <p:clrMapOvr>
    <a:masterClrMapping/>
  </p:clrMapOvr>
</p:sld>
</file>

<file path=ppt/theme/theme1.xml><?xml version="1.0" encoding="utf-8"?>
<a:theme xmlns:a="http://schemas.openxmlformats.org/drawingml/2006/main" name="Office Theme">
  <a:themeElements>
    <a:clrScheme name="Custom 3">
      <a:dk1>
        <a:srgbClr val="595959"/>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51432B-9E14-4D07-B505-71345CACB235}" vid="{43DD05A3-684C-4236-8FBD-A2F8B6FB01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5B0D1E427E624CBF667DFD39DBCCED" ma:contentTypeVersion="11" ma:contentTypeDescription="Create a new document." ma:contentTypeScope="" ma:versionID="d5e1ba5ac54cfc64772e74e4d8e5ca85">
  <xsd:schema xmlns:xsd="http://www.w3.org/2001/XMLSchema" xmlns:xs="http://www.w3.org/2001/XMLSchema" xmlns:p="http://schemas.microsoft.com/office/2006/metadata/properties" xmlns:ns2="719c7814-b069-46ae-88c6-d7d366fd258f" xmlns:ns3="7439767b-30c0-43e2-a871-13a7cad8030d" targetNamespace="http://schemas.microsoft.com/office/2006/metadata/properties" ma:root="true" ma:fieldsID="f90e3ada63f493d0de26d0078a588544" ns2:_="" ns3:_="">
    <xsd:import namespace="719c7814-b069-46ae-88c6-d7d366fd258f"/>
    <xsd:import namespace="7439767b-30c0-43e2-a871-13a7cad8030d"/>
    <xsd:element name="properties">
      <xsd:complexType>
        <xsd:sequence>
          <xsd:element name="documentManagement">
            <xsd:complexType>
              <xsd:all>
                <xsd:element ref="ns2:mb0df9b3f685476ba1c93b7bc2fbde3a"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9c7814-b069-46ae-88c6-d7d366fd258f" elementFormDefault="qualified">
    <xsd:import namespace="http://schemas.microsoft.com/office/2006/documentManagement/types"/>
    <xsd:import namespace="http://schemas.microsoft.com/office/infopath/2007/PartnerControls"/>
    <xsd:element name="mb0df9b3f685476ba1c93b7bc2fbde3a" ma:index="9" nillable="true" ma:taxonomy="true" ma:internalName="mb0df9b3f685476ba1c93b7bc2fbde3a" ma:taxonomyFieldName="Staff_x0020_Category" ma:displayName="Staff Category" ma:fieldId="{6b0df9b3-f685-476b-a1c9-3b7bc2fbde3a}" ma:sspId="755c0e60-3cfb-4199-92cf-3a58c40b78d9" ma:termSetId="55940ccc-7d7b-4210-8e03-c6349b63acc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3cf2b34-e455-49c6-9bf9-68df874314ad}" ma:internalName="TaxCatchAll" ma:showField="CatchAllData" ma:web="719c7814-b069-46ae-88c6-d7d366fd25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439767b-30c0-43e2-a871-13a7cad803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B336E-23BA-46B7-9779-F0BE3E46B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9c7814-b069-46ae-88c6-d7d366fd258f"/>
    <ds:schemaRef ds:uri="7439767b-30c0-43e2-a871-13a7cad803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3084C5-2195-4D17-869A-3001A6C980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CAT - safeguarding powerpoint template</Template>
  <TotalTime>250</TotalTime>
  <Words>1435</Words>
  <Application>Microsoft Office PowerPoint</Application>
  <PresentationFormat>On-screen Show (4:3)</PresentationFormat>
  <Paragraphs>130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Safeguarding and tackling Child-on-Child Abuse through the Framework of Children’s rights- Comberton Village College</vt:lpstr>
      <vt:lpstr>Comberton Village College- school context</vt:lpstr>
      <vt:lpstr>The Rights of the Child at CVC</vt:lpstr>
      <vt:lpstr>Child-on-Child Abuse </vt:lpstr>
      <vt:lpstr>Our journey so far..  </vt:lpstr>
      <vt:lpstr>Key Findings </vt:lpstr>
      <vt:lpstr>What now?</vt:lpstr>
      <vt:lpstr>PowerPoint Presentation</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and tackling Child-on-Child Abuse through the Framework of Children’s rights- Comberton Village College</dc:title>
  <dc:creator>Jennie Girling</dc:creator>
  <cp:lastModifiedBy>Marielle Burgess</cp:lastModifiedBy>
  <cp:revision>2</cp:revision>
  <dcterms:created xsi:type="dcterms:W3CDTF">2023-09-27T14:39:54Z</dcterms:created>
  <dcterms:modified xsi:type="dcterms:W3CDTF">2023-09-28T11:09:44Z</dcterms:modified>
</cp:coreProperties>
</file>