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92" r:id="rId2"/>
    <p:sldId id="286" r:id="rId3"/>
    <p:sldId id="285" r:id="rId4"/>
    <p:sldId id="270" r:id="rId5"/>
    <p:sldId id="281" r:id="rId6"/>
    <p:sldId id="287" r:id="rId7"/>
    <p:sldId id="288" r:id="rId8"/>
    <p:sldId id="268" r:id="rId9"/>
    <p:sldId id="296" r:id="rId10"/>
    <p:sldId id="290" r:id="rId11"/>
    <p:sldId id="295" r:id="rId12"/>
    <p:sldId id="271" r:id="rId13"/>
    <p:sldId id="298" r:id="rId14"/>
    <p:sldId id="274" r:id="rId15"/>
    <p:sldId id="27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23029291-0E1E-C547-B990-B8458FDC6D56}">
          <p14:sldIdLst>
            <p14:sldId id="292"/>
            <p14:sldId id="286"/>
            <p14:sldId id="285"/>
            <p14:sldId id="270"/>
            <p14:sldId id="281"/>
            <p14:sldId id="287"/>
            <p14:sldId id="288"/>
            <p14:sldId id="268"/>
            <p14:sldId id="296"/>
            <p14:sldId id="290"/>
            <p14:sldId id="295"/>
            <p14:sldId id="271"/>
            <p14:sldId id="298"/>
            <p14:sldId id="274"/>
            <p14:sldId id="2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ECFE27-5C09-4320-2374-E770D8F21844}" name="Hannah Morgan" initials="HM" userId="S::hannahm@unicef.org.uk::3ed65291-b3f7-4400-ac64-6d8e0bf42129" providerId="AD"/>
  <p188:author id="{3751DB4A-D17C-0F11-CEFC-FC785A432175}" name="Kathy Allan" initials="KA" userId="S::kathyk@unicef.org.uk::52ef52c3-b571-42cc-9b30-8fa82413ad86" providerId="AD"/>
  <p188:author id="{CA284B65-C375-8085-4FF4-57881A2C0CC1}" name="Helen Trivers" initials="HT" userId="8pMgN81jyqnMrUI0dNIJa8beac0O984VTe51k3YQ86A=" providerId="None"/>
  <p188:author id="{09619C74-98F6-4D6A-F9B6-5E5547497F99}" name="Samantha Bradey" initials="SB" userId="S::SamanthaB@unicef.org.uk::41c99f15-9b87-403a-8456-1da8256f332b" providerId="AD"/>
  <p188:author id="{788CCBEA-0905-EB8F-0FC9-1C5DB479B239}" name="Helen Trivers" initials="HT" userId="S::HTrivers@unicef.org.uk::01c0b90d-8952-4913-9306-d7020156f283" providerId="AD"/>
  <p188:author id="{C5662BEB-831F-6686-7D59-80BE54901B5B}" name="Martin Russell" initials="MR" userId="S::martinr@unicef.org.uk::a3a2a494-309d-4d02-9201-5320153f7240" providerId="AD"/>
  <p188:author id="{CD0EE3F3-9DF2-0BF5-8D76-6E205BFC7C30}" name="Stuart Whiffin" initials="SW" userId="S::StuartW@unicef.org.uk::c3054620-2d2b-49cd-b2c1-23a5e8a68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AEEF"/>
    <a:srgbClr val="FF6937"/>
    <a:srgbClr val="FF9933"/>
    <a:srgbClr val="DDF3F1"/>
    <a:srgbClr val="003B5E"/>
    <a:srgbClr val="00833D"/>
    <a:srgbClr val="7030A0"/>
    <a:srgbClr val="6A1E74"/>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D7E010-D046-4082-9F1C-676DC370412A}" v="59" dt="2023-10-10T09:33:37.965"/>
    <p1510:client id="{92D06A19-2327-4053-AC90-A02DAB3A1802}" v="4" dt="2023-10-16T16:14:44.379"/>
    <p1510:client id="{CAD7F134-8BDD-4911-84FD-613A2046ED98}" v="5" dt="2023-10-16T18:34:33.2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4" autoAdjust="0"/>
    <p:restoredTop sz="93792" autoAdjust="0"/>
  </p:normalViewPr>
  <p:slideViewPr>
    <p:cSldViewPr snapToGrid="0">
      <p:cViewPr varScale="1">
        <p:scale>
          <a:sx n="67" d="100"/>
          <a:sy n="67" d="100"/>
        </p:scale>
        <p:origin x="456" y="44"/>
      </p:cViewPr>
      <p:guideLst/>
    </p:cSldViewPr>
  </p:slideViewPr>
  <p:notesTextViewPr>
    <p:cViewPr>
      <p:scale>
        <a:sx n="125" d="100"/>
        <a:sy n="125" d="100"/>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Trivers" clId="Web-{0FD7E010-D046-4082-9F1C-676DC370412A}"/>
    <pc:docChg chg="mod modSld">
      <pc:chgData name="Helen Trivers" userId="" providerId="" clId="Web-{0FD7E010-D046-4082-9F1C-676DC370412A}" dt="2023-10-10T09:33:37.965" v="31"/>
      <pc:docMkLst>
        <pc:docMk/>
      </pc:docMkLst>
      <pc:sldChg chg="addCm">
        <pc:chgData name="Helen Trivers" userId="" providerId="" clId="Web-{0FD7E010-D046-4082-9F1C-676DC370412A}" dt="2023-10-10T09:33:37.965" v="31"/>
        <pc:sldMkLst>
          <pc:docMk/>
          <pc:sldMk cId="617598930" sldId="286"/>
        </pc:sldMkLst>
        <pc:extLst>
          <p:ext xmlns:p="http://schemas.openxmlformats.org/presentationml/2006/main" uri="{D6D511B9-2390-475A-947B-AFAB55BFBCF1}">
            <pc226:cmChg xmlns:pc226="http://schemas.microsoft.com/office/powerpoint/2022/06/main/command" chg="add">
              <pc226:chgData name="Helen Trivers" userId="" providerId="" clId="Web-{0FD7E010-D046-4082-9F1C-676DC370412A}" dt="2023-10-10T09:33:37.965" v="31"/>
              <pc2:cmMkLst xmlns:pc2="http://schemas.microsoft.com/office/powerpoint/2019/9/main/command">
                <pc:docMk/>
                <pc:sldMk cId="617598930" sldId="286"/>
                <pc2:cmMk id="{68756E30-A8CB-4B36-9C07-1F1B7892B21F}"/>
              </pc2:cmMkLst>
            </pc226:cmChg>
          </p:ext>
        </pc:extLst>
      </pc:sldChg>
      <pc:sldChg chg="modSp">
        <pc:chgData name="Helen Trivers" userId="" providerId="" clId="Web-{0FD7E010-D046-4082-9F1C-676DC370412A}" dt="2023-10-10T09:29:09.384" v="29" actId="20577"/>
        <pc:sldMkLst>
          <pc:docMk/>
          <pc:sldMk cId="1788369165" sldId="294"/>
        </pc:sldMkLst>
        <pc:spChg chg="mod">
          <ac:chgData name="Helen Trivers" userId="" providerId="" clId="Web-{0FD7E010-D046-4082-9F1C-676DC370412A}" dt="2023-10-10T09:29:09.384" v="29" actId="20577"/>
          <ac:spMkLst>
            <pc:docMk/>
            <pc:sldMk cId="1788369165" sldId="294"/>
            <ac:spMk id="2" creationId="{6AD498A6-BED1-91A5-3C98-53853A272BF1}"/>
          </ac:spMkLst>
        </pc:spChg>
      </pc:sldChg>
    </pc:docChg>
  </pc:docChgLst>
  <pc:docChgLst>
    <pc:chgData name="Helen Trivers" clId="Web-{92D06A19-2327-4053-AC90-A02DAB3A1802}"/>
    <pc:docChg chg="">
      <pc:chgData name="Helen Trivers" userId="" providerId="" clId="Web-{92D06A19-2327-4053-AC90-A02DAB3A1802}" dt="2023-10-16T16:14:44.379" v="3"/>
      <pc:docMkLst>
        <pc:docMk/>
      </pc:docMkLst>
      <pc:sldChg chg="modCm">
        <pc:chgData name="Helen Trivers" userId="" providerId="" clId="Web-{92D06A19-2327-4053-AC90-A02DAB3A1802}" dt="2023-10-16T16:11:23.001" v="2"/>
        <pc:sldMkLst>
          <pc:docMk/>
          <pc:sldMk cId="677462668" sldId="281"/>
        </pc:sldMkLst>
        <pc:extLst>
          <p:ext xmlns:p="http://schemas.openxmlformats.org/presentationml/2006/main" uri="{D6D511B9-2390-475A-947B-AFAB55BFBCF1}">
            <pc226:cmChg xmlns:pc226="http://schemas.microsoft.com/office/powerpoint/2022/06/main/command" chg="mod modRxn">
              <pc226:chgData name="Helen Trivers" userId="" providerId="" clId="Web-{92D06A19-2327-4053-AC90-A02DAB3A1802}" dt="2023-10-16T16:11:23.001" v="2"/>
              <pc2:cmMkLst xmlns:pc2="http://schemas.microsoft.com/office/powerpoint/2019/9/main/command">
                <pc:docMk/>
                <pc:sldMk cId="677462668" sldId="281"/>
                <pc2:cmMk id="{89A9EA95-EE51-48E2-8849-D718680E456F}"/>
              </pc2:cmMkLst>
            </pc226:cmChg>
          </p:ext>
        </pc:extLst>
      </pc:sldChg>
      <pc:sldChg chg="modCm">
        <pc:chgData name="Helen Trivers" userId="" providerId="" clId="Web-{92D06A19-2327-4053-AC90-A02DAB3A1802}" dt="2023-10-16T16:14:44.379" v="3"/>
        <pc:sldMkLst>
          <pc:docMk/>
          <pc:sldMk cId="617598930" sldId="286"/>
        </pc:sldMkLst>
        <pc:extLst>
          <p:ext xmlns:p="http://schemas.openxmlformats.org/presentationml/2006/main" uri="{D6D511B9-2390-475A-947B-AFAB55BFBCF1}">
            <pc226:cmChg xmlns:pc226="http://schemas.microsoft.com/office/powerpoint/2022/06/main/command" chg="mod">
              <pc226:chgData name="Helen Trivers" userId="" providerId="" clId="Web-{92D06A19-2327-4053-AC90-A02DAB3A1802}" dt="2023-10-16T16:14:44.379" v="3"/>
              <pc2:cmMkLst xmlns:pc2="http://schemas.microsoft.com/office/powerpoint/2019/9/main/command">
                <pc:docMk/>
                <pc:sldMk cId="617598930" sldId="286"/>
                <pc2:cmMk id="{62F6A43A-AC22-4CB2-9FD0-DD04CA807DD0}"/>
              </pc2:cmMkLst>
            </pc226:cmChg>
          </p:ext>
        </pc:extLst>
      </pc:sldChg>
      <pc:sldChg chg="modCm">
        <pc:chgData name="Helen Trivers" userId="" providerId="" clId="Web-{92D06A19-2327-4053-AC90-A02DAB3A1802}" dt="2023-10-16T16:10:15.922" v="0"/>
        <pc:sldMkLst>
          <pc:docMk/>
          <pc:sldMk cId="3553625616" sldId="292"/>
        </pc:sldMkLst>
        <pc:extLst>
          <p:ext xmlns:p="http://schemas.openxmlformats.org/presentationml/2006/main" uri="{D6D511B9-2390-475A-947B-AFAB55BFBCF1}">
            <pc226:cmChg xmlns:pc226="http://schemas.microsoft.com/office/powerpoint/2022/06/main/command" chg="">
              <pc226:chgData name="Helen Trivers" userId="" providerId="" clId="Web-{92D06A19-2327-4053-AC90-A02DAB3A1802}" dt="2023-10-16T16:10:15.922" v="0"/>
              <pc2:cmMkLst xmlns:pc2="http://schemas.microsoft.com/office/powerpoint/2019/9/main/command">
                <pc:docMk/>
                <pc:sldMk cId="3553625616" sldId="292"/>
                <pc2:cmMk id="{94A31977-E221-47D4-9D3F-DB8C283DC9E0}"/>
              </pc2:cmMkLst>
              <pc226:cmRplyChg chg="add">
                <pc226:chgData name="Helen Trivers" userId="" providerId="" clId="Web-{92D06A19-2327-4053-AC90-A02DAB3A1802}" dt="2023-10-16T16:10:15.922" v="0"/>
                <pc2:cmRplyMkLst xmlns:pc2="http://schemas.microsoft.com/office/powerpoint/2019/9/main/command">
                  <pc:docMk/>
                  <pc:sldMk cId="3553625616" sldId="292"/>
                  <pc2:cmMk id="{94A31977-E221-47D4-9D3F-DB8C283DC9E0}"/>
                  <pc2:cmRplyMk id="{0A95ACEB-0343-405A-BFC1-AC95BCB628D8}"/>
                </pc2:cmRplyMkLst>
              </pc226:cmRplyChg>
            </pc226:cmChg>
          </p:ext>
        </pc:extLst>
      </pc:sldChg>
    </pc:docChg>
  </pc:docChgLst>
  <pc:docChgLst>
    <pc:chgData name="Helen Trivers" clId="Web-{CAD7F134-8BDD-4911-84FD-613A2046ED98}"/>
    <pc:docChg chg="modSld">
      <pc:chgData name="Helen Trivers" userId="" providerId="" clId="Web-{CAD7F134-8BDD-4911-84FD-613A2046ED98}" dt="2023-10-16T18:34:33.238" v="4"/>
      <pc:docMkLst>
        <pc:docMk/>
      </pc:docMkLst>
      <pc:sldChg chg="delCm modCm">
        <pc:chgData name="Helen Trivers" userId="" providerId="" clId="Web-{CAD7F134-8BDD-4911-84FD-613A2046ED98}" dt="2023-10-16T18:34:33.238" v="4"/>
        <pc:sldMkLst>
          <pc:docMk/>
          <pc:sldMk cId="165604475" sldId="290"/>
        </pc:sldMkLst>
        <pc:extLst>
          <p:ext xmlns:p="http://schemas.openxmlformats.org/presentationml/2006/main" uri="{D6D511B9-2390-475A-947B-AFAB55BFBCF1}">
            <pc226:cmChg xmlns:pc226="http://schemas.microsoft.com/office/powerpoint/2022/06/main/command" chg="del mod">
              <pc226:chgData name="Helen Trivers" userId="" providerId="" clId="Web-{CAD7F134-8BDD-4911-84FD-613A2046ED98}" dt="2023-10-16T18:34:33.238" v="4"/>
              <pc2:cmMkLst xmlns:pc2="http://schemas.microsoft.com/office/powerpoint/2019/9/main/command">
                <pc:docMk/>
                <pc:sldMk cId="165604475" sldId="290"/>
                <pc2:cmMk id="{F318756A-38D0-4004-80D5-D3E3A224AB0C}"/>
              </pc2:cmMkLst>
            </pc226:cmChg>
          </p:ext>
        </pc:extLst>
      </pc:sldChg>
      <pc:sldChg chg="modSp">
        <pc:chgData name="Helen Trivers" userId="" providerId="" clId="Web-{CAD7F134-8BDD-4911-84FD-613A2046ED98}" dt="2023-10-16T18:31:48.453" v="3" actId="1076"/>
        <pc:sldMkLst>
          <pc:docMk/>
          <pc:sldMk cId="3361618633" sldId="298"/>
        </pc:sldMkLst>
        <pc:spChg chg="mod">
          <ac:chgData name="Helen Trivers" userId="" providerId="" clId="Web-{CAD7F134-8BDD-4911-84FD-613A2046ED98}" dt="2023-10-16T18:31:48.453" v="3" actId="1076"/>
          <ac:spMkLst>
            <pc:docMk/>
            <pc:sldMk cId="3361618633" sldId="298"/>
            <ac:spMk id="10" creationId="{6A7E2013-FBD0-58A4-E13A-2E171B8674C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10/19/2023</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Welcome to Spotlight, our latest resource to support RRSA coordinators to develop Rights Respecting practice in school.</a:t>
            </a:r>
          </a:p>
          <a:p>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Unlike Article of the Week, Spotlight is aimed at colleagues and is intended to support you in staff briefings or continued professional development (CPD). </a:t>
            </a:r>
          </a:p>
          <a:p>
            <a:endParaRPr lang="en-GB" sz="1800" b="1" dirty="0">
              <a:effectLst/>
              <a:latin typeface="Arial" panose="020B0604020202020204" pitchFamily="34" charset="0"/>
              <a:ea typeface="Calibri" panose="020F0502020204030204" pitchFamily="34" charset="0"/>
            </a:endParaRPr>
          </a:p>
          <a:p>
            <a:r>
              <a:rPr lang="en-GB" sz="1800" b="1" dirty="0">
                <a:effectLst/>
                <a:latin typeface="Arial" panose="020B0604020202020204" pitchFamily="34" charset="0"/>
                <a:ea typeface="Calibri" panose="020F0502020204030204" pitchFamily="34" charset="0"/>
              </a:rPr>
              <a:t>Please check guidance in subsequent slide notes.</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425844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Presenter notes: </a:t>
            </a:r>
            <a:r>
              <a:rPr lang="en-GB" sz="1800" b="0" i="0" dirty="0">
                <a:solidFill>
                  <a:srgbClr val="000000"/>
                </a:solidFill>
                <a:effectLst/>
                <a:latin typeface="WordVisi_MSFontService"/>
              </a:rPr>
              <a:t>Choose the questions that are most relevant to your setting and experience. Collect some of the ideas from your colleagues and add them to your action plan/evidence. </a:t>
            </a:r>
          </a:p>
          <a:p>
            <a:endParaRPr lang="en-GB" sz="1800" b="0" i="0" dirty="0">
              <a:solidFill>
                <a:srgbClr val="000000"/>
              </a:solidFill>
              <a:effectLst/>
              <a:latin typeface="WordVisi_MSFontService"/>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i="0" dirty="0">
                <a:solidFill>
                  <a:srgbClr val="000000"/>
                </a:solidFill>
                <a:effectLst/>
                <a:latin typeface="WordVisi_MSFontService"/>
              </a:rPr>
              <a:t>Whilst there’s no single definition of a campaign, a good rule of thumb might be to think of it as ‘an organised course of action to bring about positive change and influence those in power to act.’ In the context of RRSA this should focus on supporting children to access their rights. Encourage your colleagues to t</a:t>
            </a:r>
            <a:r>
              <a:rPr lang="en-GB" sz="1800" dirty="0">
                <a:effectLst/>
                <a:latin typeface="Univers LT Pro 45 Light" panose="020B0403020202020204" pitchFamily="34" charset="0"/>
                <a:ea typeface="Calibri" panose="020F0502020204030204" pitchFamily="34" charset="0"/>
              </a:rPr>
              <a:t>hink about what sets it apart from pupils simply taking part in one-off helpful activities.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Encourage colleagues to think about the potential benefits for pupils. You may wish to reflect on the case studies which discuss the impact that campaigning has had on pupils in their school. Positive benefits may include increased confidence, strategic thinking, communication skills, teamwork, creativity and resilience,  and also the sense of empowerment, that they are able to make a positive change in the world.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Have a think about what is already happening around the school that may link to campaigning or making a difference, e.g. Fairtrade group, Eco Group, Anti-racist/inclusion groups. How could we raise awareness of these and encourage wider participation?</a:t>
            </a:r>
            <a:endParaRPr lang="en-GB" sz="1800" dirty="0">
              <a:effectLst/>
              <a:latin typeface="Univers LT Pro 45 Light" panose="020B0403020202020204" pitchFamily="34" charset="0"/>
              <a:ea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GB" sz="1800" dirty="0">
              <a:effectLst/>
              <a:latin typeface="Univers LT Pro 45 Light" panose="020B0403020202020204" pitchFamily="34" charset="0"/>
              <a:ea typeface="Calibri" panose="020F0502020204030204" pitchFamily="34" charset="0"/>
            </a:endParaRPr>
          </a:p>
          <a:p>
            <a:endParaRPr lang="en-GB" sz="1800" b="0" i="0" dirty="0">
              <a:solidFill>
                <a:srgbClr val="000000"/>
              </a:solidFill>
              <a:effectLst/>
              <a:latin typeface="WordVisi_MSFontService"/>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76214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Presenter notes: </a:t>
            </a:r>
            <a:r>
              <a:rPr lang="en-GB" sz="1800" b="0" i="0" dirty="0">
                <a:solidFill>
                  <a:srgbClr val="000000"/>
                </a:solidFill>
                <a:effectLst/>
                <a:latin typeface="WordVisi_MSFontService"/>
              </a:rPr>
              <a:t>Choose the questions that are most relevant to your setting and experience. Collect some of the ideas from your colleagues and add them to your action plan/evidence. </a:t>
            </a:r>
          </a:p>
          <a:p>
            <a:endParaRPr lang="en-GB" sz="1800" b="0" i="0" dirty="0">
              <a:solidFill>
                <a:srgbClr val="000000"/>
              </a:solidFill>
              <a:effectLst/>
              <a:latin typeface="WordVisi_MSFontService"/>
            </a:endParaRPr>
          </a:p>
          <a:p>
            <a:r>
              <a:rPr lang="en-GB" sz="1800" b="0" i="0" dirty="0">
                <a:solidFill>
                  <a:srgbClr val="000000"/>
                </a:solidFill>
                <a:effectLst/>
                <a:latin typeface="WordVisi_MSFontService"/>
              </a:rPr>
              <a:t>4. It is important that children and young people are well informed about the issues they are campaigning on if the campaigning work they do is to be meaningful and non-tokenistic. Are there opportunities within the school day for children and young people to explore global issues, issues that impact on people across the world? Are learners encouraged to consider how these issues link to children’s rights being respected or denied? How could we ensure that this is happening systematically across our setting?</a:t>
            </a:r>
          </a:p>
          <a:p>
            <a:endParaRPr lang="en-GB" sz="1800" b="0" i="0" dirty="0">
              <a:solidFill>
                <a:srgbClr val="000000"/>
              </a:solidFill>
              <a:effectLst/>
              <a:latin typeface="WordVisi_MSFontService"/>
            </a:endParaRPr>
          </a:p>
          <a:p>
            <a:r>
              <a:rPr lang="en-GB" sz="1800" b="0" i="0" dirty="0">
                <a:solidFill>
                  <a:srgbClr val="000000"/>
                </a:solidFill>
                <a:effectLst/>
                <a:latin typeface="WordVisi_MSFontService"/>
              </a:rPr>
              <a:t>5. Encourage colleagues to discuss this question in phase/year teams or subject teams/faculties. Consider the following:</a:t>
            </a:r>
          </a:p>
          <a:p>
            <a:r>
              <a:rPr lang="en-GB" sz="1800" b="1" i="0" dirty="0">
                <a:solidFill>
                  <a:srgbClr val="000000"/>
                </a:solidFill>
                <a:effectLst/>
                <a:latin typeface="WordVisi_MSFontService"/>
              </a:rPr>
              <a:t>Who</a:t>
            </a:r>
            <a:r>
              <a:rPr lang="en-GB" sz="1800" b="0" i="0" dirty="0">
                <a:solidFill>
                  <a:srgbClr val="000000"/>
                </a:solidFill>
                <a:effectLst/>
                <a:latin typeface="WordVisi_MSFontService"/>
              </a:rPr>
              <a:t> could be involved in campaigning? Think about whether it could be whole school, or certain subjects/year groups/pupil voice groups. Which staff would need to be involved?  </a:t>
            </a:r>
          </a:p>
          <a:p>
            <a:endParaRPr lang="en-GB" sz="1800" b="0" i="0" dirty="0">
              <a:solidFill>
                <a:srgbClr val="000000"/>
              </a:solidFill>
              <a:effectLst/>
              <a:latin typeface="WordVisi_MSFontService"/>
            </a:endParaRPr>
          </a:p>
          <a:p>
            <a:r>
              <a:rPr lang="en-GB" sz="1800" b="1" i="0" dirty="0">
                <a:solidFill>
                  <a:srgbClr val="000000"/>
                </a:solidFill>
                <a:effectLst/>
                <a:latin typeface="WordVisi_MSFontService"/>
              </a:rPr>
              <a:t>When? </a:t>
            </a:r>
            <a:r>
              <a:rPr lang="en-GB" sz="1800" b="0" i="0" dirty="0">
                <a:solidFill>
                  <a:srgbClr val="000000"/>
                </a:solidFill>
                <a:effectLst/>
                <a:latin typeface="WordVisi_MSFontService"/>
              </a:rPr>
              <a:t>Should this be part of the taught curriculum or part of an extra-curricular club? Could we deliver this in a drop down day or special week or should it be ongoing throughout the year? Is there a time when it would be particularly good for learners to be involved in campaigning?   </a:t>
            </a:r>
          </a:p>
          <a:p>
            <a:endParaRPr lang="en-GB" sz="1800" b="0" i="0" dirty="0">
              <a:solidFill>
                <a:srgbClr val="000000"/>
              </a:solidFill>
              <a:effectLst/>
              <a:latin typeface="WordVisi_MSFontService"/>
            </a:endParaRPr>
          </a:p>
          <a:p>
            <a:r>
              <a:rPr lang="en-GB" sz="1800" b="1" i="0" dirty="0">
                <a:solidFill>
                  <a:srgbClr val="000000"/>
                </a:solidFill>
                <a:effectLst/>
                <a:latin typeface="WordVisi_MSFontService"/>
              </a:rPr>
              <a:t>What? </a:t>
            </a:r>
            <a:r>
              <a:rPr lang="en-GB" sz="1800" b="0" i="0" dirty="0">
                <a:solidFill>
                  <a:srgbClr val="000000"/>
                </a:solidFill>
                <a:effectLst/>
                <a:latin typeface="WordVisi_MSFontService"/>
              </a:rPr>
              <a:t>What resources will we need to support the process? Consider time, space, budgets…</a:t>
            </a:r>
          </a:p>
          <a:p>
            <a:endParaRPr lang="en-GB" sz="1800" b="0" i="0" dirty="0">
              <a:solidFill>
                <a:srgbClr val="000000"/>
              </a:solidFill>
              <a:effectLst/>
              <a:latin typeface="WordVisi_MSFontService"/>
            </a:endParaRPr>
          </a:p>
          <a:p>
            <a:r>
              <a:rPr lang="en-GB" sz="1800" b="0" i="0" dirty="0">
                <a:solidFill>
                  <a:srgbClr val="000000"/>
                </a:solidFill>
                <a:effectLst/>
                <a:latin typeface="WordVisi_MSFontService"/>
              </a:rPr>
              <a:t>6. What challenges might involving learners in campaigning present? List some of these challenges and for each one, consider how this could be overcome. One important thing to consider is the legal requirement for schools in England to be politically impartial. This does not prevent young people campaigning but it is important for teachers to be aware of the legislation. https://www.gov.uk/government/publications/political-impartiality-in-schools/political-impartiality-in-schools  </a:t>
            </a:r>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3853070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rPr>
              <a:t>Presenter notes: There are six suggestions for activities. Depending on the time you have available, </a:t>
            </a:r>
            <a:r>
              <a:rPr lang="en-GB" sz="1800" b="0" i="0" dirty="0">
                <a:solidFill>
                  <a:srgbClr val="000000"/>
                </a:solidFill>
                <a:effectLst/>
                <a:latin typeface="Univers LT Pro 45 Light" panose="020B0403020202020204" pitchFamily="34" charset="0"/>
              </a:rPr>
              <a:t>choose one or more activities for your colleagues to work on together to further explore the topic. Different groups could explore different activities. The activities that you do not wish to use can be deleted.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000000"/>
              </a:solidFill>
              <a:effectLst/>
              <a:latin typeface="Univers LT Pro 45 Light" panose="020B0403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70C0"/>
                </a:solidFill>
                <a:effectLst/>
                <a:latin typeface="Arial" panose="020B0604020202020204" pitchFamily="34" charset="0"/>
                <a:ea typeface="Calibri" panose="020F0502020204030204" pitchFamily="34" charset="0"/>
              </a:rPr>
              <a:t>Activity 1: This is an opportunity to reflect on your existing curriculum offer and identify areas where you could build in opportunities for children and young people to campaign for change. Consider topics and learning that could be extended to allow for a campaign to be planned and carried out. How can you incorporate these into plans for this year or the following academic year? </a:t>
            </a: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Activity 2: This may be gathered from questionnaires, pupil voice focus groups, PSHE lessons or tutor time, or through the school council. How can you decide which issue to work on?</a:t>
            </a:r>
            <a:r>
              <a:rPr lang="en-GB" sz="1200" b="0" dirty="0">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indent="0" rtl="0" fontAlgn="base">
              <a:buFont typeface="Arial" panose="020B0604020202020204" pitchFamily="34" charset="0"/>
              <a:buNone/>
            </a:pPr>
            <a:r>
              <a:rPr lang="en-GB" dirty="0"/>
              <a:t>Activity 3: Encourage your colleagues to consider how music, art, crafts, sports or another activity could be linked to campaigning on an issue. </a:t>
            </a:r>
            <a:endParaRPr lang="en-GB" sz="1200" b="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1782216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effectLst/>
                <a:latin typeface="Arial" panose="020B0604020202020204" pitchFamily="34" charset="0"/>
                <a:ea typeface="Calibri" panose="020F0502020204030204" pitchFamily="34" charset="0"/>
              </a:rPr>
              <a:t>Presenter notes: There are six suggestions for activities. Depending on the time you have available, </a:t>
            </a:r>
            <a:r>
              <a:rPr lang="en-GB" sz="1200" b="0" i="0" dirty="0">
                <a:solidFill>
                  <a:srgbClr val="000000"/>
                </a:solidFill>
                <a:effectLst/>
                <a:latin typeface="Univers LT Pro 45 Light" panose="020B0403020202020204" pitchFamily="34" charset="0"/>
              </a:rPr>
              <a:t>choose one or more activities for your colleagues to work on together to further explore the topic. Different groups could explore different activities. The activities that you do not wish to use can be deleted.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latin typeface="Univers LT Pro 45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Univers LT Pro 45 Light" panose="020B0403020202020204" pitchFamily="34" charset="0"/>
              </a:rPr>
              <a:t>Activity 4: This activity will support your colleagues to think through the benefits of campaigning and consider how campaigning will support your pupils to develop a range of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latin typeface="Univers LT Pro 45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Univers LT Pro 45 Light" panose="020B0403020202020204" pitchFamily="34" charset="0"/>
              </a:rPr>
              <a:t>Activity 5: This is a perfect time to get your colleagues to plan out your involvement in the annual UNICEF UK OutRight Campaign or a similar campaign such as Send My Friend to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latin typeface="Univers LT Pro 45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Activity 6: Encourage your colleagues to go through the process of identifying a problem and then a solution. Once you have done this, reflect on how you could best facilitate learners to work through this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*The Problem and Solution Tree can be found on pages 8 &amp; 9 of the Youth Advocacy Toolkit. You find the pdf and print from here: https://downloads.unicef.org.uk/wp-content/uploads/2019/03/Youth-Advocacy-Toolkit.pdf</a:t>
            </a:r>
            <a:endParaRPr lang="en-GB" sz="1200" b="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13</a:t>
            </a:fld>
            <a:endParaRPr lang="en-US"/>
          </a:p>
        </p:txBody>
      </p:sp>
    </p:spTree>
    <p:extLst>
      <p:ext uri="{BB962C8B-B14F-4D97-AF65-F5344CB8AC3E}">
        <p14:creationId xmlns:p14="http://schemas.microsoft.com/office/powerpoint/2010/main" val="1876210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Presenter notes: You could ask people to write down personal commitments in the light of this reflection and collect these in and come back to them at the start of the next term to remind colleagues of their commitment and celebrate any progress. </a:t>
            </a:r>
          </a:p>
        </p:txBody>
      </p:sp>
      <p:sp>
        <p:nvSpPr>
          <p:cNvPr id="4" name="Slide Number Placeholder 3"/>
          <p:cNvSpPr>
            <a:spLocks noGrp="1"/>
          </p:cNvSpPr>
          <p:nvPr>
            <p:ph type="sldNum" sz="quarter" idx="5"/>
          </p:nvPr>
        </p:nvSpPr>
        <p:spPr/>
        <p:txBody>
          <a:bodyPr/>
          <a:lstStyle/>
          <a:p>
            <a:fld id="{6301C135-8ECD-234C-BECE-154CA43012B9}" type="slidenum">
              <a:rPr lang="en-US" smtClean="0"/>
              <a:t>14</a:t>
            </a:fld>
            <a:endParaRPr lang="en-US"/>
          </a:p>
        </p:txBody>
      </p:sp>
    </p:spTree>
    <p:extLst>
      <p:ext uri="{BB962C8B-B14F-4D97-AF65-F5344CB8AC3E}">
        <p14:creationId xmlns:p14="http://schemas.microsoft.com/office/powerpoint/2010/main" val="2312883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Presenter notes: </a:t>
            </a:r>
            <a:r>
              <a:rPr lang="en-GB" sz="3200" dirty="0"/>
              <a:t>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endParaRPr lang="en-US" sz="3200" dirty="0"/>
          </a:p>
          <a:p>
            <a:endParaRPr lang="en-GB" sz="1800" dirty="0">
              <a:effectLst/>
              <a:latin typeface="Univers LT Pro 45 Light" panose="020B0403020202020204" pitchFamily="34" charset="0"/>
              <a:ea typeface="Calibri" panose="020F0502020204030204" pitchFamily="34" charset="0"/>
              <a:cs typeface="Times New Roman" panose="02020603050405020304" pitchFamily="18" charset="0"/>
            </a:endParaRPr>
          </a:p>
          <a:p>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Encourage your colleagues to explore the RRSA website to find additional resources. </a:t>
            </a:r>
            <a:r>
              <a:rPr lang="en-GB" sz="1800" dirty="0">
                <a:effectLst/>
                <a:latin typeface="Arial" panose="020B0604020202020204" pitchFamily="34" charset="0"/>
                <a:ea typeface="Calibri" panose="020F0502020204030204" pitchFamily="34" charset="0"/>
              </a:rPr>
              <a:t>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15</a:t>
            </a:fld>
            <a:endParaRPr lang="en-US"/>
          </a:p>
        </p:txBody>
      </p:sp>
    </p:spTree>
    <p:extLst>
      <p:ext uri="{BB962C8B-B14F-4D97-AF65-F5344CB8AC3E}">
        <p14:creationId xmlns:p14="http://schemas.microsoft.com/office/powerpoint/2010/main" val="159858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pPr>
            <a:r>
              <a:rPr lang="en-GB" dirty="0"/>
              <a:t>Presenter notes: </a:t>
            </a:r>
            <a:r>
              <a:rPr lang="en-GB" sz="1200" dirty="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dirty="0">
                <a:latin typeface="Arial" panose="020B0604020202020204" pitchFamily="34" charset="0"/>
                <a:ea typeface="Times New Roman" panose="02020603050405020304" pitchFamily="18" charset="0"/>
                <a:cs typeface="Arial" panose="020B0604020202020204" pitchFamily="34" charset="0"/>
              </a:rPr>
              <a:t>delivery information. You may wish to amend or delete this slide when you deliver the session in your school. </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25029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Presenter notes: </a:t>
            </a:r>
            <a:r>
              <a:rPr lang="en-GB" sz="1800" b="0" i="0" dirty="0">
                <a:solidFill>
                  <a:srgbClr val="000000"/>
                </a:solidFill>
                <a:effectLst/>
                <a:latin typeface="Univers LT Pro 45 Light" panose="020B0403020202020204" pitchFamily="34" charset="0"/>
              </a:rPr>
              <a:t>Please edit the aims of the session to suit the time you have available for your session.  </a:t>
            </a:r>
            <a:endParaRPr lang="en-GB" sz="2800"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Univers LT Pro 45 Light" panose="020B0403020202020204" pitchFamily="34" charset="0"/>
              </a:rPr>
              <a:t> </a:t>
            </a:r>
            <a:endParaRPr lang="en-GB" sz="2800"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Univers LT Pro 45 Light" panose="020B0403020202020204" pitchFamily="34" charset="0"/>
              </a:rPr>
              <a:t>This session is intended to support you in supporting staff to develop their understanding of what campaigning is, why it is something that you should be supporting children and young people to engage with as part of your Rights Respecting Schools journey and their role in facilitating young people to engage with campaigning. </a:t>
            </a:r>
          </a:p>
          <a:p>
            <a:pPr algn="l" rtl="0" fontAlgn="base"/>
            <a:endParaRPr lang="en-GB" sz="1800" b="0" i="0" dirty="0">
              <a:solidFill>
                <a:srgbClr val="000000"/>
              </a:solidFill>
              <a:effectLst/>
              <a:latin typeface="Univers LT Pro 45 Light" panose="020B0403020202020204" pitchFamily="34" charset="0"/>
            </a:endParaRPr>
          </a:p>
          <a:p>
            <a:pPr algn="l" rtl="0" fontAlgn="base"/>
            <a:r>
              <a:rPr lang="en-GB" sz="1800" b="0" i="0" dirty="0">
                <a:solidFill>
                  <a:srgbClr val="000000"/>
                </a:solidFill>
                <a:effectLst/>
                <a:latin typeface="Univers LT Pro 45 Light" panose="020B0403020202020204" pitchFamily="34" charset="0"/>
              </a:rPr>
              <a:t>The whole Spotlight series is about embedding children’s rights within a wide range of school priorities and practices. </a:t>
            </a:r>
            <a:endParaRPr lang="en-GB" sz="2800"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42610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Presenter notes: Delete this slide before using.</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It would be useful to have copies of the simplified CRC or the icons so that staff can refer to them throughout the session.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unicef.uk/</a:t>
            </a:r>
            <a:r>
              <a:rPr lang="en-GB" sz="1800" dirty="0" err="1">
                <a:effectLst/>
                <a:latin typeface="Univers LT Pro 45 Light" panose="020B0403020202020204" pitchFamily="34" charset="0"/>
                <a:ea typeface="Calibri" panose="020F0502020204030204" pitchFamily="34" charset="0"/>
                <a:cs typeface="Times New Roman" panose="02020603050405020304" pitchFamily="18" charset="0"/>
              </a:rPr>
              <a:t>CRC_Icons</a:t>
            </a:r>
            <a:endParaRPr lang="en-US"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413154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rPr>
              <a:t>The video complements the content of this pack and can also be used separately.</a:t>
            </a:r>
            <a:endParaRPr lang="en-GB" sz="1800" dirty="0">
              <a:effectLst/>
              <a:latin typeface="Calibri" panose="020F0502020204030204" pitchFamily="34" charset="0"/>
              <a:ea typeface="Calibri" panose="020F0502020204030204" pitchFamily="34" charset="0"/>
            </a:endParaRPr>
          </a:p>
          <a:p>
            <a:endParaRPr lang="en-GB" dirty="0"/>
          </a:p>
          <a:p>
            <a:r>
              <a:rPr lang="en-GB" dirty="0"/>
              <a:t>Presenter notes: </a:t>
            </a:r>
          </a:p>
          <a:p>
            <a:endParaRPr lang="en-GB" sz="1800" b="0" i="0" dirty="0">
              <a:solidFill>
                <a:srgbClr val="000000"/>
              </a:solidFill>
              <a:effectLst/>
              <a:latin typeface="Univers LT Pro 45 Light" panose="020B0403020202020204" pitchFamily="34" charset="0"/>
            </a:endParaRPr>
          </a:p>
          <a:p>
            <a:r>
              <a:rPr lang="en-GB" sz="1800" b="0" i="0" dirty="0">
                <a:solidFill>
                  <a:srgbClr val="000000"/>
                </a:solidFill>
                <a:effectLst/>
                <a:latin typeface="Univers LT Pro 45 Light" panose="020B0403020202020204" pitchFamily="34" charset="0"/>
              </a:rPr>
              <a:t>OutRight is UNICEF UK’s annual campaign and is a great way to engage in a national campaign with the support of resources and activities.  Find out more about the current campaign on the RRSA website: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000000"/>
                </a:solidFill>
                <a:effectLst/>
                <a:latin typeface="Univers LT Pro 45 Light" panose="020B0403020202020204" pitchFamily="34" charset="0"/>
              </a:rPr>
              <a:t>www.unicef.org.uk/rights-respecting-schools/resources/teaching-resources/outright/</a:t>
            </a:r>
          </a:p>
          <a:p>
            <a:endParaRPr lang="en-GB" sz="1800" b="0" i="0" dirty="0">
              <a:solidFill>
                <a:srgbClr val="000000"/>
              </a:solidFill>
              <a:effectLst/>
              <a:latin typeface="Univers LT Pro 45 Light" panose="020B0403020202020204" pitchFamily="34" charset="0"/>
            </a:endParaRPr>
          </a:p>
          <a:p>
            <a:r>
              <a:rPr lang="en-GB" sz="1800" b="0" i="0" dirty="0">
                <a:solidFill>
                  <a:srgbClr val="000000"/>
                </a:solidFill>
                <a:effectLst/>
                <a:latin typeface="Univers LT Pro 45 Light" panose="020B0403020202020204" pitchFamily="34" charset="0"/>
              </a:rPr>
              <a:t>Previous campaign details and resources can be found here:</a:t>
            </a:r>
          </a:p>
          <a:p>
            <a:r>
              <a:rPr lang="en-GB" sz="1800" b="0" i="0" dirty="0">
                <a:solidFill>
                  <a:srgbClr val="000000"/>
                </a:solidFill>
                <a:effectLst/>
                <a:latin typeface="Univers LT Pro 45 Light" panose="020B0403020202020204" pitchFamily="34" charset="0"/>
              </a:rPr>
              <a:t>www.unicef.org.uk/rights-respecting-schools/resources/teaching-resources/outright/outright-archive/</a:t>
            </a:r>
          </a:p>
          <a:p>
            <a:endParaRPr lang="en-GB" sz="1800" b="0" i="0" dirty="0">
              <a:solidFill>
                <a:srgbClr val="000000"/>
              </a:solidFill>
              <a:effectLst/>
              <a:latin typeface="Univers LT Pro 45 Light" panose="020B0403020202020204" pitchFamily="34" charset="0"/>
            </a:endParaRPr>
          </a:p>
          <a:p>
            <a:pPr>
              <a:lnSpc>
                <a:spcPct val="107000"/>
              </a:lnSpc>
              <a:spcAft>
                <a:spcPts val="800"/>
              </a:spcAft>
            </a:pPr>
            <a:r>
              <a:rPr lang="en-GB" dirty="0"/>
              <a:t>UNICEF UK has a helpful Youth Advocacy Toolkit which outlines a straightforward process for creating an impactful campaign: </a:t>
            </a:r>
            <a:r>
              <a:rPr lang="en-GB" b="0" i="0" dirty="0"/>
              <a:t>https://downloads.unicef.org.uk/wp-content/uploads/2019/03/Youth-Advocacy-Toolkit.pdf</a:t>
            </a:r>
            <a:endParaRPr lang="en-GB" dirty="0"/>
          </a:p>
          <a:p>
            <a:pPr>
              <a:lnSpc>
                <a:spcPct val="107000"/>
              </a:lnSpc>
              <a:spcAft>
                <a:spcPts val="800"/>
              </a:spcAft>
            </a:pPr>
            <a:endParaRPr lang="en-GB" dirty="0"/>
          </a:p>
          <a:p>
            <a:pPr>
              <a:lnSpc>
                <a:spcPct val="107000"/>
              </a:lnSpc>
              <a:spcAft>
                <a:spcPts val="800"/>
              </a:spcAft>
            </a:pPr>
            <a:r>
              <a:rPr lang="en-GB" dirty="0"/>
              <a:t>It uses a series of step-by-step prompts such as:  </a:t>
            </a:r>
          </a:p>
          <a:p>
            <a:pPr marL="228600" indent="-228600">
              <a:lnSpc>
                <a:spcPct val="107000"/>
              </a:lnSpc>
              <a:spcAft>
                <a:spcPts val="800"/>
              </a:spcAft>
              <a:buFont typeface="+mj-lt"/>
              <a:buAutoNum type="arabicPeriod"/>
            </a:pPr>
            <a:endParaRPr lang="en-GB" dirty="0"/>
          </a:p>
          <a:p>
            <a:pPr marL="228600" indent="-228600">
              <a:lnSpc>
                <a:spcPct val="107000"/>
              </a:lnSpc>
              <a:spcAft>
                <a:spcPts val="800"/>
              </a:spcAft>
              <a:buFont typeface="+mj-lt"/>
              <a:buAutoNum type="arabicPeriod"/>
            </a:pPr>
            <a:r>
              <a:rPr lang="en-GB" sz="1200" kern="100" dirty="0">
                <a:effectLst/>
                <a:latin typeface="Univers LT Pro 45 Light" panose="020B0403020202020204" pitchFamily="34" charset="0"/>
                <a:ea typeface="Calibri" panose="020F0502020204030204" pitchFamily="34" charset="0"/>
                <a:cs typeface="Times New Roman" panose="02020603050405020304" pitchFamily="18" charset="0"/>
              </a:rPr>
              <a:t>Explore. What’s the problem? What would you like to change?</a:t>
            </a:r>
          </a:p>
          <a:p>
            <a:pPr marL="228600" indent="-228600">
              <a:lnSpc>
                <a:spcPct val="107000"/>
              </a:lnSpc>
              <a:spcAft>
                <a:spcPts val="800"/>
              </a:spcAft>
              <a:buFont typeface="+mj-lt"/>
              <a:buAutoNum type="arabicPeriod"/>
            </a:pPr>
            <a:r>
              <a:rPr lang="en-GB" sz="1200" kern="100" dirty="0">
                <a:effectLst/>
                <a:latin typeface="Univers LT Pro 45 Light" panose="020B0403020202020204" pitchFamily="34" charset="0"/>
                <a:ea typeface="Calibri" panose="020F0502020204030204" pitchFamily="34" charset="0"/>
                <a:cs typeface="Times New Roman" panose="02020603050405020304" pitchFamily="18" charset="0"/>
              </a:rPr>
              <a:t>Think. Break down the problem, consider what needs to happen and whose responsibility it is to make the changes (e.g. your local council) </a:t>
            </a:r>
          </a:p>
          <a:p>
            <a:pPr marL="228600" indent="-228600">
              <a:lnSpc>
                <a:spcPct val="107000"/>
              </a:lnSpc>
              <a:spcAft>
                <a:spcPts val="800"/>
              </a:spcAft>
              <a:buFont typeface="+mj-lt"/>
              <a:buAutoNum type="arabicPeriod"/>
            </a:pPr>
            <a:r>
              <a:rPr lang="en-GB" sz="1200" kern="100" dirty="0">
                <a:effectLst/>
                <a:latin typeface="Univers LT Pro 45 Light" panose="020B0403020202020204" pitchFamily="34" charset="0"/>
                <a:ea typeface="Calibri" panose="020F0502020204030204" pitchFamily="34" charset="0"/>
                <a:cs typeface="Times New Roman" panose="02020603050405020304" pitchFamily="18" charset="0"/>
              </a:rPr>
              <a:t>Act. What do you need to do? Think carefully about what actions are most likely to support change. </a:t>
            </a:r>
          </a:p>
          <a:p>
            <a:pPr marL="228600" indent="-228600">
              <a:lnSpc>
                <a:spcPct val="107000"/>
              </a:lnSpc>
              <a:spcAft>
                <a:spcPts val="800"/>
              </a:spcAft>
              <a:buFont typeface="+mj-lt"/>
              <a:buAutoNum type="arabicPeriod"/>
            </a:pPr>
            <a:r>
              <a:rPr lang="en-GB" sz="1200" kern="100" dirty="0">
                <a:effectLst/>
                <a:latin typeface="Univers LT Pro 45 Light" panose="020B0403020202020204" pitchFamily="34" charset="0"/>
                <a:ea typeface="Calibri" panose="020F0502020204030204" pitchFamily="34" charset="0"/>
                <a:cs typeface="Times New Roman" panose="02020603050405020304" pitchFamily="18" charset="0"/>
              </a:rPr>
              <a:t>Evaluate. Did it work? What did you learn? Is there more to do? </a:t>
            </a:r>
          </a:p>
          <a:p>
            <a:pPr>
              <a:lnSpc>
                <a:spcPct val="107000"/>
              </a:lnSpc>
              <a:spcAft>
                <a:spcPts val="800"/>
              </a:spcAft>
            </a:pPr>
            <a:endParaRPr lang="en-GB" sz="1200" kern="100" dirty="0">
              <a:effectLst/>
              <a:latin typeface="Univers LT Pro 45 Ligh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dirty="0">
                <a:effectLst/>
                <a:latin typeface="Univers LT Pro 45 Light" panose="020B0403020202020204" pitchFamily="34" charset="0"/>
                <a:ea typeface="Calibri" panose="020F0502020204030204" pitchFamily="34" charset="0"/>
                <a:cs typeface="Times New Roman" panose="02020603050405020304" pitchFamily="18" charset="0"/>
              </a:rPr>
              <a:t>It’s important to remember that campaigning isn’t about just doing more good things, it’s about trying to make a difference. Your role in it is to support children and young people to develop agency, ensuring they feel able to affect the things that matter to them in their world.  </a:t>
            </a:r>
          </a:p>
          <a:p>
            <a:pPr>
              <a:lnSpc>
                <a:spcPct val="107000"/>
              </a:lnSpc>
              <a:spcAft>
                <a:spcPts val="800"/>
              </a:spcAft>
            </a:pPr>
            <a:endParaRPr lang="en-GB" sz="1200" kern="100" dirty="0">
              <a:effectLst/>
              <a:latin typeface="Univers LT Pro 45 Ligh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dirty="0">
                <a:effectLst/>
                <a:latin typeface="Univers LT Pro 45 Light" panose="020B0403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1200" kern="100" dirty="0">
              <a:effectLst/>
              <a:latin typeface="Univers LT Pro 45 Light" panose="020B0403020202020204" pitchFamily="34" charset="0"/>
              <a:ea typeface="Calibri" panose="020F0502020204030204" pitchFamily="34" charset="0"/>
              <a:cs typeface="Times New Roman" panose="02020603050405020304" pitchFamily="18"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57907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Presenter notes: </a:t>
            </a:r>
          </a:p>
          <a:p>
            <a:endParaRPr lang="en-GB" dirty="0"/>
          </a:p>
          <a:p>
            <a:r>
              <a:rPr lang="en-GB" dirty="0"/>
              <a:t>This slide provides an opportunity to remind colleagues of the ‘structure’ of RRSA which includes three strands: Teaching about rights; through rights; and for rights.</a:t>
            </a:r>
          </a:p>
          <a:p>
            <a:endParaRPr lang="en-GB" dirty="0"/>
          </a:p>
          <a:p>
            <a:r>
              <a:rPr lang="en-GB" dirty="0"/>
              <a:t>Campaigning is linked with both Outcome 1 in Strand A and Outcome 9 in Strand C. </a:t>
            </a:r>
          </a:p>
          <a:p>
            <a:endParaRPr lang="en-GB" dirty="0"/>
          </a:p>
          <a:p>
            <a:r>
              <a:rPr lang="en-GB" dirty="0"/>
              <a:t>Strand A, Outcome 1: </a:t>
            </a:r>
          </a:p>
          <a:p>
            <a:endParaRPr lang="en-GB" dirty="0"/>
          </a:p>
          <a:p>
            <a:r>
              <a:rPr lang="en-GB" dirty="0"/>
              <a:t>Pupils need to develop knowledge and understanding of children’s rights and how children and young people can access their rights, or not, in their own community and the wider world. This knowledge of the wider world can be developed through assemblies, curriculum topics and subject areas, access to news programmes such as Newsround and Picture News and awareness of the Sustainable Development Goals. Their knowledge of global and local issues and how they impact on rights will start them thinking about areas they want to take action on. </a:t>
            </a:r>
          </a:p>
          <a:p>
            <a:endParaRPr lang="en-GB" dirty="0"/>
          </a:p>
          <a:p>
            <a:r>
              <a:rPr lang="en-GB" dirty="0"/>
              <a:t>Strand C, Outcome 9: </a:t>
            </a:r>
          </a:p>
          <a:p>
            <a:r>
              <a:rPr lang="en-GB" dirty="0"/>
              <a:t>As your school moves through Silver to Gold, it is expected that more and more pupils will have the opportunity to engage in taking action for the rights of others. This includes advocacy and fundraising, but also campaigning. Campaigning activities within this strand could include any work you do on UNICEF UK’s Outright campaign, other campaigns such as Send My Friend to School, and/or campaigns initiated by your pupils themselves on issues they are passionate about. </a:t>
            </a:r>
          </a:p>
          <a:p>
            <a:endParaRPr lang="en-GB" dirty="0"/>
          </a:p>
          <a:p>
            <a:r>
              <a:rPr lang="en-GB" dirty="0"/>
              <a:t>The full text of the Strands and Outcomes of the Award can be found here:</a:t>
            </a:r>
          </a:p>
          <a:p>
            <a:r>
              <a:rPr lang="en-GB" dirty="0"/>
              <a:t>www.unicef.org.uk/rights-respecting-schools/wp-content/uploads/sites/4/2015/06/RRSA-Strands-and-Outcomes-at-Silver-and-Gold-1.pdf</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272688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b="0" i="0" dirty="0">
                <a:solidFill>
                  <a:srgbClr val="000000"/>
                </a:solidFill>
                <a:effectLst/>
                <a:latin typeface="WordVisi_MSFontService"/>
              </a:rPr>
              <a:t>Presenter notes: When showing this slide in presenter mode the articles will appear on click. </a:t>
            </a:r>
          </a:p>
          <a:p>
            <a:r>
              <a:rPr lang="en-GB" sz="2800" b="0" i="0" dirty="0">
                <a:solidFill>
                  <a:srgbClr val="000000"/>
                </a:solidFill>
                <a:effectLst/>
                <a:latin typeface="WordVisi_MSFontService"/>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000000"/>
                </a:solidFill>
                <a:effectLst/>
                <a:latin typeface="WordVisi_MSFontService"/>
              </a:rPr>
              <a:t>Look at the summary of the CRC with a partner – which articles do you think are particularly relevant to our work on campaigning?  Give good time for people to think about and discuss the links. </a:t>
            </a:r>
            <a:r>
              <a:rPr lang="en-GB"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Your colleagues may identify different articles to the ones displayed. If time permits, encourage staff to explain their choices. </a:t>
            </a:r>
            <a:endParaRPr lang="en-GB" sz="2800" b="0" i="0" dirty="0">
              <a:solidFill>
                <a:srgbClr val="000000"/>
              </a:solidFill>
              <a:effectLst/>
              <a:latin typeface="WordVisi_MSFontService"/>
            </a:endParaRPr>
          </a:p>
          <a:p>
            <a:endParaRPr lang="en-GB" sz="2800" b="0" i="0" dirty="0">
              <a:solidFill>
                <a:srgbClr val="000000"/>
              </a:solidFill>
              <a:effectLst/>
              <a:latin typeface="WordVisi_MSFontService"/>
            </a:endParaRPr>
          </a:p>
          <a:p>
            <a:endParaRPr lang="en-GB" sz="2800" b="0" i="0" dirty="0">
              <a:solidFill>
                <a:srgbClr val="000000"/>
              </a:solidFill>
              <a:effectLst/>
              <a:latin typeface="WordVisi_MSFontServic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000000"/>
                </a:solidFill>
                <a:effectLst/>
                <a:latin typeface="WordVisi_MSFontService"/>
              </a:rPr>
              <a:t>CRC Summary: </a:t>
            </a:r>
            <a:r>
              <a:rPr lang="en-GB" sz="1200" dirty="0">
                <a:effectLst/>
                <a:latin typeface="Univers LT Pro 45 Light" panose="020B0403020202020204" pitchFamily="34" charset="0"/>
                <a:ea typeface="Calibri" panose="020F0502020204030204" pitchFamily="34" charset="0"/>
                <a:cs typeface="Times New Roman" panose="02020603050405020304" pitchFamily="18" charset="0"/>
              </a:rPr>
              <a:t>unicef.uk/</a:t>
            </a:r>
            <a:r>
              <a:rPr lang="en-GB" sz="1200" dirty="0" err="1">
                <a:effectLst/>
                <a:latin typeface="Univers LT Pro 45 Light" panose="020B0403020202020204" pitchFamily="34" charset="0"/>
                <a:ea typeface="Calibri" panose="020F0502020204030204" pitchFamily="34" charset="0"/>
                <a:cs typeface="Times New Roman" panose="02020603050405020304" pitchFamily="18" charset="0"/>
              </a:rPr>
              <a:t>CRC_Icons</a:t>
            </a:r>
            <a:endParaRPr lang="en-US" dirty="0"/>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93821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rPr>
              <a:t>Presenter notes: The full case study is available on the RRSA website, where you can print it out and share with your colleagues if you are choosing to focus on this as part of your session.</a:t>
            </a:r>
            <a:r>
              <a:rPr lang="en-GB"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Encourage staff to consider whether there are any examples of good practice within this case study that your school could draw on and learn from.  </a:t>
            </a:r>
            <a:endParaRPr lang="en-GB" sz="1800"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3297236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rPr>
              <a:t>Presenter notes: The full case study is available on the RRSA website, where you can print it out and share with your colleagues if you are choosing to focus on this as part of your session.</a:t>
            </a:r>
            <a:r>
              <a:rPr lang="en-GB"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Encourage staff to consider whether there are any examples of good practice within this case study that your school could draw on and learn from.  </a:t>
            </a:r>
            <a:endParaRPr lang="en-GB" sz="180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9174767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chemeClr val="bg1"/>
          </a:solidFill>
          <a:ln>
            <a:noFill/>
          </a:ln>
        </p:spPr>
        <p:txBody>
          <a:bodyPr wrap="square" lIns="180000" tIns="180000" rIns="180000" bIns="36000" anchor="ctr" anchorCtr="0">
            <a:spAutoFit/>
          </a:bodyPr>
          <a:lstStyle>
            <a:lvl1pPr>
              <a:defRPr sz="4000" b="1" i="0" cap="none" spc="0" baseline="0">
                <a:solidFill>
                  <a:srgbClr val="00AEEF"/>
                </a:solidFill>
                <a:latin typeface="Univers LT Pro 85 XBlack" panose="020B0804030502020204" pitchFamily="34" charset="77"/>
              </a:defRPr>
            </a:lvl1pPr>
          </a:lstStyle>
          <a:p>
            <a:r>
              <a:rPr lang="en-US" dirty="0"/>
              <a:t>CLICK TO EDIT TITLE</a:t>
            </a:r>
            <a:endParaRPr lang="en-GB" dirty="0"/>
          </a:p>
        </p:txBody>
      </p:sp>
      <p:pic>
        <p:nvPicPr>
          <p:cNvPr id="9" name="Picture 8" descr="Graphical user interface, text, application&#10;&#10;Description automatically generated">
            <a:extLst>
              <a:ext uri="{FF2B5EF4-FFF2-40B4-BE49-F238E27FC236}">
                <a16:creationId xmlns:a16="http://schemas.microsoft.com/office/drawing/2014/main" id="{53BE7CC5-4C79-1244-9F01-978F50A8D7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5630" y="5519146"/>
            <a:ext cx="1712559" cy="1172599"/>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descr="A picture containing human face, person, toddler, clothing&#10;&#10;Description automatically generated">
            <a:extLst>
              <a:ext uri="{FF2B5EF4-FFF2-40B4-BE49-F238E27FC236}">
                <a16:creationId xmlns:a16="http://schemas.microsoft.com/office/drawing/2014/main" id="{4B0F8D60-CEE8-04DE-1987-2BDFA30CFE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95"/>
          <a:stretch/>
        </p:blipFill>
        <p:spPr>
          <a:xfrm>
            <a:off x="0" y="0"/>
            <a:ext cx="12192000" cy="6858000"/>
          </a:xfrm>
          <a:prstGeom prst="rect">
            <a:avLst/>
          </a:prstGeom>
        </p:spPr>
      </p:pic>
      <p:sp>
        <p:nvSpPr>
          <p:cNvPr id="5" name="TextBox 4">
            <a:extLst>
              <a:ext uri="{FF2B5EF4-FFF2-40B4-BE49-F238E27FC236}">
                <a16:creationId xmlns:a16="http://schemas.microsoft.com/office/drawing/2014/main" id="{6B7F9DE6-B0BB-E94A-BBCC-550AA8C2847A}"/>
              </a:ext>
            </a:extLst>
          </p:cNvPr>
          <p:cNvSpPr txBox="1"/>
          <p:nvPr userDrawn="1"/>
        </p:nvSpPr>
        <p:spPr>
          <a:xfrm rot="5400000">
            <a:off x="11370842" y="5981107"/>
            <a:ext cx="1264025"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a:t>
            </a:r>
            <a:r>
              <a:rPr lang="en-GB" sz="800" b="0" i="0" dirty="0" err="1">
                <a:solidFill>
                  <a:schemeClr val="bg1"/>
                </a:solidFill>
                <a:effectLst/>
                <a:latin typeface="Univers LT Pro 45 Light" panose="020B0403020202020204" pitchFamily="34" charset="77"/>
              </a:rPr>
              <a:t>UNICEF</a:t>
            </a:r>
            <a:r>
              <a:rPr lang="en-GB" sz="800" b="0" i="0" dirty="0" err="1">
                <a:solidFill>
                  <a:schemeClr val="bg1"/>
                </a:solidFill>
                <a:effectLst/>
                <a:latin typeface="Montserrat" pitchFamily="2" charset="77"/>
              </a:rPr>
              <a:t>Sandag</a:t>
            </a:r>
            <a:endParaRPr lang="en-US" sz="800" b="0" i="0" dirty="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9C7465A-9FD6-6947-AD0B-9AC91E3717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B90B541F-A993-B649-8826-0F9DE362481C}"/>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4" name="TextBox 3">
            <a:extLst>
              <a:ext uri="{FF2B5EF4-FFF2-40B4-BE49-F238E27FC236}">
                <a16:creationId xmlns:a16="http://schemas.microsoft.com/office/drawing/2014/main" id="{C96A18E2-32BB-24B9-2456-E8A39154EEC6}"/>
              </a:ext>
            </a:extLst>
          </p:cNvPr>
          <p:cNvSpPr txBox="1"/>
          <p:nvPr userDrawn="1"/>
        </p:nvSpPr>
        <p:spPr>
          <a:xfrm>
            <a:off x="317405" y="295061"/>
            <a:ext cx="3412931" cy="830997"/>
          </a:xfrm>
          <a:prstGeom prst="rect">
            <a:avLst/>
          </a:prstGeom>
          <a:noFill/>
        </p:spPr>
        <p:txBody>
          <a:bodyPr wrap="square">
            <a:spAutoFit/>
          </a:bodyPr>
          <a:lstStyle/>
          <a:p>
            <a:r>
              <a:rPr lang="en-GB" sz="1200" b="0" i="0" dirty="0">
                <a:solidFill>
                  <a:schemeClr val="bg1"/>
                </a:solidFill>
                <a:effectLst/>
                <a:latin typeface="Univers LT Pro 45 Light" panose="020B0403020202020204" pitchFamily="34" charset="77"/>
              </a:rPr>
              <a:t>2-year-old </a:t>
            </a:r>
            <a:r>
              <a:rPr lang="en-GB" sz="1200" b="0" i="0" dirty="0" err="1">
                <a:solidFill>
                  <a:schemeClr val="bg1"/>
                </a:solidFill>
                <a:effectLst/>
                <a:latin typeface="Univers LT Pro 45 Light" panose="020B0403020202020204" pitchFamily="34" charset="77"/>
              </a:rPr>
              <a:t>Anirlan</a:t>
            </a:r>
            <a:r>
              <a:rPr lang="en-GB" sz="1200" b="0" i="0" dirty="0">
                <a:solidFill>
                  <a:schemeClr val="bg1"/>
                </a:solidFill>
                <a:effectLst/>
                <a:latin typeface="Univers LT Pro 45 Light" panose="020B0403020202020204" pitchFamily="34" charset="77"/>
              </a:rPr>
              <a:t> lives in Mongolia with her mother, </a:t>
            </a:r>
            <a:r>
              <a:rPr lang="en-GB" sz="1200" b="0" i="0" dirty="0" err="1">
                <a:solidFill>
                  <a:schemeClr val="bg1"/>
                </a:solidFill>
                <a:effectLst/>
                <a:latin typeface="Univers LT Pro 45 Light" panose="020B0403020202020204" pitchFamily="34" charset="77"/>
              </a:rPr>
              <a:t>Otgonbayar</a:t>
            </a:r>
            <a:r>
              <a:rPr lang="en-GB" sz="1200" b="0" i="0" dirty="0">
                <a:solidFill>
                  <a:schemeClr val="bg1"/>
                </a:solidFill>
                <a:effectLst/>
                <a:latin typeface="Univers LT Pro 45 Light" panose="020B0403020202020204" pitchFamily="34" charset="77"/>
              </a:rPr>
              <a:t>. UNICEF health worker, </a:t>
            </a:r>
            <a:r>
              <a:rPr lang="en-GB" sz="1200" b="0" i="0" dirty="0" err="1">
                <a:solidFill>
                  <a:schemeClr val="bg1"/>
                </a:solidFill>
                <a:effectLst/>
                <a:latin typeface="Univers LT Pro 45 Light" panose="020B0403020202020204" pitchFamily="34" charset="77"/>
              </a:rPr>
              <a:t>Ogi</a:t>
            </a:r>
            <a:r>
              <a:rPr lang="en-GB" sz="1200" b="0" i="0" dirty="0">
                <a:solidFill>
                  <a:schemeClr val="bg1"/>
                </a:solidFill>
                <a:effectLst/>
                <a:latin typeface="Univers LT Pro 45 Light" panose="020B0403020202020204" pitchFamily="34" charset="77"/>
              </a:rPr>
              <a:t> travels hundreds of miles to vaccinate children in </a:t>
            </a:r>
            <a:r>
              <a:rPr lang="en-GB" sz="1200" b="0" i="0" dirty="0" err="1">
                <a:solidFill>
                  <a:schemeClr val="bg1"/>
                </a:solidFill>
                <a:effectLst/>
                <a:latin typeface="Univers LT Pro 45 Light" panose="020B0403020202020204" pitchFamily="34" charset="77"/>
              </a:rPr>
              <a:t>Anirlan’s</a:t>
            </a:r>
            <a:r>
              <a:rPr lang="en-GB" sz="1200" b="0" i="0" dirty="0">
                <a:solidFill>
                  <a:schemeClr val="bg1"/>
                </a:solidFill>
                <a:effectLst/>
                <a:latin typeface="Univers LT Pro 45 Light" panose="020B0403020202020204" pitchFamily="34" charset="77"/>
              </a:rPr>
              <a:t> remote community.</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4093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ox&#10;&#10;Description automatically generated with low confidence">
            <a:extLst>
              <a:ext uri="{FF2B5EF4-FFF2-40B4-BE49-F238E27FC236}">
                <a16:creationId xmlns:a16="http://schemas.microsoft.com/office/drawing/2014/main" id="{FD787A29-255D-73BE-1C68-6CC0BB9139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8" b="11687"/>
          <a:stretch/>
        </p:blipFill>
        <p:spPr>
          <a:xfrm>
            <a:off x="0" y="0"/>
            <a:ext cx="12192000"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6728B43-A881-824F-9062-0F0823C261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7C579EE6-3A13-134B-A386-401AC95236A6}"/>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11" name="TextBox 10">
            <a:extLst>
              <a:ext uri="{FF2B5EF4-FFF2-40B4-BE49-F238E27FC236}">
                <a16:creationId xmlns:a16="http://schemas.microsoft.com/office/drawing/2014/main" id="{04D475EB-B635-D443-A05E-63B780500DB6}"/>
              </a:ext>
            </a:extLst>
          </p:cNvPr>
          <p:cNvSpPr txBox="1"/>
          <p:nvPr userDrawn="1"/>
        </p:nvSpPr>
        <p:spPr>
          <a:xfrm rot="5400000">
            <a:off x="11452264" y="6118266"/>
            <a:ext cx="1264025"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Issaa</a:t>
            </a:r>
            <a:endParaRPr lang="en-US" sz="800" b="0" i="0" dirty="0">
              <a:solidFill>
                <a:schemeClr val="bg1"/>
              </a:solidFill>
              <a:latin typeface="Univers LT Pro 45 Light" panose="020B0403020202020204" pitchFamily="34" charset="77"/>
            </a:endParaRPr>
          </a:p>
        </p:txBody>
      </p:sp>
      <p:sp>
        <p:nvSpPr>
          <p:cNvPr id="2" name="TextBox 1">
            <a:extLst>
              <a:ext uri="{FF2B5EF4-FFF2-40B4-BE49-F238E27FC236}">
                <a16:creationId xmlns:a16="http://schemas.microsoft.com/office/drawing/2014/main" id="{92BF51E5-329C-8083-1D92-FDC030C48DE6}"/>
              </a:ext>
            </a:extLst>
          </p:cNvPr>
          <p:cNvSpPr txBox="1"/>
          <p:nvPr userDrawn="1"/>
        </p:nvSpPr>
        <p:spPr>
          <a:xfrm>
            <a:off x="317406" y="295061"/>
            <a:ext cx="3059640" cy="830997"/>
          </a:xfrm>
          <a:prstGeom prst="rect">
            <a:avLst/>
          </a:prstGeom>
          <a:noFill/>
        </p:spPr>
        <p:txBody>
          <a:bodyPr wrap="square">
            <a:spAutoFit/>
          </a:bodyPr>
          <a:lstStyle/>
          <a:p>
            <a:r>
              <a:rPr lang="en-GB" sz="1200" b="0" i="0" dirty="0">
                <a:solidFill>
                  <a:schemeClr val="tx1"/>
                </a:solidFill>
                <a:effectLst/>
                <a:latin typeface="Univers LT Pro 45 Light" panose="020B0403020202020204" pitchFamily="34" charset="77"/>
              </a:rPr>
              <a:t>Ali, 8, sheltering in a school following the devastating earthquakes in Syria, holds a box of clothes provided by UNICEF. </a:t>
            </a:r>
          </a:p>
          <a:p>
            <a:endParaRPr lang="en-GB" sz="1200" b="0" i="0" dirty="0">
              <a:solidFill>
                <a:schemeClr val="tx1"/>
              </a:solidFill>
              <a:effectLst/>
              <a:latin typeface="Univers LT Pro 45 Light" panose="020B0403020202020204" pitchFamily="34" charset="77"/>
            </a:endParaRPr>
          </a:p>
        </p:txBody>
      </p:sp>
    </p:spTree>
    <p:extLst>
      <p:ext uri="{BB962C8B-B14F-4D97-AF65-F5344CB8AC3E}">
        <p14:creationId xmlns:p14="http://schemas.microsoft.com/office/powerpoint/2010/main" val="75072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Tree>
    <p:extLst>
      <p:ext uri="{BB962C8B-B14F-4D97-AF65-F5344CB8AC3E}">
        <p14:creationId xmlns:p14="http://schemas.microsoft.com/office/powerpoint/2010/main" val="147366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pic>
        <p:nvPicPr>
          <p:cNvPr id="5" name="Picture 4" descr="A person and child jumping over orange hurdles&#10;&#10;Description automatically generated">
            <a:extLst>
              <a:ext uri="{FF2B5EF4-FFF2-40B4-BE49-F238E27FC236}">
                <a16:creationId xmlns:a16="http://schemas.microsoft.com/office/drawing/2014/main" id="{C5642213-C356-343F-5200-AF2D4F26E8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724" r="25017"/>
          <a:stretch/>
        </p:blipFill>
        <p:spPr>
          <a:xfrm>
            <a:off x="6096000" y="0"/>
            <a:ext cx="6096000" cy="6858000"/>
          </a:xfrm>
          <a:prstGeom prst="rect">
            <a:avLst/>
          </a:prstGeom>
        </p:spPr>
      </p:pic>
      <p:sp>
        <p:nvSpPr>
          <p:cNvPr id="6" name="TextBox 5">
            <a:extLst>
              <a:ext uri="{FF2B5EF4-FFF2-40B4-BE49-F238E27FC236}">
                <a16:creationId xmlns:a16="http://schemas.microsoft.com/office/drawing/2014/main" id="{F7C47011-FFB4-3BE8-3146-7B47FDC3C3A7}"/>
              </a:ext>
            </a:extLst>
          </p:cNvPr>
          <p:cNvSpPr txBox="1"/>
          <p:nvPr userDrawn="1"/>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2127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5" name="Picture 4" descr="A child riding a tricycle&#10;&#10;Description automatically generated">
            <a:extLst>
              <a:ext uri="{FF2B5EF4-FFF2-40B4-BE49-F238E27FC236}">
                <a16:creationId xmlns:a16="http://schemas.microsoft.com/office/drawing/2014/main" id="{CAF2AD2C-32D6-0595-0DAD-7251101C14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97" r="22866"/>
          <a:stretch/>
        </p:blipFill>
        <p:spPr>
          <a:xfrm>
            <a:off x="-18288" y="0"/>
            <a:ext cx="6114288" cy="6858000"/>
          </a:xfrm>
          <a:prstGeom prst="rect">
            <a:avLst/>
          </a:prstGeom>
        </p:spPr>
      </p:pic>
      <p:sp>
        <p:nvSpPr>
          <p:cNvPr id="7" name="TextBox 6">
            <a:extLst>
              <a:ext uri="{FF2B5EF4-FFF2-40B4-BE49-F238E27FC236}">
                <a16:creationId xmlns:a16="http://schemas.microsoft.com/office/drawing/2014/main" id="{7AF13159-C592-51E3-7198-D0044A4A7ED4}"/>
              </a:ext>
            </a:extLst>
          </p:cNvPr>
          <p:cNvSpPr txBox="1"/>
          <p:nvPr userDrawn="1"/>
        </p:nvSpPr>
        <p:spPr>
          <a:xfrm rot="16200000">
            <a:off x="-524219" y="6113695"/>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96200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208189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66465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Tree>
    <p:extLst>
      <p:ext uri="{BB962C8B-B14F-4D97-AF65-F5344CB8AC3E}">
        <p14:creationId xmlns:p14="http://schemas.microsoft.com/office/powerpoint/2010/main" val="402157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972543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183041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2" name="Picture 1">
            <a:extLst>
              <a:ext uri="{FF2B5EF4-FFF2-40B4-BE49-F238E27FC236}">
                <a16:creationId xmlns:a16="http://schemas.microsoft.com/office/drawing/2014/main" id="{A033AC36-552C-2C57-A230-68CD33F8E796}"/>
              </a:ext>
            </a:extLst>
          </p:cNvPr>
          <p:cNvPicPr>
            <a:picLocks noChangeAspect="1"/>
          </p:cNvPicPr>
          <p:nvPr userDrawn="1"/>
        </p:nvPicPr>
        <p:blipFill>
          <a:blip r:embed="rId2"/>
          <a:stretch>
            <a:fillRect/>
          </a:stretch>
        </p:blipFill>
        <p:spPr>
          <a:xfrm>
            <a:off x="9667702" y="4884579"/>
            <a:ext cx="2386659" cy="1973421"/>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leo" pitchFamily="2" charset="77"/>
              </a:defRPr>
            </a:lvl1pPr>
          </a:lstStyle>
          <a:p>
            <a:pPr algn="ctr"/>
            <a:r>
              <a:rPr lang="en-US" sz="2800" dirty="0">
                <a:solidFill>
                  <a:srgbClr val="00AEEF"/>
                </a:solidFill>
              </a:rPr>
              <a:t>“Click to edit. Add a quote or stat here. You can pull out key </a:t>
            </a:r>
            <a:br>
              <a:rPr lang="en-US" sz="2800" dirty="0">
                <a:solidFill>
                  <a:srgbClr val="00AEEF"/>
                </a:solidFill>
              </a:rPr>
            </a:br>
            <a:r>
              <a:rPr lang="en-US" sz="2800" dirty="0">
                <a:solidFill>
                  <a:schemeClr val="tx1"/>
                </a:solidFill>
              </a:rPr>
              <a:t>words</a:t>
            </a:r>
            <a:r>
              <a:rPr lang="en-US" sz="2800" dirty="0">
                <a:solidFill>
                  <a:srgbClr val="00AEEF"/>
                </a:solidFill>
              </a:rPr>
              <a:t> or </a:t>
            </a:r>
            <a:r>
              <a:rPr lang="en-US" sz="2800" dirty="0">
                <a:solidFill>
                  <a:schemeClr val="tx1"/>
                </a:solidFill>
              </a:rPr>
              <a:t>phrases </a:t>
            </a:r>
            <a:r>
              <a:rPr lang="en-US" sz="2800" dirty="0">
                <a:solidFill>
                  <a:srgbClr val="00AEEF"/>
                </a:solidFill>
              </a:rPr>
              <a:t>in a </a:t>
            </a:r>
            <a:br>
              <a:rPr lang="en-US" sz="2800" dirty="0">
                <a:solidFill>
                  <a:srgbClr val="00AEEF"/>
                </a:solidFill>
              </a:rPr>
            </a:br>
            <a:r>
              <a:rPr lang="en-US" sz="2800" dirty="0">
                <a:solidFill>
                  <a:srgbClr val="00AEEF"/>
                </a:solidFill>
              </a:rPr>
              <a:t>secondary </a:t>
            </a:r>
            <a:r>
              <a:rPr lang="en-US" sz="2800" dirty="0" err="1">
                <a:solidFill>
                  <a:srgbClr val="00AEEF"/>
                </a:solidFill>
              </a:rPr>
              <a:t>colour</a:t>
            </a:r>
            <a:r>
              <a:rPr lang="en-US" sz="2800" dirty="0">
                <a:solidFill>
                  <a:srgbClr val="00AEEF"/>
                </a:solidFill>
              </a:rPr>
              <a:t>.”</a:t>
            </a:r>
            <a:endParaRPr lang="en-GB" sz="2800" dirty="0">
              <a:solidFill>
                <a:srgbClr val="00AEEF"/>
              </a:solidFill>
            </a:endParaRPr>
          </a:p>
        </p:txBody>
      </p:sp>
    </p:spTree>
    <p:extLst>
      <p:ext uri="{BB962C8B-B14F-4D97-AF65-F5344CB8AC3E}">
        <p14:creationId xmlns:p14="http://schemas.microsoft.com/office/powerpoint/2010/main" val="1621182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3" name="Picture 2" descr="A picture containing text&#10;&#10;Description automatically generated">
            <a:extLst>
              <a:ext uri="{FF2B5EF4-FFF2-40B4-BE49-F238E27FC236}">
                <a16:creationId xmlns:a16="http://schemas.microsoft.com/office/drawing/2014/main" id="{9BCBD3E5-51C1-C94F-93C2-520AD14720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EBBDA-EB37-3445-A63B-3C71FC237395}"/>
              </a:ext>
            </a:extLst>
          </p:cNvPr>
          <p:cNvSpPr txBox="1"/>
          <p:nvPr userDrawn="1"/>
        </p:nvSpPr>
        <p:spPr>
          <a:xfrm rot="5400000">
            <a:off x="11454389" y="522170"/>
            <a:ext cx="1259778"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UNICEF/Sokol</a:t>
            </a:r>
            <a:endParaRPr lang="en-US" sz="800" b="0" i="0" dirty="0">
              <a:solidFill>
                <a:schemeClr val="bg1"/>
              </a:solidFill>
              <a:latin typeface="Univers LT Pro 45 Light" panose="020B0403020202020204" pitchFamily="34" charset="77"/>
            </a:endParaRPr>
          </a:p>
        </p:txBody>
      </p:sp>
      <p:pic>
        <p:nvPicPr>
          <p:cNvPr id="4" name="Picture 3" descr="A picture containing text&#10;&#10;Description automatically generated">
            <a:extLst>
              <a:ext uri="{FF2B5EF4-FFF2-40B4-BE49-F238E27FC236}">
                <a16:creationId xmlns:a16="http://schemas.microsoft.com/office/drawing/2014/main" id="{38898DDE-91D3-0B45-B1E8-8390493318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11DBEF1F-C7C5-A642-AA3C-6FE58155CE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743" b="5883"/>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UNICEF/Al-Basha</a:t>
            </a:r>
            <a:endParaRPr lang="en-US" sz="800" dirty="0">
              <a:solidFill>
                <a:schemeClr val="bg1"/>
              </a:solidFill>
            </a:endParaRPr>
          </a:p>
        </p:txBody>
      </p:sp>
      <p:pic>
        <p:nvPicPr>
          <p:cNvPr id="7" name="Picture 6" descr="Logo&#10;&#10;Description automatically generated with low confidence">
            <a:extLst>
              <a:ext uri="{FF2B5EF4-FFF2-40B4-BE49-F238E27FC236}">
                <a16:creationId xmlns:a16="http://schemas.microsoft.com/office/drawing/2014/main" id="{74FC9EB1-7332-4D49-B349-AD68DC2CE0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ANY QUESTIONS?</a:t>
            </a:r>
          </a:p>
        </p:txBody>
      </p:sp>
      <p:sp>
        <p:nvSpPr>
          <p:cNvPr id="3" name="Rectangle 2">
            <a:extLst>
              <a:ext uri="{FF2B5EF4-FFF2-40B4-BE49-F238E27FC236}">
                <a16:creationId xmlns:a16="http://schemas.microsoft.com/office/drawing/2014/main" id="{2233E45A-96B3-382C-E8E8-C8FB67F79C92}"/>
              </a:ext>
            </a:extLst>
          </p:cNvPr>
          <p:cNvSpPr/>
          <p:nvPr userDrawn="1"/>
        </p:nvSpPr>
        <p:spPr>
          <a:xfrm>
            <a:off x="296867" y="172539"/>
            <a:ext cx="3838845" cy="1192192"/>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36D5F0-7738-0C50-6AC2-C387FA0CA705}"/>
              </a:ext>
            </a:extLst>
          </p:cNvPr>
          <p:cNvSpPr txBox="1"/>
          <p:nvPr userDrawn="1"/>
        </p:nvSpPr>
        <p:spPr>
          <a:xfrm>
            <a:off x="385395" y="263854"/>
            <a:ext cx="3750317" cy="1200329"/>
          </a:xfrm>
          <a:prstGeom prst="rect">
            <a:avLst/>
          </a:prstGeom>
          <a:noFill/>
        </p:spPr>
        <p:txBody>
          <a:bodyPr wrap="square">
            <a:spAutoFit/>
          </a:bodyPr>
          <a:lstStyle/>
          <a:p>
            <a:pPr algn="l"/>
            <a:r>
              <a:rPr lang="en-GB" sz="1200" b="0" i="0" dirty="0" err="1">
                <a:solidFill>
                  <a:schemeClr val="bg1"/>
                </a:solidFill>
                <a:effectLst>
                  <a:outerShdw blurRad="973532" sx="97073" sy="97073" algn="l" rotWithShape="0">
                    <a:prstClr val="black"/>
                  </a:outerShdw>
                </a:effectLst>
                <a:latin typeface="Univers LT Pro 45 Light" panose="020B0403020202020204" pitchFamily="34" charset="77"/>
              </a:rPr>
              <a:t>Kholood</a:t>
            </a:r>
            <a:r>
              <a:rPr lang="en-GB" sz="1200" b="0" i="0" dirty="0">
                <a:solidFill>
                  <a:schemeClr val="bg1"/>
                </a:solidFill>
                <a:effectLst>
                  <a:outerShdw blurRad="973532" sx="97073" sy="97073" algn="l" rotWithShape="0">
                    <a:prstClr val="black"/>
                  </a:outerShdw>
                </a:effectLst>
                <a:latin typeface="Univers LT Pro 45 Light" panose="020B0403020202020204" pitchFamily="34" charset="77"/>
              </a:rPr>
              <a:t> (middle row, right) at school in Taiz, Yemen, which is near a fighting zone. “I feel afraid when I walk to school because cars are speeding, and I’m scared of the shelling.” UNICEF is helping to pay teachers and supply school materials.</a:t>
            </a:r>
          </a:p>
          <a:p>
            <a:pPr algn="l"/>
            <a:endParaRPr lang="en-GB" sz="1200" b="0" i="0" dirty="0">
              <a:solidFill>
                <a:schemeClr val="bg1"/>
              </a:solidFill>
              <a:effectLst>
                <a:outerShdw blurRad="973532" sx="97073" sy="97073" algn="l" rotWithShape="0">
                  <a:prstClr val="black"/>
                </a:outerShdw>
              </a:effectLst>
              <a:latin typeface="Univers LT Pro 45 Light" panose="020B0403020202020204" pitchFamily="34" charset="77"/>
            </a:endParaRPr>
          </a:p>
        </p:txBody>
      </p:sp>
    </p:spTree>
    <p:extLst>
      <p:ext uri="{BB962C8B-B14F-4D97-AF65-F5344CB8AC3E}">
        <p14:creationId xmlns:p14="http://schemas.microsoft.com/office/powerpoint/2010/main" val="496800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with medium confidence">
            <a:extLst>
              <a:ext uri="{FF2B5EF4-FFF2-40B4-BE49-F238E27FC236}">
                <a16:creationId xmlns:a16="http://schemas.microsoft.com/office/drawing/2014/main" id="{F408A3E1-6305-F501-07FB-8B36F17288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57" b="9999"/>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9420-A04A-9C4A-8C23-80C54DA277F5}"/>
              </a:ext>
            </a:extLst>
          </p:cNvPr>
          <p:cNvSpPr txBox="1"/>
          <p:nvPr userDrawn="1"/>
        </p:nvSpPr>
        <p:spPr>
          <a:xfrm rot="5400000">
            <a:off x="-442868" y="616399"/>
            <a:ext cx="1264025" cy="215444"/>
          </a:xfrm>
          <a:prstGeom prst="rect">
            <a:avLst/>
          </a:prstGeom>
          <a:noFill/>
        </p:spPr>
        <p:txBody>
          <a:bodyPr wrap="square">
            <a:spAutoFit/>
          </a:bodyPr>
          <a:lstStyle/>
          <a:p>
            <a:pPr algn="l"/>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Dejongh</a:t>
            </a:r>
            <a:endParaRPr lang="en-US" sz="800" dirty="0">
              <a:solidFill>
                <a:schemeClr val="bg1"/>
              </a:solidFill>
            </a:endParaRPr>
          </a:p>
        </p:txBody>
      </p:sp>
      <p:pic>
        <p:nvPicPr>
          <p:cNvPr id="9" name="Picture 8" descr="Logo&#10;&#10;Description automatically generated with low confidence">
            <a:extLst>
              <a:ext uri="{FF2B5EF4-FFF2-40B4-BE49-F238E27FC236}">
                <a16:creationId xmlns:a16="http://schemas.microsoft.com/office/drawing/2014/main" id="{EF95C779-26BA-4B4F-89CC-F41238FC33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ANY QUESTIONS?</a:t>
            </a:r>
          </a:p>
        </p:txBody>
      </p:sp>
      <p:sp>
        <p:nvSpPr>
          <p:cNvPr id="2" name="TextBox 1">
            <a:extLst>
              <a:ext uri="{FF2B5EF4-FFF2-40B4-BE49-F238E27FC236}">
                <a16:creationId xmlns:a16="http://schemas.microsoft.com/office/drawing/2014/main" id="{05EA6E70-628D-2583-9EC1-9C096A2684E6}"/>
              </a:ext>
            </a:extLst>
          </p:cNvPr>
          <p:cNvSpPr txBox="1"/>
          <p:nvPr userDrawn="1"/>
        </p:nvSpPr>
        <p:spPr>
          <a:xfrm>
            <a:off x="8844735" y="5612278"/>
            <a:ext cx="3154680" cy="1200329"/>
          </a:xfrm>
          <a:prstGeom prst="rect">
            <a:avLst/>
          </a:prstGeom>
          <a:noFill/>
        </p:spPr>
        <p:txBody>
          <a:bodyPr wrap="square">
            <a:spAutoFit/>
          </a:bodyPr>
          <a:lstStyle/>
          <a:p>
            <a:pPr algn="r"/>
            <a:r>
              <a:rPr lang="en-GB" sz="1200" b="0" i="0" dirty="0">
                <a:solidFill>
                  <a:schemeClr val="bg1"/>
                </a:solidFill>
                <a:latin typeface="Univers LT Pro 45 Light" panose="020B0403020202020204" pitchFamily="34" charset="77"/>
              </a:rPr>
              <a:t>Tato </a:t>
            </a:r>
            <a:r>
              <a:rPr lang="en-GB" sz="1200" b="0" i="0" dirty="0" err="1">
                <a:solidFill>
                  <a:schemeClr val="bg1"/>
                </a:solidFill>
                <a:latin typeface="Univers LT Pro 45 Light" panose="020B0403020202020204" pitchFamily="34" charset="77"/>
              </a:rPr>
              <a:t>Guyo</a:t>
            </a:r>
            <a:r>
              <a:rPr lang="en-GB" sz="1200" b="0" i="0" dirty="0">
                <a:solidFill>
                  <a:schemeClr val="bg1"/>
                </a:solidFill>
                <a:latin typeface="Univers LT Pro 45 Light" panose="020B0403020202020204" pitchFamily="34" charset="77"/>
              </a:rPr>
              <a:t> holds her 5-month-old baby Dessa. Tato regularly measures Dessa's arm with a MUAC measuring tape supplied by UNICEF Ethiopia to make sure any signs of low-weight are spotted early. </a:t>
            </a:r>
          </a:p>
          <a:p>
            <a:pPr algn="r"/>
            <a:endParaRPr lang="en-GB"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3" name="Picture 2">
            <a:extLst>
              <a:ext uri="{FF2B5EF4-FFF2-40B4-BE49-F238E27FC236}">
                <a16:creationId xmlns:a16="http://schemas.microsoft.com/office/drawing/2014/main" id="{3105D6F2-D91B-ED41-34DC-559A503D973D}"/>
              </a:ext>
            </a:extLst>
          </p:cNvPr>
          <p:cNvPicPr>
            <a:picLocks noChangeAspect="1"/>
          </p:cNvPicPr>
          <p:nvPr userDrawn="1"/>
        </p:nvPicPr>
        <p:blipFill>
          <a:blip r:embed="rId2"/>
          <a:stretch>
            <a:fillRect/>
          </a:stretch>
        </p:blipFill>
        <p:spPr>
          <a:xfrm>
            <a:off x="9634070" y="4882725"/>
            <a:ext cx="2383743" cy="1975275"/>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25" b="7825"/>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a:t>
            </a:r>
            <a:r>
              <a:rPr lang="en-GB" sz="800" b="0" i="0" dirty="0" err="1">
                <a:solidFill>
                  <a:schemeClr val="tx1"/>
                </a:solidFill>
                <a:effectLst/>
                <a:latin typeface="Univers LT Pro 45 Light" panose="020B0403020202020204" pitchFamily="34" charset="77"/>
              </a:rPr>
              <a:t>Matas</a:t>
            </a:r>
            <a:endParaRPr lang="en-US" sz="800" b="0" i="0" dirty="0">
              <a:solidFill>
                <a:schemeClr val="tx1"/>
              </a:solidFill>
              <a:latin typeface="Univers LT Pro 45 Light" panose="020B0403020202020204" pitchFamily="34" charset="77"/>
            </a:endParaRPr>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452731" y="553037"/>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0" name="Picture 9" descr="A picture containing text&#10;&#10;Description automatically generated">
            <a:extLst>
              <a:ext uri="{FF2B5EF4-FFF2-40B4-BE49-F238E27FC236}">
                <a16:creationId xmlns:a16="http://schemas.microsoft.com/office/drawing/2014/main" id="{55EF6537-FCE6-6C42-8DDB-2A986AEDA0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3" name="TextBox 2">
            <a:extLst>
              <a:ext uri="{FF2B5EF4-FFF2-40B4-BE49-F238E27FC236}">
                <a16:creationId xmlns:a16="http://schemas.microsoft.com/office/drawing/2014/main" id="{CD31F192-E7AE-ADFE-8324-3CA672C9DAC5}"/>
              </a:ext>
            </a:extLst>
          </p:cNvPr>
          <p:cNvSpPr txBox="1"/>
          <p:nvPr userDrawn="1"/>
        </p:nvSpPr>
        <p:spPr>
          <a:xfrm>
            <a:off x="452731" y="5775356"/>
            <a:ext cx="3901060" cy="830997"/>
          </a:xfrm>
          <a:prstGeom prst="rect">
            <a:avLst/>
          </a:prstGeom>
          <a:noFill/>
        </p:spPr>
        <p:txBody>
          <a:bodyPr wrap="square">
            <a:spAutoFit/>
          </a:bodyPr>
          <a:lstStyle/>
          <a:p>
            <a:r>
              <a:rPr lang="en-GB" sz="1200" b="0" i="1" dirty="0">
                <a:latin typeface="Univers LT Pro 45 Light" panose="020B0403020202020204" pitchFamily="34" charset="77"/>
              </a:rPr>
              <a:t>"I wash my hands so germs don't get on them," </a:t>
            </a:r>
            <a:r>
              <a:rPr lang="en-GB" sz="1200" b="0" i="0" dirty="0">
                <a:latin typeface="Univers LT Pro 45 Light" panose="020B0403020202020204" pitchFamily="34" charset="77"/>
              </a:rPr>
              <a:t>says </a:t>
            </a:r>
            <a:r>
              <a:rPr lang="en-GB" sz="1200" b="0" i="0" dirty="0" err="1">
                <a:latin typeface="Univers LT Pro 45 Light" panose="020B0403020202020204" pitchFamily="34" charset="77"/>
              </a:rPr>
              <a:t>Dareen</a:t>
            </a:r>
            <a:r>
              <a:rPr lang="en-GB" sz="1200" b="0" i="0" dirty="0">
                <a:latin typeface="Univers LT Pro 45 Light" panose="020B0403020202020204" pitchFamily="34" charset="77"/>
              </a:rPr>
              <a:t>, 6, at school in Jordan. UNICEF is supporting the Government of Jordan to improve water, sanitation and hygiene facilities in schools.</a:t>
            </a:r>
            <a:endParaRPr lang="en-US" sz="1200" b="0" i="0" dirty="0">
              <a:latin typeface="Univers LT Pro 45 Light" panose="020B0403020202020204" pitchFamily="34" charset="77"/>
            </a:endParaRPr>
          </a:p>
        </p:txBody>
      </p:sp>
    </p:spTree>
    <p:extLst>
      <p:ext uri="{BB962C8B-B14F-4D97-AF65-F5344CB8AC3E}">
        <p14:creationId xmlns:p14="http://schemas.microsoft.com/office/powerpoint/2010/main" val="49807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DB59ED46-C3B4-7640-A292-9563A0F767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13773" r="-15" b="1957"/>
          <a:stretch/>
        </p:blipFill>
        <p:spPr>
          <a:xfrm>
            <a:off x="0" y="0"/>
            <a:ext cx="12193832" cy="6858000"/>
          </a:xfrm>
          <a:prstGeom prst="rect">
            <a:avLst/>
          </a:prstGeom>
        </p:spPr>
      </p:pic>
      <p:sp>
        <p:nvSpPr>
          <p:cNvPr id="5" name="TextBox 4">
            <a:extLst>
              <a:ext uri="{FF2B5EF4-FFF2-40B4-BE49-F238E27FC236}">
                <a16:creationId xmlns:a16="http://schemas.microsoft.com/office/drawing/2014/main" id="{1AD9D7BD-B221-CE44-977E-46189A15DF9B}"/>
              </a:ext>
            </a:extLst>
          </p:cNvPr>
          <p:cNvSpPr txBox="1"/>
          <p:nvPr userDrawn="1"/>
        </p:nvSpPr>
        <p:spPr>
          <a:xfrm rot="5400000">
            <a:off x="11531242" y="445313"/>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Mulala</a:t>
            </a:r>
            <a:endParaRPr lang="en-US" sz="800" b="0" i="0" dirty="0">
              <a:solidFill>
                <a:schemeClr val="bg1"/>
              </a:solidFill>
              <a:latin typeface="Univers LT Pro 45 Light" panose="020B0403020202020204" pitchFamily="34" charset="77"/>
            </a:endParaRPr>
          </a:p>
        </p:txBody>
      </p:sp>
      <p:sp>
        <p:nvSpPr>
          <p:cNvPr id="10" name="Title 1">
            <a:extLst>
              <a:ext uri="{FF2B5EF4-FFF2-40B4-BE49-F238E27FC236}">
                <a16:creationId xmlns:a16="http://schemas.microsoft.com/office/drawing/2014/main" id="{FA28B210-FB01-6342-9CA4-878DECCF1B82}"/>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1" name="Picture 10" descr="A picture containing text&#10;&#10;Description automatically generated">
            <a:extLst>
              <a:ext uri="{FF2B5EF4-FFF2-40B4-BE49-F238E27FC236}">
                <a16:creationId xmlns:a16="http://schemas.microsoft.com/office/drawing/2014/main" id="{1E34638C-6902-BC44-AE0E-8F4B61FBFA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EC953A3-C48C-C563-F3E5-AEBD5D4414EC}"/>
              </a:ext>
            </a:extLst>
          </p:cNvPr>
          <p:cNvSpPr txBox="1"/>
          <p:nvPr userDrawn="1"/>
        </p:nvSpPr>
        <p:spPr>
          <a:xfrm>
            <a:off x="296866" y="295061"/>
            <a:ext cx="2674933" cy="830997"/>
          </a:xfrm>
          <a:prstGeom prst="rect">
            <a:avLst/>
          </a:prstGeom>
          <a:noFill/>
        </p:spPr>
        <p:txBody>
          <a:bodyPr wrap="square">
            <a:spAutoFit/>
          </a:bodyPr>
          <a:lstStyle/>
          <a:p>
            <a:r>
              <a:rPr lang="en-GB" sz="1200" b="0" i="0" dirty="0" err="1">
                <a:solidFill>
                  <a:schemeClr val="bg1"/>
                </a:solidFill>
                <a:latin typeface="Univers LT Pro 45 Light" panose="020B0403020202020204" pitchFamily="34" charset="77"/>
              </a:rPr>
              <a:t>Anaelah</a:t>
            </a:r>
            <a:r>
              <a:rPr lang="en-GB" sz="1200" b="0" i="0" dirty="0">
                <a:solidFill>
                  <a:schemeClr val="bg1"/>
                </a:solidFill>
                <a:latin typeface="Univers LT Pro 45 Light" panose="020B0403020202020204" pitchFamily="34" charset="77"/>
              </a:rPr>
              <a:t>, 3, receives polio vaccine drops during a UNICEF-supported immunisation campaign in Kinshasa, Democratic Republic of Congo.</a:t>
            </a:r>
          </a:p>
        </p:txBody>
      </p:sp>
    </p:spTree>
    <p:extLst>
      <p:ext uri="{BB962C8B-B14F-4D97-AF65-F5344CB8AC3E}">
        <p14:creationId xmlns:p14="http://schemas.microsoft.com/office/powerpoint/2010/main" val="318160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all in front of other people playing volleyball&#10;&#10;Description automatically generated with low confidence">
            <a:extLst>
              <a:ext uri="{FF2B5EF4-FFF2-40B4-BE49-F238E27FC236}">
                <a16:creationId xmlns:a16="http://schemas.microsoft.com/office/drawing/2014/main" id="{9E5D5364-B4BF-3574-57F8-EADBE7C496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70" b="2297"/>
          <a:stretch/>
        </p:blipFill>
        <p:spPr>
          <a:xfrm>
            <a:off x="0" y="7558"/>
            <a:ext cx="12192000" cy="6850442"/>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421596" y="4158751"/>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a:t>
            </a:r>
            <a:r>
              <a:rPr lang="en-GB" sz="800" b="0" i="0" dirty="0" err="1">
                <a:solidFill>
                  <a:schemeClr val="tx1"/>
                </a:solidFill>
                <a:effectLst/>
                <a:latin typeface="Univers LT Pro 45 Light" panose="020B0403020202020204" pitchFamily="34" charset="77"/>
              </a:rPr>
              <a:t>Chikondi</a:t>
            </a:r>
            <a:endParaRPr lang="en-US" sz="800" b="0" i="0" dirty="0">
              <a:solidFill>
                <a:schemeClr val="tx1"/>
              </a:solidFill>
              <a:latin typeface="Univers LT Pro 45 Light" panose="020B0403020202020204" pitchFamily="34" charset="77"/>
            </a:endParaRPr>
          </a:p>
        </p:txBody>
      </p:sp>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0" name="Picture 9" descr="A picture containing text&#10;&#10;Description automatically generated">
            <a:extLst>
              <a:ext uri="{FF2B5EF4-FFF2-40B4-BE49-F238E27FC236}">
                <a16:creationId xmlns:a16="http://schemas.microsoft.com/office/drawing/2014/main" id="{0A0AFA88-AF95-6A4A-BBF8-3231F2ACB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21B2B51-C309-4562-38A8-20F151B44010}"/>
              </a:ext>
            </a:extLst>
          </p:cNvPr>
          <p:cNvSpPr txBox="1"/>
          <p:nvPr userDrawn="1"/>
        </p:nvSpPr>
        <p:spPr>
          <a:xfrm>
            <a:off x="8188036" y="305493"/>
            <a:ext cx="3631082" cy="646331"/>
          </a:xfrm>
          <a:prstGeom prst="rect">
            <a:avLst/>
          </a:prstGeom>
          <a:noFill/>
        </p:spPr>
        <p:txBody>
          <a:bodyPr wrap="square">
            <a:spAutoFit/>
          </a:bodyPr>
          <a:lstStyle/>
          <a:p>
            <a:pPr algn="r"/>
            <a:r>
              <a:rPr lang="en-GB" sz="1200" b="0" i="0" dirty="0">
                <a:solidFill>
                  <a:schemeClr val="tx1"/>
                </a:solidFill>
                <a:latin typeface="Univers LT Pro 45 Light" panose="020B0403020202020204" pitchFamily="34" charset="77"/>
              </a:rPr>
              <a:t>Steven, 14, plays football at a UNICEF–supported Children’s Corner in Malawi.</a:t>
            </a:r>
          </a:p>
          <a:p>
            <a:pPr algn="r"/>
            <a:endParaRPr lang="en-GB" sz="1200" b="0" i="0" dirty="0" err="1">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00361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in front of a chalkboard&#10;&#10;Description automatically generated with low confidence">
            <a:extLst>
              <a:ext uri="{FF2B5EF4-FFF2-40B4-BE49-F238E27FC236}">
                <a16:creationId xmlns:a16="http://schemas.microsoft.com/office/drawing/2014/main" id="{ACCE846E-837C-1F4C-B072-ABC615FAC3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 t="11136" r="1822" b="6007"/>
          <a:stretch/>
        </p:blipFill>
        <p:spPr>
          <a:xfrm>
            <a:off x="0" y="0"/>
            <a:ext cx="12191999" cy="6858001"/>
          </a:xfrm>
          <a:prstGeom prst="rect">
            <a:avLst/>
          </a:prstGeom>
        </p:spPr>
      </p:pic>
      <p:sp>
        <p:nvSpPr>
          <p:cNvPr id="5" name="TextBox 4">
            <a:extLst>
              <a:ext uri="{FF2B5EF4-FFF2-40B4-BE49-F238E27FC236}">
                <a16:creationId xmlns:a16="http://schemas.microsoft.com/office/drawing/2014/main" id="{868B8ABE-34FF-4A42-A334-1710582EB8F3}"/>
              </a:ext>
            </a:extLst>
          </p:cNvPr>
          <p:cNvSpPr txBox="1"/>
          <p:nvPr userDrawn="1"/>
        </p:nvSpPr>
        <p:spPr>
          <a:xfrm rot="5400000">
            <a:off x="11511090" y="461460"/>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Taxta</a:t>
            </a:r>
            <a:endParaRPr lang="en-US" sz="800" b="0" i="0" dirty="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03605744-ECCC-5F43-BA9C-300A45595B1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9" name="Picture 8" descr="A picture containing text&#10;&#10;Description automatically generated">
            <a:extLst>
              <a:ext uri="{FF2B5EF4-FFF2-40B4-BE49-F238E27FC236}">
                <a16:creationId xmlns:a16="http://schemas.microsoft.com/office/drawing/2014/main" id="{7B344DC0-C178-FE40-886C-0BAC10E2B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4" name="Rectangle 3">
            <a:extLst>
              <a:ext uri="{FF2B5EF4-FFF2-40B4-BE49-F238E27FC236}">
                <a16:creationId xmlns:a16="http://schemas.microsoft.com/office/drawing/2014/main" id="{8F7A32BE-F015-E965-BCF5-100F981B58C6}"/>
              </a:ext>
            </a:extLst>
          </p:cNvPr>
          <p:cNvSpPr/>
          <p:nvPr userDrawn="1"/>
        </p:nvSpPr>
        <p:spPr>
          <a:xfrm>
            <a:off x="296867" y="195689"/>
            <a:ext cx="3838845"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634648-3DBD-943E-90E5-E853059C76F0}"/>
              </a:ext>
            </a:extLst>
          </p:cNvPr>
          <p:cNvSpPr txBox="1"/>
          <p:nvPr userDrawn="1"/>
        </p:nvSpPr>
        <p:spPr>
          <a:xfrm>
            <a:off x="296867" y="295061"/>
            <a:ext cx="3828324" cy="646331"/>
          </a:xfrm>
          <a:prstGeom prst="rect">
            <a:avLst/>
          </a:prstGeom>
          <a:noFill/>
        </p:spPr>
        <p:txBody>
          <a:bodyPr wrap="square">
            <a:spAutoFit/>
          </a:bodyPr>
          <a:lstStyle/>
          <a:p>
            <a:pPr algn="l"/>
            <a:r>
              <a:rPr lang="en-GB" sz="1200" b="0" i="0" dirty="0" err="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Abdikarim's</a:t>
            </a:r>
            <a:r>
              <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 favourite subject is science. </a:t>
            </a:r>
            <a:r>
              <a:rPr lang="en-GB" sz="1200" b="0" i="1"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"I want to be a doctor or an engineer", </a:t>
            </a:r>
            <a:r>
              <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he says in school in Somalia.</a:t>
            </a:r>
          </a:p>
          <a:p>
            <a:pPr algn="l"/>
            <a:endPar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endParaRPr>
          </a:p>
        </p:txBody>
      </p:sp>
    </p:spTree>
    <p:extLst>
      <p:ext uri="{BB962C8B-B14F-4D97-AF65-F5344CB8AC3E}">
        <p14:creationId xmlns:p14="http://schemas.microsoft.com/office/powerpoint/2010/main" val="20590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sitting at a desk in a classroom&#10;&#10;Description automatically generated with medium confidence">
            <a:extLst>
              <a:ext uri="{FF2B5EF4-FFF2-40B4-BE49-F238E27FC236}">
                <a16:creationId xmlns:a16="http://schemas.microsoft.com/office/drawing/2014/main" id="{BB7EA63E-2542-A454-61C6-1B02920DEB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86" t="17362" r="-1137"/>
          <a:stretch/>
        </p:blipFill>
        <p:spPr>
          <a:xfrm>
            <a:off x="-1" y="0"/>
            <a:ext cx="12407445"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697EBCE2-35EC-D848-8FBA-82D3F2E022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5" name="TextBox 4">
            <a:extLst>
              <a:ext uri="{FF2B5EF4-FFF2-40B4-BE49-F238E27FC236}">
                <a16:creationId xmlns:a16="http://schemas.microsoft.com/office/drawing/2014/main" id="{089AA41E-3153-C641-9B67-D8EF9E9FAA85}"/>
              </a:ext>
            </a:extLst>
          </p:cNvPr>
          <p:cNvSpPr txBox="1"/>
          <p:nvPr userDrawn="1"/>
        </p:nvSpPr>
        <p:spPr>
          <a:xfrm rot="5400000">
            <a:off x="11531242" y="6197243"/>
            <a:ext cx="1106071" cy="215444"/>
          </a:xfrm>
          <a:prstGeom prst="rect">
            <a:avLst/>
          </a:prstGeom>
          <a:noFill/>
        </p:spPr>
        <p:txBody>
          <a:bodyPr wrap="square">
            <a:spAutoFit/>
          </a:bodyPr>
          <a:lstStyle/>
          <a:p>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Bashizi</a:t>
            </a:r>
            <a:endParaRPr lang="en-US" sz="800" b="0" i="0" dirty="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4334FCCD-D679-0849-8184-A4C4F197C6C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2" name="TextBox 1">
            <a:extLst>
              <a:ext uri="{FF2B5EF4-FFF2-40B4-BE49-F238E27FC236}">
                <a16:creationId xmlns:a16="http://schemas.microsoft.com/office/drawing/2014/main" id="{C343CEB0-4FC8-FED6-E876-B15F6286AE4E}"/>
              </a:ext>
            </a:extLst>
          </p:cNvPr>
          <p:cNvSpPr txBox="1"/>
          <p:nvPr userDrawn="1"/>
        </p:nvSpPr>
        <p:spPr>
          <a:xfrm>
            <a:off x="296867" y="193461"/>
            <a:ext cx="5247590" cy="830997"/>
          </a:xfrm>
          <a:prstGeom prst="rect">
            <a:avLst/>
          </a:prstGeom>
          <a:noFill/>
        </p:spPr>
        <p:txBody>
          <a:bodyPr wrap="square">
            <a:spAutoFit/>
          </a:bodyPr>
          <a:lstStyle/>
          <a:p>
            <a:pPr algn="l"/>
            <a:r>
              <a:rPr lang="en-GB" sz="1200" b="0" i="0" dirty="0">
                <a:solidFill>
                  <a:schemeClr val="tx1"/>
                </a:solidFill>
                <a:latin typeface="Univers LT Pro 45 Light" panose="020B0403020202020204" pitchFamily="34" charset="77"/>
              </a:rPr>
              <a:t>Dorcas, 10, says </a:t>
            </a:r>
            <a:r>
              <a:rPr lang="en-GB" sz="1200" b="0" i="1" dirty="0">
                <a:solidFill>
                  <a:schemeClr val="tx1"/>
                </a:solidFill>
                <a:latin typeface="Univers LT Pro 45 Light" panose="020B0403020202020204" pitchFamily="34" charset="77"/>
              </a:rPr>
              <a:t>"I'm going to finish my primary education soon and go on to secondary school to be a boat captain." </a:t>
            </a:r>
            <a:r>
              <a:rPr lang="en-GB" sz="1200" b="0" i="0" dirty="0">
                <a:solidFill>
                  <a:schemeClr val="tx1"/>
                </a:solidFill>
                <a:latin typeface="Univers LT Pro 45 Light" panose="020B0403020202020204" pitchFamily="34" charset="77"/>
              </a:rPr>
              <a:t>Her school near Goma, Democratic Republic of Congo, was rebuilt following a volcanic eruption. </a:t>
            </a:r>
          </a:p>
          <a:p>
            <a:pPr algn="l"/>
            <a:endParaRPr lang="en-GB" sz="1200" b="0" i="0" dirty="0">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87465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young child writing on a whiteboard&#10;&#10;Description automatically generated">
            <a:extLst>
              <a:ext uri="{FF2B5EF4-FFF2-40B4-BE49-F238E27FC236}">
                <a16:creationId xmlns:a16="http://schemas.microsoft.com/office/drawing/2014/main" id="{DC165334-24D8-F3CD-3AF7-08F2C5354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121" b="4436"/>
          <a:stretch/>
        </p:blipFill>
        <p:spPr>
          <a:xfrm>
            <a:off x="0" y="0"/>
            <a:ext cx="12192000" cy="6858000"/>
          </a:xfrm>
          <a:prstGeom prst="rect">
            <a:avLst/>
          </a:prstGeom>
        </p:spPr>
      </p:pic>
      <p:sp>
        <p:nvSpPr>
          <p:cNvPr id="5" name="TextBox 4">
            <a:extLst>
              <a:ext uri="{FF2B5EF4-FFF2-40B4-BE49-F238E27FC236}">
                <a16:creationId xmlns:a16="http://schemas.microsoft.com/office/drawing/2014/main" id="{9CE45975-3D5B-F441-928C-36291D0FB2F2}"/>
              </a:ext>
            </a:extLst>
          </p:cNvPr>
          <p:cNvSpPr txBox="1"/>
          <p:nvPr userDrawn="1"/>
        </p:nvSpPr>
        <p:spPr>
          <a:xfrm rot="5400000">
            <a:off x="11531242" y="6197243"/>
            <a:ext cx="1106071"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UNICEF/Karimi</a:t>
            </a:r>
            <a:endParaRPr lang="en-US" sz="800" b="0" i="0" dirty="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773CCF4-865B-9A44-A6A3-2C708060E2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DCC0CE49-8703-6F4C-B416-E5B2915C97C0}"/>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2" name="TextBox 1">
            <a:extLst>
              <a:ext uri="{FF2B5EF4-FFF2-40B4-BE49-F238E27FC236}">
                <a16:creationId xmlns:a16="http://schemas.microsoft.com/office/drawing/2014/main" id="{63D5190E-43AA-8BAD-312D-C88310FFC66C}"/>
              </a:ext>
            </a:extLst>
          </p:cNvPr>
          <p:cNvSpPr txBox="1"/>
          <p:nvPr userDrawn="1"/>
        </p:nvSpPr>
        <p:spPr>
          <a:xfrm>
            <a:off x="296867" y="193461"/>
            <a:ext cx="3418790" cy="1200329"/>
          </a:xfrm>
          <a:prstGeom prst="rect">
            <a:avLst/>
          </a:prstGeom>
          <a:noFill/>
        </p:spPr>
        <p:txBody>
          <a:bodyPr wrap="square">
            <a:spAutoFit/>
          </a:bodyPr>
          <a:lstStyle/>
          <a:p>
            <a:pPr algn="l"/>
            <a:r>
              <a:rPr lang="en-GB" sz="1200" b="0" i="0" dirty="0">
                <a:solidFill>
                  <a:schemeClr val="bg1"/>
                </a:solidFill>
                <a:latin typeface="Univers LT Pro 45 Light" panose="020B0403020202020204" pitchFamily="34" charset="77"/>
              </a:rPr>
              <a:t>Najma, 6, in the UNICEF-supported Child Friendly Space for displaced children in Daikundi Province, Afghanistan. “</a:t>
            </a:r>
            <a:r>
              <a:rPr lang="en-GB" sz="1200" b="0" i="1" dirty="0">
                <a:solidFill>
                  <a:schemeClr val="bg1"/>
                </a:solidFill>
                <a:latin typeface="Univers LT Pro 45 Light" panose="020B0403020202020204" pitchFamily="34" charset="77"/>
              </a:rPr>
              <a:t>My favourite thing here is studying, especially numbers and mathematics</a:t>
            </a:r>
            <a:r>
              <a:rPr lang="en-GB" sz="1200" b="0" i="0" dirty="0">
                <a:solidFill>
                  <a:schemeClr val="bg1"/>
                </a:solidFill>
                <a:latin typeface="Univers LT Pro 45 Light" panose="020B0403020202020204" pitchFamily="34" charset="77"/>
              </a:rPr>
              <a:t>”, she smiles.</a:t>
            </a:r>
          </a:p>
          <a:p>
            <a:pPr algn="l"/>
            <a:endParaRPr lang="en-GB"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7139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19/10/2023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688" r:id="rId4"/>
    <p:sldLayoutId id="2147483689" r:id="rId5"/>
    <p:sldLayoutId id="2147483693" r:id="rId6"/>
    <p:sldLayoutId id="2147483697" r:id="rId7"/>
    <p:sldLayoutId id="2147483698" r:id="rId8"/>
    <p:sldLayoutId id="2147483681" r:id="rId9"/>
    <p:sldLayoutId id="2147483680" r:id="rId10"/>
    <p:sldLayoutId id="2147483686" r:id="rId11"/>
    <p:sldLayoutId id="2147483706" r:id="rId12"/>
    <p:sldLayoutId id="2147483727" r:id="rId13"/>
    <p:sldLayoutId id="2147483709" r:id="rId14"/>
    <p:sldLayoutId id="2147483694" r:id="rId15"/>
    <p:sldLayoutId id="2147483733" r:id="rId16"/>
    <p:sldLayoutId id="2147483728" r:id="rId17"/>
    <p:sldLayoutId id="2147483734" r:id="rId18"/>
    <p:sldLayoutId id="2147483736" r:id="rId19"/>
    <p:sldLayoutId id="2147483735" r:id="rId20"/>
    <p:sldLayoutId id="2147483715" r:id="rId21"/>
    <p:sldLayoutId id="2147483737" r:id="rId22"/>
    <p:sldLayoutId id="2147483679" r:id="rId23"/>
    <p:sldLayoutId id="2147483696" r:id="rId24"/>
    <p:sldLayoutId id="2147483722" r:id="rId25"/>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hyperlink" Target="ps://downloads.unicef.org.uk/wp-content/uploads/2019/03/Youth-Advocacy-Toolkit.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hyperlink" Target="https://www.unicef.org.uk/rights-respecting-schools/strengthening-global-citizenship/" TargetMode="External"/><Relationship Id="rId13" Type="http://schemas.openxmlformats.org/officeDocument/2006/relationships/hyperlink" Target="https://www.readingzone.com/books/art-of-protest-what-a-revolution-looks-like/" TargetMode="External"/><Relationship Id="rId3" Type="http://schemas.openxmlformats.org/officeDocument/2006/relationships/hyperlink" Target="https://www.unicef.org.uk/working-with-young-people/youth-advocacy-toolkit/" TargetMode="External"/><Relationship Id="rId7" Type="http://schemas.openxmlformats.org/officeDocument/2006/relationships/hyperlink" Target="https://www.unicef.org.uk/rights-respecting-schools/training-and-support/introduction-to-global-citizenship/" TargetMode="External"/><Relationship Id="rId12" Type="http://schemas.openxmlformats.org/officeDocument/2006/relationships/hyperlink" Target="https://worldslargestlesson.globalgoals.org/"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hyperlink" Target="https://youtu.be/jLG3O2V23GY?si=T8pTAGc8GmEl55f6" TargetMode="External"/><Relationship Id="rId11" Type="http://schemas.openxmlformats.org/officeDocument/2006/relationships/hyperlink" Target="https://www.globalgoals.org/" TargetMode="External"/><Relationship Id="rId5" Type="http://schemas.openxmlformats.org/officeDocument/2006/relationships/hyperlink" Target="https://www.unicef.org.uk/rights-respecting-schools/wp-content/uploads/sites/4/2022/01/RRSA-Global-Citizenship-Guide.pdf" TargetMode="External"/><Relationship Id="rId10" Type="http://schemas.openxmlformats.org/officeDocument/2006/relationships/hyperlink" Target="https://sendmyfriend.org/" TargetMode="External"/><Relationship Id="rId4" Type="http://schemas.openxmlformats.org/officeDocument/2006/relationships/hyperlink" Target="https://www.unicef.org.uk/rights-respecting-schools/resources/teaching-resources/outright/" TargetMode="External"/><Relationship Id="rId9" Type="http://schemas.openxmlformats.org/officeDocument/2006/relationships/hyperlink" Target="https://www.unicef.org.uk/rights-respecting-schools/training-and-support/our-online-training-courses/" TargetMode="External"/><Relationship Id="rId14" Type="http://schemas.openxmlformats.org/officeDocument/2006/relationships/hyperlink" Target="https://www.booktrust.org.uk/news-and-features/features/2019/november/meet-the-children-who-changed-the-worl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unicef.org.uk/rights-respecting-schools/resources/teaching-resources/outrigh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video" Target="https://www.youtube.com/embed/PS9dnJNPZkE?feature=oembed" TargetMode="Externa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best-practice-case-studies/alexandra-primary-school/"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3.jpg"/></Relationships>
</file>

<file path=ppt/slides/_rels/slide9.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best-practice-case-studies/duncow-school/"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5BD622-701D-F212-9F7B-6BB48763418E}"/>
              </a:ext>
            </a:extLst>
          </p:cNvPr>
          <p:cNvSpPr txBox="1"/>
          <p:nvPr/>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pic>
        <p:nvPicPr>
          <p:cNvPr id="9" name="Picture Placeholder 8" descr="A group of women holding signs&#10;&#10;Description automatically generated">
            <a:extLst>
              <a:ext uri="{FF2B5EF4-FFF2-40B4-BE49-F238E27FC236}">
                <a16:creationId xmlns:a16="http://schemas.microsoft.com/office/drawing/2014/main" id="{7F64405C-8250-896B-3A21-9DBCD7EF5EF5}"/>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7729" b="7729"/>
          <a:stretch>
            <a:fillRect/>
          </a:stretch>
        </p:blipFill>
        <p:spPr>
          <a:xfrm>
            <a:off x="0" y="-6946"/>
            <a:ext cx="12179003" cy="6864737"/>
          </a:xfrm>
        </p:spPr>
      </p:pic>
      <p:pic>
        <p:nvPicPr>
          <p:cNvPr id="10" name="Picture 9">
            <a:extLst>
              <a:ext uri="{FF2B5EF4-FFF2-40B4-BE49-F238E27FC236}">
                <a16:creationId xmlns:a16="http://schemas.microsoft.com/office/drawing/2014/main" id="{45922AE4-F426-7346-7794-ED22F027E84F}"/>
              </a:ext>
            </a:extLst>
          </p:cNvPr>
          <p:cNvPicPr>
            <a:picLocks noChangeAspect="1"/>
          </p:cNvPicPr>
          <p:nvPr/>
        </p:nvPicPr>
        <p:blipFill>
          <a:blip r:embed="rId4"/>
          <a:stretch>
            <a:fillRect/>
          </a:stretch>
        </p:blipFill>
        <p:spPr>
          <a:xfrm>
            <a:off x="297178" y="4572000"/>
            <a:ext cx="4216761" cy="2034101"/>
          </a:xfrm>
          <a:prstGeom prst="rect">
            <a:avLst/>
          </a:prstGeom>
        </p:spPr>
      </p:pic>
      <p:pic>
        <p:nvPicPr>
          <p:cNvPr id="11" name="Picture 10">
            <a:extLst>
              <a:ext uri="{FF2B5EF4-FFF2-40B4-BE49-F238E27FC236}">
                <a16:creationId xmlns:a16="http://schemas.microsoft.com/office/drawing/2014/main" id="{03C2C0DB-26E3-26C8-86A2-E7AE2A5FB6F0}"/>
              </a:ext>
            </a:extLst>
          </p:cNvPr>
          <p:cNvPicPr>
            <a:picLocks noChangeAspect="1"/>
          </p:cNvPicPr>
          <p:nvPr/>
        </p:nvPicPr>
        <p:blipFill>
          <a:blip r:embed="rId5"/>
          <a:stretch>
            <a:fillRect/>
          </a:stretch>
        </p:blipFill>
        <p:spPr>
          <a:xfrm>
            <a:off x="9812700" y="1"/>
            <a:ext cx="2138010" cy="1771650"/>
          </a:xfrm>
          <a:prstGeom prst="rect">
            <a:avLst/>
          </a:prstGeom>
        </p:spPr>
      </p:pic>
      <p:sp>
        <p:nvSpPr>
          <p:cNvPr id="15" name="Rectangle 14">
            <a:extLst>
              <a:ext uri="{FF2B5EF4-FFF2-40B4-BE49-F238E27FC236}">
                <a16:creationId xmlns:a16="http://schemas.microsoft.com/office/drawing/2014/main" id="{DA534ADB-630B-006D-752E-1AC4B6DAA194}"/>
              </a:ext>
            </a:extLst>
          </p:cNvPr>
          <p:cNvSpPr/>
          <p:nvPr/>
        </p:nvSpPr>
        <p:spPr>
          <a:xfrm>
            <a:off x="6021653" y="5709417"/>
            <a:ext cx="5820936" cy="72483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
            <a:extLst>
              <a:ext uri="{FF2B5EF4-FFF2-40B4-BE49-F238E27FC236}">
                <a16:creationId xmlns:a16="http://schemas.microsoft.com/office/drawing/2014/main" id="{AFA6E4FB-699E-8BFE-BF78-86EBEB4BA288}"/>
              </a:ext>
            </a:extLst>
          </p:cNvPr>
          <p:cNvSpPr txBox="1">
            <a:spLocks/>
          </p:cNvSpPr>
          <p:nvPr/>
        </p:nvSpPr>
        <p:spPr>
          <a:xfrm>
            <a:off x="6021654" y="5789021"/>
            <a:ext cx="6170346" cy="6452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Univers LT Pro 85 XBlack" panose="020B0A04040702020204" pitchFamily="34" charset="0"/>
              </a:rPr>
              <a:t>CAMPAIGNING IN SCHOOL</a:t>
            </a:r>
          </a:p>
        </p:txBody>
      </p:sp>
    </p:spTree>
    <p:extLst>
      <p:ext uri="{BB962C8B-B14F-4D97-AF65-F5344CB8AC3E}">
        <p14:creationId xmlns:p14="http://schemas.microsoft.com/office/powerpoint/2010/main" val="3553625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438858"/>
            <a:ext cx="4768648" cy="699404"/>
          </a:xfrm>
          <a:solidFill>
            <a:srgbClr val="00AEEF"/>
          </a:solidFill>
        </p:spPr>
        <p:txBody>
          <a:bodyPr/>
          <a:lstStyle/>
          <a:p>
            <a:r>
              <a:rPr lang="en-US" dirty="0"/>
              <a:t>LET’S DISCUSS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4" name="TextBox 3">
            <a:extLst>
              <a:ext uri="{FF2B5EF4-FFF2-40B4-BE49-F238E27FC236}">
                <a16:creationId xmlns:a16="http://schemas.microsoft.com/office/drawing/2014/main" id="{C405A26F-7AF4-4132-5E12-32D100B09538}"/>
              </a:ext>
            </a:extLst>
          </p:cNvPr>
          <p:cNvSpPr txBox="1"/>
          <p:nvPr/>
        </p:nvSpPr>
        <p:spPr>
          <a:xfrm>
            <a:off x="1199635" y="3163594"/>
            <a:ext cx="2225454" cy="1200329"/>
          </a:xfrm>
          <a:prstGeom prst="rect">
            <a:avLst/>
          </a:prstGeom>
          <a:noFill/>
        </p:spPr>
        <p:txBody>
          <a:bodyPr wrap="square" rtlCol="0">
            <a:spAutoFit/>
          </a:bodyPr>
          <a:lstStyle/>
          <a:p>
            <a:pPr algn="ctr"/>
            <a:r>
              <a:rPr lang="en-GB" sz="2400" dirty="0">
                <a:effectLst/>
                <a:latin typeface="Arial" panose="020B0604020202020204" pitchFamily="34" charset="0"/>
                <a:ea typeface="Calibri" panose="020F0502020204030204" pitchFamily="34" charset="0"/>
                <a:cs typeface="Arial" panose="020B0604020202020204" pitchFamily="34" charset="0"/>
              </a:rPr>
              <a:t>1. How do you define ‘campaigning’?</a:t>
            </a:r>
          </a:p>
        </p:txBody>
      </p:sp>
      <p:sp>
        <p:nvSpPr>
          <p:cNvPr id="5" name="TextBox 4">
            <a:extLst>
              <a:ext uri="{FF2B5EF4-FFF2-40B4-BE49-F238E27FC236}">
                <a16:creationId xmlns:a16="http://schemas.microsoft.com/office/drawing/2014/main" id="{9C879093-8A3E-C665-EE69-5AF4E0749111}"/>
              </a:ext>
            </a:extLst>
          </p:cNvPr>
          <p:cNvSpPr txBox="1"/>
          <p:nvPr/>
        </p:nvSpPr>
        <p:spPr>
          <a:xfrm>
            <a:off x="4840409" y="2944494"/>
            <a:ext cx="2546853" cy="2049664"/>
          </a:xfrm>
          <a:prstGeom prst="rect">
            <a:avLst/>
          </a:prstGeom>
          <a:noFill/>
        </p:spPr>
        <p:txBody>
          <a:bodyPr wrap="square" rtlCol="0">
            <a:spAutoFit/>
          </a:bodyPr>
          <a:lstStyle/>
          <a:p>
            <a:pPr lvl="0" algn="ctr">
              <a:lnSpc>
                <a:spcPct val="107000"/>
              </a:lnSpc>
              <a:spcAft>
                <a:spcPts val="800"/>
              </a:spcAft>
            </a:pPr>
            <a:r>
              <a:rPr lang="en-GB" sz="2400" kern="100" dirty="0">
                <a:effectLst/>
                <a:latin typeface="Arial" panose="020B0604020202020204" pitchFamily="34" charset="0"/>
                <a:ea typeface="Calibri" panose="020F0502020204030204" pitchFamily="34" charset="0"/>
                <a:cs typeface="Arial" panose="020B0604020202020204" pitchFamily="34" charset="0"/>
              </a:rPr>
              <a:t>2. Why should we create opportunities for our pupils to campaign? </a:t>
            </a:r>
          </a:p>
        </p:txBody>
      </p:sp>
      <p:sp>
        <p:nvSpPr>
          <p:cNvPr id="6" name="TextBox 5">
            <a:extLst>
              <a:ext uri="{FF2B5EF4-FFF2-40B4-BE49-F238E27FC236}">
                <a16:creationId xmlns:a16="http://schemas.microsoft.com/office/drawing/2014/main" id="{655980C8-A59E-5D9D-A3F6-517BFAC41D08}"/>
              </a:ext>
            </a:extLst>
          </p:cNvPr>
          <p:cNvSpPr txBox="1"/>
          <p:nvPr/>
        </p:nvSpPr>
        <p:spPr>
          <a:xfrm>
            <a:off x="8826169" y="2746908"/>
            <a:ext cx="2373086" cy="2829814"/>
          </a:xfrm>
          <a:prstGeom prst="rect">
            <a:avLst/>
          </a:prstGeom>
          <a:noFill/>
        </p:spPr>
        <p:txBody>
          <a:bodyPr wrap="square" rtlCol="0">
            <a:spAutoFit/>
          </a:bodyPr>
          <a:lstStyle/>
          <a:p>
            <a:pPr lvl="0" algn="ctr">
              <a:lnSpc>
                <a:spcPct val="107000"/>
              </a:lnSpc>
              <a:spcAft>
                <a:spcPts val="800"/>
              </a:spcAft>
            </a:pPr>
            <a:r>
              <a:rPr lang="en-GB" sz="2400" kern="100" dirty="0">
                <a:effectLst/>
                <a:latin typeface="Arial" panose="020B0604020202020204" pitchFamily="34" charset="0"/>
                <a:ea typeface="Calibri" panose="020F0502020204030204" pitchFamily="34" charset="0"/>
                <a:cs typeface="Arial" panose="020B0604020202020204" pitchFamily="34" charset="0"/>
              </a:rPr>
              <a:t>3. What are our learners already doing that is making a difference locally, globally? </a:t>
            </a:r>
          </a:p>
        </p:txBody>
      </p:sp>
    </p:spTree>
    <p:extLst>
      <p:ext uri="{BB962C8B-B14F-4D97-AF65-F5344CB8AC3E}">
        <p14:creationId xmlns:p14="http://schemas.microsoft.com/office/powerpoint/2010/main" val="165604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575496"/>
            <a:ext cx="4703333" cy="699404"/>
          </a:xfrm>
          <a:solidFill>
            <a:srgbClr val="00AEEF"/>
          </a:solidFill>
        </p:spPr>
        <p:txBody>
          <a:bodyPr/>
          <a:lstStyle/>
          <a:p>
            <a:r>
              <a:rPr lang="en-US" dirty="0"/>
              <a:t>LET’S DISCUSS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4" name="TextBox 3">
            <a:extLst>
              <a:ext uri="{FF2B5EF4-FFF2-40B4-BE49-F238E27FC236}">
                <a16:creationId xmlns:a16="http://schemas.microsoft.com/office/drawing/2014/main" id="{C405A26F-7AF4-4132-5E12-32D100B09538}"/>
              </a:ext>
            </a:extLst>
          </p:cNvPr>
          <p:cNvSpPr txBox="1"/>
          <p:nvPr/>
        </p:nvSpPr>
        <p:spPr>
          <a:xfrm>
            <a:off x="4305442" y="3184496"/>
            <a:ext cx="3581116" cy="1569660"/>
          </a:xfrm>
          <a:prstGeom prst="rect">
            <a:avLst/>
          </a:prstGeom>
          <a:noFill/>
        </p:spPr>
        <p:txBody>
          <a:bodyPr wrap="square" rtlCol="0">
            <a:spAutoFit/>
          </a:bodyPr>
          <a:lstStyle/>
          <a:p>
            <a:pPr algn="ctr"/>
            <a:r>
              <a:rPr lang="en-GB" sz="2400" kern="100" dirty="0">
                <a:latin typeface="Arial" panose="020B0604020202020204" pitchFamily="34" charset="0"/>
                <a:ea typeface="Roboto Medium" panose="02000000000000000000" pitchFamily="2" charset="0"/>
                <a:cs typeface="Arial" panose="020B0604020202020204" pitchFamily="34" charset="0"/>
              </a:rPr>
              <a:t>5</a:t>
            </a:r>
            <a:r>
              <a:rPr lang="en-GB" sz="2400" kern="100" dirty="0">
                <a:effectLst/>
                <a:latin typeface="Arial" panose="020B0604020202020204" pitchFamily="34" charset="0"/>
                <a:ea typeface="Roboto Medium" panose="02000000000000000000" pitchFamily="2" charset="0"/>
                <a:cs typeface="Arial" panose="020B0604020202020204" pitchFamily="34" charset="0"/>
              </a:rPr>
              <a:t>. How can we create more opportunities for campaigning? </a:t>
            </a:r>
          </a:p>
          <a:p>
            <a:pPr algn="ctr"/>
            <a:r>
              <a:rPr lang="en-GB" sz="2400" kern="100" dirty="0">
                <a:latin typeface="Arial" panose="020B0604020202020204" pitchFamily="34" charset="0"/>
                <a:ea typeface="Roboto Medium" panose="02000000000000000000" pitchFamily="2" charset="0"/>
                <a:cs typeface="Arial" panose="020B0604020202020204" pitchFamily="34" charset="0"/>
              </a:rPr>
              <a:t>Who? When? What?</a:t>
            </a:r>
            <a:endParaRPr lang="en-GB" sz="2400" kern="100" dirty="0">
              <a:effectLst/>
              <a:latin typeface="Arial" panose="020B0604020202020204" pitchFamily="34" charset="0"/>
              <a:ea typeface="Roboto Medium"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655980C8-A59E-5D9D-A3F6-517BFAC41D08}"/>
              </a:ext>
            </a:extLst>
          </p:cNvPr>
          <p:cNvSpPr txBox="1"/>
          <p:nvPr/>
        </p:nvSpPr>
        <p:spPr>
          <a:xfrm>
            <a:off x="8738886" y="2663680"/>
            <a:ext cx="2625313" cy="2840008"/>
          </a:xfrm>
          <a:prstGeom prst="rect">
            <a:avLst/>
          </a:prstGeom>
          <a:noFill/>
        </p:spPr>
        <p:txBody>
          <a:bodyPr wrap="square" rtlCol="0">
            <a:spAutoFit/>
          </a:bodyPr>
          <a:lstStyle/>
          <a:p>
            <a:pPr lvl="0" algn="ctr">
              <a:lnSpc>
                <a:spcPct val="107000"/>
              </a:lnSpc>
              <a:spcAft>
                <a:spcPts val="800"/>
              </a:spcAft>
            </a:pPr>
            <a:r>
              <a:rPr lang="en-GB" sz="2400" kern="100" dirty="0">
                <a:effectLst/>
                <a:latin typeface="Arial" panose="020B0604020202020204" pitchFamily="34" charset="0"/>
                <a:ea typeface="Calibri" panose="020F0502020204030204" pitchFamily="34" charset="0"/>
                <a:cs typeface="Arial" panose="020B0604020202020204" pitchFamily="34" charset="0"/>
              </a:rPr>
              <a:t>6. Can you think of any challenges </a:t>
            </a:r>
            <a:r>
              <a:rPr lang="en-GB" sz="2400" kern="100" dirty="0">
                <a:latin typeface="Arial" panose="020B0604020202020204" pitchFamily="34" charset="0"/>
                <a:ea typeface="Calibri" panose="020F0502020204030204" pitchFamily="34" charset="0"/>
                <a:cs typeface="Arial" panose="020B0604020202020204" pitchFamily="34" charset="0"/>
              </a:rPr>
              <a:t>in</a:t>
            </a:r>
            <a:r>
              <a:rPr lang="en-GB" sz="2400" kern="100" dirty="0">
                <a:effectLst/>
                <a:latin typeface="Arial" panose="020B0604020202020204" pitchFamily="34" charset="0"/>
                <a:ea typeface="Calibri" panose="020F0502020204030204" pitchFamily="34" charset="0"/>
                <a:cs typeface="Arial" panose="020B0604020202020204" pitchFamily="34" charset="0"/>
              </a:rPr>
              <a:t> involving learners in campaigning? How can they be overcome? </a:t>
            </a:r>
          </a:p>
        </p:txBody>
      </p:sp>
      <p:sp>
        <p:nvSpPr>
          <p:cNvPr id="7" name="TextBox 6">
            <a:extLst>
              <a:ext uri="{FF2B5EF4-FFF2-40B4-BE49-F238E27FC236}">
                <a16:creationId xmlns:a16="http://schemas.microsoft.com/office/drawing/2014/main" id="{51585D32-C253-516B-8CC0-B20BF0E0E473}"/>
              </a:ext>
            </a:extLst>
          </p:cNvPr>
          <p:cNvSpPr txBox="1"/>
          <p:nvPr/>
        </p:nvSpPr>
        <p:spPr>
          <a:xfrm>
            <a:off x="471572" y="2815164"/>
            <a:ext cx="3581116" cy="2308324"/>
          </a:xfrm>
          <a:prstGeom prst="rect">
            <a:avLst/>
          </a:prstGeom>
          <a:noFill/>
        </p:spPr>
        <p:txBody>
          <a:bodyPr wrap="square" rtlCol="0">
            <a:spAutoFit/>
          </a:bodyPr>
          <a:lstStyle/>
          <a:p>
            <a:pPr algn="ctr"/>
            <a:r>
              <a:rPr lang="en-GB" sz="2400" kern="100" dirty="0">
                <a:effectLst/>
                <a:latin typeface="Arial" panose="020B0604020202020204" pitchFamily="34" charset="0"/>
                <a:ea typeface="Roboto Medium" panose="02000000000000000000" pitchFamily="2" charset="0"/>
                <a:cs typeface="Arial" panose="020B0604020202020204" pitchFamily="34" charset="0"/>
              </a:rPr>
              <a:t>4. How can we support our learners to explore global issues so that they can make informed decisions about what to campaign about? </a:t>
            </a:r>
          </a:p>
        </p:txBody>
      </p:sp>
    </p:spTree>
    <p:extLst>
      <p:ext uri="{BB962C8B-B14F-4D97-AF65-F5344CB8AC3E}">
        <p14:creationId xmlns:p14="http://schemas.microsoft.com/office/powerpoint/2010/main" val="4245113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2" y="487715"/>
            <a:ext cx="3592990" cy="699404"/>
          </a:xfrm>
        </p:spPr>
        <p:txBody>
          <a:bodyPr/>
          <a:lstStyle/>
          <a:p>
            <a:r>
              <a:rPr lang="en-US" dirty="0"/>
              <a:t>ACTIVITIES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5983"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2" name="TextBox 1">
            <a:extLst>
              <a:ext uri="{FF2B5EF4-FFF2-40B4-BE49-F238E27FC236}">
                <a16:creationId xmlns:a16="http://schemas.microsoft.com/office/drawing/2014/main" id="{1EFAD85F-DD04-815A-2B2D-C67B94107201}"/>
              </a:ext>
            </a:extLst>
          </p:cNvPr>
          <p:cNvSpPr txBox="1"/>
          <p:nvPr/>
        </p:nvSpPr>
        <p:spPr>
          <a:xfrm>
            <a:off x="537038" y="2576637"/>
            <a:ext cx="3402392" cy="2354491"/>
          </a:xfrm>
          <a:prstGeom prst="rect">
            <a:avLst/>
          </a:prstGeom>
          <a:noFill/>
        </p:spPr>
        <p:txBody>
          <a:bodyPr wrap="square" rtlCol="0">
            <a:spAutoFit/>
          </a:bodyPr>
          <a:lstStyle/>
          <a:p>
            <a:pPr algn="ctr"/>
            <a:r>
              <a:rPr lang="en-GB" sz="2100" b="0" i="0" dirty="0">
                <a:effectLst/>
                <a:latin typeface="Arial" panose="020B0604020202020204" pitchFamily="34" charset="0"/>
                <a:cs typeface="Arial" panose="020B0604020202020204" pitchFamily="34" charset="0"/>
              </a:rPr>
              <a:t>1. Consider your entire curriculum. Carry out a quick audit to explore where existing content might provide opportunities for learner led campaigning.</a:t>
            </a:r>
            <a:r>
              <a:rPr lang="en-GB" sz="2100" i="0" dirty="0">
                <a:effectLst/>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EF123280-E7B4-3763-86B6-857B7E479145}"/>
              </a:ext>
            </a:extLst>
          </p:cNvPr>
          <p:cNvSpPr txBox="1"/>
          <p:nvPr/>
        </p:nvSpPr>
        <p:spPr>
          <a:xfrm>
            <a:off x="4584371" y="2382702"/>
            <a:ext cx="3153065" cy="3000821"/>
          </a:xfrm>
          <a:prstGeom prst="rect">
            <a:avLst/>
          </a:prstGeom>
          <a:noFill/>
        </p:spPr>
        <p:txBody>
          <a:bodyPr wrap="square" rtlCol="0">
            <a:spAutoFit/>
          </a:bodyPr>
          <a:lstStyle/>
          <a:p>
            <a:pPr algn="ctr"/>
            <a:r>
              <a:rPr lang="en-GB" sz="2100" kern="100" dirty="0">
                <a:latin typeface="Arial" panose="020B0604020202020204" pitchFamily="34" charset="0"/>
                <a:ea typeface="Calibri" panose="020F0502020204030204" pitchFamily="34" charset="0"/>
                <a:cs typeface="Arial" panose="020B0604020202020204" pitchFamily="34" charset="0"/>
              </a:rPr>
              <a:t>2</a:t>
            </a:r>
            <a:r>
              <a:rPr lang="en-GB" sz="2100" kern="100" dirty="0">
                <a:effectLst/>
                <a:latin typeface="Arial" panose="020B0604020202020204" pitchFamily="34" charset="0"/>
                <a:ea typeface="Calibri" panose="020F0502020204030204" pitchFamily="34" charset="0"/>
                <a:cs typeface="Arial" panose="020B0604020202020204" pitchFamily="34" charset="0"/>
              </a:rPr>
              <a:t>. What issues are pupils </a:t>
            </a:r>
            <a:r>
              <a:rPr lang="en-GB" sz="2100" b="1" kern="100" dirty="0">
                <a:effectLst/>
                <a:latin typeface="Arial" panose="020B0604020202020204" pitchFamily="34" charset="0"/>
                <a:ea typeface="Calibri" panose="020F0502020204030204" pitchFamily="34" charset="0"/>
                <a:cs typeface="Arial" panose="020B0604020202020204" pitchFamily="34" charset="0"/>
              </a:rPr>
              <a:t>passionate </a:t>
            </a:r>
            <a:r>
              <a:rPr lang="en-GB" sz="2100" kern="100" dirty="0">
                <a:effectLst/>
                <a:latin typeface="Arial" panose="020B0604020202020204" pitchFamily="34" charset="0"/>
                <a:ea typeface="Calibri" panose="020F0502020204030204" pitchFamily="34" charset="0"/>
                <a:cs typeface="Arial" panose="020B0604020202020204" pitchFamily="34" charset="0"/>
              </a:rPr>
              <a:t>about? Plan an activity to be used with the school council, RRSA group, classes or the whole school to identify issues children could lead a campaign on.</a:t>
            </a:r>
            <a:endParaRPr lang="en-GB" sz="21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F65B078-B742-8C23-8515-E63C292592E0}"/>
              </a:ext>
            </a:extLst>
          </p:cNvPr>
          <p:cNvSpPr txBox="1"/>
          <p:nvPr/>
        </p:nvSpPr>
        <p:spPr>
          <a:xfrm>
            <a:off x="8470235" y="2468915"/>
            <a:ext cx="3153065" cy="2462213"/>
          </a:xfrm>
          <a:prstGeom prst="rect">
            <a:avLst/>
          </a:prstGeom>
          <a:noFill/>
        </p:spPr>
        <p:txBody>
          <a:bodyPr wrap="square" rtlCol="0">
            <a:spAutoFit/>
          </a:bodyPr>
          <a:lstStyle/>
          <a:p>
            <a:pPr algn="ctr"/>
            <a:r>
              <a:rPr lang="en-GB" sz="2200" kern="100" dirty="0">
                <a:effectLst/>
                <a:latin typeface="Arial" panose="020B0604020202020204" pitchFamily="34" charset="0"/>
                <a:ea typeface="Calibri" panose="020F0502020204030204" pitchFamily="34" charset="0"/>
                <a:cs typeface="Arial" panose="020B0604020202020204" pitchFamily="34" charset="0"/>
              </a:rPr>
              <a:t>3. How can you campaign in </a:t>
            </a:r>
            <a:r>
              <a:rPr lang="en-GB" sz="2200" b="1" kern="100" dirty="0">
                <a:effectLst/>
                <a:latin typeface="Arial" panose="020B0604020202020204" pitchFamily="34" charset="0"/>
                <a:ea typeface="Calibri" panose="020F0502020204030204" pitchFamily="34" charset="0"/>
                <a:cs typeface="Arial" panose="020B0604020202020204" pitchFamily="34" charset="0"/>
              </a:rPr>
              <a:t>a creative way</a:t>
            </a:r>
            <a:r>
              <a:rPr lang="en-GB" sz="2200" kern="100" dirty="0">
                <a:effectLst/>
                <a:latin typeface="Arial" panose="020B0604020202020204" pitchFamily="34" charset="0"/>
                <a:ea typeface="Calibri" panose="020F0502020204030204" pitchFamily="34" charset="0"/>
                <a:cs typeface="Arial" panose="020B0604020202020204" pitchFamily="34" charset="0"/>
              </a:rPr>
              <a:t>? As a group, choose a topic and mind map creative ways to </a:t>
            </a:r>
            <a:r>
              <a:rPr lang="en-GB" sz="2200" kern="100" dirty="0">
                <a:latin typeface="Arial" panose="020B0604020202020204" pitchFamily="34" charset="0"/>
                <a:ea typeface="Calibri" panose="020F0502020204030204" pitchFamily="34" charset="0"/>
                <a:cs typeface="Arial" panose="020B0604020202020204" pitchFamily="34" charset="0"/>
              </a:rPr>
              <a:t>campaign on this issue. </a:t>
            </a: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9702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2" y="487715"/>
            <a:ext cx="3592990" cy="699404"/>
          </a:xfrm>
        </p:spPr>
        <p:txBody>
          <a:bodyPr/>
          <a:lstStyle/>
          <a:p>
            <a:r>
              <a:rPr lang="en-US" dirty="0"/>
              <a:t>ACTIVITIES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5983"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98446"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4" name="TextBox 3">
            <a:extLst>
              <a:ext uri="{FF2B5EF4-FFF2-40B4-BE49-F238E27FC236}">
                <a16:creationId xmlns:a16="http://schemas.microsoft.com/office/drawing/2014/main" id="{1112E3C8-2D40-4B9B-3941-82993954EBA2}"/>
              </a:ext>
            </a:extLst>
          </p:cNvPr>
          <p:cNvSpPr txBox="1"/>
          <p:nvPr/>
        </p:nvSpPr>
        <p:spPr>
          <a:xfrm>
            <a:off x="673701" y="2362196"/>
            <a:ext cx="3166057" cy="3323987"/>
          </a:xfrm>
          <a:prstGeom prst="rect">
            <a:avLst/>
          </a:prstGeom>
          <a:noFill/>
        </p:spPr>
        <p:txBody>
          <a:bodyPr wrap="square" lIns="91440" tIns="45720" rIns="91440" bIns="45720" rtlCol="0" anchor="t">
            <a:spAutoFit/>
          </a:bodyPr>
          <a:lstStyle/>
          <a:p>
            <a:pPr algn="ctr"/>
            <a:r>
              <a:rPr lang="en-GB" sz="2100" dirty="0">
                <a:effectLst/>
                <a:latin typeface="Arial" panose="020B0604020202020204" pitchFamily="34" charset="0"/>
                <a:ea typeface="Calibri"/>
                <a:cs typeface="Arial" panose="020B0604020202020204" pitchFamily="34" charset="0"/>
              </a:rPr>
              <a:t>4. When students engage in campaigning, many learning attributes and outcomes are at play. Work together to map these to help everyone see potential educational ‘spin offs’ from quality campaigning</a:t>
            </a:r>
            <a:r>
              <a:rPr lang="en-GB" sz="2100" dirty="0">
                <a:latin typeface="Arial" panose="020B0604020202020204" pitchFamily="34" charset="0"/>
                <a:ea typeface="Calibri"/>
                <a:cs typeface="Arial" panose="020B0604020202020204" pitchFamily="34" charset="0"/>
              </a:rPr>
              <a:t>.</a:t>
            </a:r>
          </a:p>
        </p:txBody>
      </p:sp>
      <p:sp>
        <p:nvSpPr>
          <p:cNvPr id="6" name="TextBox 5">
            <a:extLst>
              <a:ext uri="{FF2B5EF4-FFF2-40B4-BE49-F238E27FC236}">
                <a16:creationId xmlns:a16="http://schemas.microsoft.com/office/drawing/2014/main" id="{A0215748-9B55-BE7D-F82B-9E209AAE01D4}"/>
              </a:ext>
            </a:extLst>
          </p:cNvPr>
          <p:cNvSpPr txBox="1"/>
          <p:nvPr/>
        </p:nvSpPr>
        <p:spPr>
          <a:xfrm>
            <a:off x="4478381" y="2738573"/>
            <a:ext cx="3365046" cy="2354491"/>
          </a:xfrm>
          <a:prstGeom prst="rect">
            <a:avLst/>
          </a:prstGeom>
          <a:noFill/>
        </p:spPr>
        <p:txBody>
          <a:bodyPr wrap="square" rtlCol="0">
            <a:spAutoFit/>
          </a:bodyPr>
          <a:lstStyle/>
          <a:p>
            <a:pPr algn="ctr"/>
            <a:r>
              <a:rPr lang="en-GB" sz="2100" dirty="0">
                <a:latin typeface="Arial" panose="020B0604020202020204" pitchFamily="34" charset="0"/>
                <a:cs typeface="Arial" panose="020B0604020202020204" pitchFamily="34" charset="0"/>
              </a:rPr>
              <a:t>5. Look through the </a:t>
            </a:r>
            <a:r>
              <a:rPr lang="en-GB" sz="2100" b="1" dirty="0">
                <a:latin typeface="Arial" panose="020B0604020202020204" pitchFamily="34" charset="0"/>
                <a:cs typeface="Arial" panose="020B0604020202020204" pitchFamily="34" charset="0"/>
              </a:rPr>
              <a:t>OutRight</a:t>
            </a:r>
            <a:r>
              <a:rPr lang="en-GB" sz="2100" dirty="0">
                <a:latin typeface="Arial" panose="020B0604020202020204" pitchFamily="34" charset="0"/>
                <a:cs typeface="Arial" panose="020B0604020202020204" pitchFamily="34" charset="0"/>
              </a:rPr>
              <a:t> resources. How can you use in school? Would you need to adapt anything? Plan your involvement in the OutRight campaign.  </a:t>
            </a:r>
          </a:p>
        </p:txBody>
      </p:sp>
      <p:sp>
        <p:nvSpPr>
          <p:cNvPr id="7" name="TextBox 6">
            <a:extLst>
              <a:ext uri="{FF2B5EF4-FFF2-40B4-BE49-F238E27FC236}">
                <a16:creationId xmlns:a16="http://schemas.microsoft.com/office/drawing/2014/main" id="{EE1E1117-2684-CDB0-B98D-9DF4E8090A77}"/>
              </a:ext>
            </a:extLst>
          </p:cNvPr>
          <p:cNvSpPr txBox="1"/>
          <p:nvPr/>
        </p:nvSpPr>
        <p:spPr>
          <a:xfrm>
            <a:off x="8393464" y="2738573"/>
            <a:ext cx="3427046" cy="2031325"/>
          </a:xfrm>
          <a:prstGeom prst="rect">
            <a:avLst/>
          </a:prstGeom>
          <a:noFill/>
        </p:spPr>
        <p:txBody>
          <a:bodyPr wrap="square" rtlCol="0">
            <a:spAutoFit/>
          </a:bodyPr>
          <a:lstStyle/>
          <a:p>
            <a:pPr algn="ctr"/>
            <a:r>
              <a:rPr lang="en-GB" sz="2100" kern="100" dirty="0">
                <a:effectLst/>
                <a:latin typeface="Arial" panose="020B0604020202020204" pitchFamily="34" charset="0"/>
                <a:ea typeface="Calibri" panose="020F0502020204030204" pitchFamily="34" charset="0"/>
                <a:cs typeface="Arial" panose="020B0604020202020204" pitchFamily="34" charset="0"/>
              </a:rPr>
              <a:t>6. Using the </a:t>
            </a:r>
            <a:r>
              <a:rPr lang="en-GB" sz="2100" b="1" kern="100" dirty="0">
                <a:latin typeface="Arial" panose="020B0604020202020204" pitchFamily="34" charset="0"/>
                <a:ea typeface="Calibri" panose="020F0502020204030204" pitchFamily="34" charset="0"/>
                <a:cs typeface="Arial" panose="020B0604020202020204" pitchFamily="34" charset="0"/>
                <a:hlinkClick r:id="rId4" action="ppaction://hlinkfile"/>
              </a:rPr>
              <a:t>P</a:t>
            </a:r>
            <a:r>
              <a:rPr lang="en-GB" sz="2100" b="1" kern="100" dirty="0">
                <a:effectLst/>
                <a:latin typeface="Arial" panose="020B0604020202020204" pitchFamily="34" charset="0"/>
                <a:ea typeface="Calibri" panose="020F0502020204030204" pitchFamily="34" charset="0"/>
                <a:cs typeface="Arial" panose="020B0604020202020204" pitchFamily="34" charset="0"/>
                <a:hlinkClick r:id="rId4" action="ppaction://hlinkfile"/>
              </a:rPr>
              <a:t>roblem and Solution </a:t>
            </a:r>
            <a:r>
              <a:rPr lang="en-GB" sz="2100" b="1" kern="100" dirty="0">
                <a:latin typeface="Arial" panose="020B0604020202020204" pitchFamily="34" charset="0"/>
                <a:ea typeface="Calibri" panose="020F0502020204030204" pitchFamily="34" charset="0"/>
                <a:cs typeface="Arial" panose="020B0604020202020204" pitchFamily="34" charset="0"/>
                <a:hlinkClick r:id="rId4" action="ppaction://hlinkfile"/>
              </a:rPr>
              <a:t>T</a:t>
            </a:r>
            <a:r>
              <a:rPr lang="en-GB" sz="2100" b="1" kern="100" dirty="0">
                <a:effectLst/>
                <a:latin typeface="Arial" panose="020B0604020202020204" pitchFamily="34" charset="0"/>
                <a:ea typeface="Calibri" panose="020F0502020204030204" pitchFamily="34" charset="0"/>
                <a:cs typeface="Arial" panose="020B0604020202020204" pitchFamily="34" charset="0"/>
                <a:hlinkClick r:id="rId4" action="ppaction://hlinkfile"/>
              </a:rPr>
              <a:t>ree</a:t>
            </a:r>
            <a:r>
              <a:rPr lang="en-GB" sz="2100" b="1" kern="100" dirty="0">
                <a:effectLst/>
                <a:latin typeface="Arial" panose="020B0604020202020204" pitchFamily="34" charset="0"/>
                <a:ea typeface="Calibri" panose="020F0502020204030204" pitchFamily="34" charset="0"/>
                <a:cs typeface="Arial" panose="020B0604020202020204" pitchFamily="34" charset="0"/>
              </a:rPr>
              <a:t>* </a:t>
            </a:r>
            <a:r>
              <a:rPr lang="en-GB" sz="2100" kern="100" dirty="0">
                <a:effectLst/>
                <a:latin typeface="Arial" panose="020B0604020202020204" pitchFamily="34" charset="0"/>
                <a:ea typeface="Calibri" panose="020F0502020204030204" pitchFamily="34" charset="0"/>
                <a:cs typeface="Arial" panose="020B0604020202020204" pitchFamily="34" charset="0"/>
              </a:rPr>
              <a:t>explore an issue important to you or your community. How could you use this model with learners? </a:t>
            </a:r>
          </a:p>
        </p:txBody>
      </p:sp>
    </p:spTree>
    <p:extLst>
      <p:ext uri="{BB962C8B-B14F-4D97-AF65-F5344CB8AC3E}">
        <p14:creationId xmlns:p14="http://schemas.microsoft.com/office/powerpoint/2010/main" val="3361618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5B4B5-69A9-414B-94D4-B73447AD9CCF}"/>
              </a:ext>
            </a:extLst>
          </p:cNvPr>
          <p:cNvSpPr>
            <a:spLocks noGrp="1"/>
          </p:cNvSpPr>
          <p:nvPr>
            <p:ph type="body" sz="quarter" idx="14"/>
          </p:nvPr>
        </p:nvSpPr>
        <p:spPr>
          <a:xfrm>
            <a:off x="528741" y="531140"/>
            <a:ext cx="3918568" cy="714793"/>
          </a:xfrm>
        </p:spPr>
        <p:txBody>
          <a:bodyPr/>
          <a:lstStyle/>
          <a:p>
            <a:r>
              <a:rPr lang="en-US" dirty="0"/>
              <a:t>REFLECTION</a:t>
            </a:r>
          </a:p>
        </p:txBody>
      </p:sp>
      <p:pic>
        <p:nvPicPr>
          <p:cNvPr id="4" name="Picture 3" descr="A group of people holding a parachute&#10;&#10;Description automatically generated">
            <a:extLst>
              <a:ext uri="{FF2B5EF4-FFF2-40B4-BE49-F238E27FC236}">
                <a16:creationId xmlns:a16="http://schemas.microsoft.com/office/drawing/2014/main" id="{8108F9CD-87EE-EABB-A635-7917FA715804}"/>
              </a:ext>
            </a:extLst>
          </p:cNvPr>
          <p:cNvPicPr>
            <a:picLocks noChangeAspect="1"/>
          </p:cNvPicPr>
          <p:nvPr/>
        </p:nvPicPr>
        <p:blipFill rotWithShape="1">
          <a:blip r:embed="rId3">
            <a:extLst>
              <a:ext uri="{28A0092B-C50C-407E-A947-70E740481C1C}">
                <a14:useLocalDpi xmlns:a14="http://schemas.microsoft.com/office/drawing/2010/main" val="0"/>
              </a:ext>
            </a:extLst>
          </a:blip>
          <a:srcRect l="13334" r="27408"/>
          <a:stretch/>
        </p:blipFill>
        <p:spPr>
          <a:xfrm>
            <a:off x="6096000" y="0"/>
            <a:ext cx="6096000" cy="6858000"/>
          </a:xfrm>
          <a:prstGeom prst="rect">
            <a:avLst/>
          </a:prstGeom>
        </p:spPr>
      </p:pic>
      <p:sp>
        <p:nvSpPr>
          <p:cNvPr id="5" name="TextBox 4">
            <a:extLst>
              <a:ext uri="{FF2B5EF4-FFF2-40B4-BE49-F238E27FC236}">
                <a16:creationId xmlns:a16="http://schemas.microsoft.com/office/drawing/2014/main" id="{84AD58B3-CEEB-1382-941A-4818B5FE636C}"/>
              </a:ext>
            </a:extLst>
          </p:cNvPr>
          <p:cNvSpPr txBox="1"/>
          <p:nvPr/>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
        <p:nvSpPr>
          <p:cNvPr id="3" name="TextBox 2">
            <a:extLst>
              <a:ext uri="{FF2B5EF4-FFF2-40B4-BE49-F238E27FC236}">
                <a16:creationId xmlns:a16="http://schemas.microsoft.com/office/drawing/2014/main" id="{C9CECB8A-3857-83B9-A668-B8B78A59060A}"/>
              </a:ext>
            </a:extLst>
          </p:cNvPr>
          <p:cNvSpPr txBox="1"/>
          <p:nvPr/>
        </p:nvSpPr>
        <p:spPr>
          <a:xfrm>
            <a:off x="148037" y="1713777"/>
            <a:ext cx="5847649" cy="4435958"/>
          </a:xfrm>
          <a:prstGeom prst="rect">
            <a:avLst/>
          </a:prstGeom>
          <a:noFill/>
        </p:spPr>
        <p:txBody>
          <a:bodyPr wrap="square" rtlCol="0">
            <a:spAutoFit/>
          </a:bodyPr>
          <a:lstStyle/>
          <a:p>
            <a:pPr marL="285750" indent="-285750">
              <a:lnSpc>
                <a:spcPts val="3120"/>
              </a:lnSpc>
              <a:buClr>
                <a:srgbClr val="FF6937"/>
              </a:buClr>
              <a:buFont typeface="Arial" panose="020B0604020202020204" pitchFamily="34" charset="0"/>
              <a:buChar char="•"/>
            </a:pPr>
            <a:r>
              <a:rPr lang="en-GB" sz="2400" dirty="0">
                <a:latin typeface="Arial" panose="020B0604020202020204" pitchFamily="34" charset="0"/>
                <a:cs typeface="Arial" panose="020B0604020202020204" pitchFamily="34" charset="0"/>
              </a:rPr>
              <a:t>Children in Gold: Rights Respecting schools sometimes describe themselves as ‘</a:t>
            </a:r>
            <a:r>
              <a:rPr lang="en-GB" sz="2400" b="1" dirty="0">
                <a:solidFill>
                  <a:srgbClr val="00B0F0"/>
                </a:solidFill>
                <a:latin typeface="Arial" panose="020B0604020202020204" pitchFamily="34" charset="0"/>
                <a:cs typeface="Arial" panose="020B0604020202020204" pitchFamily="34" charset="0"/>
              </a:rPr>
              <a:t>changemakers</a:t>
            </a:r>
            <a:r>
              <a:rPr lang="en-GB" sz="2400" dirty="0">
                <a:latin typeface="Arial" panose="020B0604020202020204" pitchFamily="34" charset="0"/>
                <a:cs typeface="Arial" panose="020B0604020202020204" pitchFamily="34" charset="0"/>
              </a:rPr>
              <a:t>’ – in fact, Bonner Primary School in East London renamed their school council just that!</a:t>
            </a:r>
          </a:p>
          <a:p>
            <a:pPr marL="285750" indent="-285750">
              <a:lnSpc>
                <a:spcPts val="3120"/>
              </a:lnSpc>
              <a:buClr>
                <a:srgbClr val="FF6937"/>
              </a:buClr>
              <a:buFont typeface="Arial" panose="020B0604020202020204" pitchFamily="34" charset="0"/>
              <a:buChar char="•"/>
            </a:pPr>
            <a:r>
              <a:rPr lang="en-GB" sz="2400" dirty="0">
                <a:latin typeface="Arial" panose="020B0604020202020204" pitchFamily="34" charset="0"/>
                <a:cs typeface="Arial" panose="020B0604020202020204" pitchFamily="34" charset="0"/>
              </a:rPr>
              <a:t>Do you think the pupils you work with could be, or are changemakers? </a:t>
            </a:r>
          </a:p>
          <a:p>
            <a:pPr marL="285750" indent="-285750">
              <a:lnSpc>
                <a:spcPts val="3120"/>
              </a:lnSpc>
              <a:buClr>
                <a:srgbClr val="FF6937"/>
              </a:buClr>
              <a:buFont typeface="Arial" panose="020B0604020202020204" pitchFamily="34" charset="0"/>
              <a:buChar char="•"/>
            </a:pPr>
            <a:r>
              <a:rPr lang="en-GB" sz="2400" dirty="0">
                <a:latin typeface="Arial" panose="020B0604020202020204" pitchFamily="34" charset="0"/>
                <a:cs typeface="Arial" panose="020B0604020202020204" pitchFamily="34" charset="0"/>
              </a:rPr>
              <a:t>If not what is needed to make this possible? </a:t>
            </a:r>
          </a:p>
          <a:p>
            <a:pPr>
              <a:lnSpc>
                <a:spcPts val="3120"/>
              </a:lnSpc>
              <a:buClr>
                <a:srgbClr val="FF6937"/>
              </a:buClr>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53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1" y="261836"/>
            <a:ext cx="3877004" cy="763400"/>
          </a:xfrm>
        </p:spPr>
        <p:txBody>
          <a:bodyPr/>
          <a:lstStyle/>
          <a:p>
            <a:r>
              <a:rPr lang="en-US" dirty="0"/>
              <a:t>RESOURCES</a:t>
            </a:r>
          </a:p>
        </p:txBody>
      </p:sp>
      <p:sp>
        <p:nvSpPr>
          <p:cNvPr id="4" name="Text Placeholder 3">
            <a:extLst>
              <a:ext uri="{FF2B5EF4-FFF2-40B4-BE49-F238E27FC236}">
                <a16:creationId xmlns:a16="http://schemas.microsoft.com/office/drawing/2014/main" id="{66AA8DC9-D358-ED48-A67B-054AB50D5A8B}"/>
              </a:ext>
            </a:extLst>
          </p:cNvPr>
          <p:cNvSpPr>
            <a:spLocks noGrp="1"/>
          </p:cNvSpPr>
          <p:nvPr>
            <p:ph type="body" sz="quarter" idx="17"/>
          </p:nvPr>
        </p:nvSpPr>
        <p:spPr>
          <a:xfrm>
            <a:off x="528635" y="1189611"/>
            <a:ext cx="11460165" cy="46522"/>
          </a:xfrm>
        </p:spPr>
        <p:txBody>
          <a:bodyPr/>
          <a:lstStyle/>
          <a:p>
            <a:r>
              <a:rPr lang="en-GB" dirty="0"/>
              <a:t>You may find the following resources useful for your work on campaigning:</a:t>
            </a:r>
            <a:endParaRPr lang="en-US" dirty="0"/>
          </a:p>
        </p:txBody>
      </p:sp>
      <p:sp>
        <p:nvSpPr>
          <p:cNvPr id="6" name="TextBox 5">
            <a:extLst>
              <a:ext uri="{FF2B5EF4-FFF2-40B4-BE49-F238E27FC236}">
                <a16:creationId xmlns:a16="http://schemas.microsoft.com/office/drawing/2014/main" id="{4386A967-3C6A-3B65-26FA-F7913076689F}"/>
              </a:ext>
            </a:extLst>
          </p:cNvPr>
          <p:cNvSpPr txBox="1"/>
          <p:nvPr/>
        </p:nvSpPr>
        <p:spPr>
          <a:xfrm>
            <a:off x="528635" y="1482585"/>
            <a:ext cx="11543622" cy="5112875"/>
          </a:xfrm>
          <a:prstGeom prst="rect">
            <a:avLst/>
          </a:prstGeom>
          <a:noFill/>
        </p:spPr>
        <p:txBody>
          <a:bodyPr wrap="square" rtlCol="0">
            <a:spAutoFit/>
          </a:bodyPr>
          <a:lstStyle/>
          <a:p>
            <a:pPr marL="285750" lvl="0" indent="-285750">
              <a:lnSpc>
                <a:spcPct val="107000"/>
              </a:lnSpc>
              <a:buFont typeface="Arial" panose="020B0604020202020204" pitchFamily="34" charset="0"/>
              <a:buChar char="•"/>
            </a:pPr>
            <a:r>
              <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Youth Advocacy Toolkit</a:t>
            </a:r>
            <a:endPar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285750" lvl="0" indent="-285750">
              <a:lnSpc>
                <a:spcPct val="107000"/>
              </a:lnSpc>
              <a:buFont typeface="Arial" panose="020B0604020202020204" pitchFamily="34" charset="0"/>
              <a:buChar char="•"/>
            </a:pPr>
            <a:r>
              <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UNICEF UK’s OutRight Campaign </a:t>
            </a:r>
            <a:endPar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marL="285750" lvl="0" indent="-285750">
              <a:lnSpc>
                <a:spcPct val="107000"/>
              </a:lnSpc>
              <a:buFont typeface="Arial" panose="020B0604020202020204" pitchFamily="34" charset="0"/>
              <a:buChar char="•"/>
            </a:pPr>
            <a:r>
              <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Guide to Global Citizenship </a:t>
            </a:r>
            <a:endPar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285750" lvl="0" indent="-285750">
              <a:lnSpc>
                <a:spcPct val="107000"/>
              </a:lnSpc>
              <a:buFont typeface="Arial" panose="020B0604020202020204" pitchFamily="34" charset="0"/>
              <a:buChar char="•"/>
            </a:pPr>
            <a:r>
              <a:rPr lang="en-GB" kern="10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The </a:t>
            </a:r>
            <a:r>
              <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Power of Campaigning | RRSA Conference 2023</a:t>
            </a:r>
            <a:endPar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endPar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pPr>
            <a:r>
              <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rPr>
              <a:t>UNICEF UK’s RRSA Team provide training which may be of use to you or colleagues:</a:t>
            </a:r>
          </a:p>
          <a:p>
            <a:pPr marL="342900" lvl="0" indent="-342900">
              <a:lnSpc>
                <a:spcPct val="107000"/>
              </a:lnSpc>
              <a:buFont typeface="Symbol" panose="05050102010706020507" pitchFamily="18" charset="2"/>
              <a:buChar char=""/>
            </a:pPr>
            <a:r>
              <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Introduction to Global Citizenship training course</a:t>
            </a:r>
            <a:endPar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Strengthening Global Citizenship training course</a:t>
            </a:r>
            <a:endPar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RRSA E-learning: Global Citizenship in a Rights Respecting School</a:t>
            </a:r>
            <a:endPar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pPr>
            <a:endPar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pPr>
            <a:r>
              <a:rPr lang="en-GB" b="0" i="0" dirty="0">
                <a:solidFill>
                  <a:srgbClr val="FFFF00"/>
                </a:solidFill>
                <a:effectLst/>
                <a:latin typeface="Arial" panose="020B0604020202020204" pitchFamily="34" charset="0"/>
                <a:cs typeface="Arial" panose="020B0604020202020204" pitchFamily="34" charset="0"/>
              </a:rPr>
              <a:t>There are many other organisations and materials that will help you explore campaigning further such as:</a:t>
            </a:r>
          </a:p>
          <a:p>
            <a:pPr marL="285750" lvl="0" indent="-285750">
              <a:lnSpc>
                <a:spcPct val="107000"/>
              </a:lnSpc>
              <a:buFont typeface="Arial" panose="020B0604020202020204" pitchFamily="34" charset="0"/>
              <a:buChar char="•"/>
            </a:pPr>
            <a:r>
              <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Send My Friend to School campaign</a:t>
            </a:r>
            <a:endPar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marL="285750" lvl="0" indent="-285750">
              <a:lnSpc>
                <a:spcPct val="107000"/>
              </a:lnSpc>
              <a:buFont typeface="Arial" panose="020B0604020202020204" pitchFamily="34" charset="0"/>
              <a:buChar char="•"/>
            </a:pPr>
            <a:r>
              <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Global Goals </a:t>
            </a:r>
            <a:r>
              <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rPr>
              <a:t>and the </a:t>
            </a:r>
            <a:r>
              <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World’s Largest Lesson</a:t>
            </a:r>
            <a:endPar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pPr>
            <a:endParaRPr lang="en-GB" dirty="0">
              <a:solidFill>
                <a:srgbClr val="FFFF00"/>
              </a:solidFill>
              <a:latin typeface="Arial" panose="020B0604020202020204" pitchFamily="34" charset="0"/>
              <a:cs typeface="Arial" panose="020B0604020202020204" pitchFamily="34" charset="0"/>
            </a:endParaRPr>
          </a:p>
          <a:p>
            <a:pPr lvl="0">
              <a:lnSpc>
                <a:spcPct val="107000"/>
              </a:lnSpc>
            </a:pPr>
            <a:r>
              <a:rPr lang="en-GB" dirty="0">
                <a:solidFill>
                  <a:srgbClr val="FFFF00"/>
                </a:solidFill>
                <a:latin typeface="Arial" panose="020B0604020202020204" pitchFamily="34" charset="0"/>
                <a:cs typeface="Arial" panose="020B0604020202020204" pitchFamily="34" charset="0"/>
              </a:rPr>
              <a:t>Books</a:t>
            </a:r>
          </a:p>
          <a:p>
            <a:pPr marL="285750" lvl="0" indent="-285750">
              <a:lnSpc>
                <a:spcPct val="107000"/>
              </a:lnSpc>
              <a:buFont typeface="Arial" panose="020B0604020202020204" pitchFamily="34" charset="0"/>
              <a:buChar char="•"/>
            </a:pPr>
            <a:r>
              <a:rPr lang="en-GB" b="0" i="0" dirty="0">
                <a:solidFill>
                  <a:srgbClr val="FFFF00"/>
                </a:solidFill>
                <a:effectLst/>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Art of Protest: What a Revolution Looks Like </a:t>
            </a:r>
            <a:r>
              <a:rPr lang="en-GB" b="0" i="0" dirty="0">
                <a:solidFill>
                  <a:srgbClr val="FFFF00"/>
                </a:solidFill>
                <a:effectLst/>
                <a:latin typeface="Arial" panose="020B0604020202020204" pitchFamily="34" charset="0"/>
                <a:cs typeface="Arial" panose="020B0604020202020204" pitchFamily="34" charset="0"/>
              </a:rPr>
              <a:t>by De Nichols</a:t>
            </a:r>
            <a:endParaRPr lang="en-GB" b="0" i="0" u="sng" dirty="0">
              <a:solidFill>
                <a:srgbClr val="FFFF00"/>
              </a:solidFill>
              <a:effectLst/>
              <a:latin typeface="Arial" panose="020B0604020202020204" pitchFamily="34" charset="0"/>
              <a:cs typeface="Arial" panose="020B0604020202020204" pitchFamily="34" charset="0"/>
            </a:endParaRPr>
          </a:p>
          <a:p>
            <a:pPr marL="285750" lvl="0" indent="-285750">
              <a:lnSpc>
                <a:spcPct val="107000"/>
              </a:lnSpc>
              <a:buFont typeface="Arial" panose="020B0604020202020204" pitchFamily="34" charset="0"/>
              <a:buChar char="•"/>
            </a:pPr>
            <a:r>
              <a:rPr lang="en-GB" b="0" i="0" dirty="0">
                <a:solidFill>
                  <a:srgbClr val="FFFF00"/>
                </a:solidFill>
                <a:effectLst/>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Children Who Changed the World </a:t>
            </a:r>
            <a:r>
              <a:rPr lang="en-GB" b="0" i="0" dirty="0">
                <a:solidFill>
                  <a:srgbClr val="FFFF00"/>
                </a:solidFill>
                <a:effectLst/>
                <a:latin typeface="Arial" panose="020B0604020202020204" pitchFamily="34" charset="0"/>
                <a:cs typeface="Arial" panose="020B0604020202020204" pitchFamily="34" charset="0"/>
              </a:rPr>
              <a:t>by Marcia Williams </a:t>
            </a:r>
            <a:r>
              <a:rPr lang="en-GB" sz="1800" b="0" i="0" dirty="0">
                <a:solidFill>
                  <a:srgbClr val="FFFF00"/>
                </a:solidFill>
                <a:effectLst/>
                <a:latin typeface="Univers LT Pro 45 Light" panose="020B0403020202020204" pitchFamily="34" charset="0"/>
              </a:rPr>
              <a:t> </a:t>
            </a:r>
            <a:endParaRPr lang="en-GB" kern="100" dirty="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2551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704723" y="481744"/>
            <a:ext cx="3421228" cy="699404"/>
          </a:xfrm>
        </p:spPr>
        <p:txBody>
          <a:bodyPr/>
          <a:lstStyle/>
          <a:p>
            <a:r>
              <a:rPr lang="en-US" dirty="0"/>
              <a:t>CONTENTS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2707" y="288319"/>
            <a:ext cx="2247510" cy="1083281"/>
          </a:xfrm>
          <a:prstGeom prst="rect">
            <a:avLst/>
          </a:prstGeom>
        </p:spPr>
      </p:pic>
      <p:sp>
        <p:nvSpPr>
          <p:cNvPr id="3" name="TextBox 2">
            <a:extLst>
              <a:ext uri="{FF2B5EF4-FFF2-40B4-BE49-F238E27FC236}">
                <a16:creationId xmlns:a16="http://schemas.microsoft.com/office/drawing/2014/main" id="{2672D68A-7481-9C1B-3302-026616357CC4}"/>
              </a:ext>
            </a:extLst>
          </p:cNvPr>
          <p:cNvSpPr txBox="1"/>
          <p:nvPr/>
        </p:nvSpPr>
        <p:spPr>
          <a:xfrm>
            <a:off x="704723" y="1483238"/>
            <a:ext cx="9180743" cy="2145396"/>
          </a:xfrm>
          <a:prstGeom prst="rect">
            <a:avLst/>
          </a:prstGeom>
          <a:noFill/>
        </p:spPr>
        <p:txBody>
          <a:bodyPr wrap="square">
            <a:spAutoFit/>
          </a:bodyPr>
          <a:lstStyle/>
          <a:p>
            <a:pPr>
              <a:lnSpc>
                <a:spcPct val="107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dirty="0">
                <a:latin typeface="Arial" panose="020B0604020202020204" pitchFamily="34" charset="0"/>
                <a:ea typeface="Times New Roman" panose="02020603050405020304" pitchFamily="18" charset="0"/>
                <a:cs typeface="Arial" panose="020B0604020202020204" pitchFamily="34" charset="0"/>
              </a:rPr>
              <a:t>delivery information. </a:t>
            </a:r>
          </a:p>
          <a:p>
            <a:pPr>
              <a:lnSpc>
                <a:spcPct val="107000"/>
              </a:lnSpc>
            </a:pPr>
            <a:endParaRPr lang="en-GB"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dirty="0">
                <a:solidFill>
                  <a:schemeClr val="tx1"/>
                </a:solidFill>
                <a:latin typeface="Arial" panose="020B0604020202020204" pitchFamily="34" charset="0"/>
                <a:cs typeface="Arial" panose="020B0604020202020204" pitchFamily="34" charset="0"/>
              </a:rPr>
              <a:t>We know that many schools participate in the </a:t>
            </a:r>
            <a:r>
              <a:rPr lang="en-US" b="1"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UNICEF UK OutRight campaign</a:t>
            </a:r>
            <a:r>
              <a:rPr lang="en-US" dirty="0">
                <a:solidFill>
                  <a:schemeClr val="tx1"/>
                </a:solidFill>
                <a:latin typeface="Arial" panose="020B0604020202020204" pitchFamily="34" charset="0"/>
                <a:cs typeface="Arial" panose="020B0604020202020204" pitchFamily="34" charset="0"/>
              </a:rPr>
              <a:t> to support their work on campaigning, but this pack is intended to support you with developing your campaigning work more broadly.</a:t>
            </a:r>
          </a:p>
          <a:p>
            <a:pPr lvl="0">
              <a:lnSpc>
                <a:spcPct val="107000"/>
              </a:lnSpc>
            </a:pPr>
            <a:r>
              <a:rPr lang="en-GB" dirty="0">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896B6967-CA41-0841-2839-ED3AA3068632}"/>
              </a:ext>
            </a:extLst>
          </p:cNvPr>
          <p:cNvSpPr txBox="1">
            <a:spLocks/>
          </p:cNvSpPr>
          <p:nvPr/>
        </p:nvSpPr>
        <p:spPr>
          <a:xfrm>
            <a:off x="624515" y="3238459"/>
            <a:ext cx="11165702" cy="3331222"/>
          </a:xfrm>
          <a:prstGeom prst="rect">
            <a:avLst/>
          </a:prstGeom>
        </p:spPr>
        <p:txBody>
          <a:bodyPr vert="horz" lIns="0" tIns="45720" rIns="91440" bIns="45720" numCol="2" rtlCol="0">
            <a:normAutofit/>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solidFill>
                  <a:schemeClr val="tx1"/>
                </a:solidFill>
                <a:latin typeface="Arial" panose="020B0604020202020204" pitchFamily="34" charset="0"/>
                <a:cs typeface="Arial" panose="020B0604020202020204" pitchFamily="34" charset="0"/>
              </a:rPr>
              <a:t>Slide 3: Aims of the Session</a:t>
            </a:r>
          </a:p>
          <a:p>
            <a:pPr>
              <a:lnSpc>
                <a:spcPct val="150000"/>
              </a:lnSpc>
            </a:pPr>
            <a:r>
              <a:rPr lang="en-US" dirty="0">
                <a:solidFill>
                  <a:schemeClr val="tx1"/>
                </a:solidFill>
                <a:latin typeface="Arial" panose="020B0604020202020204" pitchFamily="34" charset="0"/>
                <a:cs typeface="Arial" panose="020B0604020202020204" pitchFamily="34" charset="0"/>
              </a:rPr>
              <a:t>Slide 4: Three ways to use this pack </a:t>
            </a:r>
          </a:p>
          <a:p>
            <a:pPr>
              <a:lnSpc>
                <a:spcPct val="150000"/>
              </a:lnSpc>
            </a:pPr>
            <a:r>
              <a:rPr lang="en-US" dirty="0">
                <a:solidFill>
                  <a:schemeClr val="tx1"/>
                </a:solidFill>
                <a:latin typeface="Arial" panose="020B0604020202020204" pitchFamily="34" charset="0"/>
                <a:cs typeface="Arial" panose="020B0604020202020204" pitchFamily="34" charset="0"/>
              </a:rPr>
              <a:t>Slide 5 : Introducing this month’s Spotlight</a:t>
            </a:r>
          </a:p>
          <a:p>
            <a:pPr>
              <a:lnSpc>
                <a:spcPct val="150000"/>
              </a:lnSpc>
            </a:pPr>
            <a:r>
              <a:rPr lang="en-US" dirty="0">
                <a:solidFill>
                  <a:schemeClr val="tx1"/>
                </a:solidFill>
                <a:latin typeface="Arial" panose="020B0604020202020204" pitchFamily="34" charset="0"/>
                <a:cs typeface="Arial" panose="020B0604020202020204" pitchFamily="34" charset="0"/>
              </a:rPr>
              <a:t>Slide 6: Links to RRSA Outcomes</a:t>
            </a:r>
          </a:p>
          <a:p>
            <a:pPr>
              <a:lnSpc>
                <a:spcPct val="150000"/>
              </a:lnSpc>
            </a:pPr>
            <a:r>
              <a:rPr lang="en-US" dirty="0">
                <a:solidFill>
                  <a:schemeClr val="tx1"/>
                </a:solidFill>
                <a:latin typeface="Arial" panose="020B0604020202020204" pitchFamily="34" charset="0"/>
                <a:cs typeface="Arial" panose="020B0604020202020204" pitchFamily="34" charset="0"/>
              </a:rPr>
              <a:t>Slide 7: Links to Articles</a:t>
            </a:r>
          </a:p>
          <a:p>
            <a:pPr>
              <a:lnSpc>
                <a:spcPct val="150000"/>
              </a:lnSpc>
            </a:pPr>
            <a:r>
              <a:rPr lang="en-US" dirty="0">
                <a:solidFill>
                  <a:schemeClr val="tx1"/>
                </a:solidFill>
                <a:latin typeface="Arial" panose="020B0604020202020204" pitchFamily="34" charset="0"/>
                <a:cs typeface="Arial" panose="020B0604020202020204" pitchFamily="34" charset="0"/>
              </a:rPr>
              <a:t>Slide 8: Case Study 1 - Alexandra Primary School</a:t>
            </a:r>
          </a:p>
          <a:p>
            <a:pPr>
              <a:lnSpc>
                <a:spcPct val="150000"/>
              </a:lnSpc>
            </a:pPr>
            <a:r>
              <a:rPr lang="en-US" dirty="0">
                <a:solidFill>
                  <a:schemeClr val="tx1"/>
                </a:solidFill>
                <a:latin typeface="Arial" panose="020B0604020202020204" pitchFamily="34" charset="0"/>
                <a:cs typeface="Arial" panose="020B0604020202020204" pitchFamily="34" charset="0"/>
              </a:rPr>
              <a:t>Slide 9: Case Study 2 - Duncow Primary School</a:t>
            </a:r>
          </a:p>
          <a:p>
            <a:pPr>
              <a:lnSpc>
                <a:spcPct val="150000"/>
              </a:lnSpc>
            </a:pPr>
            <a:r>
              <a:rPr lang="en-US" dirty="0">
                <a:solidFill>
                  <a:schemeClr val="tx1"/>
                </a:solidFill>
                <a:latin typeface="Arial" panose="020B0604020202020204" pitchFamily="34" charset="0"/>
                <a:cs typeface="Arial" panose="020B0604020202020204" pitchFamily="34" charset="0"/>
              </a:rPr>
              <a:t>Slide 10 &amp; 11: Let’s Discuss</a:t>
            </a:r>
          </a:p>
          <a:p>
            <a:pPr>
              <a:lnSpc>
                <a:spcPct val="150000"/>
              </a:lnSpc>
            </a:pPr>
            <a:r>
              <a:rPr lang="en-US" dirty="0">
                <a:solidFill>
                  <a:schemeClr val="tx1"/>
                </a:solidFill>
                <a:latin typeface="Arial" panose="020B0604020202020204" pitchFamily="34" charset="0"/>
                <a:cs typeface="Arial" panose="020B0604020202020204" pitchFamily="34" charset="0"/>
              </a:rPr>
              <a:t>Slide 12 &amp; 13: Activities</a:t>
            </a:r>
          </a:p>
          <a:p>
            <a:pPr>
              <a:lnSpc>
                <a:spcPct val="150000"/>
              </a:lnSpc>
            </a:pPr>
            <a:r>
              <a:rPr lang="en-US" dirty="0">
                <a:solidFill>
                  <a:schemeClr val="tx1"/>
                </a:solidFill>
                <a:latin typeface="Arial" panose="020B0604020202020204" pitchFamily="34" charset="0"/>
                <a:cs typeface="Arial" panose="020B0604020202020204" pitchFamily="34" charset="0"/>
              </a:rPr>
              <a:t>Slide 13: Reflection</a:t>
            </a:r>
          </a:p>
          <a:p>
            <a:pPr>
              <a:lnSpc>
                <a:spcPct val="150000"/>
              </a:lnSpc>
            </a:pPr>
            <a:r>
              <a:rPr lang="en-US" dirty="0">
                <a:solidFill>
                  <a:schemeClr val="tx1"/>
                </a:solidFill>
                <a:latin typeface="Arial" panose="020B0604020202020204" pitchFamily="34" charset="0"/>
                <a:cs typeface="Arial" panose="020B0604020202020204" pitchFamily="34" charset="0"/>
              </a:rPr>
              <a:t>Slide 14: Resources</a:t>
            </a:r>
          </a:p>
        </p:txBody>
      </p:sp>
    </p:spTree>
    <p:extLst>
      <p:ext uri="{BB962C8B-B14F-4D97-AF65-F5344CB8AC3E}">
        <p14:creationId xmlns:p14="http://schemas.microsoft.com/office/powerpoint/2010/main" val="61759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261836"/>
            <a:ext cx="5305320" cy="1219848"/>
          </a:xfrm>
        </p:spPr>
        <p:txBody>
          <a:bodyPr/>
          <a:lstStyle/>
          <a:p>
            <a:r>
              <a:rPr lang="en-US" dirty="0"/>
              <a:t>AIMS OF THE SESSION</a:t>
            </a:r>
          </a:p>
        </p:txBody>
      </p:sp>
      <p:sp>
        <p:nvSpPr>
          <p:cNvPr id="5" name="Text Placeholder 4">
            <a:extLst>
              <a:ext uri="{FF2B5EF4-FFF2-40B4-BE49-F238E27FC236}">
                <a16:creationId xmlns:a16="http://schemas.microsoft.com/office/drawing/2014/main" id="{01FC584A-600E-17FD-C6B0-D239F66A7042}"/>
              </a:ext>
            </a:extLst>
          </p:cNvPr>
          <p:cNvSpPr>
            <a:spLocks noGrp="1"/>
          </p:cNvSpPr>
          <p:nvPr>
            <p:ph type="body" sz="quarter" idx="21"/>
          </p:nvPr>
        </p:nvSpPr>
        <p:spPr>
          <a:xfrm>
            <a:off x="528741" y="1707173"/>
            <a:ext cx="5305425" cy="376415"/>
          </a:xfrm>
        </p:spPr>
        <p:txBody>
          <a:bodyPr>
            <a:noAutofit/>
          </a:bodyPr>
          <a:lstStyle/>
          <a:p>
            <a:pPr marL="342900" lvl="0" indent="-342900">
              <a:lnSpc>
                <a:spcPct val="107000"/>
              </a:lnSpc>
              <a:buFont typeface="Symbol" panose="05050102010706020507" pitchFamily="18" charset="2"/>
              <a:buChar char=""/>
            </a:pPr>
            <a:r>
              <a:rPr lang="en-GB" sz="2800" kern="100" dirty="0">
                <a:latin typeface="Arial" panose="020B0604020202020204" pitchFamily="34" charset="0"/>
                <a:ea typeface="Calibri" panose="020F0502020204030204" pitchFamily="34" charset="0"/>
                <a:cs typeface="Arial" panose="020B0604020202020204" pitchFamily="34" charset="0"/>
              </a:rPr>
              <a:t>To understand what campaigning is, how to do it, and your role as a facilitator. </a:t>
            </a:r>
          </a:p>
          <a:p>
            <a:pPr marL="342900" lvl="0" indent="-342900">
              <a:lnSpc>
                <a:spcPct val="107000"/>
              </a:lnSpc>
              <a:buFont typeface="Symbol" panose="05050102010706020507" pitchFamily="18" charset="2"/>
              <a:buChar char=""/>
            </a:pPr>
            <a:r>
              <a:rPr lang="en-GB" sz="2800" kern="100" dirty="0">
                <a:latin typeface="Arial" panose="020B0604020202020204" pitchFamily="34" charset="0"/>
                <a:ea typeface="Calibri" panose="020F0502020204030204" pitchFamily="34" charset="0"/>
                <a:cs typeface="Arial" panose="020B0604020202020204" pitchFamily="34" charset="0"/>
              </a:rPr>
              <a:t>To understand how campaigning can empower and engage children and young people. </a:t>
            </a:r>
          </a:p>
          <a:p>
            <a:pPr marL="342900" lvl="0" indent="-342900">
              <a:lnSpc>
                <a:spcPct val="107000"/>
              </a:lnSpc>
              <a:buFont typeface="Symbol" panose="05050102010706020507" pitchFamily="18" charset="2"/>
              <a:buChar char=""/>
            </a:pPr>
            <a:r>
              <a:rPr lang="en-GB" sz="2800" kern="100" dirty="0">
                <a:latin typeface="Arial" panose="020B0604020202020204" pitchFamily="34" charset="0"/>
                <a:cs typeface="Arial" panose="020B0604020202020204" pitchFamily="34" charset="0"/>
              </a:rPr>
              <a:t>To understand how campaigning fits into the RRSA framework.</a:t>
            </a:r>
            <a:endParaRPr lang="en-GB" sz="700" dirty="0"/>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340" y="5829712"/>
            <a:ext cx="1845970" cy="889742"/>
          </a:xfrm>
          <a:prstGeom prst="rect">
            <a:avLst/>
          </a:prstGeom>
        </p:spPr>
      </p:pic>
    </p:spTree>
    <p:extLst>
      <p:ext uri="{BB962C8B-B14F-4D97-AF65-F5344CB8AC3E}">
        <p14:creationId xmlns:p14="http://schemas.microsoft.com/office/powerpoint/2010/main" val="306729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5896" y="280084"/>
            <a:ext cx="5305319" cy="1031803"/>
          </a:xfrm>
        </p:spPr>
        <p:txBody>
          <a:bodyPr/>
          <a:lstStyle/>
          <a:p>
            <a:r>
              <a:rPr lang="en-US" sz="3200" dirty="0"/>
              <a:t>WAYS TO USE THIS PACK</a:t>
            </a:r>
          </a:p>
        </p:txBody>
      </p:sp>
      <p:sp>
        <p:nvSpPr>
          <p:cNvPr id="9" name="Text Placeholder 8">
            <a:extLst>
              <a:ext uri="{FF2B5EF4-FFF2-40B4-BE49-F238E27FC236}">
                <a16:creationId xmlns:a16="http://schemas.microsoft.com/office/drawing/2014/main" id="{2285ED3D-9B27-A665-E620-BB448480368C}"/>
              </a:ext>
            </a:extLst>
          </p:cNvPr>
          <p:cNvSpPr>
            <a:spLocks noGrp="1"/>
          </p:cNvSpPr>
          <p:nvPr>
            <p:ph type="body" sz="quarter" idx="17"/>
          </p:nvPr>
        </p:nvSpPr>
        <p:spPr>
          <a:xfrm>
            <a:off x="6535896" y="1441628"/>
            <a:ext cx="5305425" cy="259486"/>
          </a:xfrm>
        </p:spPr>
        <p:txBody>
          <a:bodyPr/>
          <a:lstStyle/>
          <a:p>
            <a:r>
              <a:rPr lang="en-GB" dirty="0"/>
              <a:t>DELETE THIS SLIDE BEFORE USING</a:t>
            </a:r>
          </a:p>
        </p:txBody>
      </p:sp>
      <p:sp>
        <p:nvSpPr>
          <p:cNvPr id="3" name="Text Placeholder 4">
            <a:extLst>
              <a:ext uri="{FF2B5EF4-FFF2-40B4-BE49-F238E27FC236}">
                <a16:creationId xmlns:a16="http://schemas.microsoft.com/office/drawing/2014/main" id="{316E67D6-ABF0-873B-5B00-6F586C03182F}"/>
              </a:ext>
            </a:extLst>
          </p:cNvPr>
          <p:cNvSpPr txBox="1">
            <a:spLocks/>
          </p:cNvSpPr>
          <p:nvPr/>
        </p:nvSpPr>
        <p:spPr>
          <a:xfrm>
            <a:off x="6535896" y="2090424"/>
            <a:ext cx="5305425" cy="376415"/>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Clr>
                <a:srgbClr val="FF6937"/>
              </a:buClr>
              <a:buFont typeface="Arial" panose="020B0604020202020204" pitchFamily="34" charset="0"/>
              <a:buChar char="•"/>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If your time is tight, use the introduction slide and choose from the key discussion questions to explore with your colleagues. </a:t>
            </a:r>
          </a:p>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If you have longer, you can also choose some of the activities to explore.  </a:t>
            </a:r>
          </a:p>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You may wish to cover the content over several staff meeting sessions. </a:t>
            </a:r>
          </a:p>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There are trainer notes for each slide – please do have a look at these for further guidance. </a:t>
            </a:r>
          </a:p>
          <a:p>
            <a:pPr marL="342900" indent="-342900">
              <a:lnSpc>
                <a:spcPct val="107000"/>
              </a:lnSpc>
              <a:buFont typeface="+mj-lt"/>
              <a:buAutoNum type="arabicPeriod"/>
            </a:pPr>
            <a:r>
              <a:rPr lang="en-GB" sz="200" kern="100" dirty="0">
                <a:latin typeface="Arial" panose="020B0604020202020204" pitchFamily="34" charset="0"/>
                <a:cs typeface="Arial" panose="020B0604020202020204" pitchFamily="34" charset="0"/>
              </a:rPr>
              <a:t>There </a:t>
            </a:r>
            <a:endParaRPr lang="en-GB" sz="200" dirty="0"/>
          </a:p>
        </p:txBody>
      </p:sp>
    </p:spTree>
    <p:extLst>
      <p:ext uri="{BB962C8B-B14F-4D97-AF65-F5344CB8AC3E}">
        <p14:creationId xmlns:p14="http://schemas.microsoft.com/office/powerpoint/2010/main" val="1248567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531140"/>
            <a:ext cx="5151623" cy="714793"/>
          </a:xfrm>
        </p:spPr>
        <p:txBody>
          <a:bodyPr/>
          <a:lstStyle/>
          <a:p>
            <a:r>
              <a:rPr lang="en-US" dirty="0"/>
              <a:t>SPOTLIGHT ON…</a:t>
            </a:r>
          </a:p>
        </p:txBody>
      </p:sp>
      <p:pic>
        <p:nvPicPr>
          <p:cNvPr id="22" name="Picture 21">
            <a:extLst>
              <a:ext uri="{FF2B5EF4-FFF2-40B4-BE49-F238E27FC236}">
                <a16:creationId xmlns:a16="http://schemas.microsoft.com/office/drawing/2014/main" id="{BB98C116-16C5-125A-E618-570ACD368AAB}"/>
              </a:ext>
            </a:extLst>
          </p:cNvPr>
          <p:cNvPicPr>
            <a:picLocks noChangeAspect="1"/>
          </p:cNvPicPr>
          <p:nvPr/>
        </p:nvPicPr>
        <p:blipFill>
          <a:blip r:embed="rId4"/>
          <a:stretch>
            <a:fillRect/>
          </a:stretch>
        </p:blipFill>
        <p:spPr>
          <a:xfrm>
            <a:off x="9517392" y="103124"/>
            <a:ext cx="2382983" cy="1222466"/>
          </a:xfrm>
          <a:prstGeom prst="rect">
            <a:avLst/>
          </a:prstGeom>
        </p:spPr>
      </p:pic>
      <p:sp>
        <p:nvSpPr>
          <p:cNvPr id="25" name="TextBox 24">
            <a:extLst>
              <a:ext uri="{FF2B5EF4-FFF2-40B4-BE49-F238E27FC236}">
                <a16:creationId xmlns:a16="http://schemas.microsoft.com/office/drawing/2014/main" id="{CE51A27A-D83C-C914-3CF3-05BA5998D336}"/>
              </a:ext>
            </a:extLst>
          </p:cNvPr>
          <p:cNvSpPr txBox="1"/>
          <p:nvPr/>
        </p:nvSpPr>
        <p:spPr>
          <a:xfrm>
            <a:off x="7770211" y="1597808"/>
            <a:ext cx="3987289" cy="5024389"/>
          </a:xfrm>
          <a:prstGeom prst="rect">
            <a:avLst/>
          </a:prstGeom>
          <a:noFill/>
        </p:spPr>
        <p:txBody>
          <a:bodyPr wrap="square" rtlCol="0">
            <a:spAutoFit/>
          </a:bodyPr>
          <a:lstStyle/>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Arial" panose="020B0604020202020204" pitchFamily="34" charset="0"/>
              </a:rPr>
              <a:t>We know when children and young people are familiar with their rights and understand rights are unconditional and universal it empowers them to speak out and act if their own rights or the rights of others are not being met.  </a:t>
            </a: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Arial" panose="020B0604020202020204" pitchFamily="34" charset="0"/>
              </a:rPr>
              <a:t>In a Rights Respecting School, pupils have their voice heard and are involved in decisions that affect their lives.  </a:t>
            </a: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Arial" panose="020B0604020202020204" pitchFamily="34" charset="0"/>
              </a:rPr>
              <a:t>Opportunities for them to facilitate and support campaigning will arise through the curriculum, exploring current affairs and personal experience.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C32CA361-86A3-544A-EAB3-0B0F77D5B03B}"/>
              </a:ext>
            </a:extLst>
          </p:cNvPr>
          <p:cNvSpPr txBox="1"/>
          <p:nvPr/>
        </p:nvSpPr>
        <p:spPr>
          <a:xfrm>
            <a:off x="1617876" y="5871029"/>
            <a:ext cx="4798575" cy="646331"/>
          </a:xfrm>
          <a:prstGeom prst="rect">
            <a:avLst/>
          </a:prstGeom>
          <a:noFill/>
        </p:spPr>
        <p:txBody>
          <a:bodyPr wrap="square" rtlCol="0">
            <a:spAutoFit/>
          </a:bodyPr>
          <a:lstStyle/>
          <a:p>
            <a:pPr algn="ctr"/>
            <a:r>
              <a:rPr lang="en-GB" dirty="0">
                <a:solidFill>
                  <a:srgbClr val="00AEEF"/>
                </a:solidFill>
                <a:latin typeface="Arial" panose="020B0604020202020204" pitchFamily="34" charset="0"/>
                <a:cs typeface="Arial" panose="020B0604020202020204" pitchFamily="34" charset="0"/>
              </a:rPr>
              <a:t> Nancy, UNICEF UK Campaigner, introduces this month’s Spotlight.</a:t>
            </a:r>
          </a:p>
        </p:txBody>
      </p:sp>
      <p:pic>
        <p:nvPicPr>
          <p:cNvPr id="28" name="Picture 27" descr="A blue rectangle with black border&#10;&#10;Description automatically generated">
            <a:extLst>
              <a:ext uri="{FF2B5EF4-FFF2-40B4-BE49-F238E27FC236}">
                <a16:creationId xmlns:a16="http://schemas.microsoft.com/office/drawing/2014/main" id="{5A43B42C-72CB-480E-6A7D-982C7842F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12" y="1284686"/>
            <a:ext cx="7753176" cy="4655615"/>
          </a:xfrm>
          <a:prstGeom prst="rect">
            <a:avLst/>
          </a:prstGeom>
        </p:spPr>
      </p:pic>
      <p:pic>
        <p:nvPicPr>
          <p:cNvPr id="3" name="Online Media 2" title="Nancy Auld, Campaigner at UNICEF UK, introduces RRSA's Spotlight on Campaigning in Schools.">
            <a:hlinkClick r:id="" action="ppaction://media"/>
            <a:extLst>
              <a:ext uri="{FF2B5EF4-FFF2-40B4-BE49-F238E27FC236}">
                <a16:creationId xmlns:a16="http://schemas.microsoft.com/office/drawing/2014/main" id="{9B77C16C-5C83-A99D-ED03-7C10F3C10D55}"/>
              </a:ext>
            </a:extLst>
          </p:cNvPr>
          <p:cNvPicPr>
            <a:picLocks noRot="1" noChangeAspect="1"/>
          </p:cNvPicPr>
          <p:nvPr>
            <a:videoFile r:link="rId1"/>
          </p:nvPr>
        </p:nvPicPr>
        <p:blipFill>
          <a:blip r:embed="rId6"/>
          <a:stretch>
            <a:fillRect/>
          </a:stretch>
        </p:blipFill>
        <p:spPr>
          <a:xfrm>
            <a:off x="1068039" y="1961459"/>
            <a:ext cx="5898250" cy="3332511"/>
          </a:xfrm>
          <a:prstGeom prst="rect">
            <a:avLst/>
          </a:prstGeom>
        </p:spPr>
      </p:pic>
    </p:spTree>
    <p:extLst>
      <p:ext uri="{BB962C8B-B14F-4D97-AF65-F5344CB8AC3E}">
        <p14:creationId xmlns:p14="http://schemas.microsoft.com/office/powerpoint/2010/main" val="6774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529545"/>
            <a:ext cx="4881192" cy="1253402"/>
          </a:xfrm>
        </p:spPr>
        <p:txBody>
          <a:bodyPr/>
          <a:lstStyle/>
          <a:p>
            <a:r>
              <a:rPr lang="en-US" dirty="0"/>
              <a:t>LINKS TO RRSA OUTCOMES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6" name="TextBox 5">
            <a:extLst>
              <a:ext uri="{FF2B5EF4-FFF2-40B4-BE49-F238E27FC236}">
                <a16:creationId xmlns:a16="http://schemas.microsoft.com/office/drawing/2014/main" id="{01E887AD-C89D-4F09-6CEB-AE3415E66489}"/>
              </a:ext>
            </a:extLst>
          </p:cNvPr>
          <p:cNvSpPr txBox="1"/>
          <p:nvPr/>
        </p:nvSpPr>
        <p:spPr>
          <a:xfrm>
            <a:off x="415637" y="2032370"/>
            <a:ext cx="11360726" cy="2453172"/>
          </a:xfrm>
          <a:prstGeom prst="rect">
            <a:avLst/>
          </a:prstGeom>
          <a:noFill/>
        </p:spPr>
        <p:txBody>
          <a:bodyPr wrap="square">
            <a:spAutoFit/>
          </a:bodyPr>
          <a:lstStyle/>
          <a:p>
            <a:pPr lvl="0">
              <a:lnSpc>
                <a:spcPct val="107000"/>
              </a:lnSpc>
              <a:spcAft>
                <a:spcPts val="800"/>
              </a:spcAft>
            </a:pP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A:  TEACHING AND LEARNING </a:t>
            </a:r>
            <a:r>
              <a:rPr lang="en-GB" b="1" dirty="0">
                <a:solidFill>
                  <a:srgbClr val="FFFF00"/>
                </a:solidFill>
                <a:latin typeface="Arial" panose="020B0604020202020204" pitchFamily="34" charset="0"/>
                <a:ea typeface="Times New Roman" panose="02020603050405020304" pitchFamily="18" charset="0"/>
                <a:cs typeface="Arial" panose="020B0604020202020204" pitchFamily="34" charset="0"/>
              </a:rPr>
              <a:t>ABOUT </a:t>
            </a: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RIGHTS</a:t>
            </a:r>
          </a:p>
          <a:p>
            <a:pPr>
              <a:lnSpc>
                <a:spcPct val="107000"/>
              </a:lnSpc>
              <a:spcAft>
                <a:spcPts val="800"/>
              </a:spcAft>
            </a:pPr>
            <a:r>
              <a:rPr lang="en-GB" dirty="0">
                <a:latin typeface="Arial" panose="020B0604020202020204" pitchFamily="34" charset="0"/>
                <a:cs typeface="Arial" panose="020B0604020202020204" pitchFamily="34" charset="0"/>
              </a:rPr>
              <a:t>Outcome 1: Children, young people and the wider school community know about and understand the United Nations Convention on the Rights of the Child and can describe how it impacts on their lives and on the lives of children everywhere.</a:t>
            </a:r>
            <a:endParaRPr lang="en-GB" dirty="0">
              <a:latin typeface="Arial" panose="020B0604020202020204" pitchFamily="34" charset="0"/>
              <a:ea typeface="Times New Roman" panose="02020603050405020304" pitchFamily="18" charset="0"/>
              <a:cs typeface="Arial" panose="020B0604020202020204" pitchFamily="34" charset="0"/>
            </a:endParaRPr>
          </a:p>
          <a:p>
            <a:pPr lvl="0">
              <a:lnSpc>
                <a:spcPct val="107000"/>
              </a:lnSpc>
              <a:spcAft>
                <a:spcPts val="800"/>
              </a:spcAft>
            </a:pP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a:t>
            </a:r>
            <a:r>
              <a:rPr lang="en-GB" b="1" dirty="0">
                <a:solidFill>
                  <a:srgbClr val="FFFF00"/>
                </a:solidFill>
                <a:latin typeface="Arial" panose="020B0604020202020204" pitchFamily="34" charset="0"/>
                <a:ea typeface="Times New Roman" panose="02020603050405020304" pitchFamily="18" charset="0"/>
                <a:cs typeface="Arial" panose="020B0604020202020204" pitchFamily="34" charset="0"/>
              </a:rPr>
              <a:t>C</a:t>
            </a: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TEACHING AND LEARNING FOR</a:t>
            </a:r>
            <a:r>
              <a:rPr lang="en-GB" b="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RIGHTS</a:t>
            </a:r>
          </a:p>
          <a:p>
            <a:pPr lvl="0">
              <a:lnSpc>
                <a:spcPct val="107000"/>
              </a:lnSpc>
              <a:spcAft>
                <a:spcPts val="800"/>
              </a:spcAft>
            </a:pPr>
            <a:r>
              <a:rPr lang="en-GB" dirty="0">
                <a:latin typeface="Arial" panose="020B0604020202020204" pitchFamily="34" charset="0"/>
                <a:cs typeface="Arial" panose="020B0604020202020204" pitchFamily="34" charset="0"/>
              </a:rPr>
              <a:t>Outcome 9: Children and young people have taken action to claim their rights and promote the rights of others, locally and globally. </a:t>
            </a: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5892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94452" y="265828"/>
            <a:ext cx="6031462" cy="699404"/>
          </a:xfrm>
        </p:spPr>
        <p:txBody>
          <a:bodyPr/>
          <a:lstStyle/>
          <a:p>
            <a:r>
              <a:rPr lang="en-US"/>
              <a:t>LINKS TO ARTICLES</a:t>
            </a:r>
            <a:endParaRPr lang="en-US" dirty="0"/>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pic>
        <p:nvPicPr>
          <p:cNvPr id="12" name="Graphic 11">
            <a:extLst>
              <a:ext uri="{FF2B5EF4-FFF2-40B4-BE49-F238E27FC236}">
                <a16:creationId xmlns:a16="http://schemas.microsoft.com/office/drawing/2014/main" id="{FBD5605B-3AD1-BA13-1405-0C9216E968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4318" y="2319300"/>
            <a:ext cx="2068260" cy="2757681"/>
          </a:xfrm>
          <a:prstGeom prst="rect">
            <a:avLst/>
          </a:prstGeom>
        </p:spPr>
      </p:pic>
      <p:pic>
        <p:nvPicPr>
          <p:cNvPr id="13" name="Graphic 12">
            <a:extLst>
              <a:ext uri="{FF2B5EF4-FFF2-40B4-BE49-F238E27FC236}">
                <a16:creationId xmlns:a16="http://schemas.microsoft.com/office/drawing/2014/main" id="{E0A124B9-DFAB-9CA7-D8CE-0DFC3578B4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40505" y="2319300"/>
            <a:ext cx="2068261" cy="2757681"/>
          </a:xfrm>
          <a:prstGeom prst="rect">
            <a:avLst/>
          </a:prstGeom>
        </p:spPr>
      </p:pic>
      <p:pic>
        <p:nvPicPr>
          <p:cNvPr id="16" name="Graphic 15">
            <a:extLst>
              <a:ext uri="{FF2B5EF4-FFF2-40B4-BE49-F238E27FC236}">
                <a16:creationId xmlns:a16="http://schemas.microsoft.com/office/drawing/2014/main" id="{BA2DBC94-4009-F7B9-B201-091DBF31B1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46692" y="2319300"/>
            <a:ext cx="2068261" cy="2757681"/>
          </a:xfrm>
          <a:prstGeom prst="rect">
            <a:avLst/>
          </a:prstGeom>
        </p:spPr>
      </p:pic>
      <p:sp>
        <p:nvSpPr>
          <p:cNvPr id="27" name="TextBox 26">
            <a:extLst>
              <a:ext uri="{FF2B5EF4-FFF2-40B4-BE49-F238E27FC236}">
                <a16:creationId xmlns:a16="http://schemas.microsoft.com/office/drawing/2014/main" id="{A2973906-91E1-163B-FDD1-A5F581B7B9A6}"/>
              </a:ext>
            </a:extLst>
          </p:cNvPr>
          <p:cNvSpPr txBox="1"/>
          <p:nvPr/>
        </p:nvSpPr>
        <p:spPr>
          <a:xfrm>
            <a:off x="454903" y="1180601"/>
            <a:ext cx="8603244" cy="923330"/>
          </a:xfrm>
          <a:prstGeom prst="rect">
            <a:avLst/>
          </a:prstGeom>
          <a:noFill/>
        </p:spPr>
        <p:txBody>
          <a:bodyPr wrap="square">
            <a:spAutoFit/>
          </a:bodyPr>
          <a:lstStyle/>
          <a:p>
            <a:r>
              <a:rPr lang="en-GB" sz="1800" b="1" i="0" dirty="0">
                <a:solidFill>
                  <a:srgbClr val="000000"/>
                </a:solidFill>
                <a:effectLst/>
                <a:latin typeface="Arial" panose="020B0604020202020204" pitchFamily="34" charset="0"/>
                <a:cs typeface="Arial" panose="020B0604020202020204" pitchFamily="34" charset="0"/>
              </a:rPr>
              <a:t>Look at the summary of the CRC with a partner – which articles do you think are particularly relevant to our work on campaigning? </a:t>
            </a:r>
          </a:p>
          <a:p>
            <a:r>
              <a:rPr lang="en-GB" sz="1800" b="0" i="0" dirty="0">
                <a:solidFill>
                  <a:srgbClr val="000000"/>
                </a:solidFill>
                <a:effectLst/>
                <a:latin typeface="Arial" panose="020B0604020202020204" pitchFamily="34" charset="0"/>
                <a:cs typeface="Arial" panose="020B0604020202020204" pitchFamily="34" charset="0"/>
              </a:rPr>
              <a:t>When ready click to reveal. </a:t>
            </a:r>
          </a:p>
        </p:txBody>
      </p:sp>
      <p:sp>
        <p:nvSpPr>
          <p:cNvPr id="5" name="TextBox 4">
            <a:extLst>
              <a:ext uri="{FF2B5EF4-FFF2-40B4-BE49-F238E27FC236}">
                <a16:creationId xmlns:a16="http://schemas.microsoft.com/office/drawing/2014/main" id="{D1313F8F-C849-578F-2FE0-AEC5F0A90B16}"/>
              </a:ext>
            </a:extLst>
          </p:cNvPr>
          <p:cNvSpPr txBox="1"/>
          <p:nvPr/>
        </p:nvSpPr>
        <p:spPr>
          <a:xfrm>
            <a:off x="335965" y="5576509"/>
            <a:ext cx="11520070" cy="707886"/>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Although many other articles may also be linked depending on the campaign topic that the learners choose to focus on.</a:t>
            </a:r>
          </a:p>
        </p:txBody>
      </p:sp>
    </p:spTree>
    <p:extLst>
      <p:ext uri="{BB962C8B-B14F-4D97-AF65-F5344CB8AC3E}">
        <p14:creationId xmlns:p14="http://schemas.microsoft.com/office/powerpoint/2010/main" val="36643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dirty="0"/>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dirty="0">
                <a:latin typeface="Arial" panose="020B0604020202020204" pitchFamily="34" charset="0"/>
                <a:cs typeface="Arial" panose="020B0604020202020204" pitchFamily="34" charset="0"/>
              </a:rPr>
              <a:t>Look at this case study from Alexandra Primary School</a:t>
            </a: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a:lstStyle/>
          <a:p>
            <a:r>
              <a:rPr lang="en-US" b="1" dirty="0">
                <a:solidFill>
                  <a:srgbClr val="FF6937"/>
                </a:solidFill>
                <a:latin typeface="Arial" panose="020B0604020202020204" pitchFamily="34" charset="0"/>
                <a:cs typeface="Arial" panose="020B0604020202020204" pitchFamily="34" charset="0"/>
              </a:rPr>
              <a:t>Read the full case study </a:t>
            </a:r>
            <a:r>
              <a:rPr lang="en-US" b="1" dirty="0">
                <a:solidFill>
                  <a:srgbClr val="FF693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online</a:t>
            </a:r>
            <a:r>
              <a:rPr lang="en-US" dirty="0">
                <a:latin typeface="Arial" panose="020B0604020202020204" pitchFamily="34" charset="0"/>
                <a:cs typeface="Arial" panose="020B0604020202020204" pitchFamily="34" charset="0"/>
              </a:rPr>
              <a:t>.</a:t>
            </a:r>
          </a:p>
        </p:txBody>
      </p:sp>
      <p:sp>
        <p:nvSpPr>
          <p:cNvPr id="8" name="Text Placeholder 6">
            <a:extLst>
              <a:ext uri="{FF2B5EF4-FFF2-40B4-BE49-F238E27FC236}">
                <a16:creationId xmlns:a16="http://schemas.microsoft.com/office/drawing/2014/main" id="{25D64A00-2182-D471-1340-8F2FCB600A37}"/>
              </a:ext>
            </a:extLst>
          </p:cNvPr>
          <p:cNvSpPr txBox="1">
            <a:spLocks/>
          </p:cNvSpPr>
          <p:nvPr/>
        </p:nvSpPr>
        <p:spPr>
          <a:xfrm>
            <a:off x="6535895" y="2382981"/>
            <a:ext cx="5305425" cy="367728"/>
          </a:xfrm>
          <a:prstGeom prst="rect">
            <a:avLst/>
          </a:prstGeom>
        </p:spPr>
        <p:txBody>
          <a:bodyPr vert="horz" lIns="0" tIns="45720" rIns="91440" bIns="45720" rtlCol="0">
            <a:noAutofit/>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rPr>
              <a:t>Campaigning </a:t>
            </a:r>
            <a:r>
              <a:rPr lang="en-GB" sz="1400" dirty="0">
                <a:latin typeface="Arial" panose="020B0604020202020204" pitchFamily="34" charset="0"/>
                <a:ea typeface="UD Digi Kyokasho NP-B" panose="020B0400000000000000" pitchFamily="18" charset="-128"/>
                <a:cs typeface="Arial" panose="020B0604020202020204" pitchFamily="34" charset="0"/>
              </a:rPr>
              <a:t>is pupil-led and involves children taking leadership roles, engaging with the community, supporting external campaigns, and advocating for social and health-related issues. </a:t>
            </a:r>
            <a:endPar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endParaRPr>
          </a:p>
          <a:p>
            <a:pPr>
              <a:lnSpc>
                <a:spcPct val="120000"/>
              </a:lnSpc>
            </a:pPr>
            <a:r>
              <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rPr>
              <a:t>Being part of the UNICEF UK OutRight campaign had a profound impact, extending beyond our student council to all students. It made every child conscious of the need to safeguard children's rights through robust healthcare systems worldwide. This awareness ignited a passionate student commitment to support those in need. </a:t>
            </a:r>
          </a:p>
          <a:p>
            <a:pPr>
              <a:lnSpc>
                <a:spcPct val="120000"/>
              </a:lnSpc>
            </a:pPr>
            <a:r>
              <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rPr>
              <a:t>MP, Sarah Olney’s visit instilled in the children a sense of participating in a broader change and realising their potential for far-reaching impact.  </a:t>
            </a:r>
          </a:p>
        </p:txBody>
      </p:sp>
      <p:pic>
        <p:nvPicPr>
          <p:cNvPr id="5" name="Picture 4" descr="A group of people holding up paper&#10;&#10;Description automatically generated">
            <a:extLst>
              <a:ext uri="{FF2B5EF4-FFF2-40B4-BE49-F238E27FC236}">
                <a16:creationId xmlns:a16="http://schemas.microsoft.com/office/drawing/2014/main" id="{FFBBCF50-B55A-B18C-689E-1300FEDB38A7}"/>
              </a:ext>
            </a:extLst>
          </p:cNvPr>
          <p:cNvPicPr>
            <a:picLocks noChangeAspect="1"/>
          </p:cNvPicPr>
          <p:nvPr/>
        </p:nvPicPr>
        <p:blipFill rotWithShape="1">
          <a:blip r:embed="rId4">
            <a:extLst>
              <a:ext uri="{28A0092B-C50C-407E-A947-70E740481C1C}">
                <a14:useLocalDpi xmlns:a14="http://schemas.microsoft.com/office/drawing/2010/main" val="0"/>
              </a:ext>
            </a:extLst>
          </a:blip>
          <a:srcRect l="2598" r="1614"/>
          <a:stretch/>
        </p:blipFill>
        <p:spPr>
          <a:xfrm>
            <a:off x="-231495" y="0"/>
            <a:ext cx="6569157" cy="6858000"/>
          </a:xfrm>
          <a:prstGeom prst="rect">
            <a:avLst/>
          </a:prstGeom>
        </p:spPr>
      </p:pic>
      <p:sp>
        <p:nvSpPr>
          <p:cNvPr id="12" name="Rectangle 11">
            <a:extLst>
              <a:ext uri="{FF2B5EF4-FFF2-40B4-BE49-F238E27FC236}">
                <a16:creationId xmlns:a16="http://schemas.microsoft.com/office/drawing/2014/main" id="{9D1E8567-BE5E-F89C-ED51-955EBBD54ED4}"/>
              </a:ext>
            </a:extLst>
          </p:cNvPr>
          <p:cNvSpPr/>
          <p:nvPr/>
        </p:nvSpPr>
        <p:spPr>
          <a:xfrm>
            <a:off x="296867" y="160966"/>
            <a:ext cx="5605440" cy="55332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35DF75E-EB5C-1B0C-F3C7-3ACA81E50DC1}"/>
              </a:ext>
            </a:extLst>
          </p:cNvPr>
          <p:cNvSpPr txBox="1"/>
          <p:nvPr/>
        </p:nvSpPr>
        <p:spPr>
          <a:xfrm>
            <a:off x="389945" y="252622"/>
            <a:ext cx="5512362" cy="461665"/>
          </a:xfrm>
          <a:prstGeom prst="rect">
            <a:avLst/>
          </a:prstGeom>
          <a:noFill/>
        </p:spPr>
        <p:txBody>
          <a:bodyPr wrap="square">
            <a:spAutoFit/>
          </a:bodyPr>
          <a:lstStyle/>
          <a:p>
            <a:r>
              <a:rPr lang="en-GB" sz="1200" b="0" i="0" dirty="0">
                <a:solidFill>
                  <a:schemeClr val="bg1"/>
                </a:solidFill>
                <a:latin typeface="Univers LT Pro 45 Light" panose="020B0403020202020204" pitchFamily="34" charset="77"/>
              </a:rPr>
              <a:t>MP Sarah Olney visited students at Alexandra Primary School after they wrote to her, urging her to support their campaign on food poverty.</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005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dirty="0"/>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dirty="0">
                <a:latin typeface="Arial" panose="020B0604020202020204" pitchFamily="34" charset="0"/>
                <a:cs typeface="Arial" panose="020B0604020202020204" pitchFamily="34" charset="0"/>
              </a:rPr>
              <a:t>Look at this case study from Duncow Primary School</a:t>
            </a: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a:lstStyle/>
          <a:p>
            <a:r>
              <a:rPr lang="en-US" b="1" dirty="0">
                <a:solidFill>
                  <a:srgbClr val="FF6937"/>
                </a:solidFill>
                <a:latin typeface="Arial" panose="020B0604020202020204" pitchFamily="34" charset="0"/>
                <a:cs typeface="Arial" panose="020B0604020202020204" pitchFamily="34" charset="0"/>
              </a:rPr>
              <a:t>Read the full case study </a:t>
            </a:r>
            <a:r>
              <a:rPr lang="en-US" b="1" dirty="0">
                <a:solidFill>
                  <a:srgbClr val="FF693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online</a:t>
            </a:r>
            <a:r>
              <a:rPr lang="en-US" dirty="0">
                <a:latin typeface="Arial" panose="020B0604020202020204" pitchFamily="34" charset="0"/>
                <a:cs typeface="Arial" panose="020B0604020202020204" pitchFamily="34" charset="0"/>
              </a:rPr>
              <a:t>.</a:t>
            </a:r>
          </a:p>
        </p:txBody>
      </p:sp>
      <p:sp>
        <p:nvSpPr>
          <p:cNvPr id="8" name="Text Placeholder 6">
            <a:extLst>
              <a:ext uri="{FF2B5EF4-FFF2-40B4-BE49-F238E27FC236}">
                <a16:creationId xmlns:a16="http://schemas.microsoft.com/office/drawing/2014/main" id="{25D64A00-2182-D471-1340-8F2FCB600A37}"/>
              </a:ext>
            </a:extLst>
          </p:cNvPr>
          <p:cNvSpPr txBox="1">
            <a:spLocks/>
          </p:cNvSpPr>
          <p:nvPr/>
        </p:nvSpPr>
        <p:spPr>
          <a:xfrm>
            <a:off x="6535895" y="1948092"/>
            <a:ext cx="5305425" cy="367728"/>
          </a:xfrm>
          <a:prstGeom prst="rect">
            <a:avLst/>
          </a:prstGeom>
        </p:spPr>
        <p:txBody>
          <a:bodyPr vert="horz" lIns="0" tIns="45720" rIns="91440" bIns="45720" rtlCol="0">
            <a:normAutofit fontScale="25000" lnSpcReduction="20000"/>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en-GB" sz="6600" b="0" i="0" dirty="0">
                <a:solidFill>
                  <a:srgbClr val="1E1E1E"/>
                </a:solidFill>
                <a:effectLst/>
                <a:latin typeface="Univers LT Pro 45 Light" panose="020B0403020202020204" pitchFamily="34" charset="0"/>
              </a:rPr>
              <a:t> </a:t>
            </a:r>
            <a:endParaRPr lang="en-GB" sz="6400" dirty="0">
              <a:solidFill>
                <a:srgbClr val="1E1E1E"/>
              </a:solidFill>
              <a:latin typeface="Univers LT Pro 45 Light" panose="020B0403020202020204" pitchFamily="34" charset="0"/>
              <a:cs typeface="Arial" panose="020B0604020202020204" pitchFamily="34" charset="0"/>
            </a:endParaRPr>
          </a:p>
          <a:p>
            <a:pPr>
              <a:lnSpc>
                <a:spcPct val="120000"/>
              </a:lnSpc>
            </a:pPr>
            <a:r>
              <a:rPr lang="en-GB" sz="5600" b="0" i="0" dirty="0">
                <a:solidFill>
                  <a:srgbClr val="1E1E1E"/>
                </a:solidFill>
                <a:effectLst/>
                <a:latin typeface="Arial" panose="020B0604020202020204" pitchFamily="34" charset="0"/>
                <a:cs typeface="Arial" panose="020B0604020202020204" pitchFamily="34" charset="0"/>
              </a:rPr>
              <a:t>The students wrote to local councillors, the roads department, families and the local community. They wrote an article for the community magazine and asked our community police officer to come and speak to pupils.</a:t>
            </a:r>
          </a:p>
          <a:p>
            <a:pPr>
              <a:lnSpc>
                <a:spcPct val="120000"/>
              </a:lnSpc>
            </a:pPr>
            <a:r>
              <a:rPr lang="en-GB" sz="5600" b="0" i="0" dirty="0">
                <a:solidFill>
                  <a:srgbClr val="1E1E1E"/>
                </a:solidFill>
                <a:effectLst/>
                <a:latin typeface="Arial" panose="020B0604020202020204" pitchFamily="34" charset="0"/>
                <a:cs typeface="Arial" panose="020B0604020202020204" pitchFamily="34" charset="0"/>
              </a:rPr>
              <a:t>Each year, the student group took on the aim to ‘lower the speed limit’. Pupils made their case to all who would listen, culminating in a meeting with local councillors, roads department, parent council and our students. </a:t>
            </a:r>
          </a:p>
          <a:p>
            <a:pPr>
              <a:lnSpc>
                <a:spcPct val="120000"/>
              </a:lnSpc>
            </a:pPr>
            <a:r>
              <a:rPr lang="en-GB" sz="5600" dirty="0">
                <a:solidFill>
                  <a:srgbClr val="1E1E1E"/>
                </a:solidFill>
                <a:latin typeface="Arial" panose="020B0604020202020204" pitchFamily="34" charset="0"/>
                <a:cs typeface="Arial" panose="020B0604020202020204" pitchFamily="34" charset="0"/>
              </a:rPr>
              <a:t>​Together with the local community, the students had secured change, and they knew their voice had been heard. It may have taken a while, but the outcome was better than we imagined. </a:t>
            </a:r>
          </a:p>
        </p:txBody>
      </p:sp>
      <p:pic>
        <p:nvPicPr>
          <p:cNvPr id="5" name="Picture 4" descr="A group of people sitting around a table&#10;&#10;Description automatically generated">
            <a:extLst>
              <a:ext uri="{FF2B5EF4-FFF2-40B4-BE49-F238E27FC236}">
                <a16:creationId xmlns:a16="http://schemas.microsoft.com/office/drawing/2014/main" id="{20534DA4-91F6-4F81-F92F-D4528636C7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485" r="4515" b="2397"/>
          <a:stretch/>
        </p:blipFill>
        <p:spPr>
          <a:xfrm rot="16200000">
            <a:off x="-291353" y="291353"/>
            <a:ext cx="6858003" cy="6275292"/>
          </a:xfrm>
          <a:prstGeom prst="rect">
            <a:avLst/>
          </a:prstGeom>
        </p:spPr>
      </p:pic>
      <p:sp>
        <p:nvSpPr>
          <p:cNvPr id="7" name="Rectangle 6">
            <a:extLst>
              <a:ext uri="{FF2B5EF4-FFF2-40B4-BE49-F238E27FC236}">
                <a16:creationId xmlns:a16="http://schemas.microsoft.com/office/drawing/2014/main" id="{9E351CF6-D67F-6D88-43C0-82F1E21C2D1C}"/>
              </a:ext>
            </a:extLst>
          </p:cNvPr>
          <p:cNvSpPr/>
          <p:nvPr/>
        </p:nvSpPr>
        <p:spPr>
          <a:xfrm>
            <a:off x="424948" y="223522"/>
            <a:ext cx="5117208" cy="461665"/>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7D113D7-676A-F383-C7CE-6E767D918A28}"/>
              </a:ext>
            </a:extLst>
          </p:cNvPr>
          <p:cNvSpPr txBox="1"/>
          <p:nvPr/>
        </p:nvSpPr>
        <p:spPr>
          <a:xfrm>
            <a:off x="381467" y="223522"/>
            <a:ext cx="5512362" cy="461665"/>
          </a:xfrm>
          <a:prstGeom prst="rect">
            <a:avLst/>
          </a:prstGeom>
          <a:noFill/>
        </p:spPr>
        <p:txBody>
          <a:bodyPr wrap="square">
            <a:spAutoFit/>
          </a:bodyPr>
          <a:lstStyle/>
          <a:p>
            <a:r>
              <a:rPr lang="en-GB" sz="1200" b="0" i="0" dirty="0">
                <a:solidFill>
                  <a:schemeClr val="bg1"/>
                </a:solidFill>
                <a:latin typeface="Univers LT Pro 45 Light" panose="020B0403020202020204" pitchFamily="34" charset="77"/>
              </a:rPr>
              <a:t> Pupils at Duncow Primary School discuss plans to make the roads around their school safer.</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2429196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6174</TotalTime>
  <Words>3512</Words>
  <Application>Microsoft Office PowerPoint</Application>
  <PresentationFormat>Widescreen</PresentationFormat>
  <Paragraphs>216</Paragraphs>
  <Slides>15</Slides>
  <Notes>15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Aleo</vt:lpstr>
      <vt:lpstr>Arial</vt:lpstr>
      <vt:lpstr>Calibri</vt:lpstr>
      <vt:lpstr>Montserrat</vt:lpstr>
      <vt:lpstr>Open Sans</vt:lpstr>
      <vt:lpstr>Segoe UI</vt:lpstr>
      <vt:lpstr>Symbol</vt:lpstr>
      <vt:lpstr>Univers LT Pro 45 Light</vt:lpstr>
      <vt:lpstr>Univers LT Pro 85 XBlack</vt:lpstr>
      <vt:lpstr>Univers LT Std 45 Light</vt:lpstr>
      <vt:lpstr>WordVisi_MSFontService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198</cp:revision>
  <dcterms:created xsi:type="dcterms:W3CDTF">2022-01-18T14:28:30Z</dcterms:created>
  <dcterms:modified xsi:type="dcterms:W3CDTF">2023-10-19T08:03:25Z</dcterms:modified>
</cp:coreProperties>
</file>