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
  </p:notesMasterIdLst>
  <p:sldIdLst>
    <p:sldId id="257" r:id="rId2"/>
    <p:sldId id="258" r:id="rId3"/>
    <p:sldId id="368" r:id="rId4"/>
    <p:sldId id="364" r:id="rId5"/>
    <p:sldId id="366" r:id="rId6"/>
    <p:sldId id="259" r:id="rId7"/>
    <p:sldId id="365"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644" autoAdjust="0"/>
  </p:normalViewPr>
  <p:slideViewPr>
    <p:cSldViewPr snapToGrid="0">
      <p:cViewPr varScale="1">
        <p:scale>
          <a:sx n="53" d="100"/>
          <a:sy n="53" d="100"/>
        </p:scale>
        <p:origin x="1566" y="78"/>
      </p:cViewPr>
      <p:guideLst/>
    </p:cSldViewPr>
  </p:slideViewPr>
  <p:notesTextViewPr>
    <p:cViewPr>
      <p:scale>
        <a:sx n="1" d="1"/>
        <a:sy n="1" d="1"/>
      </p:scale>
      <p:origin x="0" y="0"/>
    </p:cViewPr>
  </p:notesText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201F3-252A-46C9-8BD1-911BBE174DE1}"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335A4-1FBC-48DE-955B-950A6CE30300}" type="slidenum">
              <a:rPr lang="en-GB" smtClean="0"/>
              <a:t>‹#›</a:t>
            </a:fld>
            <a:endParaRPr lang="en-GB"/>
          </a:p>
        </p:txBody>
      </p:sp>
    </p:spTree>
    <p:extLst>
      <p:ext uri="{BB962C8B-B14F-4D97-AF65-F5344CB8AC3E}">
        <p14:creationId xmlns:p14="http://schemas.microsoft.com/office/powerpoint/2010/main" val="972609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BB395E0-AF8D-4CDF-95BF-F74EC23BE452}" type="slidenum">
              <a:rPr lang="en-GB" smtClean="0"/>
              <a:t>1</a:t>
            </a:fld>
            <a:endParaRPr lang="en-GB"/>
          </a:p>
        </p:txBody>
      </p:sp>
    </p:spTree>
    <p:extLst>
      <p:ext uri="{BB962C8B-B14F-4D97-AF65-F5344CB8AC3E}">
        <p14:creationId xmlns:p14="http://schemas.microsoft.com/office/powerpoint/2010/main" val="2278984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developed over time (existing campaigns nationally/globally, making whole school links)</a:t>
            </a:r>
          </a:p>
          <a:p>
            <a:pPr marL="171450" indent="-171450">
              <a:buFontTx/>
              <a:buChar char="-"/>
            </a:pPr>
            <a:endParaRPr lang="en-GB" dirty="0"/>
          </a:p>
          <a:p>
            <a:pPr marL="171450" indent="-171450">
              <a:buFontTx/>
              <a:buChar char="-"/>
            </a:pPr>
            <a:endParaRPr lang="en-GB" dirty="0"/>
          </a:p>
          <a:p>
            <a:r>
              <a:rPr lang="en-GB" dirty="0"/>
              <a:t>- made curriculum links to enable </a:t>
            </a:r>
            <a:r>
              <a:rPr lang="en-GB" b="1" dirty="0"/>
              <a:t>all</a:t>
            </a:r>
            <a:r>
              <a:rPr lang="en-GB" dirty="0"/>
              <a:t> pupils to take part in activism</a:t>
            </a:r>
          </a:p>
          <a:p>
            <a:r>
              <a:rPr lang="en-GB" dirty="0"/>
              <a:t>- pupils empowered to bring forward important issues </a:t>
            </a:r>
          </a:p>
          <a:p>
            <a:endParaRPr lang="en-GB" dirty="0"/>
          </a:p>
        </p:txBody>
      </p:sp>
      <p:sp>
        <p:nvSpPr>
          <p:cNvPr id="4" name="Slide Number Placeholder 3"/>
          <p:cNvSpPr>
            <a:spLocks noGrp="1"/>
          </p:cNvSpPr>
          <p:nvPr>
            <p:ph type="sldNum" sz="quarter" idx="5"/>
          </p:nvPr>
        </p:nvSpPr>
        <p:spPr/>
        <p:txBody>
          <a:bodyPr/>
          <a:lstStyle/>
          <a:p>
            <a:fld id="{678335A4-1FBC-48DE-955B-950A6CE30300}" type="slidenum">
              <a:rPr lang="en-GB" smtClean="0"/>
              <a:t>2</a:t>
            </a:fld>
            <a:endParaRPr lang="en-GB"/>
          </a:p>
        </p:txBody>
      </p:sp>
    </p:spTree>
    <p:extLst>
      <p:ext uri="{BB962C8B-B14F-4D97-AF65-F5344CB8AC3E}">
        <p14:creationId xmlns:p14="http://schemas.microsoft.com/office/powerpoint/2010/main" val="3307126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dirty="0"/>
          </a:p>
          <a:p>
            <a:endParaRPr lang="en-GB" dirty="0"/>
          </a:p>
          <a:p>
            <a:r>
              <a:rPr lang="en-GB" dirty="0"/>
              <a:t>HOW did we get there???</a:t>
            </a:r>
          </a:p>
        </p:txBody>
      </p:sp>
      <p:sp>
        <p:nvSpPr>
          <p:cNvPr id="4" name="Slide Number Placeholder 3"/>
          <p:cNvSpPr>
            <a:spLocks noGrp="1"/>
          </p:cNvSpPr>
          <p:nvPr>
            <p:ph type="sldNum" sz="quarter" idx="5"/>
          </p:nvPr>
        </p:nvSpPr>
        <p:spPr/>
        <p:txBody>
          <a:bodyPr/>
          <a:lstStyle/>
          <a:p>
            <a:fld id="{678335A4-1FBC-48DE-955B-950A6CE30300}" type="slidenum">
              <a:rPr lang="en-GB" smtClean="0"/>
              <a:t>3</a:t>
            </a:fld>
            <a:endParaRPr lang="en-GB"/>
          </a:p>
        </p:txBody>
      </p:sp>
    </p:spTree>
    <p:extLst>
      <p:ext uri="{BB962C8B-B14F-4D97-AF65-F5344CB8AC3E}">
        <p14:creationId xmlns:p14="http://schemas.microsoft.com/office/powerpoint/2010/main" val="169388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r>
          </a:p>
          <a:p>
            <a:r>
              <a:rPr lang="en-GB" dirty="0"/>
              <a:t>-linking to existing curricular content where appropriate</a:t>
            </a:r>
          </a:p>
          <a:p>
            <a:r>
              <a:rPr lang="en-GB" dirty="0"/>
              <a:t>-understanding our community and what is important to them</a:t>
            </a:r>
          </a:p>
          <a:p>
            <a:r>
              <a:rPr lang="en-GB" dirty="0"/>
              <a:t>- being flexible to make changes (what is relevant for the cohort)</a:t>
            </a:r>
          </a:p>
          <a:p>
            <a:endParaRPr lang="en-GB" dirty="0"/>
          </a:p>
          <a:p>
            <a:r>
              <a:rPr lang="en-GB" sz="1200" b="0" i="0" kern="1200" dirty="0">
                <a:solidFill>
                  <a:schemeClr val="tx1"/>
                </a:solidFill>
                <a:effectLst/>
                <a:latin typeface="+mn-lt"/>
                <a:ea typeface="+mn-ea"/>
                <a:cs typeface="+mn-cs"/>
              </a:rPr>
              <a:t>September: WE Scare Hunger, The World’s Largest Lesson (whole school)</a:t>
            </a:r>
          </a:p>
          <a:p>
            <a:r>
              <a:rPr lang="en-GB" sz="1200" b="0" i="0" kern="1200" dirty="0">
                <a:solidFill>
                  <a:schemeClr val="tx1"/>
                </a:solidFill>
                <a:effectLst/>
                <a:latin typeface="+mn-lt"/>
                <a:ea typeface="+mn-ea"/>
                <a:cs typeface="+mn-cs"/>
              </a:rPr>
              <a:t>October: ‘Sock-</a:t>
            </a:r>
            <a:r>
              <a:rPr lang="en-GB" sz="1200" b="0" i="0" kern="1200" dirty="0" err="1">
                <a:solidFill>
                  <a:schemeClr val="tx1"/>
                </a:solidFill>
                <a:effectLst/>
                <a:latin typeface="+mn-lt"/>
                <a:ea typeface="+mn-ea"/>
                <a:cs typeface="+mn-cs"/>
              </a:rPr>
              <a:t>Tober</a:t>
            </a:r>
            <a:r>
              <a:rPr lang="en-GB" sz="1200" b="0" i="0" kern="1200" dirty="0">
                <a:solidFill>
                  <a:schemeClr val="tx1"/>
                </a:solidFill>
                <a:effectLst/>
                <a:latin typeface="+mn-lt"/>
                <a:ea typeface="+mn-ea"/>
                <a:cs typeface="+mn-cs"/>
              </a:rPr>
              <a:t>’ Clothing Drive, World Mental Health Day (whole school)</a:t>
            </a:r>
          </a:p>
          <a:p>
            <a:r>
              <a:rPr lang="en-GB" sz="1200" b="0" i="0" kern="1200" dirty="0">
                <a:solidFill>
                  <a:schemeClr val="tx1"/>
                </a:solidFill>
                <a:effectLst/>
                <a:latin typeface="+mn-lt"/>
                <a:ea typeface="+mn-ea"/>
                <a:cs typeface="+mn-cs"/>
              </a:rPr>
              <a:t>November: Year 2 - WE Volunteer Now (Making positive impacts in your community)</a:t>
            </a:r>
          </a:p>
          <a:p>
            <a:r>
              <a:rPr lang="en-GB" sz="1200" b="0" i="0" kern="1200" dirty="0">
                <a:solidFill>
                  <a:schemeClr val="tx1"/>
                </a:solidFill>
                <a:effectLst/>
                <a:latin typeface="+mn-lt"/>
                <a:ea typeface="+mn-ea"/>
                <a:cs typeface="+mn-cs"/>
              </a:rPr>
              <a:t>December: Year 6 - WE Are Silent (Vow of silence to stand up for those struggling to have their basic human rights met)</a:t>
            </a:r>
          </a:p>
          <a:p>
            <a:r>
              <a:rPr lang="en-GB" sz="1200" b="0" i="0" kern="1200" dirty="0">
                <a:solidFill>
                  <a:schemeClr val="tx1"/>
                </a:solidFill>
                <a:effectLst/>
                <a:latin typeface="+mn-lt"/>
                <a:ea typeface="+mn-ea"/>
                <a:cs typeface="+mn-cs"/>
              </a:rPr>
              <a:t>January - Year 5 - WE Rise Above (Tackling Cyber Bullying)</a:t>
            </a:r>
          </a:p>
          <a:p>
            <a:r>
              <a:rPr lang="en-GB" sz="1200" b="0" i="0" kern="1200" dirty="0">
                <a:solidFill>
                  <a:schemeClr val="tx1"/>
                </a:solidFill>
                <a:effectLst/>
                <a:latin typeface="+mn-lt"/>
                <a:ea typeface="+mn-ea"/>
                <a:cs typeface="+mn-cs"/>
              </a:rPr>
              <a:t>February: WE Won’t Rest (Sleep-Out to raise awareness about homelessness -  </a:t>
            </a:r>
            <a:r>
              <a:rPr lang="en-GB" sz="1200" b="0" i="0" kern="1200" dirty="0" err="1">
                <a:solidFill>
                  <a:schemeClr val="tx1"/>
                </a:solidFill>
                <a:effectLst/>
                <a:latin typeface="+mn-lt"/>
                <a:ea typeface="+mn-ea"/>
                <a:cs typeface="+mn-cs"/>
              </a:rPr>
              <a:t>Yr</a:t>
            </a:r>
            <a:r>
              <a:rPr lang="en-GB" sz="1200" b="0" i="0" kern="1200" dirty="0">
                <a:solidFill>
                  <a:schemeClr val="tx1"/>
                </a:solidFill>
                <a:effectLst/>
                <a:latin typeface="+mn-lt"/>
                <a:ea typeface="+mn-ea"/>
                <a:cs typeface="+mn-cs"/>
              </a:rPr>
              <a:t> 4/5/6 selected pupils)</a:t>
            </a:r>
          </a:p>
          <a:p>
            <a:r>
              <a:rPr lang="en-GB" sz="1200" b="0" i="0" kern="1200" dirty="0">
                <a:solidFill>
                  <a:schemeClr val="tx1"/>
                </a:solidFill>
                <a:effectLst/>
                <a:latin typeface="+mn-lt"/>
                <a:ea typeface="+mn-ea"/>
                <a:cs typeface="+mn-cs"/>
              </a:rPr>
              <a:t>March: Year 3 WE Feel Good (Positive Mental Health and Well-being)</a:t>
            </a:r>
          </a:p>
          <a:p>
            <a:r>
              <a:rPr lang="en-GB" sz="1200" b="0" i="0" kern="1200" dirty="0">
                <a:solidFill>
                  <a:schemeClr val="tx1"/>
                </a:solidFill>
                <a:effectLst/>
                <a:latin typeface="+mn-lt"/>
                <a:ea typeface="+mn-ea"/>
                <a:cs typeface="+mn-cs"/>
              </a:rPr>
              <a:t>April: Year 4 - WE Go Green (Sustainability and Climate Change)</a:t>
            </a:r>
          </a:p>
          <a:p>
            <a:r>
              <a:rPr lang="en-GB" sz="1200" b="0" i="0" kern="1200" dirty="0">
                <a:solidFill>
                  <a:schemeClr val="tx1"/>
                </a:solidFill>
                <a:effectLst/>
                <a:latin typeface="+mn-lt"/>
                <a:ea typeface="+mn-ea"/>
                <a:cs typeface="+mn-cs"/>
              </a:rPr>
              <a:t>May: WE Walk for Water (Whole School)</a:t>
            </a:r>
          </a:p>
          <a:p>
            <a:r>
              <a:rPr lang="en-GB" sz="1200" b="0" i="0" kern="1200" dirty="0">
                <a:solidFill>
                  <a:schemeClr val="tx1"/>
                </a:solidFill>
                <a:effectLst/>
                <a:latin typeface="+mn-lt"/>
                <a:ea typeface="+mn-ea"/>
                <a:cs typeface="+mn-cs"/>
              </a:rPr>
              <a:t>June: Year 1 WE Read Together (Advocacy for Education and Literacy)</a:t>
            </a:r>
          </a:p>
          <a:p>
            <a:r>
              <a:rPr lang="en-GB" sz="1200" b="0" i="0" kern="1200" dirty="0">
                <a:solidFill>
                  <a:schemeClr val="tx1"/>
                </a:solidFill>
                <a:effectLst/>
                <a:latin typeface="+mn-lt"/>
                <a:ea typeface="+mn-ea"/>
                <a:cs typeface="+mn-cs"/>
              </a:rPr>
              <a:t>July: Nursery Project on Identity</a:t>
            </a:r>
          </a:p>
          <a:p>
            <a:r>
              <a:rPr lang="en-GB" sz="1200" b="0" i="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678335A4-1FBC-48DE-955B-950A6CE30300}" type="slidenum">
              <a:rPr lang="en-GB" smtClean="0"/>
              <a:t>4</a:t>
            </a:fld>
            <a:endParaRPr lang="en-GB"/>
          </a:p>
        </p:txBody>
      </p:sp>
    </p:spTree>
    <p:extLst>
      <p:ext uri="{BB962C8B-B14F-4D97-AF65-F5344CB8AC3E}">
        <p14:creationId xmlns:p14="http://schemas.microsoft.com/office/powerpoint/2010/main" val="2397782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Careful planning through PSHCE allows us to ensure that we are teaching about the issues, not just ‘joining in’ on a ‘special day’</a:t>
            </a:r>
          </a:p>
          <a:p>
            <a:endParaRPr lang="en-GB" dirty="0"/>
          </a:p>
          <a:p>
            <a:r>
              <a:rPr lang="en-GB" dirty="0"/>
              <a:t>Building in key learning opportunities across the years ensures that pupils are being exposed to age appropriate information and challenge about these issues which they can then build upon year on year. </a:t>
            </a:r>
          </a:p>
          <a:p>
            <a:r>
              <a:rPr lang="en-GB" dirty="0"/>
              <a:t>We ensure we are linking in the relevant UNCRC articles across year groups to build on prior knowledge and deepen their understanding of these articles as they grow.</a:t>
            </a:r>
          </a:p>
          <a:p>
            <a:endParaRPr lang="en-GB" dirty="0"/>
          </a:p>
          <a:p>
            <a:r>
              <a:rPr lang="en-GB" dirty="0"/>
              <a:t>Creating a ‘mental model’ (similar to that described in the new reading framework published this year)– building on prior experiences (and providing some), key vocabulary, pause points – all allow pupils to draw on prior knowledge and vocabulary and make links and inferences to new learning.</a:t>
            </a:r>
          </a:p>
          <a:p>
            <a:endParaRPr lang="en-GB" dirty="0"/>
          </a:p>
          <a:p>
            <a:r>
              <a:rPr lang="en-GB" dirty="0"/>
              <a:t>This approach is imperative to ensure children understand WHY they are taking part in something and how it impacts others ability to enjoy their rights.</a:t>
            </a:r>
          </a:p>
        </p:txBody>
      </p:sp>
      <p:sp>
        <p:nvSpPr>
          <p:cNvPr id="4" name="Slide Number Placeholder 3"/>
          <p:cNvSpPr>
            <a:spLocks noGrp="1"/>
          </p:cNvSpPr>
          <p:nvPr>
            <p:ph type="sldNum" sz="quarter" idx="5"/>
          </p:nvPr>
        </p:nvSpPr>
        <p:spPr/>
        <p:txBody>
          <a:bodyPr/>
          <a:lstStyle/>
          <a:p>
            <a:fld id="{678335A4-1FBC-48DE-955B-950A6CE30300}" type="slidenum">
              <a:rPr lang="en-GB" smtClean="0"/>
              <a:t>6</a:t>
            </a:fld>
            <a:endParaRPr lang="en-GB"/>
          </a:p>
        </p:txBody>
      </p:sp>
    </p:spTree>
    <p:extLst>
      <p:ext uri="{BB962C8B-B14F-4D97-AF65-F5344CB8AC3E}">
        <p14:creationId xmlns:p14="http://schemas.microsoft.com/office/powerpoint/2010/main" val="155365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makes a huge impact!! </a:t>
            </a:r>
          </a:p>
          <a:p>
            <a:endParaRPr lang="en-GB" dirty="0"/>
          </a:p>
          <a:p>
            <a:r>
              <a:rPr lang="en-GB" dirty="0"/>
              <a:t>- spiralled approach (like all learning, embedded into long term memory)</a:t>
            </a:r>
          </a:p>
          <a:p>
            <a:pPr marL="171450" indent="-171450">
              <a:buFontTx/>
              <a:buChar char="-"/>
            </a:pPr>
            <a:r>
              <a:rPr lang="en-GB" dirty="0"/>
              <a:t>pupils are empowered to use their voice (Grenfell, in school food back – money from coop)</a:t>
            </a:r>
          </a:p>
          <a:p>
            <a:pPr marL="171450" indent="-171450">
              <a:buFontTx/>
              <a:buChar char="-"/>
            </a:pPr>
            <a:r>
              <a:rPr lang="en-GB" dirty="0"/>
              <a:t>Believe their voice has value and that adults will take </a:t>
            </a:r>
            <a:r>
              <a:rPr lang="en-GB"/>
              <a:t>them seriously</a:t>
            </a:r>
            <a:endParaRPr lang="en-GB" dirty="0"/>
          </a:p>
          <a:p>
            <a:endParaRPr lang="en-GB" dirty="0"/>
          </a:p>
        </p:txBody>
      </p:sp>
      <p:sp>
        <p:nvSpPr>
          <p:cNvPr id="4" name="Slide Number Placeholder 3"/>
          <p:cNvSpPr>
            <a:spLocks noGrp="1"/>
          </p:cNvSpPr>
          <p:nvPr>
            <p:ph type="sldNum" sz="quarter" idx="5"/>
          </p:nvPr>
        </p:nvSpPr>
        <p:spPr/>
        <p:txBody>
          <a:bodyPr/>
          <a:lstStyle/>
          <a:p>
            <a:fld id="{678335A4-1FBC-48DE-955B-950A6CE30300}" type="slidenum">
              <a:rPr lang="en-GB" smtClean="0"/>
              <a:t>7</a:t>
            </a:fld>
            <a:endParaRPr lang="en-GB"/>
          </a:p>
        </p:txBody>
      </p:sp>
    </p:spTree>
    <p:extLst>
      <p:ext uri="{BB962C8B-B14F-4D97-AF65-F5344CB8AC3E}">
        <p14:creationId xmlns:p14="http://schemas.microsoft.com/office/powerpoint/2010/main" val="65962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907C7C-1589-4FA4-9458-3B43959DF52A}"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E4B46C-9410-4551-9D28-A106ED4383D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653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07C7C-1589-4FA4-9458-3B43959DF52A}"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E4B46C-9410-4551-9D28-A106ED4383D5}" type="slidenum">
              <a:rPr lang="en-GB" smtClean="0"/>
              <a:t>‹#›</a:t>
            </a:fld>
            <a:endParaRPr lang="en-GB"/>
          </a:p>
        </p:txBody>
      </p:sp>
    </p:spTree>
    <p:extLst>
      <p:ext uri="{BB962C8B-B14F-4D97-AF65-F5344CB8AC3E}">
        <p14:creationId xmlns:p14="http://schemas.microsoft.com/office/powerpoint/2010/main" val="255649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07C7C-1589-4FA4-9458-3B43959DF52A}"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E4B46C-9410-4551-9D28-A106ED4383D5}" type="slidenum">
              <a:rPr lang="en-GB" smtClean="0"/>
              <a:t>‹#›</a:t>
            </a:fld>
            <a:endParaRPr lang="en-GB"/>
          </a:p>
        </p:txBody>
      </p:sp>
    </p:spTree>
    <p:extLst>
      <p:ext uri="{BB962C8B-B14F-4D97-AF65-F5344CB8AC3E}">
        <p14:creationId xmlns:p14="http://schemas.microsoft.com/office/powerpoint/2010/main" val="84446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907C7C-1589-4FA4-9458-3B43959DF52A}"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E4B46C-9410-4551-9D28-A106ED4383D5}" type="slidenum">
              <a:rPr lang="en-GB" smtClean="0"/>
              <a:t>‹#›</a:t>
            </a:fld>
            <a:endParaRPr lang="en-GB"/>
          </a:p>
        </p:txBody>
      </p:sp>
    </p:spTree>
    <p:extLst>
      <p:ext uri="{BB962C8B-B14F-4D97-AF65-F5344CB8AC3E}">
        <p14:creationId xmlns:p14="http://schemas.microsoft.com/office/powerpoint/2010/main" val="420640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907C7C-1589-4FA4-9458-3B43959DF52A}"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E4B46C-9410-4551-9D28-A106ED4383D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49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907C7C-1589-4FA4-9458-3B43959DF52A}"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E4B46C-9410-4551-9D28-A106ED4383D5}" type="slidenum">
              <a:rPr lang="en-GB" smtClean="0"/>
              <a:t>‹#›</a:t>
            </a:fld>
            <a:endParaRPr lang="en-GB"/>
          </a:p>
        </p:txBody>
      </p:sp>
    </p:spTree>
    <p:extLst>
      <p:ext uri="{BB962C8B-B14F-4D97-AF65-F5344CB8AC3E}">
        <p14:creationId xmlns:p14="http://schemas.microsoft.com/office/powerpoint/2010/main" val="2842071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907C7C-1589-4FA4-9458-3B43959DF52A}" type="datetimeFigureOut">
              <a:rPr lang="en-GB" smtClean="0"/>
              <a:t>28/09/2023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E4B46C-9410-4551-9D28-A106ED4383D5}" type="slidenum">
              <a:rPr lang="en-GB" smtClean="0"/>
              <a:t>‹#›</a:t>
            </a:fld>
            <a:endParaRPr lang="en-GB"/>
          </a:p>
        </p:txBody>
      </p:sp>
    </p:spTree>
    <p:extLst>
      <p:ext uri="{BB962C8B-B14F-4D97-AF65-F5344CB8AC3E}">
        <p14:creationId xmlns:p14="http://schemas.microsoft.com/office/powerpoint/2010/main" val="673815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907C7C-1589-4FA4-9458-3B43959DF52A}" type="datetimeFigureOut">
              <a:rPr lang="en-GB" smtClean="0"/>
              <a:t>28/09/2023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E4B46C-9410-4551-9D28-A106ED4383D5}" type="slidenum">
              <a:rPr lang="en-GB" smtClean="0"/>
              <a:t>‹#›</a:t>
            </a:fld>
            <a:endParaRPr lang="en-GB"/>
          </a:p>
        </p:txBody>
      </p:sp>
    </p:spTree>
    <p:extLst>
      <p:ext uri="{BB962C8B-B14F-4D97-AF65-F5344CB8AC3E}">
        <p14:creationId xmlns:p14="http://schemas.microsoft.com/office/powerpoint/2010/main" val="20019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B907C7C-1589-4FA4-9458-3B43959DF52A}" type="datetimeFigureOut">
              <a:rPr lang="en-GB" smtClean="0"/>
              <a:t>28/09/2023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4EE4B46C-9410-4551-9D28-A106ED4383D5}" type="slidenum">
              <a:rPr lang="en-GB" smtClean="0"/>
              <a:t>‹#›</a:t>
            </a:fld>
            <a:endParaRPr lang="en-GB"/>
          </a:p>
        </p:txBody>
      </p:sp>
    </p:spTree>
    <p:extLst>
      <p:ext uri="{BB962C8B-B14F-4D97-AF65-F5344CB8AC3E}">
        <p14:creationId xmlns:p14="http://schemas.microsoft.com/office/powerpoint/2010/main" val="3005681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B907C7C-1589-4FA4-9458-3B43959DF52A}" type="datetimeFigureOut">
              <a:rPr lang="en-GB" smtClean="0"/>
              <a:t>28/09/2023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EE4B46C-9410-4551-9D28-A106ED4383D5}" type="slidenum">
              <a:rPr lang="en-GB" smtClean="0"/>
              <a:t>‹#›</a:t>
            </a:fld>
            <a:endParaRPr lang="en-GB"/>
          </a:p>
        </p:txBody>
      </p:sp>
    </p:spTree>
    <p:extLst>
      <p:ext uri="{BB962C8B-B14F-4D97-AF65-F5344CB8AC3E}">
        <p14:creationId xmlns:p14="http://schemas.microsoft.com/office/powerpoint/2010/main" val="376201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B907C7C-1589-4FA4-9458-3B43959DF52A}"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E4B46C-9410-4551-9D28-A106ED4383D5}" type="slidenum">
              <a:rPr lang="en-GB" smtClean="0"/>
              <a:t>‹#›</a:t>
            </a:fld>
            <a:endParaRPr lang="en-GB"/>
          </a:p>
        </p:txBody>
      </p:sp>
    </p:spTree>
    <p:extLst>
      <p:ext uri="{BB962C8B-B14F-4D97-AF65-F5344CB8AC3E}">
        <p14:creationId xmlns:p14="http://schemas.microsoft.com/office/powerpoint/2010/main" val="970692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B907C7C-1589-4FA4-9458-3B43959DF52A}" type="datetimeFigureOut">
              <a:rPr lang="en-GB" smtClean="0"/>
              <a:t>28/09/2023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EE4B46C-9410-4551-9D28-A106ED4383D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253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3.png"/><Relationship Id="rId10" Type="http://schemas.openxmlformats.org/officeDocument/2006/relationships/image" Target="../media/image13.png"/><Relationship Id="rId4" Type="http://schemas.openxmlformats.org/officeDocument/2006/relationships/image" Target="../media/image2.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0.png"/><Relationship Id="rId7"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2D69-44BF-4F09-AEA8-538281AE5CE1}"/>
              </a:ext>
            </a:extLst>
          </p:cNvPr>
          <p:cNvSpPr>
            <a:spLocks noGrp="1"/>
          </p:cNvSpPr>
          <p:nvPr>
            <p:ph type="ctrTitle"/>
          </p:nvPr>
        </p:nvSpPr>
        <p:spPr>
          <a:xfrm>
            <a:off x="1051922" y="2050539"/>
            <a:ext cx="10187031" cy="1773732"/>
          </a:xfrm>
        </p:spPr>
        <p:txBody>
          <a:bodyPr>
            <a:noAutofit/>
          </a:bodyPr>
          <a:lstStyle/>
          <a:p>
            <a:pPr algn="ctr"/>
            <a:r>
              <a:rPr lang="en-GB" sz="5400" dirty="0">
                <a:latin typeface="Arial" panose="020B0604020202020204" pitchFamily="34" charset="0"/>
                <a:cs typeface="Arial" panose="020B0604020202020204" pitchFamily="34" charset="0"/>
              </a:rPr>
              <a:t>The Power of Campaigning</a:t>
            </a:r>
            <a:br>
              <a:rPr lang="en-GB" sz="5400" dirty="0">
                <a:latin typeface="Arial" panose="020B0604020202020204" pitchFamily="34" charset="0"/>
                <a:cs typeface="Arial" panose="020B0604020202020204" pitchFamily="34" charset="0"/>
              </a:rPr>
            </a:br>
            <a:r>
              <a:rPr lang="en-GB" sz="3200" dirty="0">
                <a:latin typeface="Arial" panose="020B0604020202020204" pitchFamily="34" charset="0"/>
                <a:cs typeface="Arial" panose="020B0604020202020204" pitchFamily="34" charset="0"/>
              </a:rPr>
              <a:t>Our Approach to Empower Pupils</a:t>
            </a:r>
            <a:endParaRPr lang="en-GB" sz="5400" dirty="0">
              <a:latin typeface="Arial" panose="020B0604020202020204" pitchFamily="34" charset="0"/>
              <a:cs typeface="Arial" panose="020B0604020202020204" pitchFamily="34" charset="0"/>
            </a:endParaRPr>
          </a:p>
        </p:txBody>
      </p:sp>
      <p:pic>
        <p:nvPicPr>
          <p:cNvPr id="1026" name="Picture 2" descr="Chesterton Primary - Wandle Learning Trust">
            <a:extLst>
              <a:ext uri="{FF2B5EF4-FFF2-40B4-BE49-F238E27FC236}">
                <a16:creationId xmlns:a16="http://schemas.microsoft.com/office/drawing/2014/main" id="{A51123FA-1B9F-4DAD-92F6-20F26EE7E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088" y="0"/>
            <a:ext cx="32766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a:extLst>
              <a:ext uri="{FF2B5EF4-FFF2-40B4-BE49-F238E27FC236}">
                <a16:creationId xmlns:a16="http://schemas.microsoft.com/office/drawing/2014/main" id="{CA91764B-BC8F-44CE-AB3D-CA295BDA2E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9094" y="466784"/>
            <a:ext cx="14176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Text&#10;&#10;Description automatically generated">
            <a:extLst>
              <a:ext uri="{FF2B5EF4-FFF2-40B4-BE49-F238E27FC236}">
                <a16:creationId xmlns:a16="http://schemas.microsoft.com/office/drawing/2014/main" id="{FC4C6503-7169-4503-A33A-2F5E713780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7257" y="1135121"/>
            <a:ext cx="1699229" cy="373905"/>
          </a:xfrm>
          <a:prstGeom prst="rect">
            <a:avLst/>
          </a:prstGeom>
        </p:spPr>
      </p:pic>
    </p:spTree>
    <p:extLst>
      <p:ext uri="{BB962C8B-B14F-4D97-AF65-F5344CB8AC3E}">
        <p14:creationId xmlns:p14="http://schemas.microsoft.com/office/powerpoint/2010/main" val="2112031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B880-A357-4A6B-9681-53C307322467}"/>
              </a:ext>
            </a:extLst>
          </p:cNvPr>
          <p:cNvSpPr>
            <a:spLocks noGrp="1"/>
          </p:cNvSpPr>
          <p:nvPr>
            <p:ph type="title"/>
          </p:nvPr>
        </p:nvSpPr>
        <p:spPr/>
        <p:txBody>
          <a:bodyPr/>
          <a:lstStyle/>
          <a:p>
            <a:r>
              <a:rPr lang="en-GB" dirty="0"/>
              <a:t>Where our journey started….</a:t>
            </a:r>
          </a:p>
        </p:txBody>
      </p:sp>
      <p:pic>
        <p:nvPicPr>
          <p:cNvPr id="6" name="Picture 2" descr="Chesterton Primary - Wandle Learning Trust">
            <a:extLst>
              <a:ext uri="{FF2B5EF4-FFF2-40B4-BE49-F238E27FC236}">
                <a16:creationId xmlns:a16="http://schemas.microsoft.com/office/drawing/2014/main" id="{23F5FA48-95C9-4677-B467-14C92D0A1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1038" y="45843"/>
            <a:ext cx="32766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hesterton Primary - Wandle Learning Trust">
            <a:extLst>
              <a:ext uri="{FF2B5EF4-FFF2-40B4-BE49-F238E27FC236}">
                <a16:creationId xmlns:a16="http://schemas.microsoft.com/office/drawing/2014/main" id="{F40971C1-6E82-4915-B2EF-2CCF7094B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088" y="0"/>
            <a:ext cx="32766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1E0764C6-C49F-445E-BBB7-0525DD1BC3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9094" y="466784"/>
            <a:ext cx="14176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Text&#10;&#10;Description automatically generated">
            <a:extLst>
              <a:ext uri="{FF2B5EF4-FFF2-40B4-BE49-F238E27FC236}">
                <a16:creationId xmlns:a16="http://schemas.microsoft.com/office/drawing/2014/main" id="{27D7EB82-7AB4-4115-A260-B53703967E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7257" y="1135121"/>
            <a:ext cx="1699229" cy="373905"/>
          </a:xfrm>
          <a:prstGeom prst="rect">
            <a:avLst/>
          </a:prstGeom>
        </p:spPr>
      </p:pic>
      <p:pic>
        <p:nvPicPr>
          <p:cNvPr id="13" name="Picture 12">
            <a:extLst>
              <a:ext uri="{FF2B5EF4-FFF2-40B4-BE49-F238E27FC236}">
                <a16:creationId xmlns:a16="http://schemas.microsoft.com/office/drawing/2014/main" id="{890C436D-BE6B-4AA8-978F-E4DB54B05707}"/>
              </a:ext>
            </a:extLst>
          </p:cNvPr>
          <p:cNvPicPr>
            <a:picLocks noChangeAspect="1"/>
          </p:cNvPicPr>
          <p:nvPr/>
        </p:nvPicPr>
        <p:blipFill>
          <a:blip r:embed="rId6"/>
          <a:stretch>
            <a:fillRect/>
          </a:stretch>
        </p:blipFill>
        <p:spPr>
          <a:xfrm>
            <a:off x="3457170" y="3916825"/>
            <a:ext cx="3136097" cy="2180613"/>
          </a:xfrm>
          <a:prstGeom prst="rect">
            <a:avLst/>
          </a:prstGeom>
        </p:spPr>
      </p:pic>
      <p:pic>
        <p:nvPicPr>
          <p:cNvPr id="6150" name="Picture 6" descr="Spotty Day – Blaenbaglan Primary School">
            <a:extLst>
              <a:ext uri="{FF2B5EF4-FFF2-40B4-BE49-F238E27FC236}">
                <a16:creationId xmlns:a16="http://schemas.microsoft.com/office/drawing/2014/main" id="{81D03E66-E2D3-4D78-BEB4-3BA09608B7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3527" y="1963161"/>
            <a:ext cx="2505075" cy="18192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omic Relief and Red Nose Day rebrand to clear up “confusion” - Design Week">
            <a:extLst>
              <a:ext uri="{FF2B5EF4-FFF2-40B4-BE49-F238E27FC236}">
                <a16:creationId xmlns:a16="http://schemas.microsoft.com/office/drawing/2014/main" id="{CC092FEF-35A0-4A7E-9E75-ACEA92C845F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3079" y="1825048"/>
            <a:ext cx="2181225" cy="20955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March 5, 2020 – Bloxwich Academy">
            <a:extLst>
              <a:ext uri="{FF2B5EF4-FFF2-40B4-BE49-F238E27FC236}">
                <a16:creationId xmlns:a16="http://schemas.microsoft.com/office/drawing/2014/main" id="{EFEB37DD-C993-440E-BCB8-E6C7D4A42B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1644" y="4009324"/>
            <a:ext cx="1670012" cy="111131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A3F47115-C56D-43FD-BF8C-84A713BE15A9}"/>
              </a:ext>
            </a:extLst>
          </p:cNvPr>
          <p:cNvPicPr>
            <a:picLocks noChangeAspect="1"/>
          </p:cNvPicPr>
          <p:nvPr/>
        </p:nvPicPr>
        <p:blipFill>
          <a:blip r:embed="rId10"/>
          <a:stretch>
            <a:fillRect/>
          </a:stretch>
        </p:blipFill>
        <p:spPr>
          <a:xfrm>
            <a:off x="6808781" y="1875483"/>
            <a:ext cx="3317854" cy="4364820"/>
          </a:xfrm>
          <a:prstGeom prst="rect">
            <a:avLst/>
          </a:prstGeom>
        </p:spPr>
      </p:pic>
    </p:spTree>
    <p:extLst>
      <p:ext uri="{BB962C8B-B14F-4D97-AF65-F5344CB8AC3E}">
        <p14:creationId xmlns:p14="http://schemas.microsoft.com/office/powerpoint/2010/main" val="3487313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1DED-1667-4A0D-B1E4-D1FF13547A23}"/>
              </a:ext>
            </a:extLst>
          </p:cNvPr>
          <p:cNvSpPr>
            <a:spLocks noGrp="1"/>
          </p:cNvSpPr>
          <p:nvPr>
            <p:ph type="title"/>
          </p:nvPr>
        </p:nvSpPr>
        <p:spPr/>
        <p:txBody>
          <a:bodyPr/>
          <a:lstStyle/>
          <a:p>
            <a:r>
              <a:rPr lang="en-GB" dirty="0"/>
              <a:t>….where we are now!</a:t>
            </a:r>
          </a:p>
        </p:txBody>
      </p:sp>
      <p:pic>
        <p:nvPicPr>
          <p:cNvPr id="4" name="Picture 2" descr="Chesterton Primary - Wandle Learning Trust">
            <a:extLst>
              <a:ext uri="{FF2B5EF4-FFF2-40B4-BE49-F238E27FC236}">
                <a16:creationId xmlns:a16="http://schemas.microsoft.com/office/drawing/2014/main" id="{5E5DB59E-5E47-451B-8CC7-4902A28D9A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088" y="0"/>
            <a:ext cx="32766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43431A99-D9EC-40DE-AD37-D74CBC6811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9094" y="466784"/>
            <a:ext cx="14176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ext&#10;&#10;Description automatically generated">
            <a:extLst>
              <a:ext uri="{FF2B5EF4-FFF2-40B4-BE49-F238E27FC236}">
                <a16:creationId xmlns:a16="http://schemas.microsoft.com/office/drawing/2014/main" id="{C02902EF-ED5E-422D-AB5A-FEC3350492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7257" y="1135121"/>
            <a:ext cx="1699229" cy="373905"/>
          </a:xfrm>
          <a:prstGeom prst="rect">
            <a:avLst/>
          </a:prstGeom>
        </p:spPr>
      </p:pic>
      <p:pic>
        <p:nvPicPr>
          <p:cNvPr id="7" name="Picture 6">
            <a:extLst>
              <a:ext uri="{FF2B5EF4-FFF2-40B4-BE49-F238E27FC236}">
                <a16:creationId xmlns:a16="http://schemas.microsoft.com/office/drawing/2014/main" id="{7BD62954-292D-4C79-9E45-DA41C1C6E89C}"/>
              </a:ext>
            </a:extLst>
          </p:cNvPr>
          <p:cNvPicPr>
            <a:picLocks noChangeAspect="1"/>
          </p:cNvPicPr>
          <p:nvPr/>
        </p:nvPicPr>
        <p:blipFill>
          <a:blip r:embed="rId6"/>
          <a:stretch>
            <a:fillRect/>
          </a:stretch>
        </p:blipFill>
        <p:spPr>
          <a:xfrm>
            <a:off x="0" y="1845734"/>
            <a:ext cx="4593117" cy="4023360"/>
          </a:xfrm>
          <a:prstGeom prst="rect">
            <a:avLst/>
          </a:prstGeom>
        </p:spPr>
      </p:pic>
      <p:pic>
        <p:nvPicPr>
          <p:cNvPr id="9" name="Picture 8">
            <a:extLst>
              <a:ext uri="{FF2B5EF4-FFF2-40B4-BE49-F238E27FC236}">
                <a16:creationId xmlns:a16="http://schemas.microsoft.com/office/drawing/2014/main" id="{0B65F6A3-6D83-47CB-A6CF-2D27897DF315}"/>
              </a:ext>
            </a:extLst>
          </p:cNvPr>
          <p:cNvPicPr>
            <a:picLocks noChangeAspect="1"/>
          </p:cNvPicPr>
          <p:nvPr/>
        </p:nvPicPr>
        <p:blipFill>
          <a:blip r:embed="rId7"/>
          <a:stretch>
            <a:fillRect/>
          </a:stretch>
        </p:blipFill>
        <p:spPr>
          <a:xfrm>
            <a:off x="7102241" y="1980365"/>
            <a:ext cx="1862266" cy="2270969"/>
          </a:xfrm>
          <a:prstGeom prst="rect">
            <a:avLst/>
          </a:prstGeom>
        </p:spPr>
      </p:pic>
      <p:pic>
        <p:nvPicPr>
          <p:cNvPr id="10" name="Picture 9">
            <a:extLst>
              <a:ext uri="{FF2B5EF4-FFF2-40B4-BE49-F238E27FC236}">
                <a16:creationId xmlns:a16="http://schemas.microsoft.com/office/drawing/2014/main" id="{050CD858-BC0A-41B6-8C95-DABDB2768290}"/>
              </a:ext>
            </a:extLst>
          </p:cNvPr>
          <p:cNvPicPr>
            <a:picLocks noChangeAspect="1"/>
          </p:cNvPicPr>
          <p:nvPr/>
        </p:nvPicPr>
        <p:blipFill>
          <a:blip r:embed="rId8"/>
          <a:stretch>
            <a:fillRect/>
          </a:stretch>
        </p:blipFill>
        <p:spPr>
          <a:xfrm>
            <a:off x="4677423" y="1980365"/>
            <a:ext cx="2303820" cy="2143290"/>
          </a:xfrm>
          <a:prstGeom prst="rect">
            <a:avLst/>
          </a:prstGeom>
        </p:spPr>
      </p:pic>
      <p:pic>
        <p:nvPicPr>
          <p:cNvPr id="11" name="Content Placeholder 10">
            <a:extLst>
              <a:ext uri="{FF2B5EF4-FFF2-40B4-BE49-F238E27FC236}">
                <a16:creationId xmlns:a16="http://schemas.microsoft.com/office/drawing/2014/main" id="{D34B993E-B49A-40C1-B114-E83E1F29276C}"/>
              </a:ext>
            </a:extLst>
          </p:cNvPr>
          <p:cNvPicPr>
            <a:picLocks noGrp="1" noChangeAspect="1"/>
          </p:cNvPicPr>
          <p:nvPr>
            <p:ph idx="1"/>
          </p:nvPr>
        </p:nvPicPr>
        <p:blipFill>
          <a:blip r:embed="rId9"/>
          <a:stretch>
            <a:fillRect/>
          </a:stretch>
        </p:blipFill>
        <p:spPr>
          <a:xfrm>
            <a:off x="5806728" y="4325328"/>
            <a:ext cx="2909115" cy="1771590"/>
          </a:xfrm>
          <a:prstGeom prst="rect">
            <a:avLst/>
          </a:prstGeom>
        </p:spPr>
      </p:pic>
      <p:pic>
        <p:nvPicPr>
          <p:cNvPr id="12" name="Picture 11">
            <a:extLst>
              <a:ext uri="{FF2B5EF4-FFF2-40B4-BE49-F238E27FC236}">
                <a16:creationId xmlns:a16="http://schemas.microsoft.com/office/drawing/2014/main" id="{29C26C17-4D62-41A3-AB0E-6F83F1297288}"/>
              </a:ext>
            </a:extLst>
          </p:cNvPr>
          <p:cNvPicPr>
            <a:picLocks noChangeAspect="1"/>
          </p:cNvPicPr>
          <p:nvPr/>
        </p:nvPicPr>
        <p:blipFill>
          <a:blip r:embed="rId10"/>
          <a:stretch>
            <a:fillRect/>
          </a:stretch>
        </p:blipFill>
        <p:spPr>
          <a:xfrm>
            <a:off x="9085505" y="1980365"/>
            <a:ext cx="2985211" cy="3689828"/>
          </a:xfrm>
          <a:prstGeom prst="rect">
            <a:avLst/>
          </a:prstGeom>
        </p:spPr>
      </p:pic>
      <p:pic>
        <p:nvPicPr>
          <p:cNvPr id="8" name="Picture 7">
            <a:extLst>
              <a:ext uri="{FF2B5EF4-FFF2-40B4-BE49-F238E27FC236}">
                <a16:creationId xmlns:a16="http://schemas.microsoft.com/office/drawing/2014/main" id="{7D3DEBA3-DC69-4CEE-8D13-A9FC086D9DDC}"/>
              </a:ext>
            </a:extLst>
          </p:cNvPr>
          <p:cNvPicPr>
            <a:picLocks noChangeAspect="1"/>
          </p:cNvPicPr>
          <p:nvPr/>
        </p:nvPicPr>
        <p:blipFill>
          <a:blip r:embed="rId11"/>
          <a:stretch>
            <a:fillRect/>
          </a:stretch>
        </p:blipFill>
        <p:spPr>
          <a:xfrm>
            <a:off x="8715843" y="4251334"/>
            <a:ext cx="1862267" cy="1919579"/>
          </a:xfrm>
          <a:prstGeom prst="rect">
            <a:avLst/>
          </a:prstGeom>
        </p:spPr>
      </p:pic>
      <p:pic>
        <p:nvPicPr>
          <p:cNvPr id="13" name="Picture 12">
            <a:extLst>
              <a:ext uri="{FF2B5EF4-FFF2-40B4-BE49-F238E27FC236}">
                <a16:creationId xmlns:a16="http://schemas.microsoft.com/office/drawing/2014/main" id="{37F1225E-8AC9-4744-8A92-27364653999E}"/>
              </a:ext>
            </a:extLst>
          </p:cNvPr>
          <p:cNvPicPr>
            <a:picLocks noChangeAspect="1"/>
          </p:cNvPicPr>
          <p:nvPr/>
        </p:nvPicPr>
        <p:blipFill>
          <a:blip r:embed="rId12"/>
          <a:stretch>
            <a:fillRect/>
          </a:stretch>
        </p:blipFill>
        <p:spPr>
          <a:xfrm>
            <a:off x="3944461" y="4192519"/>
            <a:ext cx="1704523" cy="1919580"/>
          </a:xfrm>
          <a:prstGeom prst="rect">
            <a:avLst/>
          </a:prstGeom>
        </p:spPr>
      </p:pic>
    </p:spTree>
    <p:extLst>
      <p:ext uri="{BB962C8B-B14F-4D97-AF65-F5344CB8AC3E}">
        <p14:creationId xmlns:p14="http://schemas.microsoft.com/office/powerpoint/2010/main" val="333928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D8DE1-8BE3-4FAE-9BE8-A384B52837A2}"/>
              </a:ext>
            </a:extLst>
          </p:cNvPr>
          <p:cNvSpPr>
            <a:spLocks noGrp="1"/>
          </p:cNvSpPr>
          <p:nvPr>
            <p:ph type="title"/>
          </p:nvPr>
        </p:nvSpPr>
        <p:spPr/>
        <p:txBody>
          <a:bodyPr/>
          <a:lstStyle/>
          <a:p>
            <a:r>
              <a:rPr lang="en-GB" dirty="0"/>
              <a:t>Whole School Planning</a:t>
            </a:r>
          </a:p>
        </p:txBody>
      </p:sp>
      <p:sp>
        <p:nvSpPr>
          <p:cNvPr id="3" name="Content Placeholder 2">
            <a:extLst>
              <a:ext uri="{FF2B5EF4-FFF2-40B4-BE49-F238E27FC236}">
                <a16:creationId xmlns:a16="http://schemas.microsoft.com/office/drawing/2014/main" id="{7573D967-EA60-4E02-853E-B4E9786A59CB}"/>
              </a:ext>
            </a:extLst>
          </p:cNvPr>
          <p:cNvSpPr>
            <a:spLocks noGrp="1"/>
          </p:cNvSpPr>
          <p:nvPr>
            <p:ph idx="1"/>
          </p:nvPr>
        </p:nvSpPr>
        <p:spPr>
          <a:xfrm>
            <a:off x="9166871" y="1840624"/>
            <a:ext cx="2738189" cy="4359760"/>
          </a:xfrm>
        </p:spPr>
        <p:txBody>
          <a:bodyPr>
            <a:normAutofit/>
          </a:bodyPr>
          <a:lstStyle/>
          <a:p>
            <a:r>
              <a:rPr lang="en-GB" sz="1600" dirty="0"/>
              <a:t>Sept – WE Scare Hunger</a:t>
            </a:r>
          </a:p>
          <a:p>
            <a:r>
              <a:rPr lang="en-GB" sz="1600" dirty="0"/>
              <a:t>Oct – Soctkober</a:t>
            </a:r>
          </a:p>
          <a:p>
            <a:r>
              <a:rPr lang="en-GB" sz="1600" dirty="0"/>
              <a:t>Nov – Y2 We Volunteer</a:t>
            </a:r>
          </a:p>
          <a:p>
            <a:r>
              <a:rPr lang="en-GB" sz="1600" dirty="0"/>
              <a:t>Dec – Y6 We Are Silent</a:t>
            </a:r>
          </a:p>
          <a:p>
            <a:r>
              <a:rPr lang="en-GB" sz="1600" dirty="0"/>
              <a:t>Jan – Y5 We Rise Above</a:t>
            </a:r>
          </a:p>
          <a:p>
            <a:r>
              <a:rPr lang="en-GB" sz="1600" dirty="0"/>
              <a:t>Feb – We Won’t Rest</a:t>
            </a:r>
          </a:p>
          <a:p>
            <a:r>
              <a:rPr lang="en-GB" sz="1600" dirty="0"/>
              <a:t>Mar – Y3 We Feel Good</a:t>
            </a:r>
          </a:p>
          <a:p>
            <a:r>
              <a:rPr lang="en-GB" sz="1600" dirty="0"/>
              <a:t>April – Y4 We Go Green</a:t>
            </a:r>
          </a:p>
          <a:p>
            <a:r>
              <a:rPr lang="en-GB" sz="1600" dirty="0"/>
              <a:t>May – We Walk for Water</a:t>
            </a:r>
          </a:p>
          <a:p>
            <a:r>
              <a:rPr lang="en-GB" sz="1600" dirty="0"/>
              <a:t>June – Y1 We Read Together</a:t>
            </a:r>
          </a:p>
          <a:p>
            <a:r>
              <a:rPr lang="en-GB" sz="1600" dirty="0"/>
              <a:t>July –  N This is Me</a:t>
            </a:r>
          </a:p>
          <a:p>
            <a:endParaRPr lang="en-GB" sz="1600" dirty="0"/>
          </a:p>
        </p:txBody>
      </p:sp>
      <p:pic>
        <p:nvPicPr>
          <p:cNvPr id="8" name="Picture 2" descr="Chesterton Primary - Wandle Learning Trust">
            <a:extLst>
              <a:ext uri="{FF2B5EF4-FFF2-40B4-BE49-F238E27FC236}">
                <a16:creationId xmlns:a16="http://schemas.microsoft.com/office/drawing/2014/main" id="{D6D944D9-E3B9-450E-90C9-6FE44C175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088" y="0"/>
            <a:ext cx="32766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BCB692EB-BAEB-4DFC-8CE4-3102EFBD8C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9094" y="466784"/>
            <a:ext cx="14176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ext&#10;&#10;Description automatically generated">
            <a:extLst>
              <a:ext uri="{FF2B5EF4-FFF2-40B4-BE49-F238E27FC236}">
                <a16:creationId xmlns:a16="http://schemas.microsoft.com/office/drawing/2014/main" id="{5849087D-0437-46F9-B6EE-496809F68B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7257" y="1135121"/>
            <a:ext cx="1699229" cy="373905"/>
          </a:xfrm>
          <a:prstGeom prst="rect">
            <a:avLst/>
          </a:prstGeom>
        </p:spPr>
      </p:pic>
      <p:pic>
        <p:nvPicPr>
          <p:cNvPr id="15" name="Picture 14">
            <a:extLst>
              <a:ext uri="{FF2B5EF4-FFF2-40B4-BE49-F238E27FC236}">
                <a16:creationId xmlns:a16="http://schemas.microsoft.com/office/drawing/2014/main" id="{65FAF605-CBCA-4F02-9C4D-391E4ED84CCF}"/>
              </a:ext>
            </a:extLst>
          </p:cNvPr>
          <p:cNvPicPr>
            <a:picLocks noChangeAspect="1"/>
          </p:cNvPicPr>
          <p:nvPr/>
        </p:nvPicPr>
        <p:blipFill>
          <a:blip r:embed="rId6"/>
          <a:stretch>
            <a:fillRect/>
          </a:stretch>
        </p:blipFill>
        <p:spPr>
          <a:xfrm>
            <a:off x="258497" y="1845734"/>
            <a:ext cx="3639682" cy="2548468"/>
          </a:xfrm>
          <a:prstGeom prst="rect">
            <a:avLst/>
          </a:prstGeom>
        </p:spPr>
      </p:pic>
      <p:pic>
        <p:nvPicPr>
          <p:cNvPr id="17" name="Picture 16">
            <a:extLst>
              <a:ext uri="{FF2B5EF4-FFF2-40B4-BE49-F238E27FC236}">
                <a16:creationId xmlns:a16="http://schemas.microsoft.com/office/drawing/2014/main" id="{C00977D5-FE4F-4A82-89CB-35898D0D0229}"/>
              </a:ext>
            </a:extLst>
          </p:cNvPr>
          <p:cNvPicPr>
            <a:picLocks noChangeAspect="1"/>
          </p:cNvPicPr>
          <p:nvPr/>
        </p:nvPicPr>
        <p:blipFill>
          <a:blip r:embed="rId7"/>
          <a:stretch>
            <a:fillRect/>
          </a:stretch>
        </p:blipFill>
        <p:spPr>
          <a:xfrm>
            <a:off x="5196487" y="1840624"/>
            <a:ext cx="3718619" cy="4117551"/>
          </a:xfrm>
          <a:prstGeom prst="rect">
            <a:avLst/>
          </a:prstGeom>
        </p:spPr>
      </p:pic>
      <p:pic>
        <p:nvPicPr>
          <p:cNvPr id="16" name="Picture 15">
            <a:extLst>
              <a:ext uri="{FF2B5EF4-FFF2-40B4-BE49-F238E27FC236}">
                <a16:creationId xmlns:a16="http://schemas.microsoft.com/office/drawing/2014/main" id="{8876788F-1BB4-4F5D-9922-81E9E63CF68D}"/>
              </a:ext>
            </a:extLst>
          </p:cNvPr>
          <p:cNvPicPr>
            <a:picLocks noChangeAspect="1"/>
          </p:cNvPicPr>
          <p:nvPr/>
        </p:nvPicPr>
        <p:blipFill>
          <a:blip r:embed="rId8"/>
          <a:stretch>
            <a:fillRect/>
          </a:stretch>
        </p:blipFill>
        <p:spPr>
          <a:xfrm>
            <a:off x="2109703" y="3857414"/>
            <a:ext cx="3576952" cy="2472102"/>
          </a:xfrm>
          <a:prstGeom prst="rect">
            <a:avLst/>
          </a:prstGeom>
        </p:spPr>
      </p:pic>
    </p:spTree>
    <p:extLst>
      <p:ext uri="{BB962C8B-B14F-4D97-AF65-F5344CB8AC3E}">
        <p14:creationId xmlns:p14="http://schemas.microsoft.com/office/powerpoint/2010/main" val="773646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66E8-C1CB-4F5E-985D-EC4AFC1F3580}"/>
              </a:ext>
            </a:extLst>
          </p:cNvPr>
          <p:cNvSpPr>
            <a:spLocks noGrp="1"/>
          </p:cNvSpPr>
          <p:nvPr>
            <p:ph type="title"/>
          </p:nvPr>
        </p:nvSpPr>
        <p:spPr/>
        <p:txBody>
          <a:bodyPr/>
          <a:lstStyle/>
          <a:p>
            <a:r>
              <a:rPr lang="en-GB" dirty="0"/>
              <a:t>We Walk for Water</a:t>
            </a:r>
          </a:p>
        </p:txBody>
      </p:sp>
      <p:pic>
        <p:nvPicPr>
          <p:cNvPr id="6" name="Picture 5">
            <a:extLst>
              <a:ext uri="{FF2B5EF4-FFF2-40B4-BE49-F238E27FC236}">
                <a16:creationId xmlns:a16="http://schemas.microsoft.com/office/drawing/2014/main" id="{980E2731-C713-4A66-92F1-A3C47BC2B8C0}"/>
              </a:ext>
            </a:extLst>
          </p:cNvPr>
          <p:cNvPicPr>
            <a:picLocks noChangeAspect="1"/>
          </p:cNvPicPr>
          <p:nvPr/>
        </p:nvPicPr>
        <p:blipFill>
          <a:blip r:embed="rId2"/>
          <a:stretch>
            <a:fillRect/>
          </a:stretch>
        </p:blipFill>
        <p:spPr>
          <a:xfrm>
            <a:off x="1058373" y="1809545"/>
            <a:ext cx="2752159" cy="2113870"/>
          </a:xfrm>
          <a:prstGeom prst="rect">
            <a:avLst/>
          </a:prstGeom>
        </p:spPr>
      </p:pic>
      <p:pic>
        <p:nvPicPr>
          <p:cNvPr id="7" name="Picture 6">
            <a:extLst>
              <a:ext uri="{FF2B5EF4-FFF2-40B4-BE49-F238E27FC236}">
                <a16:creationId xmlns:a16="http://schemas.microsoft.com/office/drawing/2014/main" id="{1D0C25F3-4184-4348-BB81-39C6AA3C58B3}"/>
              </a:ext>
            </a:extLst>
          </p:cNvPr>
          <p:cNvPicPr>
            <a:picLocks noChangeAspect="1"/>
          </p:cNvPicPr>
          <p:nvPr/>
        </p:nvPicPr>
        <p:blipFill>
          <a:blip r:embed="rId3"/>
          <a:stretch>
            <a:fillRect/>
          </a:stretch>
        </p:blipFill>
        <p:spPr>
          <a:xfrm>
            <a:off x="1125562" y="3925920"/>
            <a:ext cx="2617780" cy="2248094"/>
          </a:xfrm>
          <a:prstGeom prst="rect">
            <a:avLst/>
          </a:prstGeom>
        </p:spPr>
      </p:pic>
      <p:pic>
        <p:nvPicPr>
          <p:cNvPr id="8" name="Picture 7">
            <a:extLst>
              <a:ext uri="{FF2B5EF4-FFF2-40B4-BE49-F238E27FC236}">
                <a16:creationId xmlns:a16="http://schemas.microsoft.com/office/drawing/2014/main" id="{8B45F5AE-3A5E-4BEF-9868-0BB64E4F110A}"/>
              </a:ext>
            </a:extLst>
          </p:cNvPr>
          <p:cNvPicPr>
            <a:picLocks noChangeAspect="1"/>
          </p:cNvPicPr>
          <p:nvPr/>
        </p:nvPicPr>
        <p:blipFill>
          <a:blip r:embed="rId4"/>
          <a:stretch>
            <a:fillRect/>
          </a:stretch>
        </p:blipFill>
        <p:spPr>
          <a:xfrm>
            <a:off x="3985523" y="1809545"/>
            <a:ext cx="2752159" cy="2353070"/>
          </a:xfrm>
          <a:prstGeom prst="rect">
            <a:avLst/>
          </a:prstGeom>
        </p:spPr>
      </p:pic>
      <p:pic>
        <p:nvPicPr>
          <p:cNvPr id="9" name="Picture 8">
            <a:extLst>
              <a:ext uri="{FF2B5EF4-FFF2-40B4-BE49-F238E27FC236}">
                <a16:creationId xmlns:a16="http://schemas.microsoft.com/office/drawing/2014/main" id="{491A74F7-86B8-4FC1-A7B2-200C798B7B19}"/>
              </a:ext>
            </a:extLst>
          </p:cNvPr>
          <p:cNvPicPr>
            <a:picLocks noChangeAspect="1"/>
          </p:cNvPicPr>
          <p:nvPr/>
        </p:nvPicPr>
        <p:blipFill>
          <a:blip r:embed="rId5"/>
          <a:stretch>
            <a:fillRect/>
          </a:stretch>
        </p:blipFill>
        <p:spPr>
          <a:xfrm>
            <a:off x="6836192" y="1803458"/>
            <a:ext cx="4319488" cy="4508361"/>
          </a:xfrm>
          <a:prstGeom prst="rect">
            <a:avLst/>
          </a:prstGeom>
        </p:spPr>
      </p:pic>
      <p:pic>
        <p:nvPicPr>
          <p:cNvPr id="10" name="Picture 9">
            <a:extLst>
              <a:ext uri="{FF2B5EF4-FFF2-40B4-BE49-F238E27FC236}">
                <a16:creationId xmlns:a16="http://schemas.microsoft.com/office/drawing/2014/main" id="{DECAADDB-92F0-448A-A000-BFB9C759D469}"/>
              </a:ext>
            </a:extLst>
          </p:cNvPr>
          <p:cNvPicPr>
            <a:picLocks noChangeAspect="1"/>
          </p:cNvPicPr>
          <p:nvPr/>
        </p:nvPicPr>
        <p:blipFill>
          <a:blip r:embed="rId6"/>
          <a:stretch>
            <a:fillRect/>
          </a:stretch>
        </p:blipFill>
        <p:spPr>
          <a:xfrm>
            <a:off x="3985523" y="4270989"/>
            <a:ext cx="2617780" cy="1901074"/>
          </a:xfrm>
          <a:prstGeom prst="rect">
            <a:avLst/>
          </a:prstGeom>
        </p:spPr>
      </p:pic>
      <p:pic>
        <p:nvPicPr>
          <p:cNvPr id="13" name="Picture 2" descr="Chesterton Primary - Wandle Learning Trust">
            <a:extLst>
              <a:ext uri="{FF2B5EF4-FFF2-40B4-BE49-F238E27FC236}">
                <a16:creationId xmlns:a16="http://schemas.microsoft.com/office/drawing/2014/main" id="{09C9A5C9-0EE8-42EE-9106-DFA270810D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41088" y="0"/>
            <a:ext cx="32766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a:extLst>
              <a:ext uri="{FF2B5EF4-FFF2-40B4-BE49-F238E27FC236}">
                <a16:creationId xmlns:a16="http://schemas.microsoft.com/office/drawing/2014/main" id="{C0CF4789-B66E-4B2C-8629-201542432A4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59094" y="466784"/>
            <a:ext cx="14176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Text&#10;&#10;Description automatically generated">
            <a:extLst>
              <a:ext uri="{FF2B5EF4-FFF2-40B4-BE49-F238E27FC236}">
                <a16:creationId xmlns:a16="http://schemas.microsoft.com/office/drawing/2014/main" id="{20CCE8DA-66F7-4504-8C84-4451E50722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17257" y="1135121"/>
            <a:ext cx="1699229" cy="373905"/>
          </a:xfrm>
          <a:prstGeom prst="rect">
            <a:avLst/>
          </a:prstGeom>
        </p:spPr>
      </p:pic>
    </p:spTree>
    <p:extLst>
      <p:ext uri="{BB962C8B-B14F-4D97-AF65-F5344CB8AC3E}">
        <p14:creationId xmlns:p14="http://schemas.microsoft.com/office/powerpoint/2010/main" val="2486270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6199-D525-455D-8C7A-B80C45F5701D}"/>
              </a:ext>
            </a:extLst>
          </p:cNvPr>
          <p:cNvSpPr>
            <a:spLocks noGrp="1"/>
          </p:cNvSpPr>
          <p:nvPr>
            <p:ph type="title"/>
          </p:nvPr>
        </p:nvSpPr>
        <p:spPr/>
        <p:txBody>
          <a:bodyPr/>
          <a:lstStyle/>
          <a:p>
            <a:r>
              <a:rPr lang="en-GB" dirty="0"/>
              <a:t>Progressive Planning</a:t>
            </a:r>
          </a:p>
        </p:txBody>
      </p:sp>
      <p:sp>
        <p:nvSpPr>
          <p:cNvPr id="3" name="Content Placeholder 2">
            <a:extLst>
              <a:ext uri="{FF2B5EF4-FFF2-40B4-BE49-F238E27FC236}">
                <a16:creationId xmlns:a16="http://schemas.microsoft.com/office/drawing/2014/main" id="{649C8AC4-FA87-4607-A8E8-1187CD23E0EB}"/>
              </a:ext>
            </a:extLst>
          </p:cNvPr>
          <p:cNvSpPr>
            <a:spLocks noGrp="1"/>
          </p:cNvSpPr>
          <p:nvPr>
            <p:ph idx="1"/>
          </p:nvPr>
        </p:nvSpPr>
        <p:spPr/>
        <p:txBody>
          <a:bodyPr>
            <a:normAutofit fontScale="85000" lnSpcReduction="20000"/>
          </a:bodyPr>
          <a:lstStyle/>
          <a:p>
            <a:r>
              <a:rPr lang="en-GB" dirty="0"/>
              <a:t>N: I can talk about the differences between clean and dirty water (what can they see/smell, would they want to drink it/why not?</a:t>
            </a:r>
          </a:p>
          <a:p>
            <a:r>
              <a:rPr lang="en-GB" dirty="0"/>
              <a:t>R: I can explain how I enjoy my right to clean water (drinking, bathing, washing, cooking, at home/school)</a:t>
            </a:r>
          </a:p>
          <a:p>
            <a:r>
              <a:rPr lang="en-GB" dirty="0"/>
              <a:t>1: I understand that clean water keeps us healthy and is our right</a:t>
            </a:r>
          </a:p>
          <a:p>
            <a:r>
              <a:rPr lang="en-GB" dirty="0"/>
              <a:t>2: I understand and that some children do not enjoy their right to clean water. I understand the effects of drinking dirty water on health and wellbeing.</a:t>
            </a:r>
          </a:p>
          <a:p>
            <a:r>
              <a:rPr lang="en-GB" dirty="0"/>
              <a:t>3: I can explain some of the reason why children are forced to drink contaminated water </a:t>
            </a:r>
          </a:p>
          <a:p>
            <a:r>
              <a:rPr lang="en-GB" dirty="0"/>
              <a:t>4: I understand that where you live can determine your access to clean water and sanitation (geography, rural, developed nations and infrastructure)  </a:t>
            </a:r>
          </a:p>
          <a:p>
            <a:pPr fontAlgn="base"/>
            <a:r>
              <a:rPr lang="en-GB" dirty="0"/>
              <a:t>5: I can discuss the impact lack of access to clean water and sanitation can have on children (hygiene, health, gender inequality, education)  </a:t>
            </a:r>
          </a:p>
          <a:p>
            <a:pPr fontAlgn="base"/>
            <a:r>
              <a:rPr lang="en-GB" dirty="0"/>
              <a:t> 6: I can discuss the moral obligation global communities have to provide all citizens with their basic needs (clean water, sanitation) </a:t>
            </a:r>
          </a:p>
          <a:p>
            <a:endParaRPr lang="en-GB" dirty="0"/>
          </a:p>
        </p:txBody>
      </p:sp>
      <p:pic>
        <p:nvPicPr>
          <p:cNvPr id="12" name="Picture 2" descr="Chesterton Primary - Wandle Learning Trust">
            <a:extLst>
              <a:ext uri="{FF2B5EF4-FFF2-40B4-BE49-F238E27FC236}">
                <a16:creationId xmlns:a16="http://schemas.microsoft.com/office/drawing/2014/main" id="{E0F56A69-E227-4D29-B864-BA31762AD8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088" y="0"/>
            <a:ext cx="32766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a:extLst>
              <a:ext uri="{FF2B5EF4-FFF2-40B4-BE49-F238E27FC236}">
                <a16:creationId xmlns:a16="http://schemas.microsoft.com/office/drawing/2014/main" id="{481B87E6-5E9B-40A8-9F13-595D90DE08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9094" y="466784"/>
            <a:ext cx="14176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Text&#10;&#10;Description automatically generated">
            <a:extLst>
              <a:ext uri="{FF2B5EF4-FFF2-40B4-BE49-F238E27FC236}">
                <a16:creationId xmlns:a16="http://schemas.microsoft.com/office/drawing/2014/main" id="{53341340-1F01-4C29-95B9-03C3E1A20F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7257" y="1135121"/>
            <a:ext cx="1699229" cy="373905"/>
          </a:xfrm>
          <a:prstGeom prst="rect">
            <a:avLst/>
          </a:prstGeom>
        </p:spPr>
      </p:pic>
    </p:spTree>
    <p:extLst>
      <p:ext uri="{BB962C8B-B14F-4D97-AF65-F5344CB8AC3E}">
        <p14:creationId xmlns:p14="http://schemas.microsoft.com/office/powerpoint/2010/main" val="2998235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66E8-C1CB-4F5E-985D-EC4AFC1F3580}"/>
              </a:ext>
            </a:extLst>
          </p:cNvPr>
          <p:cNvSpPr>
            <a:spLocks noGrp="1"/>
          </p:cNvSpPr>
          <p:nvPr>
            <p:ph type="title"/>
          </p:nvPr>
        </p:nvSpPr>
        <p:spPr/>
        <p:txBody>
          <a:bodyPr/>
          <a:lstStyle/>
          <a:p>
            <a:r>
              <a:rPr lang="en-GB" dirty="0"/>
              <a:t>So What?</a:t>
            </a:r>
          </a:p>
        </p:txBody>
      </p:sp>
      <p:pic>
        <p:nvPicPr>
          <p:cNvPr id="8" name="Picture 2" descr="Chesterton Primary - Wandle Learning Trust">
            <a:extLst>
              <a:ext uri="{FF2B5EF4-FFF2-40B4-BE49-F238E27FC236}">
                <a16:creationId xmlns:a16="http://schemas.microsoft.com/office/drawing/2014/main" id="{C9C559AE-EC22-42F2-825F-048D4A92E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088" y="0"/>
            <a:ext cx="3276600" cy="14001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a:extLst>
              <a:ext uri="{FF2B5EF4-FFF2-40B4-BE49-F238E27FC236}">
                <a16:creationId xmlns:a16="http://schemas.microsoft.com/office/drawing/2014/main" id="{854DC903-7F38-4731-A565-9F62CFB87B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59094" y="466784"/>
            <a:ext cx="14176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ext&#10;&#10;Description automatically generated">
            <a:extLst>
              <a:ext uri="{FF2B5EF4-FFF2-40B4-BE49-F238E27FC236}">
                <a16:creationId xmlns:a16="http://schemas.microsoft.com/office/drawing/2014/main" id="{3526079F-23EC-4C5B-AAA7-A593C5133C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7257" y="1135121"/>
            <a:ext cx="1699229" cy="373905"/>
          </a:xfrm>
          <a:prstGeom prst="rect">
            <a:avLst/>
          </a:prstGeom>
        </p:spPr>
      </p:pic>
      <p:pic>
        <p:nvPicPr>
          <p:cNvPr id="1026" name="Picture 2" descr="How to make an impact in the world as a university student | Student">
            <a:extLst>
              <a:ext uri="{FF2B5EF4-FFF2-40B4-BE49-F238E27FC236}">
                <a16:creationId xmlns:a16="http://schemas.microsoft.com/office/drawing/2014/main" id="{887DEA2F-8D43-43C3-8095-8E0246FA4927}"/>
              </a:ext>
            </a:extLst>
          </p:cNvPr>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111518" y="1983639"/>
            <a:ext cx="6029923" cy="402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46444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440</TotalTime>
  <Words>781</Words>
  <Application>Microsoft Office PowerPoint</Application>
  <PresentationFormat>Widescreen</PresentationFormat>
  <Paragraphs>73</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Retrospect</vt:lpstr>
      <vt:lpstr>The Power of Campaigning Our Approach to Empower Pupils</vt:lpstr>
      <vt:lpstr>Where our journey started….</vt:lpstr>
      <vt:lpstr>….where we are now!</vt:lpstr>
      <vt:lpstr>Whole School Planning</vt:lpstr>
      <vt:lpstr>We Walk for Water</vt:lpstr>
      <vt:lpstr>Progressive Planning</vt:lpstr>
      <vt:lpstr>So What?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Rights Respecting at Chesterton Primary School</dc:title>
  <dc:creator>Whitney Shore</dc:creator>
  <cp:lastModifiedBy>Whitney Shore</cp:lastModifiedBy>
  <cp:revision>16</cp:revision>
  <dcterms:created xsi:type="dcterms:W3CDTF">2023-09-27T09:16:20Z</dcterms:created>
  <dcterms:modified xsi:type="dcterms:W3CDTF">2023-09-28T14:09:42Z</dcterms:modified>
</cp:coreProperties>
</file>