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6" r:id="rId6"/>
    <p:sldId id="297" r:id="rId7"/>
    <p:sldId id="293" r:id="rId8"/>
    <p:sldId id="298" r:id="rId9"/>
    <p:sldId id="276" r:id="rId10"/>
    <p:sldId id="289" r:id="rId11"/>
    <p:sldId id="286" r:id="rId12"/>
    <p:sldId id="287" r:id="rId13"/>
    <p:sldId id="288" r:id="rId14"/>
    <p:sldId id="270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OPTIONS" id="{23029291-0E1E-C547-B990-B8458FDC6D56}">
          <p14:sldIdLst>
            <p14:sldId id="292"/>
            <p14:sldId id="296"/>
            <p14:sldId id="297"/>
            <p14:sldId id="293"/>
            <p14:sldId id="298"/>
            <p14:sldId id="276"/>
            <p14:sldId id="289"/>
            <p14:sldId id="286"/>
            <p14:sldId id="287"/>
            <p14:sldId id="288"/>
            <p14:sldId id="27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6937"/>
    <a:srgbClr val="DDF3F1"/>
    <a:srgbClr val="FFFF00"/>
    <a:srgbClr val="003B5E"/>
    <a:srgbClr val="00833D"/>
    <a:srgbClr val="7030A0"/>
    <a:srgbClr val="6A1E74"/>
    <a:srgbClr val="FF9933"/>
    <a:srgbClr val="D8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A84E4-A479-C44D-B923-21635A666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CC891-2903-1742-A4D0-816C56D9BB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075A7-0CD8-3C45-A5C6-38333FC04F3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4AA94-94B7-F446-A906-4D69558D7F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A549C-6104-4848-99C9-7A288F770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43A9-B9E3-E74D-8B69-1D978EA9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53176-EF19-D841-BC46-8E06030978C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C135-8ECD-234C-BECE-154CA430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Delwedd: Ynghanol trais di-dor, mae teuluoedd yn ffoi o’u cartrefi sy’n deilchion yng nghymdogaeth Tal </a:t>
            </a:r>
            <a:r>
              <a:rPr lang="cy-GB" noProof="0" dirty="0" err="1"/>
              <a:t>al-Hawa</a:t>
            </a:r>
            <a:r>
              <a:rPr lang="cy-GB" noProof="0" dirty="0"/>
              <a:t>, gan geisio lloches yn neheubarth Haenen </a:t>
            </a:r>
            <a:r>
              <a:rPr lang="cy-GB" noProof="0" dirty="0" err="1"/>
              <a:t>Gaza</a:t>
            </a:r>
            <a:r>
              <a:rPr lang="cy-GB" noProof="0" dirty="0"/>
              <a:t> Hydref 2023.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0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368D0-998C-4032-83B2-2279821C94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368D0-998C-4032-83B2-2279821C94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7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Delwedd: Ar 17 Awst 2022 yn Wcrain, maes chwarae gwag yn ymyl adeilad o fflatiau wedi’i ddifrodi’n sylweddol yn </a:t>
            </a:r>
            <a:r>
              <a:rPr lang="cy-GB" noProof="0" dirty="0" err="1"/>
              <a:t>Saltivka</a:t>
            </a:r>
            <a:r>
              <a:rPr lang="cy-GB" noProof="0" dirty="0"/>
              <a:t>, un o faestrefi </a:t>
            </a:r>
            <a:r>
              <a:rPr lang="cy-GB" noProof="0" dirty="0" err="1"/>
              <a:t>Kharkiv</a:t>
            </a:r>
            <a:r>
              <a:rPr lang="cy-GB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368D0-998C-4032-83B2-2279821C94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9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solidFill>
                  <a:srgbClr val="121212"/>
                </a:solidFill>
                <a:effectLst/>
              </a:rPr>
              <a:t>Delwedd: ‘Gleiniau heddwch' ("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Perlen</a:t>
            </a:r>
            <a:r>
              <a:rPr lang="cy-GB" noProof="0" dirty="0">
                <a:solidFill>
                  <a:srgbClr val="121212"/>
                </a:solidFill>
                <a:effectLst/>
              </a:rPr>
              <a:t> 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für</a:t>
            </a:r>
            <a:r>
              <a:rPr lang="cy-GB" noProof="0" dirty="0">
                <a:solidFill>
                  <a:srgbClr val="121212"/>
                </a:solidFill>
                <a:effectLst/>
              </a:rPr>
              <a:t> 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den</a:t>
            </a:r>
            <a:r>
              <a:rPr lang="cy-GB" noProof="0" dirty="0">
                <a:solidFill>
                  <a:srgbClr val="121212"/>
                </a:solidFill>
                <a:effectLst/>
              </a:rPr>
              <a:t> 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Frieden</a:t>
            </a:r>
            <a:r>
              <a:rPr lang="cy-GB" noProof="0" dirty="0">
                <a:solidFill>
                  <a:srgbClr val="121212"/>
                </a:solidFill>
                <a:effectLst/>
              </a:rPr>
              <a:t>") oedd arwyddair 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Emilia</a:t>
            </a:r>
            <a:r>
              <a:rPr lang="cy-GB" noProof="0" dirty="0">
                <a:solidFill>
                  <a:srgbClr val="121212"/>
                </a:solidFill>
                <a:effectLst/>
              </a:rPr>
              <a:t>, 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Svea</a:t>
            </a:r>
            <a:r>
              <a:rPr lang="cy-GB" noProof="0" dirty="0">
                <a:solidFill>
                  <a:srgbClr val="121212"/>
                </a:solidFill>
                <a:effectLst/>
              </a:rPr>
              <a:t> a 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Yolanda</a:t>
            </a:r>
            <a:r>
              <a:rPr lang="cy-GB" noProof="0" dirty="0">
                <a:solidFill>
                  <a:srgbClr val="121212"/>
                </a:solidFill>
                <a:effectLst/>
              </a:rPr>
              <a:t>. Dros gyfnod hirach, creodd y tair emwaith gleiniau gyda’i gilydd ac yn unigol yn eu cartrefi. Ym mis Mawrth 2022, bu’r merched yn cyfnewid y gemwaith a hen deganau am roddion ariannol i UNICEF ym marchnad </a:t>
            </a:r>
            <a:r>
              <a:rPr lang="cy-GB" noProof="0" dirty="0" err="1">
                <a:solidFill>
                  <a:srgbClr val="121212"/>
                </a:solidFill>
                <a:effectLst/>
              </a:rPr>
              <a:t>Warendorf</a:t>
            </a:r>
            <a:r>
              <a:rPr lang="cy-GB" noProof="0" dirty="0">
                <a:solidFill>
                  <a:srgbClr val="121212"/>
                </a:solidFill>
                <a:effectLst/>
              </a:rPr>
              <a:t>. Yn hwyrach, daeth eu siblingiaid iau atynt i’w cefnogi.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368D0-998C-4032-83B2-2279821C94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9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Delwedd: Daeth </a:t>
            </a:r>
            <a:r>
              <a:rPr lang="cy-GB" noProof="0" dirty="0" err="1"/>
              <a:t>Taleen</a:t>
            </a:r>
            <a:r>
              <a:rPr lang="cy-GB" noProof="0" dirty="0"/>
              <a:t>, 9 mis, i gael sylw meddygol ac i fesur cylchedd canol top ei braich yn y clinig symudol gyda’i thad Mohammed, </a:t>
            </a:r>
            <a:r>
              <a:rPr lang="cy-GB" noProof="0" dirty="0" err="1"/>
              <a:t>llywodraethwriaeth</a:t>
            </a:r>
            <a:r>
              <a:rPr lang="cy-GB" noProof="0" dirty="0"/>
              <a:t> </a:t>
            </a:r>
            <a:r>
              <a:rPr lang="cy-GB" noProof="0" dirty="0" err="1"/>
              <a:t>Raymah</a:t>
            </a:r>
            <a:r>
              <a:rPr lang="cy-GB" noProof="0" dirty="0"/>
              <a:t>, Yemen. Ar ôl blynyddoedd o wrthdaro, mae’r systemau y mae llawer o deuluoedd yn dibynnu arnynt </a:t>
            </a:r>
            <a:r>
              <a:rPr lang="cy-GB" noProof="0"/>
              <a:t>yn dal </a:t>
            </a:r>
            <a:r>
              <a:rPr lang="cy-GB" noProof="0" dirty="0"/>
              <a:t>i fod dan bwysau difrifol. Mae UNICEF ar lawr gwlad yn Yemen, yn cynnig cymorth iechyd a maetheg sy’n achub bywydau drwy weithgareddau yn y gymuned fel darganfod camfaethiad mewn plant yn gynnar, a’i drin.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1C135-8ECD-234C-BECE-154CA43012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9C8C3-D77B-4A45-B301-1E7F69DD6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F99775-F5EA-5845-ACD1-9BD83E928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6" y="5775443"/>
            <a:ext cx="6709575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US" dirty="0"/>
              <a:t>ARTICLE OF THE WEEK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75C4D-3156-5CB9-8EAA-691BA42DFB3C}"/>
              </a:ext>
            </a:extLst>
          </p:cNvPr>
          <p:cNvSpPr txBox="1"/>
          <p:nvPr userDrawn="1"/>
        </p:nvSpPr>
        <p:spPr>
          <a:xfrm rot="5400000">
            <a:off x="11531242" y="512868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E13DC-33B5-D70F-658A-30842B3D9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513818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3465E4-4110-A240-96F3-76D8EE5C4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>
          <a:xfrm>
            <a:off x="1" y="0"/>
            <a:ext cx="6096000" cy="6857999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0971B6A-3C27-4844-8231-F1BBFFEE3C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002" y="600588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0568E147-7B99-AB4E-87BD-2A6E5E4C1F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899" y="3681012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9B82D579-7705-DA4E-8F72-031AA3ACA3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898" y="1551132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9A46698-EC9E-B948-AAB6-297953D1AF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5899" y="2141136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6F95AD97-5A5B-4E4E-BB5F-514681B19D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5898" y="4179743"/>
            <a:ext cx="3498751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C4A51ABF-E0D2-BE43-A416-1F6A52F0A8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5896" y="5471243"/>
            <a:ext cx="3498751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C4F8C-71BC-F3D4-6E06-81DC9705AD7D}"/>
              </a:ext>
            </a:extLst>
          </p:cNvPr>
          <p:cNvSpPr txBox="1"/>
          <p:nvPr userDrawn="1"/>
        </p:nvSpPr>
        <p:spPr>
          <a:xfrm rot="16200000">
            <a:off x="-524290" y="6166825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CD321-0CC8-7111-00D7-2571011F1A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D3870-E12B-8AED-2752-3D31C4ACB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2" t="7376" r="8238" b="8248"/>
          <a:stretch/>
        </p:blipFill>
        <p:spPr>
          <a:xfrm>
            <a:off x="-1" y="1377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0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1B3C1F-DE48-BE44-84E4-4DA05CF78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F3A560-1280-9B48-A5E5-0D34FA4E1F21}"/>
              </a:ext>
            </a:extLst>
          </p:cNvPr>
          <p:cNvSpPr txBox="1"/>
          <p:nvPr userDrawn="1"/>
        </p:nvSpPr>
        <p:spPr>
          <a:xfrm rot="5400000">
            <a:off x="11452265" y="524290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11F93A4-C228-F843-9F26-8B47B8F1C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9AD6D71F-36D3-9241-AF54-11F7648E9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4C04A3D-CB22-0A49-97D0-5BA4C5664E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9C82D4-3C10-E142-9889-00D4EF3D2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08794B6-B7F9-6A46-BACB-E949B4648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9C3253F-B0B0-DB41-B8CE-F01AA9C257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B72C7-3C60-6225-7C09-0614377789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7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10781619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10781620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tx1"/>
                </a:solidFill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10781619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10781619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10781619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C8ABD-FF41-7E2C-391C-DB27D8AD3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chemeClr val="bg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tx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10901362" cy="339950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10901363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10901362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9464450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10901362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D53AF-A3FF-E765-48A1-23677D7BE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2" y="261836"/>
            <a:ext cx="6536088" cy="1253402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GWEITHGAREDDAU CYNRADD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67611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cy-GB" noProof="0" dirty="0"/>
              <a:t>Nid oes angen ichi gwblhau pob weithgaredd, ond gallwch geisio cwblhau mwy nag un os oes gennych chi amser.</a:t>
            </a:r>
          </a:p>
        </p:txBody>
      </p:sp>
    </p:spTree>
    <p:extLst>
      <p:ext uri="{BB962C8B-B14F-4D97-AF65-F5344CB8AC3E}">
        <p14:creationId xmlns:p14="http://schemas.microsoft.com/office/powerpoint/2010/main" val="183041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261836"/>
            <a:ext cx="7113029" cy="1253402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GWEITHGAREDDAU CYNRADD 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97557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cy-GB" noProof="0" dirty="0"/>
              <a:t>Nid oes angen ichi gwblhau pob weithgaredd, ond gallwch geisio cwblhau mwy nag un os oes gennych chi ddigon o amser.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17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261836"/>
            <a:ext cx="7396059" cy="1253402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GWEITHGAREDDAU UWCHRADD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67611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cy-GB" noProof="0" dirty="0"/>
              <a:t>Nid oes angen ichi gwblhau pob weithgaredd, ond gallwch geisio cwblhau mwy nag un os oes gennych chi amser.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36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2A945-C8E3-30FD-0CBD-CC70E13ED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4974" y="285818"/>
            <a:ext cx="1728039" cy="142475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3433F5-63DC-A438-C03F-9D02A0B4A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741" y="1422679"/>
            <a:ext cx="5676116" cy="569407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cy-GB" noProof="0" dirty="0"/>
              <a:t>Nid oes angen ichi gwblhau pob weithgaredd, ond gallwch geisio cwblhau mwy nag un os oes gennych chi amser.</a:t>
            </a:r>
          </a:p>
          <a:p>
            <a:pPr lvl="0"/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A9F81EF-7F77-3B1F-73E2-57BF657183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7962116" cy="699404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GWEITHGAREDDAU UWCHRADD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96" y="-1"/>
            <a:ext cx="12179003" cy="6864737"/>
          </a:xfrm>
        </p:spPr>
        <p:txBody>
          <a:bodyPr anchor="ctr" anchorCtr="1"/>
          <a:lstStyle>
            <a:lvl1pPr marL="0" indent="0">
              <a:buNone/>
              <a:defRPr sz="3200" b="1" i="0">
                <a:latin typeface="Univers LT Pro 45 Light" panose="020B0403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0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96" y="-1"/>
            <a:ext cx="12179003" cy="6864737"/>
          </a:xfrm>
        </p:spPr>
        <p:txBody>
          <a:bodyPr anchor="ctr" anchorCtr="1"/>
          <a:lstStyle>
            <a:lvl1pPr marL="0" indent="0">
              <a:buNone/>
              <a:defRPr sz="3200" b="1" i="0">
                <a:latin typeface="Univers LT Pro 45 Light" panose="020B0403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15D024-C41D-B762-417D-5D4BB0F0D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9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4D9D1-2B9C-AC49-DDBA-1DAF9AC18FEA}"/>
              </a:ext>
            </a:extLst>
          </p:cNvPr>
          <p:cNvSpPr txBox="1"/>
          <p:nvPr userDrawn="1"/>
        </p:nvSpPr>
        <p:spPr>
          <a:xfrm rot="5400000">
            <a:off x="11423520" y="524980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bg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F2EA9-C95F-AB8D-24F6-99DAF9FE36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4CD91C-42CA-8B00-1DB9-BC7C6B88F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6" y="5775443"/>
            <a:ext cx="6709575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US" dirty="0"/>
              <a:t>ARTICLE OF THE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7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63BC055-63D2-7B4C-AA38-1B4DCD1B627F}"/>
              </a:ext>
            </a:extLst>
          </p:cNvPr>
          <p:cNvSpPr txBox="1"/>
          <p:nvPr userDrawn="1"/>
        </p:nvSpPr>
        <p:spPr>
          <a:xfrm rot="5400000">
            <a:off x="11452265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UNICEF/Dawe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4B766-2215-C139-0DAB-7612F4D55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934"/>
          <a:stretch/>
        </p:blipFill>
        <p:spPr>
          <a:xfrm>
            <a:off x="0" y="0"/>
            <a:ext cx="12192000" cy="7076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4A1BD-726B-1114-D48F-AB46BE7529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174274"/>
            <a:ext cx="1728039" cy="14247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556ACC-1A57-915C-9F60-8F6761E59A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7" y="5783138"/>
            <a:ext cx="1997759" cy="772107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GB" dirty="0"/>
              <a:t>DIOLCH</a:t>
            </a:r>
          </a:p>
        </p:txBody>
      </p:sp>
    </p:spTree>
    <p:extLst>
      <p:ext uri="{BB962C8B-B14F-4D97-AF65-F5344CB8AC3E}">
        <p14:creationId xmlns:p14="http://schemas.microsoft.com/office/powerpoint/2010/main" val="49680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y questions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B298E2-0F22-BC40-A2EA-513B720D7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02640B2-5C62-5346-B320-A8ACB9465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242" y="5676757"/>
            <a:ext cx="2092649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GB" dirty="0"/>
              <a:t>DIOLCH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5D4E2-2139-70F7-952D-5144759F4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6" y="221899"/>
            <a:ext cx="1728039" cy="1424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51BA1-C2BB-DCDE-F966-63A72A44D1B0}"/>
              </a:ext>
            </a:extLst>
          </p:cNvPr>
          <p:cNvSpPr txBox="1"/>
          <p:nvPr userDrawn="1"/>
        </p:nvSpPr>
        <p:spPr>
          <a:xfrm rot="5400000">
            <a:off x="11452265" y="611826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© UNICEF/Dawe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7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58540-510A-394B-9D44-2805DC685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FB937E-E3C0-1B43-A23E-E479019F8118}"/>
              </a:ext>
            </a:extLst>
          </p:cNvPr>
          <p:cNvSpPr txBox="1"/>
          <p:nvPr userDrawn="1"/>
        </p:nvSpPr>
        <p:spPr>
          <a:xfrm rot="5400000">
            <a:off x="11423520" y="524980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FE414-4BFE-F01A-CC0C-CA0236D3C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2C4ACB-ECDD-5C73-79AB-458D4959F4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866" y="5775443"/>
            <a:ext cx="6709575" cy="787496"/>
          </a:xfrm>
          <a:solidFill>
            <a:srgbClr val="00AEEF"/>
          </a:solidFill>
        </p:spPr>
        <p:txBody>
          <a:bodyPr wrap="square" lIns="180000" tIns="180000" rIns="180000" bIns="36000" anchor="ctr" anchorCtr="0">
            <a:spAutoFit/>
          </a:bodyPr>
          <a:lstStyle>
            <a:lvl1pPr>
              <a:defRPr sz="4000" b="1" i="0" cap="none" spc="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</a:lstStyle>
          <a:p>
            <a:r>
              <a:rPr lang="en-US" dirty="0"/>
              <a:t>ARTICLE OF THE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86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1"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F23992F1-03EB-2343-8BEC-5A96DB478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40F0B3-1B7E-6DBB-331F-230258D9B1FA}"/>
              </a:ext>
            </a:extLst>
          </p:cNvPr>
          <p:cNvSpPr txBox="1">
            <a:spLocks/>
          </p:cNvSpPr>
          <p:nvPr userDrawn="1"/>
        </p:nvSpPr>
        <p:spPr>
          <a:xfrm>
            <a:off x="6492240" y="3152001"/>
            <a:ext cx="5346940" cy="1880103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180000" tIns="180000" rIns="180000" bIns="360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 spc="0" baseline="0">
                <a:solidFill>
                  <a:schemeClr val="bg1"/>
                </a:solidFill>
                <a:latin typeface="Univers LT Pro 85 XBlack" panose="020B0804030502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rial Black" panose="020B0A04020102020204" pitchFamily="34" charset="0"/>
              </a:rPr>
              <a:t>YMCHWILIO I RYFEL A GWRTHDARO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1577A-816D-ADB7-B314-A5B9BFDC1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1556" y="297692"/>
            <a:ext cx="2337625" cy="19273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A0B83A-67BF-A50F-68C0-55DCC263A0E5}"/>
              </a:ext>
            </a:extLst>
          </p:cNvPr>
          <p:cNvSpPr txBox="1">
            <a:spLocks/>
          </p:cNvSpPr>
          <p:nvPr userDrawn="1"/>
        </p:nvSpPr>
        <p:spPr>
          <a:xfrm>
            <a:off x="7437119" y="5542179"/>
            <a:ext cx="4402061" cy="772107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80000" tIns="180000" rIns="180000" bIns="3600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 spc="0" baseline="0">
                <a:solidFill>
                  <a:schemeClr val="bg1"/>
                </a:solidFill>
                <a:latin typeface="Univers LT Pro 85 XBlack" panose="020B0804030502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GB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ADNODD I YSGOLION O SAFBWYNT HAWLIAU PLANT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9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13E6965-0B9A-224F-B64D-FB7942606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8835"/>
            <a:ext cx="4648901" cy="699404"/>
          </a:xfrm>
          <a:solidFill>
            <a:schemeClr val="tx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CYFARWYDDIADAU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438D2-6C85-3681-FD0E-952127D229C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7940" y="1624939"/>
            <a:ext cx="5305425" cy="4490853"/>
          </a:xfrm>
        </p:spPr>
        <p:txBody>
          <a:bodyPr lIns="0">
            <a:normAutofit/>
          </a:bodyPr>
          <a:lstStyle>
            <a:lvl1pPr>
              <a:buClr>
                <a:srgbClr val="00AEEF"/>
              </a:buClr>
              <a:defRPr sz="18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5FDA7-ADA2-FC50-4D41-544CB2C33AAF}"/>
              </a:ext>
            </a:extLst>
          </p:cNvPr>
          <p:cNvSpPr txBox="1"/>
          <p:nvPr userDrawn="1"/>
        </p:nvSpPr>
        <p:spPr>
          <a:xfrm>
            <a:off x="528635" y="1624939"/>
            <a:ext cx="530542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y-GB" sz="2000" b="0" i="0" noProof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Bwriad yr adnodd hyblyg hwn yw rhoi ichi adnoddau dysgu’n gysylltiedig â hawliau, addas a hawdd i ddefnyddio, i’w rhannu â’ch plant, eu teuluoedd a’ch cydweithwyr. </a:t>
            </a:r>
          </a:p>
          <a:p>
            <a:pPr lvl="0"/>
            <a:endParaRPr lang="cy-GB" sz="2000" b="0" i="0" noProof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  <a:p>
            <a:pPr lvl="0"/>
            <a:r>
              <a:rPr lang="cy-GB" sz="2000" b="0" i="0" noProof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Dylech </a:t>
            </a:r>
            <a:r>
              <a:rPr lang="cy-GB" sz="2000" b="1" i="0" noProof="0" dirty="0">
                <a:solidFill>
                  <a:srgbClr val="FFFF00"/>
                </a:solidFill>
                <a:latin typeface="Univers LT Pro 45 Light" panose="020B0403020202020204" pitchFamily="34" charset="77"/>
              </a:rPr>
              <a:t>ddileu’r sleidiau nad ydynt yn berthnasol </a:t>
            </a:r>
            <a:r>
              <a:rPr lang="cy-GB" sz="2000" b="0" i="0" noProof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neu dasgau cyn eu rhannu â’r myfyrwyr. Dylech sicrhau bod y cynnwys yn gweithio i’ch dysgwyr chi. Mae croeso ichi ychwanegu unrhyw gynnwys sy’n gwneud y deunydd yn fwy perthnasol i’ch lleoliad chi. </a:t>
            </a:r>
          </a:p>
          <a:p>
            <a:pPr lvl="0"/>
            <a:endParaRPr lang="cy-GB" sz="2000" b="0" i="0" noProof="0" dirty="0">
              <a:solidFill>
                <a:schemeClr val="bg1"/>
              </a:solidFill>
              <a:latin typeface="Univers LT Pro 45 Light" panose="020B0403020202020204" pitchFamily="34" charset="77"/>
            </a:endParaRPr>
          </a:p>
          <a:p>
            <a:pPr lvl="0"/>
            <a:r>
              <a:rPr lang="cy-GB" sz="2000" b="0" i="0" noProof="0" dirty="0">
                <a:solidFill>
                  <a:schemeClr val="bg1"/>
                </a:solidFill>
                <a:latin typeface="Univers LT Pro 45 Light" panose="020B0403020202020204" pitchFamily="34" charset="77"/>
              </a:rPr>
              <a:t>Mae’r pecyn hwn hefyd yn rhoi dolenni i adnoddau dysgu trydydd parti ac o Bwyllgor Y DU UNICEF (UNICEF UK) y gallwch eu defnyddio’n ddi-dâl.</a:t>
            </a:r>
          </a:p>
          <a:p>
            <a:pPr lvl="0"/>
            <a:endParaRPr lang="en-GB" sz="1600" b="0" i="0" dirty="0">
              <a:solidFill>
                <a:schemeClr val="bg1"/>
              </a:solidFill>
              <a:latin typeface="Univers LT Pro 55" panose="020B0603020202020204" pitchFamily="34" charset="77"/>
            </a:endParaRPr>
          </a:p>
          <a:p>
            <a:pPr lvl="0"/>
            <a:endParaRPr lang="en-US" sz="1600" b="0" i="0" dirty="0">
              <a:solidFill>
                <a:schemeClr val="bg1"/>
              </a:solidFill>
              <a:latin typeface="Univers LT Pro 55" panose="020B0603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3CECD-7C84-120C-E609-3483F65EE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DE4915-8F76-AB49-9590-D6122C483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BAA83-EA49-59C5-F1C6-74286C2B285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4A1A1-0D48-7706-9CE0-C5B58F46F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C993EE9-E58A-7E4B-B4EB-2294621E94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6401" y="2071688"/>
            <a:ext cx="5305425" cy="309086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99BF44-277F-CD47-80F6-ADBE4478B2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6401" y="1468553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DF19E799-652C-FA37-7A63-035B8B3219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757" y="1597203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C89A7-5221-DDDB-423F-26E8274D5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478" y="2326112"/>
            <a:ext cx="4512040" cy="45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 1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B79801-24AD-D045-91A4-8CAA77B45F8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0"/>
            <a:ext cx="6095999" cy="6857999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000" b="1" i="0">
                <a:latin typeface="Univers LT Pro 45 Light" panose="020B0403020202020204" pitchFamily="34" charset="77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ICON TO ADD IMAGE/OBJECT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44F7200-DCFE-9945-9273-44E67D699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subheading</a:t>
            </a:r>
            <a:endParaRPr lang="en-US" dirty="0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C5D0C60B-E163-B04A-AB8E-6DA0597ACB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467049" cy="448808"/>
          </a:xfrm>
        </p:spPr>
        <p:txBody>
          <a:bodyPr lIns="0" rIns="90000"/>
          <a:lstStyle>
            <a:lvl1pPr marL="0" indent="0">
              <a:buNone/>
              <a:defRPr b="1" i="0">
                <a:solidFill>
                  <a:schemeClr val="tx1"/>
                </a:solidFill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76B139B-DF4C-1A4B-9E23-23263EEEDD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FF00"/>
              </a:buClr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BD7000FD-8C77-2A4A-AAB0-4E86F9D62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FF00"/>
              </a:buClr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4CCF1-48CB-AE46-BCEA-D8996EA06D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AF7C1-0CA9-E90C-964C-A069F38901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2641971" cy="714793"/>
          </a:xfrm>
          <a:solidFill>
            <a:schemeClr val="tx1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541B7-871A-357C-23E6-5617B6B91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6267AA-06DB-7249-97B0-AC604B409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r="20344"/>
          <a:stretch/>
        </p:blipFill>
        <p:spPr>
          <a:xfrm>
            <a:off x="0" y="1"/>
            <a:ext cx="6101355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70DF2-4455-3149-A14A-9AA96CF762C8}"/>
              </a:ext>
            </a:extLst>
          </p:cNvPr>
          <p:cNvSpPr txBox="1"/>
          <p:nvPr userDrawn="1"/>
        </p:nvSpPr>
        <p:spPr>
          <a:xfrm rot="16200000">
            <a:off x="-524290" y="6166825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ADCB709-ED65-0741-B289-5B4E347811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6002" y="600588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1CABC8AD-7222-F34B-9DC8-93443F8D48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899" y="3681012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3F15152C-B9F1-1C47-8AA6-A4AEDF174D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5898" y="1551132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5ACB111-88C0-7C49-ACB4-E11D22B29D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35899" y="2141136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0A7AC5E-963B-0D4E-8617-70DC4C02B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5898" y="4179743"/>
            <a:ext cx="3534377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C7D2DC5-51AB-754B-B99C-2DC72F97B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5896" y="5471243"/>
            <a:ext cx="3534379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03934-A46A-7495-82B1-0BF49C5D8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  <p:pic>
        <p:nvPicPr>
          <p:cNvPr id="4" name="Picture 3" descr="A person walking in a city&#10;&#10;Description automatically generated">
            <a:extLst>
              <a:ext uri="{FF2B5EF4-FFF2-40B4-BE49-F238E27FC236}">
                <a16:creationId xmlns:a16="http://schemas.microsoft.com/office/drawing/2014/main" id="{5A90A340-B97E-50B5-00FB-BD1991E72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2" t="3785" r="1191" b="2695"/>
          <a:stretch/>
        </p:blipFill>
        <p:spPr>
          <a:xfrm>
            <a:off x="1" y="-43824"/>
            <a:ext cx="6279596" cy="69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6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paren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1B3C1F-DE48-BE44-84E4-4DA05CF78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F3A560-1280-9B48-A5E5-0D34FA4E1F21}"/>
              </a:ext>
            </a:extLst>
          </p:cNvPr>
          <p:cNvSpPr txBox="1"/>
          <p:nvPr userDrawn="1"/>
        </p:nvSpPr>
        <p:spPr>
          <a:xfrm>
            <a:off x="6096000" y="6642556"/>
            <a:ext cx="12640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Univers LT Pro 45 Light" panose="020B0403020202020204" pitchFamily="34" charset="77"/>
              </a:rPr>
              <a:t>© UNICEF/Dawe</a:t>
            </a:r>
            <a:endParaRPr lang="en-US" sz="800" b="0" i="0" dirty="0">
              <a:solidFill>
                <a:schemeClr val="tx1"/>
              </a:solidFill>
              <a:latin typeface="Univers LT Pro 45 Light" panose="020B0403020202020204" pitchFamily="34" charset="77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11F93A4-C228-F843-9F26-8B47B8F1C0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41" y="531140"/>
            <a:ext cx="3186731" cy="714793"/>
          </a:xfrm>
          <a:solidFill>
            <a:srgbClr val="00AEEF"/>
          </a:solidFill>
        </p:spPr>
        <p:txBody>
          <a:bodyPr wrap="square" lIns="144000" tIns="144000" rIns="108000" bIns="0" anchor="ctr" anchorCtr="0">
            <a:spAutoFit/>
          </a:bodyPr>
          <a:lstStyle>
            <a:lvl1pPr marL="0" indent="0">
              <a:buNone/>
              <a:defRPr sz="4000" b="1" i="0" spc="100" baseline="0">
                <a:solidFill>
                  <a:schemeClr val="bg1"/>
                </a:solidFill>
                <a:latin typeface="Univers LT Pro 85 XBlack" panose="020B0804030502020204" pitchFamily="34" charset="77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9AD6D71F-36D3-9241-AF54-11F7648E9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3611564"/>
            <a:ext cx="5305425" cy="259486"/>
          </a:xfrm>
        </p:spPr>
        <p:txBody>
          <a:bodyPr lIns="0" rIns="90000">
            <a:noAutofit/>
          </a:bodyPr>
          <a:lstStyle>
            <a:lvl1pPr marL="0" indent="0">
              <a:buNone/>
              <a:defRPr sz="2000" b="1" i="0">
                <a:solidFill>
                  <a:srgbClr val="00AEEF"/>
                </a:solidFill>
                <a:latin typeface="Univers LT Pro 45 Light" panose="020B0403020202020204" pitchFamily="34" charset="77"/>
              </a:defRPr>
            </a:lvl1pPr>
          </a:lstStyle>
          <a:p>
            <a:pPr lvl="0"/>
            <a:r>
              <a:rPr lang="en-GB" dirty="0"/>
              <a:t>Click to edit sub-heading</a:t>
            </a:r>
            <a:endParaRPr lang="en-US" dirty="0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F4C04A3D-CB22-0A49-97D0-5BA4C5664E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7" y="1481684"/>
            <a:ext cx="5305425" cy="448808"/>
          </a:xfrm>
        </p:spPr>
        <p:txBody>
          <a:bodyPr lIns="0" rIns="90000"/>
          <a:lstStyle>
            <a:lvl1pPr marL="0" indent="0">
              <a:buNone/>
              <a:defRPr b="1" i="0">
                <a:latin typeface="Univers LT Pro 85 XBlack" panose="020B0804030502020204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9C82D4-3C10-E142-9889-00D4EF3D2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071688"/>
            <a:ext cx="5305425" cy="1357312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body copy.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08794B6-B7F9-6A46-BACB-E949B4648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4035425"/>
            <a:ext cx="5305425" cy="1127125"/>
          </a:xfrm>
        </p:spPr>
        <p:txBody>
          <a:bodyPr lIns="0">
            <a:normAutofit/>
          </a:bodyPr>
          <a:lstStyle>
            <a:lvl1pPr>
              <a:buClr>
                <a:srgbClr val="FF6937"/>
              </a:buClr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9C3253F-B0B0-DB41-B8CE-F01AA9C257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6" y="5326925"/>
            <a:ext cx="5305425" cy="1127125"/>
          </a:xfrm>
        </p:spPr>
        <p:txBody>
          <a:bodyPr lIns="0">
            <a:normAutofit/>
          </a:bodyPr>
          <a:lstStyle>
            <a:lvl1pPr marL="342900" indent="-342900">
              <a:buClr>
                <a:srgbClr val="FF6937"/>
              </a:buClr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Univers LT Pro 45 Light" panose="020B0403020202020204" pitchFamily="34" charset="77"/>
              </a:defRPr>
            </a:lvl1pPr>
            <a:lvl2pPr>
              <a:buClr>
                <a:srgbClr val="00AEEF"/>
              </a:buClr>
              <a:defRPr sz="1800"/>
            </a:lvl2pPr>
            <a:lvl3pPr marL="1257300" indent="-342900">
              <a:buClr>
                <a:srgbClr val="00AEEF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number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77344-1482-515F-838F-853FB0B35B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8517" y="5129961"/>
            <a:ext cx="1728039" cy="14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8ABE-55A1-4A23-B61E-3C88C2D89DA1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3E42-53AE-43BD-AB25-A5BDE1E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738" r:id="rId3"/>
    <p:sldLayoutId id="2147483739" r:id="rId4"/>
    <p:sldLayoutId id="2147483734" r:id="rId5"/>
    <p:sldLayoutId id="2147483728" r:id="rId6"/>
    <p:sldLayoutId id="2147483694" r:id="rId7"/>
    <p:sldLayoutId id="2147483706" r:id="rId8"/>
    <p:sldLayoutId id="2147483727" r:id="rId9"/>
    <p:sldLayoutId id="2147483709" r:id="rId10"/>
    <p:sldLayoutId id="2147483740" r:id="rId11"/>
    <p:sldLayoutId id="2147483735" r:id="rId12"/>
    <p:sldLayoutId id="2147483733" r:id="rId13"/>
    <p:sldLayoutId id="2147483736" r:id="rId14"/>
    <p:sldLayoutId id="2147483741" r:id="rId15"/>
    <p:sldLayoutId id="2147483742" r:id="rId16"/>
    <p:sldLayoutId id="2147483743" r:id="rId17"/>
    <p:sldLayoutId id="2147483715" r:id="rId18"/>
    <p:sldLayoutId id="2147483737" r:id="rId19"/>
    <p:sldLayoutId id="2147483696" r:id="rId20"/>
    <p:sldLayoutId id="214748372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Univers LT Pro 85 XBlack" panose="020B08040305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LT Std 45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js_I6Syz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parenting/how-talk-your-children-about-conflict-and-w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WyzqLXtq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aO-HzIv5-OA?feature=oembed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youtu.be/aO-HzIv5-OA?si=u6HusgnLRdeY9Oc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icesofyouth.org/blog/poem-about-war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7AD6D5-3A54-6CBE-CF3D-AF22C421A2F3}"/>
              </a:ext>
            </a:extLst>
          </p:cNvPr>
          <p:cNvSpPr txBox="1"/>
          <p:nvPr/>
        </p:nvSpPr>
        <p:spPr>
          <a:xfrm rot="16200000">
            <a:off x="-1195625" y="5385376"/>
            <a:ext cx="266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  <a:latin typeface="Univers Next Pro" panose="020B0503030202020203" pitchFamily="34" charset="0"/>
              </a:rPr>
              <a:t>©UNICF/UN0689532/Gilbertson</a:t>
            </a:r>
          </a:p>
        </p:txBody>
      </p:sp>
    </p:spTree>
    <p:extLst>
      <p:ext uri="{BB962C8B-B14F-4D97-AF65-F5344CB8AC3E}">
        <p14:creationId xmlns:p14="http://schemas.microsoft.com/office/powerpoint/2010/main" val="290863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148C5-8033-2F6C-8E1A-47F2DB6C20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cy-GB" dirty="0"/>
              <a:t>Nid oes rhaid ichi gwblhau pob gweithgaredd ond os oes amser gennych, gallech geisio cwblhau mwy nag un.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85236-62AD-FB88-2CBF-B8C2EF1CB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47624B-3509-583B-4E7E-03A60295EFAC}"/>
              </a:ext>
            </a:extLst>
          </p:cNvPr>
          <p:cNvSpPr/>
          <p:nvPr/>
        </p:nvSpPr>
        <p:spPr>
          <a:xfrm>
            <a:off x="528741" y="2137472"/>
            <a:ext cx="5676115" cy="2151499"/>
          </a:xfrm>
          <a:prstGeom prst="rect">
            <a:avLst/>
          </a:prstGeom>
          <a:solidFill>
            <a:srgbClr val="00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543B5-0473-6EF4-B0B1-951579C011CE}"/>
              </a:ext>
            </a:extLst>
          </p:cNvPr>
          <p:cNvSpPr/>
          <p:nvPr/>
        </p:nvSpPr>
        <p:spPr>
          <a:xfrm>
            <a:off x="528741" y="4434357"/>
            <a:ext cx="5676115" cy="2151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B85E6-A5F9-2ABC-81EF-5EDBDB6ACAFE}"/>
              </a:ext>
            </a:extLst>
          </p:cNvPr>
          <p:cNvSpPr/>
          <p:nvPr/>
        </p:nvSpPr>
        <p:spPr>
          <a:xfrm>
            <a:off x="6365756" y="2137472"/>
            <a:ext cx="5567258" cy="215149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B981E-037A-7815-7912-1BCD08320421}"/>
              </a:ext>
            </a:extLst>
          </p:cNvPr>
          <p:cNvSpPr/>
          <p:nvPr/>
        </p:nvSpPr>
        <p:spPr>
          <a:xfrm>
            <a:off x="6365756" y="4434357"/>
            <a:ext cx="5567258" cy="2151499"/>
          </a:xfrm>
          <a:prstGeom prst="rect">
            <a:avLst/>
          </a:prstGeom>
          <a:solidFill>
            <a:srgbClr val="FF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F2CAE-1419-627D-D2CB-5864B1C93348}"/>
              </a:ext>
            </a:extLst>
          </p:cNvPr>
          <p:cNvSpPr txBox="1"/>
          <p:nvPr/>
        </p:nvSpPr>
        <p:spPr>
          <a:xfrm>
            <a:off x="668388" y="2241941"/>
            <a:ext cx="5396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Ydych chi’n gymodwr da? Allwch chi feddwl am enghraifft ohonoch yn helpu i ddatrys anghytundeb rhwng dau berson? Beth wnaethoch chi? Sut mae Erthyglau 12 a 13 a pharchu barn eich gilydd yn helpu wrth ddatrys problem? Ysgrifennwch restr o bethau i ddweud a gwneud wrth ddatrys anghytundebau.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13C85-9544-42E9-895C-5A5E8CB59783}"/>
              </a:ext>
            </a:extLst>
          </p:cNvPr>
          <p:cNvSpPr txBox="1"/>
          <p:nvPr/>
        </p:nvSpPr>
        <p:spPr>
          <a:xfrm>
            <a:off x="6446922" y="2167245"/>
            <a:ext cx="5404926" cy="21809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Gall profiadau trawmatig yn ystod plentyndod, gan gynnwys rhyfel a gwrthdaro, effeithio ar ddatblygiad plentyn. Beth mae eich ysgol chi yn ei wneud i’ch helpu chi gyda </a:t>
            </a:r>
            <a:r>
              <a:rPr lang="cy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straen a gorbryder? Crëwch boster i wneud yn siŵr bod yr holl bobl ifanc yn eich ysgol chi yn gwybod sut i gael cymorth os oes ei angen arnynt. Peidiwch ag anghofio cynnwys asiantaethau allanol fel </a:t>
            </a:r>
            <a:r>
              <a:rPr lang="cy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y-GB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hildline</a:t>
            </a:r>
            <a:r>
              <a:rPr lang="cy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NSPCC.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C6690-6C5D-2FD5-E08F-685152002191}"/>
              </a:ext>
            </a:extLst>
          </p:cNvPr>
          <p:cNvSpPr txBox="1"/>
          <p:nvPr/>
        </p:nvSpPr>
        <p:spPr>
          <a:xfrm>
            <a:off x="821418" y="4777707"/>
            <a:ext cx="5090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Gwyliwch </a:t>
            </a:r>
            <a:r>
              <a:rPr lang="cy-GB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Poems</a:t>
            </a:r>
            <a:r>
              <a:rPr lang="cy-GB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cy-GB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Peace</a:t>
            </a:r>
            <a:r>
              <a:rPr lang="cy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gwrandewch ar blant a phobl ifanc sy’n byw ynghanol gwrthdaro yn defnyddio barddoniaeth i alw am heddwch. Wrth ichi wylio, dewiswch linell neu ymadrodd sy’n aros yn y cof, a’i defnyddio i greu eich cerdd eich hun am heddwch. </a:t>
            </a:r>
            <a:endParaRPr lang="cy-GB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43A68-471A-1508-AE98-3C713D1D54E3}"/>
              </a:ext>
            </a:extLst>
          </p:cNvPr>
          <p:cNvSpPr txBox="1"/>
          <p:nvPr/>
        </p:nvSpPr>
        <p:spPr>
          <a:xfrm>
            <a:off x="6528087" y="4523753"/>
            <a:ext cx="5404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Mae’r fideo </a:t>
            </a:r>
            <a:r>
              <a:rPr lang="cy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cy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cy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cy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Younis</a:t>
            </a:r>
            <a:r>
              <a:rPr lang="cy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- I am a </a:t>
            </a:r>
            <a:r>
              <a:rPr lang="cy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y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, not a </a:t>
            </a:r>
            <a:r>
              <a:rPr lang="cy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solider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 yn dangos sut wnaeth tlodi olygu bod plentyn yn Sudan yn rhan o wrthdaro yn ifanc. Wrth ichi ei wylio, meddyliwch ba hawliau a wrthodwyd i </a:t>
            </a:r>
            <a:r>
              <a:rPr lang="cy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Younis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, cyn darllen erthyglau 38 a 39 eto. Trafodwch y rôl sydd gan fel UNICEF wrth weithio gyda phobl ifanc fel </a:t>
            </a:r>
            <a:r>
              <a:rPr lang="cy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Younis</a:t>
            </a:r>
            <a:r>
              <a:rPr lang="cy-GB" sz="1600" dirty="0">
                <a:latin typeface="Arial" panose="020B0604020202020204" pitchFamily="34" charset="0"/>
                <a:cs typeface="Arial" panose="020B0604020202020204" pitchFamily="34" charset="0"/>
              </a:rPr>
              <a:t> er mwyn rhoi eu bywydau ar ben ffordd. Beth ydych chi’n meddwl y dylai llywodraethau fod yn ei wneud?</a:t>
            </a:r>
          </a:p>
        </p:txBody>
      </p:sp>
    </p:spTree>
    <p:extLst>
      <p:ext uri="{BB962C8B-B14F-4D97-AF65-F5344CB8AC3E}">
        <p14:creationId xmlns:p14="http://schemas.microsoft.com/office/powerpoint/2010/main" val="375839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65716-FF31-A845-A83E-5C96960D70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5897" y="198989"/>
            <a:ext cx="2460322" cy="588605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MYFYRIO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1A7BB-2A24-D942-B067-AA19DC6FF0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5896" y="872687"/>
            <a:ext cx="5351304" cy="1278429"/>
          </a:xfrm>
        </p:spPr>
        <p:txBody>
          <a:bodyPr/>
          <a:lstStyle/>
          <a:p>
            <a:pPr rtl="0" fontAlgn="base"/>
            <a:r>
              <a:rPr lang="cy-GB" sz="1600" b="0" dirty="0">
                <a:solidFill>
                  <a:schemeClr val="tx1"/>
                </a:solidFill>
                <a:latin typeface="Arial" panose="020B0604020202020204" pitchFamily="34" charset="0"/>
              </a:rPr>
              <a:t>Efallai yr hoffech gymryd amser i fyfyrio fel dosbarth neu mewn gwasanaeth. </a:t>
            </a:r>
          </a:p>
          <a:p>
            <a:pPr rtl="0" fontAlgn="base"/>
            <a:r>
              <a:rPr lang="cy-GB" sz="1600" b="0" dirty="0">
                <a:solidFill>
                  <a:schemeClr val="tx1"/>
                </a:solidFill>
                <a:latin typeface="Arial" panose="020B0604020202020204" pitchFamily="34" charset="0"/>
              </a:rPr>
              <a:t>Pan fo rhyfel a gwrthdaro, yn aml byddwn yn ceisio meddwl am heddwch:</a:t>
            </a:r>
            <a:endParaRPr lang="cy-GB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cy-GB" sz="1600" b="0" dirty="0">
                <a:solidFill>
                  <a:schemeClr val="tx1"/>
                </a:solidFill>
                <a:latin typeface="Arial" panose="020B0604020202020204" pitchFamily="34" charset="0"/>
              </a:rPr>
              <a:t>Beth sy’n gwneud ichi deimlo’n heddychlon a digynnwrf?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cy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Sut all eich meddyliau, geiriau a gweithredoedd roi </a:t>
            </a:r>
            <a:r>
              <a:rPr lang="cy-GB" sz="1600" b="0" dirty="0">
                <a:solidFill>
                  <a:schemeClr val="tx1"/>
                </a:solidFill>
                <a:latin typeface="Arial" panose="020B0604020202020204" pitchFamily="34" charset="0"/>
              </a:rPr>
              <a:t>ymdeimlad o heddwch i’ch ffrindiau a’ch teulu?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cy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Beth sy’n gwneud cymodwr?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y-GB" sz="1600" b="0" dirty="0">
                <a:solidFill>
                  <a:schemeClr val="tx1"/>
                </a:solidFill>
                <a:latin typeface="Arial" panose="020B0604020202020204" pitchFamily="34" charset="0"/>
              </a:rPr>
              <a:t>Yn y cyfnod anodd hwn, allai eich dosbarth neu’ch ysgol greu canolbwynt â symbolau o heddwch – efallai lluniau colomennod, canhwyllau neu ddwylo’n estyn allan mewn cyfeillgarwch?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y-GB" sz="1600" b="0" dirty="0">
                <a:solidFill>
                  <a:schemeClr val="tx1"/>
                </a:solidFill>
                <a:latin typeface="Arial" panose="020B0604020202020204" pitchFamily="34" charset="0"/>
              </a:rPr>
              <a:t>Cymerwch amser i fod yn greadigol a defnyddiwch y gweithgaredd hwn i rannu ychydig o feddwl cadarnhaol a gobaith gyda’ch gilydd.</a:t>
            </a:r>
            <a:endParaRPr lang="cy-GB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endParaRPr lang="en-GB" sz="1600" b="1" i="0" dirty="0">
              <a:effectLst/>
              <a:latin typeface="Arial" panose="020B0604020202020204" pitchFamily="34" charset="0"/>
            </a:endParaRPr>
          </a:p>
          <a:p>
            <a:pPr rtl="0" fontAlgn="base"/>
            <a:r>
              <a:rPr lang="en-GB" sz="1600" dirty="0">
                <a:latin typeface="Arial" panose="020B0604020202020204" pitchFamily="34" charset="0"/>
              </a:rPr>
              <a:t> </a:t>
            </a:r>
          </a:p>
          <a:p>
            <a:pPr rtl="0" fontAlgn="base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B7F36-90A4-0B1A-111C-11C5AC23A772}"/>
              </a:ext>
            </a:extLst>
          </p:cNvPr>
          <p:cNvSpPr txBox="1"/>
          <p:nvPr/>
        </p:nvSpPr>
        <p:spPr>
          <a:xfrm rot="16200000">
            <a:off x="-365086" y="6197243"/>
            <a:ext cx="1106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UNICEFF/Unruh</a:t>
            </a:r>
            <a:endParaRPr lang="en-US" sz="8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6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F6F1-CA81-DB4E-AAF1-DEADC82DD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8" y="5506948"/>
            <a:ext cx="1971879" cy="1150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C1ADC-8F1E-9951-78EE-7391FCA1C456}"/>
              </a:ext>
            </a:extLst>
          </p:cNvPr>
          <p:cNvSpPr txBox="1"/>
          <p:nvPr/>
        </p:nvSpPr>
        <p:spPr>
          <a:xfrm rot="16200000">
            <a:off x="10568066" y="5385376"/>
            <a:ext cx="266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  <a:latin typeface="Univers Next Pro" panose="020B0503030202020203" pitchFamily="34" charset="0"/>
              </a:rPr>
              <a:t>©UNIEF/UN0716817/Al-Haj</a:t>
            </a:r>
          </a:p>
        </p:txBody>
      </p:sp>
    </p:spTree>
    <p:extLst>
      <p:ext uri="{BB962C8B-B14F-4D97-AF65-F5344CB8AC3E}">
        <p14:creationId xmlns:p14="http://schemas.microsoft.com/office/powerpoint/2010/main" val="171546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FFC307-D477-6C2A-CC6F-23BE9A482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741" y="424166"/>
            <a:ext cx="5785796" cy="588605"/>
          </a:xfrm>
        </p:spPr>
        <p:txBody>
          <a:bodyPr/>
          <a:lstStyle/>
          <a:p>
            <a:r>
              <a:rPr lang="en-GB" sz="3200" dirty="0">
                <a:latin typeface="Arial Black" panose="020B0A04020102020204" pitchFamily="34" charset="0"/>
              </a:rPr>
              <a:t>CANLLAW I ATHRAWON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55A85-D857-6B65-FB13-FBE9B6B7385A}"/>
              </a:ext>
            </a:extLst>
          </p:cNvPr>
          <p:cNvSpPr txBox="1"/>
          <p:nvPr/>
        </p:nvSpPr>
        <p:spPr>
          <a:xfrm>
            <a:off x="607762" y="1231900"/>
            <a:ext cx="9924771" cy="5109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Mae rhyfel a gwrthdaro’n bynciau hynod anodd i bobl o </a:t>
            </a:r>
            <a:r>
              <a:rPr lang="cy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bob oed. </a:t>
            </a:r>
            <a:endParaRPr lang="cy-GB" sz="1600" dirty="0">
              <a:solidFill>
                <a:schemeClr val="bg1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Nid yw’n </a:t>
            </a:r>
            <a:r>
              <a:rPr lang="cy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beth hawdd i weithio gyda phlant i geisio’u helpu nhw i ddatrys meddyliau a theimladau cymhleth. Fodd bynnag, mae cynnig gofod diogel er mwyn ymchwilio’n ofalus i ddigwyddiadau byd-eang annymunol </a:t>
            </a:r>
            <a:r>
              <a:rPr lang="cy-GB" sz="1600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Arial"/>
              </a:rPr>
              <a:t>yn gallu rhoi tawelwch meddwl i blant a phobl ifanc</a:t>
            </a:r>
            <a:r>
              <a:rPr lang="cy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, a’u hysgogi nhw i geisio cymorth pan fydd ei angen arnynt. </a:t>
            </a:r>
            <a:endParaRPr lang="cy-GB" sz="1600" dirty="0">
              <a:solidFill>
                <a:schemeClr val="bg1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sy’n adnabod eich plant a phobl ifanc orau. Mae popeth a gynigir yma 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wedi’i fwriadu i’w ddehongli yng ngoleuni eich barn broffesiynol chi. </a:t>
            </a: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y-GB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Wrth siarad â 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phlant a gwneud gweithgareddau’r pecyn hwn, cofiwch </a:t>
            </a:r>
            <a:r>
              <a:rPr lang="cy-GB" sz="1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brofiadau byw 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gwahanol y plant yn eich ysgol chi o ran rhyfel a gwrthdaro, ffoi rhag trais neu drawma arall yn eu bywydau. </a:t>
            </a:r>
            <a:endParaRPr lang="cy-GB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 yn ddieithriad, mae gwrthdaro’n mynd law yn llaw â threisio hawliau. Gall hyn wneud i rai plant gwestiynu gwerth hawliau, neu golli ymddiriedaeth yng ngallu’r rhai 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sydd â dyletswyddau i gyflawni. </a:t>
            </a:r>
            <a:endParaRPr lang="cy-GB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Mae’n bwysig cael cydbwysedd rhwng trafodaeth am ryfel a gwrthdaro, a gobaith ac optimistiaeth.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Cofiwch, er gwaethaf popeth, mae’r 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 yn lle gwell i blant heddiw nag yr oedd pan fabwysiadwyd Confensiwn y Cenhedloedd Unedig ar Hawliau'r Plentyn yn 1989. </a:t>
            </a:r>
            <a:endParaRPr lang="cy-GB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Gweler y sleid nesaf am awgrymiadau ynghylch sut i ymdrin â’r pwnc hwn.</a:t>
            </a:r>
            <a:endParaRPr lang="cy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Mae’r </a:t>
            </a:r>
            <a:r>
              <a:rPr lang="cy-GB" sz="1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Canllaw UNICEF</a:t>
            </a:r>
            <a:r>
              <a:rPr lang="cy-GB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hwn wedi’i anelu at rieni, ond mae’n berthnasol i staff ysgolion hefyd. </a:t>
            </a:r>
            <a:endParaRPr lang="cy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9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FFC307-D477-6C2A-CC6F-23BE9A482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741" y="424166"/>
            <a:ext cx="5837554" cy="588605"/>
          </a:xfrm>
        </p:spPr>
        <p:txBody>
          <a:bodyPr/>
          <a:lstStyle/>
          <a:p>
            <a:r>
              <a:rPr lang="en-GB" sz="3200" dirty="0">
                <a:latin typeface="Arial Black" panose="020B0A04020102020204" pitchFamily="34" charset="0"/>
              </a:rPr>
              <a:t>CANLLAW I ATHRAWON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184CD-29DD-9FBA-FE49-EC3EA32FAE07}"/>
              </a:ext>
            </a:extLst>
          </p:cNvPr>
          <p:cNvSpPr txBox="1"/>
          <p:nvPr/>
        </p:nvSpPr>
        <p:spPr>
          <a:xfrm>
            <a:off x="363748" y="1172316"/>
            <a:ext cx="9770852" cy="606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Oes gan eich dosbarth </a:t>
            </a:r>
            <a:r>
              <a:rPr lang="cy-GB" sz="15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gytundeb i gydweithio’n barchus</a:t>
            </a:r>
            <a: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neu oes angen ichi gytuno ar reolau sylfaenol ar gyfer y gwaith hwn?</a:t>
            </a:r>
            <a:b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y-GB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Cynhaliwch ddeialog agored gyda’ch dysgwyr. Anogwch y plant i rannu eu safbwyntiau a’u syniadau. Gallai fod yn ddefnyddiol i’w hatgoffa nhw am yr hawl i ryddid mynegiant (Erthygl 13) a phwysigrwydd parchu barn arall. </a:t>
            </a:r>
            <a:r>
              <a:rPr lang="cy-GB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Byddwch yn barod i dderbyn ciwiau geiriol a rhai </a:t>
            </a:r>
            <a:r>
              <a:rPr lang="cy-GB" sz="15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dieiriau</a:t>
            </a:r>
            <a:r>
              <a:rPr lang="cy-GB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sy’n dangos bod plant wedi cael eu cyffwrdd yn emosiynol. </a:t>
            </a:r>
            <a: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­ </a:t>
            </a:r>
            <a:b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y-GB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y-GB" sz="1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Pwysleisiwch eich bod yn deall y gallai meddwl am yr hyn sy’n digwydd yn ystod rhyfel a gwrthdaro achosi </a:t>
            </a:r>
            <a:r>
              <a:rPr lang="cy-GB" sz="1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ypset</a:t>
            </a:r>
            <a:r>
              <a:rPr lang="cy-GB" sz="1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dryswch i’r dysgwyr. Atgoffwch nhw am y bobl a’r lleoedd sy’n cynnig cymorth i blant yn yr ysgol a thu hwnt. </a:t>
            </a:r>
            <a:b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y-GB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Pwysleisiwch y ffaith bod Confensiwn </a:t>
            </a:r>
            <a:r>
              <a:rPr lang="cy-GB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Cenhedloedd Unedig ar Hawliau'r Plentyn yn dweud bod rhaid i les pennaf y plentyn fod yn brif ystyriaeth bob amser. Dylai pob plentyn gael y gofal, parch ac amddiffyniad y mae hawl ganddo i’w cael, waeth pwy ydyw nac o ble y daw. </a:t>
            </a:r>
            <a:r>
              <a:rPr lang="cy-GB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Mae’r Confensiwn yn ein galluogi ni i weld pan na fydd hawliau’n cael eu bodloni a gall plant a’r rhai sy’n gofalu amdanynt siarad i fyny dros eu hawliau. </a:t>
            </a:r>
            <a:b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y-GB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1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Pwysleisiwch yn gyson bod</a:t>
            </a:r>
            <a: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15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hawliau dynol yn gyd-addewid a wnaethpwyd gan holl wledydd y byd, gan gynnwys y rhai sy’n gwrthdaro ar hyn o bryd. </a:t>
            </a:r>
            <a:r>
              <a:rPr lang="cy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Gellir crynhoi’r addewid fel hyn – mae pawb yn gallu mwynhau bywyd diogel, hapus a llawn, lle rhoddir gwerth cyfartal i’w hurddas a’u gwerth. Gallwch hefyd bwysleisio bod y system ryngwladol ar gyfer </a:t>
            </a:r>
            <a:r>
              <a:rPr lang="cy-GB" sz="1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gwarchod ffoaduriaid wedi’i seilio ar yr egwyddor bod pob gwlad yn helpu eu cyd-fodau dynol ar adegau o angen. </a:t>
            </a:r>
            <a:endParaRPr lang="cy-GB" sz="15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2D1BD-FBC8-EA93-1FCE-6DF84024B8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5089" y="2374843"/>
            <a:ext cx="5305425" cy="259486"/>
          </a:xfrm>
        </p:spPr>
        <p:txBody>
          <a:bodyPr/>
          <a:lstStyle/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Erthygl 38 (rhyfel a gwrthdaro arfog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E27848-DFD1-AF14-FF5F-64C92CF120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8637" y="1307713"/>
            <a:ext cx="4829175" cy="9280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y-GB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ae llawer o erthyglau Confensiwn y Cenhedloedd Unedig ar Hawliau’r Plentyn yn ymwneud â thema rhyfel a gwrthdaro, ond mae’r gweithgareddau yma yn cysylltu’n benodol â’r erthyglau canlynol: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FFC307-D477-6C2A-CC6F-23BE9A482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835" y="166430"/>
            <a:ext cx="7090092" cy="928051"/>
          </a:xfrm>
        </p:spPr>
        <p:txBody>
          <a:bodyPr/>
          <a:lstStyle/>
          <a:p>
            <a:r>
              <a:rPr lang="en-GB" sz="3200" dirty="0">
                <a:latin typeface="Arial Black" panose="020B0A04020102020204" pitchFamily="34" charset="0"/>
              </a:rPr>
              <a:t>ERTHYGLAU’R CONFENSIWN SY’N GYSYLLTIEDIG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AE39B5-447E-B4ED-95AE-181556283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529193"/>
            <a:ext cx="2586108" cy="344814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285961-668F-49E4-A55D-B76E76D59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3080" y="1529193"/>
            <a:ext cx="2642981" cy="3523975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1EAD54-50D8-1B4F-0536-9F1E43A1BB80}"/>
              </a:ext>
            </a:extLst>
          </p:cNvPr>
          <p:cNvSpPr txBox="1">
            <a:spLocks/>
          </p:cNvSpPr>
          <p:nvPr/>
        </p:nvSpPr>
        <p:spPr>
          <a:xfrm>
            <a:off x="525088" y="2846093"/>
            <a:ext cx="5305425" cy="156826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Univers LT Pro 45 Ligh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y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Rhaid i Lywodraethau beidio â chaniatáu i blant dan 15 oed gymryd rhan mewn rhyfel neu ymuno â’r lluoedd arfog. Rhaid i Lywodraethau 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wneud popeth a allant i amddiffyn a gofalu am blant y mae rhyfel a gwrthdaro arfog yn effeithio arnynt.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F01CAA4-A96F-E364-3845-83090A1F2938}"/>
              </a:ext>
            </a:extLst>
          </p:cNvPr>
          <p:cNvSpPr txBox="1">
            <a:spLocks/>
          </p:cNvSpPr>
          <p:nvPr/>
        </p:nvSpPr>
        <p:spPr>
          <a:xfrm>
            <a:off x="525087" y="4414357"/>
            <a:ext cx="5305425" cy="259486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Univers LT Pro 45 Ligh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Erthygl 39 (adfer ar ôl trawma ac ailintegreiddio)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2B79FBD-6F95-AA07-BA58-9359D5922A24}"/>
              </a:ext>
            </a:extLst>
          </p:cNvPr>
          <p:cNvSpPr txBox="1">
            <a:spLocks/>
          </p:cNvSpPr>
          <p:nvPr/>
        </p:nvSpPr>
        <p:spPr>
          <a:xfrm>
            <a:off x="525087" y="5099903"/>
            <a:ext cx="5305425" cy="10944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Univers LT Pro 45 Ligh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y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Rhaid i blant a ddioddefodd esgeulustod, cam-driniaeth, </a:t>
            </a:r>
            <a:r>
              <a:rPr lang="cy-GB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ecsbloetiaeth</a:t>
            </a:r>
            <a:r>
              <a:rPr lang="cy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artaith, neu sy’n ddioddefwyr rhyfel gael cymorth arbennig i’w helpu nhw i adfer eu hiechyd, eu hurddas, eu hunan-barch a’u bywyd cymdeithasol.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3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D6C81-8AA4-E041-AAF8-8EB97BD3C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8194" y="328773"/>
            <a:ext cx="4548941" cy="1068512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YMCHWILIO I ERTHYGLAU 38 A 39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5E4B6-838B-EB4E-BE98-33E79F1EFA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07349" y="4189751"/>
            <a:ext cx="5484651" cy="224238"/>
          </a:xfrm>
        </p:spPr>
        <p:txBody>
          <a:bodyPr/>
          <a:lstStyle/>
          <a:p>
            <a:r>
              <a:rPr lang="cy-GB" dirty="0">
                <a:latin typeface="Arial Black" panose="020B0A04020102020204" pitchFamily="34" charset="0"/>
              </a:rPr>
              <a:t>Meddyliwch am y peth ac ysgrifennwch rai atebion.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0CBF0-20FA-6565-D900-2FBEA672CB65}"/>
              </a:ext>
            </a:extLst>
          </p:cNvPr>
          <p:cNvSpPr txBox="1"/>
          <p:nvPr/>
        </p:nvSpPr>
        <p:spPr>
          <a:xfrm>
            <a:off x="6618194" y="2319844"/>
            <a:ext cx="4221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cy-GB" sz="2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Pam mae’n bwysig amddiffyn plant a phobl ifanc rhag rhyfel a gwrthdaro? </a:t>
            </a:r>
            <a:endParaRPr lang="cy-GB" sz="2400" b="0" dirty="0">
              <a:solidFill>
                <a:srgbClr val="000000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B623A-2E60-06BC-0D2C-4BE41DED5AEF}"/>
              </a:ext>
            </a:extLst>
          </p:cNvPr>
          <p:cNvSpPr txBox="1"/>
          <p:nvPr/>
        </p:nvSpPr>
        <p:spPr>
          <a:xfrm rot="16200000">
            <a:off x="-1195625" y="5385376"/>
            <a:ext cx="266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  <a:latin typeface="Univers Next Pro" panose="020B0503030202020203" pitchFamily="34" charset="0"/>
              </a:rPr>
              <a:t>©UNICEF/UNI453255/El Baba</a:t>
            </a:r>
          </a:p>
        </p:txBody>
      </p:sp>
    </p:spTree>
    <p:extLst>
      <p:ext uri="{BB962C8B-B14F-4D97-AF65-F5344CB8AC3E}">
        <p14:creationId xmlns:p14="http://schemas.microsoft.com/office/powerpoint/2010/main" val="226628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AE188-B461-304A-9ACF-B4696591B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6" y="137340"/>
            <a:ext cx="7226511" cy="1253402"/>
          </a:xfrm>
        </p:spPr>
        <p:txBody>
          <a:bodyPr/>
          <a:lstStyle/>
          <a:p>
            <a:r>
              <a:rPr lang="en-US" dirty="0"/>
              <a:t>A FEDDYLIOCH CHI AM Y RHAIN?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CAE0C-8DF7-5944-AE5F-25312ADF03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10" y="5388115"/>
            <a:ext cx="10781619" cy="259486"/>
          </a:xfrm>
        </p:spPr>
        <p:txBody>
          <a:bodyPr/>
          <a:lstStyle/>
          <a:p>
            <a:r>
              <a:rPr lang="en-GB" sz="2000" b="1" dirty="0">
                <a:solidFill>
                  <a:srgbClr val="00ACE9"/>
                </a:solidFill>
                <a:latin typeface="Arial"/>
                <a:cs typeface="Arial"/>
              </a:rPr>
              <a:t>Beth </a:t>
            </a:r>
            <a:r>
              <a:rPr lang="en-GB" sz="2000" b="1" dirty="0" err="1">
                <a:solidFill>
                  <a:srgbClr val="00ACE9"/>
                </a:solidFill>
                <a:latin typeface="Arial"/>
                <a:cs typeface="Arial"/>
              </a:rPr>
              <a:t>arall</a:t>
            </a:r>
            <a:r>
              <a:rPr lang="en-GB" sz="2000" b="1" dirty="0">
                <a:solidFill>
                  <a:srgbClr val="00ACE9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00ACE9"/>
                </a:solidFill>
                <a:latin typeface="Arial"/>
                <a:cs typeface="Arial"/>
              </a:rPr>
              <a:t>ddaeth</a:t>
            </a:r>
            <a:r>
              <a:rPr lang="en-GB" sz="2000" b="1" dirty="0">
                <a:solidFill>
                  <a:srgbClr val="00ACE9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00ACE9"/>
                </a:solidFill>
                <a:latin typeface="Arial"/>
                <a:cs typeface="Arial"/>
              </a:rPr>
              <a:t>i’r</a:t>
            </a:r>
            <a:r>
              <a:rPr lang="en-GB" sz="2000" b="1" dirty="0">
                <a:solidFill>
                  <a:srgbClr val="00ACE9"/>
                </a:solidFill>
                <a:latin typeface="Arial"/>
                <a:cs typeface="Arial"/>
              </a:rPr>
              <a:t> meddwl?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676CA-21AD-D447-A863-BE7395533B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637" y="1618045"/>
            <a:ext cx="5083888" cy="3405900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rhyfel yn beryglus. Gallwch gael anaf </a:t>
            </a: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difrifol, neu gael eich lladd a gall cymryd rhan mewn rhyfel gael effaith gydol oes ar berson. Ni ddylai plant a phobl ifanc gael eu gorfodi i gymryd rhan mewn rhyfeloedd.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Dylai plant fwynhau eu holl hawliau dan y Confensiwn. Bydd rhyfel yn effeithio ar eu gallu i fwynhau llawer o’r hawliau hyn.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latin typeface="Arial"/>
                <a:ea typeface="Calibri" panose="020F0502020204030204" pitchFamily="34" charset="0"/>
                <a:cs typeface="Arial"/>
              </a:rPr>
              <a:t>Oedolion sy’n achosi rhyfeloedd. Pam dylai plant, nad ydynt wedi achosi’r gwrthdaro, ddioddef o’i herwydd? </a:t>
            </a:r>
            <a:endParaRPr lang="cy-GB" sz="18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yw plant yn gweld ymladd a rhyfel fel ateb i broblemau, gallai effeithio ar eu holl fywydau. </a:t>
            </a:r>
            <a:endParaRPr lang="cy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64ECC2C-F75D-E3CD-B222-DE6DF392EAA9}"/>
              </a:ext>
            </a:extLst>
          </p:cNvPr>
          <p:cNvSpPr txBox="1">
            <a:spLocks/>
          </p:cNvSpPr>
          <p:nvPr/>
        </p:nvSpPr>
        <p:spPr>
          <a:xfrm>
            <a:off x="5967740" y="1618045"/>
            <a:ext cx="5083888" cy="34059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937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Pro 45 Light" panose="020B0403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Univers LT Std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Efallai na fydd plant yn ddigon aeddfed yn gorfforol neu’n emosiynol i ymdopi â rhyfel a gwrthdaro.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Efallai na fydd plant yn gallu deall y rheswm dros ymladd y rhyfel.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oedolion yn dewis ymuno â’r lluoedd arfog fel proffesiwn, ac yn cael hyfforddiant a chymorth i wneud eu gwaith. Yn aml mae plant yn cael eu gorfodi i fod yn filwyr, heb dderbyn unrhyw hyfforddiant na chymorth.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0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767E2F-0883-B9A9-5DEE-F19AEA147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741" y="212502"/>
            <a:ext cx="7140142" cy="11608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09C3F-92F3-A964-CBC8-D5049C1C1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cy-GB" dirty="0"/>
              <a:t>Nid oes rhaid ichi gwblhau pob gweithgaredd ond os oes amser gennych, gallech geisio cwblhau mwy nag un.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D1F9D-23C7-7303-B75E-3F3BD1B912CB}"/>
              </a:ext>
            </a:extLst>
          </p:cNvPr>
          <p:cNvSpPr/>
          <p:nvPr/>
        </p:nvSpPr>
        <p:spPr>
          <a:xfrm>
            <a:off x="528741" y="2137472"/>
            <a:ext cx="5676115" cy="215149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F42D4-759C-0084-0604-75C92CF20A90}"/>
              </a:ext>
            </a:extLst>
          </p:cNvPr>
          <p:cNvSpPr/>
          <p:nvPr/>
        </p:nvSpPr>
        <p:spPr>
          <a:xfrm>
            <a:off x="528741" y="4434357"/>
            <a:ext cx="5676115" cy="2151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9DBE2-2550-30FE-3F8D-3F3C730CB51A}"/>
              </a:ext>
            </a:extLst>
          </p:cNvPr>
          <p:cNvSpPr/>
          <p:nvPr/>
        </p:nvSpPr>
        <p:spPr>
          <a:xfrm>
            <a:off x="6365756" y="2137472"/>
            <a:ext cx="5567258" cy="2151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38C7B-2FE0-8A8D-1EEC-D11B2AFFD794}"/>
              </a:ext>
            </a:extLst>
          </p:cNvPr>
          <p:cNvSpPr/>
          <p:nvPr/>
        </p:nvSpPr>
        <p:spPr>
          <a:xfrm>
            <a:off x="6365756" y="4434357"/>
            <a:ext cx="5567258" cy="2151499"/>
          </a:xfrm>
          <a:prstGeom prst="rect">
            <a:avLst/>
          </a:prstGeom>
          <a:solidFill>
            <a:srgbClr val="00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ECB02-78AD-0E46-E6CA-351820ACCF35}"/>
              </a:ext>
            </a:extLst>
          </p:cNvPr>
          <p:cNvSpPr txBox="1"/>
          <p:nvPr/>
        </p:nvSpPr>
        <p:spPr>
          <a:xfrm>
            <a:off x="630621" y="2257646"/>
            <a:ext cx="5360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fydd rhywbeth gwael wedi digwydd i rywun, mae’n bwysig bod </a:t>
            </a: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 yn teimlo’n ddiogel. Meddyliwch am </a:t>
            </a:r>
            <a:r>
              <a:rPr lang="cy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 y teimlwch yn ddiogel. </a:t>
            </a: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Tynnwch lun o’ch man diogel a’i rannu â ffrind. Gwnewch ‘gornel glyd’ yn eich ystafell ddosbarth lle gall pobl fynd i deimlo’n ddiogel. </a:t>
            </a:r>
            <a:endParaRPr lang="cy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89EB6-EB43-40DC-75C7-8F41FFD7C316}"/>
              </a:ext>
            </a:extLst>
          </p:cNvPr>
          <p:cNvSpPr txBox="1"/>
          <p:nvPr/>
        </p:nvSpPr>
        <p:spPr>
          <a:xfrm>
            <a:off x="6780658" y="2288705"/>
            <a:ext cx="4737453" cy="1849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Gwyliwch y fideo hwn o’r llyfr </a:t>
            </a:r>
            <a:r>
              <a:rPr lang="cy-GB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lang="cy-GB" sz="18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Journey</a:t>
            </a:r>
            <a:r>
              <a:rPr lang="cy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gan Francesca </a:t>
            </a:r>
            <a:r>
              <a:rPr lang="cy-GB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Sanna</a:t>
            </a:r>
            <a:r>
              <a:rPr lang="cy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cy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deulu’n ffoi rhag rhyfel. </a:t>
            </a:r>
            <a:r>
              <a:rPr lang="cy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 bethau anodd a ddioddefwyd gan y teulu? Pan maen nhw’n cyrraedd man diogel, beth fydd ei angen arnyn </a:t>
            </a:r>
            <a:r>
              <a:rPr lang="cy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nhw i ‘ddechrau eu stori eto?’</a:t>
            </a:r>
            <a:endParaRPr lang="cy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A4C12-4BC9-9D47-6447-373F17D2DCDA}"/>
              </a:ext>
            </a:extLst>
          </p:cNvPr>
          <p:cNvSpPr txBox="1"/>
          <p:nvPr/>
        </p:nvSpPr>
        <p:spPr>
          <a:xfrm>
            <a:off x="528741" y="4500102"/>
            <a:ext cx="5676116" cy="214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kumimoji="0" lang="cy-GB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Mae gan bob plentyn yr hawl i dyfu i fyny’n ddiogel ac wedi’i amddiffyn rhag niwed. Tynnwch lun baban ac o’i amgylch, ysgrifennwch neu dynnwch lun o’r pethau sydd eu hangen arno i dyfu i fyny’n hapus a diogel. Efallai y byddwch yn meddwl am bethau fel cael cwtsh a digon o orffwys. Beth arall sy’n dod i’r meddwl?</a:t>
            </a:r>
            <a:endParaRPr kumimoji="0" lang="cy-GB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6114A-B210-203F-5C67-00CBC80C4684}"/>
              </a:ext>
            </a:extLst>
          </p:cNvPr>
          <p:cNvSpPr txBox="1"/>
          <p:nvPr/>
        </p:nvSpPr>
        <p:spPr>
          <a:xfrm>
            <a:off x="6517216" y="4500102"/>
            <a:ext cx="5264336" cy="2044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yw rhywun yn poeni am yr hyn sy’n digwydd, </a:t>
            </a:r>
            <a:r>
              <a:rPr lang="cy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bwy allan nhw droi</a:t>
            </a:r>
            <a:r>
              <a:rPr lang="cy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Siaradwch am y gwahanol bobl y gallwch chi siarad â nhw os ydych chi’n </a:t>
            </a:r>
            <a:r>
              <a:rPr lang="cy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poeni neu ddim yn teimlo’n ddiogel</a:t>
            </a:r>
            <a:r>
              <a:rPr lang="cy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Trafodwch y cymorth sydd ar gael yn yr ysgol a thu allan</a:t>
            </a:r>
            <a:endParaRPr lang="cy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3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6E59D-9743-29F0-B67F-54BFDE3096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741" y="261836"/>
            <a:ext cx="7511078" cy="1083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EFE9C-DF4E-9A62-A857-1CD66CEAC5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cy-GB" dirty="0"/>
              <a:t>Nid oes rhaid ichi gwblhau pob gweithgaredd ond os oes amser gennych, gallech geisio cwblhau mwy nag un.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D6161-A1A7-87C4-2CFF-151403062A80}"/>
              </a:ext>
            </a:extLst>
          </p:cNvPr>
          <p:cNvSpPr/>
          <p:nvPr/>
        </p:nvSpPr>
        <p:spPr>
          <a:xfrm>
            <a:off x="528741" y="2137472"/>
            <a:ext cx="5676115" cy="2151499"/>
          </a:xfrm>
          <a:prstGeom prst="rect">
            <a:avLst/>
          </a:prstGeom>
          <a:solidFill>
            <a:srgbClr val="00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0FC9A-4DC3-A95E-EDD1-A65280ACF3C5}"/>
              </a:ext>
            </a:extLst>
          </p:cNvPr>
          <p:cNvSpPr/>
          <p:nvPr/>
        </p:nvSpPr>
        <p:spPr>
          <a:xfrm>
            <a:off x="528741" y="4434357"/>
            <a:ext cx="5676115" cy="2151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72573-65AF-707A-98FE-27DF8EF863B5}"/>
              </a:ext>
            </a:extLst>
          </p:cNvPr>
          <p:cNvSpPr/>
          <p:nvPr/>
        </p:nvSpPr>
        <p:spPr>
          <a:xfrm>
            <a:off x="6365756" y="2137472"/>
            <a:ext cx="5567258" cy="215149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503FD-5B43-FBEC-35EB-041DB2B4A72F}"/>
              </a:ext>
            </a:extLst>
          </p:cNvPr>
          <p:cNvSpPr/>
          <p:nvPr/>
        </p:nvSpPr>
        <p:spPr>
          <a:xfrm>
            <a:off x="6365756" y="4434357"/>
            <a:ext cx="5567258" cy="2151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77125-BBA0-31BC-A83D-52B01642A640}"/>
              </a:ext>
            </a:extLst>
          </p:cNvPr>
          <p:cNvSpPr txBox="1"/>
          <p:nvPr/>
        </p:nvSpPr>
        <p:spPr>
          <a:xfrm>
            <a:off x="528741" y="2182170"/>
            <a:ext cx="5624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Gwyliwch y fideo hwn o </a:t>
            </a:r>
            <a:r>
              <a:rPr kumimoji="0" lang="cy-GB" sz="16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Onjali</a:t>
            </a:r>
            <a:r>
              <a:rPr kumimoji="0" lang="cy-GB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 </a:t>
            </a:r>
            <a:r>
              <a:rPr kumimoji="0" lang="cy-GB" sz="16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Raúf</a:t>
            </a:r>
            <a:r>
              <a:rPr kumimoji="0" lang="cy-GB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yn darllen The Boy at the </a:t>
            </a:r>
            <a:r>
              <a:rPr kumimoji="0" lang="cy-GB" sz="16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r>
              <a:rPr kumimoji="0" lang="cy-GB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the </a:t>
            </a:r>
            <a:r>
              <a:rPr kumimoji="0" lang="cy-GB" sz="16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</a:t>
            </a:r>
            <a:r>
              <a:rPr kumimoji="0" lang="cy-GB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sef stori am ffoadur o Syria sy’n ymuno ag ysgol newydd. Weithiau, mae pobl sy’n ymuno ag ysgol newydd wedi profi digwyddiadau anodd. Beth allwch chi ei wneud i sicrhau bod rhywun sy’n ymuno â’ch dosbarth chi yn teimlo’n gyfforddus a  bod croeso iddo? Gweithiwch </a:t>
            </a:r>
            <a:r>
              <a:rPr lang="cy-GB" sz="1600" dirty="0">
                <a:solidFill>
                  <a:prstClr val="white"/>
                </a:solidFill>
                <a:latin typeface="Arial" panose="020B0604020202020204" pitchFamily="34" charset="0"/>
              </a:rPr>
              <a:t>mewn grŵp i greu ‘cynllun croeso’ gan nodi’r holl bethau gwahanol y gallech chi eu gwneud i groesawu plant newydd. </a:t>
            </a:r>
            <a:endParaRPr kumimoji="0" lang="cy-GB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Online Media 8" title="Onjali Q Raúf reads 'The Boy at the Back of the Class' for Refugee Week">
            <a:hlinkClick r:id="" action="ppaction://media"/>
            <a:extLst>
              <a:ext uri="{FF2B5EF4-FFF2-40B4-BE49-F238E27FC236}">
                <a16:creationId xmlns:a16="http://schemas.microsoft.com/office/drawing/2014/main" id="{76093E16-B840-B33C-C502-71E1E36D06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39702" y="2307165"/>
            <a:ext cx="3207277" cy="1812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6768EA-4E9F-6A98-3E0E-F31C99D2F520}"/>
              </a:ext>
            </a:extLst>
          </p:cNvPr>
          <p:cNvSpPr txBox="1"/>
          <p:nvPr/>
        </p:nvSpPr>
        <p:spPr>
          <a:xfrm>
            <a:off x="570798" y="4558158"/>
            <a:ext cx="55672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 bai heddwch ymhob man ar draws y byd, byddai pob plentyn yn ddiogel rhag rhyfel. Dyna un o nodau’r Cenhedloedd Unedig. Gweithiwch gyda phartner i greu poster sy’n hyrwyddo heddwch. Gallech gynnwys rhesymau pam mae rhyfel mor beryglus i blant a phwysleisio’r ffaith bod gan blant yr 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hawl i gael eu hamddiffyn rhag ryfel.</a:t>
            </a:r>
            <a:endParaRPr kumimoji="0" lang="cy-GB" sz="18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5E2B8-B430-249D-9611-2C360A417762}"/>
              </a:ext>
            </a:extLst>
          </p:cNvPr>
          <p:cNvSpPr txBox="1"/>
          <p:nvPr/>
        </p:nvSpPr>
        <p:spPr>
          <a:xfrm>
            <a:off x="6500633" y="4494443"/>
            <a:ext cx="5297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Ydych chi’n </a:t>
            </a:r>
            <a:r>
              <a:rPr lang="cy-GB" b="1" dirty="0">
                <a:solidFill>
                  <a:srgbClr val="00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gymodwr</a:t>
            </a:r>
            <a:r>
              <a:rPr lang="cy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da? Allwch chi feddwl am enghraifft ohonoch yn helpu i ddatrys anghytundeb rhwng dau berson? Beth wnaethoch chi? Beth </a:t>
            </a:r>
            <a:r>
              <a:rPr lang="cy-GB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ddywedoch</a:t>
            </a:r>
            <a:r>
              <a:rPr lang="cy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chi? Sut mae </a:t>
            </a:r>
            <a:r>
              <a:rPr lang="cy-GB" b="1" dirty="0">
                <a:solidFill>
                  <a:srgbClr val="003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Erthyglau </a:t>
            </a:r>
            <a:r>
              <a:rPr lang="cy-GB" b="1" i="0" dirty="0">
                <a:solidFill>
                  <a:srgbClr val="003B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y-GB" b="0" i="0" dirty="0">
                <a:solidFill>
                  <a:srgbClr val="003B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y-GB" b="1" i="0" dirty="0">
                <a:solidFill>
                  <a:srgbClr val="003B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cy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pharchu barn eich gilydd yn helpu wrth ddatrys problem? Ysgrifennwch restr o bethau i ddweud a gwneud wrth ddatrys anghytundebau. </a:t>
            </a:r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081177-8E9A-5E17-4B0A-DEFB96D05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081" y="113125"/>
            <a:ext cx="6440346" cy="12534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3C7A-9E24-7E42-C532-1A2278F7FE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cy-GB" dirty="0"/>
              <a:t>Nid oes rhaid ichi gwblhau pob gweithgaredd ond os oes amser gennych, gallech geisio cwblhau mwy nag un.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F617-4146-EBD9-CE84-D397B7AE4523}"/>
              </a:ext>
            </a:extLst>
          </p:cNvPr>
          <p:cNvSpPr/>
          <p:nvPr/>
        </p:nvSpPr>
        <p:spPr>
          <a:xfrm>
            <a:off x="528741" y="2137472"/>
            <a:ext cx="5676115" cy="2151499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B0183-7BE6-01B6-1CB7-0D8BCD7ED86F}"/>
              </a:ext>
            </a:extLst>
          </p:cNvPr>
          <p:cNvSpPr/>
          <p:nvPr/>
        </p:nvSpPr>
        <p:spPr>
          <a:xfrm>
            <a:off x="528741" y="4434357"/>
            <a:ext cx="5676115" cy="2151499"/>
          </a:xfrm>
          <a:prstGeom prst="rect">
            <a:avLst/>
          </a:prstGeom>
          <a:solidFill>
            <a:srgbClr val="FF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E69AD-B53A-4245-45E5-1A7C66D32BF8}"/>
              </a:ext>
            </a:extLst>
          </p:cNvPr>
          <p:cNvSpPr/>
          <p:nvPr/>
        </p:nvSpPr>
        <p:spPr>
          <a:xfrm>
            <a:off x="6365756" y="2137472"/>
            <a:ext cx="5567258" cy="2151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3DF1E-E994-52AB-ED1A-43AB172A9242}"/>
              </a:ext>
            </a:extLst>
          </p:cNvPr>
          <p:cNvSpPr/>
          <p:nvPr/>
        </p:nvSpPr>
        <p:spPr>
          <a:xfrm>
            <a:off x="6365756" y="4434357"/>
            <a:ext cx="5567258" cy="2151499"/>
          </a:xfrm>
          <a:prstGeom prst="rect">
            <a:avLst/>
          </a:prstGeom>
          <a:solidFill>
            <a:srgbClr val="00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F1811-E433-166D-5B7D-2089D86AA7BC}"/>
              </a:ext>
            </a:extLst>
          </p:cNvPr>
          <p:cNvSpPr txBox="1"/>
          <p:nvPr/>
        </p:nvSpPr>
        <p:spPr>
          <a:xfrm>
            <a:off x="616252" y="2141291"/>
            <a:ext cx="5618199" cy="214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sawl plentyn a pherson ifanc sy’n ymuno ag ysgolion yn y DU yn ffoaduriaid sy’n ffoi o wledydd lle nad yw bywyd yn ddiogel. Sut all ysgolion gefnogi’r disgyblion hyn a’u </a:t>
            </a:r>
            <a:r>
              <a:rPr lang="cy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helpu i deimlo bod croeso iddynt? </a:t>
            </a:r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 rôl allai disgyblion chwarae yn y broses hon? Gweithiwch mewn grwpiau i greu cynllun a rhannwch eich syniadau â Chyngor yr Ysgol.</a:t>
            </a:r>
            <a:endParaRPr lang="cy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AFD17-74BD-9FBA-D00B-AED5CF8D0B82}"/>
              </a:ext>
            </a:extLst>
          </p:cNvPr>
          <p:cNvSpPr txBox="1"/>
          <p:nvPr/>
        </p:nvSpPr>
        <p:spPr>
          <a:xfrm>
            <a:off x="6264047" y="2469074"/>
            <a:ext cx="5770676" cy="18176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20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“Nid </a:t>
            </a:r>
            <a:r>
              <a:rPr lang="cy-GB" sz="2000" b="1" dirty="0">
                <a:latin typeface="Arial"/>
                <a:ea typeface="Calibri" panose="020F0502020204030204" pitchFamily="34" charset="0"/>
                <a:cs typeface="Arial"/>
              </a:rPr>
              <a:t>yw plant yn gyfrifol am ryfel. Ond maen nhw’n dioddef ei ganlyniadau am oes.</a:t>
            </a:r>
            <a:r>
              <a:rPr lang="cy-GB" sz="20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”</a:t>
            </a:r>
            <a:r>
              <a:rPr lang="cy-GB" sz="2000" b="1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cy-GB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Allwch chi esbonio pam mae UNICEF yn defnyddio’r datganiad hwn? Sut ydych chi’n teimlo amdano?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14DD6-B3CA-6F62-1D2A-FA813F5D8945}"/>
              </a:ext>
            </a:extLst>
          </p:cNvPr>
          <p:cNvSpPr txBox="1"/>
          <p:nvPr/>
        </p:nvSpPr>
        <p:spPr>
          <a:xfrm>
            <a:off x="586331" y="4541514"/>
            <a:ext cx="5509669" cy="2044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hawliau’r Confensiwn yn anwahanadwy – dylai plentyn fod â’i </a:t>
            </a:r>
            <a:r>
              <a:rPr lang="cy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holl hawliau drwy’r amser. Edrychwch ar y Confensiwn a cheisiwch </a:t>
            </a:r>
            <a:r>
              <a:rPr lang="cy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nodi sawl hawl arall y gellid effeithio arnynt </a:t>
            </a:r>
            <a:r>
              <a:rPr lang="cy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caiff bywyd plentyn neu pherson ifanc ei darfu gan wrthdaro arfog neu ryfel. </a:t>
            </a:r>
            <a:endParaRPr lang="cy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82AA1-2962-62D9-BA6D-D5C334B3AC7A}"/>
              </a:ext>
            </a:extLst>
          </p:cNvPr>
          <p:cNvSpPr txBox="1"/>
          <p:nvPr/>
        </p:nvSpPr>
        <p:spPr>
          <a:xfrm>
            <a:off x="6697697" y="4552125"/>
            <a:ext cx="4965562" cy="171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cy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Darllenwch </a:t>
            </a:r>
            <a:r>
              <a:rPr lang="cy-GB" sz="20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gerdd </a:t>
            </a:r>
            <a:r>
              <a:rPr lang="cy-GB" sz="20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y-GB" sz="20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ishi</a:t>
            </a:r>
            <a:r>
              <a:rPr lang="cy-GB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ryfel. </a:t>
            </a:r>
            <a:r>
              <a:rPr lang="cy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Ysgrifennwch eich ymateb eich hun </a:t>
            </a:r>
            <a:r>
              <a:rPr lang="cy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cy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cy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hyn sy’n digwydd yn y byd y funud hon a gwnewch yn siŵr eich bod yn cyfeirio at Erthyglau’r Confensiwn lle gallwch.</a:t>
            </a:r>
            <a:endParaRPr lang="cy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K_Univers_Powerpoint_16.9_template" id="{E7465B0F-3A31-7345-A344-597C117D6CCC}" vid="{FC2F8100-4B7B-ED4C-AA18-18EF80D39A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56CA74CFD6F74B8E934E3CC2427BC1" ma:contentTypeVersion="17" ma:contentTypeDescription="Create a new document." ma:contentTypeScope="" ma:versionID="382cbec5f2dc9646010ee96c3a38805c">
  <xsd:schema xmlns:xsd="http://www.w3.org/2001/XMLSchema" xmlns:xs="http://www.w3.org/2001/XMLSchema" xmlns:p="http://schemas.microsoft.com/office/2006/metadata/properties" xmlns:ns2="75d73706-35c8-431c-813a-c86d989c501c" xmlns:ns3="85b8927f-4ec8-4b16-a151-46124f951b83" targetNamespace="http://schemas.microsoft.com/office/2006/metadata/properties" ma:root="true" ma:fieldsID="75496f8dfe71f9294a57ac1a4f27db89" ns2:_="" ns3:_="">
    <xsd:import namespace="75d73706-35c8-431c-813a-c86d989c501c"/>
    <xsd:import namespace="85b8927f-4ec8-4b16-a151-46124f951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3706-35c8-431c-813a-c86d989c50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3519614-7a0d-491b-9c2f-f1a8aaf83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8927f-4ec8-4b16-a151-46124f951b8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be4ebbb-bde6-405e-890e-4e2f5dbc8fca}" ma:internalName="TaxCatchAll" ma:showField="CatchAllData" ma:web="85b8927f-4ec8-4b16-a151-46124f951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3706-35c8-431c-813a-c86d989c501c">
      <Terms xmlns="http://schemas.microsoft.com/office/infopath/2007/PartnerControls"/>
    </lcf76f155ced4ddcb4097134ff3c332f>
    <TaxCatchAll xmlns="85b8927f-4ec8-4b16-a151-46124f951b83" xsi:nil="true"/>
  </documentManagement>
</p:properties>
</file>

<file path=customXml/itemProps1.xml><?xml version="1.0" encoding="utf-8"?>
<ds:datastoreItem xmlns:ds="http://schemas.openxmlformats.org/officeDocument/2006/customXml" ds:itemID="{8124CAC0-FB9C-4395-BD78-7F9D6CA28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73706-35c8-431c-813a-c86d989c501c"/>
    <ds:schemaRef ds:uri="85b8927f-4ec8-4b16-a151-46124f95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B66691-00D1-430B-963B-44C1333BE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541167-ED50-4BFF-A1B0-E88E49C93AE8}">
  <ds:schemaRefs>
    <ds:schemaRef ds:uri="http://schemas.microsoft.com/office/2006/metadata/properties"/>
    <ds:schemaRef ds:uri="http://schemas.microsoft.com/office/infopath/2007/PartnerControls"/>
    <ds:schemaRef ds:uri="75d73706-35c8-431c-813a-c86d989c501c"/>
    <ds:schemaRef ds:uri="85b8927f-4ec8-4b16-a151-46124f951b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2206</Words>
  <Application>Microsoft Office PowerPoint</Application>
  <PresentationFormat>Widescreen</PresentationFormat>
  <Paragraphs>82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Symbol</vt:lpstr>
      <vt:lpstr>Univers LT Pro 45 Light</vt:lpstr>
      <vt:lpstr>Univers LT Pro 55</vt:lpstr>
      <vt:lpstr>Univers LT Pro 85 XBlack</vt:lpstr>
      <vt:lpstr>Univers LT Std 45 Light</vt:lpstr>
      <vt:lpstr>Univers Next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UUK POWERPOINT TEMPLATE</dc:title>
  <dc:creator>Katherine Fardell</dc:creator>
  <cp:lastModifiedBy>Samantha Bradey</cp:lastModifiedBy>
  <cp:revision>79</cp:revision>
  <dcterms:created xsi:type="dcterms:W3CDTF">2022-01-18T14:28:30Z</dcterms:created>
  <dcterms:modified xsi:type="dcterms:W3CDTF">2023-11-10T14:03:28Z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0x0101007C56CA74CFD6F74B8E934E3CC2427BC1</vt:lpwstr>
  </property>
  <property fmtid="{D5CDD505-2E9C-101B-9397-08002B2CF9AE}" pid="3" name="MediaServiceImageTags">
    <vt:lpwstr/>
  </property>
</Properties>
</file>