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2" r:id="rId5"/>
    <p:sldId id="296" r:id="rId6"/>
    <p:sldId id="297" r:id="rId7"/>
    <p:sldId id="293" r:id="rId8"/>
    <p:sldId id="298" r:id="rId9"/>
    <p:sldId id="276" r:id="rId10"/>
    <p:sldId id="289" r:id="rId11"/>
    <p:sldId id="286" r:id="rId12"/>
    <p:sldId id="287" r:id="rId13"/>
    <p:sldId id="288" r:id="rId14"/>
    <p:sldId id="270"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2"/>
            <p14:sldId id="296"/>
            <p14:sldId id="297"/>
            <p14:sldId id="293"/>
            <p14:sldId id="298"/>
            <p14:sldId id="276"/>
            <p14:sldId id="289"/>
            <p14:sldId id="286"/>
            <p14:sldId id="287"/>
            <p14:sldId id="288"/>
            <p14:sldId id="270"/>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DDF3F1"/>
    <a:srgbClr val="FFFF00"/>
    <a:srgbClr val="003B5E"/>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3792" autoAdjust="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11/10/2023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Amid relentless violence, families flee their shattered homes in Tal al-Hawa neighbourhood, seeking refuge in the southern Gaza Strip  October 2023.</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87330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2</a:t>
            </a:fld>
            <a:endParaRPr lang="en-GB"/>
          </a:p>
        </p:txBody>
      </p:sp>
    </p:spTree>
    <p:extLst>
      <p:ext uri="{BB962C8B-B14F-4D97-AF65-F5344CB8AC3E}">
        <p14:creationId xmlns:p14="http://schemas.microsoft.com/office/powerpoint/2010/main" val="39765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3</a:t>
            </a:fld>
            <a:endParaRPr lang="en-GB"/>
          </a:p>
        </p:txBody>
      </p:sp>
    </p:spTree>
    <p:extLst>
      <p:ext uri="{BB962C8B-B14F-4D97-AF65-F5344CB8AC3E}">
        <p14:creationId xmlns:p14="http://schemas.microsoft.com/office/powerpoint/2010/main" val="201857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On 17 August 2022 in Ukraine, a playground sits empty, near a heavily damaged apartment complex in </a:t>
            </a:r>
            <a:r>
              <a:rPr lang="en-GB" dirty="0" err="1"/>
              <a:t>Saltivka</a:t>
            </a:r>
            <a:r>
              <a:rPr lang="en-GB" dirty="0"/>
              <a:t>, a suburb of Kharkiv.</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42557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21819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408879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5654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jewellery together and individually at home. In March 2022, the girls gave away their self-made beaded jewellery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04199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err="1"/>
              <a:t>Taleen</a:t>
            </a:r>
            <a:r>
              <a:rPr lang="en-GB" dirty="0"/>
              <a:t>, 9 months, came to get medical attention from the mobile clinic and the MUAC tape measurements with her father Mohammed, </a:t>
            </a:r>
            <a:r>
              <a:rPr lang="en-GB" dirty="0" err="1"/>
              <a:t>Raymah</a:t>
            </a:r>
            <a:r>
              <a:rPr lang="en-GB" dirty="0"/>
              <a:t> Governorate, Yemen. After years of conflict the systems that many families reply on remain under severe pressure. UNICEF is on the ground in Yemen, providing life-saving health and nutrition support through community-based activities like the early detection and treatment of child malnutrition. </a:t>
            </a:r>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225023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9C8C3-D77B-4A45-B301-1E7F69DD6C4A}"/>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0"/>
            <a:ext cx="12192000" cy="6858000"/>
          </a:xfrm>
          <a:prstGeom prst="rect">
            <a:avLst/>
          </a:prstGeom>
        </p:spPr>
      </p:pic>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4" name="TextBox 3">
            <a:extLst>
              <a:ext uri="{FF2B5EF4-FFF2-40B4-BE49-F238E27FC236}">
                <a16:creationId xmlns:a16="http://schemas.microsoft.com/office/drawing/2014/main" id="{63675C4D-3156-5CB9-8EAA-691BA42DFB3C}"/>
              </a:ext>
            </a:extLst>
          </p:cNvPr>
          <p:cNvSpPr txBox="1"/>
          <p:nvPr userDrawn="1"/>
        </p:nvSpPr>
        <p:spPr>
          <a:xfrm rot="5400000">
            <a:off x="11531242" y="512868"/>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5" name="Picture 4">
            <a:extLst>
              <a:ext uri="{FF2B5EF4-FFF2-40B4-BE49-F238E27FC236}">
                <a16:creationId xmlns:a16="http://schemas.microsoft.com/office/drawing/2014/main" id="{A14E13DC-33B5-D70F-658A-30842B3D9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a:extLst>
              <a:ext uri="{FF2B5EF4-FFF2-40B4-BE49-F238E27FC236}">
                <a16:creationId xmlns:a16="http://schemas.microsoft.com/office/drawing/2014/main" id="{0F4D3870-E12B-8AED-2752-3D31C4ACBA2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762" t="7376" r="8238" b="8248"/>
          <a:stretch/>
        </p:blipFill>
        <p:spPr>
          <a:xfrm>
            <a:off x="-1" y="13770"/>
            <a:ext cx="6096001" cy="685800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pic>
        <p:nvPicPr>
          <p:cNvPr id="4" name="Picture 3">
            <a:extLst>
              <a:ext uri="{FF2B5EF4-FFF2-40B4-BE49-F238E27FC236}">
                <a16:creationId xmlns:a16="http://schemas.microsoft.com/office/drawing/2014/main" id="{8484B766-2215-C139-0DAB-7612F4D556CD}"/>
              </a:ext>
            </a:extLst>
          </p:cNvPr>
          <p:cNvPicPr>
            <a:picLocks noChangeAspect="1"/>
          </p:cNvPicPr>
          <p:nvPr userDrawn="1"/>
        </p:nvPicPr>
        <p:blipFill rotWithShape="1">
          <a:blip r:embed="rId2"/>
          <a:srcRect b="12934"/>
          <a:stretch/>
        </p:blipFill>
        <p:spPr>
          <a:xfrm>
            <a:off x="0" y="0"/>
            <a:ext cx="12192000" cy="7076661"/>
          </a:xfrm>
          <a:prstGeom prst="rect">
            <a:avLst/>
          </a:prstGeom>
        </p:spPr>
      </p:pic>
      <p:pic>
        <p:nvPicPr>
          <p:cNvPr id="6" name="Picture 5">
            <a:extLst>
              <a:ext uri="{FF2B5EF4-FFF2-40B4-BE49-F238E27FC236}">
                <a16:creationId xmlns:a16="http://schemas.microsoft.com/office/drawing/2014/main" id="{8D54A1BD-726B-1114-D48F-AB46BE7529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174274"/>
            <a:ext cx="1728039" cy="1424750"/>
          </a:xfrm>
          <a:prstGeom prst="rect">
            <a:avLst/>
          </a:prstGeom>
        </p:spPr>
      </p:pic>
      <p:sp>
        <p:nvSpPr>
          <p:cNvPr id="8" name="Title 1">
            <a:extLst>
              <a:ext uri="{FF2B5EF4-FFF2-40B4-BE49-F238E27FC236}">
                <a16:creationId xmlns:a16="http://schemas.microsoft.com/office/drawing/2014/main" id="{8D556ACC-1A57-915C-9F60-8F6761E59AFB}"/>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building with trees in the background&#10;&#10;Description automatically generated">
            <a:extLst>
              <a:ext uri="{FF2B5EF4-FFF2-40B4-BE49-F238E27FC236}">
                <a16:creationId xmlns:a16="http://schemas.microsoft.com/office/drawing/2014/main" id="{F23992F1-03EB-2343-8BEC-5A96DB4781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5" name="Title 1">
            <a:extLst>
              <a:ext uri="{FF2B5EF4-FFF2-40B4-BE49-F238E27FC236}">
                <a16:creationId xmlns:a16="http://schemas.microsoft.com/office/drawing/2014/main" id="{5F40F0B3-1B7E-6DBB-331F-230258D9B1FA}"/>
              </a:ext>
            </a:extLst>
          </p:cNvPr>
          <p:cNvSpPr txBox="1">
            <a:spLocks/>
          </p:cNvSpPr>
          <p:nvPr userDrawn="1"/>
        </p:nvSpPr>
        <p:spPr>
          <a:xfrm>
            <a:off x="6492240" y="3429000"/>
            <a:ext cx="5346940" cy="1326105"/>
          </a:xfrm>
          <a:prstGeom prst="rect">
            <a:avLst/>
          </a:prstGeom>
          <a:solidFill>
            <a:srgbClr val="00AEEF"/>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pPr algn="r"/>
            <a:r>
              <a:rPr lang="en-US" dirty="0">
                <a:latin typeface="Arial Black" panose="020B0A04020102020204" pitchFamily="34" charset="0"/>
              </a:rPr>
              <a:t>EXPLORING </a:t>
            </a:r>
          </a:p>
          <a:p>
            <a:pPr algn="r"/>
            <a:r>
              <a:rPr lang="en-US" dirty="0">
                <a:latin typeface="Arial Black" panose="020B0A04020102020204" pitchFamily="34" charset="0"/>
              </a:rPr>
              <a:t>WAR &amp; CONFLICT</a:t>
            </a:r>
            <a:endParaRPr lang="en-GB" dirty="0">
              <a:latin typeface="Arial Black" panose="020B0A04020102020204" pitchFamily="34" charset="0"/>
            </a:endParaRPr>
          </a:p>
        </p:txBody>
      </p:sp>
      <p:pic>
        <p:nvPicPr>
          <p:cNvPr id="6" name="Picture 5">
            <a:extLst>
              <a:ext uri="{FF2B5EF4-FFF2-40B4-BE49-F238E27FC236}">
                <a16:creationId xmlns:a16="http://schemas.microsoft.com/office/drawing/2014/main" id="{CF61577A-816D-ADB7-B314-A5B9BFDC14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01556" y="297692"/>
            <a:ext cx="2337625" cy="1927347"/>
          </a:xfrm>
          <a:prstGeom prst="rect">
            <a:avLst/>
          </a:prstGeom>
        </p:spPr>
      </p:pic>
      <p:sp>
        <p:nvSpPr>
          <p:cNvPr id="8" name="Title 1">
            <a:extLst>
              <a:ext uri="{FF2B5EF4-FFF2-40B4-BE49-F238E27FC236}">
                <a16:creationId xmlns:a16="http://schemas.microsoft.com/office/drawing/2014/main" id="{10A0B83A-67BF-A50F-68C0-55DCC263A0E5}"/>
              </a:ext>
            </a:extLst>
          </p:cNvPr>
          <p:cNvSpPr txBox="1">
            <a:spLocks/>
          </p:cNvSpPr>
          <p:nvPr userDrawn="1"/>
        </p:nvSpPr>
        <p:spPr>
          <a:xfrm>
            <a:off x="7437119" y="5403680"/>
            <a:ext cx="4402061" cy="1049106"/>
          </a:xfrm>
          <a:prstGeom prst="rect">
            <a:avLst/>
          </a:prstGeom>
          <a:solidFill>
            <a:schemeClr val="tx1"/>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pPr algn="r"/>
            <a:r>
              <a:rPr lang="en-GB" sz="2000" b="1" dirty="0">
                <a:solidFill>
                  <a:srgbClr val="FFFF00"/>
                </a:solidFill>
                <a:latin typeface="Arial Black" panose="020B0A04020102020204" pitchFamily="34" charset="0"/>
              </a:rPr>
              <a:t>A RESOURCE FOR SCHOOLS FROM A CHILD RIGHTS PERSPECTIVE</a:t>
            </a:r>
            <a:endParaRPr lang="en-GB" dirty="0">
              <a:latin typeface="Arial Black" panose="020B0A04020102020204" pitchFamily="34" charset="0"/>
            </a:endParaRPr>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Univers LT Pro 45 Light" panose="020B0403020202020204" pitchFamily="34" charset="77"/>
            </a:endParaRPr>
          </a:p>
          <a:p>
            <a:pPr lvl="0"/>
            <a:r>
              <a:rPr lang="en-GB" sz="2000" b="0" i="0" dirty="0">
                <a:solidFill>
                  <a:schemeClr val="bg1"/>
                </a:solidFill>
                <a:latin typeface="Univers LT Pro 45 Light" panose="020B0403020202020204" pitchFamily="34" charset="77"/>
              </a:rPr>
              <a:t>Please </a:t>
            </a:r>
            <a:r>
              <a:rPr lang="en-GB" sz="2000" b="1" i="0" dirty="0">
                <a:solidFill>
                  <a:srgbClr val="FFFF00"/>
                </a:solidFill>
                <a:latin typeface="Univers LT Pro 45 Light" panose="020B0403020202020204" pitchFamily="34" charset="77"/>
              </a:rPr>
              <a:t>edit out non-relevant slides </a:t>
            </a:r>
            <a:r>
              <a:rPr lang="en-GB" sz="20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Univers LT Pro 45 Light" panose="020B0403020202020204" pitchFamily="34" charset="77"/>
            </a:endParaRPr>
          </a:p>
          <a:p>
            <a:pPr lvl="0"/>
            <a:r>
              <a:rPr lang="en-GB" sz="20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0"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descr="A person walking in a city&#10;&#10;Description automatically generated">
            <a:extLst>
              <a:ext uri="{FF2B5EF4-FFF2-40B4-BE49-F238E27FC236}">
                <a16:creationId xmlns:a16="http://schemas.microsoft.com/office/drawing/2014/main" id="{5A90A340-B97E-50B5-00FB-BD1991E723E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2202" t="3785" r="1191" b="2695"/>
          <a:stretch/>
        </p:blipFill>
        <p:spPr>
          <a:xfrm>
            <a:off x="1" y="-43824"/>
            <a:ext cx="6279596" cy="6916337"/>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8js_I6Syz4"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unicef.org/parenting/how-talk-your-children-about-conflict-and-wa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4WyzqLXtqc"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ideo" Target="https://www.youtube.com/embed/aO-HzIv5-OA?feature=oembed" TargetMode="External"/><Relationship Id="rId5" Type="http://schemas.openxmlformats.org/officeDocument/2006/relationships/image" Target="../media/image19.jpeg"/><Relationship Id="rId4" Type="http://schemas.openxmlformats.org/officeDocument/2006/relationships/hyperlink" Target="https://youtu.be/aO-HzIv5-OA?si=u6HusgnLRdeY9Ocv"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voicesofyouth.org/blog/poem-about-war"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7AD6D5-3A54-6CBE-CF3D-AF22C421A2F3}"/>
              </a:ext>
            </a:extLst>
          </p:cNvPr>
          <p:cNvSpPr txBox="1"/>
          <p:nvPr/>
        </p:nvSpPr>
        <p:spPr>
          <a:xfrm rot="16200000">
            <a:off x="-1195625" y="5385376"/>
            <a:ext cx="2668249" cy="276999"/>
          </a:xfrm>
          <a:prstGeom prst="rect">
            <a:avLst/>
          </a:prstGeom>
          <a:noFill/>
        </p:spPr>
        <p:txBody>
          <a:bodyPr wrap="square" rtlCol="0">
            <a:spAutoFit/>
          </a:bodyPr>
          <a:lstStyle/>
          <a:p>
            <a:pPr algn="l"/>
            <a:r>
              <a:rPr lang="en-GB" sz="1200" dirty="0">
                <a:solidFill>
                  <a:schemeClr val="bg1"/>
                </a:solidFill>
                <a:latin typeface="Univers Next Pro" panose="020B0503030202020203" pitchFamily="34" charset="0"/>
              </a:rPr>
              <a:t>©UNICF/UN0689532/Gilbertson</a:t>
            </a:r>
          </a:p>
        </p:txBody>
      </p:sp>
    </p:spTree>
    <p:extLst>
      <p:ext uri="{BB962C8B-B14F-4D97-AF65-F5344CB8AC3E}">
        <p14:creationId xmlns:p14="http://schemas.microsoft.com/office/powerpoint/2010/main" val="290863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lstStyle/>
          <a:p>
            <a:endParaRPr lang="en-US"/>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p:txBody>
          <a:bodyPr/>
          <a:lstStyle/>
          <a:p>
            <a:endParaRPr lang="en-US"/>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67611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1" y="4434357"/>
            <a:ext cx="5676115"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6365756" y="2137472"/>
            <a:ext cx="556725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6365756" y="4434357"/>
            <a:ext cx="55672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AF2CAE-1419-627D-D2CB-5864B1C93348}"/>
              </a:ext>
            </a:extLst>
          </p:cNvPr>
          <p:cNvSpPr txBox="1"/>
          <p:nvPr/>
        </p:nvSpPr>
        <p:spPr>
          <a:xfrm>
            <a:off x="668388" y="2241941"/>
            <a:ext cx="5396819"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Do you think you are a good peacemaker? Can you think of a time when you helped to solve a disagreement between two people? What did you do? What did you say? How do </a:t>
            </a:r>
            <a:r>
              <a:rPr lang="en-GB" b="1" i="0" dirty="0">
                <a:solidFill>
                  <a:schemeClr val="bg1"/>
                </a:solidFill>
                <a:effectLst/>
                <a:latin typeface="Arial" panose="020B0604020202020204" pitchFamily="34" charset="0"/>
                <a:cs typeface="Arial" panose="020B0604020202020204" pitchFamily="34" charset="0"/>
              </a:rPr>
              <a:t>Articles 12 &amp; 13</a:t>
            </a:r>
            <a:r>
              <a:rPr lang="en-GB" b="0" i="0" dirty="0">
                <a:solidFill>
                  <a:schemeClr val="bg1"/>
                </a:solidFill>
                <a:effectLst/>
                <a:latin typeface="Arial" panose="020B0604020202020204" pitchFamily="34" charset="0"/>
                <a:cs typeface="Arial" panose="020B0604020202020204" pitchFamily="34" charset="0"/>
              </a:rPr>
              <a:t> and respecting each other’s opinion help when solving a problem? Write a list of things to say or do to help resolve disagreements. </a:t>
            </a:r>
            <a:endParaRPr lang="en-GB" sz="3600" dirty="0">
              <a:solidFill>
                <a:schemeClr val="bg1"/>
              </a:solidFill>
              <a:latin typeface="Univers Next Pro Condensed" panose="020B0906030202020203" pitchFamily="34" charset="0"/>
            </a:endParaRPr>
          </a:p>
        </p:txBody>
      </p:sp>
      <p:sp>
        <p:nvSpPr>
          <p:cNvPr id="9" name="TextBox 8">
            <a:extLst>
              <a:ext uri="{FF2B5EF4-FFF2-40B4-BE49-F238E27FC236}">
                <a16:creationId xmlns:a16="http://schemas.microsoft.com/office/drawing/2014/main" id="{A4E13C85-9544-42E9-895C-5A5E8CB59783}"/>
              </a:ext>
            </a:extLst>
          </p:cNvPr>
          <p:cNvSpPr txBox="1"/>
          <p:nvPr/>
        </p:nvSpPr>
        <p:spPr>
          <a:xfrm>
            <a:off x="6463553" y="2256455"/>
            <a:ext cx="5371663" cy="1917448"/>
          </a:xfrm>
          <a:prstGeom prst="rect">
            <a:avLst/>
          </a:prstGeom>
          <a:noFill/>
        </p:spPr>
        <p:txBody>
          <a:bodyPr wrap="square" lIns="91440" tIns="45720" rIns="91440" bIns="45720" rtlCol="0" anchor="t">
            <a:spAutoFit/>
          </a:bodyPr>
          <a:lstStyle/>
          <a:p>
            <a:pPr algn="ct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Traumatic childhood experiences, including war and conflict can impact on the development of a child. What does your school do to help you with feelings of stress and anxiety? Create a poster to make sure that all young people in your school know how to access support if they need it. Don’t forget to include external agencies such as Childline and NSPCC.</a:t>
            </a:r>
          </a:p>
        </p:txBody>
      </p:sp>
      <p:sp>
        <p:nvSpPr>
          <p:cNvPr id="10" name="TextBox 9">
            <a:extLst>
              <a:ext uri="{FF2B5EF4-FFF2-40B4-BE49-F238E27FC236}">
                <a16:creationId xmlns:a16="http://schemas.microsoft.com/office/drawing/2014/main" id="{379C6690-6C5D-2FD5-E08F-685152002191}"/>
              </a:ext>
            </a:extLst>
          </p:cNvPr>
          <p:cNvSpPr txBox="1"/>
          <p:nvPr/>
        </p:nvSpPr>
        <p:spPr>
          <a:xfrm>
            <a:off x="821418" y="4777707"/>
            <a:ext cx="5090757" cy="1323439"/>
          </a:xfrm>
          <a:prstGeom prst="rect">
            <a:avLst/>
          </a:prstGeom>
          <a:noFill/>
        </p:spPr>
        <p:txBody>
          <a:bodyPr wrap="square" rtlCol="0">
            <a:spAutoFit/>
          </a:bodyPr>
          <a:lstStyle/>
          <a:p>
            <a:pPr algn="ctr"/>
            <a:r>
              <a:rPr lang="en-GB" sz="1600" dirty="0">
                <a:solidFill>
                  <a:prstClr val="white"/>
                </a:solidFill>
                <a:latin typeface="Arial" panose="020B0604020202020204" pitchFamily="34" charset="0"/>
                <a:cs typeface="Arial" panose="020B0604020202020204" pitchFamily="34" charset="0"/>
              </a:rPr>
              <a:t>Watch </a:t>
            </a:r>
            <a:r>
              <a:rPr lang="en-GB" sz="1600" b="1"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Poems for Peace</a:t>
            </a:r>
            <a:r>
              <a:rPr lang="en-GB" sz="1600" b="1" dirty="0">
                <a:solidFill>
                  <a:schemeClr val="bg1"/>
                </a:solidFill>
                <a:latin typeface="Arial" panose="020B0604020202020204" pitchFamily="34" charset="0"/>
                <a:cs typeface="Arial" panose="020B0604020202020204" pitchFamily="34" charset="0"/>
              </a:rPr>
              <a:t> </a:t>
            </a:r>
            <a:r>
              <a:rPr lang="en-GB" sz="1600" dirty="0">
                <a:solidFill>
                  <a:prstClr val="white"/>
                </a:solidFill>
                <a:latin typeface="Arial" panose="020B0604020202020204" pitchFamily="34" charset="0"/>
                <a:cs typeface="Arial" panose="020B0604020202020204" pitchFamily="34" charset="0"/>
              </a:rPr>
              <a:t>and listen to children and young people living in conflict using poetry to call for peace. While you watch, pick out a line or a phrase that really sticks in your mind. Use it to help you create a poem of your own about peace. </a:t>
            </a:r>
            <a:endParaRPr lang="en-GB" sz="1100" dirty="0">
              <a:solidFill>
                <a:prstClr val="white"/>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B143A68-471A-1508-AE98-3C713D1D54E3}"/>
              </a:ext>
            </a:extLst>
          </p:cNvPr>
          <p:cNvSpPr txBox="1"/>
          <p:nvPr/>
        </p:nvSpPr>
        <p:spPr>
          <a:xfrm>
            <a:off x="6528087" y="4523753"/>
            <a:ext cx="5404927" cy="2062103"/>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The video </a:t>
            </a:r>
            <a:r>
              <a:rPr lang="en-GB" sz="1600" b="1" u="sng" dirty="0">
                <a:latin typeface="Arial" panose="020B0604020202020204" pitchFamily="34" charset="0"/>
                <a:cs typeface="Arial" panose="020B0604020202020204" pitchFamily="34" charset="0"/>
              </a:rPr>
              <a:t>My name is Younis - I am a child, not a solider</a:t>
            </a:r>
            <a:r>
              <a:rPr lang="en-GB" sz="1600" dirty="0">
                <a:latin typeface="Arial" panose="020B0604020202020204" pitchFamily="34" charset="0"/>
                <a:cs typeface="Arial" panose="020B0604020202020204" pitchFamily="34" charset="0"/>
              </a:rPr>
              <a:t> shows how poverty led one child in Sudan to be caught up in conflict at a young age. While you watch it think about which rights were denied to Younis, then read articles 38 and 39 again. Discuss what role organisations like UNICEF have in working with young people like Younis to turn lives around. What do you think governments should be doing? </a:t>
            </a: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198989"/>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872687"/>
            <a:ext cx="5351304" cy="1278429"/>
          </a:xfrm>
        </p:spPr>
        <p:txBody>
          <a:bodyPr/>
          <a:lstStyle/>
          <a:p>
            <a:pPr rtl="0" fontAlgn="base"/>
            <a:r>
              <a:rPr lang="en-GB" sz="1750" b="0" dirty="0">
                <a:solidFill>
                  <a:schemeClr val="tx1"/>
                </a:solidFill>
                <a:latin typeface="Arial" panose="020B0604020202020204" pitchFamily="34" charset="0"/>
              </a:rPr>
              <a:t>You may like to take time reflect as a class or in an assembly.</a:t>
            </a:r>
          </a:p>
          <a:p>
            <a:pPr rtl="0" fontAlgn="base"/>
            <a:r>
              <a:rPr lang="en-GB" sz="1750" b="0" dirty="0">
                <a:solidFill>
                  <a:schemeClr val="tx1"/>
                </a:solidFill>
                <a:latin typeface="Arial" panose="020B0604020202020204" pitchFamily="34" charset="0"/>
              </a:rPr>
              <a:t>When there is war and conflict we often try to think of peace:</a:t>
            </a:r>
            <a:endParaRPr lang="en-GB" sz="1750" b="0" i="0" dirty="0">
              <a:solidFill>
                <a:schemeClr val="tx1"/>
              </a:solidFill>
              <a:effectLst/>
              <a:latin typeface="Arial" panose="020B0604020202020204" pitchFamily="34" charset="0"/>
            </a:endParaRPr>
          </a:p>
          <a:p>
            <a:pPr marL="342900" indent="-342900" rtl="0" fontAlgn="base">
              <a:buFont typeface="Arial" panose="020B0604020202020204" pitchFamily="34" charset="0"/>
              <a:buChar char="•"/>
            </a:pPr>
            <a:r>
              <a:rPr lang="en-GB" sz="1750" b="0" dirty="0">
                <a:solidFill>
                  <a:schemeClr val="tx1"/>
                </a:solidFill>
                <a:latin typeface="Arial" panose="020B0604020202020204" pitchFamily="34" charset="0"/>
              </a:rPr>
              <a:t>What makes you feel peaceful and calm?</a:t>
            </a:r>
          </a:p>
          <a:p>
            <a:pPr marL="342900" indent="-342900" rtl="0" fontAlgn="base">
              <a:buFont typeface="Arial" panose="020B0604020202020204" pitchFamily="34" charset="0"/>
              <a:buChar char="•"/>
            </a:pPr>
            <a:r>
              <a:rPr lang="en-GB" sz="1750" b="0" i="0" dirty="0">
                <a:solidFill>
                  <a:schemeClr val="tx1"/>
                </a:solidFill>
                <a:effectLst/>
                <a:latin typeface="Arial" panose="020B0604020202020204" pitchFamily="34" charset="0"/>
              </a:rPr>
              <a:t>How can your thoughts</a:t>
            </a:r>
            <a:r>
              <a:rPr lang="en-GB" sz="1750" b="0" dirty="0">
                <a:solidFill>
                  <a:schemeClr val="tx1"/>
                </a:solidFill>
                <a:latin typeface="Arial" panose="020B0604020202020204" pitchFamily="34" charset="0"/>
              </a:rPr>
              <a:t>, words and actions bring a sense of peace to your friends and family?</a:t>
            </a:r>
          </a:p>
          <a:p>
            <a:pPr marL="342900" indent="-342900" rtl="0" fontAlgn="base">
              <a:buFont typeface="Arial" panose="020B0604020202020204" pitchFamily="34" charset="0"/>
              <a:buChar char="•"/>
            </a:pPr>
            <a:r>
              <a:rPr lang="en-GB" sz="1750" b="0" i="0" dirty="0">
                <a:solidFill>
                  <a:schemeClr val="tx1"/>
                </a:solidFill>
                <a:effectLst/>
                <a:latin typeface="Arial" panose="020B0604020202020204" pitchFamily="34" charset="0"/>
              </a:rPr>
              <a:t>What does it take to be a peac</a:t>
            </a:r>
            <a:r>
              <a:rPr lang="en-GB" sz="1750" b="0" dirty="0">
                <a:solidFill>
                  <a:schemeClr val="tx1"/>
                </a:solidFill>
                <a:latin typeface="Arial" panose="020B0604020202020204" pitchFamily="34" charset="0"/>
              </a:rPr>
              <a:t>e </a:t>
            </a:r>
            <a:r>
              <a:rPr lang="en-GB" sz="1750" b="0" i="0" dirty="0">
                <a:solidFill>
                  <a:schemeClr val="tx1"/>
                </a:solidFill>
                <a:effectLst/>
                <a:latin typeface="Arial" panose="020B0604020202020204" pitchFamily="34" charset="0"/>
              </a:rPr>
              <a:t>maker?</a:t>
            </a:r>
          </a:p>
          <a:p>
            <a:pPr marL="342900" indent="-342900" fontAlgn="base">
              <a:buFont typeface="Arial" panose="020B0604020202020204" pitchFamily="34" charset="0"/>
              <a:buChar char="•"/>
            </a:pPr>
            <a:r>
              <a:rPr lang="en-GB" sz="1750" b="0" dirty="0">
                <a:solidFill>
                  <a:schemeClr val="tx1"/>
                </a:solidFill>
                <a:latin typeface="Arial" panose="020B0604020202020204" pitchFamily="34" charset="0"/>
              </a:rPr>
              <a:t>In these difficult days could your class or school create a focal point with symbols of peace – perhaps images of doves, candles or hands reaching out in friendship?</a:t>
            </a:r>
          </a:p>
          <a:p>
            <a:pPr marL="342900" indent="-342900" fontAlgn="base">
              <a:buFont typeface="Arial" panose="020B0604020202020204" pitchFamily="34" charset="0"/>
              <a:buChar char="•"/>
            </a:pPr>
            <a:r>
              <a:rPr lang="en-GB" sz="1750" b="0" dirty="0">
                <a:solidFill>
                  <a:schemeClr val="tx1"/>
                </a:solidFill>
                <a:latin typeface="Arial" panose="020B0604020202020204" pitchFamily="34" charset="0"/>
              </a:rPr>
              <a:t>Take some time to get creative and use this activity to share some positivity and hope, together.</a:t>
            </a:r>
            <a:endParaRPr lang="en-GB" sz="1750" b="0" i="0" dirty="0">
              <a:solidFill>
                <a:schemeClr val="tx1"/>
              </a:solidFill>
              <a:effectLst/>
              <a:latin typeface="Arial" panose="020B0604020202020204" pitchFamily="34" charset="0"/>
            </a:endParaRPr>
          </a:p>
          <a:p>
            <a:pPr marL="342900" indent="-342900" rtl="0" fontAlgn="base">
              <a:buFont typeface="Arial" panose="020B0604020202020204" pitchFamily="34" charset="0"/>
              <a:buChar char="•"/>
            </a:pPr>
            <a:endParaRPr lang="en-GB" sz="1800" b="1" i="0" dirty="0">
              <a:effectLst/>
              <a:latin typeface="Arial" panose="020B0604020202020204" pitchFamily="34" charset="0"/>
            </a:endParaRPr>
          </a:p>
          <a:p>
            <a:pPr rtl="0" fontAlgn="base"/>
            <a:r>
              <a:rPr lang="en-GB" sz="1800" dirty="0">
                <a:latin typeface="Arial" panose="020B0604020202020204" pitchFamily="34" charset="0"/>
              </a:rPr>
              <a:t> </a:t>
            </a:r>
          </a:p>
          <a:p>
            <a:pPr rtl="0" fontAlgn="base"/>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73B7F36-90A4-0B1A-111C-11C5AC23A772}"/>
              </a:ext>
            </a:extLst>
          </p:cNvPr>
          <p:cNvSpPr txBox="1"/>
          <p:nvPr/>
        </p:nvSpPr>
        <p:spPr>
          <a:xfrm rot="16200000">
            <a:off x="-365086" y="6197243"/>
            <a:ext cx="1106071"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UNICEFF/Unruh</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75443"/>
            <a:ext cx="3696909" cy="787496"/>
          </a:xfrm>
        </p:spPr>
        <p:txBody>
          <a:bodyPr/>
          <a:lstStyle/>
          <a:p>
            <a:endParaRPr lang="en-US" dirty="0"/>
          </a:p>
        </p:txBody>
      </p:sp>
      <p:sp>
        <p:nvSpPr>
          <p:cNvPr id="3" name="TextBox 2">
            <a:extLst>
              <a:ext uri="{FF2B5EF4-FFF2-40B4-BE49-F238E27FC236}">
                <a16:creationId xmlns:a16="http://schemas.microsoft.com/office/drawing/2014/main" id="{D67C1ADC-8F1E-9951-78EE-7391FCA1C456}"/>
              </a:ext>
            </a:extLst>
          </p:cNvPr>
          <p:cNvSpPr txBox="1"/>
          <p:nvPr/>
        </p:nvSpPr>
        <p:spPr>
          <a:xfrm rot="16200000">
            <a:off x="10568066" y="5385376"/>
            <a:ext cx="2668249" cy="276999"/>
          </a:xfrm>
          <a:prstGeom prst="rect">
            <a:avLst/>
          </a:prstGeom>
          <a:noFill/>
        </p:spPr>
        <p:txBody>
          <a:bodyPr wrap="square" rtlCol="0">
            <a:spAutoFit/>
          </a:bodyPr>
          <a:lstStyle/>
          <a:p>
            <a:pPr algn="l"/>
            <a:r>
              <a:rPr lang="en-GB" sz="1200" dirty="0">
                <a:solidFill>
                  <a:schemeClr val="bg1"/>
                </a:solidFill>
                <a:latin typeface="Univers Next Pro" panose="020B0503030202020203" pitchFamily="34" charset="0"/>
              </a:rPr>
              <a:t>©UNIEF/UN0716817/Al-Haj</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0" y="372635"/>
            <a:ext cx="6816439" cy="691667"/>
          </a:xfrm>
        </p:spPr>
        <p:txBody>
          <a:bodyPr/>
          <a:lstStyle/>
          <a:p>
            <a:r>
              <a:rPr lang="en-GB" sz="3200" dirty="0">
                <a:latin typeface="Arial Black" panose="020B0A04020102020204" pitchFamily="34" charset="0"/>
              </a:rPr>
              <a:t>GUIDANCE FOR TEACHERS</a:t>
            </a:r>
          </a:p>
        </p:txBody>
      </p:sp>
      <p:sp>
        <p:nvSpPr>
          <p:cNvPr id="12" name="TextBox 11">
            <a:extLst>
              <a:ext uri="{FF2B5EF4-FFF2-40B4-BE49-F238E27FC236}">
                <a16:creationId xmlns:a16="http://schemas.microsoft.com/office/drawing/2014/main" id="{3A655A85-D857-6B65-FB13-FBE9B6B7385A}"/>
              </a:ext>
            </a:extLst>
          </p:cNvPr>
          <p:cNvSpPr txBox="1"/>
          <p:nvPr/>
        </p:nvSpPr>
        <p:spPr>
          <a:xfrm>
            <a:off x="607762" y="1231900"/>
            <a:ext cx="9924771" cy="5536580"/>
          </a:xfrm>
          <a:prstGeom prst="rect">
            <a:avLst/>
          </a:prstGeom>
          <a:noFill/>
        </p:spPr>
        <p:txBody>
          <a:bodyPr wrap="square" lIns="91440" tIns="45720" rIns="91440" bIns="45720" rtlCol="0" anchor="t">
            <a:spAutoFit/>
          </a:bodyPr>
          <a:lstStyle/>
          <a:p>
            <a:pPr>
              <a:lnSpc>
                <a:spcPct val="107000"/>
              </a:lnSpc>
              <a:spcAft>
                <a:spcPts val="800"/>
              </a:spcAft>
            </a:pPr>
            <a:r>
              <a:rPr lang="en-GB" sz="1600" dirty="0">
                <a:solidFill>
                  <a:schemeClr val="bg1"/>
                </a:solidFill>
                <a:effectLst/>
                <a:latin typeface="Arial"/>
                <a:ea typeface="Calibri" panose="020F0502020204030204" pitchFamily="34" charset="0"/>
                <a:cs typeface="Arial"/>
              </a:rPr>
              <a:t>War</a:t>
            </a:r>
            <a:r>
              <a:rPr lang="en-GB" sz="1600" dirty="0">
                <a:solidFill>
                  <a:schemeClr val="bg1"/>
                </a:solidFill>
                <a:latin typeface="Arial"/>
                <a:ea typeface="Calibri" panose="020F0502020204030204" pitchFamily="34" charset="0"/>
                <a:cs typeface="Arial"/>
              </a:rPr>
              <a:t> and conflict are</a:t>
            </a:r>
            <a:r>
              <a:rPr lang="en-GB" sz="1600" dirty="0">
                <a:solidFill>
                  <a:schemeClr val="bg1"/>
                </a:solidFill>
                <a:effectLst/>
                <a:latin typeface="Arial"/>
                <a:ea typeface="Calibri" panose="020F0502020204030204" pitchFamily="34" charset="0"/>
                <a:cs typeface="Arial"/>
              </a:rPr>
              <a:t> incredibly difficult </a:t>
            </a:r>
            <a:r>
              <a:rPr lang="en-GB" sz="1600" dirty="0">
                <a:solidFill>
                  <a:schemeClr val="bg1"/>
                </a:solidFill>
                <a:latin typeface="Arial"/>
                <a:ea typeface="Calibri" panose="020F0502020204030204" pitchFamily="34" charset="0"/>
                <a:cs typeface="Arial"/>
              </a:rPr>
              <a:t>subjects</a:t>
            </a:r>
            <a:r>
              <a:rPr lang="en-GB" sz="1600" dirty="0">
                <a:solidFill>
                  <a:schemeClr val="bg1"/>
                </a:solidFill>
                <a:effectLst/>
                <a:latin typeface="Arial"/>
                <a:ea typeface="Calibri" panose="020F0502020204030204" pitchFamily="34" charset="0"/>
                <a:cs typeface="Arial"/>
              </a:rPr>
              <a:t> for people of any age. </a:t>
            </a:r>
          </a:p>
          <a:p>
            <a:pPr>
              <a:lnSpc>
                <a:spcPct val="107000"/>
              </a:lnSpc>
              <a:spcAft>
                <a:spcPts val="800"/>
              </a:spcAft>
            </a:pPr>
            <a:r>
              <a:rPr lang="en-GB" sz="1600" dirty="0">
                <a:solidFill>
                  <a:schemeClr val="bg1"/>
                </a:solidFill>
                <a:effectLst/>
                <a:latin typeface="Arial"/>
                <a:ea typeface="Calibri" panose="020F0502020204030204" pitchFamily="34" charset="0"/>
                <a:cs typeface="Arial"/>
              </a:rPr>
              <a:t>Working with children to try to help them untangle complicated thoughts and feelings is not easy. However, safe spaces in which to gently explore disturbing world events </a:t>
            </a:r>
            <a:r>
              <a:rPr lang="en-GB" sz="1600" dirty="0">
                <a:solidFill>
                  <a:srgbClr val="FFFF00"/>
                </a:solidFill>
                <a:effectLst/>
                <a:latin typeface="Arial"/>
                <a:ea typeface="Calibri" panose="020F0502020204030204" pitchFamily="34" charset="0"/>
                <a:cs typeface="Arial"/>
              </a:rPr>
              <a:t>can provide huge reassurance to children and young people</a:t>
            </a:r>
            <a:r>
              <a:rPr lang="en-GB" sz="1600" dirty="0">
                <a:solidFill>
                  <a:schemeClr val="bg1"/>
                </a:solidFill>
                <a:effectLst/>
                <a:latin typeface="Arial"/>
                <a:ea typeface="Calibri" panose="020F0502020204030204" pitchFamily="34" charset="0"/>
                <a:cs typeface="Arial"/>
              </a:rPr>
              <a:t>, and prompt them to seek help when they need it. </a:t>
            </a: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You know your children and young people best. Everything provided here is intended to be interpreted in the light of your professional judgement. </a:t>
            </a:r>
            <a:endParaRPr lang="en-GB"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speaking to children and doing activities from this pack, keep in mind different </a:t>
            </a:r>
            <a:r>
              <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rPr>
              <a:t>lived experiences</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children in your school might have in relation to war and conflict, fleeing violence or other trauma in their lives.</a:t>
            </a: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It is almost always the case that conflict, and rights violations go hand in hand. This may cause some children to question the value of rights or to lose trust in duty bearers to deliver.</a:t>
            </a: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It is important to balance discussion about war and conflict with hope and optimism.</a:t>
            </a: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Remember that despite everything, the world is better for children today than it was when the CRC was adopted in 1989. </a:t>
            </a: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See the next slide for a few pointers on how to approach this topic.</a:t>
            </a:r>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a:t>
            </a:r>
            <a:r>
              <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Guide from UNICEF</a:t>
            </a:r>
            <a:r>
              <a:rPr lang="en-GB" sz="16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is aimed at parents, but it is relevant to staff in schools too.</a:t>
            </a:r>
          </a:p>
          <a:p>
            <a:pPr>
              <a:lnSpc>
                <a:spcPct val="107000"/>
              </a:lnSpc>
              <a:spcAft>
                <a:spcPts val="800"/>
              </a:spcAft>
            </a:pP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609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0" y="372635"/>
            <a:ext cx="6816439" cy="691667"/>
          </a:xfrm>
        </p:spPr>
        <p:txBody>
          <a:bodyPr/>
          <a:lstStyle/>
          <a:p>
            <a:r>
              <a:rPr lang="en-GB" sz="3200" dirty="0">
                <a:latin typeface="Arial Black" panose="020B0A04020102020204" pitchFamily="34" charset="0"/>
              </a:rPr>
              <a:t>GUIDANCE FOR TEACHERS</a:t>
            </a:r>
          </a:p>
        </p:txBody>
      </p:sp>
      <p:sp>
        <p:nvSpPr>
          <p:cNvPr id="10" name="TextBox 9">
            <a:extLst>
              <a:ext uri="{FF2B5EF4-FFF2-40B4-BE49-F238E27FC236}">
                <a16:creationId xmlns:a16="http://schemas.microsoft.com/office/drawing/2014/main" id="{59F184CD-29DD-9FBA-FE49-EC3EA32FAE07}"/>
              </a:ext>
            </a:extLst>
          </p:cNvPr>
          <p:cNvSpPr txBox="1"/>
          <p:nvPr/>
        </p:nvSpPr>
        <p:spPr>
          <a:xfrm>
            <a:off x="363748" y="1172316"/>
            <a:ext cx="9770852" cy="5853654"/>
          </a:xfrm>
          <a:prstGeom prst="rect">
            <a:avLst/>
          </a:prstGeom>
          <a:noFill/>
        </p:spPr>
        <p:txBody>
          <a:bodyPr wrap="square" rtlCol="0">
            <a:spAutoFit/>
          </a:bodyPr>
          <a:lstStyle/>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Does your class already have an </a:t>
            </a:r>
            <a:r>
              <a:rPr lang="en-GB" sz="15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agreement for working together respectfully</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or do you need to agree some ground rules for this work?</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Have an open dialogue with your learners. Actively encourage children to share their own perspectives and ideas. A reminder about the right to freedom </a:t>
            </a:r>
            <a:r>
              <a:rPr lang="en-GB" sz="1500" dirty="0">
                <a:solidFill>
                  <a:schemeClr val="bg1"/>
                </a:solidFill>
                <a:latin typeface="Arial" panose="020B0604020202020204" pitchFamily="34" charset="0"/>
                <a:ea typeface="Calibri" panose="020F0502020204030204" pitchFamily="34" charset="0"/>
                <a:cs typeface="Arial" panose="020B0604020202020204" pitchFamily="34" charset="0"/>
              </a:rPr>
              <a:t>o</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f expression (Article 13) and the importance of respecting other views might be helpful here.  </a:t>
            </a:r>
            <a:r>
              <a:rPr lang="en-GB" sz="15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Be receptive to verbal and non-verbal cues that show children have been moved emotionally</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latin typeface="Arial" panose="020B0604020202020204" pitchFamily="34" charset="0"/>
                <a:ea typeface="Calibri" panose="020F0502020204030204" pitchFamily="34" charset="0"/>
                <a:cs typeface="Arial" panose="020B0604020202020204" pitchFamily="34" charset="0"/>
              </a:rPr>
              <a:t>S</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tress that you understand learners may be upset and confused when thinking about what is happening in war and conflict. Remind them of the people and places offering support to children within and outside of their school.</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Underline the fact that the CRC states the best interests of the child must always be a primary consideration, All children should receive the care, respect and protection to which they are entitled, no matter who they are and where they are from. T</a:t>
            </a:r>
            <a:r>
              <a:rPr lang="en-GB" sz="15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he CRC enables us to see when rights are not being accessed and children and those who care for them can speak up for their rights.</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Consistently emphasise that </a:t>
            </a:r>
            <a:r>
              <a:rPr lang="en-GB" sz="15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human rights are a collective promise made by all countries of the world, including those currently in conflict</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This promise can be summarised as everyone being able to enjoy a safe, happy and fulfilling life, where their dignity and worth is equally valued. You can also emphasise that the international system of refugee protection is founded on the principle of every country helping fellow human beings in times of need.</a:t>
            </a:r>
          </a:p>
          <a:p>
            <a:pPr>
              <a:lnSpc>
                <a:spcPct val="107000"/>
              </a:lnSpc>
              <a:spcAft>
                <a:spcPts val="800"/>
              </a:spcAft>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l"/>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9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2D1BD-FBC8-EA93-1FCE-6DF84024B8BE}"/>
              </a:ext>
            </a:extLst>
          </p:cNvPr>
          <p:cNvSpPr>
            <a:spLocks noGrp="1"/>
          </p:cNvSpPr>
          <p:nvPr>
            <p:ph type="body" sz="quarter" idx="17"/>
          </p:nvPr>
        </p:nvSpPr>
        <p:spPr>
          <a:xfrm>
            <a:off x="528637" y="2634329"/>
            <a:ext cx="5305425" cy="259486"/>
          </a:xfrm>
        </p:spPr>
        <p:txBody>
          <a:bodyPr/>
          <a:lstStyle/>
          <a:p>
            <a:r>
              <a:rPr lang="en-GB" dirty="0">
                <a:latin typeface="Arial" panose="020B0604020202020204" pitchFamily="34" charset="0"/>
                <a:cs typeface="Arial" panose="020B0604020202020204" pitchFamily="34" charset="0"/>
              </a:rPr>
              <a:t>Article 38 (war and armed conflicts)</a:t>
            </a:r>
          </a:p>
        </p:txBody>
      </p:sp>
      <p:sp>
        <p:nvSpPr>
          <p:cNvPr id="7" name="Text Placeholder 6">
            <a:extLst>
              <a:ext uri="{FF2B5EF4-FFF2-40B4-BE49-F238E27FC236}">
                <a16:creationId xmlns:a16="http://schemas.microsoft.com/office/drawing/2014/main" id="{B9E27848-DFD1-AF14-FF5F-64C92CF12010}"/>
              </a:ext>
            </a:extLst>
          </p:cNvPr>
          <p:cNvSpPr>
            <a:spLocks noGrp="1"/>
          </p:cNvSpPr>
          <p:nvPr>
            <p:ph type="body" sz="quarter" idx="23"/>
          </p:nvPr>
        </p:nvSpPr>
        <p:spPr>
          <a:xfrm>
            <a:off x="528637" y="1631483"/>
            <a:ext cx="4829175" cy="928050"/>
          </a:xfrm>
        </p:spPr>
        <p:txBody>
          <a:bodyPr>
            <a:normAutofit lnSpcReduction="10000"/>
          </a:bodyPr>
          <a:lstStyle/>
          <a:p>
            <a:pPr>
              <a:lnSpc>
                <a:spcPct val="110000"/>
              </a:lnSpc>
            </a:pPr>
            <a:r>
              <a:rPr lang="en-GB" sz="1800" i="0" dirty="0">
                <a:effectLst/>
                <a:latin typeface="Arial" panose="020B0604020202020204" pitchFamily="34" charset="0"/>
                <a:cs typeface="Arial" panose="020B0604020202020204" pitchFamily="34" charset="0"/>
              </a:rPr>
              <a:t>Many articles of the CRC relate to the theme of war and conflict,  but the activities here link in particular to the following articles:  </a:t>
            </a:r>
            <a:endParaRPr lang="en-GB"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1" y="372635"/>
            <a:ext cx="3915668" cy="1031803"/>
          </a:xfrm>
        </p:spPr>
        <p:txBody>
          <a:bodyPr/>
          <a:lstStyle/>
          <a:p>
            <a:r>
              <a:rPr lang="en-GB" sz="3200" dirty="0">
                <a:latin typeface="Arial Black" panose="020B0A04020102020204" pitchFamily="34" charset="0"/>
              </a:rPr>
              <a:t>LINKED CRC ARTICLES</a:t>
            </a:r>
          </a:p>
        </p:txBody>
      </p:sp>
      <p:pic>
        <p:nvPicPr>
          <p:cNvPr id="11" name="Graphic 10">
            <a:extLst>
              <a:ext uri="{FF2B5EF4-FFF2-40B4-BE49-F238E27FC236}">
                <a16:creationId xmlns:a16="http://schemas.microsoft.com/office/drawing/2014/main" id="{FFAE39B5-447E-B4ED-95AE-181556283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963363"/>
            <a:ext cx="2586108" cy="3448144"/>
          </a:xfrm>
          <a:prstGeom prst="rect">
            <a:avLst/>
          </a:prstGeom>
        </p:spPr>
      </p:pic>
      <p:pic>
        <p:nvPicPr>
          <p:cNvPr id="13" name="Graphic 12">
            <a:extLst>
              <a:ext uri="{FF2B5EF4-FFF2-40B4-BE49-F238E27FC236}">
                <a16:creationId xmlns:a16="http://schemas.microsoft.com/office/drawing/2014/main" id="{4B285961-668F-49E4-A55D-B76E76D596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3080" y="963363"/>
            <a:ext cx="2642981" cy="3523975"/>
          </a:xfrm>
          <a:prstGeom prst="rect">
            <a:avLst/>
          </a:prstGeom>
        </p:spPr>
      </p:pic>
      <p:sp>
        <p:nvSpPr>
          <p:cNvPr id="14" name="Text Placeholder 6">
            <a:extLst>
              <a:ext uri="{FF2B5EF4-FFF2-40B4-BE49-F238E27FC236}">
                <a16:creationId xmlns:a16="http://schemas.microsoft.com/office/drawing/2014/main" id="{FC1EAD54-50D8-1B4F-0536-9F1E43A1BB80}"/>
              </a:ext>
            </a:extLst>
          </p:cNvPr>
          <p:cNvSpPr txBox="1">
            <a:spLocks/>
          </p:cNvSpPr>
          <p:nvPr/>
        </p:nvSpPr>
        <p:spPr>
          <a:xfrm>
            <a:off x="528637" y="3099396"/>
            <a:ext cx="5305425" cy="156826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effectLst/>
                <a:latin typeface="Arial" panose="020B0604020202020204" pitchFamily="34" charset="0"/>
                <a:cs typeface="Arial" panose="020B0604020202020204" pitchFamily="34" charset="0"/>
              </a:rPr>
              <a:t>Governments must not allow children under the age of 15 to take part in war or join the armed forces. Governments must do everything they can to protect and care for children affected by war and armed conflict.</a:t>
            </a:r>
            <a:endParaRPr lang="en-GB"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DF01CAA4-A96F-E364-3845-83090A1F2938}"/>
              </a:ext>
            </a:extLst>
          </p:cNvPr>
          <p:cNvSpPr txBox="1">
            <a:spLocks/>
          </p:cNvSpPr>
          <p:nvPr/>
        </p:nvSpPr>
        <p:spPr>
          <a:xfrm>
            <a:off x="528637" y="4667660"/>
            <a:ext cx="5305425" cy="25948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Article 39 (recovery from trauma and reintegration)</a:t>
            </a:r>
          </a:p>
        </p:txBody>
      </p:sp>
      <p:sp>
        <p:nvSpPr>
          <p:cNvPr id="16" name="Text Placeholder 6">
            <a:extLst>
              <a:ext uri="{FF2B5EF4-FFF2-40B4-BE49-F238E27FC236}">
                <a16:creationId xmlns:a16="http://schemas.microsoft.com/office/drawing/2014/main" id="{B2B79FBD-6F95-AA07-BA58-9359D5922A24}"/>
              </a:ext>
            </a:extLst>
          </p:cNvPr>
          <p:cNvSpPr txBox="1">
            <a:spLocks/>
          </p:cNvSpPr>
          <p:nvPr/>
        </p:nvSpPr>
        <p:spPr>
          <a:xfrm>
            <a:off x="528637" y="5392213"/>
            <a:ext cx="5148263" cy="1094482"/>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b="0" i="0" dirty="0">
                <a:effectLst/>
                <a:latin typeface="Arial" panose="020B0604020202020204" pitchFamily="34" charset="0"/>
                <a:cs typeface="Arial" panose="020B0604020202020204" pitchFamily="34" charset="0"/>
              </a:rPr>
              <a:t>Children who have experienced neglect, abuse, exploitation, torture or who are victims of war must receive special support to help them recover their health, dignity, self-respect and social life.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1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03582"/>
            <a:ext cx="4391828" cy="1131518"/>
          </a:xfrm>
        </p:spPr>
        <p:txBody>
          <a:bodyPr/>
          <a:lstStyle/>
          <a:p>
            <a:r>
              <a:rPr lang="en-US" sz="2800" dirty="0">
                <a:latin typeface="Arial Black" panose="020B0A04020102020204" pitchFamily="34" charset="0"/>
              </a:rPr>
              <a:t>EXPLORING ARTICLES 38 &amp; 39</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707349" y="4537098"/>
            <a:ext cx="5484651" cy="224238"/>
          </a:xfrm>
        </p:spPr>
        <p:txBody>
          <a:bodyPr/>
          <a:lstStyle/>
          <a:p>
            <a:r>
              <a:rPr lang="en-US" dirty="0">
                <a:latin typeface="Arial Black" panose="020B0A04020102020204" pitchFamily="34" charset="0"/>
              </a:rPr>
              <a:t>Have a think and write down some answers.</a:t>
            </a:r>
          </a:p>
        </p:txBody>
      </p:sp>
      <p:sp>
        <p:nvSpPr>
          <p:cNvPr id="9" name="TextBox 8">
            <a:extLst>
              <a:ext uri="{FF2B5EF4-FFF2-40B4-BE49-F238E27FC236}">
                <a16:creationId xmlns:a16="http://schemas.microsoft.com/office/drawing/2014/main" id="{1AC0CBF0-20FA-6565-D900-2FBEA672CB65}"/>
              </a:ext>
            </a:extLst>
          </p:cNvPr>
          <p:cNvSpPr txBox="1"/>
          <p:nvPr/>
        </p:nvSpPr>
        <p:spPr>
          <a:xfrm>
            <a:off x="6535899" y="2313388"/>
            <a:ext cx="4221001" cy="1569660"/>
          </a:xfrm>
          <a:prstGeom prst="rect">
            <a:avLst/>
          </a:prstGeom>
          <a:noFill/>
        </p:spPr>
        <p:txBody>
          <a:bodyPr wrap="square">
            <a:spAutoFit/>
          </a:bodyPr>
          <a:lstStyle/>
          <a:p>
            <a:pPr rtl="0" fontAlgn="base"/>
            <a:r>
              <a:rPr lang="en-GB" sz="2400" b="1" dirty="0">
                <a:solidFill>
                  <a:srgbClr val="000000"/>
                </a:solidFill>
                <a:effectLst/>
                <a:latin typeface="Arial Black" panose="020B0A04020102020204" pitchFamily="34" charset="0"/>
                <a:cs typeface="Arial" panose="020B0604020202020204" pitchFamily="34" charset="0"/>
              </a:rPr>
              <a:t>Why is it important to protect children and young people </a:t>
            </a:r>
            <a:r>
              <a:rPr lang="en-GB" sz="2400" b="1" dirty="0">
                <a:solidFill>
                  <a:srgbClr val="000000"/>
                </a:solidFill>
                <a:latin typeface="Arial Black" panose="020B0A04020102020204" pitchFamily="34" charset="0"/>
                <a:cs typeface="Arial" panose="020B0604020202020204" pitchFamily="34" charset="0"/>
              </a:rPr>
              <a:t>from war and conflict?</a:t>
            </a:r>
            <a:endParaRPr lang="en-GB" sz="2400" b="0" dirty="0">
              <a:solidFill>
                <a:srgbClr val="000000"/>
              </a:solidFill>
              <a:effectLst/>
              <a:latin typeface="Arial Black" panose="020B0A04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A7B623A-2E60-06BC-0D2C-4BE41DED5AEF}"/>
              </a:ext>
            </a:extLst>
          </p:cNvPr>
          <p:cNvSpPr txBox="1"/>
          <p:nvPr/>
        </p:nvSpPr>
        <p:spPr>
          <a:xfrm rot="16200000">
            <a:off x="-1195625" y="5385376"/>
            <a:ext cx="2668249" cy="276999"/>
          </a:xfrm>
          <a:prstGeom prst="rect">
            <a:avLst/>
          </a:prstGeom>
          <a:noFill/>
        </p:spPr>
        <p:txBody>
          <a:bodyPr wrap="square" rtlCol="0">
            <a:spAutoFit/>
          </a:bodyPr>
          <a:lstStyle/>
          <a:p>
            <a:pPr algn="l"/>
            <a:r>
              <a:rPr lang="en-GB" sz="1200" dirty="0">
                <a:solidFill>
                  <a:schemeClr val="bg1"/>
                </a:solidFill>
                <a:latin typeface="Univers Next Pro" panose="020B0503030202020203" pitchFamily="34" charset="0"/>
              </a:rPr>
              <a:t>©UNICEF/UNI453255/El Baba</a:t>
            </a:r>
          </a:p>
        </p:txBody>
      </p:sp>
    </p:spTree>
    <p:extLst>
      <p:ext uri="{BB962C8B-B14F-4D97-AF65-F5344CB8AC3E}">
        <p14:creationId xmlns:p14="http://schemas.microsoft.com/office/powerpoint/2010/main" val="226628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636" y="403950"/>
            <a:ext cx="9329962" cy="720182"/>
          </a:xfrm>
        </p:spPr>
        <p:txBody>
          <a:bodyPr/>
          <a:lstStyle/>
          <a:p>
            <a:r>
              <a:rPr lang="en-US" dirty="0"/>
              <a:t>DID YOU THINK OF THESE?</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907010" y="5388115"/>
            <a:ext cx="10781619" cy="259486"/>
          </a:xfrm>
        </p:spPr>
        <p:txBody>
          <a:bodyPr/>
          <a:lstStyle/>
          <a:p>
            <a:r>
              <a:rPr lang="en-GB" sz="2000" b="1" dirty="0">
                <a:solidFill>
                  <a:srgbClr val="00ACE9"/>
                </a:solidFill>
                <a:latin typeface="Arial"/>
                <a:cs typeface="Arial"/>
              </a:rPr>
              <a:t>What else did you think of?</a:t>
            </a:r>
          </a:p>
          <a:p>
            <a:endParaRPr lang="en-US" dirty="0"/>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7" y="1618045"/>
            <a:ext cx="5083888" cy="3405900"/>
          </a:xfrm>
        </p:spPr>
        <p:txBody>
          <a:bodyPr>
            <a:normAutofit fontScale="92500" lnSpcReduction="20000"/>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War is dangerous. You can be seriously injured or killed and participation in war can have a life-long impact on a person. Children and young people should not be forced to take part in wars.</a:t>
            </a:r>
          </a:p>
          <a:p>
            <a:pPr marL="34290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Children should enjoy all their rights in the Convention and war will impact on their ability to enjoy many of these rights.</a:t>
            </a:r>
          </a:p>
          <a:p>
            <a:pPr marL="342900" lvl="0" indent="-342900">
              <a:lnSpc>
                <a:spcPct val="107000"/>
              </a:lnSpc>
              <a:spcAft>
                <a:spcPts val="800"/>
              </a:spcAft>
              <a:buFont typeface="Symbol" panose="05050102010706020507" pitchFamily="18" charset="2"/>
              <a:buChar char=""/>
            </a:pPr>
            <a:r>
              <a:rPr lang="en-GB" sz="1800" dirty="0">
                <a:latin typeface="Arial"/>
                <a:ea typeface="Calibri" panose="020F0502020204030204" pitchFamily="34" charset="0"/>
                <a:cs typeface="Arial"/>
              </a:rPr>
              <a:t>Adults</a:t>
            </a:r>
            <a:r>
              <a:rPr lang="en-GB" sz="1800" dirty="0">
                <a:effectLst/>
                <a:latin typeface="Arial"/>
                <a:ea typeface="Calibri" panose="020F0502020204030204" pitchFamily="34" charset="0"/>
                <a:cs typeface="Arial"/>
              </a:rPr>
              <a:t> cause wars, why should children, who have not caused the conflict, be affected?</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If children see fighting and war as the answer to problems this may affect their whole lives.</a:t>
            </a:r>
            <a:endParaRPr lang="en-US" dirty="0"/>
          </a:p>
        </p:txBody>
      </p:sp>
      <p:sp>
        <p:nvSpPr>
          <p:cNvPr id="11" name="Text Placeholder 4">
            <a:extLst>
              <a:ext uri="{FF2B5EF4-FFF2-40B4-BE49-F238E27FC236}">
                <a16:creationId xmlns:a16="http://schemas.microsoft.com/office/drawing/2014/main" id="{C64ECC2C-F75D-E3CD-B222-DE6DF392EAA9}"/>
              </a:ext>
            </a:extLst>
          </p:cNvPr>
          <p:cNvSpPr txBox="1">
            <a:spLocks/>
          </p:cNvSpPr>
          <p:nvPr/>
        </p:nvSpPr>
        <p:spPr>
          <a:xfrm>
            <a:off x="5967740" y="1618045"/>
            <a:ext cx="5083888" cy="3405900"/>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Children may not have the physical or emotional maturity to cope with war and conflict.</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Children may not be able to understand what the war is about.</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Adults choose to join the armed forces as a profession, and they receive training and support to do their work. Child soldiers are often coerced or forced to take part and receive no training or support. </a:t>
            </a:r>
          </a:p>
          <a:p>
            <a:pPr marL="0" indent="0">
              <a:lnSpc>
                <a:spcPct val="107000"/>
              </a:lnSpc>
              <a:spcAft>
                <a:spcPts val="800"/>
              </a:spcAft>
              <a:buNone/>
            </a:pPr>
            <a:endParaRPr lang="en-US" dirty="0"/>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lstStyle/>
          <a:p>
            <a:endParaRPr lang="en-US"/>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6365756" y="2137472"/>
            <a:ext cx="556725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365756" y="4434357"/>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EECB02-78AD-0E46-E6CA-351820ACCF35}"/>
              </a:ext>
            </a:extLst>
          </p:cNvPr>
          <p:cNvSpPr txBox="1"/>
          <p:nvPr/>
        </p:nvSpPr>
        <p:spPr>
          <a:xfrm>
            <a:off x="630621" y="2257646"/>
            <a:ext cx="5360275" cy="1754326"/>
          </a:xfrm>
          <a:prstGeom prst="rect">
            <a:avLst/>
          </a:prstGeom>
          <a:noFill/>
        </p:spPr>
        <p:txBody>
          <a:bodyPr wrap="square" rtlCol="0">
            <a:spAutoFit/>
          </a:bodyPr>
          <a:lstStyle/>
          <a:p>
            <a:pPr algn="ctr"/>
            <a:r>
              <a:rPr lang="en-GB" sz="1800" dirty="0">
                <a:effectLst/>
                <a:latin typeface="Arial" panose="020B0604020202020204" pitchFamily="34" charset="0"/>
                <a:ea typeface="Calibri" panose="020F0502020204030204" pitchFamily="34" charset="0"/>
                <a:cs typeface="Arial" panose="020B0604020202020204" pitchFamily="34" charset="0"/>
              </a:rPr>
              <a:t>When something bad has happened to someone, it is important that children feel safe. Think about </a:t>
            </a:r>
            <a:r>
              <a:rPr lang="en-GB" sz="1800" b="1" dirty="0">
                <a:effectLst/>
                <a:latin typeface="Arial" panose="020B0604020202020204" pitchFamily="34" charset="0"/>
                <a:ea typeface="Calibri" panose="020F0502020204030204" pitchFamily="34" charset="0"/>
                <a:cs typeface="Arial" panose="020B0604020202020204" pitchFamily="34" charset="0"/>
              </a:rPr>
              <a:t>where you feel safe</a:t>
            </a:r>
            <a:r>
              <a:rPr lang="en-GB" sz="1800" dirty="0">
                <a:effectLst/>
                <a:latin typeface="Arial" panose="020B0604020202020204" pitchFamily="34" charset="0"/>
                <a:ea typeface="Calibri" panose="020F0502020204030204" pitchFamily="34" charset="0"/>
                <a:cs typeface="Arial" panose="020B0604020202020204" pitchFamily="34" charset="0"/>
              </a:rPr>
              <a:t>. Draw a picture of your safe place and share it with a friend. Create a ‘cosy corner’ in your classroom where people can go to feel safe and secure.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089EB6-EB43-40DC-75C7-8F41FFD7C316}"/>
              </a:ext>
            </a:extLst>
          </p:cNvPr>
          <p:cNvSpPr txBox="1"/>
          <p:nvPr/>
        </p:nvSpPr>
        <p:spPr>
          <a:xfrm>
            <a:off x="7064830" y="2288705"/>
            <a:ext cx="4269801" cy="1849032"/>
          </a:xfrm>
          <a:prstGeom prst="rect">
            <a:avLst/>
          </a:prstGeom>
          <a:noFill/>
        </p:spPr>
        <p:txBody>
          <a:bodyPr wrap="square" lIns="91440" tIns="45720" rIns="91440" bIns="45720" rtlCol="0" anchor="t">
            <a:spAutoFit/>
          </a:bodyPr>
          <a:lstStyle/>
          <a:p>
            <a:pPr lvl="0" algn="ctr">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Watch this video of the book </a:t>
            </a:r>
            <a:r>
              <a:rPr lang="en-GB" sz="1800" b="1" u="sng"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The Journey</a:t>
            </a:r>
            <a:r>
              <a:rPr lang="en-GB" sz="1800" b="1"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by Francesca Sanna</a:t>
            </a:r>
            <a:r>
              <a:rPr lang="en-GB" sz="1800" dirty="0">
                <a:effectLst/>
                <a:latin typeface="Arial" panose="020B0604020202020204" pitchFamily="34" charset="0"/>
                <a:ea typeface="Times New Roman" panose="02020603050405020304" pitchFamily="18" charset="0"/>
                <a:cs typeface="Arial" panose="020B0604020202020204" pitchFamily="34" charset="0"/>
              </a:rPr>
              <a:t> about a </a:t>
            </a:r>
            <a:r>
              <a:rPr lang="en-GB" sz="1800" b="1" dirty="0">
                <a:effectLst/>
                <a:latin typeface="Arial" panose="020B0604020202020204" pitchFamily="34" charset="0"/>
                <a:ea typeface="Times New Roman" panose="02020603050405020304" pitchFamily="18" charset="0"/>
                <a:cs typeface="Arial" panose="020B0604020202020204" pitchFamily="34" charset="0"/>
              </a:rPr>
              <a:t>family fleeing war</a:t>
            </a:r>
            <a:r>
              <a:rPr lang="en-GB" sz="1800" dirty="0">
                <a:effectLst/>
                <a:latin typeface="Arial" panose="020B0604020202020204" pitchFamily="34" charset="0"/>
                <a:ea typeface="Times New Roman" panose="02020603050405020304" pitchFamily="18" charset="0"/>
                <a:cs typeface="Arial" panose="020B0604020202020204" pitchFamily="34" charset="0"/>
              </a:rPr>
              <a:t>. What difficult things does the family experience? When they finally arrive in a safe place, what will they need to ‘begin their story again’?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23A4C12-4BC9-9D47-6447-373F17D2DCDA}"/>
              </a:ext>
            </a:extLst>
          </p:cNvPr>
          <p:cNvSpPr txBox="1"/>
          <p:nvPr/>
        </p:nvSpPr>
        <p:spPr>
          <a:xfrm>
            <a:off x="588956" y="4585590"/>
            <a:ext cx="5555683" cy="1849032"/>
          </a:xfrm>
          <a:prstGeom prst="rect">
            <a:avLst/>
          </a:prstGeom>
          <a:noFill/>
        </p:spPr>
        <p:txBody>
          <a:bodyPr wrap="square" rtlCol="0">
            <a:spAutoFit/>
          </a:bodyPr>
          <a:lstStyle/>
          <a:p>
            <a:pPr algn="ctr">
              <a:lnSpc>
                <a:spcPct val="107000"/>
              </a:lnSpc>
              <a:spcAft>
                <a:spcPts val="800"/>
              </a:spcAft>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Every child has the right to grow up being safe and protected from harm. Draw a baby and around the baby, write or draw things that you think the baby needs to grow up happy and safe. You might think of things like cuddles and lots of rest. What else can you think of?</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5C6114A-B210-203F-5C67-00CBC80C4684}"/>
              </a:ext>
            </a:extLst>
          </p:cNvPr>
          <p:cNvSpPr txBox="1"/>
          <p:nvPr/>
        </p:nvSpPr>
        <p:spPr>
          <a:xfrm>
            <a:off x="6517217" y="4585590"/>
            <a:ext cx="5264336" cy="1715021"/>
          </a:xfrm>
          <a:prstGeom prst="rect">
            <a:avLst/>
          </a:prstGeom>
          <a:noFill/>
        </p:spPr>
        <p:txBody>
          <a:bodyPr wrap="square" rtlCol="0">
            <a:spAutoFit/>
          </a:bodyPr>
          <a:lstStyle/>
          <a:p>
            <a:pPr lvl="0" algn="ctr">
              <a:lnSpc>
                <a:spcPct val="107000"/>
              </a:lnSpc>
              <a:spcAft>
                <a:spcPts val="8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someone is worried about what is happening, </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who can they tell</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Talk about the different people that you can talk to if you have </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 worry or don’t feel safe</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Discuss support both in school and out of school</a:t>
            </a: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lstStyle/>
          <a:p>
            <a:endParaRPr lang="en-US"/>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67611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5676115"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365756" y="2137472"/>
            <a:ext cx="556725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365756" y="4434357"/>
            <a:ext cx="556725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077125-BBA0-31BC-A83D-52B01642A640}"/>
              </a:ext>
            </a:extLst>
          </p:cNvPr>
          <p:cNvSpPr txBox="1"/>
          <p:nvPr/>
        </p:nvSpPr>
        <p:spPr>
          <a:xfrm>
            <a:off x="528741" y="2182170"/>
            <a:ext cx="560931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Watch this </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video of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Onjali Q Raúf reading from The Boy at the Back of the Class</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which is a story about a refugee from Syria joining a new school. Sometimes, people joining a new school have experienced difficult events.  What can you do to make someone joining your class feel comfortable and welcomed?  Work in a group to produce a ‘welcome plan’ setting out all the different things you could do to make new children welcome.</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Online Media 8" title="Onjali Q Raúf reads 'The Boy at the Back of the Class' for Refugee Week">
            <a:hlinkClick r:id="" action="ppaction://media"/>
            <a:extLst>
              <a:ext uri="{FF2B5EF4-FFF2-40B4-BE49-F238E27FC236}">
                <a16:creationId xmlns:a16="http://schemas.microsoft.com/office/drawing/2014/main" id="{76093E16-B840-B33C-C502-71E1E36D06F9}"/>
              </a:ext>
            </a:extLst>
          </p:cNvPr>
          <p:cNvPicPr>
            <a:picLocks noRot="1" noChangeAspect="1"/>
          </p:cNvPicPr>
          <p:nvPr>
            <a:videoFile r:link="rId1"/>
          </p:nvPr>
        </p:nvPicPr>
        <p:blipFill>
          <a:blip r:embed="rId5"/>
          <a:stretch>
            <a:fillRect/>
          </a:stretch>
        </p:blipFill>
        <p:spPr>
          <a:xfrm>
            <a:off x="7439702" y="2307165"/>
            <a:ext cx="3207277" cy="1812112"/>
          </a:xfrm>
          <a:prstGeom prst="rect">
            <a:avLst/>
          </a:prstGeom>
        </p:spPr>
      </p:pic>
      <p:sp>
        <p:nvSpPr>
          <p:cNvPr id="11" name="TextBox 10">
            <a:extLst>
              <a:ext uri="{FF2B5EF4-FFF2-40B4-BE49-F238E27FC236}">
                <a16:creationId xmlns:a16="http://schemas.microsoft.com/office/drawing/2014/main" id="{016768EA-4E9F-6A98-3E0E-F31C99D2F520}"/>
              </a:ext>
            </a:extLst>
          </p:cNvPr>
          <p:cNvSpPr txBox="1"/>
          <p:nvPr/>
        </p:nvSpPr>
        <p:spPr>
          <a:xfrm>
            <a:off x="570798" y="4558158"/>
            <a:ext cx="556725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there was peace all over the world, all children would be safe from war. That’s one of the goals of the United Nations. Work with a partner to design a poster to promote peace. You could include why war is so dangerous for children and emphasise that children have the right to be protected from war. </a:t>
            </a:r>
          </a:p>
        </p:txBody>
      </p:sp>
      <p:sp>
        <p:nvSpPr>
          <p:cNvPr id="12" name="TextBox 11">
            <a:extLst>
              <a:ext uri="{FF2B5EF4-FFF2-40B4-BE49-F238E27FC236}">
                <a16:creationId xmlns:a16="http://schemas.microsoft.com/office/drawing/2014/main" id="{2145E2B8-B430-249D-9611-2C360A417762}"/>
              </a:ext>
            </a:extLst>
          </p:cNvPr>
          <p:cNvSpPr txBox="1"/>
          <p:nvPr/>
        </p:nvSpPr>
        <p:spPr>
          <a:xfrm>
            <a:off x="6500633" y="4494443"/>
            <a:ext cx="5297503"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Do you think you are a good </a:t>
            </a:r>
            <a:r>
              <a:rPr lang="en-GB" b="1" i="0" dirty="0">
                <a:solidFill>
                  <a:srgbClr val="003B5E"/>
                </a:solidFill>
                <a:effectLst/>
                <a:latin typeface="Arial" panose="020B0604020202020204" pitchFamily="34" charset="0"/>
                <a:cs typeface="Arial" panose="020B0604020202020204" pitchFamily="34" charset="0"/>
              </a:rPr>
              <a:t>peacemaker</a:t>
            </a:r>
            <a:r>
              <a:rPr lang="en-GB" b="0" i="0" dirty="0">
                <a:solidFill>
                  <a:srgbClr val="000000"/>
                </a:solidFill>
                <a:effectLst/>
                <a:latin typeface="Arial" panose="020B0604020202020204" pitchFamily="34" charset="0"/>
                <a:cs typeface="Arial" panose="020B0604020202020204" pitchFamily="34" charset="0"/>
              </a:rPr>
              <a:t>? Can you think of a time when you helped to solve a disagreement between two people? What did you do? What did you say? How do </a:t>
            </a:r>
            <a:r>
              <a:rPr lang="en-GB" b="1" i="0" dirty="0">
                <a:solidFill>
                  <a:srgbClr val="003B5E"/>
                </a:solidFill>
                <a:effectLst/>
                <a:latin typeface="Arial" panose="020B0604020202020204" pitchFamily="34" charset="0"/>
                <a:cs typeface="Arial" panose="020B0604020202020204" pitchFamily="34" charset="0"/>
              </a:rPr>
              <a:t>Articles 12</a:t>
            </a:r>
            <a:r>
              <a:rPr lang="en-GB" b="0" i="0" dirty="0">
                <a:solidFill>
                  <a:srgbClr val="003B5E"/>
                </a:solidFill>
                <a:effectLst/>
                <a:latin typeface="Arial" panose="020B0604020202020204" pitchFamily="34" charset="0"/>
                <a:cs typeface="Arial" panose="020B0604020202020204" pitchFamily="34" charset="0"/>
              </a:rPr>
              <a:t> </a:t>
            </a:r>
            <a:r>
              <a:rPr lang="en-GB" b="1" i="0" dirty="0">
                <a:solidFill>
                  <a:srgbClr val="003B5E"/>
                </a:solidFill>
                <a:effectLst/>
                <a:latin typeface="Arial" panose="020B0604020202020204" pitchFamily="34" charset="0"/>
                <a:cs typeface="Arial" panose="020B0604020202020204" pitchFamily="34" charset="0"/>
              </a:rPr>
              <a:t>&amp; 13 </a:t>
            </a:r>
            <a:r>
              <a:rPr lang="en-GB" b="0" i="0" dirty="0">
                <a:solidFill>
                  <a:srgbClr val="000000"/>
                </a:solidFill>
                <a:effectLst/>
                <a:latin typeface="Arial" panose="020B0604020202020204" pitchFamily="34" charset="0"/>
                <a:cs typeface="Arial" panose="020B0604020202020204" pitchFamily="34" charset="0"/>
              </a:rPr>
              <a:t>and respecting each other’s opinion help when solving a problem? Write a list of things to say or do to help resolve disagreements.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lstStyle/>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567611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365756" y="2137472"/>
            <a:ext cx="556725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365756" y="4434357"/>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2F1811-E433-166D-5B7D-2089D86AA7BC}"/>
              </a:ext>
            </a:extLst>
          </p:cNvPr>
          <p:cNvSpPr txBox="1"/>
          <p:nvPr/>
        </p:nvSpPr>
        <p:spPr>
          <a:xfrm>
            <a:off x="528741" y="2302916"/>
            <a:ext cx="5618199" cy="1849032"/>
          </a:xfrm>
          <a:prstGeom prst="rect">
            <a:avLst/>
          </a:prstGeom>
          <a:noFill/>
        </p:spPr>
        <p:txBody>
          <a:bodyPr wrap="square" rtlCol="0">
            <a:spAutoFit/>
          </a:bodyPr>
          <a:lstStyle/>
          <a:p>
            <a:pPr lvl="0" algn="ct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Several children and young people joining schools in the UK are refugees fleeing from countries where life is not safe. How can schools support such pupils and </a:t>
            </a:r>
            <a:r>
              <a:rPr lang="en-GB" b="1" dirty="0">
                <a:effectLst/>
                <a:latin typeface="Arial" panose="020B0604020202020204" pitchFamily="34" charset="0"/>
                <a:ea typeface="Calibri" panose="020F0502020204030204" pitchFamily="34" charset="0"/>
                <a:cs typeface="Arial" panose="020B0604020202020204" pitchFamily="34" charset="0"/>
              </a:rPr>
              <a:t>help them to feel welcome</a:t>
            </a:r>
            <a:r>
              <a:rPr lang="en-GB" dirty="0">
                <a:effectLst/>
                <a:latin typeface="Arial" panose="020B0604020202020204" pitchFamily="34" charset="0"/>
                <a:ea typeface="Calibri" panose="020F0502020204030204" pitchFamily="34" charset="0"/>
                <a:cs typeface="Arial" panose="020B0604020202020204" pitchFamily="34" charset="0"/>
              </a:rPr>
              <a:t>? What role could students play in this? Work in a group to create a plan and share your ideas with the School Council.</a:t>
            </a:r>
          </a:p>
        </p:txBody>
      </p:sp>
      <p:sp>
        <p:nvSpPr>
          <p:cNvPr id="9" name="TextBox 8">
            <a:extLst>
              <a:ext uri="{FF2B5EF4-FFF2-40B4-BE49-F238E27FC236}">
                <a16:creationId xmlns:a16="http://schemas.microsoft.com/office/drawing/2014/main" id="{E69AFD17-74BD-9FBA-D00B-AED5CF8D0B82}"/>
              </a:ext>
            </a:extLst>
          </p:cNvPr>
          <p:cNvSpPr txBox="1"/>
          <p:nvPr/>
        </p:nvSpPr>
        <p:spPr>
          <a:xfrm>
            <a:off x="6264047" y="2469074"/>
            <a:ext cx="5770676" cy="159088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dirty="0">
                <a:effectLst/>
                <a:latin typeface="Arial"/>
                <a:ea typeface="Calibri" panose="020F0502020204030204" pitchFamily="34" charset="0"/>
                <a:cs typeface="Arial"/>
              </a:rPr>
              <a:t>“Children bear no responsibility for war. </a:t>
            </a:r>
          </a:p>
          <a:p>
            <a:pPr algn="ctr">
              <a:lnSpc>
                <a:spcPct val="107000"/>
              </a:lnSpc>
              <a:spcAft>
                <a:spcPts val="800"/>
              </a:spcAft>
            </a:pPr>
            <a:r>
              <a:rPr lang="en-GB" sz="2000" b="1" dirty="0">
                <a:latin typeface="Arial"/>
                <a:ea typeface="Calibri" panose="020F0502020204030204" pitchFamily="34" charset="0"/>
                <a:cs typeface="Arial"/>
              </a:rPr>
              <a:t>Yet </a:t>
            </a:r>
            <a:r>
              <a:rPr lang="en-GB" sz="2000" b="1" dirty="0">
                <a:effectLst/>
                <a:latin typeface="Arial"/>
                <a:ea typeface="Calibri" panose="020F0502020204030204" pitchFamily="34" charset="0"/>
                <a:cs typeface="Arial"/>
              </a:rPr>
              <a:t>they suffer its consequences for life.”</a:t>
            </a:r>
            <a:r>
              <a:rPr lang="en-GB" sz="2000" b="1" dirty="0">
                <a:latin typeface="Arial"/>
                <a:ea typeface="Calibri" panose="020F0502020204030204" pitchFamily="34" charset="0"/>
                <a:cs typeface="Arial"/>
              </a:rPr>
              <a:t> </a:t>
            </a:r>
            <a:endParaRPr lang="en-GB" sz="2000" b="1" dirty="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Can you explain why UNICEF uses this statement? How do you feel about it? </a:t>
            </a:r>
          </a:p>
        </p:txBody>
      </p:sp>
      <p:sp>
        <p:nvSpPr>
          <p:cNvPr id="10" name="TextBox 9">
            <a:extLst>
              <a:ext uri="{FF2B5EF4-FFF2-40B4-BE49-F238E27FC236}">
                <a16:creationId xmlns:a16="http://schemas.microsoft.com/office/drawing/2014/main" id="{87014DD6-B3CA-6F62-1D2A-FA813F5D8945}"/>
              </a:ext>
            </a:extLst>
          </p:cNvPr>
          <p:cNvSpPr txBox="1"/>
          <p:nvPr/>
        </p:nvSpPr>
        <p:spPr>
          <a:xfrm>
            <a:off x="586331" y="4541514"/>
            <a:ext cx="5509669" cy="2044342"/>
          </a:xfrm>
          <a:prstGeom prst="rect">
            <a:avLst/>
          </a:prstGeom>
          <a:noFill/>
        </p:spPr>
        <p:txBody>
          <a:bodyPr wrap="square" rtlCol="0">
            <a:spAutoFit/>
          </a:bodyPr>
          <a:lstStyle/>
          <a:p>
            <a:pPr lvl="0" algn="ct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rights within the Convention are indivisible – a child should have all their rights, all the time. Look at the Convention and try to </a:t>
            </a:r>
            <a:r>
              <a:rPr lang="en-GB" sz="2000" b="1" dirty="0">
                <a:effectLst/>
                <a:latin typeface="Arial" panose="020B0604020202020204" pitchFamily="34" charset="0"/>
                <a:ea typeface="Calibri" panose="020F0502020204030204" pitchFamily="34" charset="0"/>
                <a:cs typeface="Arial" panose="020B0604020202020204" pitchFamily="34" charset="0"/>
              </a:rPr>
              <a:t>identify how many other rights might be affected </a:t>
            </a:r>
            <a:r>
              <a:rPr lang="en-GB" sz="2000" dirty="0">
                <a:effectLst/>
                <a:latin typeface="Arial" panose="020B0604020202020204" pitchFamily="34" charset="0"/>
                <a:ea typeface="Calibri" panose="020F0502020204030204" pitchFamily="34" charset="0"/>
                <a:cs typeface="Arial" panose="020B0604020202020204" pitchFamily="34" charset="0"/>
              </a:rPr>
              <a:t>when a child or young person’s life is disrupted by armed conflict or war.</a:t>
            </a:r>
          </a:p>
        </p:txBody>
      </p:sp>
      <p:sp>
        <p:nvSpPr>
          <p:cNvPr id="11" name="TextBox 10">
            <a:extLst>
              <a:ext uri="{FF2B5EF4-FFF2-40B4-BE49-F238E27FC236}">
                <a16:creationId xmlns:a16="http://schemas.microsoft.com/office/drawing/2014/main" id="{D3A82AA1-2962-62D9-BA6D-D5C334B3AC7A}"/>
              </a:ext>
            </a:extLst>
          </p:cNvPr>
          <p:cNvSpPr txBox="1"/>
          <p:nvPr/>
        </p:nvSpPr>
        <p:spPr>
          <a:xfrm>
            <a:off x="7137204" y="4611839"/>
            <a:ext cx="4372996" cy="1715021"/>
          </a:xfrm>
          <a:prstGeom prst="rect">
            <a:avLst/>
          </a:prstGeom>
          <a:noFill/>
        </p:spPr>
        <p:txBody>
          <a:bodyPr wrap="square">
            <a:spAutoFit/>
          </a:bodyPr>
          <a:lstStyle/>
          <a:p>
            <a:pPr lvl="0" algn="ctr">
              <a:lnSpc>
                <a:spcPct val="107000"/>
              </a:lnSpc>
              <a:spcAft>
                <a:spcPts val="8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Read </a:t>
            </a:r>
            <a:r>
              <a:rPr lang="en-GB" sz="2000" b="1"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Vishi’s poem</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about war. </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Write your own response </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to what is happening in the world right now and make sure you refer to CRC Articles where you can.</a:t>
            </a: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4" ma:contentTypeDescription="Create a new document." ma:contentTypeScope="" ma:versionID="fdf8ba84ab51687864781af1de3ead66">
  <xsd:schema xmlns:xsd="http://www.w3.org/2001/XMLSchema" xmlns:xs="http://www.w3.org/2001/XMLSchema" xmlns:p="http://schemas.microsoft.com/office/2006/metadata/properties" xmlns:ns2="ba2139d6-66e3-46ed-96ba-d85055a9f21e" xmlns:ns3="df5203e1-9219-4abb-bf46-6e2bce06c285" targetNamespace="http://schemas.microsoft.com/office/2006/metadata/properties" ma:root="true" ma:fieldsID="f88416cbc7bae5efd99d798d0a078483" ns2:_="" ns3:_="">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41EB3-E5CF-425C-A770-BF02349D9828}">
  <ds:schemaRefs>
    <ds:schemaRef ds:uri="http://schemas.microsoft.com/office/2006/metadata/properties"/>
    <ds:schemaRef ds:uri="http://schemas.microsoft.com/office/infopath/2007/PartnerControls"/>
    <ds:schemaRef ds:uri="ba2139d6-66e3-46ed-96ba-d85055a9f21e"/>
    <ds:schemaRef ds:uri="df5203e1-9219-4abb-bf46-6e2bce06c285"/>
  </ds:schemaRefs>
</ds:datastoreItem>
</file>

<file path=customXml/itemProps2.xml><?xml version="1.0" encoding="utf-8"?>
<ds:datastoreItem xmlns:ds="http://schemas.openxmlformats.org/officeDocument/2006/customXml" ds:itemID="{08BCD07D-9F6C-449D-A945-4661BBD415A4}">
  <ds:schemaRefs>
    <ds:schemaRef ds:uri="http://schemas.microsoft.com/sharepoint/v3/contenttype/forms"/>
  </ds:schemaRefs>
</ds:datastoreItem>
</file>

<file path=customXml/itemProps3.xml><?xml version="1.0" encoding="utf-8"?>
<ds:datastoreItem xmlns:ds="http://schemas.openxmlformats.org/officeDocument/2006/customXml" ds:itemID="{18B869C7-3A9E-4E7B-8C86-05C78AE9F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792</TotalTime>
  <Words>2073</Words>
  <Application>Microsoft Office PowerPoint</Application>
  <PresentationFormat>Widescreen</PresentationFormat>
  <Paragraphs>79</Paragraphs>
  <Slides>12</Slides>
  <Notes>9</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Univers Next Pro</vt:lpstr>
      <vt:lpstr>Univers Next Pro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77</cp:revision>
  <dcterms:created xsi:type="dcterms:W3CDTF">2022-01-18T14:28:30Z</dcterms:created>
  <dcterms:modified xsi:type="dcterms:W3CDTF">2023-11-10T14:02:21Z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Order">
    <vt:r8>2500</vt:r8>
  </property>
</Properties>
</file>