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292" r:id="rId5"/>
    <p:sldId id="286" r:id="rId6"/>
    <p:sldId id="285" r:id="rId7"/>
    <p:sldId id="270" r:id="rId8"/>
    <p:sldId id="281" r:id="rId9"/>
    <p:sldId id="287" r:id="rId10"/>
    <p:sldId id="288" r:id="rId11"/>
    <p:sldId id="268" r:id="rId12"/>
    <p:sldId id="296" r:id="rId13"/>
    <p:sldId id="290" r:id="rId14"/>
    <p:sldId id="295" r:id="rId15"/>
    <p:sldId id="301" r:id="rId16"/>
    <p:sldId id="302" r:id="rId17"/>
    <p:sldId id="303" r:id="rId18"/>
    <p:sldId id="30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23029291-0E1E-C547-B990-B8458FDC6D56}">
          <p14:sldIdLst>
            <p14:sldId id="292"/>
            <p14:sldId id="286"/>
            <p14:sldId id="285"/>
            <p14:sldId id="270"/>
            <p14:sldId id="281"/>
            <p14:sldId id="287"/>
            <p14:sldId id="288"/>
            <p14:sldId id="268"/>
            <p14:sldId id="296"/>
            <p14:sldId id="290"/>
            <p14:sldId id="295"/>
            <p14:sldId id="301"/>
            <p14:sldId id="302"/>
            <p14:sldId id="303"/>
            <p14:sldId id="30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ECFE27-5C09-4320-2374-E770D8F21844}" name="Hannah Morgan" initials="HM" userId="S::hannahm@unicef.org.uk::3ed65291-b3f7-4400-ac64-6d8e0bf42129" providerId="AD"/>
  <p188:author id="{3751DB4A-D17C-0F11-CEFC-FC785A432175}" name="Kathy Allan" initials="KA" userId="S::kathyk@unicef.org.uk::52ef52c3-b571-42cc-9b30-8fa82413ad86" providerId="AD"/>
  <p188:author id="{CA284B65-C375-8085-4FF4-57881A2C0CC1}" name="Helen Trivers" initials="HT" userId="8pMgN81jyqnMrUI0dNIJa8beac0O984VTe51k3YQ86A=" providerId="None"/>
  <p188:author id="{09619C74-98F6-4D6A-F9B6-5E5547497F99}" name="Samantha Bradey" initials="SB" userId="S::SamanthaB@unicef.org.uk::41c99f15-9b87-403a-8456-1da8256f332b" providerId="AD"/>
  <p188:author id="{788CCBEA-0905-EB8F-0FC9-1C5DB479B239}" name="Helen Trivers" initials="HT" userId="S::HTrivers@unicef.org.uk::01c0b90d-8952-4913-9306-d7020156f283" providerId="AD"/>
  <p188:author id="{C5662BEB-831F-6686-7D59-80BE54901B5B}" name="Martin Russell" initials="MR" userId="S::martinr@unicef.org.uk::a3a2a494-309d-4d02-9201-5320153f7240" providerId="AD"/>
  <p188:author id="{CD0EE3F3-9DF2-0BF5-8D76-6E205BFC7C30}" name="Stuart Whiffin" initials="SW" userId="S::StuartW@unicef.org.uk::c3054620-2d2b-49cd-b2c1-23a5e8a68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AEEF"/>
    <a:srgbClr val="FF6937"/>
    <a:srgbClr val="FF9933"/>
    <a:srgbClr val="DDF3F1"/>
    <a:srgbClr val="003B5E"/>
    <a:srgbClr val="00833D"/>
    <a:srgbClr val="7030A0"/>
    <a:srgbClr val="6A1E74"/>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99887F-C53B-7E49-301C-E4BDD533F17F}" v="15" dt="2023-11-14T09:12:05.8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54" autoAdjust="0"/>
    <p:restoredTop sz="62348" autoAdjust="0"/>
  </p:normalViewPr>
  <p:slideViewPr>
    <p:cSldViewPr snapToGrid="0">
      <p:cViewPr varScale="1">
        <p:scale>
          <a:sx n="41" d="100"/>
          <a:sy n="41" d="100"/>
        </p:scale>
        <p:origin x="1444" y="40"/>
      </p:cViewPr>
      <p:guideLst/>
    </p:cSldViewPr>
  </p:slideViewPr>
  <p:notesTextViewPr>
    <p:cViewPr>
      <p:scale>
        <a:sx n="125" d="100"/>
        <a:sy n="125" d="100"/>
      </p:scale>
      <p:origin x="0" y="-1364"/>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Bradey" userId="41c99f15-9b87-403a-8456-1da8256f332b" providerId="ADAL" clId="{5B86C94D-126F-4D9B-96D5-9F84F1156162}"/>
    <pc:docChg chg="modSld">
      <pc:chgData name="Samantha Bradey" userId="41c99f15-9b87-403a-8456-1da8256f332b" providerId="ADAL" clId="{5B86C94D-126F-4D9B-96D5-9F84F1156162}" dt="2023-11-14T13:54:22.023" v="220" actId="20577"/>
      <pc:docMkLst>
        <pc:docMk/>
      </pc:docMkLst>
      <pc:sldChg chg="modNotesTx">
        <pc:chgData name="Samantha Bradey" userId="41c99f15-9b87-403a-8456-1da8256f332b" providerId="ADAL" clId="{5B86C94D-126F-4D9B-96D5-9F84F1156162}" dt="2023-11-14T13:45:51.806" v="8" actId="20577"/>
        <pc:sldMkLst>
          <pc:docMk/>
          <pc:sldMk cId="677462668" sldId="281"/>
        </pc:sldMkLst>
      </pc:sldChg>
      <pc:sldChg chg="modNotesTx">
        <pc:chgData name="Samantha Bradey" userId="41c99f15-9b87-403a-8456-1da8256f332b" providerId="ADAL" clId="{5B86C94D-126F-4D9B-96D5-9F84F1156162}" dt="2023-11-14T13:46:40.684" v="10" actId="207"/>
        <pc:sldMkLst>
          <pc:docMk/>
          <pc:sldMk cId="242919633" sldId="296"/>
        </pc:sldMkLst>
      </pc:sldChg>
      <pc:sldChg chg="modSp mod modNotesTx">
        <pc:chgData name="Samantha Bradey" userId="41c99f15-9b87-403a-8456-1da8256f332b" providerId="ADAL" clId="{5B86C94D-126F-4D9B-96D5-9F84F1156162}" dt="2023-11-14T13:53:36.260" v="216" actId="20577"/>
        <pc:sldMkLst>
          <pc:docMk/>
          <pc:sldMk cId="3192240926" sldId="301"/>
        </pc:sldMkLst>
        <pc:spChg chg="mod">
          <ac:chgData name="Samantha Bradey" userId="41c99f15-9b87-403a-8456-1da8256f332b" providerId="ADAL" clId="{5B86C94D-126F-4D9B-96D5-9F84F1156162}" dt="2023-11-14T13:53:36.260" v="216" actId="20577"/>
          <ac:spMkLst>
            <pc:docMk/>
            <pc:sldMk cId="3192240926" sldId="301"/>
            <ac:spMk id="2" creationId="{1EFAD85F-DD04-815A-2B2D-C67B94107201}"/>
          </ac:spMkLst>
        </pc:spChg>
      </pc:sldChg>
      <pc:sldChg chg="modNotesTx">
        <pc:chgData name="Samantha Bradey" userId="41c99f15-9b87-403a-8456-1da8256f332b" providerId="ADAL" clId="{5B86C94D-126F-4D9B-96D5-9F84F1156162}" dt="2023-11-14T13:54:22.023" v="220" actId="20577"/>
        <pc:sldMkLst>
          <pc:docMk/>
          <pc:sldMk cId="119403876" sldId="302"/>
        </pc:sldMkLst>
      </pc:sldChg>
    </pc:docChg>
  </pc:docChgLst>
  <pc:docChgLst>
    <pc:chgData name="Samantha Bradey" userId="S::samanthab@unicef.org.uk::41c99f15-9b87-403a-8456-1da8256f332b" providerId="AD" clId="Web-{FE99887F-C53B-7E49-301C-E4BDD533F17F}"/>
    <pc:docChg chg="modSld">
      <pc:chgData name="Samantha Bradey" userId="S::samanthab@unicef.org.uk::41c99f15-9b87-403a-8456-1da8256f332b" providerId="AD" clId="Web-{FE99887F-C53B-7E49-301C-E4BDD533F17F}" dt="2023-11-14T09:12:05.823" v="13" actId="1076"/>
      <pc:docMkLst>
        <pc:docMk/>
      </pc:docMkLst>
      <pc:sldChg chg="modSp">
        <pc:chgData name="Samantha Bradey" userId="S::samanthab@unicef.org.uk::41c99f15-9b87-403a-8456-1da8256f332b" providerId="AD" clId="Web-{FE99887F-C53B-7E49-301C-E4BDD533F17F}" dt="2023-11-14T09:12:05.823" v="13" actId="1076"/>
        <pc:sldMkLst>
          <pc:docMk/>
          <pc:sldMk cId="4205387346" sldId="304"/>
        </pc:sldMkLst>
        <pc:spChg chg="mod">
          <ac:chgData name="Samantha Bradey" userId="S::samanthab@unicef.org.uk::41c99f15-9b87-403a-8456-1da8256f332b" providerId="AD" clId="Web-{FE99887F-C53B-7E49-301C-E4BDD533F17F}" dt="2023-11-14T09:11:57.370" v="12" actId="20577"/>
          <ac:spMkLst>
            <pc:docMk/>
            <pc:sldMk cId="4205387346" sldId="304"/>
            <ac:spMk id="4" creationId="{66AA8DC9-D358-ED48-A67B-054AB50D5A8B}"/>
          </ac:spMkLst>
        </pc:spChg>
        <pc:spChg chg="mod">
          <ac:chgData name="Samantha Bradey" userId="S::samanthab@unicef.org.uk::41c99f15-9b87-403a-8456-1da8256f332b" providerId="AD" clId="Web-{FE99887F-C53B-7E49-301C-E4BDD533F17F}" dt="2023-11-14T09:12:05.823" v="13" actId="1076"/>
          <ac:spMkLst>
            <pc:docMk/>
            <pc:sldMk cId="4205387346" sldId="304"/>
            <ac:spMk id="6" creationId="{4386A967-3C6A-3B65-26FA-F7913076689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11/14/2023</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Welcome to Spotlight, our latest resource to support RRSA coordinators to develop Rights Respecting practice in school.</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Unlike Article of the Week, Spotlight is aimed at colleagues and is intended to support you in staff briefings or continued professional development (CPD). </a:t>
            </a:r>
          </a:p>
          <a:p>
            <a:endParaRPr lang="en-GB" sz="1800" b="1"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Please check guidance in subsequent slide notes.</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4258447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Presenter notes: </a:t>
            </a:r>
            <a:r>
              <a:rPr lang="en-GB" sz="1800" b="0" i="0" dirty="0">
                <a:solidFill>
                  <a:srgbClr val="000000"/>
                </a:solidFill>
                <a:effectLst/>
                <a:latin typeface="Arial" panose="020B0604020202020204" pitchFamily="34" charset="0"/>
                <a:cs typeface="Arial" panose="020B0604020202020204" pitchFamily="34" charset="0"/>
              </a:rPr>
              <a:t>Choose the questions that are most relevant to your setting and experience. These questions are intended</a:t>
            </a:r>
            <a:r>
              <a:rPr lang="en-GB" sz="1800" b="0" i="0" baseline="0" dirty="0">
                <a:solidFill>
                  <a:srgbClr val="000000"/>
                </a:solidFill>
                <a:effectLst/>
                <a:latin typeface="Arial" panose="020B0604020202020204" pitchFamily="34" charset="0"/>
                <a:cs typeface="Arial" panose="020B0604020202020204" pitchFamily="34" charset="0"/>
              </a:rPr>
              <a:t> to be progressive but consider where your school is now and choose ones that you think will generate the most useful discussion with your colleagues. </a:t>
            </a:r>
            <a:r>
              <a:rPr lang="en-GB" sz="1800" b="0" i="0" dirty="0">
                <a:solidFill>
                  <a:srgbClr val="000000"/>
                </a:solidFill>
                <a:effectLst/>
                <a:latin typeface="Arial" panose="020B0604020202020204" pitchFamily="34" charset="0"/>
                <a:cs typeface="Arial" panose="020B0604020202020204" pitchFamily="34" charset="0"/>
              </a:rPr>
              <a:t>Collect some of the ideas from your colleagues and add them to your action plan/evidence. </a:t>
            </a:r>
          </a:p>
          <a:p>
            <a:endParaRPr lang="en-GB" sz="1800" b="0" i="0" dirty="0">
              <a:solidFill>
                <a:srgbClr val="000000"/>
              </a:solidFill>
              <a:effectLst/>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i="0" dirty="0">
                <a:solidFill>
                  <a:srgbClr val="000000"/>
                </a:solidFill>
                <a:effectLst/>
                <a:latin typeface="Arial" panose="020B0604020202020204" pitchFamily="34" charset="0"/>
                <a:cs typeface="Arial" panose="020B0604020202020204" pitchFamily="34" charset="0"/>
              </a:rPr>
              <a:t>Encourage colleagues to have copies of the CRC and the RRSA Outcomes at Silver and Gold in front of them to support discussion about language.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kern="100" dirty="0">
                <a:effectLst/>
                <a:latin typeface="Arial" panose="020B0604020202020204" pitchFamily="34" charset="0"/>
                <a:ea typeface="Calibri" panose="020F0502020204030204" pitchFamily="34" charset="0"/>
                <a:cs typeface="Arial" panose="020B0604020202020204" pitchFamily="34" charset="0"/>
              </a:rPr>
              <a:t>If you choose this question, you may wish to follow it up by looking at one or more of the case studies that follow to demonstrate the power that a focus on </a:t>
            </a:r>
            <a:r>
              <a:rPr lang="en-GB" sz="1800" kern="100" dirty="0" err="1">
                <a:effectLst/>
                <a:latin typeface="Arial" panose="020B0604020202020204" pitchFamily="34" charset="0"/>
                <a:ea typeface="Calibri" panose="020F0502020204030204" pitchFamily="34" charset="0"/>
                <a:cs typeface="Arial" panose="020B0604020202020204" pitchFamily="34" charset="0"/>
              </a:rPr>
              <a:t>rr</a:t>
            </a:r>
            <a:r>
              <a:rPr lang="en-GB" sz="1800" kern="100" dirty="0">
                <a:effectLst/>
                <a:latin typeface="Arial" panose="020B0604020202020204" pitchFamily="34" charset="0"/>
                <a:ea typeface="Calibri" panose="020F0502020204030204" pitchFamily="34" charset="0"/>
                <a:cs typeface="Arial" panose="020B0604020202020204" pitchFamily="34" charset="0"/>
              </a:rPr>
              <a:t> language can have.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kern="100" dirty="0">
                <a:effectLst/>
                <a:latin typeface="Arial" panose="020B0604020202020204" pitchFamily="34" charset="0"/>
                <a:ea typeface="Calibri" panose="020F0502020204030204" pitchFamily="34" charset="0"/>
                <a:cs typeface="Arial" panose="020B0604020202020204" pitchFamily="34" charset="0"/>
              </a:rPr>
              <a:t>Encourage staff to consider</a:t>
            </a:r>
            <a:r>
              <a:rPr lang="en-GB" sz="1800" kern="100" baseline="0" dirty="0">
                <a:effectLst/>
                <a:latin typeface="Arial" panose="020B0604020202020204" pitchFamily="34" charset="0"/>
                <a:ea typeface="Calibri" panose="020F0502020204030204" pitchFamily="34" charset="0"/>
                <a:cs typeface="Arial" panose="020B0604020202020204" pitchFamily="34" charset="0"/>
              </a:rPr>
              <a:t> displays around the school, the website, class newsletters, policy reviews, within homework tasks, class assemblies, links to charitable events.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endParaRPr lang="en-GB" sz="1800" b="0" i="0" dirty="0">
              <a:solidFill>
                <a:srgbClr val="000000"/>
              </a:solidFill>
              <a:effectLst/>
              <a:latin typeface="WordVisi_MSFontService"/>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762142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Presenter notes: </a:t>
            </a:r>
            <a:r>
              <a:rPr lang="en-GB" sz="1800" b="0" i="0" dirty="0">
                <a:solidFill>
                  <a:srgbClr val="000000"/>
                </a:solidFill>
                <a:effectLst/>
                <a:latin typeface="Arial" panose="020B0604020202020204" pitchFamily="34" charset="0"/>
                <a:cs typeface="Arial" panose="020B0604020202020204" pitchFamily="34" charset="0"/>
              </a:rPr>
              <a:t>Choose the questions that are most relevant to your setting and experience. Collect some of the ideas from your colleagues and add them to your action plan/evidence. </a:t>
            </a:r>
          </a:p>
          <a:p>
            <a:endParaRPr lang="en-GB" sz="1800" b="0" i="0" dirty="0">
              <a:solidFill>
                <a:srgbClr val="000000"/>
              </a:solidFill>
              <a:effectLst/>
              <a:latin typeface="Arial" panose="020B0604020202020204" pitchFamily="34" charset="0"/>
              <a:cs typeface="Arial" panose="020B0604020202020204" pitchFamily="34" charset="0"/>
            </a:endParaRPr>
          </a:p>
          <a:p>
            <a:r>
              <a:rPr lang="en-GB" sz="1800" b="0" i="0" dirty="0">
                <a:solidFill>
                  <a:srgbClr val="000000"/>
                </a:solidFill>
                <a:effectLst/>
                <a:latin typeface="Arial" panose="020B0604020202020204" pitchFamily="34" charset="0"/>
                <a:cs typeface="Arial" panose="020B0604020202020204" pitchFamily="34" charset="0"/>
              </a:rPr>
              <a:t>4. If</a:t>
            </a:r>
            <a:r>
              <a:rPr lang="en-GB" sz="1800" b="0" i="0" baseline="0" dirty="0">
                <a:solidFill>
                  <a:srgbClr val="000000"/>
                </a:solidFill>
                <a:effectLst/>
                <a:latin typeface="Arial" panose="020B0604020202020204" pitchFamily="34" charset="0"/>
                <a:cs typeface="Arial" panose="020B0604020202020204" pitchFamily="34" charset="0"/>
              </a:rPr>
              <a:t> you are a school that has been working on RRSA for a while, reflect on the impact of using rights language.. </a:t>
            </a:r>
            <a:endParaRPr lang="en-GB" sz="1800" b="0" i="0" dirty="0">
              <a:solidFill>
                <a:srgbClr val="000000"/>
              </a:solidFill>
              <a:effectLst/>
              <a:latin typeface="Arial" panose="020B0604020202020204" pitchFamily="34" charset="0"/>
              <a:cs typeface="Arial" panose="020B0604020202020204" pitchFamily="34" charset="0"/>
            </a:endParaRPr>
          </a:p>
          <a:p>
            <a:endParaRPr lang="en-GB" sz="1800" b="0" i="0" dirty="0">
              <a:solidFill>
                <a:srgbClr val="000000"/>
              </a:solidFill>
              <a:effectLst/>
              <a:latin typeface="Arial" panose="020B0604020202020204" pitchFamily="34" charset="0"/>
              <a:cs typeface="Arial" panose="020B0604020202020204" pitchFamily="34" charset="0"/>
            </a:endParaRPr>
          </a:p>
          <a:p>
            <a:r>
              <a:rPr lang="en-GB" sz="1800" b="0" i="0" dirty="0">
                <a:solidFill>
                  <a:srgbClr val="000000"/>
                </a:solidFill>
                <a:effectLst/>
                <a:latin typeface="Arial" panose="020B0604020202020204" pitchFamily="34" charset="0"/>
                <a:cs typeface="Arial" panose="020B0604020202020204" pitchFamily="34" charset="0"/>
              </a:rPr>
              <a:t>5. Have colleagues heard the use of child</a:t>
            </a:r>
            <a:r>
              <a:rPr lang="en-GB" sz="1800" b="0" i="0" baseline="0" dirty="0">
                <a:solidFill>
                  <a:srgbClr val="000000"/>
                </a:solidFill>
                <a:effectLst/>
                <a:latin typeface="Arial" panose="020B0604020202020204" pitchFamily="34" charset="0"/>
                <a:cs typeface="Arial" panose="020B0604020202020204" pitchFamily="34" charset="0"/>
              </a:rPr>
              <a:t> rights language by other teachers, TAs, office staff, non-teaching staff, lunchtime supervisors…? How is this language being used? How does the language of rights help to make rights real within our school community? </a:t>
            </a:r>
            <a:endParaRPr lang="en-GB" sz="1800" b="0" i="0" dirty="0">
              <a:solidFill>
                <a:srgbClr val="000000"/>
              </a:solidFill>
              <a:effectLst/>
              <a:latin typeface="Arial" panose="020B0604020202020204" pitchFamily="34" charset="0"/>
              <a:cs typeface="Arial" panose="020B0604020202020204" pitchFamily="34" charset="0"/>
            </a:endParaRPr>
          </a:p>
          <a:p>
            <a:endParaRPr lang="en-GB" sz="1800" b="0" i="0" dirty="0">
              <a:solidFill>
                <a:srgbClr val="000000"/>
              </a:solidFill>
              <a:effectLst/>
              <a:latin typeface="Arial" panose="020B0604020202020204" pitchFamily="34" charset="0"/>
              <a:cs typeface="Arial" panose="020B0604020202020204" pitchFamily="34" charset="0"/>
            </a:endParaRPr>
          </a:p>
          <a:p>
            <a:r>
              <a:rPr lang="en-GB" sz="1800" b="0" i="0" dirty="0">
                <a:solidFill>
                  <a:srgbClr val="000000"/>
                </a:solidFill>
                <a:effectLst/>
                <a:latin typeface="Arial" panose="020B0604020202020204" pitchFamily="34" charset="0"/>
                <a:cs typeface="Arial" panose="020B0604020202020204" pitchFamily="34" charset="0"/>
              </a:rPr>
              <a:t>6. This is a chance to think about how the use of language could be further embedded. Could rights language become part of vocabulary lists, used on displays, in scripts used to resolve any conflicts? Some schools create lanyards for staff to wear with reminders of key words and phrases that can be used. Would this be useful in your context?</a:t>
            </a:r>
          </a:p>
          <a:p>
            <a:endParaRPr lang="en-GB" sz="1800" b="0" i="0" dirty="0">
              <a:solidFill>
                <a:srgbClr val="000000"/>
              </a:solidFill>
              <a:effectLst/>
              <a:latin typeface="WordVisi_MSFontService"/>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3853070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Presenter notes: There are six suggestions for activities. Depending on the time you have available, </a:t>
            </a:r>
            <a:r>
              <a:rPr lang="en-GB" sz="1800" b="0" i="0" dirty="0">
                <a:solidFill>
                  <a:srgbClr val="000000"/>
                </a:solidFill>
                <a:effectLst/>
                <a:latin typeface="Arial" panose="020B0604020202020204" pitchFamily="34" charset="0"/>
                <a:cs typeface="Arial" panose="020B0604020202020204" pitchFamily="34" charset="0"/>
              </a:rPr>
              <a:t>choose one or more activities for your colleagues to work on together to further explore the topic. Different groups could explore different activities. The activities that you do not wish to use can be deleted.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70C0"/>
                </a:solidFill>
                <a:effectLst/>
                <a:latin typeface="Arial" panose="020B0604020202020204" pitchFamily="34" charset="0"/>
                <a:ea typeface="Calibri" panose="020F0502020204030204" pitchFamily="34" charset="0"/>
                <a:cs typeface="Arial" panose="020B0604020202020204" pitchFamily="34" charset="0"/>
              </a:rPr>
              <a:t>Activity 1: Download the RRSA Glossary and used the pdf print out as the basis for this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Arial" panose="020B0604020202020204" pitchFamily="34" charset="0"/>
                <a:cs typeface="Arial" panose="020B0604020202020204" pitchFamily="34" charset="0"/>
              </a:rPr>
              <a:t>Activity 2: When talking about rights, there are often myths and misconceptions. In groups, your colleagues could look at this document and discuss. Are there any other misconceptions that you need to address? </a:t>
            </a:r>
            <a:endParaRPr lang="en-GB" sz="1800" b="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latin typeface="Arial" panose="020B0604020202020204" pitchFamily="34" charset="0"/>
              <a:cs typeface="Arial" panose="020B0604020202020204" pitchFamily="34" charset="0"/>
            </a:endParaRPr>
          </a:p>
          <a:p>
            <a:pPr marL="0" indent="0" rtl="0" fontAlgn="base">
              <a:buFont typeface="Arial" panose="020B0604020202020204" pitchFamily="34" charset="0"/>
              <a:buNone/>
            </a:pPr>
            <a:r>
              <a:rPr lang="en-GB" sz="1800" dirty="0">
                <a:latin typeface="Arial" panose="020B0604020202020204" pitchFamily="34" charset="0"/>
                <a:cs typeface="Arial" panose="020B0604020202020204" pitchFamily="34" charset="0"/>
              </a:rPr>
              <a:t>Activity 3: Developing an understanding of the principles that underpin rights is an important part of your work as a rights respecting school. Look at the ABCDE of rights resource and consider how it could be used to support children to develop their understanding of these concepts. </a:t>
            </a:r>
            <a:endParaRPr lang="en-GB" sz="1800" b="0"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12</a:t>
            </a:fld>
            <a:endParaRPr lang="en-US"/>
          </a:p>
        </p:txBody>
      </p:sp>
    </p:spTree>
    <p:extLst>
      <p:ext uri="{BB962C8B-B14F-4D97-AF65-F5344CB8AC3E}">
        <p14:creationId xmlns:p14="http://schemas.microsoft.com/office/powerpoint/2010/main" val="1782216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Presenter notes: There are six suggestions for activities. Depending on the time you have available, </a:t>
            </a:r>
            <a:r>
              <a:rPr lang="en-GB" sz="1800" b="0" i="0" dirty="0">
                <a:solidFill>
                  <a:srgbClr val="000000"/>
                </a:solidFill>
                <a:effectLst/>
                <a:latin typeface="Arial" panose="020B0604020202020204" pitchFamily="34" charset="0"/>
                <a:cs typeface="Arial" panose="020B0604020202020204" pitchFamily="34" charset="0"/>
              </a:rPr>
              <a:t>choose one or more activities for your colleagues to work on together to further explore the topic. Different groups could explore different activities. The activities that you do not wish to use can be deleted.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000000"/>
                </a:solidFill>
                <a:effectLst/>
                <a:latin typeface="Arial" panose="020B0604020202020204" pitchFamily="34" charset="0"/>
                <a:cs typeface="Arial" panose="020B0604020202020204" pitchFamily="34" charset="0"/>
              </a:rPr>
              <a:t>Activity 4: This activity will support your colleagues to think about how the use of rights language could be further embedded in practical ways across the school. In groups, note down how rights language is already being used and then consider any opportunities to embed this further. Think about building rights language into existing policies and practices rather than creating additional processes.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000000"/>
                </a:solidFill>
                <a:effectLst/>
                <a:latin typeface="Arial" panose="020B0604020202020204" pitchFamily="34" charset="0"/>
                <a:cs typeface="Arial" panose="020B0604020202020204" pitchFamily="34" charset="0"/>
              </a:rPr>
              <a:t>Activity 5: This activity encourages staff to consider their roles as duty bearers. Some articles will be more relevant to some colleagues than others. This is a chance to really explore the CRC and think about which articles could be referred to in different roles. For example, an attendance officer could be using the language of Article 28, access to education in their conversations with parents and carers, a site manager could refer to Article 24, a clean and safe environment in their role. A parent liaison officer could be supporting families to realise Article 27, the right to an adequate standard of living.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latin typeface="Arial" panose="020B0604020202020204" pitchFamily="34" charset="0"/>
                <a:cs typeface="Arial" panose="020B0604020202020204" pitchFamily="34" charset="0"/>
              </a:rPr>
              <a:t>Activity 6: Widgets, sign</a:t>
            </a:r>
            <a:r>
              <a:rPr lang="en-GB" sz="1800" b="0" i="0" baseline="0" dirty="0">
                <a:latin typeface="Arial" panose="020B0604020202020204" pitchFamily="34" charset="0"/>
                <a:cs typeface="Arial" panose="020B0604020202020204" pitchFamily="34" charset="0"/>
              </a:rPr>
              <a:t> language, CRC in different language This may be as simple as putting posters up, using the icons, widgets, rights in different languages. Consider using symbols or icons, sign language, the CRC in different languages </a:t>
            </a:r>
            <a:r>
              <a:rPr lang="en-GB" sz="1800" b="0" i="0" baseline="0">
                <a:latin typeface="Arial" panose="020B0604020202020204" pitchFamily="34" charset="0"/>
                <a:cs typeface="Arial" panose="020B0604020202020204" pitchFamily="34" charset="0"/>
              </a:rPr>
              <a:t>to make </a:t>
            </a:r>
            <a:r>
              <a:rPr lang="en-GB" sz="1800" b="0" i="0" baseline="0" dirty="0">
                <a:latin typeface="Arial" panose="020B0604020202020204" pitchFamily="34" charset="0"/>
                <a:cs typeface="Arial" panose="020B0604020202020204" pitchFamily="34" charset="0"/>
              </a:rPr>
              <a:t>the rights as accessible as possible to your entire community. </a:t>
            </a:r>
            <a:endParaRPr lang="en-GB" sz="1800" b="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13</a:t>
            </a:fld>
            <a:endParaRPr lang="en-US"/>
          </a:p>
        </p:txBody>
      </p:sp>
    </p:spTree>
    <p:extLst>
      <p:ext uri="{BB962C8B-B14F-4D97-AF65-F5344CB8AC3E}">
        <p14:creationId xmlns:p14="http://schemas.microsoft.com/office/powerpoint/2010/main" val="1876210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Arial" panose="020B0604020202020204" pitchFamily="34" charset="0"/>
                <a:cs typeface="Arial" panose="020B0604020202020204" pitchFamily="34" charset="0"/>
              </a:rPr>
              <a:t>Presenter notes: You could ask people to write down personal commitments in the light of this reflection and collect these in and come back to them at the start of the next term to remind colleagues of their commitment and celebrate any progress. </a:t>
            </a:r>
          </a:p>
        </p:txBody>
      </p:sp>
      <p:sp>
        <p:nvSpPr>
          <p:cNvPr id="4" name="Slide Number Placeholder 3"/>
          <p:cNvSpPr>
            <a:spLocks noGrp="1"/>
          </p:cNvSpPr>
          <p:nvPr>
            <p:ph type="sldNum" sz="quarter" idx="5"/>
          </p:nvPr>
        </p:nvSpPr>
        <p:spPr/>
        <p:txBody>
          <a:bodyPr/>
          <a:lstStyle/>
          <a:p>
            <a:fld id="{6301C135-8ECD-234C-BECE-154CA43012B9}" type="slidenum">
              <a:rPr lang="en-US" smtClean="0"/>
              <a:t>14</a:t>
            </a:fld>
            <a:endParaRPr lang="en-US"/>
          </a:p>
        </p:txBody>
      </p:sp>
    </p:spTree>
    <p:extLst>
      <p:ext uri="{BB962C8B-B14F-4D97-AF65-F5344CB8AC3E}">
        <p14:creationId xmlns:p14="http://schemas.microsoft.com/office/powerpoint/2010/main" val="2312883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Presenter notes: </a:t>
            </a:r>
            <a:r>
              <a:rPr lang="en-GB" sz="1800" dirty="0">
                <a:latin typeface="Arial" panose="020B0604020202020204" pitchFamily="34" charset="0"/>
                <a:cs typeface="Arial" panose="020B0604020202020204" pitchFamily="34" charset="0"/>
              </a:rPr>
              <a:t>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endParaRPr lang="en-US" sz="1800" dirty="0">
              <a:latin typeface="Arial" panose="020B0604020202020204" pitchFamily="34" charset="0"/>
              <a:cs typeface="Arial" panose="020B0604020202020204" pitchFamily="34" charset="0"/>
            </a:endParaRP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Encourage your colleagues to explore the RRSA website to find additional resources. 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p>
          <a:p>
            <a:r>
              <a:rPr lang="en-GB" sz="1800" dirty="0">
                <a:effectLst/>
                <a:latin typeface="Arial" panose="020B0604020202020204" pitchFamily="34" charset="0"/>
                <a:ea typeface="Calibri" panose="020F0502020204030204" pitchFamily="34" charset="0"/>
                <a:cs typeface="Arial" panose="020B0604020202020204" pitchFamily="34" charset="0"/>
              </a:rPr>
              <a:t> </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15</a:t>
            </a:fld>
            <a:endParaRPr lang="en-US"/>
          </a:p>
        </p:txBody>
      </p:sp>
    </p:spTree>
    <p:extLst>
      <p:ext uri="{BB962C8B-B14F-4D97-AF65-F5344CB8AC3E}">
        <p14:creationId xmlns:p14="http://schemas.microsoft.com/office/powerpoint/2010/main" val="159858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7000"/>
              </a:lnSpc>
            </a:pPr>
            <a:r>
              <a:rPr lang="en-GB" sz="1800" dirty="0">
                <a:latin typeface="Arial" panose="020B0604020202020204" pitchFamily="34" charset="0"/>
                <a:cs typeface="Arial" panose="020B0604020202020204" pitchFamily="34" charset="0"/>
              </a:rPr>
              <a:t>Presenter notes: </a:t>
            </a:r>
            <a:r>
              <a:rPr lang="en-GB" sz="1800" dirty="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sz="1800" dirty="0">
                <a:latin typeface="Arial" panose="020B0604020202020204" pitchFamily="34" charset="0"/>
                <a:ea typeface="Times New Roman" panose="02020603050405020304" pitchFamily="18" charset="0"/>
                <a:cs typeface="Arial" panose="020B0604020202020204" pitchFamily="34" charset="0"/>
              </a:rPr>
              <a:t>delivery information. You may wish to amend or delete this slide when you deliver the session in your school. </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25029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kern="100" dirty="0">
                <a:effectLst/>
                <a:latin typeface="Arial" panose="020B0604020202020204" pitchFamily="34" charset="0"/>
                <a:ea typeface="Calibri" panose="020F0502020204030204" pitchFamily="34" charset="0"/>
                <a:cs typeface="Arial" panose="020B0604020202020204" pitchFamily="34" charset="0"/>
              </a:rPr>
              <a:t>Presenter notes: </a:t>
            </a:r>
            <a:r>
              <a:rPr lang="en-GB" sz="1800" b="0" i="0" dirty="0">
                <a:solidFill>
                  <a:srgbClr val="000000"/>
                </a:solidFill>
                <a:effectLst/>
                <a:latin typeface="Arial" panose="020B0604020202020204" pitchFamily="34" charset="0"/>
                <a:cs typeface="Arial" panose="020B0604020202020204" pitchFamily="34" charset="0"/>
              </a:rPr>
              <a:t>Please edit the aims of the session to suit the time you have available for your session.  </a:t>
            </a:r>
          </a:p>
          <a:p>
            <a:pPr algn="l" rtl="0" fontAlgn="base"/>
            <a:r>
              <a:rPr lang="en-GB" sz="1800" b="0" i="0" dirty="0">
                <a:solidFill>
                  <a:srgbClr val="000000"/>
                </a:solidFill>
                <a:effectLst/>
                <a:latin typeface="Arial" panose="020B0604020202020204" pitchFamily="34" charset="0"/>
                <a:cs typeface="Arial" panose="020B0604020202020204" pitchFamily="34" charset="0"/>
              </a:rPr>
              <a:t> </a:t>
            </a:r>
          </a:p>
          <a:p>
            <a:pPr algn="l" rtl="0" fontAlgn="base"/>
            <a:r>
              <a:rPr lang="en-GB" sz="1800" b="0" i="0" dirty="0">
                <a:solidFill>
                  <a:srgbClr val="000000"/>
                </a:solidFill>
                <a:effectLst/>
                <a:latin typeface="Arial" panose="020B0604020202020204" pitchFamily="34" charset="0"/>
                <a:cs typeface="Arial" panose="020B0604020202020204" pitchFamily="34" charset="0"/>
              </a:rPr>
              <a:t>This session is intended to help you in supporting staff to develop their knowledge</a:t>
            </a:r>
            <a:r>
              <a:rPr lang="en-GB" sz="1800" b="0" i="0" baseline="0" dirty="0">
                <a:solidFill>
                  <a:srgbClr val="000000"/>
                </a:solidFill>
                <a:effectLst/>
                <a:latin typeface="Arial" panose="020B0604020202020204" pitchFamily="34" charset="0"/>
                <a:cs typeface="Arial" panose="020B0604020202020204" pitchFamily="34" charset="0"/>
              </a:rPr>
              <a:t> and understanding of the language that is contained within the Convention on the Rights of the Child and the Rights Respecting Schools Award programme. </a:t>
            </a:r>
            <a:endParaRPr lang="en-GB" sz="1800" b="0" i="0" dirty="0">
              <a:solidFill>
                <a:srgbClr val="000000"/>
              </a:solidFill>
              <a:effectLst/>
              <a:latin typeface="Arial" panose="020B0604020202020204" pitchFamily="34" charset="0"/>
              <a:cs typeface="Arial" panose="020B0604020202020204" pitchFamily="34" charset="0"/>
            </a:endParaRPr>
          </a:p>
          <a:p>
            <a:pPr algn="l" rtl="0" fontAlgn="base"/>
            <a:endParaRPr lang="en-GB" sz="1800" b="0" i="0" dirty="0">
              <a:solidFill>
                <a:srgbClr val="000000"/>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The whole Spotlight series is about embedding children’s rights within a wide range of school priorities and practices. </a:t>
            </a:r>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42610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Arial" panose="020B0604020202020204" pitchFamily="34" charset="0"/>
              </a:rPr>
              <a:t>Presenter notes: Delete this slide before using.</a:t>
            </a: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Arial" panose="020B0604020202020204" pitchFamily="34" charset="0"/>
              </a:rPr>
              <a:t>It would be useful to have copies of the simplified CRC or the icons so that staff can refer to them throughout the session.</a:t>
            </a: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Arial" panose="020B0604020202020204" pitchFamily="34" charset="0"/>
              </a:rPr>
              <a:t> </a:t>
            </a:r>
          </a:p>
          <a:p>
            <a:r>
              <a:rPr lang="en-GB" sz="1800" dirty="0">
                <a:effectLst/>
                <a:latin typeface="Arial" panose="020B0604020202020204" pitchFamily="34" charset="0"/>
                <a:ea typeface="Calibri" panose="020F0502020204030204" pitchFamily="34" charset="0"/>
                <a:cs typeface="Arial" panose="020B0604020202020204" pitchFamily="34" charset="0"/>
              </a:rPr>
              <a:t>unicef.uk/</a:t>
            </a:r>
            <a:r>
              <a:rPr lang="en-GB" sz="1800" dirty="0" err="1">
                <a:effectLst/>
                <a:latin typeface="Arial" panose="020B0604020202020204" pitchFamily="34" charset="0"/>
                <a:ea typeface="Calibri" panose="020F0502020204030204" pitchFamily="34" charset="0"/>
                <a:cs typeface="Arial" panose="020B0604020202020204" pitchFamily="34" charset="0"/>
              </a:rPr>
              <a:t>CRC_Icons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413154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The video complements the content of this pack and can also be used separately.</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Presenter notes: </a:t>
            </a:r>
          </a:p>
          <a:p>
            <a:endParaRPr lang="en-GB" sz="1800" b="0" i="0" dirty="0">
              <a:solidFill>
                <a:srgbClr val="000000"/>
              </a:solidFill>
              <a:effectLst/>
              <a:latin typeface="Arial" panose="020B0604020202020204" pitchFamily="34" charset="0"/>
              <a:cs typeface="Arial" panose="020B0604020202020204" pitchFamily="34"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Arial" panose="020B0604020202020204" pitchFamily="34" charset="0"/>
              </a:rPr>
              <a:t>This CPD session on rights language will be further supported by an upcoming Spotlight (March 2024) on Using Rights to Strengthen Positive Relationships where staff will be encouraged to consider how to use this language within the classroom, playground and around the school to strengthen positive relationships. </a:t>
            </a:r>
          </a:p>
          <a:p>
            <a:pPr>
              <a:lnSpc>
                <a:spcPct val="107000"/>
              </a:lnSpc>
              <a:spcAft>
                <a:spcPts val="800"/>
              </a:spcAft>
            </a:pPr>
            <a:endParaRPr lang="en-GB" sz="18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Arial" panose="020B0604020202020204" pitchFamily="34" charset="0"/>
              </a:rPr>
              <a:t>It will also be supplemented by a Spotlight with a specific focus on the concept of Dignity in April 2024.</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57907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Arial" panose="020B0604020202020204" pitchFamily="34" charset="0"/>
                <a:cs typeface="Arial" panose="020B0604020202020204" pitchFamily="34" charset="0"/>
              </a:rPr>
              <a:t>Presenter notes: </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This slide provides an opportunity to remind colleagues of the ‘structure’ of RRSA which includes three strands: Teaching about rights; through rights; and for rights.</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Using rights language cuts across all of the strands and outcomes. You could ask colleagues to have a look at the Outcomes at Silver and Gold document and highlight any language that they are unfamiliar with and would like to explore further through the session. </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The full text of the Strands and Outcomes of the Award can be found here:</a:t>
            </a:r>
          </a:p>
          <a:p>
            <a:r>
              <a:rPr lang="en-GB" sz="1800" dirty="0">
                <a:latin typeface="Arial" panose="020B0604020202020204" pitchFamily="34" charset="0"/>
                <a:cs typeface="Arial" panose="020B0604020202020204" pitchFamily="34" charset="0"/>
              </a:rPr>
              <a:t>www.unicef.org.uk/rights-respecting-schools/wp-content/uploads/sites/4/2015/06/RRSA-Strands-and-Outcomes-at-Silver-and-Gold-1.pdf</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272688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dirty="0">
                <a:solidFill>
                  <a:srgbClr val="000000"/>
                </a:solidFill>
                <a:effectLst/>
                <a:latin typeface="Arial" panose="020B0604020202020204" pitchFamily="34" charset="0"/>
                <a:cs typeface="Arial" panose="020B0604020202020204" pitchFamily="34" charset="0"/>
              </a:rPr>
              <a:t>Presenter notes: When showing this slide in presenter mode the articles will appear on click. </a:t>
            </a:r>
          </a:p>
          <a:p>
            <a:endParaRPr lang="en-GB" sz="1800" b="0" i="0" dirty="0">
              <a:solidFill>
                <a:srgbClr val="000000"/>
              </a:solidFill>
              <a:effectLst/>
              <a:latin typeface="Arial" panose="020B0604020202020204" pitchFamily="34" charset="0"/>
              <a:cs typeface="Arial" panose="020B0604020202020204" pitchFamily="34" charset="0"/>
            </a:endParaRPr>
          </a:p>
          <a:p>
            <a:r>
              <a:rPr lang="en-GB" sz="1800" b="0" i="0" dirty="0">
                <a:solidFill>
                  <a:srgbClr val="000000"/>
                </a:solidFill>
                <a:effectLst/>
                <a:latin typeface="Arial" panose="020B0604020202020204" pitchFamily="34" charset="0"/>
                <a:cs typeface="Arial" panose="020B0604020202020204" pitchFamily="34" charset="0"/>
              </a:rPr>
              <a:t>Article 4 is about making rights real for children, and the understanding and use of rights language across a school will support the realisation of this right. </a:t>
            </a:r>
          </a:p>
          <a:p>
            <a:endParaRPr lang="en-GB" sz="1800" b="0" i="0" dirty="0">
              <a:solidFill>
                <a:srgbClr val="000000"/>
              </a:solidFill>
              <a:effectLst/>
              <a:latin typeface="Arial" panose="020B0604020202020204" pitchFamily="34" charset="0"/>
              <a:cs typeface="Arial" panose="020B0604020202020204" pitchFamily="34" charset="0"/>
            </a:endParaRPr>
          </a:p>
          <a:p>
            <a:r>
              <a:rPr lang="en-GB" sz="1800" b="0" i="0" dirty="0">
                <a:solidFill>
                  <a:srgbClr val="000000"/>
                </a:solidFill>
                <a:effectLst/>
                <a:latin typeface="Arial" panose="020B0604020202020204" pitchFamily="34" charset="0"/>
                <a:cs typeface="Arial" panose="020B0604020202020204" pitchFamily="34" charset="0"/>
              </a:rPr>
              <a:t>Article 42 is about everyone knowing about children’s rights, and again, staff within a school having a good understanding of rights language and being supported and encouraged to use rights language is part of this. </a:t>
            </a:r>
          </a:p>
          <a:p>
            <a:r>
              <a:rPr lang="en-GB" sz="1800" b="0" i="0" dirty="0">
                <a:solidFill>
                  <a:srgbClr val="000000"/>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000000"/>
                </a:solidFill>
                <a:effectLst/>
                <a:latin typeface="Arial" panose="020B0604020202020204" pitchFamily="34" charset="0"/>
                <a:cs typeface="Arial" panose="020B0604020202020204" pitchFamily="34" charset="0"/>
              </a:rPr>
              <a:t>However, you will want to explain that rights language cuts across all articles of the CRC. It is important that colleagues understand what the CRC articles say, and this may be a good opportunity to explore any articles that staff are less familiar with. Activity 1 on slide 12 links to a glossary where words such as ‘article’ and ‘right’ are explored. </a:t>
            </a:r>
          </a:p>
          <a:p>
            <a:endParaRPr lang="en-GB" sz="1800"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000000"/>
                </a:solidFill>
                <a:effectLst/>
                <a:latin typeface="Arial" panose="020B0604020202020204" pitchFamily="34" charset="0"/>
                <a:cs typeface="Arial" panose="020B0604020202020204" pitchFamily="34" charset="0"/>
              </a:rPr>
              <a:t>CRC Summary: unicef.org.uk/</a:t>
            </a:r>
            <a:r>
              <a:rPr lang="en-GB" sz="1800" b="0" i="0" dirty="0" err="1">
                <a:solidFill>
                  <a:srgbClr val="000000"/>
                </a:solidFill>
                <a:effectLst/>
                <a:latin typeface="Arial" panose="020B0604020202020204" pitchFamily="34" charset="0"/>
                <a:cs typeface="Arial" panose="020B0604020202020204" pitchFamily="34" charset="0"/>
              </a:rPr>
              <a:t>wp</a:t>
            </a:r>
            <a:r>
              <a:rPr lang="en-GB" sz="1800" b="0" i="0" dirty="0">
                <a:solidFill>
                  <a:srgbClr val="000000"/>
                </a:solidFill>
                <a:effectLst/>
                <a:latin typeface="Arial" panose="020B0604020202020204" pitchFamily="34" charset="0"/>
                <a:cs typeface="Arial" panose="020B0604020202020204" pitchFamily="34" charset="0"/>
              </a:rPr>
              <a:t>-content/uploads/2019/10/UNCRC_summary-1_1.pdf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CRC full text: unicef.org.uk/</a:t>
            </a:r>
            <a:r>
              <a:rPr lang="en-GB" sz="1800" dirty="0" err="1">
                <a:effectLst/>
                <a:latin typeface="Arial" panose="020B0604020202020204" pitchFamily="34" charset="0"/>
                <a:ea typeface="Calibri" panose="020F0502020204030204" pitchFamily="34" charset="0"/>
                <a:cs typeface="Arial" panose="020B0604020202020204" pitchFamily="34" charset="0"/>
              </a:rPr>
              <a:t>wp</a:t>
            </a:r>
            <a:r>
              <a:rPr lang="en-GB" sz="1800" dirty="0">
                <a:effectLst/>
                <a:latin typeface="Arial" panose="020B0604020202020204" pitchFamily="34" charset="0"/>
                <a:ea typeface="Calibri" panose="020F0502020204030204" pitchFamily="34" charset="0"/>
                <a:cs typeface="Arial" panose="020B0604020202020204" pitchFamily="34" charset="0"/>
              </a:rPr>
              <a:t>-content/uploads/2016/08/unicef-convention-rights-child-uncrc.pdf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CRC icons: unicef.uk/</a:t>
            </a:r>
            <a:r>
              <a:rPr lang="en-GB" sz="1800" dirty="0" err="1">
                <a:effectLst/>
                <a:latin typeface="Arial" panose="020B0604020202020204" pitchFamily="34" charset="0"/>
                <a:ea typeface="Calibri" panose="020F0502020204030204" pitchFamily="34" charset="0"/>
                <a:cs typeface="Arial" panose="020B0604020202020204" pitchFamily="34" charset="0"/>
              </a:rPr>
              <a:t>CRC_Icons</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cs typeface="Arial" panose="020B0604020202020204" pitchFamily="34" charset="0"/>
              </a:rPr>
              <a:t>RRSA Glossary: www.unicef.org.uk/rights-respecting-schools/resources/teaching-resources/guidance-assemblies-lessons/rrsa-glossary/</a:t>
            </a:r>
            <a:endParaRPr lang="en-US" sz="18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93821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Presenter notes: The full case study is available on the RRSA website, where you can print it out and share with your colleagues if you are choosing to focus on this as part of your session.</a:t>
            </a:r>
            <a:r>
              <a:rPr lang="en-GB" sz="18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a:solidFill>
                  <a:srgbClr val="FF0000"/>
                </a:solidFill>
                <a:effectLst/>
                <a:latin typeface="Arial" panose="020B0604020202020204" pitchFamily="34" charset="0"/>
                <a:ea typeface="Calibri" panose="020F0502020204030204" pitchFamily="34" charset="0"/>
                <a:cs typeface="Arial" panose="020B0604020202020204" pitchFamily="34" charset="0"/>
              </a:rPr>
              <a:t>Encourage staff to consider whether there are any examples of good practice within this case study that your school could draw on and learn from.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3297236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Presenter notes: The full case study is available on the RRSA website, where you can print it out and share with your colleagues if you are choosing to focus on this as part of your session.  Encourage staff to consider whether there are any examples of good practice within this case study that your school could draw on and learn from.  </a:t>
            </a:r>
          </a:p>
          <a:p>
            <a:endParaRPr lang="en-GB"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9174767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1">
    <p:bg>
      <p:bgPr>
        <a:solidFill>
          <a:schemeClr val="bg1">
            <a:alpha val="9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C4305-9547-9843-9C82-EA7A6EDD68E0}"/>
              </a:ext>
            </a:extLst>
          </p:cNvPr>
          <p:cNvSpPr/>
          <p:nvPr userDrawn="1"/>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chemeClr val="bg1"/>
          </a:solidFill>
          <a:ln>
            <a:noFill/>
          </a:ln>
        </p:spPr>
        <p:txBody>
          <a:bodyPr wrap="square" lIns="180000" tIns="180000" rIns="180000" bIns="36000" anchor="ctr" anchorCtr="0">
            <a:spAutoFit/>
          </a:bodyPr>
          <a:lstStyle>
            <a:lvl1pPr>
              <a:defRPr sz="4000" b="1" i="0" cap="none" spc="0" baseline="0">
                <a:solidFill>
                  <a:srgbClr val="00AEEF"/>
                </a:solidFill>
                <a:latin typeface="Univers LT Pro 85 XBlack" panose="020B0804030502020204" pitchFamily="34" charset="77"/>
              </a:defRPr>
            </a:lvl1pPr>
          </a:lstStyle>
          <a:p>
            <a:r>
              <a:rPr lang="en-US" dirty="0"/>
              <a:t>CLICK TO EDIT TITLE</a:t>
            </a:r>
            <a:endParaRPr lang="en-GB" dirty="0"/>
          </a:p>
        </p:txBody>
      </p:sp>
      <p:pic>
        <p:nvPicPr>
          <p:cNvPr id="9" name="Picture 8" descr="Graphical user interface, text, application&#10;&#10;Description automatically generated">
            <a:extLst>
              <a:ext uri="{FF2B5EF4-FFF2-40B4-BE49-F238E27FC236}">
                <a16:creationId xmlns:a16="http://schemas.microsoft.com/office/drawing/2014/main" id="{53BE7CC5-4C79-1244-9F01-978F50A8D7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5630" y="5519146"/>
            <a:ext cx="1712559" cy="1172599"/>
          </a:xfrm>
          <a:prstGeom prst="rect">
            <a:avLst/>
          </a:prstGeom>
        </p:spPr>
      </p:pic>
    </p:spTree>
    <p:extLst>
      <p:ext uri="{BB962C8B-B14F-4D97-AF65-F5344CB8AC3E}">
        <p14:creationId xmlns:p14="http://schemas.microsoft.com/office/powerpoint/2010/main" val="161450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descr="A picture containing human face, person, toddler, clothing&#10;&#10;Description automatically generated">
            <a:extLst>
              <a:ext uri="{FF2B5EF4-FFF2-40B4-BE49-F238E27FC236}">
                <a16:creationId xmlns:a16="http://schemas.microsoft.com/office/drawing/2014/main" id="{4B0F8D60-CEE8-04DE-1987-2BDFA30CFE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95"/>
          <a:stretch/>
        </p:blipFill>
        <p:spPr>
          <a:xfrm>
            <a:off x="0" y="0"/>
            <a:ext cx="12192000" cy="6858000"/>
          </a:xfrm>
          <a:prstGeom prst="rect">
            <a:avLst/>
          </a:prstGeom>
        </p:spPr>
      </p:pic>
      <p:sp>
        <p:nvSpPr>
          <p:cNvPr id="5" name="TextBox 4">
            <a:extLst>
              <a:ext uri="{FF2B5EF4-FFF2-40B4-BE49-F238E27FC236}">
                <a16:creationId xmlns:a16="http://schemas.microsoft.com/office/drawing/2014/main" id="{6B7F9DE6-B0BB-E94A-BBCC-550AA8C2847A}"/>
              </a:ext>
            </a:extLst>
          </p:cNvPr>
          <p:cNvSpPr txBox="1"/>
          <p:nvPr userDrawn="1"/>
        </p:nvSpPr>
        <p:spPr>
          <a:xfrm rot="5400000">
            <a:off x="11370842" y="5981107"/>
            <a:ext cx="1264025"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a:t>
            </a:r>
            <a:r>
              <a:rPr lang="en-GB" sz="800" b="0" i="0" dirty="0" err="1">
                <a:solidFill>
                  <a:schemeClr val="bg1"/>
                </a:solidFill>
                <a:effectLst/>
                <a:latin typeface="Univers LT Pro 45 Light" panose="020B0403020202020204" pitchFamily="34" charset="77"/>
              </a:rPr>
              <a:t>UNICEF</a:t>
            </a:r>
            <a:r>
              <a:rPr lang="en-GB" sz="800" b="0" i="0" dirty="0" err="1">
                <a:solidFill>
                  <a:schemeClr val="bg1"/>
                </a:solidFill>
                <a:effectLst/>
                <a:latin typeface="Montserrat" pitchFamily="2" charset="77"/>
              </a:rPr>
              <a:t>Sandag</a:t>
            </a:r>
            <a:endParaRPr lang="en-US" sz="800" b="0" i="0" dirty="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9C7465A-9FD6-6947-AD0B-9AC91E3717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B90B541F-A993-B649-8826-0F9DE362481C}"/>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4" name="TextBox 3">
            <a:extLst>
              <a:ext uri="{FF2B5EF4-FFF2-40B4-BE49-F238E27FC236}">
                <a16:creationId xmlns:a16="http://schemas.microsoft.com/office/drawing/2014/main" id="{C96A18E2-32BB-24B9-2456-E8A39154EEC6}"/>
              </a:ext>
            </a:extLst>
          </p:cNvPr>
          <p:cNvSpPr txBox="1"/>
          <p:nvPr userDrawn="1"/>
        </p:nvSpPr>
        <p:spPr>
          <a:xfrm>
            <a:off x="317405" y="295061"/>
            <a:ext cx="3412931" cy="830997"/>
          </a:xfrm>
          <a:prstGeom prst="rect">
            <a:avLst/>
          </a:prstGeom>
          <a:noFill/>
        </p:spPr>
        <p:txBody>
          <a:bodyPr wrap="square">
            <a:spAutoFit/>
          </a:bodyPr>
          <a:lstStyle/>
          <a:p>
            <a:r>
              <a:rPr lang="en-GB" sz="1200" b="0" i="0" dirty="0">
                <a:solidFill>
                  <a:schemeClr val="bg1"/>
                </a:solidFill>
                <a:effectLst/>
                <a:latin typeface="Univers LT Pro 45 Light" panose="020B0403020202020204" pitchFamily="34" charset="77"/>
              </a:rPr>
              <a:t>2-year-old </a:t>
            </a:r>
            <a:r>
              <a:rPr lang="en-GB" sz="1200" b="0" i="0" dirty="0" err="1">
                <a:solidFill>
                  <a:schemeClr val="bg1"/>
                </a:solidFill>
                <a:effectLst/>
                <a:latin typeface="Univers LT Pro 45 Light" panose="020B0403020202020204" pitchFamily="34" charset="77"/>
              </a:rPr>
              <a:t>Anirlan</a:t>
            </a:r>
            <a:r>
              <a:rPr lang="en-GB" sz="1200" b="0" i="0" dirty="0">
                <a:solidFill>
                  <a:schemeClr val="bg1"/>
                </a:solidFill>
                <a:effectLst/>
                <a:latin typeface="Univers LT Pro 45 Light" panose="020B0403020202020204" pitchFamily="34" charset="77"/>
              </a:rPr>
              <a:t> lives in Mongolia with her mother, </a:t>
            </a:r>
            <a:r>
              <a:rPr lang="en-GB" sz="1200" b="0" i="0" dirty="0" err="1">
                <a:solidFill>
                  <a:schemeClr val="bg1"/>
                </a:solidFill>
                <a:effectLst/>
                <a:latin typeface="Univers LT Pro 45 Light" panose="020B0403020202020204" pitchFamily="34" charset="77"/>
              </a:rPr>
              <a:t>Otgonbayar</a:t>
            </a:r>
            <a:r>
              <a:rPr lang="en-GB" sz="1200" b="0" i="0" dirty="0">
                <a:solidFill>
                  <a:schemeClr val="bg1"/>
                </a:solidFill>
                <a:effectLst/>
                <a:latin typeface="Univers LT Pro 45 Light" panose="020B0403020202020204" pitchFamily="34" charset="77"/>
              </a:rPr>
              <a:t>. UNICEF health worker, </a:t>
            </a:r>
            <a:r>
              <a:rPr lang="en-GB" sz="1200" b="0" i="0" dirty="0" err="1">
                <a:solidFill>
                  <a:schemeClr val="bg1"/>
                </a:solidFill>
                <a:effectLst/>
                <a:latin typeface="Univers LT Pro 45 Light" panose="020B0403020202020204" pitchFamily="34" charset="77"/>
              </a:rPr>
              <a:t>Ogi</a:t>
            </a:r>
            <a:r>
              <a:rPr lang="en-GB" sz="1200" b="0" i="0" dirty="0">
                <a:solidFill>
                  <a:schemeClr val="bg1"/>
                </a:solidFill>
                <a:effectLst/>
                <a:latin typeface="Univers LT Pro 45 Light" panose="020B0403020202020204" pitchFamily="34" charset="77"/>
              </a:rPr>
              <a:t> travels hundreds of miles to vaccinate children in </a:t>
            </a:r>
            <a:r>
              <a:rPr lang="en-GB" sz="1200" b="0" i="0" dirty="0" err="1">
                <a:solidFill>
                  <a:schemeClr val="bg1"/>
                </a:solidFill>
                <a:effectLst/>
                <a:latin typeface="Univers LT Pro 45 Light" panose="020B0403020202020204" pitchFamily="34" charset="77"/>
              </a:rPr>
              <a:t>Anirlan’s</a:t>
            </a:r>
            <a:r>
              <a:rPr lang="en-GB" sz="1200" b="0" i="0" dirty="0">
                <a:solidFill>
                  <a:schemeClr val="bg1"/>
                </a:solidFill>
                <a:effectLst/>
                <a:latin typeface="Univers LT Pro 45 Light" panose="020B0403020202020204" pitchFamily="34" charset="77"/>
              </a:rPr>
              <a:t> remote community.</a:t>
            </a:r>
            <a:endParaRPr lang="en-US"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4093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ox&#10;&#10;Description automatically generated with low confidence">
            <a:extLst>
              <a:ext uri="{FF2B5EF4-FFF2-40B4-BE49-F238E27FC236}">
                <a16:creationId xmlns:a16="http://schemas.microsoft.com/office/drawing/2014/main" id="{FD787A29-255D-73BE-1C68-6CC0BB9139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8" b="11687"/>
          <a:stretch/>
        </p:blipFill>
        <p:spPr>
          <a:xfrm>
            <a:off x="0" y="0"/>
            <a:ext cx="12192000"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06728B43-A881-824F-9062-0F0823C261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7C579EE6-3A13-134B-A386-401AC95236A6}"/>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11" name="TextBox 10">
            <a:extLst>
              <a:ext uri="{FF2B5EF4-FFF2-40B4-BE49-F238E27FC236}">
                <a16:creationId xmlns:a16="http://schemas.microsoft.com/office/drawing/2014/main" id="{04D475EB-B635-D443-A05E-63B780500DB6}"/>
              </a:ext>
            </a:extLst>
          </p:cNvPr>
          <p:cNvSpPr txBox="1"/>
          <p:nvPr userDrawn="1"/>
        </p:nvSpPr>
        <p:spPr>
          <a:xfrm rot="5400000">
            <a:off x="11452264" y="6118266"/>
            <a:ext cx="1264025"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Issaa</a:t>
            </a:r>
            <a:endParaRPr lang="en-US" sz="800" b="0" i="0" dirty="0">
              <a:solidFill>
                <a:schemeClr val="bg1"/>
              </a:solidFill>
              <a:latin typeface="Univers LT Pro 45 Light" panose="020B0403020202020204" pitchFamily="34" charset="77"/>
            </a:endParaRPr>
          </a:p>
        </p:txBody>
      </p:sp>
      <p:sp>
        <p:nvSpPr>
          <p:cNvPr id="2" name="TextBox 1">
            <a:extLst>
              <a:ext uri="{FF2B5EF4-FFF2-40B4-BE49-F238E27FC236}">
                <a16:creationId xmlns:a16="http://schemas.microsoft.com/office/drawing/2014/main" id="{92BF51E5-329C-8083-1D92-FDC030C48DE6}"/>
              </a:ext>
            </a:extLst>
          </p:cNvPr>
          <p:cNvSpPr txBox="1"/>
          <p:nvPr userDrawn="1"/>
        </p:nvSpPr>
        <p:spPr>
          <a:xfrm>
            <a:off x="317406" y="295061"/>
            <a:ext cx="3059640" cy="830997"/>
          </a:xfrm>
          <a:prstGeom prst="rect">
            <a:avLst/>
          </a:prstGeom>
          <a:noFill/>
        </p:spPr>
        <p:txBody>
          <a:bodyPr wrap="square">
            <a:spAutoFit/>
          </a:bodyPr>
          <a:lstStyle/>
          <a:p>
            <a:r>
              <a:rPr lang="en-GB" sz="1200" b="0" i="0" dirty="0">
                <a:solidFill>
                  <a:schemeClr val="tx1"/>
                </a:solidFill>
                <a:effectLst/>
                <a:latin typeface="Univers LT Pro 45 Light" panose="020B0403020202020204" pitchFamily="34" charset="77"/>
              </a:rPr>
              <a:t>Ali, 8, sheltering in a school following the devastating earthquakes in Syria, holds a box of clothes provided by UNICEF. </a:t>
            </a:r>
          </a:p>
          <a:p>
            <a:endParaRPr lang="en-GB" sz="1200" b="0" i="0" dirty="0">
              <a:solidFill>
                <a:schemeClr val="tx1"/>
              </a:solidFill>
              <a:effectLst/>
              <a:latin typeface="Univers LT Pro 45 Light" panose="020B0403020202020204" pitchFamily="34" charset="77"/>
            </a:endParaRPr>
          </a:p>
        </p:txBody>
      </p:sp>
    </p:spTree>
    <p:extLst>
      <p:ext uri="{BB962C8B-B14F-4D97-AF65-F5344CB8AC3E}">
        <p14:creationId xmlns:p14="http://schemas.microsoft.com/office/powerpoint/2010/main" val="75072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Tree>
    <p:extLst>
      <p:ext uri="{BB962C8B-B14F-4D97-AF65-F5344CB8AC3E}">
        <p14:creationId xmlns:p14="http://schemas.microsoft.com/office/powerpoint/2010/main" val="1473668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pic>
        <p:nvPicPr>
          <p:cNvPr id="5" name="Picture 4" descr="A person and child jumping over orange hurdles&#10;&#10;Description automatically generated">
            <a:extLst>
              <a:ext uri="{FF2B5EF4-FFF2-40B4-BE49-F238E27FC236}">
                <a16:creationId xmlns:a16="http://schemas.microsoft.com/office/drawing/2014/main" id="{C5642213-C356-343F-5200-AF2D4F26E8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724" r="25017"/>
          <a:stretch/>
        </p:blipFill>
        <p:spPr>
          <a:xfrm>
            <a:off x="6096000" y="0"/>
            <a:ext cx="6096000" cy="6858000"/>
          </a:xfrm>
          <a:prstGeom prst="rect">
            <a:avLst/>
          </a:prstGeom>
        </p:spPr>
      </p:pic>
      <p:sp>
        <p:nvSpPr>
          <p:cNvPr id="6" name="TextBox 5">
            <a:extLst>
              <a:ext uri="{FF2B5EF4-FFF2-40B4-BE49-F238E27FC236}">
                <a16:creationId xmlns:a16="http://schemas.microsoft.com/office/drawing/2014/main" id="{F7C47011-FFB4-3BE8-3146-7B47FDC3C3A7}"/>
              </a:ext>
            </a:extLst>
          </p:cNvPr>
          <p:cNvSpPr txBox="1"/>
          <p:nvPr userDrawn="1"/>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2127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5" name="Picture 4" descr="A child riding a tricycle&#10;&#10;Description automatically generated">
            <a:extLst>
              <a:ext uri="{FF2B5EF4-FFF2-40B4-BE49-F238E27FC236}">
                <a16:creationId xmlns:a16="http://schemas.microsoft.com/office/drawing/2014/main" id="{CAF2AD2C-32D6-0595-0DAD-7251101C14E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97" r="22866"/>
          <a:stretch/>
        </p:blipFill>
        <p:spPr>
          <a:xfrm>
            <a:off x="-18288" y="0"/>
            <a:ext cx="6114288" cy="6858000"/>
          </a:xfrm>
          <a:prstGeom prst="rect">
            <a:avLst/>
          </a:prstGeom>
        </p:spPr>
      </p:pic>
      <p:sp>
        <p:nvSpPr>
          <p:cNvPr id="7" name="TextBox 6">
            <a:extLst>
              <a:ext uri="{FF2B5EF4-FFF2-40B4-BE49-F238E27FC236}">
                <a16:creationId xmlns:a16="http://schemas.microsoft.com/office/drawing/2014/main" id="{7AF13159-C592-51E3-7198-D0044A4A7ED4}"/>
              </a:ext>
            </a:extLst>
          </p:cNvPr>
          <p:cNvSpPr txBox="1"/>
          <p:nvPr userDrawn="1"/>
        </p:nvSpPr>
        <p:spPr>
          <a:xfrm rot="16200000">
            <a:off x="-524219" y="6113695"/>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96200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208189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chemeClr val="tx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solidFill>
                  <a:schemeClr val="bg1"/>
                </a:solidFill>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66465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31" name="Text Placeholder 30">
            <a:extLst>
              <a:ext uri="{FF2B5EF4-FFF2-40B4-BE49-F238E27FC236}">
                <a16:creationId xmlns:a16="http://schemas.microsoft.com/office/drawing/2014/main" id="{3CD398BE-B6E7-D047-BA41-3EEF947B415E}"/>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6" name="Text Placeholder 32">
            <a:extLst>
              <a:ext uri="{FF2B5EF4-FFF2-40B4-BE49-F238E27FC236}">
                <a16:creationId xmlns:a16="http://schemas.microsoft.com/office/drawing/2014/main" id="{6F6709CB-D11A-7948-8AAE-9615AE189BC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37" name="Text Placeholder 32">
            <a:extLst>
              <a:ext uri="{FF2B5EF4-FFF2-40B4-BE49-F238E27FC236}">
                <a16:creationId xmlns:a16="http://schemas.microsoft.com/office/drawing/2014/main" id="{BD0CE0E7-E129-234F-8A68-84DB95925F4E}"/>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Tree>
    <p:extLst>
      <p:ext uri="{BB962C8B-B14F-4D97-AF65-F5344CB8AC3E}">
        <p14:creationId xmlns:p14="http://schemas.microsoft.com/office/powerpoint/2010/main" val="4021570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Tree>
    <p:extLst>
      <p:ext uri="{BB962C8B-B14F-4D97-AF65-F5344CB8AC3E}">
        <p14:creationId xmlns:p14="http://schemas.microsoft.com/office/powerpoint/2010/main" val="972543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tx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9" name="Text Placeholder 2">
            <a:extLst>
              <a:ext uri="{FF2B5EF4-FFF2-40B4-BE49-F238E27FC236}">
                <a16:creationId xmlns:a16="http://schemas.microsoft.com/office/drawing/2014/main" id="{F6A2E7FF-FD1B-CF4D-BE4E-0C84862079C4}"/>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Tree>
    <p:extLst>
      <p:ext uri="{BB962C8B-B14F-4D97-AF65-F5344CB8AC3E}">
        <p14:creationId xmlns:p14="http://schemas.microsoft.com/office/powerpoint/2010/main" val="183041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1">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2" name="Picture 1">
            <a:extLst>
              <a:ext uri="{FF2B5EF4-FFF2-40B4-BE49-F238E27FC236}">
                <a16:creationId xmlns:a16="http://schemas.microsoft.com/office/drawing/2014/main" id="{A033AC36-552C-2C57-A230-68CD33F8E796}"/>
              </a:ext>
            </a:extLst>
          </p:cNvPr>
          <p:cNvPicPr>
            <a:picLocks noChangeAspect="1"/>
          </p:cNvPicPr>
          <p:nvPr userDrawn="1"/>
        </p:nvPicPr>
        <p:blipFill>
          <a:blip r:embed="rId2"/>
          <a:stretch>
            <a:fillRect/>
          </a:stretch>
        </p:blipFill>
        <p:spPr>
          <a:xfrm>
            <a:off x="9667702" y="4884579"/>
            <a:ext cx="2386659" cy="1973421"/>
          </a:xfrm>
          <a:prstGeom prst="rect">
            <a:avLst/>
          </a:prstGeom>
        </p:spPr>
      </p:pic>
    </p:spTree>
    <p:extLst>
      <p:ext uri="{BB962C8B-B14F-4D97-AF65-F5344CB8AC3E}">
        <p14:creationId xmlns:p14="http://schemas.microsoft.com/office/powerpoint/2010/main" val="1135878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solidFill>
                  <a:srgbClr val="00AEEF"/>
                </a:solidFill>
                <a:latin typeface="Aleo" pitchFamily="2" charset="77"/>
              </a:defRPr>
            </a:lvl1pPr>
          </a:lstStyle>
          <a:p>
            <a:pPr algn="ctr"/>
            <a:r>
              <a:rPr lang="en-US" sz="2800" dirty="0">
                <a:solidFill>
                  <a:srgbClr val="00AEEF"/>
                </a:solidFill>
              </a:rPr>
              <a:t>“Click to edit. Add a quote or stat here. You can pull out key </a:t>
            </a:r>
            <a:br>
              <a:rPr lang="en-US" sz="2800" dirty="0">
                <a:solidFill>
                  <a:srgbClr val="00AEEF"/>
                </a:solidFill>
              </a:rPr>
            </a:br>
            <a:r>
              <a:rPr lang="en-US" sz="2800" dirty="0">
                <a:solidFill>
                  <a:schemeClr val="tx1"/>
                </a:solidFill>
              </a:rPr>
              <a:t>words</a:t>
            </a:r>
            <a:r>
              <a:rPr lang="en-US" sz="2800" dirty="0">
                <a:solidFill>
                  <a:srgbClr val="00AEEF"/>
                </a:solidFill>
              </a:rPr>
              <a:t> or </a:t>
            </a:r>
            <a:r>
              <a:rPr lang="en-US" sz="2800" dirty="0">
                <a:solidFill>
                  <a:schemeClr val="tx1"/>
                </a:solidFill>
              </a:rPr>
              <a:t>phrases </a:t>
            </a:r>
            <a:r>
              <a:rPr lang="en-US" sz="2800" dirty="0">
                <a:solidFill>
                  <a:srgbClr val="00AEEF"/>
                </a:solidFill>
              </a:rPr>
              <a:t>in a </a:t>
            </a:r>
            <a:br>
              <a:rPr lang="en-US" sz="2800" dirty="0">
                <a:solidFill>
                  <a:srgbClr val="00AEEF"/>
                </a:solidFill>
              </a:rPr>
            </a:br>
            <a:r>
              <a:rPr lang="en-US" sz="2800" dirty="0">
                <a:solidFill>
                  <a:srgbClr val="00AEEF"/>
                </a:solidFill>
              </a:rPr>
              <a:t>secondary </a:t>
            </a:r>
            <a:r>
              <a:rPr lang="en-US" sz="2800" dirty="0" err="1">
                <a:solidFill>
                  <a:srgbClr val="00AEEF"/>
                </a:solidFill>
              </a:rPr>
              <a:t>colour</a:t>
            </a:r>
            <a:r>
              <a:rPr lang="en-US" sz="2800" dirty="0">
                <a:solidFill>
                  <a:srgbClr val="00AEEF"/>
                </a:solidFill>
              </a:rPr>
              <a:t>.”</a:t>
            </a:r>
            <a:endParaRPr lang="en-GB" sz="2800" dirty="0">
              <a:solidFill>
                <a:srgbClr val="00AEEF"/>
              </a:solidFill>
            </a:endParaRPr>
          </a:p>
        </p:txBody>
      </p:sp>
    </p:spTree>
    <p:extLst>
      <p:ext uri="{BB962C8B-B14F-4D97-AF65-F5344CB8AC3E}">
        <p14:creationId xmlns:p14="http://schemas.microsoft.com/office/powerpoint/2010/main" val="1621182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3" name="Picture 2" descr="A picture containing text&#10;&#10;Description automatically generated">
            <a:extLst>
              <a:ext uri="{FF2B5EF4-FFF2-40B4-BE49-F238E27FC236}">
                <a16:creationId xmlns:a16="http://schemas.microsoft.com/office/drawing/2014/main" id="{9BCBD3E5-51C1-C94F-93C2-520AD14720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9EBBDA-EB37-3445-A63B-3C71FC237395}"/>
              </a:ext>
            </a:extLst>
          </p:cNvPr>
          <p:cNvSpPr txBox="1"/>
          <p:nvPr userDrawn="1"/>
        </p:nvSpPr>
        <p:spPr>
          <a:xfrm rot="5400000">
            <a:off x="11454389" y="522170"/>
            <a:ext cx="1259778"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UNICEF/Sokol</a:t>
            </a:r>
            <a:endParaRPr lang="en-US" sz="800" b="0" i="0" dirty="0">
              <a:solidFill>
                <a:schemeClr val="bg1"/>
              </a:solidFill>
              <a:latin typeface="Univers LT Pro 45 Light" panose="020B0403020202020204" pitchFamily="34" charset="77"/>
            </a:endParaRPr>
          </a:p>
        </p:txBody>
      </p:sp>
      <p:pic>
        <p:nvPicPr>
          <p:cNvPr id="4" name="Picture 3" descr="A picture containing text&#10;&#10;Description automatically generated">
            <a:extLst>
              <a:ext uri="{FF2B5EF4-FFF2-40B4-BE49-F238E27FC236}">
                <a16:creationId xmlns:a16="http://schemas.microsoft.com/office/drawing/2014/main" id="{38898DDE-91D3-0B45-B1E8-8390493318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11DBEF1F-C7C5-A642-AA3C-6FE58155CE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743" b="5883"/>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UNICEF/Al-Basha</a:t>
            </a:r>
            <a:endParaRPr lang="en-US" sz="800" dirty="0">
              <a:solidFill>
                <a:schemeClr val="bg1"/>
              </a:solidFill>
            </a:endParaRPr>
          </a:p>
        </p:txBody>
      </p:sp>
      <p:pic>
        <p:nvPicPr>
          <p:cNvPr id="7" name="Picture 6" descr="Logo&#10;&#10;Description automatically generated with low confidence">
            <a:extLst>
              <a:ext uri="{FF2B5EF4-FFF2-40B4-BE49-F238E27FC236}">
                <a16:creationId xmlns:a16="http://schemas.microsoft.com/office/drawing/2014/main" id="{74FC9EB1-7332-4D49-B349-AD68DC2CE0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ANY QUESTIONS?</a:t>
            </a:r>
          </a:p>
        </p:txBody>
      </p:sp>
      <p:sp>
        <p:nvSpPr>
          <p:cNvPr id="3" name="Rectangle 2">
            <a:extLst>
              <a:ext uri="{FF2B5EF4-FFF2-40B4-BE49-F238E27FC236}">
                <a16:creationId xmlns:a16="http://schemas.microsoft.com/office/drawing/2014/main" id="{2233E45A-96B3-382C-E8E8-C8FB67F79C92}"/>
              </a:ext>
            </a:extLst>
          </p:cNvPr>
          <p:cNvSpPr/>
          <p:nvPr userDrawn="1"/>
        </p:nvSpPr>
        <p:spPr>
          <a:xfrm>
            <a:off x="296867" y="172539"/>
            <a:ext cx="3838845" cy="1192192"/>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36D5F0-7738-0C50-6AC2-C387FA0CA705}"/>
              </a:ext>
            </a:extLst>
          </p:cNvPr>
          <p:cNvSpPr txBox="1"/>
          <p:nvPr userDrawn="1"/>
        </p:nvSpPr>
        <p:spPr>
          <a:xfrm>
            <a:off x="385395" y="263854"/>
            <a:ext cx="3750317" cy="1200329"/>
          </a:xfrm>
          <a:prstGeom prst="rect">
            <a:avLst/>
          </a:prstGeom>
          <a:noFill/>
        </p:spPr>
        <p:txBody>
          <a:bodyPr wrap="square">
            <a:spAutoFit/>
          </a:bodyPr>
          <a:lstStyle/>
          <a:p>
            <a:pPr algn="l"/>
            <a:r>
              <a:rPr lang="en-GB" sz="1200" b="0" i="0" dirty="0" err="1">
                <a:solidFill>
                  <a:schemeClr val="bg1"/>
                </a:solidFill>
                <a:effectLst>
                  <a:outerShdw blurRad="973532" sx="97073" sy="97073" algn="l" rotWithShape="0">
                    <a:prstClr val="black"/>
                  </a:outerShdw>
                </a:effectLst>
                <a:latin typeface="Univers LT Pro 45 Light" panose="020B0403020202020204" pitchFamily="34" charset="77"/>
              </a:rPr>
              <a:t>Kholood</a:t>
            </a:r>
            <a:r>
              <a:rPr lang="en-GB" sz="1200" b="0" i="0" dirty="0">
                <a:solidFill>
                  <a:schemeClr val="bg1"/>
                </a:solidFill>
                <a:effectLst>
                  <a:outerShdw blurRad="973532" sx="97073" sy="97073" algn="l" rotWithShape="0">
                    <a:prstClr val="black"/>
                  </a:outerShdw>
                </a:effectLst>
                <a:latin typeface="Univers LT Pro 45 Light" panose="020B0403020202020204" pitchFamily="34" charset="77"/>
              </a:rPr>
              <a:t> (middle row, right) at school in Taiz, Yemen, which is near a fighting zone. “I feel afraid when I walk to school because cars are speeding, and I’m scared of the shelling.” UNICEF is helping to pay teachers and supply school materials.</a:t>
            </a:r>
          </a:p>
          <a:p>
            <a:pPr algn="l"/>
            <a:endParaRPr lang="en-GB" sz="1200" b="0" i="0" dirty="0">
              <a:solidFill>
                <a:schemeClr val="bg1"/>
              </a:solidFill>
              <a:effectLst>
                <a:outerShdw blurRad="973532" sx="97073" sy="97073" algn="l" rotWithShape="0">
                  <a:prstClr val="black"/>
                </a:outerShdw>
              </a:effectLst>
              <a:latin typeface="Univers LT Pro 45 Light" panose="020B0403020202020204" pitchFamily="34" charset="77"/>
            </a:endParaRPr>
          </a:p>
        </p:txBody>
      </p:sp>
    </p:spTree>
    <p:extLst>
      <p:ext uri="{BB962C8B-B14F-4D97-AF65-F5344CB8AC3E}">
        <p14:creationId xmlns:p14="http://schemas.microsoft.com/office/powerpoint/2010/main" val="496800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with medium confidence">
            <a:extLst>
              <a:ext uri="{FF2B5EF4-FFF2-40B4-BE49-F238E27FC236}">
                <a16:creationId xmlns:a16="http://schemas.microsoft.com/office/drawing/2014/main" id="{F408A3E1-6305-F501-07FB-8B36F17288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57" b="9999"/>
          <a:stretch/>
        </p:blipFill>
        <p:spPr>
          <a:xfrm>
            <a:off x="0" y="0"/>
            <a:ext cx="12192000" cy="6858000"/>
          </a:xfrm>
          <a:prstGeom prst="rect">
            <a:avLst/>
          </a:prstGeom>
        </p:spPr>
      </p:pic>
      <p:sp>
        <p:nvSpPr>
          <p:cNvPr id="8" name="TextBox 7">
            <a:extLst>
              <a:ext uri="{FF2B5EF4-FFF2-40B4-BE49-F238E27FC236}">
                <a16:creationId xmlns:a16="http://schemas.microsoft.com/office/drawing/2014/main" id="{2EFA9420-A04A-9C4A-8C23-80C54DA277F5}"/>
              </a:ext>
            </a:extLst>
          </p:cNvPr>
          <p:cNvSpPr txBox="1"/>
          <p:nvPr userDrawn="1"/>
        </p:nvSpPr>
        <p:spPr>
          <a:xfrm rot="5400000">
            <a:off x="-442868" y="616399"/>
            <a:ext cx="1264025" cy="215444"/>
          </a:xfrm>
          <a:prstGeom prst="rect">
            <a:avLst/>
          </a:prstGeom>
          <a:noFill/>
        </p:spPr>
        <p:txBody>
          <a:bodyPr wrap="square">
            <a:spAutoFit/>
          </a:bodyPr>
          <a:lstStyle/>
          <a:p>
            <a:pPr algn="l"/>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Dejongh</a:t>
            </a:r>
            <a:endParaRPr lang="en-US" sz="800" dirty="0">
              <a:solidFill>
                <a:schemeClr val="bg1"/>
              </a:solidFill>
            </a:endParaRPr>
          </a:p>
        </p:txBody>
      </p:sp>
      <p:pic>
        <p:nvPicPr>
          <p:cNvPr id="9" name="Picture 8" descr="Logo&#10;&#10;Description automatically generated with low confidence">
            <a:extLst>
              <a:ext uri="{FF2B5EF4-FFF2-40B4-BE49-F238E27FC236}">
                <a16:creationId xmlns:a16="http://schemas.microsoft.com/office/drawing/2014/main" id="{EF95C779-26BA-4B4F-89CC-F41238FC33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ANY QUESTIONS?</a:t>
            </a:r>
          </a:p>
        </p:txBody>
      </p:sp>
      <p:sp>
        <p:nvSpPr>
          <p:cNvPr id="2" name="TextBox 1">
            <a:extLst>
              <a:ext uri="{FF2B5EF4-FFF2-40B4-BE49-F238E27FC236}">
                <a16:creationId xmlns:a16="http://schemas.microsoft.com/office/drawing/2014/main" id="{05EA6E70-628D-2583-9EC1-9C096A2684E6}"/>
              </a:ext>
            </a:extLst>
          </p:cNvPr>
          <p:cNvSpPr txBox="1"/>
          <p:nvPr userDrawn="1"/>
        </p:nvSpPr>
        <p:spPr>
          <a:xfrm>
            <a:off x="8844735" y="5612278"/>
            <a:ext cx="3154680" cy="1200329"/>
          </a:xfrm>
          <a:prstGeom prst="rect">
            <a:avLst/>
          </a:prstGeom>
          <a:noFill/>
        </p:spPr>
        <p:txBody>
          <a:bodyPr wrap="square">
            <a:spAutoFit/>
          </a:bodyPr>
          <a:lstStyle/>
          <a:p>
            <a:pPr algn="r"/>
            <a:r>
              <a:rPr lang="en-GB" sz="1200" b="0" i="0" dirty="0">
                <a:solidFill>
                  <a:schemeClr val="bg1"/>
                </a:solidFill>
                <a:latin typeface="Univers LT Pro 45 Light" panose="020B0403020202020204" pitchFamily="34" charset="77"/>
              </a:rPr>
              <a:t>Tato </a:t>
            </a:r>
            <a:r>
              <a:rPr lang="en-GB" sz="1200" b="0" i="0" dirty="0" err="1">
                <a:solidFill>
                  <a:schemeClr val="bg1"/>
                </a:solidFill>
                <a:latin typeface="Univers LT Pro 45 Light" panose="020B0403020202020204" pitchFamily="34" charset="77"/>
              </a:rPr>
              <a:t>Guyo</a:t>
            </a:r>
            <a:r>
              <a:rPr lang="en-GB" sz="1200" b="0" i="0" dirty="0">
                <a:solidFill>
                  <a:schemeClr val="bg1"/>
                </a:solidFill>
                <a:latin typeface="Univers LT Pro 45 Light" panose="020B0403020202020204" pitchFamily="34" charset="77"/>
              </a:rPr>
              <a:t> holds her 5-month-old baby Dessa. Tato regularly measures Dessa's arm with a MUAC measuring tape supplied by UNICEF Ethiopia to make sure any signs of low-weight are spotted early. </a:t>
            </a:r>
          </a:p>
          <a:p>
            <a:pPr algn="r"/>
            <a:endParaRPr lang="en-GB"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1">
    <p:bg>
      <p:bgPr>
        <a:solidFill>
          <a:schemeClr val="bg1">
            <a:alpha val="97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F3ECF-8109-7249-9325-13A2A94DC86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3" name="Picture 2">
            <a:extLst>
              <a:ext uri="{FF2B5EF4-FFF2-40B4-BE49-F238E27FC236}">
                <a16:creationId xmlns:a16="http://schemas.microsoft.com/office/drawing/2014/main" id="{3105D6F2-D91B-ED41-34DC-559A503D973D}"/>
              </a:ext>
            </a:extLst>
          </p:cNvPr>
          <p:cNvPicPr>
            <a:picLocks noChangeAspect="1"/>
          </p:cNvPicPr>
          <p:nvPr userDrawn="1"/>
        </p:nvPicPr>
        <p:blipFill>
          <a:blip r:embed="rId2"/>
          <a:stretch>
            <a:fillRect/>
          </a:stretch>
        </p:blipFill>
        <p:spPr>
          <a:xfrm>
            <a:off x="9634070" y="4882725"/>
            <a:ext cx="2383743" cy="1975275"/>
          </a:xfrm>
          <a:prstGeom prst="rect">
            <a:avLst/>
          </a:prstGeom>
        </p:spPr>
      </p:pic>
    </p:spTree>
    <p:extLst>
      <p:ext uri="{BB962C8B-B14F-4D97-AF65-F5344CB8AC3E}">
        <p14:creationId xmlns:p14="http://schemas.microsoft.com/office/powerpoint/2010/main" val="321988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child&#10;&#10;Description automatically generated">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25" b="7825"/>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a:t>
            </a:r>
            <a:r>
              <a:rPr lang="en-GB" sz="800" b="0" i="0" dirty="0" err="1">
                <a:solidFill>
                  <a:schemeClr val="tx1"/>
                </a:solidFill>
                <a:effectLst/>
                <a:latin typeface="Univers LT Pro 45 Light" panose="020B0403020202020204" pitchFamily="34" charset="77"/>
              </a:rPr>
              <a:t>Matas</a:t>
            </a:r>
            <a:endParaRPr lang="en-US" sz="800" b="0" i="0" dirty="0">
              <a:solidFill>
                <a:schemeClr val="tx1"/>
              </a:solidFill>
              <a:latin typeface="Univers LT Pro 45 Light" panose="020B0403020202020204" pitchFamily="34" charset="77"/>
            </a:endParaRPr>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452731" y="553037"/>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0" name="Picture 9" descr="A picture containing text&#10;&#10;Description automatically generated">
            <a:extLst>
              <a:ext uri="{FF2B5EF4-FFF2-40B4-BE49-F238E27FC236}">
                <a16:creationId xmlns:a16="http://schemas.microsoft.com/office/drawing/2014/main" id="{55EF6537-FCE6-6C42-8DDB-2A986AEDA0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3" name="TextBox 2">
            <a:extLst>
              <a:ext uri="{FF2B5EF4-FFF2-40B4-BE49-F238E27FC236}">
                <a16:creationId xmlns:a16="http://schemas.microsoft.com/office/drawing/2014/main" id="{CD31F192-E7AE-ADFE-8324-3CA672C9DAC5}"/>
              </a:ext>
            </a:extLst>
          </p:cNvPr>
          <p:cNvSpPr txBox="1"/>
          <p:nvPr userDrawn="1"/>
        </p:nvSpPr>
        <p:spPr>
          <a:xfrm>
            <a:off x="452731" y="5775356"/>
            <a:ext cx="3901060" cy="830997"/>
          </a:xfrm>
          <a:prstGeom prst="rect">
            <a:avLst/>
          </a:prstGeom>
          <a:noFill/>
        </p:spPr>
        <p:txBody>
          <a:bodyPr wrap="square">
            <a:spAutoFit/>
          </a:bodyPr>
          <a:lstStyle/>
          <a:p>
            <a:r>
              <a:rPr lang="en-GB" sz="1200" b="0" i="1" dirty="0">
                <a:latin typeface="Univers LT Pro 45 Light" panose="020B0403020202020204" pitchFamily="34" charset="77"/>
              </a:rPr>
              <a:t>"I wash my hands so germs don't get on them," </a:t>
            </a:r>
            <a:r>
              <a:rPr lang="en-GB" sz="1200" b="0" i="0" dirty="0">
                <a:latin typeface="Univers LT Pro 45 Light" panose="020B0403020202020204" pitchFamily="34" charset="77"/>
              </a:rPr>
              <a:t>says </a:t>
            </a:r>
            <a:r>
              <a:rPr lang="en-GB" sz="1200" b="0" i="0" dirty="0" err="1">
                <a:latin typeface="Univers LT Pro 45 Light" panose="020B0403020202020204" pitchFamily="34" charset="77"/>
              </a:rPr>
              <a:t>Dareen</a:t>
            </a:r>
            <a:r>
              <a:rPr lang="en-GB" sz="1200" b="0" i="0" dirty="0">
                <a:latin typeface="Univers LT Pro 45 Light" panose="020B0403020202020204" pitchFamily="34" charset="77"/>
              </a:rPr>
              <a:t>, 6, at school in Jordan. UNICEF is supporting the Government of Jordan to improve water, sanitation and hygiene facilities in schools.</a:t>
            </a:r>
            <a:endParaRPr lang="en-US" sz="1200" b="0" i="0" dirty="0">
              <a:latin typeface="Univers LT Pro 45 Light" panose="020B0403020202020204" pitchFamily="34" charset="77"/>
            </a:endParaRPr>
          </a:p>
        </p:txBody>
      </p:sp>
    </p:spTree>
    <p:extLst>
      <p:ext uri="{BB962C8B-B14F-4D97-AF65-F5344CB8AC3E}">
        <p14:creationId xmlns:p14="http://schemas.microsoft.com/office/powerpoint/2010/main" val="49807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DB59ED46-C3B4-7640-A292-9563A0F767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 t="13773" r="-15" b="1957"/>
          <a:stretch/>
        </p:blipFill>
        <p:spPr>
          <a:xfrm>
            <a:off x="0" y="0"/>
            <a:ext cx="12193832" cy="6858000"/>
          </a:xfrm>
          <a:prstGeom prst="rect">
            <a:avLst/>
          </a:prstGeom>
        </p:spPr>
      </p:pic>
      <p:sp>
        <p:nvSpPr>
          <p:cNvPr id="5" name="TextBox 4">
            <a:extLst>
              <a:ext uri="{FF2B5EF4-FFF2-40B4-BE49-F238E27FC236}">
                <a16:creationId xmlns:a16="http://schemas.microsoft.com/office/drawing/2014/main" id="{1AD9D7BD-B221-CE44-977E-46189A15DF9B}"/>
              </a:ext>
            </a:extLst>
          </p:cNvPr>
          <p:cNvSpPr txBox="1"/>
          <p:nvPr userDrawn="1"/>
        </p:nvSpPr>
        <p:spPr>
          <a:xfrm rot="5400000">
            <a:off x="11531242" y="445313"/>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Mulala</a:t>
            </a:r>
            <a:endParaRPr lang="en-US" sz="800" b="0" i="0" dirty="0">
              <a:solidFill>
                <a:schemeClr val="bg1"/>
              </a:solidFill>
              <a:latin typeface="Univers LT Pro 45 Light" panose="020B0403020202020204" pitchFamily="34" charset="77"/>
            </a:endParaRPr>
          </a:p>
        </p:txBody>
      </p:sp>
      <p:sp>
        <p:nvSpPr>
          <p:cNvPr id="10" name="Title 1">
            <a:extLst>
              <a:ext uri="{FF2B5EF4-FFF2-40B4-BE49-F238E27FC236}">
                <a16:creationId xmlns:a16="http://schemas.microsoft.com/office/drawing/2014/main" id="{FA28B210-FB01-6342-9CA4-878DECCF1B82}"/>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1" name="Picture 10" descr="A picture containing text&#10;&#10;Description automatically generated">
            <a:extLst>
              <a:ext uri="{FF2B5EF4-FFF2-40B4-BE49-F238E27FC236}">
                <a16:creationId xmlns:a16="http://schemas.microsoft.com/office/drawing/2014/main" id="{1E34638C-6902-BC44-AE0E-8F4B61FBFA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EC953A3-C48C-C563-F3E5-AEBD5D4414EC}"/>
              </a:ext>
            </a:extLst>
          </p:cNvPr>
          <p:cNvSpPr txBox="1"/>
          <p:nvPr userDrawn="1"/>
        </p:nvSpPr>
        <p:spPr>
          <a:xfrm>
            <a:off x="296866" y="295061"/>
            <a:ext cx="2674933" cy="830997"/>
          </a:xfrm>
          <a:prstGeom prst="rect">
            <a:avLst/>
          </a:prstGeom>
          <a:noFill/>
        </p:spPr>
        <p:txBody>
          <a:bodyPr wrap="square">
            <a:spAutoFit/>
          </a:bodyPr>
          <a:lstStyle/>
          <a:p>
            <a:r>
              <a:rPr lang="en-GB" sz="1200" b="0" i="0" dirty="0" err="1">
                <a:solidFill>
                  <a:schemeClr val="bg1"/>
                </a:solidFill>
                <a:latin typeface="Univers LT Pro 45 Light" panose="020B0403020202020204" pitchFamily="34" charset="77"/>
              </a:rPr>
              <a:t>Anaelah</a:t>
            </a:r>
            <a:r>
              <a:rPr lang="en-GB" sz="1200" b="0" i="0" dirty="0">
                <a:solidFill>
                  <a:schemeClr val="bg1"/>
                </a:solidFill>
                <a:latin typeface="Univers LT Pro 45 Light" panose="020B0403020202020204" pitchFamily="34" charset="77"/>
              </a:rPr>
              <a:t>, 3, receives polio vaccine drops during a UNICEF-supported immunisation campaign in Kinshasa, Democratic Republic of Congo.</a:t>
            </a:r>
          </a:p>
        </p:txBody>
      </p:sp>
    </p:spTree>
    <p:extLst>
      <p:ext uri="{BB962C8B-B14F-4D97-AF65-F5344CB8AC3E}">
        <p14:creationId xmlns:p14="http://schemas.microsoft.com/office/powerpoint/2010/main" val="318160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all in front of other people playing volleyball&#10;&#10;Description automatically generated with low confidence">
            <a:extLst>
              <a:ext uri="{FF2B5EF4-FFF2-40B4-BE49-F238E27FC236}">
                <a16:creationId xmlns:a16="http://schemas.microsoft.com/office/drawing/2014/main" id="{9E5D5364-B4BF-3574-57F8-EADBE7C496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270" b="2297"/>
          <a:stretch/>
        </p:blipFill>
        <p:spPr>
          <a:xfrm>
            <a:off x="0" y="7558"/>
            <a:ext cx="12192000" cy="6850442"/>
          </a:xfrm>
          <a:prstGeom prst="rect">
            <a:avLst/>
          </a:prstGeom>
        </p:spPr>
      </p:pic>
      <p:sp>
        <p:nvSpPr>
          <p:cNvPr id="7" name="TextBox 6">
            <a:extLst>
              <a:ext uri="{FF2B5EF4-FFF2-40B4-BE49-F238E27FC236}">
                <a16:creationId xmlns:a16="http://schemas.microsoft.com/office/drawing/2014/main" id="{D5223A73-C9EE-6142-87A6-EE5302EC6B4F}"/>
              </a:ext>
            </a:extLst>
          </p:cNvPr>
          <p:cNvSpPr txBox="1"/>
          <p:nvPr userDrawn="1"/>
        </p:nvSpPr>
        <p:spPr>
          <a:xfrm rot="5400000">
            <a:off x="11421596" y="4158751"/>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a:t>
            </a:r>
            <a:r>
              <a:rPr lang="en-GB" sz="800" b="0" i="0" dirty="0" err="1">
                <a:solidFill>
                  <a:schemeClr val="tx1"/>
                </a:solidFill>
                <a:effectLst/>
                <a:latin typeface="Univers LT Pro 45 Light" panose="020B0403020202020204" pitchFamily="34" charset="77"/>
              </a:rPr>
              <a:t>Chikondi</a:t>
            </a:r>
            <a:endParaRPr lang="en-US" sz="800" b="0" i="0" dirty="0">
              <a:solidFill>
                <a:schemeClr val="tx1"/>
              </a:solidFill>
              <a:latin typeface="Univers LT Pro 45 Light" panose="020B0403020202020204" pitchFamily="34" charset="77"/>
            </a:endParaRPr>
          </a:p>
        </p:txBody>
      </p:sp>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0" name="Picture 9" descr="A picture containing text&#10;&#10;Description automatically generated">
            <a:extLst>
              <a:ext uri="{FF2B5EF4-FFF2-40B4-BE49-F238E27FC236}">
                <a16:creationId xmlns:a16="http://schemas.microsoft.com/office/drawing/2014/main" id="{0A0AFA88-AF95-6A4A-BBF8-3231F2ACB5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21B2B51-C309-4562-38A8-20F151B44010}"/>
              </a:ext>
            </a:extLst>
          </p:cNvPr>
          <p:cNvSpPr txBox="1"/>
          <p:nvPr userDrawn="1"/>
        </p:nvSpPr>
        <p:spPr>
          <a:xfrm>
            <a:off x="8188036" y="305493"/>
            <a:ext cx="3631082" cy="646331"/>
          </a:xfrm>
          <a:prstGeom prst="rect">
            <a:avLst/>
          </a:prstGeom>
          <a:noFill/>
        </p:spPr>
        <p:txBody>
          <a:bodyPr wrap="square">
            <a:spAutoFit/>
          </a:bodyPr>
          <a:lstStyle/>
          <a:p>
            <a:pPr algn="r"/>
            <a:r>
              <a:rPr lang="en-GB" sz="1200" b="0" i="0" dirty="0">
                <a:solidFill>
                  <a:schemeClr val="tx1"/>
                </a:solidFill>
                <a:latin typeface="Univers LT Pro 45 Light" panose="020B0403020202020204" pitchFamily="34" charset="77"/>
              </a:rPr>
              <a:t>Steven, 14, plays football at a UNICEF–supported Children’s Corner in Malawi.</a:t>
            </a:r>
          </a:p>
          <a:p>
            <a:pPr algn="r"/>
            <a:endParaRPr lang="en-GB" sz="1200" b="0" i="0" dirty="0" err="1">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00361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child in front of a chalkboard&#10;&#10;Description automatically generated with low confidence">
            <a:extLst>
              <a:ext uri="{FF2B5EF4-FFF2-40B4-BE49-F238E27FC236}">
                <a16:creationId xmlns:a16="http://schemas.microsoft.com/office/drawing/2014/main" id="{ACCE846E-837C-1F4C-B072-ABC615FAC3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 t="11136" r="1822" b="6007"/>
          <a:stretch/>
        </p:blipFill>
        <p:spPr>
          <a:xfrm>
            <a:off x="0" y="0"/>
            <a:ext cx="12191999" cy="6858001"/>
          </a:xfrm>
          <a:prstGeom prst="rect">
            <a:avLst/>
          </a:prstGeom>
        </p:spPr>
      </p:pic>
      <p:sp>
        <p:nvSpPr>
          <p:cNvPr id="5" name="TextBox 4">
            <a:extLst>
              <a:ext uri="{FF2B5EF4-FFF2-40B4-BE49-F238E27FC236}">
                <a16:creationId xmlns:a16="http://schemas.microsoft.com/office/drawing/2014/main" id="{868B8ABE-34FF-4A42-A334-1710582EB8F3}"/>
              </a:ext>
            </a:extLst>
          </p:cNvPr>
          <p:cNvSpPr txBox="1"/>
          <p:nvPr userDrawn="1"/>
        </p:nvSpPr>
        <p:spPr>
          <a:xfrm rot="5400000">
            <a:off x="11511090" y="461460"/>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Taxta</a:t>
            </a:r>
            <a:endParaRPr lang="en-US" sz="800" b="0" i="0" dirty="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03605744-ECCC-5F43-BA9C-300A45595B1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9" name="Picture 8" descr="A picture containing text&#10;&#10;Description automatically generated">
            <a:extLst>
              <a:ext uri="{FF2B5EF4-FFF2-40B4-BE49-F238E27FC236}">
                <a16:creationId xmlns:a16="http://schemas.microsoft.com/office/drawing/2014/main" id="{7B344DC0-C178-FE40-886C-0BAC10E2B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4" name="Rectangle 3">
            <a:extLst>
              <a:ext uri="{FF2B5EF4-FFF2-40B4-BE49-F238E27FC236}">
                <a16:creationId xmlns:a16="http://schemas.microsoft.com/office/drawing/2014/main" id="{8F7A32BE-F015-E965-BCF5-100F981B58C6}"/>
              </a:ext>
            </a:extLst>
          </p:cNvPr>
          <p:cNvSpPr/>
          <p:nvPr userDrawn="1"/>
        </p:nvSpPr>
        <p:spPr>
          <a:xfrm>
            <a:off x="296867" y="195689"/>
            <a:ext cx="3838845"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634648-3DBD-943E-90E5-E853059C76F0}"/>
              </a:ext>
            </a:extLst>
          </p:cNvPr>
          <p:cNvSpPr txBox="1"/>
          <p:nvPr userDrawn="1"/>
        </p:nvSpPr>
        <p:spPr>
          <a:xfrm>
            <a:off x="296867" y="295061"/>
            <a:ext cx="3828324" cy="646331"/>
          </a:xfrm>
          <a:prstGeom prst="rect">
            <a:avLst/>
          </a:prstGeom>
          <a:noFill/>
        </p:spPr>
        <p:txBody>
          <a:bodyPr wrap="square">
            <a:spAutoFit/>
          </a:bodyPr>
          <a:lstStyle/>
          <a:p>
            <a:pPr algn="l"/>
            <a:r>
              <a:rPr lang="en-GB" sz="1200" b="0" i="0" dirty="0" err="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Abdikarim's</a:t>
            </a:r>
            <a:r>
              <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 favourite subject is science. </a:t>
            </a:r>
            <a:r>
              <a:rPr lang="en-GB" sz="1200" b="0" i="1"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"I want to be a doctor or an engineer", </a:t>
            </a:r>
            <a:r>
              <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he says in school in Somalia.</a:t>
            </a:r>
          </a:p>
          <a:p>
            <a:pPr algn="l"/>
            <a:endPar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endParaRPr>
          </a:p>
        </p:txBody>
      </p:sp>
    </p:spTree>
    <p:extLst>
      <p:ext uri="{BB962C8B-B14F-4D97-AF65-F5344CB8AC3E}">
        <p14:creationId xmlns:p14="http://schemas.microsoft.com/office/powerpoint/2010/main" val="205908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sitting at a desk in a classroom&#10;&#10;Description automatically generated with medium confidence">
            <a:extLst>
              <a:ext uri="{FF2B5EF4-FFF2-40B4-BE49-F238E27FC236}">
                <a16:creationId xmlns:a16="http://schemas.microsoft.com/office/drawing/2014/main" id="{BB7EA63E-2542-A454-61C6-1B02920DEB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86" t="17362" r="-1137"/>
          <a:stretch/>
        </p:blipFill>
        <p:spPr>
          <a:xfrm>
            <a:off x="-1" y="0"/>
            <a:ext cx="12407445"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697EBCE2-35EC-D848-8FBA-82D3F2E022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5" name="TextBox 4">
            <a:extLst>
              <a:ext uri="{FF2B5EF4-FFF2-40B4-BE49-F238E27FC236}">
                <a16:creationId xmlns:a16="http://schemas.microsoft.com/office/drawing/2014/main" id="{089AA41E-3153-C641-9B67-D8EF9E9FAA85}"/>
              </a:ext>
            </a:extLst>
          </p:cNvPr>
          <p:cNvSpPr txBox="1"/>
          <p:nvPr userDrawn="1"/>
        </p:nvSpPr>
        <p:spPr>
          <a:xfrm rot="5400000">
            <a:off x="11531242" y="6197243"/>
            <a:ext cx="1106071" cy="215444"/>
          </a:xfrm>
          <a:prstGeom prst="rect">
            <a:avLst/>
          </a:prstGeom>
          <a:noFill/>
        </p:spPr>
        <p:txBody>
          <a:bodyPr wrap="square">
            <a:spAutoFit/>
          </a:bodyPr>
          <a:lstStyle/>
          <a:p>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Bashizi</a:t>
            </a:r>
            <a:endParaRPr lang="en-US" sz="800" b="0" i="0" dirty="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4334FCCD-D679-0849-8184-A4C4F197C6C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2" name="TextBox 1">
            <a:extLst>
              <a:ext uri="{FF2B5EF4-FFF2-40B4-BE49-F238E27FC236}">
                <a16:creationId xmlns:a16="http://schemas.microsoft.com/office/drawing/2014/main" id="{C343CEB0-4FC8-FED6-E876-B15F6286AE4E}"/>
              </a:ext>
            </a:extLst>
          </p:cNvPr>
          <p:cNvSpPr txBox="1"/>
          <p:nvPr userDrawn="1"/>
        </p:nvSpPr>
        <p:spPr>
          <a:xfrm>
            <a:off x="296867" y="193461"/>
            <a:ext cx="5247590" cy="830997"/>
          </a:xfrm>
          <a:prstGeom prst="rect">
            <a:avLst/>
          </a:prstGeom>
          <a:noFill/>
        </p:spPr>
        <p:txBody>
          <a:bodyPr wrap="square">
            <a:spAutoFit/>
          </a:bodyPr>
          <a:lstStyle/>
          <a:p>
            <a:pPr algn="l"/>
            <a:r>
              <a:rPr lang="en-GB" sz="1200" b="0" i="0" dirty="0">
                <a:solidFill>
                  <a:schemeClr val="tx1"/>
                </a:solidFill>
                <a:latin typeface="Univers LT Pro 45 Light" panose="020B0403020202020204" pitchFamily="34" charset="77"/>
              </a:rPr>
              <a:t>Dorcas, 10, says </a:t>
            </a:r>
            <a:r>
              <a:rPr lang="en-GB" sz="1200" b="0" i="1" dirty="0">
                <a:solidFill>
                  <a:schemeClr val="tx1"/>
                </a:solidFill>
                <a:latin typeface="Univers LT Pro 45 Light" panose="020B0403020202020204" pitchFamily="34" charset="77"/>
              </a:rPr>
              <a:t>"I'm going to finish my primary education soon and go on to secondary school to be a boat captain." </a:t>
            </a:r>
            <a:r>
              <a:rPr lang="en-GB" sz="1200" b="0" i="0" dirty="0">
                <a:solidFill>
                  <a:schemeClr val="tx1"/>
                </a:solidFill>
                <a:latin typeface="Univers LT Pro 45 Light" panose="020B0403020202020204" pitchFamily="34" charset="77"/>
              </a:rPr>
              <a:t>Her school near Goma, Democratic Republic of Congo, was rebuilt following a volcanic eruption. </a:t>
            </a:r>
          </a:p>
          <a:p>
            <a:pPr algn="l"/>
            <a:endParaRPr lang="en-GB" sz="1200" b="0" i="0" dirty="0">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87465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young child writing on a whiteboard&#10;&#10;Description automatically generated">
            <a:extLst>
              <a:ext uri="{FF2B5EF4-FFF2-40B4-BE49-F238E27FC236}">
                <a16:creationId xmlns:a16="http://schemas.microsoft.com/office/drawing/2014/main" id="{DC165334-24D8-F3CD-3AF7-08F2C5354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121" b="4436"/>
          <a:stretch/>
        </p:blipFill>
        <p:spPr>
          <a:xfrm>
            <a:off x="0" y="0"/>
            <a:ext cx="12192000" cy="6858000"/>
          </a:xfrm>
          <a:prstGeom prst="rect">
            <a:avLst/>
          </a:prstGeom>
        </p:spPr>
      </p:pic>
      <p:sp>
        <p:nvSpPr>
          <p:cNvPr id="5" name="TextBox 4">
            <a:extLst>
              <a:ext uri="{FF2B5EF4-FFF2-40B4-BE49-F238E27FC236}">
                <a16:creationId xmlns:a16="http://schemas.microsoft.com/office/drawing/2014/main" id="{9CE45975-3D5B-F441-928C-36291D0FB2F2}"/>
              </a:ext>
            </a:extLst>
          </p:cNvPr>
          <p:cNvSpPr txBox="1"/>
          <p:nvPr userDrawn="1"/>
        </p:nvSpPr>
        <p:spPr>
          <a:xfrm rot="5400000">
            <a:off x="11531242" y="6197243"/>
            <a:ext cx="1106071"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UNICEF/Karimi</a:t>
            </a:r>
            <a:endParaRPr lang="en-US" sz="800" b="0" i="0" dirty="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773CCF4-865B-9A44-A6A3-2C708060E2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DCC0CE49-8703-6F4C-B416-E5B2915C97C0}"/>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2" name="TextBox 1">
            <a:extLst>
              <a:ext uri="{FF2B5EF4-FFF2-40B4-BE49-F238E27FC236}">
                <a16:creationId xmlns:a16="http://schemas.microsoft.com/office/drawing/2014/main" id="{63D5190E-43AA-8BAD-312D-C88310FFC66C}"/>
              </a:ext>
            </a:extLst>
          </p:cNvPr>
          <p:cNvSpPr txBox="1"/>
          <p:nvPr userDrawn="1"/>
        </p:nvSpPr>
        <p:spPr>
          <a:xfrm>
            <a:off x="296867" y="193461"/>
            <a:ext cx="3418790" cy="1200329"/>
          </a:xfrm>
          <a:prstGeom prst="rect">
            <a:avLst/>
          </a:prstGeom>
          <a:noFill/>
        </p:spPr>
        <p:txBody>
          <a:bodyPr wrap="square">
            <a:spAutoFit/>
          </a:bodyPr>
          <a:lstStyle/>
          <a:p>
            <a:pPr algn="l"/>
            <a:r>
              <a:rPr lang="en-GB" sz="1200" b="0" i="0" dirty="0">
                <a:solidFill>
                  <a:schemeClr val="bg1"/>
                </a:solidFill>
                <a:latin typeface="Univers LT Pro 45 Light" panose="020B0403020202020204" pitchFamily="34" charset="77"/>
              </a:rPr>
              <a:t>Najma, 6, in the UNICEF-supported Child Friendly Space for displaced children in Daikundi Province, Afghanistan. “</a:t>
            </a:r>
            <a:r>
              <a:rPr lang="en-GB" sz="1200" b="0" i="1" dirty="0">
                <a:solidFill>
                  <a:schemeClr val="bg1"/>
                </a:solidFill>
                <a:latin typeface="Univers LT Pro 45 Light" panose="020B0403020202020204" pitchFamily="34" charset="77"/>
              </a:rPr>
              <a:t>My favourite thing here is studying, especially numbers and mathematics</a:t>
            </a:r>
            <a:r>
              <a:rPr lang="en-GB" sz="1200" b="0" i="0" dirty="0">
                <a:solidFill>
                  <a:schemeClr val="bg1"/>
                </a:solidFill>
                <a:latin typeface="Univers LT Pro 45 Light" panose="020B0403020202020204" pitchFamily="34" charset="77"/>
              </a:rPr>
              <a:t>”, she smiles.</a:t>
            </a:r>
          </a:p>
          <a:p>
            <a:pPr algn="l"/>
            <a:endParaRPr lang="en-GB"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7139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14/11/2023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688" r:id="rId4"/>
    <p:sldLayoutId id="2147483689" r:id="rId5"/>
    <p:sldLayoutId id="2147483693" r:id="rId6"/>
    <p:sldLayoutId id="2147483697" r:id="rId7"/>
    <p:sldLayoutId id="2147483698" r:id="rId8"/>
    <p:sldLayoutId id="2147483681" r:id="rId9"/>
    <p:sldLayoutId id="2147483680" r:id="rId10"/>
    <p:sldLayoutId id="2147483686" r:id="rId11"/>
    <p:sldLayoutId id="2147483706" r:id="rId12"/>
    <p:sldLayoutId id="2147483727" r:id="rId13"/>
    <p:sldLayoutId id="2147483709" r:id="rId14"/>
    <p:sldLayoutId id="2147483694" r:id="rId15"/>
    <p:sldLayoutId id="2147483733" r:id="rId16"/>
    <p:sldLayoutId id="2147483728" r:id="rId17"/>
    <p:sldLayoutId id="2147483734" r:id="rId18"/>
    <p:sldLayoutId id="2147483736" r:id="rId19"/>
    <p:sldLayoutId id="2147483735" r:id="rId20"/>
    <p:sldLayoutId id="2147483715" r:id="rId21"/>
    <p:sldLayoutId id="2147483737" r:id="rId22"/>
    <p:sldLayoutId id="2147483679" r:id="rId23"/>
    <p:sldLayoutId id="2147483696" r:id="rId24"/>
    <p:sldLayoutId id="2147483722" r:id="rId25"/>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s://www.unicef.org.uk/rights-respecting-schools/resources/teaching-resources/guidance-assemblies-lessons/abcde-of-rights/" TargetMode="External"/><Relationship Id="rId5" Type="http://schemas.openxmlformats.org/officeDocument/2006/relationships/hyperlink" Target="https://www.unicef.org.uk/rights-respecting-schools/resources/teaching-resources/guidance-assemblies-lessons/myths-and-misconceptions-booklet-unicef-uk/" TargetMode="External"/><Relationship Id="rId4" Type="http://schemas.openxmlformats.org/officeDocument/2006/relationships/hyperlink" Target="https://www.unicef.org.uk/rights-respecting-schools/resources/teaching-resources/guidance-assemblies-lessons/rrsa-glossar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hyperlink" Target="https://eur03.safelinks.protection.outlook.com/?url=https%3A%2F%2Fwww.unicef.org.uk%2Frights-respecting-schools%2Fwp-content%2Fuploads%2Fsites%2F4%2F2019%2F11%2FUN0332751.pdf&amp;data=05%7C01%7CSamanthaB%40unicef.org.uk%7Cdee6fb0affc440a4bef608dbe468e127%7C2e8b3e917b2d435dacdaa68ba2653e5a%7C0%7C0%7C638354911333160300%7CUnknown%7CTWFpbGZsb3d8eyJWIjoiMC4wLjAwMDAiLCJQIjoiV2luMzIiLCJBTiI6Ik1haWwiLCJXVCI6Mn0%3D%7C3000%7C%7C%7C&amp;sdata=mmfVLw%2Fq2fkO8gGpTMurlgT%2B6rpQR1A6CDlH8XNj%2B0Y%3D&amp;reserved=0" TargetMode="External"/><Relationship Id="rId5" Type="http://schemas.openxmlformats.org/officeDocument/2006/relationships/hyperlink" Target="https://eur03.safelinks.protection.outlook.com/?url=https%3A%2F%2Fwww.cypcs.org.uk%2Fresources%2Funcrc-symbols-cards%2F&amp;data=05%7C01%7CSamanthaB%40unicef.org.uk%7Cdee6fb0affc440a4bef608dbe468e127%7C2e8b3e917b2d435dacdaa68ba2653e5a%7C0%7C0%7C638354911333160300%7CUnknown%7CTWFpbGZsb3d8eyJWIjoiMC4wLjAwMDAiLCJQIjoiV2luMzIiLCJBTiI6Ik1haWwiLCJXVCI6Mn0%3D%7C3000%7C%7C%7C&amp;sdata=SufPUUp7HRGomd4NRe0RCr7IQCFrf2dtknsEuPX%2B%2FQ8%3D&amp;reserved=0" TargetMode="External"/><Relationship Id="rId4" Type="http://schemas.openxmlformats.org/officeDocument/2006/relationships/hyperlink" Target="https://www.unicef.org.uk/rights-respecting-schools/resources/teaching-resources/guidance-assemblies-lessons/rrsa-glossar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guidance-assemblies-lessons/rrsa-glossary/"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hyperlink" Target="https://www.unicef.org.uk/rights-respecting-schools/resources/teaching-resources/guidance-assemblies-lessons/myths-and-misconceptions-booklet-unicef-uk/" TargetMode="External"/><Relationship Id="rId5" Type="http://schemas.openxmlformats.org/officeDocument/2006/relationships/hyperlink" Target="https://www.unicef.org.uk/rights-respecting-schools/resources/teaching-resources/outright/" TargetMode="External"/><Relationship Id="rId4" Type="http://schemas.openxmlformats.org/officeDocument/2006/relationships/hyperlink" Target="https://www.unicef.org.uk/rights-respecting-schools/resources/teaching-resources/guidance-assemblies-lessons/abcde-of-right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video" Target="https://www.youtube.com/embed/CKJEh2SFkE8?feature=oembed" TargetMode="Externa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best-practice-case-studies/meadows-first-rights-respecting-language-case-study/"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best-practice-case-studies/uplands-junior-school-rights-respecting-language-case-study/"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5BD622-701D-F212-9F7B-6BB48763418E}"/>
              </a:ext>
            </a:extLst>
          </p:cNvPr>
          <p:cNvSpPr txBox="1"/>
          <p:nvPr/>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
        <p:nvSpPr>
          <p:cNvPr id="18" name="Text Placeholder 1">
            <a:extLst>
              <a:ext uri="{FF2B5EF4-FFF2-40B4-BE49-F238E27FC236}">
                <a16:creationId xmlns:a16="http://schemas.microsoft.com/office/drawing/2014/main" id="{AFA6E4FB-699E-8BFE-BF78-86EBEB4BA288}"/>
              </a:ext>
            </a:extLst>
          </p:cNvPr>
          <p:cNvSpPr txBox="1">
            <a:spLocks/>
          </p:cNvSpPr>
          <p:nvPr/>
        </p:nvSpPr>
        <p:spPr>
          <a:xfrm>
            <a:off x="6021654" y="5789021"/>
            <a:ext cx="6170346" cy="6452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Univers LT Pro 85 XBlack" panose="020B0A04040702020204" pitchFamily="34" charset="0"/>
              </a:rPr>
              <a:t>CAMPAIGNING IN SCHOOL</a:t>
            </a:r>
          </a:p>
        </p:txBody>
      </p:sp>
      <p:pic>
        <p:nvPicPr>
          <p:cNvPr id="6" name="Picture 5">
            <a:extLst>
              <a:ext uri="{FF2B5EF4-FFF2-40B4-BE49-F238E27FC236}">
                <a16:creationId xmlns:a16="http://schemas.microsoft.com/office/drawing/2014/main" id="{3AC5E440-00A2-DD59-9535-1B6C282CC0F7}"/>
              </a:ext>
            </a:extLst>
          </p:cNvPr>
          <p:cNvPicPr>
            <a:picLocks noChangeAspect="1"/>
          </p:cNvPicPr>
          <p:nvPr/>
        </p:nvPicPr>
        <p:blipFill rotWithShape="1">
          <a:blip r:embed="rId3"/>
          <a:srcRect l="14530" t="9072" b="18123"/>
          <a:stretch/>
        </p:blipFill>
        <p:spPr>
          <a:xfrm>
            <a:off x="0" y="-152400"/>
            <a:ext cx="12344400" cy="7010400"/>
          </a:xfrm>
          <a:prstGeom prst="rect">
            <a:avLst/>
          </a:prstGeom>
        </p:spPr>
      </p:pic>
      <p:pic>
        <p:nvPicPr>
          <p:cNvPr id="7" name="Picture 6">
            <a:extLst>
              <a:ext uri="{FF2B5EF4-FFF2-40B4-BE49-F238E27FC236}">
                <a16:creationId xmlns:a16="http://schemas.microsoft.com/office/drawing/2014/main" id="{E5EC6BF6-DA8D-BDD5-3C27-3B28CCBBA457}"/>
              </a:ext>
            </a:extLst>
          </p:cNvPr>
          <p:cNvPicPr>
            <a:picLocks noChangeAspect="1"/>
          </p:cNvPicPr>
          <p:nvPr/>
        </p:nvPicPr>
        <p:blipFill>
          <a:blip r:embed="rId4"/>
          <a:stretch>
            <a:fillRect/>
          </a:stretch>
        </p:blipFill>
        <p:spPr>
          <a:xfrm>
            <a:off x="329157" y="3924120"/>
            <a:ext cx="4216761" cy="2034101"/>
          </a:xfrm>
          <a:prstGeom prst="rect">
            <a:avLst/>
          </a:prstGeom>
        </p:spPr>
      </p:pic>
      <p:pic>
        <p:nvPicPr>
          <p:cNvPr id="8" name="Picture 7">
            <a:extLst>
              <a:ext uri="{FF2B5EF4-FFF2-40B4-BE49-F238E27FC236}">
                <a16:creationId xmlns:a16="http://schemas.microsoft.com/office/drawing/2014/main" id="{40A66FC2-F8D7-EABD-7F68-0C40052136D3}"/>
              </a:ext>
            </a:extLst>
          </p:cNvPr>
          <p:cNvPicPr>
            <a:picLocks noChangeAspect="1"/>
          </p:cNvPicPr>
          <p:nvPr/>
        </p:nvPicPr>
        <p:blipFill>
          <a:blip r:embed="rId5"/>
          <a:stretch>
            <a:fillRect/>
          </a:stretch>
        </p:blipFill>
        <p:spPr>
          <a:xfrm>
            <a:off x="9812700" y="1"/>
            <a:ext cx="2138010" cy="1771650"/>
          </a:xfrm>
          <a:prstGeom prst="rect">
            <a:avLst/>
          </a:prstGeom>
        </p:spPr>
      </p:pic>
      <p:sp>
        <p:nvSpPr>
          <p:cNvPr id="12" name="Rectangle 11">
            <a:extLst>
              <a:ext uri="{FF2B5EF4-FFF2-40B4-BE49-F238E27FC236}">
                <a16:creationId xmlns:a16="http://schemas.microsoft.com/office/drawing/2014/main" id="{F43184B8-8F24-CF93-B6E6-C58386BD220D}"/>
              </a:ext>
            </a:extLst>
          </p:cNvPr>
          <p:cNvSpPr/>
          <p:nvPr/>
        </p:nvSpPr>
        <p:spPr>
          <a:xfrm>
            <a:off x="6263341" y="5828925"/>
            <a:ext cx="5820936" cy="60532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latin typeface="Arial Black" panose="020B0A04020102020204" pitchFamily="34" charset="0"/>
              </a:rPr>
              <a:t>RIGHTS RESPECTING LANGUAGE</a:t>
            </a:r>
          </a:p>
        </p:txBody>
      </p:sp>
    </p:spTree>
    <p:extLst>
      <p:ext uri="{BB962C8B-B14F-4D97-AF65-F5344CB8AC3E}">
        <p14:creationId xmlns:p14="http://schemas.microsoft.com/office/powerpoint/2010/main" val="3553625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438858"/>
            <a:ext cx="4768648" cy="699404"/>
          </a:xfrm>
          <a:solidFill>
            <a:srgbClr val="00AEEF"/>
          </a:solidFill>
        </p:spPr>
        <p:txBody>
          <a:bodyPr/>
          <a:lstStyle/>
          <a:p>
            <a:r>
              <a:rPr lang="en-US" dirty="0"/>
              <a:t>LET’S DISCUSS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A26C76F-A0DD-F0FE-9813-F9078869AEB7}"/>
              </a:ext>
            </a:extLst>
          </p:cNvPr>
          <p:cNvPicPr>
            <a:picLocks noChangeAspect="1"/>
          </p:cNvPicPr>
          <p:nvPr/>
        </p:nvPicPr>
        <p:blipFill>
          <a:blip r:embed="rId3"/>
          <a:stretch>
            <a:fillRect/>
          </a:stretch>
        </p:blipFill>
        <p:spPr>
          <a:xfrm>
            <a:off x="9590201" y="295223"/>
            <a:ext cx="2383743" cy="1225402"/>
          </a:xfrm>
          <a:prstGeom prst="rect">
            <a:avLst/>
          </a:prstGeom>
        </p:spPr>
      </p:pic>
      <p:sp>
        <p:nvSpPr>
          <p:cNvPr id="7" name="TextBox 6">
            <a:extLst>
              <a:ext uri="{FF2B5EF4-FFF2-40B4-BE49-F238E27FC236}">
                <a16:creationId xmlns:a16="http://schemas.microsoft.com/office/drawing/2014/main" id="{1B6866B8-2A90-DA9C-DB94-81AE80A08C1E}"/>
              </a:ext>
            </a:extLst>
          </p:cNvPr>
          <p:cNvSpPr txBox="1"/>
          <p:nvPr/>
        </p:nvSpPr>
        <p:spPr>
          <a:xfrm>
            <a:off x="1125818" y="2549322"/>
            <a:ext cx="2225454" cy="2677656"/>
          </a:xfrm>
          <a:prstGeom prst="rect">
            <a:avLst/>
          </a:prstGeom>
          <a:noFill/>
        </p:spPr>
        <p:txBody>
          <a:bodyPr wrap="square" rtlCol="0">
            <a:spAutoFit/>
          </a:bodyPr>
          <a:lstStyle/>
          <a:p>
            <a:pPr algn="ctr"/>
            <a:r>
              <a:rPr lang="en-GB" sz="2400" dirty="0">
                <a:effectLst/>
                <a:latin typeface="Arial" panose="020B0604020202020204" pitchFamily="34" charset="0"/>
                <a:ea typeface="Calibri" panose="020F0502020204030204" pitchFamily="34" charset="0"/>
                <a:cs typeface="Arial" panose="020B0604020202020204" pitchFamily="34" charset="0"/>
              </a:rPr>
              <a:t>1. What child rights language do you already know and/or use and when do you use it?</a:t>
            </a:r>
          </a:p>
        </p:txBody>
      </p:sp>
      <p:sp>
        <p:nvSpPr>
          <p:cNvPr id="8" name="TextBox 7">
            <a:extLst>
              <a:ext uri="{FF2B5EF4-FFF2-40B4-BE49-F238E27FC236}">
                <a16:creationId xmlns:a16="http://schemas.microsoft.com/office/drawing/2014/main" id="{76F51B7C-015E-5A11-9F58-91DEC899A3AD}"/>
              </a:ext>
            </a:extLst>
          </p:cNvPr>
          <p:cNvSpPr txBox="1"/>
          <p:nvPr/>
        </p:nvSpPr>
        <p:spPr>
          <a:xfrm>
            <a:off x="4887581" y="2356833"/>
            <a:ext cx="2546853" cy="3224985"/>
          </a:xfrm>
          <a:prstGeom prst="rect">
            <a:avLst/>
          </a:prstGeom>
          <a:noFill/>
        </p:spPr>
        <p:txBody>
          <a:bodyPr wrap="square" rtlCol="0">
            <a:spAutoFit/>
          </a:bodyPr>
          <a:lstStyle/>
          <a:p>
            <a:pPr lvl="0" algn="ctr">
              <a:lnSpc>
                <a:spcPct val="107000"/>
              </a:lnSpc>
              <a:spcAft>
                <a:spcPts val="800"/>
              </a:spcAft>
            </a:pPr>
            <a:r>
              <a:rPr lang="en-GB" sz="2400" kern="100" dirty="0">
                <a:effectLst/>
                <a:latin typeface="Arial" panose="020B0604020202020204" pitchFamily="34" charset="0"/>
                <a:ea typeface="Calibri" panose="020F0502020204030204" pitchFamily="34" charset="0"/>
                <a:cs typeface="Arial" panose="020B0604020202020204" pitchFamily="34" charset="0"/>
              </a:rPr>
              <a:t>2. </a:t>
            </a:r>
            <a:r>
              <a:rPr lang="en-GB" sz="2400" kern="100" dirty="0">
                <a:latin typeface="Arial" panose="020B0604020202020204" pitchFamily="34" charset="0"/>
                <a:ea typeface="Calibri" panose="020F0502020204030204" pitchFamily="34" charset="0"/>
                <a:cs typeface="Arial" panose="020B0604020202020204" pitchFamily="34" charset="0"/>
              </a:rPr>
              <a:t>Why is it important for us to model the use of child rights language as part of our Rights Respecting journey?</a:t>
            </a:r>
            <a:endParaRPr lang="en-GB" sz="2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8D164AE4-EE11-E59F-FEFB-8DDB7ED20B24}"/>
              </a:ext>
            </a:extLst>
          </p:cNvPr>
          <p:cNvSpPr txBox="1"/>
          <p:nvPr/>
        </p:nvSpPr>
        <p:spPr>
          <a:xfrm>
            <a:off x="8936639" y="2473243"/>
            <a:ext cx="2373086" cy="2829814"/>
          </a:xfrm>
          <a:prstGeom prst="rect">
            <a:avLst/>
          </a:prstGeom>
          <a:noFill/>
        </p:spPr>
        <p:txBody>
          <a:bodyPr wrap="square" rtlCol="0">
            <a:spAutoFit/>
          </a:bodyPr>
          <a:lstStyle/>
          <a:p>
            <a:pPr lvl="0" algn="ctr">
              <a:lnSpc>
                <a:spcPct val="107000"/>
              </a:lnSpc>
              <a:spcAft>
                <a:spcPts val="800"/>
              </a:spcAft>
            </a:pPr>
            <a:r>
              <a:rPr lang="en-GB" sz="2400" kern="100" dirty="0">
                <a:effectLst/>
                <a:latin typeface="Arial" panose="020B0604020202020204" pitchFamily="34" charset="0"/>
                <a:ea typeface="Calibri" panose="020F0502020204030204" pitchFamily="34" charset="0"/>
                <a:cs typeface="Arial" panose="020B0604020202020204" pitchFamily="34" charset="0"/>
              </a:rPr>
              <a:t>3.</a:t>
            </a:r>
            <a:r>
              <a:rPr lang="en-GB" sz="2400" kern="100" dirty="0">
                <a:latin typeface="Arial" panose="020B0604020202020204" pitchFamily="34" charset="0"/>
                <a:ea typeface="Calibri" panose="020F0502020204030204" pitchFamily="34" charset="0"/>
                <a:cs typeface="Arial" panose="020B0604020202020204" pitchFamily="34" charset="0"/>
              </a:rPr>
              <a:t> How can we begin to share our child rights language with parents and the wider community?</a:t>
            </a:r>
            <a:r>
              <a:rPr lang="en-GB" sz="2400" kern="100" dirty="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65604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575496"/>
            <a:ext cx="4703333" cy="699404"/>
          </a:xfrm>
          <a:solidFill>
            <a:srgbClr val="00AEEF"/>
          </a:solidFill>
        </p:spPr>
        <p:txBody>
          <a:bodyPr/>
          <a:lstStyle/>
          <a:p>
            <a:r>
              <a:rPr lang="en-US" dirty="0"/>
              <a:t>LET’S DISCUSS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A26C76F-A0DD-F0FE-9813-F9078869AEB7}"/>
              </a:ext>
            </a:extLst>
          </p:cNvPr>
          <p:cNvPicPr>
            <a:picLocks noChangeAspect="1"/>
          </p:cNvPicPr>
          <p:nvPr/>
        </p:nvPicPr>
        <p:blipFill>
          <a:blip r:embed="rId3"/>
          <a:stretch>
            <a:fillRect/>
          </a:stretch>
        </p:blipFill>
        <p:spPr>
          <a:xfrm>
            <a:off x="9590201" y="295223"/>
            <a:ext cx="2383743" cy="1225402"/>
          </a:xfrm>
          <a:prstGeom prst="rect">
            <a:avLst/>
          </a:prstGeom>
        </p:spPr>
      </p:pic>
      <p:sp>
        <p:nvSpPr>
          <p:cNvPr id="5" name="TextBox 4">
            <a:extLst>
              <a:ext uri="{FF2B5EF4-FFF2-40B4-BE49-F238E27FC236}">
                <a16:creationId xmlns:a16="http://schemas.microsoft.com/office/drawing/2014/main" id="{886FCD1A-B581-3814-AE00-6282BAD1A1EE}"/>
              </a:ext>
            </a:extLst>
          </p:cNvPr>
          <p:cNvSpPr txBox="1"/>
          <p:nvPr/>
        </p:nvSpPr>
        <p:spPr>
          <a:xfrm>
            <a:off x="471572" y="2999830"/>
            <a:ext cx="3418503" cy="1938992"/>
          </a:xfrm>
          <a:prstGeom prst="rect">
            <a:avLst/>
          </a:prstGeom>
          <a:noFill/>
        </p:spPr>
        <p:txBody>
          <a:bodyPr wrap="square" rtlCol="0">
            <a:spAutoFit/>
          </a:bodyPr>
          <a:lstStyle/>
          <a:p>
            <a:pPr algn="ctr"/>
            <a:r>
              <a:rPr lang="en-GB" sz="2400" kern="100" dirty="0">
                <a:effectLst/>
                <a:latin typeface="Arial" panose="020B0604020202020204" pitchFamily="34" charset="0"/>
                <a:ea typeface="Roboto Medium" panose="02000000000000000000" pitchFamily="2" charset="0"/>
                <a:cs typeface="Arial" panose="020B0604020202020204" pitchFamily="34" charset="0"/>
              </a:rPr>
              <a:t>4. </a:t>
            </a:r>
            <a:r>
              <a:rPr lang="en-GB" sz="2400" kern="100" dirty="0">
                <a:latin typeface="Arial" panose="020B0604020202020204" pitchFamily="34" charset="0"/>
                <a:ea typeface="Roboto Medium" panose="02000000000000000000" pitchFamily="2" charset="0"/>
                <a:cs typeface="Arial" panose="020B0604020202020204" pitchFamily="34" charset="0"/>
              </a:rPr>
              <a:t>How does using the language of rights help to make rights real within our school community? </a:t>
            </a:r>
            <a:endParaRPr lang="en-GB" sz="2400" kern="100" dirty="0">
              <a:effectLst/>
              <a:latin typeface="Arial" panose="020B0604020202020204" pitchFamily="34" charset="0"/>
              <a:ea typeface="Roboto Medium"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CA9B5A58-4D8C-F96B-F7EC-F13DDE491C8A}"/>
              </a:ext>
            </a:extLst>
          </p:cNvPr>
          <p:cNvSpPr txBox="1"/>
          <p:nvPr/>
        </p:nvSpPr>
        <p:spPr>
          <a:xfrm>
            <a:off x="4346863" y="2999830"/>
            <a:ext cx="3581116" cy="1938992"/>
          </a:xfrm>
          <a:prstGeom prst="rect">
            <a:avLst/>
          </a:prstGeom>
          <a:noFill/>
        </p:spPr>
        <p:txBody>
          <a:bodyPr wrap="square" rtlCol="0">
            <a:spAutoFit/>
          </a:bodyPr>
          <a:lstStyle/>
          <a:p>
            <a:pPr algn="ctr"/>
            <a:r>
              <a:rPr lang="en-GB" sz="2400" kern="100" dirty="0">
                <a:latin typeface="Arial" panose="020B0604020202020204" pitchFamily="34" charset="0"/>
                <a:ea typeface="Roboto Medium" panose="02000000000000000000" pitchFamily="2" charset="0"/>
                <a:cs typeface="Arial" panose="020B0604020202020204" pitchFamily="34" charset="0"/>
              </a:rPr>
              <a:t>5</a:t>
            </a:r>
            <a:r>
              <a:rPr lang="en-GB" sz="2400" kern="100" dirty="0">
                <a:effectLst/>
                <a:latin typeface="Arial" panose="020B0604020202020204" pitchFamily="34" charset="0"/>
                <a:ea typeface="Roboto Medium" panose="02000000000000000000" pitchFamily="2" charset="0"/>
                <a:cs typeface="Arial" panose="020B0604020202020204" pitchFamily="34" charset="0"/>
              </a:rPr>
              <a:t>. </a:t>
            </a:r>
            <a:r>
              <a:rPr lang="en-GB" sz="2400" kern="100" dirty="0">
                <a:latin typeface="Arial" panose="020B0604020202020204" pitchFamily="34" charset="0"/>
                <a:ea typeface="Calibri" panose="020F0502020204030204" pitchFamily="34" charset="0"/>
                <a:cs typeface="Arial" panose="020B0604020202020204" pitchFamily="34" charset="0"/>
              </a:rPr>
              <a:t>In what ways is child rights language being used in school either in classrooms or beyond the classroom?  </a:t>
            </a:r>
            <a:endParaRPr lang="en-GB" sz="2400" kern="100" dirty="0">
              <a:effectLst/>
              <a:latin typeface="Arial" panose="020B0604020202020204" pitchFamily="34" charset="0"/>
              <a:ea typeface="Roboto Medium" panose="02000000000000000000" pitchFamily="2" charset="0"/>
              <a:cs typeface="Arial" panose="020B0604020202020204" pitchFamily="34" charset="0"/>
            </a:endParaRPr>
          </a:p>
        </p:txBody>
      </p:sp>
      <p:sp>
        <p:nvSpPr>
          <p:cNvPr id="9" name="TextBox 8">
            <a:extLst>
              <a:ext uri="{FF2B5EF4-FFF2-40B4-BE49-F238E27FC236}">
                <a16:creationId xmlns:a16="http://schemas.microsoft.com/office/drawing/2014/main" id="{9A91BD6D-E7EA-A3B2-E4DD-53BF24792143}"/>
              </a:ext>
            </a:extLst>
          </p:cNvPr>
          <p:cNvSpPr txBox="1"/>
          <p:nvPr/>
        </p:nvSpPr>
        <p:spPr>
          <a:xfrm>
            <a:off x="8723642" y="2999830"/>
            <a:ext cx="2625313" cy="2434641"/>
          </a:xfrm>
          <a:prstGeom prst="rect">
            <a:avLst/>
          </a:prstGeom>
          <a:noFill/>
        </p:spPr>
        <p:txBody>
          <a:bodyPr wrap="square" rtlCol="0">
            <a:spAutoFit/>
          </a:bodyPr>
          <a:lstStyle/>
          <a:p>
            <a:pPr lvl="0" algn="ctr">
              <a:lnSpc>
                <a:spcPct val="107000"/>
              </a:lnSpc>
              <a:spcAft>
                <a:spcPts val="800"/>
              </a:spcAft>
            </a:pPr>
            <a:r>
              <a:rPr lang="en-GB" sz="2400" kern="100" dirty="0">
                <a:effectLst/>
                <a:latin typeface="Arial" panose="020B0604020202020204" pitchFamily="34" charset="0"/>
                <a:ea typeface="Calibri" panose="020F0502020204030204" pitchFamily="34" charset="0"/>
                <a:cs typeface="Arial" panose="020B0604020202020204" pitchFamily="34" charset="0"/>
              </a:rPr>
              <a:t>6.</a:t>
            </a:r>
            <a:r>
              <a:rPr lang="en-GB" sz="2400" kern="100" dirty="0">
                <a:latin typeface="Arial" panose="020B0604020202020204" pitchFamily="34" charset="0"/>
                <a:ea typeface="Calibri" panose="020F0502020204030204" pitchFamily="34" charset="0"/>
                <a:cs typeface="Arial" panose="020B0604020202020204" pitchFamily="34" charset="0"/>
              </a:rPr>
              <a:t> </a:t>
            </a:r>
            <a:r>
              <a:rPr lang="en-GB" sz="2400" kern="100" dirty="0">
                <a:latin typeface="Arial" panose="020B0604020202020204" pitchFamily="34" charset="0"/>
                <a:ea typeface="Roboto Medium" panose="02000000000000000000" pitchFamily="2" charset="0"/>
                <a:cs typeface="Arial" panose="020B0604020202020204" pitchFamily="34" charset="0"/>
              </a:rPr>
              <a:t>How could we further embed the use of child rights language across the school/wider community?</a:t>
            </a:r>
            <a:r>
              <a:rPr lang="en-GB" sz="2400" kern="100" dirty="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4245113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2" y="487715"/>
            <a:ext cx="3592990" cy="699404"/>
          </a:xfrm>
        </p:spPr>
        <p:txBody>
          <a:bodyPr/>
          <a:lstStyle/>
          <a:p>
            <a:r>
              <a:rPr lang="en-US" dirty="0"/>
              <a:t>ACTIVITIES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Font typeface="Symbol" panose="05050102010706020507" pitchFamily="18" charset="2"/>
              <a:buChar char=""/>
            </a:pPr>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In groups, draw a Rights Respecting classroom onto large pieces of flipchart paper. What do you see, hear and feel in a Rights Respecting classroom?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E77878A-8B8B-D9BA-EBC7-487B89748F05}"/>
              </a:ext>
            </a:extLst>
          </p:cNvPr>
          <p:cNvSpPr/>
          <p:nvPr/>
        </p:nvSpPr>
        <p:spPr>
          <a:xfrm>
            <a:off x="4175983"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2" name="TextBox 1">
            <a:extLst>
              <a:ext uri="{FF2B5EF4-FFF2-40B4-BE49-F238E27FC236}">
                <a16:creationId xmlns:a16="http://schemas.microsoft.com/office/drawing/2014/main" id="{1EFAD85F-DD04-815A-2B2D-C67B94107201}"/>
              </a:ext>
            </a:extLst>
          </p:cNvPr>
          <p:cNvSpPr txBox="1"/>
          <p:nvPr/>
        </p:nvSpPr>
        <p:spPr>
          <a:xfrm>
            <a:off x="537038" y="2879529"/>
            <a:ext cx="3402392" cy="1708160"/>
          </a:xfrm>
          <a:prstGeom prst="rect">
            <a:avLst/>
          </a:prstGeom>
          <a:noFill/>
        </p:spPr>
        <p:txBody>
          <a:bodyPr wrap="square" rtlCol="0">
            <a:spAutoFit/>
          </a:bodyPr>
          <a:lstStyle/>
          <a:p>
            <a:pPr algn="ctr"/>
            <a:r>
              <a:rPr lang="en-GB" sz="2100" b="0" i="0" dirty="0">
                <a:effectLst/>
                <a:latin typeface="Arial" panose="020B0604020202020204" pitchFamily="34" charset="0"/>
                <a:cs typeface="Arial" panose="020B0604020202020204" pitchFamily="34" charset="0"/>
              </a:rPr>
              <a:t>1. Share the words within the </a:t>
            </a:r>
            <a:r>
              <a:rPr lang="en-GB" sz="2100" b="0" i="0" dirty="0">
                <a:effectLst/>
                <a:latin typeface="Arial" panose="020B0604020202020204" pitchFamily="34" charset="0"/>
                <a:cs typeface="Arial" panose="020B0604020202020204" pitchFamily="34" charset="0"/>
                <a:hlinkClick r:id="rId4"/>
              </a:rPr>
              <a:t>RRSA Glossary</a:t>
            </a:r>
            <a:r>
              <a:rPr lang="en-GB" sz="2100" b="0" i="0" dirty="0">
                <a:effectLst/>
                <a:latin typeface="Arial" panose="020B0604020202020204" pitchFamily="34" charset="0"/>
                <a:cs typeface="Arial" panose="020B0604020202020204" pitchFamily="34" charset="0"/>
              </a:rPr>
              <a:t>. How would you describe this language? Compare this with the RRSA explanation </a:t>
            </a:r>
            <a:endParaRPr lang="en-GB" sz="2100" i="0" dirty="0">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F123280-E7B4-3763-86B6-857B7E479145}"/>
              </a:ext>
            </a:extLst>
          </p:cNvPr>
          <p:cNvSpPr txBox="1"/>
          <p:nvPr/>
        </p:nvSpPr>
        <p:spPr>
          <a:xfrm>
            <a:off x="4560681" y="2879529"/>
            <a:ext cx="3153065" cy="1708160"/>
          </a:xfrm>
          <a:prstGeom prst="rect">
            <a:avLst/>
          </a:prstGeom>
          <a:noFill/>
        </p:spPr>
        <p:txBody>
          <a:bodyPr wrap="square" rtlCol="0">
            <a:spAutoFit/>
          </a:bodyPr>
          <a:lstStyle/>
          <a:p>
            <a:pPr algn="ctr"/>
            <a:r>
              <a:rPr lang="en-GB" sz="2100" kern="100" dirty="0">
                <a:latin typeface="Arial" panose="020B0604020202020204" pitchFamily="34" charset="0"/>
                <a:ea typeface="Calibri" panose="020F0502020204030204" pitchFamily="34" charset="0"/>
                <a:cs typeface="Arial" panose="020B0604020202020204" pitchFamily="34" charset="0"/>
              </a:rPr>
              <a:t>2</a:t>
            </a:r>
            <a:r>
              <a:rPr lang="en-GB" sz="2100" kern="100" dirty="0">
                <a:effectLst/>
                <a:latin typeface="Arial" panose="020B0604020202020204" pitchFamily="34" charset="0"/>
                <a:ea typeface="Calibri" panose="020F0502020204030204" pitchFamily="34" charset="0"/>
                <a:cs typeface="Arial" panose="020B0604020202020204" pitchFamily="34" charset="0"/>
              </a:rPr>
              <a:t>. Look at the </a:t>
            </a:r>
            <a:r>
              <a:rPr lang="en-GB" sz="2100" kern="100" dirty="0">
                <a:effectLst/>
                <a:latin typeface="Arial" panose="020B0604020202020204" pitchFamily="34" charset="0"/>
                <a:ea typeface="Calibri" panose="020F0502020204030204" pitchFamily="34" charset="0"/>
                <a:cs typeface="Arial" panose="020B0604020202020204" pitchFamily="34" charset="0"/>
                <a:hlinkClick r:id="rId5"/>
              </a:rPr>
              <a:t>Myths and </a:t>
            </a:r>
            <a:r>
              <a:rPr lang="en-GB" sz="2100" kern="100" dirty="0">
                <a:latin typeface="Arial" panose="020B0604020202020204" pitchFamily="34" charset="0"/>
                <a:ea typeface="Calibri" panose="020F0502020204030204" pitchFamily="34" charset="0"/>
                <a:cs typeface="Arial" panose="020B0604020202020204" pitchFamily="34" charset="0"/>
                <a:hlinkClick r:id="rId5"/>
              </a:rPr>
              <a:t>M</a:t>
            </a:r>
            <a:r>
              <a:rPr lang="en-GB" sz="2100" kern="100" dirty="0">
                <a:effectLst/>
                <a:latin typeface="Arial" panose="020B0604020202020204" pitchFamily="34" charset="0"/>
                <a:ea typeface="Calibri" panose="020F0502020204030204" pitchFamily="34" charset="0"/>
                <a:cs typeface="Arial" panose="020B0604020202020204" pitchFamily="34" charset="0"/>
                <a:hlinkClick r:id="rId5"/>
              </a:rPr>
              <a:t>isconceptions </a:t>
            </a:r>
            <a:r>
              <a:rPr lang="en-GB" sz="2100" kern="100" dirty="0">
                <a:effectLst/>
                <a:latin typeface="Arial" panose="020B0604020202020204" pitchFamily="34" charset="0"/>
                <a:ea typeface="Calibri" panose="020F0502020204030204" pitchFamily="34" charset="0"/>
                <a:cs typeface="Arial" panose="020B0604020202020204" pitchFamily="34" charset="0"/>
              </a:rPr>
              <a:t>document. Choose some myths and ask staff to discuss. </a:t>
            </a:r>
            <a:endParaRPr lang="en-GB" sz="21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F65B078-B742-8C23-8515-E63C292592E0}"/>
              </a:ext>
            </a:extLst>
          </p:cNvPr>
          <p:cNvSpPr txBox="1"/>
          <p:nvPr/>
        </p:nvSpPr>
        <p:spPr>
          <a:xfrm>
            <a:off x="8459662" y="2762097"/>
            <a:ext cx="3153065" cy="2123658"/>
          </a:xfrm>
          <a:prstGeom prst="rect">
            <a:avLst/>
          </a:prstGeom>
          <a:noFill/>
        </p:spPr>
        <p:txBody>
          <a:bodyPr wrap="square" rtlCol="0">
            <a:spAutoFit/>
          </a:bodyPr>
          <a:lstStyle/>
          <a:p>
            <a:pPr algn="ctr"/>
            <a:r>
              <a:rPr lang="en-GB" sz="2200" kern="100" dirty="0">
                <a:effectLst/>
                <a:latin typeface="Arial" panose="020B0604020202020204" pitchFamily="34" charset="0"/>
                <a:ea typeface="Calibri" panose="020F0502020204030204" pitchFamily="34" charset="0"/>
                <a:cs typeface="Arial" panose="020B0604020202020204" pitchFamily="34" charset="0"/>
              </a:rPr>
              <a:t>3. Look at the </a:t>
            </a:r>
            <a:r>
              <a:rPr lang="en-GB" sz="2200" kern="100" dirty="0">
                <a:effectLst/>
                <a:latin typeface="Arial" panose="020B0604020202020204" pitchFamily="34" charset="0"/>
                <a:ea typeface="Calibri" panose="020F0502020204030204" pitchFamily="34" charset="0"/>
                <a:cs typeface="Arial" panose="020B0604020202020204" pitchFamily="34" charset="0"/>
                <a:hlinkClick r:id="rId6"/>
              </a:rPr>
              <a:t>ABCDE of Rights</a:t>
            </a:r>
            <a:r>
              <a:rPr lang="en-GB" sz="2200" kern="100" dirty="0">
                <a:effectLst/>
                <a:latin typeface="Arial" panose="020B0604020202020204" pitchFamily="34" charset="0"/>
                <a:ea typeface="Calibri" panose="020F0502020204030204" pitchFamily="34" charset="0"/>
                <a:cs typeface="Arial" panose="020B0604020202020204" pitchFamily="34" charset="0"/>
              </a:rPr>
              <a:t>. How could you support children to develop their understanding of these terms. </a:t>
            </a: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2240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2" y="487715"/>
            <a:ext cx="3592990" cy="699404"/>
          </a:xfrm>
        </p:spPr>
        <p:txBody>
          <a:bodyPr/>
          <a:lstStyle/>
          <a:p>
            <a:r>
              <a:rPr lang="en-US" dirty="0"/>
              <a:t>ACTIVITIES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Font typeface="Symbol" panose="05050102010706020507" pitchFamily="18" charset="2"/>
              <a:buChar char=""/>
            </a:pPr>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In groups, draw a Rights Respecting classroom onto large pieces of flipchart paper. What do you see, hear and feel in a Rights Respecting classroom?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E77878A-8B8B-D9BA-EBC7-487B89748F05}"/>
              </a:ext>
            </a:extLst>
          </p:cNvPr>
          <p:cNvSpPr/>
          <p:nvPr/>
        </p:nvSpPr>
        <p:spPr>
          <a:xfrm>
            <a:off x="4175983"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98446"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4" name="TextBox 3">
            <a:extLst>
              <a:ext uri="{FF2B5EF4-FFF2-40B4-BE49-F238E27FC236}">
                <a16:creationId xmlns:a16="http://schemas.microsoft.com/office/drawing/2014/main" id="{1112E3C8-2D40-4B9B-3941-82993954EBA2}"/>
              </a:ext>
            </a:extLst>
          </p:cNvPr>
          <p:cNvSpPr txBox="1"/>
          <p:nvPr/>
        </p:nvSpPr>
        <p:spPr>
          <a:xfrm>
            <a:off x="679101" y="2738572"/>
            <a:ext cx="3166057" cy="2354491"/>
          </a:xfrm>
          <a:prstGeom prst="rect">
            <a:avLst/>
          </a:prstGeom>
          <a:noFill/>
        </p:spPr>
        <p:txBody>
          <a:bodyPr wrap="square" lIns="91440" tIns="45720" rIns="91440" bIns="45720" rtlCol="0" anchor="t">
            <a:spAutoFit/>
          </a:bodyPr>
          <a:lstStyle/>
          <a:p>
            <a:pPr algn="ctr"/>
            <a:r>
              <a:rPr lang="en-GB" sz="2100" dirty="0">
                <a:effectLst/>
                <a:latin typeface="Arial" panose="020B0604020202020204" pitchFamily="34" charset="0"/>
                <a:ea typeface="Calibri"/>
                <a:cs typeface="Arial" panose="020B0604020202020204" pitchFamily="34" charset="0"/>
              </a:rPr>
              <a:t>4. </a:t>
            </a:r>
            <a:r>
              <a:rPr lang="en-GB" sz="2100" dirty="0">
                <a:latin typeface="Arial" panose="020B0604020202020204" pitchFamily="34" charset="0"/>
                <a:ea typeface="Calibri"/>
                <a:cs typeface="Arial" panose="020B0604020202020204" pitchFamily="34" charset="0"/>
              </a:rPr>
              <a:t>Reflect on the </a:t>
            </a:r>
            <a:r>
              <a:rPr lang="en-GB" sz="2100" dirty="0">
                <a:latin typeface="Arial" panose="020B0604020202020204" pitchFamily="34" charset="0"/>
                <a:ea typeface="Calibri"/>
                <a:cs typeface="Arial" panose="020B0604020202020204" pitchFamily="34" charset="0"/>
                <a:hlinkClick r:id="rId4"/>
              </a:rPr>
              <a:t>RRSA Glossary</a:t>
            </a:r>
            <a:r>
              <a:rPr lang="en-GB" sz="2100" dirty="0">
                <a:latin typeface="Arial" panose="020B0604020202020204" pitchFamily="34" charset="0"/>
                <a:ea typeface="Calibri"/>
                <a:cs typeface="Arial" panose="020B0604020202020204" pitchFamily="34" charset="0"/>
              </a:rPr>
              <a:t>. How could these words be incorporated within policy and everyday practice across the school community? </a:t>
            </a:r>
          </a:p>
        </p:txBody>
      </p:sp>
      <p:sp>
        <p:nvSpPr>
          <p:cNvPr id="6" name="TextBox 5">
            <a:extLst>
              <a:ext uri="{FF2B5EF4-FFF2-40B4-BE49-F238E27FC236}">
                <a16:creationId xmlns:a16="http://schemas.microsoft.com/office/drawing/2014/main" id="{A0215748-9B55-BE7D-F82B-9E209AAE01D4}"/>
              </a:ext>
            </a:extLst>
          </p:cNvPr>
          <p:cNvSpPr txBox="1"/>
          <p:nvPr/>
        </p:nvSpPr>
        <p:spPr>
          <a:xfrm>
            <a:off x="4478381" y="2792080"/>
            <a:ext cx="3365046" cy="2354491"/>
          </a:xfrm>
          <a:prstGeom prst="rect">
            <a:avLst/>
          </a:prstGeom>
          <a:noFill/>
        </p:spPr>
        <p:txBody>
          <a:bodyPr wrap="square" rtlCol="0">
            <a:spAutoFit/>
          </a:bodyPr>
          <a:lstStyle/>
          <a:p>
            <a:pPr algn="ctr"/>
            <a:r>
              <a:rPr lang="en-GB" sz="2100" dirty="0">
                <a:latin typeface="Arial" panose="020B0604020202020204" pitchFamily="34" charset="0"/>
                <a:cs typeface="Arial" panose="020B0604020202020204" pitchFamily="34" charset="0"/>
              </a:rPr>
              <a:t>5. Reflect on your specific role within the school and consider your responsibilities as a duty bearer. Write down articles from the CRC that you could refer to regularly. </a:t>
            </a:r>
          </a:p>
        </p:txBody>
      </p:sp>
      <p:sp>
        <p:nvSpPr>
          <p:cNvPr id="7" name="TextBox 6">
            <a:extLst>
              <a:ext uri="{FF2B5EF4-FFF2-40B4-BE49-F238E27FC236}">
                <a16:creationId xmlns:a16="http://schemas.microsoft.com/office/drawing/2014/main" id="{EE1E1117-2684-CDB0-B98D-9DF4E8090A77}"/>
              </a:ext>
            </a:extLst>
          </p:cNvPr>
          <p:cNvSpPr txBox="1"/>
          <p:nvPr/>
        </p:nvSpPr>
        <p:spPr>
          <a:xfrm>
            <a:off x="8377154" y="2792080"/>
            <a:ext cx="3427046" cy="2385268"/>
          </a:xfrm>
          <a:prstGeom prst="rect">
            <a:avLst/>
          </a:prstGeom>
          <a:noFill/>
        </p:spPr>
        <p:txBody>
          <a:bodyPr wrap="square" rtlCol="0">
            <a:spAutoFit/>
          </a:bodyPr>
          <a:lstStyle/>
          <a:p>
            <a:pPr algn="ctr"/>
            <a:r>
              <a:rPr lang="en-GB" sz="1600" kern="100" dirty="0">
                <a:effectLst/>
                <a:latin typeface="Arial" panose="020B0604020202020204" pitchFamily="34" charset="0"/>
                <a:ea typeface="Calibri" panose="020F0502020204030204" pitchFamily="34" charset="0"/>
                <a:cs typeface="Arial" panose="020B0604020202020204" pitchFamily="34" charset="0"/>
              </a:rPr>
              <a:t>6. What practical steps will we take to make child rights language as inclusive as possible for all of our learners, for our staff, for our school community. </a:t>
            </a:r>
            <a:r>
              <a:rPr lang="en-GB" sz="1600" dirty="0">
                <a:effectLst/>
                <a:latin typeface="Arial" panose="020B0604020202020204" pitchFamily="34" charset="0"/>
                <a:ea typeface="Calibri" panose="020F0502020204030204" pitchFamily="34" charset="0"/>
              </a:rPr>
              <a:t>Consider using </a:t>
            </a:r>
            <a:r>
              <a:rPr lang="en-GB" sz="1600" u="sng" dirty="0">
                <a:solidFill>
                  <a:srgbClr val="0563C1"/>
                </a:solidFill>
                <a:effectLst/>
                <a:latin typeface="Arial" panose="020B0604020202020204" pitchFamily="34" charset="0"/>
                <a:ea typeface="Calibri" panose="020F0502020204030204" pitchFamily="34" charset="0"/>
                <a:hlinkClick r:id="rId5"/>
              </a:rPr>
              <a:t>symbols</a:t>
            </a:r>
            <a:r>
              <a:rPr lang="en-GB" sz="1600" dirty="0">
                <a:effectLst/>
                <a:latin typeface="Arial" panose="020B0604020202020204" pitchFamily="34" charset="0"/>
                <a:ea typeface="Calibri" panose="020F0502020204030204" pitchFamily="34" charset="0"/>
              </a:rPr>
              <a:t> or </a:t>
            </a:r>
            <a:r>
              <a:rPr lang="en-GB" sz="1600" u="sng" dirty="0">
                <a:solidFill>
                  <a:srgbClr val="0563C1"/>
                </a:solidFill>
                <a:effectLst/>
                <a:latin typeface="Arial" panose="020B0604020202020204" pitchFamily="34" charset="0"/>
                <a:ea typeface="Calibri" panose="020F0502020204030204" pitchFamily="34" charset="0"/>
                <a:hlinkClick r:id="rId6"/>
              </a:rPr>
              <a:t>icons</a:t>
            </a:r>
            <a:r>
              <a:rPr lang="en-GB" sz="1600" dirty="0">
                <a:effectLst/>
                <a:latin typeface="Arial" panose="020B0604020202020204" pitchFamily="34" charset="0"/>
                <a:ea typeface="Calibri" panose="020F0502020204030204" pitchFamily="34" charset="0"/>
              </a:rPr>
              <a:t>, sign language, the CRC in different languages to make the rights as accessible as possible to your entire community.</a:t>
            </a:r>
            <a:endParaRPr lang="en-GB" sz="16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9403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5B4B5-69A9-414B-94D4-B73447AD9CCF}"/>
              </a:ext>
            </a:extLst>
          </p:cNvPr>
          <p:cNvSpPr>
            <a:spLocks noGrp="1"/>
          </p:cNvSpPr>
          <p:nvPr>
            <p:ph type="body" sz="quarter" idx="14"/>
          </p:nvPr>
        </p:nvSpPr>
        <p:spPr>
          <a:xfrm>
            <a:off x="528741" y="531140"/>
            <a:ext cx="3918568" cy="714793"/>
          </a:xfrm>
        </p:spPr>
        <p:txBody>
          <a:bodyPr/>
          <a:lstStyle/>
          <a:p>
            <a:r>
              <a:rPr lang="en-US" dirty="0"/>
              <a:t>REFLECTION</a:t>
            </a:r>
          </a:p>
        </p:txBody>
      </p:sp>
      <p:pic>
        <p:nvPicPr>
          <p:cNvPr id="4" name="Picture 3" descr="A group of people holding a parachute&#10;&#10;Description automatically generated">
            <a:extLst>
              <a:ext uri="{FF2B5EF4-FFF2-40B4-BE49-F238E27FC236}">
                <a16:creationId xmlns:a16="http://schemas.microsoft.com/office/drawing/2014/main" id="{8108F9CD-87EE-EABB-A635-7917FA715804}"/>
              </a:ext>
            </a:extLst>
          </p:cNvPr>
          <p:cNvPicPr>
            <a:picLocks noChangeAspect="1"/>
          </p:cNvPicPr>
          <p:nvPr/>
        </p:nvPicPr>
        <p:blipFill rotWithShape="1">
          <a:blip r:embed="rId3">
            <a:extLst>
              <a:ext uri="{28A0092B-C50C-407E-A947-70E740481C1C}">
                <a14:useLocalDpi xmlns:a14="http://schemas.microsoft.com/office/drawing/2010/main" val="0"/>
              </a:ext>
            </a:extLst>
          </a:blip>
          <a:srcRect l="13334" r="27408"/>
          <a:stretch/>
        </p:blipFill>
        <p:spPr>
          <a:xfrm>
            <a:off x="6096000" y="0"/>
            <a:ext cx="6096000" cy="6858000"/>
          </a:xfrm>
          <a:prstGeom prst="rect">
            <a:avLst/>
          </a:prstGeom>
        </p:spPr>
      </p:pic>
      <p:sp>
        <p:nvSpPr>
          <p:cNvPr id="5" name="TextBox 4">
            <a:extLst>
              <a:ext uri="{FF2B5EF4-FFF2-40B4-BE49-F238E27FC236}">
                <a16:creationId xmlns:a16="http://schemas.microsoft.com/office/drawing/2014/main" id="{84AD58B3-CEEB-1382-941A-4818B5FE636C}"/>
              </a:ext>
            </a:extLst>
          </p:cNvPr>
          <p:cNvSpPr txBox="1"/>
          <p:nvPr/>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
        <p:nvSpPr>
          <p:cNvPr id="3" name="TextBox 2">
            <a:extLst>
              <a:ext uri="{FF2B5EF4-FFF2-40B4-BE49-F238E27FC236}">
                <a16:creationId xmlns:a16="http://schemas.microsoft.com/office/drawing/2014/main" id="{C9CECB8A-3857-83B9-A668-B8B78A59060A}"/>
              </a:ext>
            </a:extLst>
          </p:cNvPr>
          <p:cNvSpPr txBox="1"/>
          <p:nvPr/>
        </p:nvSpPr>
        <p:spPr>
          <a:xfrm>
            <a:off x="148037" y="1713777"/>
            <a:ext cx="5847649" cy="2448234"/>
          </a:xfrm>
          <a:prstGeom prst="rect">
            <a:avLst/>
          </a:prstGeom>
          <a:noFill/>
        </p:spPr>
        <p:txBody>
          <a:bodyPr wrap="square" rtlCol="0">
            <a:spAutoFit/>
          </a:bodyPr>
          <a:lstStyle/>
          <a:p>
            <a:pPr marL="285750" indent="-285750">
              <a:lnSpc>
                <a:spcPts val="3120"/>
              </a:lnSpc>
              <a:buClr>
                <a:srgbClr val="FF6937"/>
              </a:buClr>
              <a:buFont typeface="Arial" panose="020B0604020202020204" pitchFamily="34" charset="0"/>
              <a:buChar char="•"/>
            </a:pPr>
            <a:r>
              <a:rPr lang="en-GB" sz="2400" dirty="0">
                <a:latin typeface="Arial" panose="020B0604020202020204" pitchFamily="34" charset="0"/>
                <a:cs typeface="Arial" panose="020B0604020202020204" pitchFamily="34" charset="0"/>
              </a:rPr>
              <a:t>What will you do differently because of this session:</a:t>
            </a:r>
          </a:p>
          <a:p>
            <a:pPr marL="742950" lvl="1" indent="-285750">
              <a:lnSpc>
                <a:spcPts val="3120"/>
              </a:lnSpc>
              <a:buClr>
                <a:srgbClr val="FF6937"/>
              </a:buClr>
              <a:buFont typeface="Arial" panose="020B0604020202020204" pitchFamily="34" charset="0"/>
              <a:buChar char="•"/>
            </a:pPr>
            <a:r>
              <a:rPr lang="en-GB" sz="2400" dirty="0">
                <a:latin typeface="Arial" panose="020B0604020202020204" pitchFamily="34" charset="0"/>
                <a:cs typeface="Arial" panose="020B0604020202020204" pitchFamily="34" charset="0"/>
              </a:rPr>
              <a:t>tomorrow?</a:t>
            </a:r>
          </a:p>
          <a:p>
            <a:pPr marL="742950" lvl="1" indent="-285750">
              <a:lnSpc>
                <a:spcPts val="3120"/>
              </a:lnSpc>
              <a:buClr>
                <a:srgbClr val="FF6937"/>
              </a:buClr>
              <a:buFont typeface="Arial" panose="020B0604020202020204" pitchFamily="34" charset="0"/>
              <a:buChar char="•"/>
            </a:pPr>
            <a:r>
              <a:rPr lang="en-GB" sz="2400" dirty="0">
                <a:latin typeface="Arial" panose="020B0604020202020204" pitchFamily="34" charset="0"/>
                <a:cs typeface="Arial" panose="020B0604020202020204" pitchFamily="34" charset="0"/>
              </a:rPr>
              <a:t>this term?</a:t>
            </a:r>
          </a:p>
          <a:p>
            <a:pPr marL="742950" lvl="1" indent="-285750">
              <a:lnSpc>
                <a:spcPts val="3120"/>
              </a:lnSpc>
              <a:buClr>
                <a:srgbClr val="FF6937"/>
              </a:buClr>
              <a:buFont typeface="Arial" panose="020B0604020202020204" pitchFamily="34" charset="0"/>
              <a:buChar char="•"/>
            </a:pPr>
            <a:r>
              <a:rPr lang="en-GB" sz="2400" dirty="0">
                <a:latin typeface="Arial" panose="020B0604020202020204" pitchFamily="34" charset="0"/>
                <a:cs typeface="Arial" panose="020B0604020202020204" pitchFamily="34" charset="0"/>
              </a:rPr>
              <a:t>t</a:t>
            </a:r>
            <a:r>
              <a:rPr lang="en-GB" sz="2400">
                <a:latin typeface="Arial" panose="020B0604020202020204" pitchFamily="34" charset="0"/>
                <a:cs typeface="Arial" panose="020B0604020202020204" pitchFamily="34" charset="0"/>
              </a:rPr>
              <a:t>his </a:t>
            </a:r>
            <a:r>
              <a:rPr lang="en-GB" sz="2400" dirty="0">
                <a:latin typeface="Arial" panose="020B0604020202020204" pitchFamily="34" charset="0"/>
                <a:cs typeface="Arial" panose="020B0604020202020204" pitchFamily="34" charset="0"/>
              </a:rPr>
              <a:t>year?</a:t>
            </a:r>
          </a:p>
          <a:p>
            <a:pPr>
              <a:lnSpc>
                <a:spcPts val="3120"/>
              </a:lnSpc>
              <a:buClr>
                <a:srgbClr val="FF6937"/>
              </a:buClr>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848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56783B-6DD2-BE44-A03C-B9243077FC09}"/>
              </a:ext>
            </a:extLst>
          </p:cNvPr>
          <p:cNvSpPr>
            <a:spLocks noGrp="1"/>
          </p:cNvSpPr>
          <p:nvPr>
            <p:ph type="body" sz="quarter" idx="14"/>
          </p:nvPr>
        </p:nvSpPr>
        <p:spPr>
          <a:xfrm>
            <a:off x="528741" y="261836"/>
            <a:ext cx="3877004" cy="763400"/>
          </a:xfrm>
        </p:spPr>
        <p:txBody>
          <a:bodyPr/>
          <a:lstStyle/>
          <a:p>
            <a:r>
              <a:rPr lang="en-US" dirty="0"/>
              <a:t>RESOURCES</a:t>
            </a:r>
          </a:p>
        </p:txBody>
      </p:sp>
      <p:sp>
        <p:nvSpPr>
          <p:cNvPr id="4" name="Text Placeholder 3">
            <a:extLst>
              <a:ext uri="{FF2B5EF4-FFF2-40B4-BE49-F238E27FC236}">
                <a16:creationId xmlns:a16="http://schemas.microsoft.com/office/drawing/2014/main" id="{66AA8DC9-D358-ED48-A67B-054AB50D5A8B}"/>
              </a:ext>
            </a:extLst>
          </p:cNvPr>
          <p:cNvSpPr>
            <a:spLocks noGrp="1"/>
          </p:cNvSpPr>
          <p:nvPr>
            <p:ph type="body" sz="quarter" idx="17"/>
          </p:nvPr>
        </p:nvSpPr>
        <p:spPr>
          <a:xfrm>
            <a:off x="528635" y="1189611"/>
            <a:ext cx="11460165" cy="46522"/>
          </a:xfrm>
        </p:spPr>
        <p:txBody>
          <a:bodyPr vert="horz" lIns="0" tIns="45720" rIns="90000" bIns="45720" rtlCol="0" anchor="t">
            <a:noAutofit/>
          </a:bodyPr>
          <a:lstStyle/>
          <a:p>
            <a:r>
              <a:rPr lang="en-GB" dirty="0">
                <a:latin typeface="Univers LT Pro 45 Light"/>
              </a:rPr>
              <a:t>You may find the following resources useful for your work on Rights Respecting language:</a:t>
            </a:r>
            <a:endParaRPr lang="en-US" dirty="0">
              <a:latin typeface="Univers LT Pro 45 Light"/>
            </a:endParaRPr>
          </a:p>
        </p:txBody>
      </p:sp>
      <p:sp>
        <p:nvSpPr>
          <p:cNvPr id="6" name="TextBox 5">
            <a:extLst>
              <a:ext uri="{FF2B5EF4-FFF2-40B4-BE49-F238E27FC236}">
                <a16:creationId xmlns:a16="http://schemas.microsoft.com/office/drawing/2014/main" id="{4386A967-3C6A-3B65-26FA-F7913076689F}"/>
              </a:ext>
            </a:extLst>
          </p:cNvPr>
          <p:cNvSpPr txBox="1"/>
          <p:nvPr/>
        </p:nvSpPr>
        <p:spPr>
          <a:xfrm>
            <a:off x="528635" y="1684291"/>
            <a:ext cx="11543622" cy="1852880"/>
          </a:xfrm>
          <a:prstGeom prst="rect">
            <a:avLst/>
          </a:prstGeom>
          <a:noFill/>
        </p:spPr>
        <p:txBody>
          <a:bodyPr wrap="square" rtlCol="0">
            <a:spAutoFit/>
          </a:bodyPr>
          <a:lstStyle/>
          <a:p>
            <a:pPr marL="285750" lvl="0" indent="-285750">
              <a:lnSpc>
                <a:spcPct val="107000"/>
              </a:lnSpc>
              <a:buFont typeface="Arial" panose="020B0604020202020204" pitchFamily="34" charset="0"/>
              <a:buChar char="•"/>
            </a:pPr>
            <a:r>
              <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RRSA Glossary</a:t>
            </a:r>
            <a:endPar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285750" lvl="0" indent="-285750">
              <a:lnSpc>
                <a:spcPct val="107000"/>
              </a:lnSpc>
              <a:buFont typeface="Arial" panose="020B0604020202020204" pitchFamily="34" charset="0"/>
              <a:buChar char="•"/>
            </a:pPr>
            <a:r>
              <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ABCDE of Rights</a:t>
            </a:r>
            <a:endPar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pPr marL="285750" lvl="0" indent="-285750">
              <a:lnSpc>
                <a:spcPct val="107000"/>
              </a:lnSpc>
              <a:buFont typeface="Arial" panose="020B0604020202020204" pitchFamily="34" charset="0"/>
              <a:buChar char="•"/>
            </a:pPr>
            <a:r>
              <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Myths and Misconceptions</a:t>
            </a:r>
            <a:endPar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pPr marL="342900" lvl="0" indent="-342900">
              <a:lnSpc>
                <a:spcPct val="107000"/>
              </a:lnSpc>
              <a:buFont typeface="Symbol" panose="05050102010706020507" pitchFamily="18" charset="2"/>
              <a:buChar char=""/>
            </a:pPr>
            <a:endPar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pPr>
            <a:r>
              <a:rPr lang="en-GB" dirty="0">
                <a:solidFill>
                  <a:srgbClr val="FFFF00"/>
                </a:solidFill>
                <a:latin typeface="Arial" panose="020B0604020202020204" pitchFamily="34" charset="0"/>
                <a:cs typeface="Arial" panose="020B0604020202020204" pitchFamily="34" charset="0"/>
              </a:rPr>
              <a:t>Books</a:t>
            </a:r>
          </a:p>
          <a:p>
            <a:pPr marL="285750" lvl="0" indent="-285750">
              <a:lnSpc>
                <a:spcPct val="107000"/>
              </a:lnSpc>
              <a:buFont typeface="Arial" panose="020B0604020202020204" pitchFamily="34" charset="0"/>
              <a:buChar char="•"/>
            </a:pPr>
            <a:r>
              <a:rPr lang="en-GB" dirty="0">
                <a:solidFill>
                  <a:srgbClr val="FFFF00"/>
                </a:solidFill>
                <a:latin typeface="Arial" panose="020B0604020202020204" pitchFamily="34" charset="0"/>
                <a:cs typeface="Arial" panose="020B0604020202020204" pitchFamily="34" charset="0"/>
              </a:rPr>
              <a:t>The Little Book of Words that Matter </a:t>
            </a:r>
            <a:r>
              <a:rPr lang="en-GB" b="0" i="0" dirty="0">
                <a:solidFill>
                  <a:srgbClr val="FFFF00"/>
                </a:solidFill>
                <a:effectLst/>
                <a:latin typeface="arial" panose="020B0604020202020204" pitchFamily="34" charset="0"/>
              </a:rPr>
              <a:t>by Joanne </a:t>
            </a:r>
            <a:r>
              <a:rPr lang="en-GB" b="0" i="0" dirty="0" err="1">
                <a:solidFill>
                  <a:srgbClr val="FFFF00"/>
                </a:solidFill>
                <a:effectLst/>
                <a:latin typeface="arial" panose="020B0604020202020204" pitchFamily="34" charset="0"/>
              </a:rPr>
              <a:t>Ruelos</a:t>
            </a:r>
            <a:r>
              <a:rPr lang="en-GB" b="0" i="0" dirty="0">
                <a:solidFill>
                  <a:srgbClr val="FFFF00"/>
                </a:solidFill>
                <a:effectLst/>
                <a:latin typeface="arial" panose="020B0604020202020204" pitchFamily="34" charset="0"/>
              </a:rPr>
              <a:t> Diaz</a:t>
            </a:r>
            <a:r>
              <a:rPr lang="en-GB" dirty="0">
                <a:solidFill>
                  <a:srgbClr val="FFFF00"/>
                </a:solidFill>
                <a:latin typeface="Arial" panose="020B0604020202020204" pitchFamily="34" charset="0"/>
                <a:cs typeface="Arial" panose="020B0604020202020204" pitchFamily="34" charset="0"/>
              </a:rPr>
              <a:t>  </a:t>
            </a:r>
            <a:r>
              <a:rPr lang="en-GB" b="0" i="0" dirty="0">
                <a:solidFill>
                  <a:srgbClr val="FFFF00"/>
                </a:solidFill>
                <a:effectLst/>
                <a:latin typeface="Arial" panose="020B0604020202020204" pitchFamily="34" charset="0"/>
                <a:cs typeface="Arial" panose="020B0604020202020204" pitchFamily="34" charset="0"/>
              </a:rPr>
              <a:t> </a:t>
            </a:r>
            <a:r>
              <a:rPr lang="en-GB" sz="1800" b="0" i="0" dirty="0">
                <a:solidFill>
                  <a:srgbClr val="FFFF00"/>
                </a:solidFill>
                <a:effectLst/>
                <a:latin typeface="Univers LT Pro 45 Light" panose="020B0403020202020204" pitchFamily="34" charset="0"/>
              </a:rPr>
              <a:t> </a:t>
            </a:r>
            <a:endPar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05387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704723" y="481744"/>
            <a:ext cx="3421228" cy="699404"/>
          </a:xfrm>
        </p:spPr>
        <p:txBody>
          <a:bodyPr/>
          <a:lstStyle/>
          <a:p>
            <a:r>
              <a:rPr lang="en-US" dirty="0"/>
              <a:t>CONTENTS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2707" y="288319"/>
            <a:ext cx="2247510" cy="1083281"/>
          </a:xfrm>
          <a:prstGeom prst="rect">
            <a:avLst/>
          </a:prstGeom>
        </p:spPr>
      </p:pic>
      <p:sp>
        <p:nvSpPr>
          <p:cNvPr id="3" name="TextBox 2">
            <a:extLst>
              <a:ext uri="{FF2B5EF4-FFF2-40B4-BE49-F238E27FC236}">
                <a16:creationId xmlns:a16="http://schemas.microsoft.com/office/drawing/2014/main" id="{2672D68A-7481-9C1B-3302-026616357CC4}"/>
              </a:ext>
            </a:extLst>
          </p:cNvPr>
          <p:cNvSpPr txBox="1"/>
          <p:nvPr/>
        </p:nvSpPr>
        <p:spPr>
          <a:xfrm>
            <a:off x="704723" y="1483238"/>
            <a:ext cx="9180743" cy="1256306"/>
          </a:xfrm>
          <a:prstGeom prst="rect">
            <a:avLst/>
          </a:prstGeom>
          <a:noFill/>
        </p:spPr>
        <p:txBody>
          <a:bodyPr wrap="square">
            <a:spAutoFit/>
          </a:bodyPr>
          <a:lstStyle/>
          <a:p>
            <a:pPr>
              <a:lnSpc>
                <a:spcPct val="107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dirty="0">
                <a:latin typeface="Arial" panose="020B0604020202020204" pitchFamily="34" charset="0"/>
                <a:ea typeface="Times New Roman" panose="02020603050405020304" pitchFamily="18" charset="0"/>
                <a:cs typeface="Arial" panose="020B0604020202020204" pitchFamily="34" charset="0"/>
              </a:rPr>
              <a:t>delivery information. </a:t>
            </a:r>
          </a:p>
          <a:p>
            <a:pPr>
              <a:lnSpc>
                <a:spcPct val="107000"/>
              </a:lnSpc>
            </a:pPr>
            <a:endParaRPr lang="en-GB" dirty="0">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896B6967-CA41-0841-2839-ED3AA3068632}"/>
              </a:ext>
            </a:extLst>
          </p:cNvPr>
          <p:cNvSpPr txBox="1">
            <a:spLocks/>
          </p:cNvSpPr>
          <p:nvPr/>
        </p:nvSpPr>
        <p:spPr>
          <a:xfrm>
            <a:off x="704723" y="2155178"/>
            <a:ext cx="11165702" cy="3331222"/>
          </a:xfrm>
          <a:prstGeom prst="rect">
            <a:avLst/>
          </a:prstGeom>
        </p:spPr>
        <p:txBody>
          <a:bodyPr vert="horz" lIns="0" tIns="45720" rIns="91440" bIns="45720" numCol="2" rtlCol="0">
            <a:normAutofit/>
          </a:bodyPr>
          <a:lst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1800" b="0" i="0" kern="1200">
                <a:solidFill>
                  <a:schemeClr val="bg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solidFill>
                  <a:schemeClr val="tx1"/>
                </a:solidFill>
                <a:latin typeface="Arial" panose="020B0604020202020204" pitchFamily="34" charset="0"/>
                <a:cs typeface="Arial" panose="020B0604020202020204" pitchFamily="34" charset="0"/>
              </a:rPr>
              <a:t>Slide 3: Aims of the Session</a:t>
            </a:r>
          </a:p>
          <a:p>
            <a:pPr>
              <a:lnSpc>
                <a:spcPct val="150000"/>
              </a:lnSpc>
            </a:pPr>
            <a:r>
              <a:rPr lang="en-US" dirty="0">
                <a:solidFill>
                  <a:schemeClr val="tx1"/>
                </a:solidFill>
                <a:latin typeface="Arial" panose="020B0604020202020204" pitchFamily="34" charset="0"/>
                <a:cs typeface="Arial" panose="020B0604020202020204" pitchFamily="34" charset="0"/>
              </a:rPr>
              <a:t>Slide 4: Three ways to use this pack </a:t>
            </a:r>
          </a:p>
          <a:p>
            <a:pPr>
              <a:lnSpc>
                <a:spcPct val="150000"/>
              </a:lnSpc>
            </a:pPr>
            <a:r>
              <a:rPr lang="en-US" dirty="0">
                <a:solidFill>
                  <a:schemeClr val="tx1"/>
                </a:solidFill>
                <a:latin typeface="Arial" panose="020B0604020202020204" pitchFamily="34" charset="0"/>
                <a:cs typeface="Arial" panose="020B0604020202020204" pitchFamily="34" charset="0"/>
              </a:rPr>
              <a:t>Slide 5 : Introducing this month’s Spotlight</a:t>
            </a:r>
          </a:p>
          <a:p>
            <a:pPr>
              <a:lnSpc>
                <a:spcPct val="150000"/>
              </a:lnSpc>
            </a:pPr>
            <a:r>
              <a:rPr lang="en-US" dirty="0">
                <a:solidFill>
                  <a:schemeClr val="tx1"/>
                </a:solidFill>
                <a:latin typeface="Arial" panose="020B0604020202020204" pitchFamily="34" charset="0"/>
                <a:cs typeface="Arial" panose="020B0604020202020204" pitchFamily="34" charset="0"/>
              </a:rPr>
              <a:t>Slide 6: Links to RRSA Outcomes</a:t>
            </a:r>
          </a:p>
          <a:p>
            <a:pPr>
              <a:lnSpc>
                <a:spcPct val="150000"/>
              </a:lnSpc>
            </a:pPr>
            <a:r>
              <a:rPr lang="en-US" dirty="0">
                <a:solidFill>
                  <a:schemeClr val="tx1"/>
                </a:solidFill>
                <a:latin typeface="Arial" panose="020B0604020202020204" pitchFamily="34" charset="0"/>
                <a:cs typeface="Arial" panose="020B0604020202020204" pitchFamily="34" charset="0"/>
              </a:rPr>
              <a:t>Slide 7: Links to Articles</a:t>
            </a:r>
          </a:p>
          <a:p>
            <a:pPr>
              <a:lnSpc>
                <a:spcPct val="150000"/>
              </a:lnSpc>
            </a:pPr>
            <a:r>
              <a:rPr lang="en-US" dirty="0">
                <a:solidFill>
                  <a:schemeClr val="tx1"/>
                </a:solidFill>
                <a:latin typeface="Arial" panose="020B0604020202020204" pitchFamily="34" charset="0"/>
                <a:cs typeface="Arial" panose="020B0604020202020204" pitchFamily="34" charset="0"/>
              </a:rPr>
              <a:t>Slide 8: Case Study 1 – Meadows First School </a:t>
            </a:r>
          </a:p>
          <a:p>
            <a:pPr>
              <a:lnSpc>
                <a:spcPct val="150000"/>
              </a:lnSpc>
            </a:pPr>
            <a:r>
              <a:rPr lang="en-US" dirty="0">
                <a:solidFill>
                  <a:schemeClr val="tx1"/>
                </a:solidFill>
                <a:latin typeface="Arial" panose="020B0604020202020204" pitchFamily="34" charset="0"/>
                <a:cs typeface="Arial" panose="020B0604020202020204" pitchFamily="34" charset="0"/>
              </a:rPr>
              <a:t>Slide 9: Case Study 2 – Uplands Junior School</a:t>
            </a:r>
          </a:p>
          <a:p>
            <a:pPr>
              <a:lnSpc>
                <a:spcPct val="150000"/>
              </a:lnSpc>
            </a:pPr>
            <a:r>
              <a:rPr lang="en-US" dirty="0">
                <a:solidFill>
                  <a:schemeClr val="tx1"/>
                </a:solidFill>
                <a:latin typeface="Arial" panose="020B0604020202020204" pitchFamily="34" charset="0"/>
                <a:cs typeface="Arial" panose="020B0604020202020204" pitchFamily="34" charset="0"/>
              </a:rPr>
              <a:t>Slide 10 &amp; 11: Let’s Discuss</a:t>
            </a:r>
          </a:p>
          <a:p>
            <a:pPr>
              <a:lnSpc>
                <a:spcPct val="150000"/>
              </a:lnSpc>
            </a:pPr>
            <a:r>
              <a:rPr lang="en-US" dirty="0">
                <a:solidFill>
                  <a:schemeClr val="tx1"/>
                </a:solidFill>
                <a:latin typeface="Arial" panose="020B0604020202020204" pitchFamily="34" charset="0"/>
                <a:cs typeface="Arial" panose="020B0604020202020204" pitchFamily="34" charset="0"/>
              </a:rPr>
              <a:t>Slide 12 &amp; 13: Activities</a:t>
            </a:r>
          </a:p>
          <a:p>
            <a:pPr>
              <a:lnSpc>
                <a:spcPct val="150000"/>
              </a:lnSpc>
            </a:pPr>
            <a:r>
              <a:rPr lang="en-US" dirty="0">
                <a:solidFill>
                  <a:schemeClr val="tx1"/>
                </a:solidFill>
                <a:latin typeface="Arial" panose="020B0604020202020204" pitchFamily="34" charset="0"/>
                <a:cs typeface="Arial" panose="020B0604020202020204" pitchFamily="34" charset="0"/>
              </a:rPr>
              <a:t>Slide 14: Reflection</a:t>
            </a:r>
          </a:p>
          <a:p>
            <a:pPr>
              <a:lnSpc>
                <a:spcPct val="150000"/>
              </a:lnSpc>
            </a:pPr>
            <a:r>
              <a:rPr lang="en-US">
                <a:solidFill>
                  <a:schemeClr val="tx1"/>
                </a:solidFill>
                <a:latin typeface="Arial" panose="020B0604020202020204" pitchFamily="34" charset="0"/>
                <a:cs typeface="Arial" panose="020B0604020202020204" pitchFamily="34" charset="0"/>
              </a:rPr>
              <a:t>Slide 15: </a:t>
            </a:r>
            <a:r>
              <a:rPr lang="en-US" dirty="0">
                <a:solidFill>
                  <a:schemeClr val="tx1"/>
                </a:solidFill>
                <a:latin typeface="Arial" panose="020B0604020202020204" pitchFamily="34" charset="0"/>
                <a:cs typeface="Arial" panose="020B0604020202020204" pitchFamily="34" charset="0"/>
              </a:rPr>
              <a:t>Resources</a:t>
            </a:r>
          </a:p>
        </p:txBody>
      </p:sp>
    </p:spTree>
    <p:extLst>
      <p:ext uri="{BB962C8B-B14F-4D97-AF65-F5344CB8AC3E}">
        <p14:creationId xmlns:p14="http://schemas.microsoft.com/office/powerpoint/2010/main" val="617598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261836"/>
            <a:ext cx="5305320" cy="1219848"/>
          </a:xfrm>
        </p:spPr>
        <p:txBody>
          <a:bodyPr/>
          <a:lstStyle/>
          <a:p>
            <a:r>
              <a:rPr lang="en-US" dirty="0"/>
              <a:t>AIMS OF THE SESSION</a:t>
            </a:r>
          </a:p>
        </p:txBody>
      </p:sp>
      <p:sp>
        <p:nvSpPr>
          <p:cNvPr id="5" name="Text Placeholder 4">
            <a:extLst>
              <a:ext uri="{FF2B5EF4-FFF2-40B4-BE49-F238E27FC236}">
                <a16:creationId xmlns:a16="http://schemas.microsoft.com/office/drawing/2014/main" id="{01FC584A-600E-17FD-C6B0-D239F66A7042}"/>
              </a:ext>
            </a:extLst>
          </p:cNvPr>
          <p:cNvSpPr>
            <a:spLocks noGrp="1"/>
          </p:cNvSpPr>
          <p:nvPr>
            <p:ph type="body" sz="quarter" idx="21"/>
          </p:nvPr>
        </p:nvSpPr>
        <p:spPr>
          <a:xfrm>
            <a:off x="528741" y="1707173"/>
            <a:ext cx="5305425" cy="376415"/>
          </a:xfrm>
        </p:spPr>
        <p:txBody>
          <a:bodyPr>
            <a:noAutofit/>
          </a:bodyPr>
          <a:lstStyle/>
          <a:p>
            <a:pPr marL="228600" marR="0" lvl="0" indent="-228600" algn="l" defTabSz="914400" rtl="0" eaLnBrk="1" fontAlgn="base" latinLnBrk="0" hangingPunct="1">
              <a:lnSpc>
                <a:spcPct val="90000"/>
              </a:lnSpc>
              <a:spcBef>
                <a:spcPts val="1000"/>
              </a:spcBef>
              <a:spcAft>
                <a:spcPts val="0"/>
              </a:spcAft>
              <a:buClr>
                <a:srgbClr val="FF6937"/>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Univers LT Pro 45 Light" panose="020B0403020202020204" pitchFamily="34" charset="0"/>
                <a:ea typeface="+mn-ea"/>
                <a:cs typeface="+mn-cs"/>
              </a:rPr>
              <a:t>Explore</a:t>
            </a:r>
            <a:r>
              <a:rPr kumimoji="0" lang="en-GB" sz="2800" b="0" i="0" u="none" strike="noStrike" kern="1200" cap="none" spc="0" normalizeH="0" baseline="0" noProof="0" dirty="0">
                <a:ln>
                  <a:noFill/>
                </a:ln>
                <a:solidFill>
                  <a:srgbClr val="7030A0"/>
                </a:solidFill>
                <a:effectLst/>
                <a:uLnTx/>
                <a:uFillTx/>
                <a:latin typeface="Univers LT Pro 45 Light" panose="020B0403020202020204" pitchFamily="34" charset="0"/>
                <a:ea typeface="+mn-ea"/>
                <a:cs typeface="+mn-cs"/>
              </a:rPr>
              <a:t> </a:t>
            </a:r>
            <a:r>
              <a:rPr kumimoji="0" lang="en-GB" sz="2800" b="0" i="0" u="none" strike="noStrike" kern="1200" cap="none" spc="0" normalizeH="0" baseline="0" noProof="0" dirty="0">
                <a:ln>
                  <a:noFill/>
                </a:ln>
                <a:solidFill>
                  <a:srgbClr val="000000"/>
                </a:solidFill>
                <a:effectLst/>
                <a:uLnTx/>
                <a:uFillTx/>
                <a:latin typeface="Univers LT Pro 45 Light" panose="020B0403020202020204" pitchFamily="34" charset="0"/>
                <a:ea typeface="+mn-ea"/>
                <a:cs typeface="+mn-cs"/>
              </a:rPr>
              <a:t>language around the CRC and the RRSA</a:t>
            </a:r>
          </a:p>
          <a:p>
            <a:pPr marL="228600" marR="0" lvl="0" indent="-228600" algn="l" defTabSz="914400" rtl="0" eaLnBrk="1" fontAlgn="base" latinLnBrk="0" hangingPunct="1">
              <a:lnSpc>
                <a:spcPct val="90000"/>
              </a:lnSpc>
              <a:spcBef>
                <a:spcPts val="1000"/>
              </a:spcBef>
              <a:spcAft>
                <a:spcPts val="0"/>
              </a:spcAft>
              <a:buClr>
                <a:srgbClr val="FF6937"/>
              </a:buClr>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Univers LT Pro 45 Light" panose="020B0403020202020204" pitchFamily="34" charset="0"/>
                <a:ea typeface="+mn-ea"/>
                <a:cs typeface="+mn-cs"/>
              </a:rPr>
              <a:t>Understand the importance of rights language  </a:t>
            </a:r>
          </a:p>
          <a:p>
            <a:pPr marL="228600" marR="0" lvl="0" indent="-228600" algn="l" defTabSz="914400" rtl="0" eaLnBrk="1" fontAlgn="base" latinLnBrk="0" hangingPunct="1">
              <a:lnSpc>
                <a:spcPct val="90000"/>
              </a:lnSpc>
              <a:spcBef>
                <a:spcPts val="1000"/>
              </a:spcBef>
              <a:spcAft>
                <a:spcPts val="0"/>
              </a:spcAft>
              <a:buClr>
                <a:srgbClr val="FF6937"/>
              </a:buClr>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Univers LT Pro 45 Light" panose="020B0403020202020204" pitchFamily="34" charset="0"/>
                <a:ea typeface="+mn-ea"/>
                <a:cs typeface="+mn-cs"/>
              </a:rPr>
              <a:t>Feel more confident in using this rights language  </a:t>
            </a:r>
          </a:p>
          <a:p>
            <a:pPr marL="228600" marR="0" lvl="0" indent="-228600" algn="l" defTabSz="914400" rtl="0" eaLnBrk="1" fontAlgn="base" latinLnBrk="0" hangingPunct="1">
              <a:lnSpc>
                <a:spcPct val="90000"/>
              </a:lnSpc>
              <a:spcBef>
                <a:spcPts val="1000"/>
              </a:spcBef>
              <a:spcAft>
                <a:spcPts val="0"/>
              </a:spcAft>
              <a:buClr>
                <a:srgbClr val="FF6937"/>
              </a:buClr>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Univers LT Pro 45 Light" panose="020B0403020202020204" pitchFamily="34" charset="0"/>
                <a:ea typeface="+mn-ea"/>
                <a:cs typeface="+mn-cs"/>
              </a:rPr>
              <a:t>Identify ways that rights language can be embedded across the school community </a:t>
            </a:r>
          </a:p>
          <a:p>
            <a:pPr marL="0" lvl="0" indent="0">
              <a:lnSpc>
                <a:spcPct val="107000"/>
              </a:lnSpc>
              <a:buNone/>
            </a:pPr>
            <a:endParaRPr lang="en-GB" sz="700" dirty="0"/>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340" y="5829712"/>
            <a:ext cx="1845970" cy="889742"/>
          </a:xfrm>
          <a:prstGeom prst="rect">
            <a:avLst/>
          </a:prstGeom>
        </p:spPr>
      </p:pic>
    </p:spTree>
    <p:extLst>
      <p:ext uri="{BB962C8B-B14F-4D97-AF65-F5344CB8AC3E}">
        <p14:creationId xmlns:p14="http://schemas.microsoft.com/office/powerpoint/2010/main" val="306729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5896" y="280084"/>
            <a:ext cx="5305319" cy="1031803"/>
          </a:xfrm>
        </p:spPr>
        <p:txBody>
          <a:bodyPr/>
          <a:lstStyle/>
          <a:p>
            <a:r>
              <a:rPr lang="en-US" sz="3200" dirty="0"/>
              <a:t>WAYS TO USE THIS PACK</a:t>
            </a:r>
          </a:p>
        </p:txBody>
      </p:sp>
      <p:sp>
        <p:nvSpPr>
          <p:cNvPr id="9" name="Text Placeholder 8">
            <a:extLst>
              <a:ext uri="{FF2B5EF4-FFF2-40B4-BE49-F238E27FC236}">
                <a16:creationId xmlns:a16="http://schemas.microsoft.com/office/drawing/2014/main" id="{2285ED3D-9B27-A665-E620-BB448480368C}"/>
              </a:ext>
            </a:extLst>
          </p:cNvPr>
          <p:cNvSpPr>
            <a:spLocks noGrp="1"/>
          </p:cNvSpPr>
          <p:nvPr>
            <p:ph type="body" sz="quarter" idx="17"/>
          </p:nvPr>
        </p:nvSpPr>
        <p:spPr>
          <a:xfrm>
            <a:off x="6535896" y="1441628"/>
            <a:ext cx="5305425" cy="259486"/>
          </a:xfrm>
        </p:spPr>
        <p:txBody>
          <a:bodyPr/>
          <a:lstStyle/>
          <a:p>
            <a:r>
              <a:rPr lang="en-GB" dirty="0"/>
              <a:t>DELETE THIS SLIDE BEFORE USING</a:t>
            </a:r>
          </a:p>
        </p:txBody>
      </p:sp>
      <p:sp>
        <p:nvSpPr>
          <p:cNvPr id="3" name="Text Placeholder 4">
            <a:extLst>
              <a:ext uri="{FF2B5EF4-FFF2-40B4-BE49-F238E27FC236}">
                <a16:creationId xmlns:a16="http://schemas.microsoft.com/office/drawing/2014/main" id="{316E67D6-ABF0-873B-5B00-6F586C03182F}"/>
              </a:ext>
            </a:extLst>
          </p:cNvPr>
          <p:cNvSpPr txBox="1">
            <a:spLocks/>
          </p:cNvSpPr>
          <p:nvPr/>
        </p:nvSpPr>
        <p:spPr>
          <a:xfrm>
            <a:off x="6535896" y="2090424"/>
            <a:ext cx="5305425" cy="376415"/>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Clr>
                <a:srgbClr val="FF6937"/>
              </a:buClr>
              <a:buFont typeface="Arial" panose="020B0604020202020204" pitchFamily="34" charset="0"/>
              <a:buChar char="•"/>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If your time is tight, use the introduction slide and choose from the key discussion questions to explore with your colleagues. </a:t>
            </a:r>
          </a:p>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If you have longer, you can also choose some of the activities to explore.  </a:t>
            </a:r>
          </a:p>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You may wish to cover the content over several staff meeting sessions. </a:t>
            </a:r>
          </a:p>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There are trainer notes for each slide – please do have a look at these for further guidance. </a:t>
            </a:r>
          </a:p>
          <a:p>
            <a:pPr marL="342900" indent="-342900">
              <a:lnSpc>
                <a:spcPct val="107000"/>
              </a:lnSpc>
              <a:buFont typeface="+mj-lt"/>
              <a:buAutoNum type="arabicPeriod"/>
            </a:pPr>
            <a:r>
              <a:rPr lang="en-GB" sz="200" kern="100" dirty="0">
                <a:latin typeface="Arial" panose="020B0604020202020204" pitchFamily="34" charset="0"/>
                <a:cs typeface="Arial" panose="020B0604020202020204" pitchFamily="34" charset="0"/>
              </a:rPr>
              <a:t>There </a:t>
            </a:r>
            <a:endParaRPr lang="en-GB" sz="200" dirty="0"/>
          </a:p>
        </p:txBody>
      </p:sp>
    </p:spTree>
    <p:extLst>
      <p:ext uri="{BB962C8B-B14F-4D97-AF65-F5344CB8AC3E}">
        <p14:creationId xmlns:p14="http://schemas.microsoft.com/office/powerpoint/2010/main" val="1248567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531140"/>
            <a:ext cx="5151623" cy="714793"/>
          </a:xfrm>
        </p:spPr>
        <p:txBody>
          <a:bodyPr/>
          <a:lstStyle/>
          <a:p>
            <a:r>
              <a:rPr lang="en-US" dirty="0"/>
              <a:t>SPOTLIGHT ON…</a:t>
            </a:r>
          </a:p>
        </p:txBody>
      </p:sp>
      <p:pic>
        <p:nvPicPr>
          <p:cNvPr id="22" name="Picture 21">
            <a:extLst>
              <a:ext uri="{FF2B5EF4-FFF2-40B4-BE49-F238E27FC236}">
                <a16:creationId xmlns:a16="http://schemas.microsoft.com/office/drawing/2014/main" id="{BB98C116-16C5-125A-E618-570ACD368AAB}"/>
              </a:ext>
            </a:extLst>
          </p:cNvPr>
          <p:cNvPicPr>
            <a:picLocks noChangeAspect="1"/>
          </p:cNvPicPr>
          <p:nvPr/>
        </p:nvPicPr>
        <p:blipFill>
          <a:blip r:embed="rId4"/>
          <a:stretch>
            <a:fillRect/>
          </a:stretch>
        </p:blipFill>
        <p:spPr>
          <a:xfrm>
            <a:off x="9517392" y="103124"/>
            <a:ext cx="2382983" cy="1222466"/>
          </a:xfrm>
          <a:prstGeom prst="rect">
            <a:avLst/>
          </a:prstGeom>
        </p:spPr>
      </p:pic>
      <p:sp>
        <p:nvSpPr>
          <p:cNvPr id="25" name="TextBox 24">
            <a:extLst>
              <a:ext uri="{FF2B5EF4-FFF2-40B4-BE49-F238E27FC236}">
                <a16:creationId xmlns:a16="http://schemas.microsoft.com/office/drawing/2014/main" id="{CE51A27A-D83C-C914-3CF3-05BA5998D336}"/>
              </a:ext>
            </a:extLst>
          </p:cNvPr>
          <p:cNvSpPr txBox="1"/>
          <p:nvPr/>
        </p:nvSpPr>
        <p:spPr>
          <a:xfrm>
            <a:off x="7770211" y="1597808"/>
            <a:ext cx="3987289" cy="5218160"/>
          </a:xfrm>
          <a:prstGeom prst="rect">
            <a:avLst/>
          </a:prstGeom>
          <a:noFill/>
        </p:spPr>
        <p:txBody>
          <a:bodyPr wrap="square" rtlCol="0">
            <a:spAutoFit/>
          </a:bodyPr>
          <a:lstStyle/>
          <a:p>
            <a:pPr>
              <a:lnSpc>
                <a:spcPct val="107000"/>
              </a:lnSpc>
              <a:spcAft>
                <a:spcPts val="800"/>
              </a:spcAft>
            </a:pPr>
            <a:r>
              <a:rPr lang="en-GB" kern="100" dirty="0">
                <a:latin typeface="Arial" panose="020B0604020202020204" pitchFamily="34" charset="0"/>
                <a:ea typeface="Calibri" panose="020F0502020204030204" pitchFamily="34" charset="0"/>
                <a:cs typeface="Arial" panose="020B0604020202020204" pitchFamily="34" charset="0"/>
              </a:rPr>
              <a:t>The language we use is important. </a:t>
            </a:r>
            <a:r>
              <a:rPr lang="en-GB" sz="1800" kern="100" dirty="0">
                <a:effectLst/>
                <a:latin typeface="Arial" panose="020B0604020202020204" pitchFamily="34" charset="0"/>
                <a:ea typeface="Calibri" panose="020F0502020204030204" pitchFamily="34" charset="0"/>
                <a:cs typeface="Arial" panose="020B0604020202020204" pitchFamily="34" charset="0"/>
              </a:rPr>
              <a:t> When you become a Rights Respecting School there is new vocabulary to learn. In Rights Respecting Schools, children talk about articles, they talk about rights being universal, inherent and unconditional, you will hear people refer to rights holders and duty bearers and talk about the importance of the principles of fairness, equity and dignity. It is important that we, as staff in school, take time to look at this vocabulary, so that we can model its use with confidence.</a:t>
            </a: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C32CA361-86A3-544A-EAB3-0B0F77D5B03B}"/>
              </a:ext>
            </a:extLst>
          </p:cNvPr>
          <p:cNvSpPr txBox="1"/>
          <p:nvPr/>
        </p:nvSpPr>
        <p:spPr>
          <a:xfrm>
            <a:off x="1617876" y="5871029"/>
            <a:ext cx="4798575" cy="646331"/>
          </a:xfrm>
          <a:prstGeom prst="rect">
            <a:avLst/>
          </a:prstGeom>
          <a:noFill/>
        </p:spPr>
        <p:txBody>
          <a:bodyPr wrap="square" rtlCol="0">
            <a:spAutoFit/>
          </a:bodyPr>
          <a:lstStyle/>
          <a:p>
            <a:pPr algn="ctr"/>
            <a:r>
              <a:rPr lang="en-GB" dirty="0">
                <a:solidFill>
                  <a:srgbClr val="00AEEF"/>
                </a:solidFill>
                <a:latin typeface="Arial" panose="020B0604020202020204" pitchFamily="34" charset="0"/>
                <a:cs typeface="Arial" panose="020B0604020202020204" pitchFamily="34" charset="0"/>
              </a:rPr>
              <a:t> Hilary, Professional Adviser, introduces this month’s Spotlight.</a:t>
            </a:r>
          </a:p>
        </p:txBody>
      </p:sp>
      <p:pic>
        <p:nvPicPr>
          <p:cNvPr id="28" name="Picture 27" descr="A blue rectangle with black border&#10;&#10;Description automatically generated">
            <a:extLst>
              <a:ext uri="{FF2B5EF4-FFF2-40B4-BE49-F238E27FC236}">
                <a16:creationId xmlns:a16="http://schemas.microsoft.com/office/drawing/2014/main" id="{5A43B42C-72CB-480E-6A7D-982C7842F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12" y="1284686"/>
            <a:ext cx="7753176" cy="4655615"/>
          </a:xfrm>
          <a:prstGeom prst="rect">
            <a:avLst/>
          </a:prstGeom>
        </p:spPr>
      </p:pic>
      <p:pic>
        <p:nvPicPr>
          <p:cNvPr id="3" name="Online Media 2" title="Hilary Alcock, RRSA Professional Adviser, introduces RRSA's Spotlight on Rights Respecting Language">
            <a:hlinkClick r:id="" action="ppaction://media"/>
            <a:extLst>
              <a:ext uri="{FF2B5EF4-FFF2-40B4-BE49-F238E27FC236}">
                <a16:creationId xmlns:a16="http://schemas.microsoft.com/office/drawing/2014/main" id="{1E62400B-93A7-B620-12B3-B729A1C00059}"/>
              </a:ext>
            </a:extLst>
          </p:cNvPr>
          <p:cNvPicPr>
            <a:picLocks noRot="1" noChangeAspect="1"/>
          </p:cNvPicPr>
          <p:nvPr>
            <a:videoFile r:link="rId1"/>
          </p:nvPr>
        </p:nvPicPr>
        <p:blipFill>
          <a:blip r:embed="rId6"/>
          <a:stretch>
            <a:fillRect/>
          </a:stretch>
        </p:blipFill>
        <p:spPr>
          <a:xfrm>
            <a:off x="1183391" y="1976149"/>
            <a:ext cx="5872250" cy="3317821"/>
          </a:xfrm>
          <a:prstGeom prst="rect">
            <a:avLst/>
          </a:prstGeom>
        </p:spPr>
      </p:pic>
    </p:spTree>
    <p:extLst>
      <p:ext uri="{BB962C8B-B14F-4D97-AF65-F5344CB8AC3E}">
        <p14:creationId xmlns:p14="http://schemas.microsoft.com/office/powerpoint/2010/main" val="6774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15637" y="529545"/>
            <a:ext cx="4881192" cy="1253402"/>
          </a:xfrm>
        </p:spPr>
        <p:txBody>
          <a:bodyPr/>
          <a:lstStyle/>
          <a:p>
            <a:r>
              <a:rPr lang="en-US" dirty="0"/>
              <a:t>LINKS TO RRSA OUTCOMES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sp>
        <p:nvSpPr>
          <p:cNvPr id="6" name="TextBox 5">
            <a:extLst>
              <a:ext uri="{FF2B5EF4-FFF2-40B4-BE49-F238E27FC236}">
                <a16:creationId xmlns:a16="http://schemas.microsoft.com/office/drawing/2014/main" id="{01E887AD-C89D-4F09-6CEB-AE3415E66489}"/>
              </a:ext>
            </a:extLst>
          </p:cNvPr>
          <p:cNvSpPr txBox="1"/>
          <p:nvPr/>
        </p:nvSpPr>
        <p:spPr>
          <a:xfrm>
            <a:off x="415637" y="2032370"/>
            <a:ext cx="11360726" cy="4539128"/>
          </a:xfrm>
          <a:prstGeom prst="rect">
            <a:avLst/>
          </a:prstGeom>
          <a:noFill/>
        </p:spPr>
        <p:txBody>
          <a:bodyPr wrap="square">
            <a:spAutoFit/>
          </a:bodyPr>
          <a:lstStyle/>
          <a:p>
            <a:pPr lvl="0">
              <a:lnSpc>
                <a:spcPct val="107000"/>
              </a:lnSpc>
              <a:spcAft>
                <a:spcPts val="800"/>
              </a:spcAft>
            </a:pP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A:  TEACHING AND LEARNING </a:t>
            </a:r>
            <a:r>
              <a:rPr lang="en-GB" b="1" dirty="0">
                <a:solidFill>
                  <a:srgbClr val="FFFF00"/>
                </a:solidFill>
                <a:latin typeface="Arial" panose="020B0604020202020204" pitchFamily="34" charset="0"/>
                <a:ea typeface="Times New Roman" panose="02020603050405020304" pitchFamily="18" charset="0"/>
                <a:cs typeface="Arial" panose="020B0604020202020204" pitchFamily="34" charset="0"/>
              </a:rPr>
              <a:t>ABOUT </a:t>
            </a: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RIGHTS</a:t>
            </a:r>
          </a:p>
          <a:p>
            <a:pPr>
              <a:lnSpc>
                <a:spcPct val="107000"/>
              </a:lnSpc>
              <a:spcAft>
                <a:spcPts val="800"/>
              </a:spcAft>
            </a:pPr>
            <a:r>
              <a:rPr lang="en-GB" dirty="0">
                <a:latin typeface="Arial" panose="020B0604020202020204" pitchFamily="34" charset="0"/>
                <a:cs typeface="Arial" panose="020B0604020202020204" pitchFamily="34" charset="0"/>
              </a:rPr>
              <a:t>The United Nations Convention on the Rights of the Child (CRC) is made known to children, young people and adults, who use this shared understanding to work for improved child wellbeing, school improvement, global justice and sustainable living.</a:t>
            </a:r>
          </a:p>
          <a:p>
            <a:pPr>
              <a:lnSpc>
                <a:spcPct val="107000"/>
              </a:lnSpc>
              <a:spcAft>
                <a:spcPts val="800"/>
              </a:spcAft>
            </a:pP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B:  TEACHING AND LEARNING </a:t>
            </a:r>
            <a:r>
              <a:rPr lang="en-GB" b="1" dirty="0">
                <a:solidFill>
                  <a:srgbClr val="FFFF00"/>
                </a:solidFill>
                <a:latin typeface="Arial" panose="020B0604020202020204" pitchFamily="34" charset="0"/>
                <a:ea typeface="Times New Roman" panose="02020603050405020304" pitchFamily="18" charset="0"/>
                <a:cs typeface="Arial" panose="020B0604020202020204" pitchFamily="34" charset="0"/>
              </a:rPr>
              <a:t>THROUGH </a:t>
            </a: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RIGHTS</a:t>
            </a:r>
          </a:p>
          <a:p>
            <a:pPr>
              <a:lnSpc>
                <a:spcPct val="107000"/>
              </a:lnSpc>
              <a:spcAft>
                <a:spcPts val="800"/>
              </a:spcAft>
            </a:pPr>
            <a:r>
              <a:rPr lang="en-GB" dirty="0">
                <a:latin typeface="Arial" panose="020B0604020202020204" pitchFamily="34" charset="0"/>
                <a:cs typeface="Arial" panose="020B0604020202020204" pitchFamily="34" charset="0"/>
              </a:rPr>
              <a:t>Actions and decisions affecting children are rooted in, reviewed and resolved through rights. Children, young people and adults collaborate to develop and maintain a school community based on equality, dignity, respect, non-discrimination and participation; this includes learning and teaching in a way that respects the rights of both educators and learners and promotes wellbeing.</a:t>
            </a:r>
          </a:p>
          <a:p>
            <a:pPr lvl="0">
              <a:lnSpc>
                <a:spcPct val="107000"/>
              </a:lnSpc>
              <a:spcAft>
                <a:spcPts val="800"/>
              </a:spcAft>
            </a:pP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a:t>
            </a:r>
            <a:r>
              <a:rPr lang="en-GB" b="1" dirty="0">
                <a:solidFill>
                  <a:srgbClr val="FFFF00"/>
                </a:solidFill>
                <a:latin typeface="Arial" panose="020B0604020202020204" pitchFamily="34" charset="0"/>
                <a:ea typeface="Times New Roman" panose="02020603050405020304" pitchFamily="18" charset="0"/>
                <a:cs typeface="Arial" panose="020B0604020202020204" pitchFamily="34" charset="0"/>
              </a:rPr>
              <a:t>C</a:t>
            </a: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TEACHING AND LEARNING FOR</a:t>
            </a:r>
            <a:r>
              <a:rPr lang="en-GB" b="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RIGHTS</a:t>
            </a:r>
          </a:p>
          <a:p>
            <a:pPr lvl="0">
              <a:lnSpc>
                <a:spcPct val="107000"/>
              </a:lnSpc>
              <a:spcAft>
                <a:spcPts val="800"/>
              </a:spcAft>
            </a:pPr>
            <a:r>
              <a:rPr lang="en-GB" dirty="0">
                <a:latin typeface="Arial" panose="020B0604020202020204" pitchFamily="34" charset="0"/>
                <a:cs typeface="Arial" panose="020B0604020202020204" pitchFamily="34" charset="0"/>
              </a:rPr>
              <a:t>Children are empowered to enjoy and exercise their rights and to promote the rights of others locally and globally. Duty bearers are accountable for ensuring that children experience their rights.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5892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94452" y="265828"/>
            <a:ext cx="6031462" cy="699404"/>
          </a:xfrm>
        </p:spPr>
        <p:txBody>
          <a:bodyPr/>
          <a:lstStyle/>
          <a:p>
            <a:r>
              <a:rPr lang="en-US"/>
              <a:t>LINKS TO ARTICLES</a:t>
            </a:r>
            <a:endParaRPr lang="en-US" dirty="0"/>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sp>
        <p:nvSpPr>
          <p:cNvPr id="27" name="TextBox 26">
            <a:extLst>
              <a:ext uri="{FF2B5EF4-FFF2-40B4-BE49-F238E27FC236}">
                <a16:creationId xmlns:a16="http://schemas.microsoft.com/office/drawing/2014/main" id="{A2973906-91E1-163B-FDD1-A5F581B7B9A6}"/>
              </a:ext>
            </a:extLst>
          </p:cNvPr>
          <p:cNvSpPr txBox="1"/>
          <p:nvPr/>
        </p:nvSpPr>
        <p:spPr>
          <a:xfrm>
            <a:off x="454903" y="1180601"/>
            <a:ext cx="8603244" cy="923330"/>
          </a:xfrm>
          <a:prstGeom prst="rect">
            <a:avLst/>
          </a:prstGeom>
          <a:noFill/>
        </p:spPr>
        <p:txBody>
          <a:bodyPr wrap="square">
            <a:spAutoFit/>
          </a:bodyPr>
          <a:lstStyle/>
          <a:p>
            <a:r>
              <a:rPr lang="en-GB" sz="1800" b="1" i="0" dirty="0">
                <a:solidFill>
                  <a:srgbClr val="000000"/>
                </a:solidFill>
                <a:effectLst/>
                <a:latin typeface="Arial" panose="020B0604020202020204" pitchFamily="34" charset="0"/>
                <a:cs typeface="Arial" panose="020B0604020202020204" pitchFamily="34" charset="0"/>
              </a:rPr>
              <a:t>Look at the summary of the CRC with a partner – which articles do you think are particularly relevant to </a:t>
            </a:r>
            <a:r>
              <a:rPr lang="en-GB" b="1" dirty="0">
                <a:solidFill>
                  <a:srgbClr val="000000"/>
                </a:solidFill>
                <a:latin typeface="Arial" panose="020B0604020202020204" pitchFamily="34" charset="0"/>
                <a:cs typeface="Arial" panose="020B0604020202020204" pitchFamily="34" charset="0"/>
              </a:rPr>
              <a:t>our work on Rights Respecting Language</a:t>
            </a:r>
            <a:r>
              <a:rPr lang="en-GB" sz="1800" b="1" i="0" dirty="0">
                <a:solidFill>
                  <a:srgbClr val="000000"/>
                </a:solidFill>
                <a:effectLst/>
                <a:latin typeface="Arial" panose="020B0604020202020204" pitchFamily="34" charset="0"/>
                <a:cs typeface="Arial" panose="020B0604020202020204" pitchFamily="34" charset="0"/>
              </a:rPr>
              <a:t>? </a:t>
            </a:r>
          </a:p>
          <a:p>
            <a:r>
              <a:rPr lang="en-GB" sz="1800" b="0" i="0" dirty="0">
                <a:solidFill>
                  <a:srgbClr val="000000"/>
                </a:solidFill>
                <a:effectLst/>
                <a:latin typeface="Arial" panose="020B0604020202020204" pitchFamily="34" charset="0"/>
                <a:cs typeface="Arial" panose="020B0604020202020204" pitchFamily="34" charset="0"/>
              </a:rPr>
              <a:t>When ready click to reveal. </a:t>
            </a:r>
          </a:p>
        </p:txBody>
      </p:sp>
      <p:sp>
        <p:nvSpPr>
          <p:cNvPr id="5" name="TextBox 4">
            <a:extLst>
              <a:ext uri="{FF2B5EF4-FFF2-40B4-BE49-F238E27FC236}">
                <a16:creationId xmlns:a16="http://schemas.microsoft.com/office/drawing/2014/main" id="{D1313F8F-C849-578F-2FE0-AEC5F0A90B16}"/>
              </a:ext>
            </a:extLst>
          </p:cNvPr>
          <p:cNvSpPr txBox="1"/>
          <p:nvPr/>
        </p:nvSpPr>
        <p:spPr>
          <a:xfrm>
            <a:off x="-143006" y="5677399"/>
            <a:ext cx="11520070" cy="400110"/>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Although many other articles may also be linked.</a:t>
            </a:r>
          </a:p>
        </p:txBody>
      </p:sp>
      <p:pic>
        <p:nvPicPr>
          <p:cNvPr id="3" name="Graphic 2">
            <a:extLst>
              <a:ext uri="{FF2B5EF4-FFF2-40B4-BE49-F238E27FC236}">
                <a16:creationId xmlns:a16="http://schemas.microsoft.com/office/drawing/2014/main" id="{E0389EA1-87F0-0ADE-B439-E66D48E245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56224" y="2319300"/>
            <a:ext cx="2061877" cy="2749169"/>
          </a:xfrm>
          <a:prstGeom prst="rect">
            <a:avLst/>
          </a:prstGeom>
        </p:spPr>
      </p:pic>
      <p:pic>
        <p:nvPicPr>
          <p:cNvPr id="4" name="Graphic 3">
            <a:extLst>
              <a:ext uri="{FF2B5EF4-FFF2-40B4-BE49-F238E27FC236}">
                <a16:creationId xmlns:a16="http://schemas.microsoft.com/office/drawing/2014/main" id="{BD58AC5B-92CE-1912-DA5D-BF9851AA90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6000" y="2286709"/>
            <a:ext cx="2061878" cy="2749170"/>
          </a:xfrm>
          <a:prstGeom prst="rect">
            <a:avLst/>
          </a:prstGeom>
        </p:spPr>
      </p:pic>
    </p:spTree>
    <p:extLst>
      <p:ext uri="{BB962C8B-B14F-4D97-AF65-F5344CB8AC3E}">
        <p14:creationId xmlns:p14="http://schemas.microsoft.com/office/powerpoint/2010/main" val="36643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31284"/>
            <a:ext cx="3965743" cy="707807"/>
          </a:xfrm>
        </p:spPr>
        <p:txBody>
          <a:bodyPr/>
          <a:lstStyle/>
          <a:p>
            <a:r>
              <a:rPr lang="en-US" dirty="0"/>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203466"/>
            <a:ext cx="5305425" cy="259486"/>
          </a:xfrm>
        </p:spPr>
        <p:txBody>
          <a:bodyPr/>
          <a:lstStyle/>
          <a:p>
            <a:r>
              <a:rPr lang="en-US" dirty="0">
                <a:latin typeface="Arial" panose="020B0604020202020204" pitchFamily="34" charset="0"/>
                <a:cs typeface="Arial" panose="020B0604020202020204" pitchFamily="34" charset="0"/>
              </a:rPr>
              <a:t>Look at this case study from Meadows First School</a:t>
            </a: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6" y="1870397"/>
            <a:ext cx="5305425" cy="367728"/>
          </a:xfrm>
        </p:spPr>
        <p:txBody>
          <a:bodyPr/>
          <a:lstStyle/>
          <a:p>
            <a:r>
              <a:rPr lang="en-US" b="1" dirty="0">
                <a:solidFill>
                  <a:srgbClr val="FF6937"/>
                </a:solidFill>
                <a:latin typeface="Arial" panose="020B0604020202020204" pitchFamily="34" charset="0"/>
                <a:cs typeface="Arial" panose="020B0604020202020204" pitchFamily="34" charset="0"/>
              </a:rPr>
              <a:t>Read the full case study </a:t>
            </a:r>
            <a:r>
              <a:rPr lang="en-US" b="1" dirty="0">
                <a:solidFill>
                  <a:schemeClr val="accent2">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online</a:t>
            </a:r>
            <a:r>
              <a:rPr lang="en-US" dirty="0">
                <a:latin typeface="Arial" panose="020B0604020202020204" pitchFamily="34" charset="0"/>
                <a:cs typeface="Arial" panose="020B0604020202020204" pitchFamily="34" charset="0"/>
              </a:rPr>
              <a:t>.</a:t>
            </a:r>
          </a:p>
        </p:txBody>
      </p:sp>
      <p:sp>
        <p:nvSpPr>
          <p:cNvPr id="8" name="Text Placeholder 6">
            <a:extLst>
              <a:ext uri="{FF2B5EF4-FFF2-40B4-BE49-F238E27FC236}">
                <a16:creationId xmlns:a16="http://schemas.microsoft.com/office/drawing/2014/main" id="{25D64A00-2182-D471-1340-8F2FCB600A37}"/>
              </a:ext>
            </a:extLst>
          </p:cNvPr>
          <p:cNvSpPr txBox="1">
            <a:spLocks/>
          </p:cNvSpPr>
          <p:nvPr/>
        </p:nvSpPr>
        <p:spPr>
          <a:xfrm>
            <a:off x="6535895" y="2382981"/>
            <a:ext cx="5305425" cy="367728"/>
          </a:xfrm>
          <a:prstGeom prst="rect">
            <a:avLst/>
          </a:prstGeom>
        </p:spPr>
        <p:txBody>
          <a:bodyPr vert="horz" lIns="0" tIns="45720" rIns="91440" bIns="45720" rtlCol="0">
            <a:noAutofit/>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rPr>
              <a:t>At the start of every year, each class has a rights language session where we recap children’s rights and the language that is used to embed their understanding.</a:t>
            </a:r>
            <a:r>
              <a:rPr lang="en-GB" sz="1400" dirty="0">
                <a:latin typeface="Arial" panose="020B0604020202020204" pitchFamily="34" charset="0"/>
                <a:ea typeface="UD Digi Kyokasho NP-B" panose="020B0400000000000000" pitchFamily="18" charset="-128"/>
                <a:cs typeface="Arial" panose="020B0604020202020204" pitchFamily="34" charset="0"/>
              </a:rPr>
              <a:t> </a:t>
            </a:r>
            <a:endPar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endParaRPr>
          </a:p>
          <a:p>
            <a:pPr>
              <a:lnSpc>
                <a:spcPct val="120000"/>
              </a:lnSpc>
            </a:pPr>
            <a:r>
              <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rPr>
              <a:t>All staff are trained annually on the use of rights language, including office, catering and lunchtime supervisors.  Any new staff are also encouraged to complete the RRSA e-learning modules and staff are regularly sent on RRSA training. </a:t>
            </a:r>
          </a:p>
          <a:p>
            <a:pPr>
              <a:lnSpc>
                <a:spcPct val="120000"/>
              </a:lnSpc>
            </a:pPr>
            <a:r>
              <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rPr>
              <a:t>The language of rights is embedded into everything we do.  It flows through out school development plan, our behaviour policy and our curriculum maps.  It brings parents, governors, pupils and staff together and most importantly gives pupils a voice, raises their confidence and makes them aware of the world they live.  </a:t>
            </a:r>
          </a:p>
        </p:txBody>
      </p:sp>
      <p:pic>
        <p:nvPicPr>
          <p:cNvPr id="7" name="Picture 6" descr="A group of children sitting around a table&#10;&#10;Description automatically generated">
            <a:extLst>
              <a:ext uri="{FF2B5EF4-FFF2-40B4-BE49-F238E27FC236}">
                <a16:creationId xmlns:a16="http://schemas.microsoft.com/office/drawing/2014/main" id="{56B246D2-B65D-6AC1-D859-4EDA63896C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76" r="1"/>
          <a:stretch/>
        </p:blipFill>
        <p:spPr>
          <a:xfrm>
            <a:off x="-101600" y="0"/>
            <a:ext cx="6320648" cy="6858000"/>
          </a:xfrm>
          <a:prstGeom prst="rect">
            <a:avLst/>
          </a:prstGeom>
        </p:spPr>
      </p:pic>
      <p:sp>
        <p:nvSpPr>
          <p:cNvPr id="9" name="Rectangle 8">
            <a:extLst>
              <a:ext uri="{FF2B5EF4-FFF2-40B4-BE49-F238E27FC236}">
                <a16:creationId xmlns:a16="http://schemas.microsoft.com/office/drawing/2014/main" id="{FF1C8E3B-774B-B440-5210-60DC3165ACBF}"/>
              </a:ext>
            </a:extLst>
          </p:cNvPr>
          <p:cNvSpPr/>
          <p:nvPr/>
        </p:nvSpPr>
        <p:spPr>
          <a:xfrm>
            <a:off x="296867" y="160966"/>
            <a:ext cx="5605440" cy="55332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9324C4D-C394-766F-6807-6B68DE002398}"/>
              </a:ext>
            </a:extLst>
          </p:cNvPr>
          <p:cNvSpPr txBox="1"/>
          <p:nvPr/>
        </p:nvSpPr>
        <p:spPr>
          <a:xfrm>
            <a:off x="389945" y="252622"/>
            <a:ext cx="5512362" cy="461665"/>
          </a:xfrm>
          <a:prstGeom prst="rect">
            <a:avLst/>
          </a:prstGeom>
          <a:noFill/>
        </p:spPr>
        <p:txBody>
          <a:bodyPr wrap="square">
            <a:spAutoFit/>
          </a:bodyPr>
          <a:lstStyle/>
          <a:p>
            <a:r>
              <a:rPr lang="en-GB" sz="1200" b="0" i="0" dirty="0">
                <a:solidFill>
                  <a:schemeClr val="bg1"/>
                </a:solidFill>
                <a:latin typeface="Univers LT Pro 45 Light" panose="020B0403020202020204" pitchFamily="34" charset="77"/>
              </a:rPr>
              <a:t>Children with their adults during a learning session about children's rights and rights language.</a:t>
            </a:r>
            <a:endParaRPr lang="en-US"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005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31284"/>
            <a:ext cx="3965743" cy="707807"/>
          </a:xfrm>
        </p:spPr>
        <p:txBody>
          <a:bodyPr/>
          <a:lstStyle/>
          <a:p>
            <a:r>
              <a:rPr lang="en-US" dirty="0"/>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203466"/>
            <a:ext cx="5305425" cy="259486"/>
          </a:xfrm>
        </p:spPr>
        <p:txBody>
          <a:bodyPr/>
          <a:lstStyle/>
          <a:p>
            <a:r>
              <a:rPr lang="en-US" dirty="0">
                <a:latin typeface="Arial" panose="020B0604020202020204" pitchFamily="34" charset="0"/>
                <a:cs typeface="Arial" panose="020B0604020202020204" pitchFamily="34" charset="0"/>
              </a:rPr>
              <a:t>Look at this case study from Uplands Junior School</a:t>
            </a: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6" y="1870397"/>
            <a:ext cx="5305425" cy="367728"/>
          </a:xfrm>
        </p:spPr>
        <p:txBody>
          <a:bodyPr/>
          <a:lstStyle/>
          <a:p>
            <a:r>
              <a:rPr lang="en-US" b="1" dirty="0">
                <a:solidFill>
                  <a:srgbClr val="FF6937"/>
                </a:solidFill>
                <a:latin typeface="Arial" panose="020B0604020202020204" pitchFamily="34" charset="0"/>
                <a:cs typeface="Arial" panose="020B0604020202020204" pitchFamily="34" charset="0"/>
              </a:rPr>
              <a:t>Read the full case study </a:t>
            </a:r>
            <a:r>
              <a:rPr lang="en-US" b="1" dirty="0">
                <a:solidFill>
                  <a:srgbClr val="FF693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online</a:t>
            </a:r>
            <a:r>
              <a:rPr lang="en-US" dirty="0">
                <a:latin typeface="Arial" panose="020B0604020202020204" pitchFamily="34" charset="0"/>
                <a:cs typeface="Arial" panose="020B0604020202020204" pitchFamily="34" charset="0"/>
              </a:rPr>
              <a:t>.</a:t>
            </a:r>
          </a:p>
        </p:txBody>
      </p:sp>
      <p:sp>
        <p:nvSpPr>
          <p:cNvPr id="8" name="Text Placeholder 6">
            <a:extLst>
              <a:ext uri="{FF2B5EF4-FFF2-40B4-BE49-F238E27FC236}">
                <a16:creationId xmlns:a16="http://schemas.microsoft.com/office/drawing/2014/main" id="{25D64A00-2182-D471-1340-8F2FCB600A37}"/>
              </a:ext>
            </a:extLst>
          </p:cNvPr>
          <p:cNvSpPr txBox="1">
            <a:spLocks/>
          </p:cNvSpPr>
          <p:nvPr/>
        </p:nvSpPr>
        <p:spPr>
          <a:xfrm>
            <a:off x="6535896" y="2054261"/>
            <a:ext cx="5305425" cy="367728"/>
          </a:xfrm>
          <a:prstGeom prst="rect">
            <a:avLst/>
          </a:prstGeom>
        </p:spPr>
        <p:txBody>
          <a:bodyPr vert="horz" lIns="0" tIns="45720" rIns="91440" bIns="45720" rtlCol="0">
            <a:normAutofit fontScale="25000" lnSpcReduction="20000"/>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en-GB" sz="6600" b="0" i="0" dirty="0">
                <a:solidFill>
                  <a:srgbClr val="1E1E1E"/>
                </a:solidFill>
                <a:effectLst/>
                <a:latin typeface="Univers LT Pro 45 Light" panose="020B0403020202020204" pitchFamily="34" charset="0"/>
              </a:rPr>
              <a:t> </a:t>
            </a:r>
            <a:endParaRPr lang="en-GB" sz="6400" dirty="0">
              <a:solidFill>
                <a:srgbClr val="1E1E1E"/>
              </a:solidFill>
              <a:latin typeface="Univers LT Pro 45 Light" panose="020B0403020202020204" pitchFamily="34" charset="0"/>
              <a:cs typeface="Arial" panose="020B0604020202020204" pitchFamily="34" charset="0"/>
            </a:endParaRPr>
          </a:p>
          <a:p>
            <a:pPr>
              <a:lnSpc>
                <a:spcPct val="120000"/>
              </a:lnSpc>
            </a:pPr>
            <a:r>
              <a:rPr lang="en-GB" sz="5600" b="0" i="0" dirty="0">
                <a:solidFill>
                  <a:srgbClr val="1E1E1E"/>
                </a:solidFill>
                <a:effectLst/>
                <a:latin typeface="Arial" panose="020B0604020202020204" pitchFamily="34" charset="0"/>
                <a:cs typeface="Arial" panose="020B0604020202020204" pitchFamily="34" charset="0"/>
              </a:rPr>
              <a:t>One of the first obstacles to overcome was our linking rights to responsibilities. One of the first obstacles to overcome was our linking rights to responsibilities. The two concepts had always gone hand in hand in PSHE and Citizenship and needed to be decoupled.</a:t>
            </a:r>
          </a:p>
          <a:p>
            <a:pPr>
              <a:lnSpc>
                <a:spcPct val="120000"/>
              </a:lnSpc>
            </a:pPr>
            <a:r>
              <a:rPr lang="en-GB" sz="5600" b="0" i="0" dirty="0">
                <a:solidFill>
                  <a:srgbClr val="1E1E1E"/>
                </a:solidFill>
                <a:effectLst/>
                <a:latin typeface="Arial" panose="020B0604020202020204" pitchFamily="34" charset="0"/>
                <a:cs typeface="Arial" panose="020B0604020202020204" pitchFamily="34" charset="0"/>
              </a:rPr>
              <a:t>As we have become more confident in our knowledge of rights, our use of Rights Respecting language has become more natural and embedded. A good example is a Year 6 RE unit. Including concepts such as ‘dignity’ and ‘equity’ has certainly deepened the learning. Ensuring the language is in the planning and knowledge organisers means we have continuity when staff change, or supply teachers cover. </a:t>
            </a:r>
          </a:p>
          <a:p>
            <a:pPr>
              <a:lnSpc>
                <a:spcPct val="120000"/>
              </a:lnSpc>
            </a:pPr>
            <a:r>
              <a:rPr lang="en-GB" sz="5600" dirty="0">
                <a:solidFill>
                  <a:srgbClr val="1E1E1E"/>
                </a:solidFill>
                <a:latin typeface="Arial" panose="020B0604020202020204" pitchFamily="34" charset="0"/>
                <a:cs typeface="Arial" panose="020B0604020202020204" pitchFamily="34" charset="0"/>
              </a:rPr>
              <a:t>​Reminding pupils of the promises in their class charter helps us to explore how they may be affecting others with their actions. The sort of language we use has helped us to build more positive relationships with a solid foundation of shared values. </a:t>
            </a:r>
          </a:p>
        </p:txBody>
      </p:sp>
      <p:pic>
        <p:nvPicPr>
          <p:cNvPr id="9" name="Picture 8" descr="A group of school board signs&#10;&#10;Description automatically generated with medium confidence">
            <a:extLst>
              <a:ext uri="{FF2B5EF4-FFF2-40B4-BE49-F238E27FC236}">
                <a16:creationId xmlns:a16="http://schemas.microsoft.com/office/drawing/2014/main" id="{0D9A3354-9927-7012-BAE9-AFE01245497E}"/>
              </a:ext>
            </a:extLst>
          </p:cNvPr>
          <p:cNvPicPr>
            <a:picLocks noChangeAspect="1"/>
          </p:cNvPicPr>
          <p:nvPr/>
        </p:nvPicPr>
        <p:blipFill rotWithShape="1">
          <a:blip r:embed="rId4">
            <a:extLst>
              <a:ext uri="{28A0092B-C50C-407E-A947-70E740481C1C}">
                <a14:useLocalDpi xmlns:a14="http://schemas.microsoft.com/office/drawing/2010/main" val="0"/>
              </a:ext>
            </a:extLst>
          </a:blip>
          <a:srcRect t="7839" b="10591"/>
          <a:stretch/>
        </p:blipFill>
        <p:spPr>
          <a:xfrm>
            <a:off x="0" y="-2"/>
            <a:ext cx="6318776" cy="6858002"/>
          </a:xfrm>
          <a:prstGeom prst="rect">
            <a:avLst/>
          </a:prstGeom>
        </p:spPr>
      </p:pic>
      <p:sp>
        <p:nvSpPr>
          <p:cNvPr id="10" name="Rectangle 9">
            <a:extLst>
              <a:ext uri="{FF2B5EF4-FFF2-40B4-BE49-F238E27FC236}">
                <a16:creationId xmlns:a16="http://schemas.microsoft.com/office/drawing/2014/main" id="{CA633D9B-F071-F8F9-DB42-6E1310235AF2}"/>
              </a:ext>
            </a:extLst>
          </p:cNvPr>
          <p:cNvSpPr/>
          <p:nvPr/>
        </p:nvSpPr>
        <p:spPr>
          <a:xfrm>
            <a:off x="424948" y="223522"/>
            <a:ext cx="5117208" cy="461665"/>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E550685-2A11-C935-CB5C-D8EAFF9B7204}"/>
              </a:ext>
            </a:extLst>
          </p:cNvPr>
          <p:cNvSpPr txBox="1"/>
          <p:nvPr/>
        </p:nvSpPr>
        <p:spPr>
          <a:xfrm>
            <a:off x="381467" y="223522"/>
            <a:ext cx="4829162" cy="461665"/>
          </a:xfrm>
          <a:prstGeom prst="rect">
            <a:avLst/>
          </a:prstGeom>
          <a:noFill/>
        </p:spPr>
        <p:txBody>
          <a:bodyPr wrap="square">
            <a:spAutoFit/>
          </a:bodyPr>
          <a:lstStyle/>
          <a:p>
            <a:r>
              <a:rPr lang="en-GB" sz="1200" b="0" i="0" dirty="0">
                <a:solidFill>
                  <a:schemeClr val="bg1"/>
                </a:solidFill>
                <a:latin typeface="Univers LT Pro 45 Light" panose="020B0403020202020204" pitchFamily="34" charset="77"/>
              </a:rPr>
              <a:t>The ABCDE of Rights resource was invaluable in helping staff to understand and teach important concepts about the nature of rights.</a:t>
            </a:r>
            <a:endParaRPr lang="en-US"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2429196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a2139d6-66e3-46ed-96ba-d85055a9f21e">
      <Terms xmlns="http://schemas.microsoft.com/office/infopath/2007/PartnerControls"/>
    </lcf76f155ced4ddcb4097134ff3c332f>
    <TaxCatchAll xmlns="df5203e1-9219-4abb-bf46-6e2bce06c285" xsi:nil="true"/>
    <SharedWithUsers xmlns="df5203e1-9219-4abb-bf46-6e2bce06c285">
      <UserInfo>
        <DisplayName>Helen Trivers</DisplayName>
        <AccountId>22</AccountId>
        <AccountType/>
      </UserInfo>
      <UserInfo>
        <DisplayName>Martin Russell</DisplayName>
        <AccountId>21</AccountId>
        <AccountType/>
      </UserInfo>
      <UserInfo>
        <DisplayName>Frances Bestley</DisplayName>
        <AccountId>19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BABA775576C094FB1EC29BF1B0EFAA5" ma:contentTypeVersion="14" ma:contentTypeDescription="Create a new document." ma:contentTypeScope="" ma:versionID="fdf8ba84ab51687864781af1de3ead66">
  <xsd:schema xmlns:xsd="http://www.w3.org/2001/XMLSchema" xmlns:xs="http://www.w3.org/2001/XMLSchema" xmlns:p="http://schemas.microsoft.com/office/2006/metadata/properties" xmlns:ns2="ba2139d6-66e3-46ed-96ba-d85055a9f21e" xmlns:ns3="df5203e1-9219-4abb-bf46-6e2bce06c285" targetNamespace="http://schemas.microsoft.com/office/2006/metadata/properties" ma:root="true" ma:fieldsID="f88416cbc7bae5efd99d798d0a078483" ns2:_="" ns3:_="">
    <xsd:import namespace="ba2139d6-66e3-46ed-96ba-d85055a9f21e"/>
    <xsd:import namespace="df5203e1-9219-4abb-bf46-6e2bce06c2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2139d6-66e3-46ed-96ba-d85055a9f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f5203e1-9219-4abb-bf46-6e2bce06c28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d00102-6217-41b8-bd23-46f9882885fb}" ma:internalName="TaxCatchAll" ma:showField="CatchAllData" ma:web="df5203e1-9219-4abb-bf46-6e2bce06c28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383DB5-CEDF-41A6-9881-BF71FEF8433D}">
  <ds:schemaRefs>
    <ds:schemaRef ds:uri="http://schemas.openxmlformats.org/package/2006/metadata/core-properties"/>
    <ds:schemaRef ds:uri="http://purl.org/dc/dcmitype/"/>
    <ds:schemaRef ds:uri="http://purl.org/dc/terms/"/>
    <ds:schemaRef ds:uri="http://schemas.microsoft.com/office/2006/documentManagement/types"/>
    <ds:schemaRef ds:uri="http://purl.org/dc/elements/1.1/"/>
    <ds:schemaRef ds:uri="df5203e1-9219-4abb-bf46-6e2bce06c285"/>
    <ds:schemaRef ds:uri="http://schemas.microsoft.com/office/2006/metadata/properties"/>
    <ds:schemaRef ds:uri="http://schemas.microsoft.com/office/infopath/2007/PartnerControls"/>
    <ds:schemaRef ds:uri="ba2139d6-66e3-46ed-96ba-d85055a9f21e"/>
    <ds:schemaRef ds:uri="http://www.w3.org/XML/1998/namespace"/>
  </ds:schemaRefs>
</ds:datastoreItem>
</file>

<file path=customXml/itemProps2.xml><?xml version="1.0" encoding="utf-8"?>
<ds:datastoreItem xmlns:ds="http://schemas.openxmlformats.org/officeDocument/2006/customXml" ds:itemID="{57C20D48-0AB2-45BE-95EA-86D1EFD897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2139d6-66e3-46ed-96ba-d85055a9f21e"/>
    <ds:schemaRef ds:uri="df5203e1-9219-4abb-bf46-6e2bce06c2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C1DDC0-457B-4BD5-8973-9E8E48475C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6294</TotalTime>
  <Words>3112</Words>
  <Application>Microsoft Office PowerPoint</Application>
  <PresentationFormat>Widescreen</PresentationFormat>
  <Paragraphs>185</Paragraphs>
  <Slides>15</Slides>
  <Notes>15</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Aleo</vt:lpstr>
      <vt:lpstr>arial</vt:lpstr>
      <vt:lpstr>arial</vt:lpstr>
      <vt:lpstr>Arial Black</vt:lpstr>
      <vt:lpstr>Calibri</vt:lpstr>
      <vt:lpstr>Montserrat</vt:lpstr>
      <vt:lpstr>Open Sans</vt:lpstr>
      <vt:lpstr>Symbol</vt:lpstr>
      <vt:lpstr>Univers LT Pro 45 Light</vt:lpstr>
      <vt:lpstr>Univers LT Pro 85 XBlack</vt:lpstr>
      <vt:lpstr>Univers LT Std 45 Light</vt:lpstr>
      <vt:lpstr>WordVisi_MSFontService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Samantha Bradey</cp:lastModifiedBy>
  <cp:revision>218</cp:revision>
  <dcterms:created xsi:type="dcterms:W3CDTF">2022-01-18T14:28:30Z</dcterms:created>
  <dcterms:modified xsi:type="dcterms:W3CDTF">2023-11-14T13:54:32Z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0x010100EBABA775576C094FB1EC29BF1B0EFAA5</vt:lpwstr>
  </property>
</Properties>
</file>