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9"/>
  </p:notesMasterIdLst>
  <p:handoutMasterIdLst>
    <p:handoutMasterId r:id="rId20"/>
  </p:handoutMasterIdLst>
  <p:sldIdLst>
    <p:sldId id="292" r:id="rId5"/>
    <p:sldId id="286" r:id="rId6"/>
    <p:sldId id="285" r:id="rId7"/>
    <p:sldId id="270" r:id="rId8"/>
    <p:sldId id="281" r:id="rId9"/>
    <p:sldId id="287" r:id="rId10"/>
    <p:sldId id="288" r:id="rId11"/>
    <p:sldId id="268" r:id="rId12"/>
    <p:sldId id="296" r:id="rId13"/>
    <p:sldId id="290" r:id="rId14"/>
    <p:sldId id="301" r:id="rId15"/>
    <p:sldId id="302" r:id="rId16"/>
    <p:sldId id="303" r:id="rId17"/>
    <p:sldId id="30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OPTIONS" id="{23029291-0E1E-C547-B990-B8458FDC6D56}">
          <p14:sldIdLst>
            <p14:sldId id="292"/>
            <p14:sldId id="286"/>
            <p14:sldId id="285"/>
            <p14:sldId id="270"/>
            <p14:sldId id="281"/>
            <p14:sldId id="287"/>
            <p14:sldId id="288"/>
            <p14:sldId id="268"/>
            <p14:sldId id="296"/>
            <p14:sldId id="290"/>
            <p14:sldId id="301"/>
            <p14:sldId id="302"/>
            <p14:sldId id="303"/>
            <p14:sldId id="30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2ECFE27-5C09-4320-2374-E770D8F21844}" name="Hannah Morgan" initials="HM" userId="S::hannahm@unicef.org.uk::3ed65291-b3f7-4400-ac64-6d8e0bf42129" providerId="AD"/>
  <p188:author id="{3751DB4A-D17C-0F11-CEFC-FC785A432175}" name="Kathy Allan" initials="KA" userId="S::kathyk@unicef.org.uk::52ef52c3-b571-42cc-9b30-8fa82413ad86" providerId="AD"/>
  <p188:author id="{CA284B65-C375-8085-4FF4-57881A2C0CC1}" name="Helen Trivers" initials="HT" userId="8pMgN81jyqnMrUI0dNIJa8beac0O984VTe51k3YQ86A=" providerId="None"/>
  <p188:author id="{09619C74-98F6-4D6A-F9B6-5E5547497F99}" name="Samantha Bradey" initials="SB" userId="S::SamanthaB@unicef.org.uk::41c99f15-9b87-403a-8456-1da8256f332b" providerId="AD"/>
  <p188:author id="{788CCBEA-0905-EB8F-0FC9-1C5DB479B239}" name="Helen Trivers" initials="HT" userId="S::HTrivers@unicef.org.uk::01c0b90d-8952-4913-9306-d7020156f283" providerId="AD"/>
  <p188:author id="{C5662BEB-831F-6686-7D59-80BE54901B5B}" name="Martin Russell" initials="MR" userId="S::martinr@unicef.org.uk::a3a2a494-309d-4d02-9201-5320153f7240" providerId="AD"/>
  <p188:author id="{CD0EE3F3-9DF2-0BF5-8D76-6E205BFC7C30}" name="Stuart Whiffin" initials="SW" userId="S::StuartW@unicef.org.uk::c3054620-2d2b-49cd-b2c1-23a5e8a68bd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00AEEF"/>
    <a:srgbClr val="FF6937"/>
    <a:srgbClr val="FF9933"/>
    <a:srgbClr val="DDF3F1"/>
    <a:srgbClr val="003B5E"/>
    <a:srgbClr val="00833D"/>
    <a:srgbClr val="7030A0"/>
    <a:srgbClr val="6A1E74"/>
    <a:srgbClr val="D8D1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63D42D-399E-DDA0-3DC3-F729E34765E0}" v="6" dt="2023-12-08T14:24:39.84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54" autoAdjust="0"/>
    <p:restoredTop sz="80702" autoAdjust="0"/>
  </p:normalViewPr>
  <p:slideViewPr>
    <p:cSldViewPr snapToGrid="0">
      <p:cViewPr varScale="1">
        <p:scale>
          <a:sx n="54" d="100"/>
          <a:sy n="54" d="100"/>
        </p:scale>
        <p:origin x="964" y="40"/>
      </p:cViewPr>
      <p:guideLst/>
    </p:cSldViewPr>
  </p:slideViewPr>
  <p:notesTextViewPr>
    <p:cViewPr>
      <p:scale>
        <a:sx n="125" d="100"/>
        <a:sy n="125" d="100"/>
      </p:scale>
      <p:origin x="0" y="0"/>
    </p:cViewPr>
  </p:notesTextViewPr>
  <p:sorterViewPr>
    <p:cViewPr>
      <p:scale>
        <a:sx n="80" d="100"/>
        <a:sy n="80" d="100"/>
      </p:scale>
      <p:origin x="0" y="0"/>
    </p:cViewPr>
  </p:sorterViewPr>
  <p:notesViewPr>
    <p:cSldViewPr snapToGrid="0">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 Id="rId27"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antha Bradey" userId="S::samanthab@unicef.org.uk::41c99f15-9b87-403a-8456-1da8256f332b" providerId="AD" clId="Web-{8863D42D-399E-DDA0-3DC3-F729E34765E0}"/>
    <pc:docChg chg="modSld">
      <pc:chgData name="Samantha Bradey" userId="S::samanthab@unicef.org.uk::41c99f15-9b87-403a-8456-1da8256f332b" providerId="AD" clId="Web-{8863D42D-399E-DDA0-3DC3-F729E34765E0}" dt="2023-12-08T14:24:39.843" v="5" actId="20577"/>
      <pc:docMkLst>
        <pc:docMk/>
      </pc:docMkLst>
      <pc:sldChg chg="modSp">
        <pc:chgData name="Samantha Bradey" userId="S::samanthab@unicef.org.uk::41c99f15-9b87-403a-8456-1da8256f332b" providerId="AD" clId="Web-{8863D42D-399E-DDA0-3DC3-F729E34765E0}" dt="2023-12-08T14:18:23.582" v="1" actId="20577"/>
        <pc:sldMkLst>
          <pc:docMk/>
          <pc:sldMk cId="30056248" sldId="268"/>
        </pc:sldMkLst>
        <pc:spChg chg="mod">
          <ac:chgData name="Samantha Bradey" userId="S::samanthab@unicef.org.uk::41c99f15-9b87-403a-8456-1da8256f332b" providerId="AD" clId="Web-{8863D42D-399E-DDA0-3DC3-F729E34765E0}" dt="2023-12-08T14:18:23.582" v="1" actId="20577"/>
          <ac:spMkLst>
            <pc:docMk/>
            <pc:sldMk cId="30056248" sldId="268"/>
            <ac:spMk id="6" creationId="{CCD7AAC0-53AA-7542-961B-CC476A5151A7}"/>
          </ac:spMkLst>
        </pc:spChg>
      </pc:sldChg>
      <pc:sldChg chg="modSp">
        <pc:chgData name="Samantha Bradey" userId="S::samanthab@unicef.org.uk::41c99f15-9b87-403a-8456-1da8256f332b" providerId="AD" clId="Web-{8863D42D-399E-DDA0-3DC3-F729E34765E0}" dt="2023-12-08T14:24:39.843" v="5" actId="20577"/>
        <pc:sldMkLst>
          <pc:docMk/>
          <pc:sldMk cId="242919633" sldId="296"/>
        </pc:sldMkLst>
        <pc:spChg chg="mod">
          <ac:chgData name="Samantha Bradey" userId="S::samanthab@unicef.org.uk::41c99f15-9b87-403a-8456-1da8256f332b" providerId="AD" clId="Web-{8863D42D-399E-DDA0-3DC3-F729E34765E0}" dt="2023-12-08T14:24:39.843" v="5" actId="20577"/>
          <ac:spMkLst>
            <pc:docMk/>
            <pc:sldMk cId="242919633" sldId="296"/>
            <ac:spMk id="6" creationId="{CCD7AAC0-53AA-7542-961B-CC476A5151A7}"/>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0A84E4-A479-C44D-B923-21635A6660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74CC891-2903-1742-A4D0-816C56D9BB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F1075A7-0CD8-3C45-A5C6-38333FC04F38}" type="datetimeFigureOut">
              <a:rPr lang="en-US" smtClean="0"/>
              <a:t>12/8/2023</a:t>
            </a:fld>
            <a:endParaRPr lang="en-US"/>
          </a:p>
        </p:txBody>
      </p:sp>
      <p:sp>
        <p:nvSpPr>
          <p:cNvPr id="4" name="Footer Placeholder 3">
            <a:extLst>
              <a:ext uri="{FF2B5EF4-FFF2-40B4-BE49-F238E27FC236}">
                <a16:creationId xmlns:a16="http://schemas.microsoft.com/office/drawing/2014/main" id="{5B34AA94-94B7-F446-A906-4D69558D7F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5FA549C-6104-4848-99C9-7A288F7707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6F43A9-B9E3-E74D-8B69-1D978EA9F876}" type="slidenum">
              <a:rPr lang="en-US" smtClean="0"/>
              <a:t>‹#›</a:t>
            </a:fld>
            <a:endParaRPr lang="en-US"/>
          </a:p>
        </p:txBody>
      </p:sp>
    </p:spTree>
    <p:extLst>
      <p:ext uri="{BB962C8B-B14F-4D97-AF65-F5344CB8AC3E}">
        <p14:creationId xmlns:p14="http://schemas.microsoft.com/office/powerpoint/2010/main" val="646086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453176-EF19-D841-BC46-8E06030978CC}" type="datetimeFigureOut">
              <a:rPr lang="en-US" smtClean="0"/>
              <a:t>12/8/2023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01C135-8ECD-234C-BECE-154CA43012B9}" type="slidenum">
              <a:rPr lang="en-US" smtClean="0"/>
              <a:t>‹#›</a:t>
            </a:fld>
            <a:endParaRPr lang="en-US"/>
          </a:p>
        </p:txBody>
      </p:sp>
    </p:spTree>
    <p:extLst>
      <p:ext uri="{BB962C8B-B14F-4D97-AF65-F5344CB8AC3E}">
        <p14:creationId xmlns:p14="http://schemas.microsoft.com/office/powerpoint/2010/main" val="2374252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Arial" panose="020B0604020202020204" pitchFamily="34" charset="0"/>
                <a:ea typeface="Calibri" panose="020F0502020204030204" pitchFamily="34" charset="0"/>
                <a:cs typeface="Arial" panose="020B0604020202020204" pitchFamily="34" charset="0"/>
              </a:rPr>
              <a:t>Welcome to Spotlight, our latest resource to support RRSA coordinators to develop Rights Respecting practice in school.</a:t>
            </a:r>
          </a:p>
          <a:p>
            <a:endParaRPr lang="en-GB" sz="1800" dirty="0">
              <a:effectLst/>
              <a:latin typeface="Arial" panose="020B0604020202020204" pitchFamily="34" charset="0"/>
              <a:ea typeface="Calibri" panose="020F0502020204030204" pitchFamily="34" charset="0"/>
              <a:cs typeface="Arial" panose="020B0604020202020204" pitchFamily="34" charset="0"/>
            </a:endParaRPr>
          </a:p>
          <a:p>
            <a:r>
              <a:rPr lang="en-GB" sz="1800" dirty="0">
                <a:effectLst/>
                <a:latin typeface="Arial" panose="020B0604020202020204" pitchFamily="34" charset="0"/>
                <a:ea typeface="Calibri" panose="020F0502020204030204" pitchFamily="34" charset="0"/>
                <a:cs typeface="Arial" panose="020B0604020202020204" pitchFamily="34" charset="0"/>
              </a:rPr>
              <a:t>Spotlight is aimed at colleagues and is intended to support you in staff briefings or continued professional development (CPD). </a:t>
            </a:r>
          </a:p>
          <a:p>
            <a:endParaRPr lang="en-GB" sz="1800" b="1" dirty="0">
              <a:effectLst/>
              <a:latin typeface="Arial" panose="020B0604020202020204" pitchFamily="34" charset="0"/>
              <a:ea typeface="Calibri" panose="020F0502020204030204" pitchFamily="34" charset="0"/>
              <a:cs typeface="Arial" panose="020B0604020202020204" pitchFamily="34" charset="0"/>
            </a:endParaRPr>
          </a:p>
          <a:p>
            <a:r>
              <a:rPr lang="en-GB" sz="1800" b="1" dirty="0">
                <a:effectLst/>
                <a:latin typeface="Arial" panose="020B0604020202020204" pitchFamily="34" charset="0"/>
                <a:ea typeface="Calibri" panose="020F0502020204030204" pitchFamily="34" charset="0"/>
                <a:cs typeface="Arial" panose="020B0604020202020204" pitchFamily="34" charset="0"/>
              </a:rPr>
              <a:t>Please check guidance in subsequent slide notes.</a:t>
            </a:r>
            <a:endParaRPr lang="en-GB" sz="1800" dirty="0">
              <a:effectLst/>
              <a:latin typeface="Arial" panose="020B0604020202020204" pitchFamily="34" charset="0"/>
              <a:ea typeface="Calibri" panose="020F050202020403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1</a:t>
            </a:fld>
            <a:endParaRPr lang="en-US"/>
          </a:p>
        </p:txBody>
      </p:sp>
    </p:spTree>
    <p:extLst>
      <p:ext uri="{BB962C8B-B14F-4D97-AF65-F5344CB8AC3E}">
        <p14:creationId xmlns:p14="http://schemas.microsoft.com/office/powerpoint/2010/main" val="42584471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0" i="0" u="none" strike="noStrike" dirty="0">
                <a:solidFill>
                  <a:srgbClr val="000000"/>
                </a:solidFill>
                <a:effectLst/>
                <a:latin typeface="Arial" panose="020B0604020202020204" pitchFamily="34" charset="0"/>
                <a:cs typeface="Arial" panose="020B0604020202020204" pitchFamily="34" charset="0"/>
              </a:rPr>
              <a:t>Choose the questions that are most relevant to your setting and experience. Collect some of the ideas from your colleagues and add them to your action plan and evidence. </a:t>
            </a:r>
            <a:r>
              <a:rPr lang="en-US" sz="1800" b="0" i="0" dirty="0">
                <a:solidFill>
                  <a:srgbClr val="000000"/>
                </a:solidFill>
                <a:effectLst/>
                <a:latin typeface="Arial" panose="020B0604020202020204" pitchFamily="34" charset="0"/>
                <a:cs typeface="Arial" panose="020B0604020202020204" pitchFamily="34" charset="0"/>
              </a:rPr>
              <a:t>​</a:t>
            </a:r>
            <a:endParaRPr lang="en-US"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dirty="0">
                <a:solidFill>
                  <a:srgbClr val="000000"/>
                </a:solidFill>
                <a:effectLst/>
                <a:latin typeface="Arial" panose="020B0604020202020204" pitchFamily="34" charset="0"/>
                <a:cs typeface="Arial" panose="020B0604020202020204" pitchFamily="34" charset="0"/>
              </a:rPr>
              <a:t>​</a:t>
            </a:r>
            <a:endParaRPr lang="en-GB"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u="none" strike="noStrike" dirty="0">
                <a:solidFill>
                  <a:srgbClr val="000000"/>
                </a:solidFill>
                <a:effectLst/>
                <a:latin typeface="Arial" panose="020B0604020202020204" pitchFamily="34" charset="0"/>
                <a:cs typeface="Arial" panose="020B0604020202020204" pitchFamily="34" charset="0"/>
              </a:rPr>
              <a:t>1: Reflect on the number of times parents, carers and families are mentioned in the CRC itself (see slide 4). Why is engaging the wider school community important as a Rights Respecting School?</a:t>
            </a:r>
            <a:r>
              <a:rPr lang="en-US" sz="1800" b="0" i="0" dirty="0">
                <a:solidFill>
                  <a:srgbClr val="000000"/>
                </a:solidFill>
                <a:effectLst/>
                <a:latin typeface="Arial" panose="020B0604020202020204" pitchFamily="34" charset="0"/>
                <a:cs typeface="Arial" panose="020B0604020202020204" pitchFamily="34" charset="0"/>
              </a:rPr>
              <a:t>​</a:t>
            </a:r>
            <a:endParaRPr lang="en-US"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dirty="0">
                <a:solidFill>
                  <a:srgbClr val="000000"/>
                </a:solidFill>
                <a:effectLst/>
                <a:latin typeface="Arial" panose="020B0604020202020204" pitchFamily="34" charset="0"/>
                <a:cs typeface="Arial" panose="020B0604020202020204" pitchFamily="34" charset="0"/>
              </a:rPr>
              <a:t>​</a:t>
            </a:r>
            <a:endParaRPr lang="en-GB"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u="none" strike="noStrike" dirty="0">
                <a:solidFill>
                  <a:srgbClr val="000000"/>
                </a:solidFill>
                <a:effectLst/>
                <a:latin typeface="Arial" panose="020B0604020202020204" pitchFamily="34" charset="0"/>
                <a:cs typeface="Arial" panose="020B0604020202020204" pitchFamily="34" charset="0"/>
              </a:rPr>
              <a:t>2: What communication channels are available to you to inform the wider community about rights? Social media: school website/Class Dojo/Facebook/X/Google Classroom. Do you have a school newsletter/newspaper? Are parents, carers and the wider community invited into school for assemblies/workshops/Fantastic Finishes/Open Afternoons etc? </a:t>
            </a:r>
            <a:r>
              <a:rPr lang="en-US" sz="1800" b="0" i="0" dirty="0">
                <a:solidFill>
                  <a:srgbClr val="000000"/>
                </a:solidFill>
                <a:effectLst/>
                <a:latin typeface="Arial" panose="020B0604020202020204" pitchFamily="34" charset="0"/>
                <a:cs typeface="Arial" panose="020B0604020202020204" pitchFamily="34" charset="0"/>
              </a:rPr>
              <a:t>​</a:t>
            </a:r>
            <a:endParaRPr lang="en-US"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dirty="0">
                <a:solidFill>
                  <a:srgbClr val="000000"/>
                </a:solidFill>
                <a:effectLst/>
                <a:latin typeface="Arial" panose="020B0604020202020204" pitchFamily="34" charset="0"/>
                <a:cs typeface="Arial" panose="020B0604020202020204" pitchFamily="34" charset="0"/>
              </a:rPr>
              <a:t>​</a:t>
            </a:r>
            <a:endParaRPr lang="en-GB"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u="none" strike="noStrike" dirty="0">
                <a:solidFill>
                  <a:srgbClr val="000000"/>
                </a:solidFill>
                <a:effectLst/>
                <a:latin typeface="Arial" panose="020B0604020202020204" pitchFamily="34" charset="0"/>
                <a:cs typeface="Arial" panose="020B0604020202020204" pitchFamily="34" charset="0"/>
              </a:rPr>
              <a:t>3: Are there opportunities for children to link to rights when they have a class assembly/Parents’ Evening/visiting schools? For example a class assembly about Hinduism could mention Article 14. Parents’ Evening could include a reminder about Article 28. Letters about safeguarding could mention Article 19. Could questionnaires/challenges/games/homework activities be sent out?</a:t>
            </a:r>
            <a:r>
              <a:rPr lang="en-US" sz="1800" b="0" i="0" dirty="0">
                <a:solidFill>
                  <a:srgbClr val="000000"/>
                </a:solidFill>
                <a:effectLst/>
                <a:latin typeface="Arial" panose="020B0604020202020204" pitchFamily="34" charset="0"/>
                <a:cs typeface="Arial" panose="020B0604020202020204" pitchFamily="34" charset="0"/>
              </a:rPr>
              <a:t>​</a:t>
            </a:r>
            <a:endParaRPr lang="en-US" sz="1800" b="0" i="0" dirty="0">
              <a:solidFill>
                <a:srgbClr val="444444"/>
              </a:solidFill>
              <a:effectLst/>
              <a:latin typeface="Arial" panose="020B0604020202020204" pitchFamily="34" charset="0"/>
              <a:cs typeface="Arial" panose="020B0604020202020204" pitchFamily="34" charset="0"/>
            </a:endParaRPr>
          </a:p>
          <a:p>
            <a:pPr algn="l" rtl="0" fontAlgn="base"/>
            <a:r>
              <a:rPr lang="en-GB" sz="2800" b="0" i="0" dirty="0">
                <a:solidFill>
                  <a:srgbClr val="000000"/>
                </a:solidFill>
                <a:effectLst/>
                <a:latin typeface="WordVisi_MSFontService"/>
              </a:rPr>
              <a:t>​</a:t>
            </a:r>
            <a:endParaRPr lang="en-GB" sz="1800" b="0" i="0" dirty="0">
              <a:solidFill>
                <a:srgbClr val="444444"/>
              </a:solidFill>
              <a:effectLst/>
              <a:latin typeface="Arial" panose="020B0604020202020204" pitchFamily="34" charset="0"/>
            </a:endParaRPr>
          </a:p>
          <a:p>
            <a:pPr algn="l" rtl="0" fontAlgn="base"/>
            <a:r>
              <a:rPr lang="en-GB" sz="2800" b="0" i="0" dirty="0">
                <a:solidFill>
                  <a:srgbClr val="000000"/>
                </a:solidFill>
                <a:effectLst/>
                <a:latin typeface="WordVisi_MSFontService"/>
              </a:rPr>
              <a:t>​</a:t>
            </a:r>
            <a:endParaRPr lang="en-GB" sz="2800" b="0" i="0" dirty="0">
              <a:solidFill>
                <a:srgbClr val="444444"/>
              </a:solidFill>
              <a:effectLst/>
              <a:latin typeface="Calibri" panose="020F0502020204030204" pitchFamily="34" charset="0"/>
            </a:endParaRPr>
          </a:p>
          <a:p>
            <a:endParaRPr lang="en-GB" sz="1800" b="0" i="0" dirty="0">
              <a:solidFill>
                <a:srgbClr val="000000"/>
              </a:solidFill>
              <a:effectLst/>
              <a:latin typeface="WordVisi_MSFontService"/>
            </a:endParaRPr>
          </a:p>
        </p:txBody>
      </p:sp>
      <p:sp>
        <p:nvSpPr>
          <p:cNvPr id="4" name="Slide Number Placeholder 3"/>
          <p:cNvSpPr>
            <a:spLocks noGrp="1"/>
          </p:cNvSpPr>
          <p:nvPr>
            <p:ph type="sldNum" sz="quarter" idx="5"/>
          </p:nvPr>
        </p:nvSpPr>
        <p:spPr/>
        <p:txBody>
          <a:bodyPr/>
          <a:lstStyle/>
          <a:p>
            <a:fld id="{6301C135-8ECD-234C-BECE-154CA43012B9}" type="slidenum">
              <a:rPr lang="en-US" smtClean="0"/>
              <a:t>10</a:t>
            </a:fld>
            <a:endParaRPr lang="en-US"/>
          </a:p>
        </p:txBody>
      </p:sp>
    </p:spTree>
    <p:extLst>
      <p:ext uri="{BB962C8B-B14F-4D97-AF65-F5344CB8AC3E}">
        <p14:creationId xmlns:p14="http://schemas.microsoft.com/office/powerpoint/2010/main" val="27621424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0" i="0" u="none" strike="noStrike" dirty="0">
                <a:solidFill>
                  <a:srgbClr val="000000"/>
                </a:solidFill>
                <a:effectLst/>
                <a:latin typeface="Arial" panose="020B0604020202020204" pitchFamily="34" charset="0"/>
                <a:cs typeface="Arial" panose="020B0604020202020204" pitchFamily="34" charset="0"/>
              </a:rPr>
              <a:t>Depending on the time you have available, choose one or more activities for your colleagues to work on together to further explore the topic. Different groups could explore different activities. The activities that you do not wish to use could be deleted.  </a:t>
            </a:r>
            <a:r>
              <a:rPr lang="en-US" sz="1800" b="0" i="0" dirty="0">
                <a:solidFill>
                  <a:srgbClr val="000000"/>
                </a:solidFill>
                <a:effectLst/>
                <a:latin typeface="Arial" panose="020B0604020202020204" pitchFamily="34" charset="0"/>
                <a:cs typeface="Arial" panose="020B0604020202020204" pitchFamily="34" charset="0"/>
              </a:rPr>
              <a:t>​</a:t>
            </a:r>
            <a:endParaRPr lang="en-US"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dirty="0">
                <a:solidFill>
                  <a:srgbClr val="000000"/>
                </a:solidFill>
                <a:effectLst/>
                <a:latin typeface="Arial" panose="020B0604020202020204" pitchFamily="34" charset="0"/>
                <a:cs typeface="Arial" panose="020B0604020202020204" pitchFamily="34" charset="0"/>
              </a:rPr>
              <a:t>​</a:t>
            </a:r>
            <a:endParaRPr lang="en-GB"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u="none" strike="noStrike" dirty="0">
                <a:solidFill>
                  <a:srgbClr val="0070C0"/>
                </a:solidFill>
                <a:effectLst/>
                <a:latin typeface="Arial" panose="020B0604020202020204" pitchFamily="34" charset="0"/>
                <a:cs typeface="Arial" panose="020B0604020202020204" pitchFamily="34" charset="0"/>
              </a:rPr>
              <a:t>Activity 1: Examples could include </a:t>
            </a:r>
            <a:r>
              <a:rPr lang="en-GB" sz="1800" b="0" i="0" u="none" strike="noStrike" dirty="0">
                <a:solidFill>
                  <a:srgbClr val="000000"/>
                </a:solidFill>
                <a:effectLst/>
                <a:latin typeface="Arial" panose="020B0604020202020204" pitchFamily="34" charset="0"/>
                <a:cs typeface="Arial" panose="020B0604020202020204" pitchFamily="34" charset="0"/>
              </a:rPr>
              <a:t>Macmillan coffee mornings, assemblies, parents’ evening, summer or winter fairs. Plan a pupil-led event/fair with community involvement. </a:t>
            </a:r>
            <a:r>
              <a:rPr lang="en-US" sz="1800" b="0" i="0" dirty="0">
                <a:solidFill>
                  <a:srgbClr val="000000"/>
                </a:solidFill>
                <a:effectLst/>
                <a:latin typeface="Arial" panose="020B0604020202020204" pitchFamily="34" charset="0"/>
                <a:cs typeface="Arial" panose="020B0604020202020204" pitchFamily="34" charset="0"/>
              </a:rPr>
              <a:t>​</a:t>
            </a:r>
            <a:endParaRPr lang="en-US"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dirty="0">
                <a:solidFill>
                  <a:srgbClr val="000000"/>
                </a:solidFill>
                <a:effectLst/>
                <a:latin typeface="Arial" panose="020B0604020202020204" pitchFamily="34" charset="0"/>
                <a:cs typeface="Arial" panose="020B0604020202020204" pitchFamily="34" charset="0"/>
              </a:rPr>
              <a:t>​</a:t>
            </a:r>
            <a:endParaRPr lang="en-GB"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u="none" strike="noStrike" dirty="0">
                <a:solidFill>
                  <a:srgbClr val="000000"/>
                </a:solidFill>
                <a:effectLst/>
                <a:latin typeface="Arial" panose="020B0604020202020204" pitchFamily="34" charset="0"/>
                <a:cs typeface="Arial" panose="020B0604020202020204" pitchFamily="34" charset="0"/>
              </a:rPr>
              <a:t>Activity 2: You could send home copies of the CRC (or provide a link to it on the website) to aid discussion. One school created a mascot that went home with a copy of the CRC for children to explore with parents and carers. You could use ‘Talk Homework’ to encourage children to discuss rights outside of school.</a:t>
            </a:r>
            <a:r>
              <a:rPr lang="en-US" sz="1800" b="0" i="0" dirty="0">
                <a:solidFill>
                  <a:srgbClr val="000000"/>
                </a:solidFill>
                <a:effectLst/>
                <a:latin typeface="Arial" panose="020B0604020202020204" pitchFamily="34" charset="0"/>
                <a:cs typeface="Arial" panose="020B0604020202020204" pitchFamily="34" charset="0"/>
              </a:rPr>
              <a:t>​</a:t>
            </a:r>
            <a:endParaRPr lang="en-US"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dirty="0">
                <a:solidFill>
                  <a:srgbClr val="000000"/>
                </a:solidFill>
                <a:effectLst/>
                <a:latin typeface="Arial" panose="020B0604020202020204" pitchFamily="34" charset="0"/>
                <a:cs typeface="Arial" panose="020B0604020202020204" pitchFamily="34" charset="0"/>
              </a:rPr>
              <a:t>​</a:t>
            </a:r>
            <a:endParaRPr lang="en-GB"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u="none" strike="noStrike" dirty="0">
                <a:solidFill>
                  <a:srgbClr val="000000"/>
                </a:solidFill>
                <a:effectLst/>
                <a:latin typeface="Arial" panose="020B0604020202020204" pitchFamily="34" charset="0"/>
                <a:cs typeface="Arial" panose="020B0604020202020204" pitchFamily="34" charset="0"/>
              </a:rPr>
              <a:t>Activity 3: You could also add photos of RRSA displays/work/meetings to Class Dojo/</a:t>
            </a:r>
            <a:r>
              <a:rPr lang="en-GB" sz="1800" b="0" i="0" u="none" strike="noStrike" dirty="0" err="1">
                <a:solidFill>
                  <a:srgbClr val="000000"/>
                </a:solidFill>
                <a:effectLst/>
                <a:latin typeface="Arial" panose="020B0604020202020204" pitchFamily="34" charset="0"/>
                <a:cs typeface="Arial" panose="020B0604020202020204" pitchFamily="34" charset="0"/>
              </a:rPr>
              <a:t>SeeSaw</a:t>
            </a:r>
            <a:r>
              <a:rPr lang="en-GB" sz="1800" b="0" i="0" u="none" strike="noStrike" dirty="0">
                <a:solidFill>
                  <a:srgbClr val="000000"/>
                </a:solidFill>
                <a:effectLst/>
                <a:latin typeface="Arial" panose="020B0604020202020204" pitchFamily="34" charset="0"/>
                <a:cs typeface="Arial" panose="020B0604020202020204" pitchFamily="34" charset="0"/>
              </a:rPr>
              <a:t> etc. We want you to celebrate and share what is already going on in school. Children and young people could get involved in this too and could take ownership of certain activities e.g. RRSA Monitor(s) who take photos of RRSA activities around school each week and uploads to school social media channels (whilst adhering to the school’s social media guidelines). Ask staff to use a hashtag and article numbers on Tweets and social media posts to highlight which articles activities are linked to. </a:t>
            </a:r>
            <a:r>
              <a:rPr lang="en-US" sz="1800" b="0" i="0" dirty="0">
                <a:solidFill>
                  <a:srgbClr val="000000"/>
                </a:solidFill>
                <a:effectLst/>
                <a:latin typeface="Arial" panose="020B0604020202020204" pitchFamily="34" charset="0"/>
                <a:cs typeface="Arial" panose="020B0604020202020204" pitchFamily="34" charset="0"/>
              </a:rPr>
              <a:t>​</a:t>
            </a:r>
            <a:endParaRPr lang="en-US" sz="1800" b="0" i="0" dirty="0">
              <a:solidFill>
                <a:srgbClr val="444444"/>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301C135-8ECD-234C-BECE-154CA43012B9}" type="slidenum">
              <a:rPr lang="en-US" smtClean="0"/>
              <a:t>11</a:t>
            </a:fld>
            <a:endParaRPr lang="en-US"/>
          </a:p>
        </p:txBody>
      </p:sp>
    </p:spTree>
    <p:extLst>
      <p:ext uri="{BB962C8B-B14F-4D97-AF65-F5344CB8AC3E}">
        <p14:creationId xmlns:p14="http://schemas.microsoft.com/office/powerpoint/2010/main" val="17822163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2800" b="0" i="0" u="none" strike="noStrike" dirty="0">
                <a:solidFill>
                  <a:srgbClr val="000000"/>
                </a:solidFill>
                <a:effectLst/>
                <a:latin typeface="Arial" panose="020B0604020202020204" pitchFamily="34" charset="0"/>
              </a:rPr>
              <a:t>Depending on the time you have available, </a:t>
            </a:r>
            <a:r>
              <a:rPr lang="en-GB" sz="2800" b="0" i="0" u="none" strike="noStrike" dirty="0">
                <a:solidFill>
                  <a:srgbClr val="000000"/>
                </a:solidFill>
                <a:effectLst/>
                <a:latin typeface="Calibri" panose="020F0502020204030204" pitchFamily="34" charset="0"/>
              </a:rPr>
              <a:t>choose one or more activities for your colleagues to work on together to further explore the topic. Different groups could explore different activities. The activities that you do not wish to use can be deleted.  </a:t>
            </a:r>
            <a:r>
              <a:rPr lang="en-US" sz="2800" b="0" i="0" dirty="0">
                <a:solidFill>
                  <a:srgbClr val="000000"/>
                </a:solidFill>
                <a:effectLst/>
                <a:latin typeface="Calibri" panose="020F0502020204030204" pitchFamily="34" charset="0"/>
              </a:rPr>
              <a:t>​</a:t>
            </a:r>
            <a:endParaRPr lang="en-US" sz="2800" b="0" i="0" dirty="0">
              <a:solidFill>
                <a:srgbClr val="444444"/>
              </a:solidFill>
              <a:effectLst/>
              <a:latin typeface="Calibri" panose="020F0502020204030204" pitchFamily="34" charset="0"/>
            </a:endParaRPr>
          </a:p>
          <a:p>
            <a:pPr algn="l" rtl="0" fontAlgn="base"/>
            <a:r>
              <a:rPr lang="en-GB" sz="2800" b="0" i="0" dirty="0">
                <a:solidFill>
                  <a:srgbClr val="000000"/>
                </a:solidFill>
                <a:effectLst/>
                <a:latin typeface="Calibri" panose="020F0502020204030204" pitchFamily="34" charset="0"/>
              </a:rPr>
              <a:t>​</a:t>
            </a:r>
            <a:endParaRPr lang="en-GB" sz="2800" b="0" i="0" dirty="0">
              <a:solidFill>
                <a:srgbClr val="444444"/>
              </a:solidFill>
              <a:effectLst/>
              <a:latin typeface="Calibri" panose="020F0502020204030204" pitchFamily="34" charset="0"/>
            </a:endParaRPr>
          </a:p>
          <a:p>
            <a:pPr algn="l" rtl="0" fontAlgn="base"/>
            <a:r>
              <a:rPr lang="en-GB" sz="2800" b="0" i="0" u="none" strike="noStrike" dirty="0">
                <a:solidFill>
                  <a:srgbClr val="000000"/>
                </a:solidFill>
                <a:effectLst/>
                <a:latin typeface="Calibri" panose="020F0502020204030204" pitchFamily="34" charset="0"/>
              </a:rPr>
              <a:t>Activity 4: Discuss how school documents that children take home could be enhanced to include a rights element. This will increase the visibility of rights for parents and support them to see how the school is making rights real for their children.</a:t>
            </a:r>
            <a:r>
              <a:rPr lang="en-GB" sz="2800" b="0" i="0" dirty="0">
                <a:solidFill>
                  <a:srgbClr val="000000"/>
                </a:solidFill>
                <a:effectLst/>
                <a:latin typeface="Calibri" panose="020F0502020204030204" pitchFamily="34" charset="0"/>
              </a:rPr>
              <a:t>​ Explicit links to articles can be a note or a reference, for example, on a timetable in a school diary you may wish to note what right this timetable supports, Article 28 and 29.</a:t>
            </a:r>
            <a:endParaRPr lang="en-GB" sz="2800" b="0" i="0" dirty="0">
              <a:solidFill>
                <a:srgbClr val="444444"/>
              </a:solidFill>
              <a:effectLst/>
              <a:latin typeface="Calibri" panose="020F0502020204030204" pitchFamily="34" charset="0"/>
            </a:endParaRPr>
          </a:p>
          <a:p>
            <a:pPr algn="l" rtl="0" fontAlgn="base"/>
            <a:r>
              <a:rPr lang="en-GB" sz="2800" b="0" i="0" dirty="0">
                <a:solidFill>
                  <a:srgbClr val="000000"/>
                </a:solidFill>
                <a:effectLst/>
                <a:latin typeface="Calibri" panose="020F0502020204030204" pitchFamily="34" charset="0"/>
              </a:rPr>
              <a:t>​</a:t>
            </a:r>
            <a:endParaRPr lang="en-GB" sz="2800" b="0" i="0" dirty="0">
              <a:solidFill>
                <a:srgbClr val="444444"/>
              </a:solidFill>
              <a:effectLst/>
              <a:latin typeface="Calibri" panose="020F0502020204030204" pitchFamily="34" charset="0"/>
            </a:endParaRPr>
          </a:p>
          <a:p>
            <a:pPr algn="l" rtl="0" fontAlgn="base"/>
            <a:r>
              <a:rPr lang="en-GB" sz="2800" b="0" i="0" u="none" strike="noStrike" dirty="0">
                <a:solidFill>
                  <a:srgbClr val="000000"/>
                </a:solidFill>
                <a:effectLst/>
                <a:latin typeface="Calibri" panose="020F0502020204030204" pitchFamily="34" charset="0"/>
              </a:rPr>
              <a:t>Activity 5: Encourage your SLT/Governing board/parent council to build in stronger links to rights as they review policies on a rolling basis. Articles in Action provides useful tips and advice on how to link policies to CRC articles:  www.unicef.org.uk/rights-respecting-schools/the-rrsa/about-the-rrsa/coronavirus-resources/articles-in-action/ </a:t>
            </a:r>
            <a:r>
              <a:rPr lang="en-US" sz="2800" b="0" i="0" dirty="0">
                <a:solidFill>
                  <a:srgbClr val="000000"/>
                </a:solidFill>
                <a:effectLst/>
                <a:latin typeface="Calibri" panose="020F0502020204030204" pitchFamily="34" charset="0"/>
              </a:rPr>
              <a:t>​</a:t>
            </a:r>
            <a:endParaRPr lang="en-US" sz="2800" b="0" i="0" dirty="0">
              <a:solidFill>
                <a:srgbClr val="444444"/>
              </a:solidFill>
              <a:effectLst/>
              <a:latin typeface="Calibri" panose="020F0502020204030204" pitchFamily="34" charset="0"/>
            </a:endParaRPr>
          </a:p>
          <a:p>
            <a:pPr algn="l" rtl="0" fontAlgn="base"/>
            <a:r>
              <a:rPr lang="en-GB" sz="2800" b="0" i="0" dirty="0">
                <a:solidFill>
                  <a:srgbClr val="000000"/>
                </a:solidFill>
                <a:effectLst/>
                <a:latin typeface="Calibri" panose="020F0502020204030204" pitchFamily="34" charset="0"/>
              </a:rPr>
              <a:t>​</a:t>
            </a:r>
            <a:endParaRPr lang="en-GB" sz="2800" b="0" i="0" dirty="0">
              <a:solidFill>
                <a:srgbClr val="444444"/>
              </a:solidFill>
              <a:effectLst/>
              <a:latin typeface="Calibri" panose="020F0502020204030204" pitchFamily="34" charset="0"/>
            </a:endParaRPr>
          </a:p>
          <a:p>
            <a:pPr algn="l" rtl="0" fontAlgn="base"/>
            <a:r>
              <a:rPr lang="en-GB" sz="2800" b="0" i="0" u="none" strike="noStrike" dirty="0">
                <a:solidFill>
                  <a:srgbClr val="000000"/>
                </a:solidFill>
                <a:effectLst/>
                <a:latin typeface="Calibri" panose="020F0502020204030204" pitchFamily="34" charset="0"/>
              </a:rPr>
              <a:t>Activity 6: </a:t>
            </a:r>
            <a:r>
              <a:rPr lang="en-GB" sz="2800" b="0" i="0" u="none" strike="noStrike" dirty="0">
                <a:solidFill>
                  <a:srgbClr val="000000"/>
                </a:solidFill>
                <a:effectLst/>
                <a:latin typeface="Arial" panose="020B0604020202020204" pitchFamily="34" charset="0"/>
              </a:rPr>
              <a:t> Consider how you could share the leaflets and posters created. Are there any opportunities to link with external school contacts and raise awareness in other areas e.g. playgroups/churches/PCSO/libraries/local businesses? Consider contacting local schools and sharing information about the CRC and RRSA. </a:t>
            </a:r>
            <a:endParaRPr lang="en-GB" sz="2800"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6301C135-8ECD-234C-BECE-154CA43012B9}" type="slidenum">
              <a:rPr lang="en-US" smtClean="0"/>
              <a:t>12</a:t>
            </a:fld>
            <a:endParaRPr lang="en-US"/>
          </a:p>
        </p:txBody>
      </p:sp>
    </p:spTree>
    <p:extLst>
      <p:ext uri="{BB962C8B-B14F-4D97-AF65-F5344CB8AC3E}">
        <p14:creationId xmlns:p14="http://schemas.microsoft.com/office/powerpoint/2010/main" val="18762100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u="none" strike="noStrike" dirty="0">
                <a:solidFill>
                  <a:srgbClr val="000000"/>
                </a:solidFill>
                <a:effectLst/>
                <a:latin typeface="Arial" panose="020B0604020202020204" pitchFamily="34" charset="0"/>
                <a:cs typeface="Arial" panose="020B0604020202020204" pitchFamily="34" charset="0"/>
              </a:rPr>
              <a:t>You could ask people to write down personal commitments in the light of this reflection and collect these in and come back to them at the start of the next term to remind colleagues of their commitment and celebrate any progress. </a:t>
            </a:r>
            <a:endParaRPr lang="en-GB" sz="18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301C135-8ECD-234C-BECE-154CA43012B9}" type="slidenum">
              <a:rPr lang="en-US" smtClean="0"/>
              <a:t>13</a:t>
            </a:fld>
            <a:endParaRPr lang="en-US"/>
          </a:p>
        </p:txBody>
      </p:sp>
    </p:spTree>
    <p:extLst>
      <p:ext uri="{BB962C8B-B14F-4D97-AF65-F5344CB8AC3E}">
        <p14:creationId xmlns:p14="http://schemas.microsoft.com/office/powerpoint/2010/main" val="23128834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0" i="0" u="none" strike="noStrike" dirty="0">
                <a:solidFill>
                  <a:srgbClr val="000000"/>
                </a:solidFill>
                <a:effectLst/>
                <a:latin typeface="Arial" panose="020B0604020202020204" pitchFamily="34" charset="0"/>
                <a:cs typeface="Arial" panose="020B0604020202020204" pitchFamily="34" charset="0"/>
              </a:rPr>
              <a:t>If you have time, please explore these links </a:t>
            </a:r>
            <a:r>
              <a:rPr lang="en-GB" sz="1800" b="1" i="0" u="none" strike="noStrike" dirty="0">
                <a:solidFill>
                  <a:srgbClr val="000000"/>
                </a:solidFill>
                <a:effectLst/>
                <a:latin typeface="Arial" panose="020B0604020202020204" pitchFamily="34" charset="0"/>
                <a:cs typeface="Arial" panose="020B0604020202020204" pitchFamily="34" charset="0"/>
              </a:rPr>
              <a:t>ahead</a:t>
            </a:r>
            <a:r>
              <a:rPr lang="en-GB" sz="1800" b="0" i="0" u="none" strike="noStrike" dirty="0">
                <a:solidFill>
                  <a:srgbClr val="000000"/>
                </a:solidFill>
                <a:effectLst/>
                <a:latin typeface="Arial" panose="020B0604020202020204" pitchFamily="34" charset="0"/>
                <a:cs typeface="Arial" panose="020B0604020202020204" pitchFamily="34" charset="0"/>
              </a:rPr>
              <a:t> of your session with colleagues. </a:t>
            </a:r>
          </a:p>
          <a:p>
            <a:pPr algn="l" rtl="0" fontAlgn="base"/>
            <a:endParaRPr lang="en-GB" sz="1800" b="0" i="0" u="none" strike="noStrike" dirty="0">
              <a:solidFill>
                <a:srgbClr val="000000"/>
              </a:solidFill>
              <a:effectLst/>
              <a:latin typeface="Arial" panose="020B0604020202020204" pitchFamily="34" charset="0"/>
              <a:cs typeface="Arial" panose="020B0604020202020204" pitchFamily="34" charset="0"/>
            </a:endParaRPr>
          </a:p>
          <a:p>
            <a:pPr algn="l" rtl="0" fontAlgn="base"/>
            <a:r>
              <a:rPr lang="en-GB" sz="1800" b="0" i="0" u="none" strike="noStrike" dirty="0">
                <a:solidFill>
                  <a:srgbClr val="000000"/>
                </a:solidFill>
                <a:effectLst/>
                <a:latin typeface="Arial" panose="020B0604020202020204" pitchFamily="34" charset="0"/>
                <a:cs typeface="Arial" panose="020B0604020202020204" pitchFamily="34" charset="0"/>
              </a:rPr>
              <a:t>You may well find a particular resource that you want to highlight to all as part of your input. There may be links you want to share with the team ahead of, or as follow up, to your input with them.</a:t>
            </a:r>
            <a:r>
              <a:rPr lang="en-US" sz="1800" b="0" i="0" dirty="0">
                <a:solidFill>
                  <a:srgbClr val="000000"/>
                </a:solidFill>
                <a:effectLst/>
                <a:latin typeface="Arial" panose="020B0604020202020204" pitchFamily="34" charset="0"/>
                <a:cs typeface="Arial" panose="020B0604020202020204" pitchFamily="34" charset="0"/>
              </a:rPr>
              <a:t>​</a:t>
            </a:r>
            <a:endParaRPr lang="en-US"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dirty="0">
                <a:solidFill>
                  <a:srgbClr val="000000"/>
                </a:solidFill>
                <a:effectLst/>
                <a:latin typeface="Arial" panose="020B0604020202020204" pitchFamily="34" charset="0"/>
                <a:cs typeface="Arial" panose="020B0604020202020204" pitchFamily="34" charset="0"/>
              </a:rPr>
              <a:t>​</a:t>
            </a:r>
            <a:endParaRPr lang="en-GB"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u="none" strike="noStrike" dirty="0">
                <a:solidFill>
                  <a:srgbClr val="000000"/>
                </a:solidFill>
                <a:effectLst/>
                <a:latin typeface="Arial" panose="020B0604020202020204" pitchFamily="34" charset="0"/>
                <a:cs typeface="Arial" panose="020B0604020202020204" pitchFamily="34" charset="0"/>
              </a:rPr>
              <a:t>Encourage your colleagues to explore the RRSA website to find additional resources. </a:t>
            </a:r>
            <a:endParaRPr lang="en-GB" sz="2800"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6301C135-8ECD-234C-BECE-154CA43012B9}" type="slidenum">
              <a:rPr lang="en-US" smtClean="0"/>
              <a:t>14</a:t>
            </a:fld>
            <a:endParaRPr lang="en-US"/>
          </a:p>
        </p:txBody>
      </p:sp>
    </p:spTree>
    <p:extLst>
      <p:ext uri="{BB962C8B-B14F-4D97-AF65-F5344CB8AC3E}">
        <p14:creationId xmlns:p14="http://schemas.microsoft.com/office/powerpoint/2010/main" val="15985818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07000"/>
              </a:lnSpc>
            </a:pPr>
            <a:r>
              <a:rPr lang="en-GB" sz="1800" dirty="0">
                <a:effectLst/>
                <a:latin typeface="Arial" panose="020B0604020202020204" pitchFamily="34" charset="0"/>
                <a:ea typeface="Times New Roman" panose="02020603050405020304" pitchFamily="18" charset="0"/>
                <a:cs typeface="Arial" panose="020B0604020202020204" pitchFamily="34" charset="0"/>
              </a:rPr>
              <a:t>For each slide, please look at the presenter notes for </a:t>
            </a:r>
            <a:r>
              <a:rPr lang="en-GB" sz="1800" dirty="0">
                <a:latin typeface="Arial" panose="020B0604020202020204" pitchFamily="34" charset="0"/>
                <a:ea typeface="Times New Roman" panose="02020603050405020304" pitchFamily="18" charset="0"/>
                <a:cs typeface="Arial" panose="020B0604020202020204" pitchFamily="34" charset="0"/>
              </a:rPr>
              <a:t>delivery information. You may wish to amend or delete this slide when you deliver the session in your school. </a:t>
            </a:r>
            <a:endParaRPr lang="en-GB" sz="1800" dirty="0">
              <a:effectLst/>
              <a:latin typeface="Arial" panose="020B0604020202020204" pitchFamily="34" charset="0"/>
              <a:ea typeface="Times New Roman" panose="02020603050405020304" pitchFamily="18"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2</a:t>
            </a:fld>
            <a:endParaRPr lang="en-US"/>
          </a:p>
        </p:txBody>
      </p:sp>
    </p:spTree>
    <p:extLst>
      <p:ext uri="{BB962C8B-B14F-4D97-AF65-F5344CB8AC3E}">
        <p14:creationId xmlns:p14="http://schemas.microsoft.com/office/powerpoint/2010/main" val="2250294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0" i="0" u="none" strike="noStrike" dirty="0">
                <a:solidFill>
                  <a:schemeClr val="tx1"/>
                </a:solidFill>
                <a:effectLst/>
                <a:latin typeface="Arial" panose="020B0604020202020204" pitchFamily="34" charset="0"/>
                <a:cs typeface="Arial" panose="020B0604020202020204" pitchFamily="34" charset="0"/>
              </a:rPr>
              <a:t>Welcome to Spotlight, a resource to support RRSA coordinators develop Rights Respecting practice in school.</a:t>
            </a:r>
            <a:r>
              <a:rPr lang="en-US" sz="1800" b="0" i="0" dirty="0">
                <a:solidFill>
                  <a:schemeClr val="tx1"/>
                </a:solidFill>
                <a:effectLst/>
                <a:latin typeface="Arial" panose="020B0604020202020204" pitchFamily="34" charset="0"/>
                <a:cs typeface="Arial" panose="020B0604020202020204" pitchFamily="34" charset="0"/>
              </a:rPr>
              <a:t>​</a:t>
            </a:r>
          </a:p>
          <a:p>
            <a:pPr algn="l" rtl="0" fontAlgn="base"/>
            <a:r>
              <a:rPr lang="en-GB" sz="1800" b="0" i="0" dirty="0">
                <a:solidFill>
                  <a:schemeClr val="tx1"/>
                </a:solidFill>
                <a:effectLst/>
                <a:latin typeface="Arial" panose="020B0604020202020204" pitchFamily="34" charset="0"/>
                <a:cs typeface="Arial" panose="020B0604020202020204" pitchFamily="34" charset="0"/>
              </a:rPr>
              <a:t>​</a:t>
            </a:r>
          </a:p>
          <a:p>
            <a:pPr algn="l" rtl="0" fontAlgn="base"/>
            <a:r>
              <a:rPr lang="en-GB" sz="1800" b="0" i="0" u="none" strike="noStrike" dirty="0">
                <a:solidFill>
                  <a:schemeClr val="tx1"/>
                </a:solidFill>
                <a:effectLst/>
                <a:latin typeface="Arial" panose="020B0604020202020204" pitchFamily="34" charset="0"/>
                <a:cs typeface="Arial" panose="020B0604020202020204" pitchFamily="34" charset="0"/>
              </a:rPr>
              <a:t>Spotlight is aimed at colleagues and is intended to support you in staff briefings or continued professional development (CPD). </a:t>
            </a:r>
            <a:r>
              <a:rPr lang="en-US" sz="1800" b="0" i="0" dirty="0">
                <a:solidFill>
                  <a:schemeClr val="tx1"/>
                </a:solidFill>
                <a:effectLst/>
                <a:latin typeface="Arial" panose="020B0604020202020204" pitchFamily="34" charset="0"/>
                <a:cs typeface="Arial" panose="020B0604020202020204" pitchFamily="34" charset="0"/>
              </a:rPr>
              <a:t>​</a:t>
            </a:r>
          </a:p>
          <a:p>
            <a:pPr algn="l" rtl="0" fontAlgn="base"/>
            <a:r>
              <a:rPr lang="en-GB" sz="1800" b="0" i="0" dirty="0">
                <a:solidFill>
                  <a:schemeClr val="tx1"/>
                </a:solidFill>
                <a:effectLst/>
                <a:latin typeface="Arial" panose="020B0604020202020204" pitchFamily="34" charset="0"/>
                <a:cs typeface="Arial" panose="020B0604020202020204" pitchFamily="34" charset="0"/>
              </a:rPr>
              <a:t>​</a:t>
            </a:r>
          </a:p>
          <a:p>
            <a:pPr algn="l" rtl="0" fontAlgn="base"/>
            <a:r>
              <a:rPr lang="en-GB" sz="1800" b="0" i="0" u="none" strike="noStrike" dirty="0">
                <a:solidFill>
                  <a:schemeClr val="tx1"/>
                </a:solidFill>
                <a:effectLst/>
                <a:latin typeface="Arial" panose="020B0604020202020204" pitchFamily="34" charset="0"/>
                <a:cs typeface="Arial" panose="020B0604020202020204" pitchFamily="34" charset="0"/>
              </a:rPr>
              <a:t>This month’s Spotlight explores engaging parents, carers and the wider community in your rights respecting journey.</a:t>
            </a:r>
            <a:r>
              <a:rPr lang="en-US" sz="1800" b="0" i="0" dirty="0">
                <a:solidFill>
                  <a:schemeClr val="tx1"/>
                </a:solidFill>
                <a:effectLst/>
                <a:latin typeface="Arial" panose="020B0604020202020204" pitchFamily="34" charset="0"/>
                <a:cs typeface="Arial" panose="020B0604020202020204" pitchFamily="34" charset="0"/>
              </a:rPr>
              <a:t>​</a:t>
            </a:r>
          </a:p>
          <a:p>
            <a:pPr algn="l" rtl="0" fontAlgn="base"/>
            <a:r>
              <a:rPr lang="en-GB" sz="1800" b="0" i="0" dirty="0">
                <a:solidFill>
                  <a:schemeClr val="tx1"/>
                </a:solidFill>
                <a:effectLst/>
                <a:latin typeface="Arial" panose="020B0604020202020204" pitchFamily="34" charset="0"/>
                <a:cs typeface="Arial" panose="020B0604020202020204" pitchFamily="34" charset="0"/>
              </a:rPr>
              <a:t>​</a:t>
            </a:r>
          </a:p>
          <a:p>
            <a:pPr algn="l" rtl="0" fontAlgn="base"/>
            <a:r>
              <a:rPr lang="en-GB" sz="1800" b="1" i="0" u="none" strike="noStrike" dirty="0">
                <a:solidFill>
                  <a:schemeClr val="tx1"/>
                </a:solidFill>
                <a:effectLst/>
                <a:latin typeface="Arial" panose="020B0604020202020204" pitchFamily="34" charset="0"/>
                <a:cs typeface="Arial" panose="020B0604020202020204" pitchFamily="34" charset="0"/>
              </a:rPr>
              <a:t>Please check guidance in subsequent slide notes.</a:t>
            </a:r>
            <a:r>
              <a:rPr lang="en-GB" sz="1800" b="0" i="0" dirty="0">
                <a:solidFill>
                  <a:schemeClr val="tx1"/>
                </a:solidFill>
                <a:effectLst/>
                <a:latin typeface="Arial" panose="020B0604020202020204" pitchFamily="34" charset="0"/>
                <a:cs typeface="Arial" panose="020B0604020202020204" pitchFamily="34" charset="0"/>
              </a:rPr>
              <a:t>​</a:t>
            </a:r>
          </a:p>
          <a:p>
            <a:pPr algn="l" rtl="0" fontAlgn="base"/>
            <a:r>
              <a:rPr lang="en-GB" sz="1800" b="0" i="0" dirty="0">
                <a:solidFill>
                  <a:schemeClr val="tx1"/>
                </a:solidFill>
                <a:effectLst/>
                <a:latin typeface="Arial" panose="020B0604020202020204" pitchFamily="34" charset="0"/>
                <a:cs typeface="Arial" panose="020B0604020202020204" pitchFamily="34" charset="0"/>
              </a:rPr>
              <a:t>​</a:t>
            </a:r>
          </a:p>
          <a:p>
            <a:pPr algn="l" rtl="0" fontAlgn="base"/>
            <a:endParaRPr lang="en-GB" sz="1800" b="0" i="0" dirty="0">
              <a:solidFill>
                <a:srgbClr val="000000"/>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301C135-8ECD-234C-BECE-154CA43012B9}" type="slidenum">
              <a:rPr lang="en-US" smtClean="0"/>
              <a:t>3</a:t>
            </a:fld>
            <a:endParaRPr lang="en-US"/>
          </a:p>
        </p:txBody>
      </p:sp>
    </p:spTree>
    <p:extLst>
      <p:ext uri="{BB962C8B-B14F-4D97-AF65-F5344CB8AC3E}">
        <p14:creationId xmlns:p14="http://schemas.microsoft.com/office/powerpoint/2010/main" val="426100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Delete this slide before using.</a:t>
            </a:r>
          </a:p>
          <a:p>
            <a:pPr>
              <a:lnSpc>
                <a:spcPct val="107000"/>
              </a:lnSpc>
              <a:spcAft>
                <a:spcPts val="800"/>
              </a:spcAft>
            </a:pPr>
            <a:r>
              <a:rPr lang="en-GB" sz="180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p>
          <a:p>
            <a:pPr>
              <a:lnSpc>
                <a:spcPct val="107000"/>
              </a:lnSpc>
              <a:spcAft>
                <a:spcPts val="800"/>
              </a:spcAft>
            </a:pPr>
            <a:r>
              <a:rPr lang="en-GB" sz="180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It would be useful to have copies of the summary CRC so that staff can refer to them throughout the session.</a:t>
            </a:r>
          </a:p>
          <a:p>
            <a:pPr>
              <a:lnSpc>
                <a:spcPct val="107000"/>
              </a:lnSpc>
              <a:spcAft>
                <a:spcPts val="800"/>
              </a:spcAft>
            </a:pPr>
            <a:r>
              <a:rPr lang="en-GB" sz="180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p>
          <a:p>
            <a:r>
              <a:rPr lang="en-GB" sz="1800" dirty="0">
                <a:solidFill>
                  <a:schemeClr val="tx1"/>
                </a:solidFill>
                <a:effectLst/>
                <a:latin typeface="Arial" panose="020B0604020202020204" pitchFamily="34" charset="0"/>
                <a:ea typeface="Calibri" panose="020F0502020204030204" pitchFamily="34" charset="0"/>
                <a:cs typeface="Arial" panose="020B0604020202020204" pitchFamily="34" charset="0"/>
              </a:rPr>
              <a:t>www.unicef.org.uk/wp-content/uploads/2019/10/UNCRC_summary-1_1.pdf</a:t>
            </a:r>
            <a:endParaRPr lang="en-US" sz="1800"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301C135-8ECD-234C-BECE-154CA43012B9}" type="slidenum">
              <a:rPr lang="en-US" smtClean="0"/>
              <a:t>4</a:t>
            </a:fld>
            <a:endParaRPr lang="en-US"/>
          </a:p>
        </p:txBody>
      </p:sp>
    </p:spTree>
    <p:extLst>
      <p:ext uri="{BB962C8B-B14F-4D97-AF65-F5344CB8AC3E}">
        <p14:creationId xmlns:p14="http://schemas.microsoft.com/office/powerpoint/2010/main" val="4131547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0" i="0" u="none" strike="noStrike" dirty="0">
                <a:solidFill>
                  <a:srgbClr val="000000"/>
                </a:solidFill>
                <a:effectLst/>
                <a:latin typeface="Arial" panose="020B0604020202020204" pitchFamily="34" charset="0"/>
                <a:cs typeface="Arial" panose="020B0604020202020204" pitchFamily="34" charset="0"/>
              </a:rPr>
              <a:t>You may wish to amend or delete this slide when you deliver the session in your school. </a:t>
            </a:r>
            <a:r>
              <a:rPr lang="en-US" sz="1800" b="0" i="0" dirty="0">
                <a:solidFill>
                  <a:srgbClr val="000000"/>
                </a:solidFill>
                <a:effectLst/>
                <a:latin typeface="Arial" panose="020B0604020202020204" pitchFamily="34" charset="0"/>
                <a:cs typeface="Arial" panose="020B0604020202020204" pitchFamily="34" charset="0"/>
              </a:rPr>
              <a:t>​</a:t>
            </a:r>
            <a:endParaRPr lang="en-US"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dirty="0">
                <a:solidFill>
                  <a:srgbClr val="000000"/>
                </a:solidFill>
                <a:effectLst/>
                <a:latin typeface="Arial" panose="020B0604020202020204" pitchFamily="34" charset="0"/>
                <a:cs typeface="Arial" panose="020B0604020202020204" pitchFamily="34" charset="0"/>
              </a:rPr>
              <a:t>​</a:t>
            </a:r>
            <a:r>
              <a:rPr lang="en-GB" b="0" i="0" dirty="0">
                <a:solidFill>
                  <a:srgbClr val="000000"/>
                </a:solidFill>
                <a:effectLst/>
                <a:latin typeface="Calibri" panose="020F0502020204030204" pitchFamily="34" charset="0"/>
              </a:rPr>
              <a:t>​</a:t>
            </a:r>
            <a:endParaRPr lang="en-GB" b="0" i="0" dirty="0">
              <a:solidFill>
                <a:srgbClr val="444444"/>
              </a:solidFill>
              <a:effectLst/>
              <a:latin typeface="Calibri" panose="020F0502020204030204" pitchFamily="34" charset="0"/>
            </a:endParaRPr>
          </a:p>
          <a:p>
            <a:pPr algn="l" rtl="0" fontAlgn="base"/>
            <a:r>
              <a:rPr lang="en-GB" b="0" i="0" u="none" strike="noStrike" dirty="0">
                <a:solidFill>
                  <a:srgbClr val="000000"/>
                </a:solidFill>
                <a:effectLst/>
                <a:latin typeface="Calibri" panose="020F0502020204030204" pitchFamily="34" charset="0"/>
              </a:rPr>
              <a:t> </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GB" b="0" i="0" dirty="0">
                <a:solidFill>
                  <a:srgbClr val="000000"/>
                </a:solidFill>
                <a:effectLst/>
                <a:latin typeface="Calibri" panose="020F0502020204030204" pitchFamily="34" charset="0"/>
              </a:rPr>
              <a:t>​</a:t>
            </a:r>
            <a:endParaRPr lang="en-GB" b="0" i="0" dirty="0">
              <a:solidFill>
                <a:srgbClr val="444444"/>
              </a:solidFill>
              <a:effectLst/>
              <a:latin typeface="Calibri" panose="020F0502020204030204" pitchFamily="34" charset="0"/>
            </a:endParaRPr>
          </a:p>
          <a:p>
            <a:pPr algn="l" rtl="0" fontAlgn="base"/>
            <a:r>
              <a:rPr lang="en-GB" b="0" i="0" dirty="0">
                <a:solidFill>
                  <a:srgbClr val="000000"/>
                </a:solidFill>
                <a:effectLst/>
                <a:latin typeface="Calibri" panose="020F0502020204030204" pitchFamily="34" charset="0"/>
              </a:rPr>
              <a:t>​</a:t>
            </a:r>
            <a:endParaRPr lang="en-GB" b="0" i="0" dirty="0">
              <a:solidFill>
                <a:srgbClr val="444444"/>
              </a:solidFill>
              <a:effectLst/>
              <a:latin typeface="Calibri" panose="020F0502020204030204" pitchFamily="34" charset="0"/>
            </a:endParaRPr>
          </a:p>
          <a:p>
            <a:pPr algn="l" rtl="0" fontAlgn="base"/>
            <a:r>
              <a:rPr lang="en-GB" b="0" i="0" dirty="0">
                <a:solidFill>
                  <a:srgbClr val="000000"/>
                </a:solidFill>
                <a:effectLst/>
                <a:latin typeface="Calibri" panose="020F0502020204030204" pitchFamily="34" charset="0"/>
              </a:rPr>
              <a:t>​</a:t>
            </a:r>
            <a:endParaRPr lang="en-GB" b="0" i="0" dirty="0">
              <a:solidFill>
                <a:srgbClr val="444444"/>
              </a:solidFill>
              <a:effectLst/>
              <a:latin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5</a:t>
            </a:fld>
            <a:endParaRPr lang="en-US"/>
          </a:p>
        </p:txBody>
      </p:sp>
    </p:spTree>
    <p:extLst>
      <p:ext uri="{BB962C8B-B14F-4D97-AF65-F5344CB8AC3E}">
        <p14:creationId xmlns:p14="http://schemas.microsoft.com/office/powerpoint/2010/main" val="5790722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0" i="0" u="none" strike="noStrike" dirty="0">
                <a:solidFill>
                  <a:srgbClr val="000000"/>
                </a:solidFill>
                <a:effectLst/>
                <a:latin typeface="Arial" panose="020B0604020202020204" pitchFamily="34" charset="0"/>
                <a:cs typeface="Arial" panose="020B0604020202020204" pitchFamily="34" charset="0"/>
              </a:rPr>
              <a:t>This slide provides an opportunity to remind colleagues of the structure of RRSA which includes three strands: teaching about rights, through rights and for rights.</a:t>
            </a:r>
            <a:r>
              <a:rPr lang="en-US" sz="1800" b="0" i="0" dirty="0">
                <a:solidFill>
                  <a:srgbClr val="000000"/>
                </a:solidFill>
                <a:effectLst/>
                <a:latin typeface="Arial" panose="020B0604020202020204" pitchFamily="34" charset="0"/>
                <a:cs typeface="Arial" panose="020B0604020202020204" pitchFamily="34" charset="0"/>
              </a:rPr>
              <a:t>​</a:t>
            </a:r>
            <a:endParaRPr lang="en-US"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dirty="0">
                <a:solidFill>
                  <a:srgbClr val="000000"/>
                </a:solidFill>
                <a:effectLst/>
                <a:latin typeface="Arial" panose="020B0604020202020204" pitchFamily="34" charset="0"/>
                <a:cs typeface="Arial" panose="020B0604020202020204" pitchFamily="34" charset="0"/>
              </a:rPr>
              <a:t>​</a:t>
            </a:r>
            <a:endParaRPr lang="en-GB" sz="1800" b="0" i="0" dirty="0">
              <a:solidFill>
                <a:srgbClr val="444444"/>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1800" b="0" i="0" u="none" strike="noStrike" dirty="0">
                <a:solidFill>
                  <a:srgbClr val="000000"/>
                </a:solidFill>
                <a:effectLst/>
                <a:latin typeface="Arial" panose="020B0604020202020204" pitchFamily="34" charset="0"/>
                <a:cs typeface="Arial" panose="020B0604020202020204" pitchFamily="34" charset="0"/>
              </a:rPr>
              <a:t>Engaging with parents, carers and the wider community is linked with both Strand A, Outcome 1 and in Strand C, Outcomes 8 and 9.</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u="none" strike="noStrike" dirty="0">
                <a:solidFill>
                  <a:srgbClr val="000000"/>
                </a:solidFill>
                <a:effectLst/>
                <a:latin typeface="Arial" panose="020B0604020202020204" pitchFamily="34" charset="0"/>
                <a:cs typeface="Arial" panose="020B0604020202020204" pitchFamily="34" charset="0"/>
              </a:rPr>
              <a:t>Strand A, Outcome 1: </a:t>
            </a:r>
            <a:r>
              <a:rPr lang="en-US" sz="1800" b="0" i="0" dirty="0">
                <a:solidFill>
                  <a:srgbClr val="000000"/>
                </a:solidFill>
                <a:effectLst/>
                <a:latin typeface="Arial" panose="020B0604020202020204" pitchFamily="34" charset="0"/>
                <a:cs typeface="Arial" panose="020B0604020202020204" pitchFamily="34" charset="0"/>
              </a:rPr>
              <a:t>​</a:t>
            </a:r>
            <a:r>
              <a:rPr lang="en-GB" sz="1800" b="0" i="0" u="none" strike="noStrike" dirty="0">
                <a:solidFill>
                  <a:srgbClr val="000000"/>
                </a:solidFill>
                <a:effectLst/>
                <a:latin typeface="Arial" panose="020B0604020202020204" pitchFamily="34" charset="0"/>
                <a:cs typeface="Arial" panose="020B0604020202020204" pitchFamily="34" charset="0"/>
              </a:rPr>
              <a:t>Pupils need to develop knowledge and understanding of children’s rights and how children and young people can access their rights, or not, in their own community and the wider world. By engaging with parents, carers and the wider school community, children are young people are empowered to see how rights are part of life beyond the school gates. </a:t>
            </a:r>
            <a:r>
              <a:rPr lang="en-US" sz="1800" b="0" i="0" dirty="0">
                <a:solidFill>
                  <a:srgbClr val="000000"/>
                </a:solidFill>
                <a:effectLst/>
                <a:latin typeface="Arial" panose="020B0604020202020204" pitchFamily="34" charset="0"/>
                <a:cs typeface="Arial" panose="020B0604020202020204" pitchFamily="34" charset="0"/>
              </a:rPr>
              <a:t>​</a:t>
            </a:r>
            <a:endParaRPr lang="en-US"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dirty="0">
                <a:solidFill>
                  <a:srgbClr val="000000"/>
                </a:solidFill>
                <a:effectLst/>
                <a:latin typeface="Arial" panose="020B0604020202020204" pitchFamily="34" charset="0"/>
                <a:cs typeface="Arial" panose="020B0604020202020204" pitchFamily="34" charset="0"/>
              </a:rPr>
              <a:t>​</a:t>
            </a:r>
            <a:endParaRPr lang="en-GB"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u="none" strike="noStrike" dirty="0">
                <a:solidFill>
                  <a:srgbClr val="000000"/>
                </a:solidFill>
                <a:effectLst/>
                <a:latin typeface="Arial" panose="020B0604020202020204" pitchFamily="34" charset="0"/>
                <a:cs typeface="Arial" panose="020B0604020202020204" pitchFamily="34" charset="0"/>
              </a:rPr>
              <a:t>Strand C, Outcome 8:</a:t>
            </a:r>
            <a:r>
              <a:rPr lang="en-US" sz="1800" b="0" i="0" dirty="0">
                <a:solidFill>
                  <a:srgbClr val="000000"/>
                </a:solidFill>
                <a:effectLst/>
                <a:latin typeface="Arial" panose="020B0604020202020204" pitchFamily="34" charset="0"/>
                <a:cs typeface="Arial" panose="020B0604020202020204" pitchFamily="34" charset="0"/>
              </a:rPr>
              <a:t>​ </a:t>
            </a:r>
            <a:r>
              <a:rPr lang="en-GB" sz="1800" b="0" i="0" u="none" strike="noStrike" dirty="0">
                <a:solidFill>
                  <a:srgbClr val="000000"/>
                </a:solidFill>
                <a:effectLst/>
                <a:latin typeface="Arial" panose="020B0604020202020204" pitchFamily="34" charset="0"/>
                <a:cs typeface="Arial" panose="020B0604020202020204" pitchFamily="34" charset="0"/>
              </a:rPr>
              <a:t>Children and young people know that their views are taken seriously. Engaging with the wider school community shows how their voices can have impact outside of school. </a:t>
            </a:r>
            <a:r>
              <a:rPr lang="en-US" sz="1800" b="0" i="0" dirty="0">
                <a:solidFill>
                  <a:srgbClr val="000000"/>
                </a:solidFill>
                <a:effectLst/>
                <a:latin typeface="Arial" panose="020B0604020202020204" pitchFamily="34" charset="0"/>
                <a:cs typeface="Arial" panose="020B0604020202020204" pitchFamily="34" charset="0"/>
              </a:rPr>
              <a:t>​</a:t>
            </a:r>
            <a:endParaRPr lang="en-US"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dirty="0">
                <a:solidFill>
                  <a:srgbClr val="000000"/>
                </a:solidFill>
                <a:effectLst/>
                <a:latin typeface="Arial" panose="020B0604020202020204" pitchFamily="34" charset="0"/>
                <a:cs typeface="Arial" panose="020B0604020202020204" pitchFamily="34" charset="0"/>
              </a:rPr>
              <a:t>​</a:t>
            </a:r>
            <a:endParaRPr lang="en-GB"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u="none" strike="noStrike" dirty="0">
                <a:solidFill>
                  <a:srgbClr val="000000"/>
                </a:solidFill>
                <a:effectLst/>
                <a:latin typeface="Arial" panose="020B0604020202020204" pitchFamily="34" charset="0"/>
                <a:cs typeface="Arial" panose="020B0604020202020204" pitchFamily="34" charset="0"/>
              </a:rPr>
              <a:t>Strand C, Outcome 9: </a:t>
            </a:r>
            <a:r>
              <a:rPr lang="en-US" sz="1800" b="0" i="0" dirty="0">
                <a:solidFill>
                  <a:srgbClr val="000000"/>
                </a:solidFill>
                <a:effectLst/>
                <a:latin typeface="Arial" panose="020B0604020202020204" pitchFamily="34" charset="0"/>
                <a:cs typeface="Arial" panose="020B0604020202020204" pitchFamily="34" charset="0"/>
              </a:rPr>
              <a:t>​</a:t>
            </a:r>
            <a:r>
              <a:rPr lang="en-GB" sz="1800" b="0" i="0" u="none" strike="noStrike" dirty="0">
                <a:solidFill>
                  <a:srgbClr val="000000"/>
                </a:solidFill>
                <a:effectLst/>
                <a:latin typeface="Arial" panose="020B0604020202020204" pitchFamily="34" charset="0"/>
                <a:cs typeface="Arial" panose="020B0604020202020204" pitchFamily="34" charset="0"/>
              </a:rPr>
              <a:t>Children and young people will have taken action to claim their rights and promote the rights of others. This outcome has more of an impact of the wider school community can get involved at spreading the learning about rights and advocating for the rights of others. </a:t>
            </a:r>
            <a:r>
              <a:rPr lang="en-US" sz="1800" b="0" i="0" dirty="0">
                <a:solidFill>
                  <a:srgbClr val="000000"/>
                </a:solidFill>
                <a:effectLst/>
                <a:latin typeface="Arial" panose="020B0604020202020204" pitchFamily="34" charset="0"/>
                <a:cs typeface="Arial" panose="020B0604020202020204" pitchFamily="34" charset="0"/>
              </a:rPr>
              <a:t>​</a:t>
            </a:r>
            <a:endParaRPr lang="en-US"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dirty="0">
                <a:solidFill>
                  <a:srgbClr val="000000"/>
                </a:solidFill>
                <a:effectLst/>
                <a:latin typeface="Arial" panose="020B0604020202020204" pitchFamily="34" charset="0"/>
                <a:cs typeface="Arial" panose="020B0604020202020204" pitchFamily="34" charset="0"/>
              </a:rPr>
              <a:t>​</a:t>
            </a:r>
            <a:endParaRPr lang="en-GB"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u="none" strike="noStrike" dirty="0">
                <a:solidFill>
                  <a:srgbClr val="000000"/>
                </a:solidFill>
                <a:effectLst/>
                <a:latin typeface="Arial" panose="020B0604020202020204" pitchFamily="34" charset="0"/>
                <a:cs typeface="Arial" panose="020B0604020202020204" pitchFamily="34" charset="0"/>
              </a:rPr>
              <a:t>The full text of the Strands and Outcomes of the Award can be found here:</a:t>
            </a:r>
            <a:r>
              <a:rPr lang="en-US" sz="1800" b="0" i="0" dirty="0">
                <a:solidFill>
                  <a:srgbClr val="000000"/>
                </a:solidFill>
                <a:effectLst/>
                <a:latin typeface="Arial" panose="020B0604020202020204" pitchFamily="34" charset="0"/>
                <a:cs typeface="Arial" panose="020B0604020202020204" pitchFamily="34" charset="0"/>
              </a:rPr>
              <a:t>​ </a:t>
            </a:r>
            <a:r>
              <a:rPr lang="en-GB" sz="1800" b="0" i="0" u="none" strike="noStrike" dirty="0">
                <a:solidFill>
                  <a:srgbClr val="000000"/>
                </a:solidFill>
                <a:effectLst/>
                <a:latin typeface="Arial" panose="020B0604020202020204" pitchFamily="34" charset="0"/>
                <a:cs typeface="Arial" panose="020B0604020202020204" pitchFamily="34" charset="0"/>
              </a:rPr>
              <a:t>www.unicef.org.uk/rights-respecting-schools/wp-content/uploads/sites/4/2015/06/RRSA-Strands-and-Outcomes-at-Silver-and-Gold-1.pdf</a:t>
            </a:r>
            <a:r>
              <a:rPr lang="en-US" sz="1800" b="0" i="0" dirty="0">
                <a:solidFill>
                  <a:srgbClr val="000000"/>
                </a:solidFill>
                <a:effectLst/>
                <a:latin typeface="Arial" panose="020B0604020202020204" pitchFamily="34" charset="0"/>
                <a:cs typeface="Arial" panose="020B0604020202020204" pitchFamily="34" charset="0"/>
              </a:rPr>
              <a:t>​</a:t>
            </a:r>
            <a:endParaRPr lang="en-US"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dirty="0">
                <a:solidFill>
                  <a:srgbClr val="000000"/>
                </a:solidFill>
                <a:effectLst/>
                <a:latin typeface="Arial" panose="020B0604020202020204" pitchFamily="34" charset="0"/>
                <a:cs typeface="Arial" panose="020B0604020202020204" pitchFamily="34" charset="0"/>
              </a:rPr>
              <a:t>​</a:t>
            </a:r>
            <a:endParaRPr lang="en-GB" sz="1800" b="0" i="0" dirty="0">
              <a:solidFill>
                <a:srgbClr val="444444"/>
              </a:solidFill>
              <a:effectLst/>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6</a:t>
            </a:fld>
            <a:endParaRPr lang="en-US"/>
          </a:p>
        </p:txBody>
      </p:sp>
    </p:spTree>
    <p:extLst>
      <p:ext uri="{BB962C8B-B14F-4D97-AF65-F5344CB8AC3E}">
        <p14:creationId xmlns:p14="http://schemas.microsoft.com/office/powerpoint/2010/main" val="2726884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0" i="0" u="none" strike="noStrike" dirty="0">
                <a:solidFill>
                  <a:srgbClr val="000000"/>
                </a:solidFill>
                <a:effectLst/>
                <a:latin typeface="Arial" panose="020B0604020202020204" pitchFamily="34" charset="0"/>
                <a:cs typeface="Arial" panose="020B0604020202020204" pitchFamily="34" charset="0"/>
              </a:rPr>
              <a:t>When showing this slide in presenter mode the articles will appear on click. </a:t>
            </a:r>
          </a:p>
          <a:p>
            <a:pPr algn="l" rtl="0" fontAlgn="base"/>
            <a:endParaRPr lang="en-GB" sz="1800" b="0" i="0" u="none" strike="noStrike" dirty="0">
              <a:solidFill>
                <a:srgbClr val="000000"/>
              </a:solidFill>
              <a:effectLst/>
              <a:latin typeface="Arial" panose="020B0604020202020204" pitchFamily="34" charset="0"/>
              <a:cs typeface="Arial" panose="020B0604020202020204" pitchFamily="34" charset="0"/>
            </a:endParaRPr>
          </a:p>
          <a:p>
            <a:pPr algn="l" rtl="0" fontAlgn="base"/>
            <a:r>
              <a:rPr lang="en-GB" sz="1800" b="0" i="0" u="none" strike="noStrike" dirty="0">
                <a:solidFill>
                  <a:srgbClr val="000000"/>
                </a:solidFill>
                <a:effectLst/>
                <a:latin typeface="Arial" panose="020B0604020202020204" pitchFamily="34" charset="0"/>
                <a:cs typeface="Arial" panose="020B0604020202020204" pitchFamily="34" charset="0"/>
              </a:rPr>
              <a:t>The summary version of the CRC can be found here: www.unicef.org.uk/rights-respecting-schools/wp-content/uploads/sites/4/2017/01/uncrc_summary-1_1.pdf</a:t>
            </a:r>
            <a:r>
              <a:rPr lang="en-US" sz="1800" b="0" i="0" dirty="0">
                <a:solidFill>
                  <a:srgbClr val="000000"/>
                </a:solidFill>
                <a:effectLst/>
                <a:latin typeface="Arial" panose="020B0604020202020204" pitchFamily="34" charset="0"/>
                <a:cs typeface="Arial" panose="020B0604020202020204" pitchFamily="34" charset="0"/>
              </a:rPr>
              <a:t>​</a:t>
            </a:r>
            <a:endParaRPr lang="en-US"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dirty="0">
                <a:solidFill>
                  <a:srgbClr val="000000"/>
                </a:solidFill>
                <a:effectLst/>
                <a:latin typeface="Arial" panose="020B0604020202020204" pitchFamily="34" charset="0"/>
                <a:cs typeface="Arial" panose="020B0604020202020204" pitchFamily="34" charset="0"/>
              </a:rPr>
              <a:t>​</a:t>
            </a:r>
            <a:endParaRPr lang="en-GB"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u="none" strike="noStrike" dirty="0">
                <a:solidFill>
                  <a:srgbClr val="000000"/>
                </a:solidFill>
                <a:effectLst/>
                <a:latin typeface="Arial" panose="020B0604020202020204" pitchFamily="34" charset="0"/>
                <a:cs typeface="Arial" panose="020B0604020202020204" pitchFamily="34" charset="0"/>
              </a:rPr>
              <a:t>Parents and carers are mentioned many times in the CRC which shows what a fundamental role they play in ensuring that children’s rights are met. </a:t>
            </a:r>
          </a:p>
          <a:p>
            <a:pPr algn="l" rtl="0" fontAlgn="base"/>
            <a:endParaRPr lang="en-GB" sz="1800" b="0" i="0" u="none" strike="noStrike" dirty="0">
              <a:solidFill>
                <a:srgbClr val="000000"/>
              </a:solidFill>
              <a:effectLst/>
              <a:latin typeface="Arial" panose="020B0604020202020204" pitchFamily="34" charset="0"/>
              <a:cs typeface="Arial" panose="020B0604020202020204" pitchFamily="34" charset="0"/>
            </a:endParaRPr>
          </a:p>
          <a:p>
            <a:pPr algn="l" rtl="0" fontAlgn="base"/>
            <a:r>
              <a:rPr lang="en-GB" sz="1800" b="0" i="0" u="none" strike="noStrike" dirty="0">
                <a:solidFill>
                  <a:srgbClr val="000000"/>
                </a:solidFill>
                <a:effectLst/>
                <a:latin typeface="Arial" panose="020B0604020202020204" pitchFamily="34" charset="0"/>
                <a:cs typeface="Arial" panose="020B0604020202020204" pitchFamily="34" charset="0"/>
              </a:rPr>
              <a:t>They are also rights holders themselves under the CRC. They are entitled to assistance from the state in raising their children and should also provide their children with advice and guidance. </a:t>
            </a:r>
          </a:p>
          <a:p>
            <a:pPr algn="l" rtl="0" fontAlgn="base"/>
            <a:endParaRPr lang="en-GB" sz="1800" b="0" i="0" u="none" strike="noStrike" dirty="0">
              <a:solidFill>
                <a:srgbClr val="000000"/>
              </a:solidFill>
              <a:effectLst/>
              <a:latin typeface="Arial" panose="020B0604020202020204" pitchFamily="34" charset="0"/>
              <a:cs typeface="Arial" panose="020B0604020202020204" pitchFamily="34" charset="0"/>
            </a:endParaRPr>
          </a:p>
          <a:p>
            <a:pPr algn="l" rtl="0" fontAlgn="base"/>
            <a:r>
              <a:rPr lang="en-GB" sz="1800" b="0" i="0" u="none" strike="noStrike" dirty="0">
                <a:solidFill>
                  <a:srgbClr val="FFFF00"/>
                </a:solidFill>
                <a:effectLst/>
                <a:latin typeface="Arial" panose="020B0604020202020204" pitchFamily="34" charset="0"/>
                <a:cs typeface="Arial" panose="020B0604020202020204" pitchFamily="34" charset="0"/>
              </a:rPr>
              <a:t>Article 42 </a:t>
            </a:r>
            <a:r>
              <a:rPr lang="en-US" sz="1800" b="0" i="0" u="none" strike="noStrike" dirty="0">
                <a:solidFill>
                  <a:srgbClr val="FFFF00"/>
                </a:solidFill>
                <a:effectLst/>
                <a:latin typeface="Arial" panose="020B0604020202020204" pitchFamily="34" charset="0"/>
                <a:cs typeface="Arial" panose="020B0604020202020204" pitchFamily="34" charset="0"/>
              </a:rPr>
              <a:t>​</a:t>
            </a:r>
            <a:r>
              <a:rPr lang="en-US" sz="1800" b="0" i="0" dirty="0">
                <a:solidFill>
                  <a:srgbClr val="FFFF00"/>
                </a:solidFill>
                <a:effectLst/>
                <a:latin typeface="Arial" panose="020B0604020202020204" pitchFamily="34" charset="0"/>
                <a:cs typeface="Arial" panose="020B0604020202020204" pitchFamily="34" charset="0"/>
              </a:rPr>
              <a:t>​states: </a:t>
            </a:r>
            <a:r>
              <a:rPr lang="en-GB" sz="1800" b="0" i="0" u="none" strike="noStrike" dirty="0">
                <a:solidFill>
                  <a:srgbClr val="000000"/>
                </a:solidFill>
                <a:effectLst/>
                <a:latin typeface="Arial" panose="020B0604020202020204" pitchFamily="34" charset="0"/>
                <a:cs typeface="Arial" panose="020B0604020202020204" pitchFamily="34" charset="0"/>
              </a:rPr>
              <a:t>All adults and children should know about the convention. Children have a right to learn about rights and adults should learn about them too​.</a:t>
            </a:r>
            <a:r>
              <a:rPr lang="en-GB" sz="1800" b="0" i="0" dirty="0">
                <a:solidFill>
                  <a:srgbClr val="000000"/>
                </a:solidFill>
                <a:effectLst/>
                <a:latin typeface="Arial" panose="020B0604020202020204" pitchFamily="34" charset="0"/>
                <a:cs typeface="Arial" panose="020B0604020202020204" pitchFamily="34" charset="0"/>
              </a:rPr>
              <a:t>​</a:t>
            </a:r>
            <a:endParaRPr lang="en-GB" sz="1800" b="0" i="0" dirty="0">
              <a:solidFill>
                <a:srgbClr val="444444"/>
              </a:solidFill>
              <a:effectLst/>
              <a:latin typeface="Arial" panose="020B0604020202020204" pitchFamily="34" charset="0"/>
              <a:cs typeface="Arial" panose="020B0604020202020204" pitchFamily="34" charset="0"/>
            </a:endParaRPr>
          </a:p>
          <a:p>
            <a:pPr algn="l" rtl="0" fontAlgn="base"/>
            <a:endParaRPr lang="en-GB" sz="1800" b="0" i="0" u="none" strike="noStrike" dirty="0">
              <a:solidFill>
                <a:srgbClr val="000000"/>
              </a:solidFill>
              <a:effectLst/>
              <a:latin typeface="Arial" panose="020B0604020202020204" pitchFamily="34" charset="0"/>
              <a:cs typeface="Arial" panose="020B0604020202020204" pitchFamily="34" charset="0"/>
            </a:endParaRPr>
          </a:p>
          <a:p>
            <a:pPr algn="l" rtl="0" fontAlgn="base"/>
            <a:r>
              <a:rPr lang="en-GB" sz="1800" b="0" i="0" u="none" strike="noStrike" dirty="0">
                <a:solidFill>
                  <a:srgbClr val="000000"/>
                </a:solidFill>
                <a:effectLst/>
                <a:latin typeface="Arial" panose="020B0604020202020204" pitchFamily="34" charset="0"/>
                <a:cs typeface="Arial" panose="020B0604020202020204" pitchFamily="34" charset="0"/>
              </a:rPr>
              <a:t>For further information on parents as rights holders this see the following video from Queens University Belfast: www.youtube.com/watch?v=TFMqTDIYI2U&amp;t=11s </a:t>
            </a:r>
            <a:r>
              <a:rPr lang="en-US" sz="1800" b="0" i="0" dirty="0">
                <a:solidFill>
                  <a:srgbClr val="000000"/>
                </a:solidFill>
                <a:effectLst/>
                <a:latin typeface="Arial" panose="020B0604020202020204" pitchFamily="34" charset="0"/>
                <a:cs typeface="Arial" panose="020B0604020202020204" pitchFamily="34" charset="0"/>
              </a:rPr>
              <a:t>​</a:t>
            </a:r>
            <a:endParaRPr lang="en-US" sz="1800" b="0" i="0" dirty="0">
              <a:solidFill>
                <a:srgbClr val="444444"/>
              </a:solidFill>
              <a:effectLst/>
              <a:latin typeface="Arial" panose="020B0604020202020204" pitchFamily="34" charset="0"/>
              <a:cs typeface="Arial" panose="020B0604020202020204" pitchFamily="34" charset="0"/>
            </a:endParaRPr>
          </a:p>
          <a:p>
            <a:pPr algn="l" rtl="0" fontAlgn="base"/>
            <a:r>
              <a:rPr lang="en-GB" sz="1800" b="0" i="0" dirty="0">
                <a:solidFill>
                  <a:srgbClr val="000000"/>
                </a:solidFill>
                <a:effectLst/>
                <a:latin typeface="Arial" panose="020B0604020202020204" pitchFamily="34" charset="0"/>
                <a:cs typeface="Arial" panose="020B0604020202020204" pitchFamily="34" charset="0"/>
              </a:rPr>
              <a:t>​</a:t>
            </a:r>
            <a:r>
              <a:rPr lang="en-GB" sz="1800" b="0" i="0" u="none" strike="noStrike" dirty="0">
                <a:solidFill>
                  <a:srgbClr val="000000"/>
                </a:solidFill>
                <a:effectLst/>
                <a:latin typeface="Arial" panose="020B0604020202020204" pitchFamily="34" charset="0"/>
                <a:cs typeface="Arial" panose="020B0604020202020204" pitchFamily="34" charset="0"/>
              </a:rPr>
              <a:t>​</a:t>
            </a:r>
            <a:r>
              <a:rPr lang="en-GB" sz="1800" b="0" i="0" dirty="0">
                <a:solidFill>
                  <a:srgbClr val="000000"/>
                </a:solidFill>
                <a:effectLst/>
                <a:latin typeface="Arial" panose="020B0604020202020204" pitchFamily="34" charset="0"/>
                <a:cs typeface="Arial" panose="020B0604020202020204" pitchFamily="34" charset="0"/>
              </a:rPr>
              <a:t>​​</a:t>
            </a:r>
            <a:endParaRPr lang="en-GB" sz="1800" b="0" i="0" dirty="0">
              <a:solidFill>
                <a:srgbClr val="444444"/>
              </a:solidFill>
              <a:effectLst/>
              <a:latin typeface="Arial" panose="020B0604020202020204" pitchFamily="34" charset="0"/>
              <a:cs typeface="Arial" panose="020B0604020202020204" pitchFamily="34" charset="0"/>
            </a:endParaRPr>
          </a:p>
          <a:p>
            <a:pPr marL="285750" indent="-285750" algn="l" rtl="0" fontAlgn="base">
              <a:buFont typeface="Arial" panose="020B0604020202020204" pitchFamily="34" charset="0"/>
              <a:buChar char="•"/>
            </a:pPr>
            <a:r>
              <a:rPr lang="en-GB" sz="1800" b="0" i="0" u="none" strike="noStrike" dirty="0">
                <a:solidFill>
                  <a:srgbClr val="000000"/>
                </a:solidFill>
                <a:effectLst/>
                <a:latin typeface="Arial" panose="020B0604020202020204" pitchFamily="34" charset="0"/>
                <a:cs typeface="Arial" panose="020B0604020202020204" pitchFamily="34" charset="0"/>
              </a:rPr>
              <a:t>CRC Summary: unicef.org.uk/</a:t>
            </a:r>
            <a:r>
              <a:rPr lang="en-GB" sz="1800" b="0" i="0" u="none" strike="noStrike" dirty="0" err="1">
                <a:solidFill>
                  <a:srgbClr val="000000"/>
                </a:solidFill>
                <a:effectLst/>
                <a:latin typeface="Arial" panose="020B0604020202020204" pitchFamily="34" charset="0"/>
                <a:cs typeface="Arial" panose="020B0604020202020204" pitchFamily="34" charset="0"/>
              </a:rPr>
              <a:t>wp</a:t>
            </a:r>
            <a:r>
              <a:rPr lang="en-GB" sz="1800" b="0" i="0" u="none" strike="noStrike" dirty="0">
                <a:solidFill>
                  <a:srgbClr val="000000"/>
                </a:solidFill>
                <a:effectLst/>
                <a:latin typeface="Arial" panose="020B0604020202020204" pitchFamily="34" charset="0"/>
                <a:cs typeface="Arial" panose="020B0604020202020204" pitchFamily="34" charset="0"/>
              </a:rPr>
              <a:t>-content/uploads/2019/10/UNCRC_summary-1_1.pdf</a:t>
            </a:r>
            <a:r>
              <a:rPr lang="en-US" sz="1800" b="0" i="0" dirty="0">
                <a:solidFill>
                  <a:srgbClr val="000000"/>
                </a:solidFill>
                <a:effectLst/>
                <a:latin typeface="Arial" panose="020B0604020202020204" pitchFamily="34" charset="0"/>
                <a:cs typeface="Arial" panose="020B0604020202020204" pitchFamily="34" charset="0"/>
              </a:rPr>
              <a:t>​</a:t>
            </a:r>
            <a:endParaRPr lang="en-US" sz="1800" b="0" i="0" dirty="0">
              <a:solidFill>
                <a:srgbClr val="444444"/>
              </a:solidFill>
              <a:effectLst/>
              <a:latin typeface="Arial" panose="020B0604020202020204" pitchFamily="34" charset="0"/>
              <a:cs typeface="Arial" panose="020B0604020202020204" pitchFamily="34" charset="0"/>
            </a:endParaRPr>
          </a:p>
          <a:p>
            <a:pPr marL="285750" indent="-285750" algn="l" rtl="0" fontAlgn="base">
              <a:buFont typeface="Arial" panose="020B0604020202020204" pitchFamily="34" charset="0"/>
              <a:buChar char="•"/>
            </a:pPr>
            <a:r>
              <a:rPr lang="en-GB" sz="1800" b="0" i="0" dirty="0">
                <a:solidFill>
                  <a:srgbClr val="000000"/>
                </a:solidFill>
                <a:effectLst/>
                <a:latin typeface="Arial" panose="020B0604020202020204" pitchFamily="34" charset="0"/>
                <a:cs typeface="Arial" panose="020B0604020202020204" pitchFamily="34" charset="0"/>
              </a:rPr>
              <a:t>​</a:t>
            </a:r>
            <a:r>
              <a:rPr lang="en-GB" sz="1800" b="0" i="0" u="none" strike="noStrike" dirty="0">
                <a:solidFill>
                  <a:srgbClr val="000000"/>
                </a:solidFill>
                <a:effectLst/>
                <a:latin typeface="Arial" panose="020B0604020202020204" pitchFamily="34" charset="0"/>
                <a:cs typeface="Arial" panose="020B0604020202020204" pitchFamily="34" charset="0"/>
              </a:rPr>
              <a:t>CRC full text: unicef.org.uk/</a:t>
            </a:r>
            <a:r>
              <a:rPr lang="en-GB" sz="1800" b="0" i="0" u="none" strike="noStrike" dirty="0" err="1">
                <a:solidFill>
                  <a:srgbClr val="000000"/>
                </a:solidFill>
                <a:effectLst/>
                <a:latin typeface="Arial" panose="020B0604020202020204" pitchFamily="34" charset="0"/>
                <a:cs typeface="Arial" panose="020B0604020202020204" pitchFamily="34" charset="0"/>
              </a:rPr>
              <a:t>wp</a:t>
            </a:r>
            <a:r>
              <a:rPr lang="en-GB" sz="1800" b="0" i="0" u="none" strike="noStrike" dirty="0">
                <a:solidFill>
                  <a:srgbClr val="000000"/>
                </a:solidFill>
                <a:effectLst/>
                <a:latin typeface="Arial" panose="020B0604020202020204" pitchFamily="34" charset="0"/>
                <a:cs typeface="Arial" panose="020B0604020202020204" pitchFamily="34" charset="0"/>
              </a:rPr>
              <a:t>-content/uploads/2016/08/unicef-convention-rights-child-uncrc.pdf</a:t>
            </a:r>
            <a:r>
              <a:rPr lang="en-US" sz="1800" b="0" i="0" dirty="0">
                <a:solidFill>
                  <a:srgbClr val="000000"/>
                </a:solidFill>
                <a:effectLst/>
                <a:latin typeface="Arial" panose="020B0604020202020204" pitchFamily="34" charset="0"/>
                <a:cs typeface="Arial" panose="020B0604020202020204" pitchFamily="34" charset="0"/>
              </a:rPr>
              <a:t>​</a:t>
            </a:r>
            <a:endParaRPr lang="en-US" sz="1800" b="0" i="0" dirty="0">
              <a:solidFill>
                <a:srgbClr val="444444"/>
              </a:solidFill>
              <a:effectLst/>
              <a:latin typeface="Arial" panose="020B0604020202020204" pitchFamily="34" charset="0"/>
              <a:cs typeface="Arial" panose="020B0604020202020204" pitchFamily="34" charset="0"/>
            </a:endParaRPr>
          </a:p>
          <a:p>
            <a:pPr marL="285750" indent="-285750" algn="l" rtl="0" fontAlgn="base">
              <a:buFont typeface="Arial" panose="020B0604020202020204" pitchFamily="34" charset="0"/>
              <a:buChar char="•"/>
            </a:pPr>
            <a:r>
              <a:rPr lang="en-GB" sz="1800" b="0" i="0" dirty="0">
                <a:solidFill>
                  <a:srgbClr val="000000"/>
                </a:solidFill>
                <a:effectLst/>
                <a:latin typeface="Arial" panose="020B0604020202020204" pitchFamily="34" charset="0"/>
                <a:cs typeface="Arial" panose="020B0604020202020204" pitchFamily="34" charset="0"/>
              </a:rPr>
              <a:t>​</a:t>
            </a:r>
            <a:r>
              <a:rPr lang="en-GB" sz="1800" b="0" i="0" u="none" strike="noStrike" dirty="0">
                <a:solidFill>
                  <a:srgbClr val="000000"/>
                </a:solidFill>
                <a:effectLst/>
                <a:latin typeface="Arial" panose="020B0604020202020204" pitchFamily="34" charset="0"/>
                <a:cs typeface="Arial" panose="020B0604020202020204" pitchFamily="34" charset="0"/>
              </a:rPr>
              <a:t>CRC icons: unicef.uk/</a:t>
            </a:r>
            <a:r>
              <a:rPr lang="en-GB" sz="1800" b="0" i="0" u="none" strike="noStrike" dirty="0" err="1">
                <a:solidFill>
                  <a:srgbClr val="000000"/>
                </a:solidFill>
                <a:effectLst/>
                <a:latin typeface="Arial" panose="020B0604020202020204" pitchFamily="34" charset="0"/>
                <a:cs typeface="Arial" panose="020B0604020202020204" pitchFamily="34" charset="0"/>
              </a:rPr>
              <a:t>CRC_Icons</a:t>
            </a:r>
            <a:r>
              <a:rPr lang="en-GB" sz="1800" b="0" i="0" dirty="0">
                <a:solidFill>
                  <a:srgbClr val="000000"/>
                </a:solidFill>
                <a:effectLst/>
                <a:latin typeface="Arial" panose="020B0604020202020204" pitchFamily="34" charset="0"/>
                <a:cs typeface="Arial" panose="020B0604020202020204" pitchFamily="34" charset="0"/>
              </a:rPr>
              <a:t>​</a:t>
            </a:r>
            <a:endParaRPr lang="en-GB" sz="1800" b="0" i="0" dirty="0">
              <a:solidFill>
                <a:srgbClr val="444444"/>
              </a:solidFill>
              <a:effectLst/>
              <a:latin typeface="Arial" panose="020B0604020202020204" pitchFamily="34" charset="0"/>
              <a:cs typeface="Arial" panose="020B0604020202020204" pitchFamily="34" charset="0"/>
            </a:endParaRPr>
          </a:p>
          <a:p>
            <a:pPr marL="285750" indent="-285750" algn="l" rtl="0" fontAlgn="base">
              <a:buFont typeface="Arial" panose="020B0604020202020204" pitchFamily="34" charset="0"/>
              <a:buChar char="•"/>
            </a:pPr>
            <a:r>
              <a:rPr lang="en-GB" sz="1800" b="0" i="0" dirty="0">
                <a:solidFill>
                  <a:srgbClr val="000000"/>
                </a:solidFill>
                <a:effectLst/>
                <a:latin typeface="Arial" panose="020B0604020202020204" pitchFamily="34" charset="0"/>
                <a:cs typeface="Arial" panose="020B0604020202020204" pitchFamily="34" charset="0"/>
              </a:rPr>
              <a:t>​</a:t>
            </a:r>
            <a:r>
              <a:rPr lang="en-GB" sz="1800" b="0" i="0" u="none" strike="noStrike" dirty="0">
                <a:solidFill>
                  <a:srgbClr val="000000"/>
                </a:solidFill>
                <a:effectLst/>
                <a:latin typeface="Arial" panose="020B0604020202020204" pitchFamily="34" charset="0"/>
                <a:cs typeface="Arial" panose="020B0604020202020204" pitchFamily="34" charset="0"/>
              </a:rPr>
              <a:t>RRSA Glossary: www.unicef.org.uk/rights-respecting-schools/resources/teaching-resources/guidance-assemblies-lessons/rrsa-glossary/</a:t>
            </a:r>
            <a:r>
              <a:rPr lang="en-US" sz="1800" b="0" i="0" dirty="0">
                <a:solidFill>
                  <a:srgbClr val="000000"/>
                </a:solidFill>
                <a:effectLst/>
                <a:latin typeface="Arial" panose="020B0604020202020204" pitchFamily="34" charset="0"/>
                <a:cs typeface="Arial" panose="020B0604020202020204" pitchFamily="34" charset="0"/>
              </a:rPr>
              <a:t>​</a:t>
            </a:r>
            <a:endParaRPr lang="en-US" sz="1800" b="0" i="0" dirty="0">
              <a:solidFill>
                <a:srgbClr val="444444"/>
              </a:solidFill>
              <a:effectLst/>
              <a:latin typeface="Arial" panose="020B0604020202020204" pitchFamily="34" charset="0"/>
              <a:cs typeface="Arial" panose="020B0604020202020204" pitchFamily="34" charset="0"/>
            </a:endParaRPr>
          </a:p>
          <a:p>
            <a:pPr marL="0" indent="0" algn="l" rtl="0" fontAlgn="base">
              <a:buFont typeface="Arial" panose="020B0604020202020204" pitchFamily="34" charset="0"/>
              <a:buNone/>
            </a:pPr>
            <a:endParaRPr lang="en-GB"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6301C135-8ECD-234C-BECE-154CA43012B9}" type="slidenum">
              <a:rPr lang="en-US" smtClean="0"/>
              <a:t>7</a:t>
            </a:fld>
            <a:endParaRPr lang="en-US"/>
          </a:p>
        </p:txBody>
      </p:sp>
    </p:spTree>
    <p:extLst>
      <p:ext uri="{BB962C8B-B14F-4D97-AF65-F5344CB8AC3E}">
        <p14:creationId xmlns:p14="http://schemas.microsoft.com/office/powerpoint/2010/main" val="9382124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Arial" panose="020B0604020202020204" pitchFamily="34" charset="0"/>
                <a:ea typeface="Calibri" panose="020F0502020204030204" pitchFamily="34" charset="0"/>
                <a:cs typeface="Arial" panose="020B0604020202020204" pitchFamily="34" charset="0"/>
              </a:rPr>
              <a:t>The full case study is available on the RRSA website, where you can print it out and share with your colleagues if you are choosing to focus on this as part of your session.</a:t>
            </a:r>
            <a:r>
              <a:rPr lang="en-GB" sz="18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GB" sz="1800" dirty="0">
                <a:effectLst/>
                <a:latin typeface="Arial" panose="020B0604020202020204" pitchFamily="34" charset="0"/>
                <a:ea typeface="Calibri" panose="020F0502020204030204" pitchFamily="34" charset="0"/>
                <a:cs typeface="Arial" panose="020B0604020202020204" pitchFamily="34" charset="0"/>
              </a:rPr>
              <a:t> </a:t>
            </a:r>
            <a:r>
              <a:rPr lang="en-GB" sz="1800" dirty="0">
                <a:solidFill>
                  <a:srgbClr val="FF0000"/>
                </a:solidFill>
                <a:effectLst/>
                <a:latin typeface="Arial" panose="020B0604020202020204" pitchFamily="34" charset="0"/>
                <a:ea typeface="Calibri" panose="020F0502020204030204" pitchFamily="34" charset="0"/>
                <a:cs typeface="Arial" panose="020B0604020202020204" pitchFamily="34" charset="0"/>
              </a:rPr>
              <a:t>Encourage staff to consider whether there are any examples of good practice within this case study that your school could draw on and learn from.  </a:t>
            </a:r>
            <a:endParaRPr lang="en-GB" sz="1800" dirty="0">
              <a:effectLst/>
              <a:latin typeface="Arial" panose="020B0604020202020204" pitchFamily="34" charset="0"/>
              <a:ea typeface="Calibri" panose="020F0502020204030204" pitchFamily="34" charset="0"/>
              <a:cs typeface="Arial" panose="020B0604020202020204" pitchFamily="34" charset="0"/>
            </a:endParaRPr>
          </a:p>
          <a:p>
            <a:endParaRPr lang="en-GB" sz="1800" dirty="0">
              <a:effectLst/>
              <a:latin typeface="Arial" panose="020B060402020202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6301C135-8ECD-234C-BECE-154CA43012B9}" type="slidenum">
              <a:rPr lang="en-US" smtClean="0"/>
              <a:t>8</a:t>
            </a:fld>
            <a:endParaRPr lang="en-US"/>
          </a:p>
        </p:txBody>
      </p:sp>
    </p:spTree>
    <p:extLst>
      <p:ext uri="{BB962C8B-B14F-4D97-AF65-F5344CB8AC3E}">
        <p14:creationId xmlns:p14="http://schemas.microsoft.com/office/powerpoint/2010/main" val="32972367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chemeClr val="tx1"/>
                </a:solidFill>
                <a:effectLst/>
                <a:latin typeface="Arial" panose="020B0604020202020204" pitchFamily="34" charset="0"/>
                <a:ea typeface="Calibri" panose="020F0502020204030204" pitchFamily="34" charset="0"/>
                <a:cs typeface="Arial" panose="020B0604020202020204" pitchFamily="34" charset="0"/>
              </a:rPr>
              <a:t>The full case study is available on the RRSA website, where you can print it out and share with your colleagues if you are choosing to focus on this as part of your session.  Encourage staff to consider whether there are any examples of good practice within this case study that your school could draw on and learn from.  </a:t>
            </a:r>
          </a:p>
          <a:p>
            <a:endParaRPr lang="en-GB"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6301C135-8ECD-234C-BECE-154CA43012B9}" type="slidenum">
              <a:rPr lang="en-US" smtClean="0"/>
              <a:t>9</a:t>
            </a:fld>
            <a:endParaRPr lang="en-US"/>
          </a:p>
        </p:txBody>
      </p:sp>
    </p:spTree>
    <p:extLst>
      <p:ext uri="{BB962C8B-B14F-4D97-AF65-F5344CB8AC3E}">
        <p14:creationId xmlns:p14="http://schemas.microsoft.com/office/powerpoint/2010/main" val="39174767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1">
    <p:bg>
      <p:bgPr>
        <a:solidFill>
          <a:schemeClr val="bg1">
            <a:alpha val="97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EC4305-9547-9843-9C82-EA7A6EDD68E0}"/>
              </a:ext>
            </a:extLst>
          </p:cNvPr>
          <p:cNvSpPr/>
          <p:nvPr userDrawn="1"/>
        </p:nvSpPr>
        <p:spPr>
          <a:xfrm>
            <a:off x="0" y="0"/>
            <a:ext cx="12192000" cy="6858000"/>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E68D08BF-C942-A840-8D12-6C728915A557}"/>
              </a:ext>
            </a:extLst>
          </p:cNvPr>
          <p:cNvSpPr>
            <a:spLocks noGrp="1"/>
          </p:cNvSpPr>
          <p:nvPr>
            <p:ph type="ctrTitle" hasCustomPrompt="1"/>
          </p:nvPr>
        </p:nvSpPr>
        <p:spPr>
          <a:xfrm>
            <a:off x="3036000" y="3035252"/>
            <a:ext cx="6120000" cy="787496"/>
          </a:xfrm>
          <a:solidFill>
            <a:schemeClr val="bg1"/>
          </a:solidFill>
          <a:ln>
            <a:noFill/>
          </a:ln>
        </p:spPr>
        <p:txBody>
          <a:bodyPr wrap="square" lIns="180000" tIns="180000" rIns="180000" bIns="36000" anchor="ctr" anchorCtr="0">
            <a:spAutoFit/>
          </a:bodyPr>
          <a:lstStyle>
            <a:lvl1pPr>
              <a:defRPr sz="4000" b="1" i="0" cap="none" spc="0" baseline="0">
                <a:solidFill>
                  <a:srgbClr val="00AEEF"/>
                </a:solidFill>
                <a:latin typeface="Univers LT Pro 85 XBlack" panose="020B0804030502020204" pitchFamily="34" charset="77"/>
              </a:defRPr>
            </a:lvl1pPr>
          </a:lstStyle>
          <a:p>
            <a:r>
              <a:rPr lang="en-US" dirty="0"/>
              <a:t>CLICK TO EDIT TITLE</a:t>
            </a:r>
            <a:endParaRPr lang="en-GB" dirty="0"/>
          </a:p>
        </p:txBody>
      </p:sp>
      <p:pic>
        <p:nvPicPr>
          <p:cNvPr id="9" name="Picture 8" descr="Graphical user interface, text, application&#10;&#10;Description automatically generated">
            <a:extLst>
              <a:ext uri="{FF2B5EF4-FFF2-40B4-BE49-F238E27FC236}">
                <a16:creationId xmlns:a16="http://schemas.microsoft.com/office/drawing/2014/main" id="{53BE7CC5-4C79-1244-9F01-978F50A8D70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05630" y="5519146"/>
            <a:ext cx="1712559" cy="1172599"/>
          </a:xfrm>
          <a:prstGeom prst="rect">
            <a:avLst/>
          </a:prstGeom>
        </p:spPr>
      </p:pic>
    </p:spTree>
    <p:extLst>
      <p:ext uri="{BB962C8B-B14F-4D97-AF65-F5344CB8AC3E}">
        <p14:creationId xmlns:p14="http://schemas.microsoft.com/office/powerpoint/2010/main" val="16145059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3" name="Picture 2" descr="A picture containing human face, person, toddler, clothing&#10;&#10;Description automatically generated">
            <a:extLst>
              <a:ext uri="{FF2B5EF4-FFF2-40B4-BE49-F238E27FC236}">
                <a16:creationId xmlns:a16="http://schemas.microsoft.com/office/drawing/2014/main" id="{4B0F8D60-CEE8-04DE-1987-2BDFA30CFE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5595"/>
          <a:stretch/>
        </p:blipFill>
        <p:spPr>
          <a:xfrm>
            <a:off x="0" y="0"/>
            <a:ext cx="12192000" cy="6858000"/>
          </a:xfrm>
          <a:prstGeom prst="rect">
            <a:avLst/>
          </a:prstGeom>
        </p:spPr>
      </p:pic>
      <p:sp>
        <p:nvSpPr>
          <p:cNvPr id="5" name="TextBox 4">
            <a:extLst>
              <a:ext uri="{FF2B5EF4-FFF2-40B4-BE49-F238E27FC236}">
                <a16:creationId xmlns:a16="http://schemas.microsoft.com/office/drawing/2014/main" id="{6B7F9DE6-B0BB-E94A-BBCC-550AA8C2847A}"/>
              </a:ext>
            </a:extLst>
          </p:cNvPr>
          <p:cNvSpPr txBox="1"/>
          <p:nvPr userDrawn="1"/>
        </p:nvSpPr>
        <p:spPr>
          <a:xfrm rot="5400000">
            <a:off x="11370842" y="5981107"/>
            <a:ext cx="1264025" cy="215444"/>
          </a:xfrm>
          <a:prstGeom prst="rect">
            <a:avLst/>
          </a:prstGeom>
          <a:noFill/>
        </p:spPr>
        <p:txBody>
          <a:bodyPr wrap="square">
            <a:spAutoFit/>
          </a:bodyPr>
          <a:lstStyle/>
          <a:p>
            <a:pPr algn="r"/>
            <a:r>
              <a:rPr lang="en-GB" sz="800" b="0" i="0" dirty="0">
                <a:solidFill>
                  <a:schemeClr val="bg1"/>
                </a:solidFill>
                <a:effectLst/>
                <a:latin typeface="Univers LT Pro 45 Light" panose="020B0403020202020204" pitchFamily="34" charset="77"/>
              </a:rPr>
              <a:t>© </a:t>
            </a:r>
            <a:r>
              <a:rPr lang="en-GB" sz="800" b="0" i="0" dirty="0" err="1">
                <a:solidFill>
                  <a:schemeClr val="bg1"/>
                </a:solidFill>
                <a:effectLst/>
                <a:latin typeface="Univers LT Pro 45 Light" panose="020B0403020202020204" pitchFamily="34" charset="77"/>
              </a:rPr>
              <a:t>UNICEF</a:t>
            </a:r>
            <a:r>
              <a:rPr lang="en-GB" sz="800" b="0" i="0" dirty="0" err="1">
                <a:solidFill>
                  <a:schemeClr val="bg1"/>
                </a:solidFill>
                <a:effectLst/>
                <a:latin typeface="Montserrat" pitchFamily="2" charset="77"/>
              </a:rPr>
              <a:t>Sandag</a:t>
            </a:r>
            <a:endParaRPr lang="en-US" sz="800" b="0" i="0" dirty="0">
              <a:solidFill>
                <a:schemeClr val="bg1"/>
              </a:solidFill>
              <a:latin typeface="Univers LT Pro 45 Light" panose="020B0403020202020204" pitchFamily="34" charset="77"/>
            </a:endParaRPr>
          </a:p>
        </p:txBody>
      </p:sp>
      <p:pic>
        <p:nvPicPr>
          <p:cNvPr id="8" name="Picture 7" descr="Logo&#10;&#10;Description automatically generated with low confidence">
            <a:extLst>
              <a:ext uri="{FF2B5EF4-FFF2-40B4-BE49-F238E27FC236}">
                <a16:creationId xmlns:a16="http://schemas.microsoft.com/office/drawing/2014/main" id="{79C7465A-9FD6-6947-AD0B-9AC91E3717E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6" y="0"/>
            <a:ext cx="1728039" cy="1728039"/>
          </a:xfrm>
          <a:prstGeom prst="rect">
            <a:avLst/>
          </a:prstGeom>
        </p:spPr>
      </p:pic>
      <p:sp>
        <p:nvSpPr>
          <p:cNvPr id="9" name="Title 1">
            <a:extLst>
              <a:ext uri="{FF2B5EF4-FFF2-40B4-BE49-F238E27FC236}">
                <a16:creationId xmlns:a16="http://schemas.microsoft.com/office/drawing/2014/main" id="{B90B541F-A993-B649-8826-0F9DE362481C}"/>
              </a:ext>
            </a:extLst>
          </p:cNvPr>
          <p:cNvSpPr>
            <a:spLocks noGrp="1"/>
          </p:cNvSpPr>
          <p:nvPr>
            <p:ph type="ctrTitle" hasCustomPrompt="1"/>
          </p:nvPr>
        </p:nvSpPr>
        <p:spPr>
          <a:xfrm>
            <a:off x="296867" y="5775443"/>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dirty="0"/>
              <a:t>CLICK TO EDIT TITLE</a:t>
            </a:r>
            <a:endParaRPr lang="en-GB" dirty="0"/>
          </a:p>
        </p:txBody>
      </p:sp>
      <p:sp>
        <p:nvSpPr>
          <p:cNvPr id="4" name="TextBox 3">
            <a:extLst>
              <a:ext uri="{FF2B5EF4-FFF2-40B4-BE49-F238E27FC236}">
                <a16:creationId xmlns:a16="http://schemas.microsoft.com/office/drawing/2014/main" id="{C96A18E2-32BB-24B9-2456-E8A39154EEC6}"/>
              </a:ext>
            </a:extLst>
          </p:cNvPr>
          <p:cNvSpPr txBox="1"/>
          <p:nvPr userDrawn="1"/>
        </p:nvSpPr>
        <p:spPr>
          <a:xfrm>
            <a:off x="317405" y="295061"/>
            <a:ext cx="3412931" cy="830997"/>
          </a:xfrm>
          <a:prstGeom prst="rect">
            <a:avLst/>
          </a:prstGeom>
          <a:noFill/>
        </p:spPr>
        <p:txBody>
          <a:bodyPr wrap="square">
            <a:spAutoFit/>
          </a:bodyPr>
          <a:lstStyle/>
          <a:p>
            <a:r>
              <a:rPr lang="en-GB" sz="1200" b="0" i="0" dirty="0">
                <a:solidFill>
                  <a:schemeClr val="bg1"/>
                </a:solidFill>
                <a:effectLst/>
                <a:latin typeface="Univers LT Pro 45 Light" panose="020B0403020202020204" pitchFamily="34" charset="77"/>
              </a:rPr>
              <a:t>2-year-old </a:t>
            </a:r>
            <a:r>
              <a:rPr lang="en-GB" sz="1200" b="0" i="0" dirty="0" err="1">
                <a:solidFill>
                  <a:schemeClr val="bg1"/>
                </a:solidFill>
                <a:effectLst/>
                <a:latin typeface="Univers LT Pro 45 Light" panose="020B0403020202020204" pitchFamily="34" charset="77"/>
              </a:rPr>
              <a:t>Anirlan</a:t>
            </a:r>
            <a:r>
              <a:rPr lang="en-GB" sz="1200" b="0" i="0" dirty="0">
                <a:solidFill>
                  <a:schemeClr val="bg1"/>
                </a:solidFill>
                <a:effectLst/>
                <a:latin typeface="Univers LT Pro 45 Light" panose="020B0403020202020204" pitchFamily="34" charset="77"/>
              </a:rPr>
              <a:t> lives in Mongolia with her mother, </a:t>
            </a:r>
            <a:r>
              <a:rPr lang="en-GB" sz="1200" b="0" i="0" dirty="0" err="1">
                <a:solidFill>
                  <a:schemeClr val="bg1"/>
                </a:solidFill>
                <a:effectLst/>
                <a:latin typeface="Univers LT Pro 45 Light" panose="020B0403020202020204" pitchFamily="34" charset="77"/>
              </a:rPr>
              <a:t>Otgonbayar</a:t>
            </a:r>
            <a:r>
              <a:rPr lang="en-GB" sz="1200" b="0" i="0" dirty="0">
                <a:solidFill>
                  <a:schemeClr val="bg1"/>
                </a:solidFill>
                <a:effectLst/>
                <a:latin typeface="Univers LT Pro 45 Light" panose="020B0403020202020204" pitchFamily="34" charset="77"/>
              </a:rPr>
              <a:t>. UNICEF health worker, </a:t>
            </a:r>
            <a:r>
              <a:rPr lang="en-GB" sz="1200" b="0" i="0" dirty="0" err="1">
                <a:solidFill>
                  <a:schemeClr val="bg1"/>
                </a:solidFill>
                <a:effectLst/>
                <a:latin typeface="Univers LT Pro 45 Light" panose="020B0403020202020204" pitchFamily="34" charset="77"/>
              </a:rPr>
              <a:t>Ogi</a:t>
            </a:r>
            <a:r>
              <a:rPr lang="en-GB" sz="1200" b="0" i="0" dirty="0">
                <a:solidFill>
                  <a:schemeClr val="bg1"/>
                </a:solidFill>
                <a:effectLst/>
                <a:latin typeface="Univers LT Pro 45 Light" panose="020B0403020202020204" pitchFamily="34" charset="77"/>
              </a:rPr>
              <a:t> travels hundreds of miles to vaccinate children in </a:t>
            </a:r>
            <a:r>
              <a:rPr lang="en-GB" sz="1200" b="0" i="0" dirty="0" err="1">
                <a:solidFill>
                  <a:schemeClr val="bg1"/>
                </a:solidFill>
                <a:effectLst/>
                <a:latin typeface="Univers LT Pro 45 Light" panose="020B0403020202020204" pitchFamily="34" charset="77"/>
              </a:rPr>
              <a:t>Anirlan’s</a:t>
            </a:r>
            <a:r>
              <a:rPr lang="en-GB" sz="1200" b="0" i="0" dirty="0">
                <a:solidFill>
                  <a:schemeClr val="bg1"/>
                </a:solidFill>
                <a:effectLst/>
                <a:latin typeface="Univers LT Pro 45 Light" panose="020B0403020202020204" pitchFamily="34" charset="77"/>
              </a:rPr>
              <a:t> remote community.</a:t>
            </a:r>
            <a:endParaRPr lang="en-US" sz="1200" b="0" i="0" dirty="0">
              <a:solidFill>
                <a:schemeClr val="bg1"/>
              </a:solidFill>
              <a:latin typeface="Univers LT Pro 45 Light" panose="020B0403020202020204" pitchFamily="34" charset="77"/>
            </a:endParaRPr>
          </a:p>
        </p:txBody>
      </p:sp>
    </p:spTree>
    <p:extLst>
      <p:ext uri="{BB962C8B-B14F-4D97-AF65-F5344CB8AC3E}">
        <p14:creationId xmlns:p14="http://schemas.microsoft.com/office/powerpoint/2010/main" val="34093963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child holding a box&#10;&#10;Description automatically generated with low confidence">
            <a:extLst>
              <a:ext uri="{FF2B5EF4-FFF2-40B4-BE49-F238E27FC236}">
                <a16:creationId xmlns:a16="http://schemas.microsoft.com/office/drawing/2014/main" id="{FD787A29-255D-73BE-1C68-6CC0BB91398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8" b="11687"/>
          <a:stretch/>
        </p:blipFill>
        <p:spPr>
          <a:xfrm>
            <a:off x="0" y="0"/>
            <a:ext cx="12192000" cy="6858000"/>
          </a:xfrm>
          <a:prstGeom prst="rect">
            <a:avLst/>
          </a:prstGeom>
        </p:spPr>
      </p:pic>
      <p:pic>
        <p:nvPicPr>
          <p:cNvPr id="7" name="Picture 6" descr="Logo&#10;&#10;Description automatically generated with low confidence">
            <a:extLst>
              <a:ext uri="{FF2B5EF4-FFF2-40B4-BE49-F238E27FC236}">
                <a16:creationId xmlns:a16="http://schemas.microsoft.com/office/drawing/2014/main" id="{06728B43-A881-824F-9062-0F0823C2615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6" y="0"/>
            <a:ext cx="1728039" cy="1728039"/>
          </a:xfrm>
          <a:prstGeom prst="rect">
            <a:avLst/>
          </a:prstGeom>
        </p:spPr>
      </p:pic>
      <p:sp>
        <p:nvSpPr>
          <p:cNvPr id="9" name="Title 1">
            <a:extLst>
              <a:ext uri="{FF2B5EF4-FFF2-40B4-BE49-F238E27FC236}">
                <a16:creationId xmlns:a16="http://schemas.microsoft.com/office/drawing/2014/main" id="{7C579EE6-3A13-134B-A386-401AC95236A6}"/>
              </a:ext>
            </a:extLst>
          </p:cNvPr>
          <p:cNvSpPr>
            <a:spLocks noGrp="1"/>
          </p:cNvSpPr>
          <p:nvPr>
            <p:ph type="ctrTitle" hasCustomPrompt="1"/>
          </p:nvPr>
        </p:nvSpPr>
        <p:spPr>
          <a:xfrm>
            <a:off x="296867" y="5775443"/>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dirty="0"/>
              <a:t>CLICK TO EDIT TITLE</a:t>
            </a:r>
            <a:endParaRPr lang="en-GB" dirty="0"/>
          </a:p>
        </p:txBody>
      </p:sp>
      <p:sp>
        <p:nvSpPr>
          <p:cNvPr id="11" name="TextBox 10">
            <a:extLst>
              <a:ext uri="{FF2B5EF4-FFF2-40B4-BE49-F238E27FC236}">
                <a16:creationId xmlns:a16="http://schemas.microsoft.com/office/drawing/2014/main" id="{04D475EB-B635-D443-A05E-63B780500DB6}"/>
              </a:ext>
            </a:extLst>
          </p:cNvPr>
          <p:cNvSpPr txBox="1"/>
          <p:nvPr userDrawn="1"/>
        </p:nvSpPr>
        <p:spPr>
          <a:xfrm rot="5400000">
            <a:off x="11452264" y="6118266"/>
            <a:ext cx="1264025" cy="215444"/>
          </a:xfrm>
          <a:prstGeom prst="rect">
            <a:avLst/>
          </a:prstGeom>
          <a:noFill/>
        </p:spPr>
        <p:txBody>
          <a:bodyPr wrap="square">
            <a:spAutoFit/>
          </a:bodyPr>
          <a:lstStyle/>
          <a:p>
            <a:pPr algn="r"/>
            <a:r>
              <a:rPr lang="en-GB" sz="800" b="0" i="0" dirty="0">
                <a:solidFill>
                  <a:schemeClr val="bg1"/>
                </a:solidFill>
                <a:effectLst/>
                <a:latin typeface="Univers LT Pro 45 Light" panose="020B0403020202020204" pitchFamily="34" charset="77"/>
              </a:rPr>
              <a:t>© UNICEF/</a:t>
            </a:r>
            <a:r>
              <a:rPr lang="en-GB" sz="800" b="0" i="0" dirty="0" err="1">
                <a:solidFill>
                  <a:schemeClr val="bg1"/>
                </a:solidFill>
                <a:effectLst/>
                <a:latin typeface="Univers LT Pro 45 Light" panose="020B0403020202020204" pitchFamily="34" charset="77"/>
              </a:rPr>
              <a:t>Issaa</a:t>
            </a:r>
            <a:endParaRPr lang="en-US" sz="800" b="0" i="0" dirty="0">
              <a:solidFill>
                <a:schemeClr val="bg1"/>
              </a:solidFill>
              <a:latin typeface="Univers LT Pro 45 Light" panose="020B0403020202020204" pitchFamily="34" charset="77"/>
            </a:endParaRPr>
          </a:p>
        </p:txBody>
      </p:sp>
      <p:sp>
        <p:nvSpPr>
          <p:cNvPr id="2" name="TextBox 1">
            <a:extLst>
              <a:ext uri="{FF2B5EF4-FFF2-40B4-BE49-F238E27FC236}">
                <a16:creationId xmlns:a16="http://schemas.microsoft.com/office/drawing/2014/main" id="{92BF51E5-329C-8083-1D92-FDC030C48DE6}"/>
              </a:ext>
            </a:extLst>
          </p:cNvPr>
          <p:cNvSpPr txBox="1"/>
          <p:nvPr userDrawn="1"/>
        </p:nvSpPr>
        <p:spPr>
          <a:xfrm>
            <a:off x="317406" y="295061"/>
            <a:ext cx="3059640" cy="830997"/>
          </a:xfrm>
          <a:prstGeom prst="rect">
            <a:avLst/>
          </a:prstGeom>
          <a:noFill/>
        </p:spPr>
        <p:txBody>
          <a:bodyPr wrap="square">
            <a:spAutoFit/>
          </a:bodyPr>
          <a:lstStyle/>
          <a:p>
            <a:r>
              <a:rPr lang="en-GB" sz="1200" b="0" i="0" dirty="0">
                <a:solidFill>
                  <a:schemeClr val="tx1"/>
                </a:solidFill>
                <a:effectLst/>
                <a:latin typeface="Univers LT Pro 45 Light" panose="020B0403020202020204" pitchFamily="34" charset="77"/>
              </a:rPr>
              <a:t>Ali, 8, sheltering in a school following the devastating earthquakes in Syria, holds a box of clothes provided by UNICEF. </a:t>
            </a:r>
          </a:p>
          <a:p>
            <a:endParaRPr lang="en-GB" sz="1200" b="0" i="0" dirty="0">
              <a:solidFill>
                <a:schemeClr val="tx1"/>
              </a:solidFill>
              <a:effectLst/>
              <a:latin typeface="Univers LT Pro 45 Light" panose="020B0403020202020204" pitchFamily="34" charset="77"/>
            </a:endParaRPr>
          </a:p>
        </p:txBody>
      </p:sp>
    </p:spTree>
    <p:extLst>
      <p:ext uri="{BB962C8B-B14F-4D97-AF65-F5344CB8AC3E}">
        <p14:creationId xmlns:p14="http://schemas.microsoft.com/office/powerpoint/2010/main" val="7507211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ansparent box 1">
    <p:spTree>
      <p:nvGrpSpPr>
        <p:cNvPr id="1" name=""/>
        <p:cNvGrpSpPr/>
        <p:nvPr/>
      </p:nvGrpSpPr>
      <p:grpSpPr>
        <a:xfrm>
          <a:off x="0" y="0"/>
          <a:ext cx="0" cy="0"/>
          <a:chOff x="0" y="0"/>
          <a:chExt cx="0" cy="0"/>
        </a:xfrm>
      </p:grpSpPr>
      <p:sp>
        <p:nvSpPr>
          <p:cNvPr id="17" name="Text Placeholder 7">
            <a:extLst>
              <a:ext uri="{FF2B5EF4-FFF2-40B4-BE49-F238E27FC236}">
                <a16:creationId xmlns:a16="http://schemas.microsoft.com/office/drawing/2014/main" id="{3ADCB709-ED65-0741-B289-5B4E347811A1}"/>
              </a:ext>
            </a:extLst>
          </p:cNvPr>
          <p:cNvSpPr>
            <a:spLocks noGrp="1"/>
          </p:cNvSpPr>
          <p:nvPr>
            <p:ph type="body" sz="quarter" idx="14" hasCustomPrompt="1"/>
          </p:nvPr>
        </p:nvSpPr>
        <p:spPr>
          <a:xfrm>
            <a:off x="6536002" y="600588"/>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18" name="Text Placeholder 24">
            <a:extLst>
              <a:ext uri="{FF2B5EF4-FFF2-40B4-BE49-F238E27FC236}">
                <a16:creationId xmlns:a16="http://schemas.microsoft.com/office/drawing/2014/main" id="{1CABC8AD-7222-F34B-9DC8-93443F8D4804}"/>
              </a:ext>
            </a:extLst>
          </p:cNvPr>
          <p:cNvSpPr>
            <a:spLocks noGrp="1"/>
          </p:cNvSpPr>
          <p:nvPr>
            <p:ph type="body" sz="quarter" idx="17" hasCustomPrompt="1"/>
          </p:nvPr>
        </p:nvSpPr>
        <p:spPr>
          <a:xfrm>
            <a:off x="6535899" y="3681012"/>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dirty="0"/>
              <a:t>Click to edit sub-heading</a:t>
            </a:r>
            <a:endParaRPr lang="en-US" dirty="0"/>
          </a:p>
        </p:txBody>
      </p:sp>
      <p:sp>
        <p:nvSpPr>
          <p:cNvPr id="19" name="Text Placeholder 30">
            <a:extLst>
              <a:ext uri="{FF2B5EF4-FFF2-40B4-BE49-F238E27FC236}">
                <a16:creationId xmlns:a16="http://schemas.microsoft.com/office/drawing/2014/main" id="{3F15152C-B9F1-1C47-8AA6-A4AEDF174D0B}"/>
              </a:ext>
            </a:extLst>
          </p:cNvPr>
          <p:cNvSpPr>
            <a:spLocks noGrp="1"/>
          </p:cNvSpPr>
          <p:nvPr>
            <p:ph type="body" sz="quarter" idx="20" hasCustomPrompt="1"/>
          </p:nvPr>
        </p:nvSpPr>
        <p:spPr>
          <a:xfrm>
            <a:off x="6535898" y="1551132"/>
            <a:ext cx="5305425" cy="448808"/>
          </a:xfrm>
        </p:spPr>
        <p:txBody>
          <a:bodyPr lIns="0" rIns="90000"/>
          <a:lstStyle>
            <a:lvl1pPr marL="0" indent="0">
              <a:buNone/>
              <a:defRPr b="1" i="0">
                <a:latin typeface="Univers LT Pro 85 XBlack" panose="020B0804030502020204" pitchFamily="34" charset="77"/>
              </a:defRPr>
            </a:lvl1pPr>
          </a:lstStyle>
          <a:p>
            <a:pPr lvl="0"/>
            <a:r>
              <a:rPr lang="en-GB" dirty="0"/>
              <a:t>CLICK TO EDIT</a:t>
            </a:r>
          </a:p>
        </p:txBody>
      </p:sp>
      <p:sp>
        <p:nvSpPr>
          <p:cNvPr id="22" name="Text Placeholder 6">
            <a:extLst>
              <a:ext uri="{FF2B5EF4-FFF2-40B4-BE49-F238E27FC236}">
                <a16:creationId xmlns:a16="http://schemas.microsoft.com/office/drawing/2014/main" id="{C5ACB111-88C0-7C49-ACB4-E11D22B29D64}"/>
              </a:ext>
            </a:extLst>
          </p:cNvPr>
          <p:cNvSpPr>
            <a:spLocks noGrp="1"/>
          </p:cNvSpPr>
          <p:nvPr>
            <p:ph type="body" sz="quarter" idx="23" hasCustomPrompt="1"/>
          </p:nvPr>
        </p:nvSpPr>
        <p:spPr>
          <a:xfrm>
            <a:off x="6535899" y="2141136"/>
            <a:ext cx="5305425"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
        <p:nvSpPr>
          <p:cNvPr id="24" name="Text Placeholder 32">
            <a:extLst>
              <a:ext uri="{FF2B5EF4-FFF2-40B4-BE49-F238E27FC236}">
                <a16:creationId xmlns:a16="http://schemas.microsoft.com/office/drawing/2014/main" id="{3C7D2DC5-51AB-754B-B99C-2DC72F97B410}"/>
              </a:ext>
            </a:extLst>
          </p:cNvPr>
          <p:cNvSpPr>
            <a:spLocks noGrp="1"/>
          </p:cNvSpPr>
          <p:nvPr>
            <p:ph type="body" sz="quarter" idx="22" hasCustomPrompt="1"/>
          </p:nvPr>
        </p:nvSpPr>
        <p:spPr>
          <a:xfrm>
            <a:off x="6535896" y="5471243"/>
            <a:ext cx="5305425"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
        <p:nvSpPr>
          <p:cNvPr id="23" name="Text Placeholder 32">
            <a:extLst>
              <a:ext uri="{FF2B5EF4-FFF2-40B4-BE49-F238E27FC236}">
                <a16:creationId xmlns:a16="http://schemas.microsoft.com/office/drawing/2014/main" id="{60A7AC5E-963B-0D4E-8617-70DC4C02B753}"/>
              </a:ext>
            </a:extLst>
          </p:cNvPr>
          <p:cNvSpPr>
            <a:spLocks noGrp="1"/>
          </p:cNvSpPr>
          <p:nvPr>
            <p:ph type="body" sz="quarter" idx="21" hasCustomPrompt="1"/>
          </p:nvPr>
        </p:nvSpPr>
        <p:spPr>
          <a:xfrm>
            <a:off x="6535898" y="4179743"/>
            <a:ext cx="5305425"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Tree>
    <p:extLst>
      <p:ext uri="{BB962C8B-B14F-4D97-AF65-F5344CB8AC3E}">
        <p14:creationId xmlns:p14="http://schemas.microsoft.com/office/powerpoint/2010/main" val="14736686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ransparent box 1">
    <p:spTree>
      <p:nvGrpSpPr>
        <p:cNvPr id="1" name=""/>
        <p:cNvGrpSpPr/>
        <p:nvPr/>
      </p:nvGrpSpPr>
      <p:grpSpPr>
        <a:xfrm>
          <a:off x="0" y="0"/>
          <a:ext cx="0" cy="0"/>
          <a:chOff x="0" y="0"/>
          <a:chExt cx="0" cy="0"/>
        </a:xfrm>
      </p:grpSpPr>
      <p:sp>
        <p:nvSpPr>
          <p:cNvPr id="17" name="Text Placeholder 7">
            <a:extLst>
              <a:ext uri="{FF2B5EF4-FFF2-40B4-BE49-F238E27FC236}">
                <a16:creationId xmlns:a16="http://schemas.microsoft.com/office/drawing/2014/main" id="{911F93A4-C228-F843-9F26-8B47B8F1C0E6}"/>
              </a:ext>
            </a:extLst>
          </p:cNvPr>
          <p:cNvSpPr>
            <a:spLocks noGrp="1"/>
          </p:cNvSpPr>
          <p:nvPr>
            <p:ph type="body" sz="quarter" idx="14" hasCustomPrompt="1"/>
          </p:nvPr>
        </p:nvSpPr>
        <p:spPr>
          <a:xfrm>
            <a:off x="528741" y="531140"/>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18" name="Text Placeholder 24">
            <a:extLst>
              <a:ext uri="{FF2B5EF4-FFF2-40B4-BE49-F238E27FC236}">
                <a16:creationId xmlns:a16="http://schemas.microsoft.com/office/drawing/2014/main" id="{9AD6D71F-36D3-9241-AF54-11F7648E9923}"/>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dirty="0"/>
              <a:t>Click to edit sub-heading</a:t>
            </a:r>
            <a:endParaRPr lang="en-US" dirty="0"/>
          </a:p>
        </p:txBody>
      </p:sp>
      <p:sp>
        <p:nvSpPr>
          <p:cNvPr id="19" name="Text Placeholder 30">
            <a:extLst>
              <a:ext uri="{FF2B5EF4-FFF2-40B4-BE49-F238E27FC236}">
                <a16:creationId xmlns:a16="http://schemas.microsoft.com/office/drawing/2014/main" id="{F4C04A3D-CB22-0A49-97D0-5BA4C5664ED8}"/>
              </a:ext>
            </a:extLst>
          </p:cNvPr>
          <p:cNvSpPr>
            <a:spLocks noGrp="1"/>
          </p:cNvSpPr>
          <p:nvPr>
            <p:ph type="body" sz="quarter" idx="20" hasCustomPrompt="1"/>
          </p:nvPr>
        </p:nvSpPr>
        <p:spPr>
          <a:xfrm>
            <a:off x="528637" y="1481684"/>
            <a:ext cx="5305425" cy="448808"/>
          </a:xfrm>
        </p:spPr>
        <p:txBody>
          <a:bodyPr lIns="0" rIns="90000"/>
          <a:lstStyle>
            <a:lvl1pPr marL="0" indent="0">
              <a:buNone/>
              <a:defRPr b="1" i="0">
                <a:latin typeface="Univers LT Pro 85 XBlack" panose="020B0804030502020204" pitchFamily="34" charset="77"/>
              </a:defRPr>
            </a:lvl1pPr>
          </a:lstStyle>
          <a:p>
            <a:pPr lvl="0"/>
            <a:r>
              <a:rPr lang="en-GB" dirty="0"/>
              <a:t>CLICK TO EDIT</a:t>
            </a:r>
          </a:p>
        </p:txBody>
      </p:sp>
      <p:sp>
        <p:nvSpPr>
          <p:cNvPr id="22" name="Text Placeholder 6">
            <a:extLst>
              <a:ext uri="{FF2B5EF4-FFF2-40B4-BE49-F238E27FC236}">
                <a16:creationId xmlns:a16="http://schemas.microsoft.com/office/drawing/2014/main" id="{FA9C82D4-3C10-E142-9889-00D4EF3D257D}"/>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
        <p:nvSpPr>
          <p:cNvPr id="24" name="Text Placeholder 32">
            <a:extLst>
              <a:ext uri="{FF2B5EF4-FFF2-40B4-BE49-F238E27FC236}">
                <a16:creationId xmlns:a16="http://schemas.microsoft.com/office/drawing/2014/main" id="{39C3253F-B0B0-DB41-B8CE-F01AA9C25704}"/>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
        <p:nvSpPr>
          <p:cNvPr id="23" name="Text Placeholder 32">
            <a:extLst>
              <a:ext uri="{FF2B5EF4-FFF2-40B4-BE49-F238E27FC236}">
                <a16:creationId xmlns:a16="http://schemas.microsoft.com/office/drawing/2014/main" id="{108794B6-B7F9-6A46-BACB-E949B4648B59}"/>
              </a:ext>
            </a:extLst>
          </p:cNvPr>
          <p:cNvSpPr>
            <a:spLocks noGrp="1"/>
          </p:cNvSpPr>
          <p:nvPr>
            <p:ph type="body" sz="quarter" idx="21" hasCustomPrompt="1"/>
          </p:nvPr>
        </p:nvSpPr>
        <p:spPr>
          <a:xfrm>
            <a:off x="528638" y="4035425"/>
            <a:ext cx="5305425"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pic>
        <p:nvPicPr>
          <p:cNvPr id="5" name="Picture 4" descr="A person and child jumping over orange hurdles&#10;&#10;Description automatically generated">
            <a:extLst>
              <a:ext uri="{FF2B5EF4-FFF2-40B4-BE49-F238E27FC236}">
                <a16:creationId xmlns:a16="http://schemas.microsoft.com/office/drawing/2014/main" id="{C5642213-C356-343F-5200-AF2D4F26E8B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5724" r="25017"/>
          <a:stretch/>
        </p:blipFill>
        <p:spPr>
          <a:xfrm>
            <a:off x="6096000" y="0"/>
            <a:ext cx="6096000" cy="6858000"/>
          </a:xfrm>
          <a:prstGeom prst="rect">
            <a:avLst/>
          </a:prstGeom>
        </p:spPr>
      </p:pic>
      <p:sp>
        <p:nvSpPr>
          <p:cNvPr id="6" name="TextBox 5">
            <a:extLst>
              <a:ext uri="{FF2B5EF4-FFF2-40B4-BE49-F238E27FC236}">
                <a16:creationId xmlns:a16="http://schemas.microsoft.com/office/drawing/2014/main" id="{F7C47011-FFB4-3BE8-3146-7B47FDC3C3A7}"/>
              </a:ext>
            </a:extLst>
          </p:cNvPr>
          <p:cNvSpPr txBox="1"/>
          <p:nvPr userDrawn="1"/>
        </p:nvSpPr>
        <p:spPr>
          <a:xfrm rot="5400000">
            <a:off x="11452265" y="506198"/>
            <a:ext cx="1264025" cy="215444"/>
          </a:xfrm>
          <a:prstGeom prst="rect">
            <a:avLst/>
          </a:prstGeom>
          <a:noFill/>
        </p:spPr>
        <p:txBody>
          <a:bodyPr wrap="square">
            <a:spAutoFit/>
          </a:bodyPr>
          <a:lstStyle/>
          <a:p>
            <a:pPr algn="l"/>
            <a:r>
              <a:rPr lang="en-GB" sz="800" b="0" i="0" dirty="0">
                <a:solidFill>
                  <a:schemeClr val="bg1"/>
                </a:solidFill>
                <a:effectLst/>
                <a:latin typeface="Univers LT Pro 45 Light" panose="020B0403020202020204" pitchFamily="34" charset="77"/>
              </a:rPr>
              <a:t>© UNICEF/Dawe</a:t>
            </a:r>
            <a:endParaRPr lang="en-US" sz="800" b="0" i="0" dirty="0">
              <a:solidFill>
                <a:schemeClr val="bg1"/>
              </a:solidFill>
              <a:latin typeface="Univers LT Pro 45 Light" panose="020B0403020202020204" pitchFamily="34" charset="77"/>
            </a:endParaRPr>
          </a:p>
        </p:txBody>
      </p:sp>
    </p:spTree>
    <p:extLst>
      <p:ext uri="{BB962C8B-B14F-4D97-AF65-F5344CB8AC3E}">
        <p14:creationId xmlns:p14="http://schemas.microsoft.com/office/powerpoint/2010/main" val="12127124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ransparent box 3">
    <p:spTree>
      <p:nvGrpSpPr>
        <p:cNvPr id="1" name=""/>
        <p:cNvGrpSpPr/>
        <p:nvPr/>
      </p:nvGrpSpPr>
      <p:grpSpPr>
        <a:xfrm>
          <a:off x="0" y="0"/>
          <a:ext cx="0" cy="0"/>
          <a:chOff x="0" y="0"/>
          <a:chExt cx="0" cy="0"/>
        </a:xfrm>
      </p:grpSpPr>
      <p:sp>
        <p:nvSpPr>
          <p:cNvPr id="19" name="Text Placeholder 7">
            <a:extLst>
              <a:ext uri="{FF2B5EF4-FFF2-40B4-BE49-F238E27FC236}">
                <a16:creationId xmlns:a16="http://schemas.microsoft.com/office/drawing/2014/main" id="{50971B6A-3C27-4844-8231-F1BBFFEE3C4F}"/>
              </a:ext>
            </a:extLst>
          </p:cNvPr>
          <p:cNvSpPr>
            <a:spLocks noGrp="1"/>
          </p:cNvSpPr>
          <p:nvPr>
            <p:ph type="body" sz="quarter" idx="14" hasCustomPrompt="1"/>
          </p:nvPr>
        </p:nvSpPr>
        <p:spPr>
          <a:xfrm>
            <a:off x="6536002" y="600588"/>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20" name="Text Placeholder 24">
            <a:extLst>
              <a:ext uri="{FF2B5EF4-FFF2-40B4-BE49-F238E27FC236}">
                <a16:creationId xmlns:a16="http://schemas.microsoft.com/office/drawing/2014/main" id="{0568E147-7B99-AB4E-87BD-2A6E5E4C1FEA}"/>
              </a:ext>
            </a:extLst>
          </p:cNvPr>
          <p:cNvSpPr>
            <a:spLocks noGrp="1"/>
          </p:cNvSpPr>
          <p:nvPr>
            <p:ph type="body" sz="quarter" idx="17" hasCustomPrompt="1"/>
          </p:nvPr>
        </p:nvSpPr>
        <p:spPr>
          <a:xfrm>
            <a:off x="6535899" y="3681012"/>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dirty="0"/>
              <a:t>Click to edit sub-heading</a:t>
            </a:r>
            <a:endParaRPr lang="en-US" dirty="0"/>
          </a:p>
        </p:txBody>
      </p:sp>
      <p:sp>
        <p:nvSpPr>
          <p:cNvPr id="21" name="Text Placeholder 30">
            <a:extLst>
              <a:ext uri="{FF2B5EF4-FFF2-40B4-BE49-F238E27FC236}">
                <a16:creationId xmlns:a16="http://schemas.microsoft.com/office/drawing/2014/main" id="{9B82D579-7705-DA4E-8F72-031AA3ACA39B}"/>
              </a:ext>
            </a:extLst>
          </p:cNvPr>
          <p:cNvSpPr>
            <a:spLocks noGrp="1"/>
          </p:cNvSpPr>
          <p:nvPr>
            <p:ph type="body" sz="quarter" idx="20" hasCustomPrompt="1"/>
          </p:nvPr>
        </p:nvSpPr>
        <p:spPr>
          <a:xfrm>
            <a:off x="6535898" y="1551132"/>
            <a:ext cx="5305425" cy="448808"/>
          </a:xfrm>
        </p:spPr>
        <p:txBody>
          <a:bodyPr lIns="0" rIns="90000"/>
          <a:lstStyle>
            <a:lvl1pPr marL="0" indent="0">
              <a:buNone/>
              <a:defRPr b="1" i="0">
                <a:latin typeface="Univers LT Pro 85 XBlack" panose="020B0804030502020204" pitchFamily="34" charset="77"/>
              </a:defRPr>
            </a:lvl1pPr>
          </a:lstStyle>
          <a:p>
            <a:pPr lvl="0"/>
            <a:r>
              <a:rPr lang="en-GB" dirty="0"/>
              <a:t>CLICK TO EDIT</a:t>
            </a:r>
          </a:p>
        </p:txBody>
      </p:sp>
      <p:sp>
        <p:nvSpPr>
          <p:cNvPr id="24" name="Text Placeholder 6">
            <a:extLst>
              <a:ext uri="{FF2B5EF4-FFF2-40B4-BE49-F238E27FC236}">
                <a16:creationId xmlns:a16="http://schemas.microsoft.com/office/drawing/2014/main" id="{F9A46698-EC9E-B948-AAB6-297953D1AF4F}"/>
              </a:ext>
            </a:extLst>
          </p:cNvPr>
          <p:cNvSpPr>
            <a:spLocks noGrp="1"/>
          </p:cNvSpPr>
          <p:nvPr>
            <p:ph type="body" sz="quarter" idx="23" hasCustomPrompt="1"/>
          </p:nvPr>
        </p:nvSpPr>
        <p:spPr>
          <a:xfrm>
            <a:off x="6535899" y="2141136"/>
            <a:ext cx="5305425"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
        <p:nvSpPr>
          <p:cNvPr id="25" name="Text Placeholder 32">
            <a:extLst>
              <a:ext uri="{FF2B5EF4-FFF2-40B4-BE49-F238E27FC236}">
                <a16:creationId xmlns:a16="http://schemas.microsoft.com/office/drawing/2014/main" id="{6F95AD97-5A5B-4E4E-BB5F-514681B19D93}"/>
              </a:ext>
            </a:extLst>
          </p:cNvPr>
          <p:cNvSpPr>
            <a:spLocks noGrp="1"/>
          </p:cNvSpPr>
          <p:nvPr>
            <p:ph type="body" sz="quarter" idx="21" hasCustomPrompt="1"/>
          </p:nvPr>
        </p:nvSpPr>
        <p:spPr>
          <a:xfrm>
            <a:off x="6535898" y="4179743"/>
            <a:ext cx="5305425"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6" name="Text Placeholder 32">
            <a:extLst>
              <a:ext uri="{FF2B5EF4-FFF2-40B4-BE49-F238E27FC236}">
                <a16:creationId xmlns:a16="http://schemas.microsoft.com/office/drawing/2014/main" id="{C4A51ABF-E0D2-BE43-A416-1F6A52F0A81E}"/>
              </a:ext>
            </a:extLst>
          </p:cNvPr>
          <p:cNvSpPr>
            <a:spLocks noGrp="1"/>
          </p:cNvSpPr>
          <p:nvPr>
            <p:ph type="body" sz="quarter" idx="22" hasCustomPrompt="1"/>
          </p:nvPr>
        </p:nvSpPr>
        <p:spPr>
          <a:xfrm>
            <a:off x="6535896" y="5471243"/>
            <a:ext cx="5305425"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pic>
        <p:nvPicPr>
          <p:cNvPr id="5" name="Picture 4" descr="A child riding a tricycle&#10;&#10;Description automatically generated">
            <a:extLst>
              <a:ext uri="{FF2B5EF4-FFF2-40B4-BE49-F238E27FC236}">
                <a16:creationId xmlns:a16="http://schemas.microsoft.com/office/drawing/2014/main" id="{CAF2AD2C-32D6-0595-0DAD-7251101C14E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697" r="22866"/>
          <a:stretch/>
        </p:blipFill>
        <p:spPr>
          <a:xfrm>
            <a:off x="-18288" y="0"/>
            <a:ext cx="6114288" cy="6858000"/>
          </a:xfrm>
          <a:prstGeom prst="rect">
            <a:avLst/>
          </a:prstGeom>
        </p:spPr>
      </p:pic>
      <p:sp>
        <p:nvSpPr>
          <p:cNvPr id="7" name="TextBox 6">
            <a:extLst>
              <a:ext uri="{FF2B5EF4-FFF2-40B4-BE49-F238E27FC236}">
                <a16:creationId xmlns:a16="http://schemas.microsoft.com/office/drawing/2014/main" id="{7AF13159-C592-51E3-7198-D0044A4A7ED4}"/>
              </a:ext>
            </a:extLst>
          </p:cNvPr>
          <p:cNvSpPr txBox="1"/>
          <p:nvPr userDrawn="1"/>
        </p:nvSpPr>
        <p:spPr>
          <a:xfrm rot="16200000">
            <a:off x="-524219" y="6113695"/>
            <a:ext cx="1264025" cy="215444"/>
          </a:xfrm>
          <a:prstGeom prst="rect">
            <a:avLst/>
          </a:prstGeom>
          <a:noFill/>
        </p:spPr>
        <p:txBody>
          <a:bodyPr wrap="square">
            <a:spAutoFit/>
          </a:bodyPr>
          <a:lstStyle/>
          <a:p>
            <a:pPr algn="l"/>
            <a:r>
              <a:rPr lang="en-GB" sz="800" b="0" i="0" dirty="0">
                <a:solidFill>
                  <a:schemeClr val="bg1"/>
                </a:solidFill>
                <a:effectLst/>
                <a:latin typeface="Univers LT Pro 45 Light" panose="020B0403020202020204" pitchFamily="34" charset="77"/>
              </a:rPr>
              <a:t>© UNICEF/Dawe</a:t>
            </a:r>
            <a:endParaRPr lang="en-US" sz="800" b="0" i="0" dirty="0">
              <a:solidFill>
                <a:schemeClr val="bg1"/>
              </a:solidFill>
              <a:latin typeface="Univers LT Pro 45 Light" panose="020B0403020202020204" pitchFamily="34" charset="77"/>
            </a:endParaRPr>
          </a:p>
        </p:txBody>
      </p:sp>
    </p:spTree>
    <p:extLst>
      <p:ext uri="{BB962C8B-B14F-4D97-AF65-F5344CB8AC3E}">
        <p14:creationId xmlns:p14="http://schemas.microsoft.com/office/powerpoint/2010/main" val="9620072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object 1">
    <p:bg>
      <p:bgPr>
        <a:solidFill>
          <a:srgbClr val="00AEEF"/>
        </a:solidFill>
        <a:effectLst/>
      </p:bgPr>
    </p:bg>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6096000" y="0"/>
            <a:ext cx="6095999" cy="6857999"/>
          </a:xfrm>
        </p:spPr>
        <p:txBody>
          <a:bodyPr anchor="ctr" anchorCtr="1">
            <a:normAutofit/>
          </a:bodyPr>
          <a:lstStyle>
            <a:lvl1pPr marL="0" indent="0">
              <a:buNone/>
              <a:defRPr sz="2000" b="1" i="0">
                <a:latin typeface="Univers LT Pro 45 Light" panose="020B0403020202020204"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3186731" cy="714793"/>
          </a:xfrm>
          <a:solidFill>
            <a:schemeClr val="tx1"/>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chemeClr val="tx1"/>
                </a:solidFill>
                <a:latin typeface="Univers LT Pro 45 Light" panose="020B0403020202020204" pitchFamily="34" charset="77"/>
              </a:defRPr>
            </a:lvl1pPr>
          </a:lstStyle>
          <a:p>
            <a:pPr lvl="0"/>
            <a:r>
              <a:rPr lang="en-GB" dirty="0"/>
              <a:t>Click to edit subheading</a:t>
            </a:r>
            <a:endParaRPr lang="en-US" dirty="0"/>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5467049" cy="448808"/>
          </a:xfrm>
        </p:spPr>
        <p:txBody>
          <a:bodyPr lIns="0" rIns="90000"/>
          <a:lstStyle>
            <a:lvl1pPr marL="0" indent="0">
              <a:buNone/>
              <a:defRPr b="1" i="0">
                <a:solidFill>
                  <a:schemeClr val="tx1"/>
                </a:solidFill>
                <a:latin typeface="Univers LT Pro 85 XBlack" panose="020B0804030502020204" pitchFamily="34" charset="77"/>
              </a:defRPr>
            </a:lvl1pPr>
          </a:lstStyle>
          <a:p>
            <a:pPr lvl="0"/>
            <a:r>
              <a:rPr lang="en-GB" dirty="0"/>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5305425" cy="1127125"/>
          </a:xfrm>
        </p:spPr>
        <p:txBody>
          <a:bodyPr lIns="0">
            <a:normAutofit/>
          </a:bodyPr>
          <a:lstStyle>
            <a:lvl1pPr>
              <a:buClr>
                <a:srgbClr val="FFFF00"/>
              </a:buClr>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FF00"/>
              </a:buClr>
              <a:buFont typeface="+mj-lt"/>
              <a:buAutoNum type="arabicPeriod"/>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bg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Tree>
    <p:extLst>
      <p:ext uri="{BB962C8B-B14F-4D97-AF65-F5344CB8AC3E}">
        <p14:creationId xmlns:p14="http://schemas.microsoft.com/office/powerpoint/2010/main" val="20818983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Content and object 1">
    <p:bg>
      <p:bgPr>
        <a:solidFill>
          <a:schemeClr val="tx1"/>
        </a:solidFill>
        <a:effectLst/>
      </p:bgPr>
    </p:bg>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6096000" y="0"/>
            <a:ext cx="6095999" cy="6857999"/>
          </a:xfrm>
        </p:spPr>
        <p:txBody>
          <a:bodyPr anchor="ctr" anchorCtr="1">
            <a:normAutofit/>
          </a:bodyPr>
          <a:lstStyle>
            <a:lvl1pPr marL="0" indent="0">
              <a:buNone/>
              <a:defRPr sz="2000" b="1" i="0">
                <a:solidFill>
                  <a:schemeClr val="bg1"/>
                </a:solidFill>
                <a:latin typeface="Univers LT Pro 45 Light" panose="020B0403020202020204"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dirty="0"/>
              <a:t>Click to edit sub-heading</a:t>
            </a:r>
            <a:endParaRPr lang="en-US" dirty="0"/>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5467049" cy="448808"/>
          </a:xfrm>
        </p:spPr>
        <p:txBody>
          <a:bodyPr lIns="0" rIns="90000"/>
          <a:lstStyle>
            <a:lvl1pPr marL="0" indent="0">
              <a:buNone/>
              <a:defRPr b="1" i="0">
                <a:solidFill>
                  <a:schemeClr val="bg1"/>
                </a:solidFill>
                <a:latin typeface="Univers LT Pro 85 XBlack" panose="020B0804030502020204" pitchFamily="34" charset="77"/>
              </a:defRPr>
            </a:lvl1pPr>
          </a:lstStyle>
          <a:p>
            <a:pPr lvl="0"/>
            <a:r>
              <a:rPr lang="en-GB" dirty="0"/>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5305425" cy="1127125"/>
          </a:xfrm>
        </p:spPr>
        <p:txBody>
          <a:bodyPr lIns="0">
            <a:normAutofit/>
          </a:bodyPr>
          <a:lstStyle>
            <a:lvl1pPr>
              <a:buClr>
                <a:srgbClr val="FFFF00"/>
              </a:buClr>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FF00"/>
              </a:buClr>
              <a:buFont typeface="+mj-lt"/>
              <a:buAutoNum type="arabicPeriod"/>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bg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Tree>
    <p:extLst>
      <p:ext uri="{BB962C8B-B14F-4D97-AF65-F5344CB8AC3E}">
        <p14:creationId xmlns:p14="http://schemas.microsoft.com/office/powerpoint/2010/main" val="6646565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and object 1">
    <p:bg>
      <p:bgPr>
        <a:solidFill>
          <a:schemeClr val="bg1"/>
        </a:solidFill>
        <a:effectLst/>
      </p:bgPr>
    </p:bg>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6096000" y="0"/>
            <a:ext cx="6095999" cy="6857999"/>
          </a:xfrm>
        </p:spPr>
        <p:txBody>
          <a:bodyPr anchor="ctr" anchorCtr="1">
            <a:normAutofit/>
          </a:bodyPr>
          <a:lstStyle>
            <a:lvl1pPr marL="0" indent="0">
              <a:buNone/>
              <a:defRPr sz="2000" b="1" i="0">
                <a:latin typeface="Univers LT Pro 45 Light" panose="020B0403020202020204"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
        <p:nvSpPr>
          <p:cNvPr id="8" name="Text Placeholder 7">
            <a:extLst>
              <a:ext uri="{FF2B5EF4-FFF2-40B4-BE49-F238E27FC236}">
                <a16:creationId xmlns:a16="http://schemas.microsoft.com/office/drawing/2014/main" id="{A7DE4915-8F76-AB49-9590-D6122C483402}"/>
              </a:ext>
            </a:extLst>
          </p:cNvPr>
          <p:cNvSpPr>
            <a:spLocks noGrp="1"/>
          </p:cNvSpPr>
          <p:nvPr>
            <p:ph type="body" sz="quarter" idx="14" hasCustomPrompt="1"/>
          </p:nvPr>
        </p:nvSpPr>
        <p:spPr>
          <a:xfrm>
            <a:off x="528741" y="531140"/>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25" name="Text Placeholder 24">
            <a:extLst>
              <a:ext uri="{FF2B5EF4-FFF2-40B4-BE49-F238E27FC236}">
                <a16:creationId xmlns:a16="http://schemas.microsoft.com/office/drawing/2014/main" id="{0099BF44-277F-CD47-80F6-ADBE4478B29B}"/>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dirty="0"/>
              <a:t>Click to edit sub-heading</a:t>
            </a:r>
            <a:endParaRPr lang="en-US" dirty="0"/>
          </a:p>
        </p:txBody>
      </p:sp>
      <p:sp>
        <p:nvSpPr>
          <p:cNvPr id="31" name="Text Placeholder 30">
            <a:extLst>
              <a:ext uri="{FF2B5EF4-FFF2-40B4-BE49-F238E27FC236}">
                <a16:creationId xmlns:a16="http://schemas.microsoft.com/office/drawing/2014/main" id="{3CD398BE-B6E7-D047-BA41-3EEF947B415E}"/>
              </a:ext>
            </a:extLst>
          </p:cNvPr>
          <p:cNvSpPr>
            <a:spLocks noGrp="1"/>
          </p:cNvSpPr>
          <p:nvPr>
            <p:ph type="body" sz="quarter" idx="20" hasCustomPrompt="1"/>
          </p:nvPr>
        </p:nvSpPr>
        <p:spPr>
          <a:xfrm>
            <a:off x="528637" y="1481684"/>
            <a:ext cx="5305425" cy="448808"/>
          </a:xfrm>
        </p:spPr>
        <p:txBody>
          <a:bodyPr lIns="0" rIns="90000"/>
          <a:lstStyle>
            <a:lvl1pPr marL="0" indent="0">
              <a:buNone/>
              <a:defRPr b="1" i="0">
                <a:latin typeface="Univers LT Pro 85 XBlack" panose="020B0804030502020204" pitchFamily="34" charset="77"/>
              </a:defRPr>
            </a:lvl1pPr>
          </a:lstStyle>
          <a:p>
            <a:pPr lvl="0"/>
            <a:r>
              <a:rPr lang="en-GB" dirty="0"/>
              <a:t>CLICK TO EDIT</a:t>
            </a:r>
          </a:p>
        </p:txBody>
      </p:sp>
      <p:sp>
        <p:nvSpPr>
          <p:cNvPr id="35" name="Text Placeholder 6">
            <a:extLst>
              <a:ext uri="{FF2B5EF4-FFF2-40B4-BE49-F238E27FC236}">
                <a16:creationId xmlns:a16="http://schemas.microsoft.com/office/drawing/2014/main" id="{7C993EE9-E58A-7E4B-B4EB-2294621E94E9}"/>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
        <p:nvSpPr>
          <p:cNvPr id="36" name="Text Placeholder 32">
            <a:extLst>
              <a:ext uri="{FF2B5EF4-FFF2-40B4-BE49-F238E27FC236}">
                <a16:creationId xmlns:a16="http://schemas.microsoft.com/office/drawing/2014/main" id="{6F6709CB-D11A-7948-8AAE-9615AE189BCE}"/>
              </a:ext>
            </a:extLst>
          </p:cNvPr>
          <p:cNvSpPr>
            <a:spLocks noGrp="1"/>
          </p:cNvSpPr>
          <p:nvPr>
            <p:ph type="body" sz="quarter" idx="21" hasCustomPrompt="1"/>
          </p:nvPr>
        </p:nvSpPr>
        <p:spPr>
          <a:xfrm>
            <a:off x="528638" y="4035425"/>
            <a:ext cx="5305425"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37" name="Text Placeholder 32">
            <a:extLst>
              <a:ext uri="{FF2B5EF4-FFF2-40B4-BE49-F238E27FC236}">
                <a16:creationId xmlns:a16="http://schemas.microsoft.com/office/drawing/2014/main" id="{BD0CE0E7-E129-234F-8A68-84DB95925F4E}"/>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Tree>
    <p:extLst>
      <p:ext uri="{BB962C8B-B14F-4D97-AF65-F5344CB8AC3E}">
        <p14:creationId xmlns:p14="http://schemas.microsoft.com/office/powerpoint/2010/main" val="40215709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ontent and object 1">
    <p:bg>
      <p:bgPr>
        <a:solidFill>
          <a:srgbClr val="00AEEF"/>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3186731" cy="714793"/>
          </a:xfrm>
          <a:solidFill>
            <a:schemeClr val="tx1"/>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chemeClr val="tx1"/>
                </a:solidFill>
                <a:latin typeface="Univers LT Pro 45 Light" panose="020B0403020202020204" pitchFamily="34" charset="77"/>
              </a:defRPr>
            </a:lvl1pPr>
          </a:lstStyle>
          <a:p>
            <a:pPr lvl="0"/>
            <a:r>
              <a:rPr lang="en-GB" dirty="0"/>
              <a:t>Click to edit subheading</a:t>
            </a:r>
            <a:endParaRPr lang="en-US" dirty="0"/>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5467049" cy="448808"/>
          </a:xfrm>
        </p:spPr>
        <p:txBody>
          <a:bodyPr lIns="0" rIns="90000"/>
          <a:lstStyle>
            <a:lvl1pPr marL="0" indent="0">
              <a:buNone/>
              <a:defRPr b="1" i="0">
                <a:solidFill>
                  <a:schemeClr val="tx1"/>
                </a:solidFill>
                <a:latin typeface="Univers LT Pro 85 XBlack" panose="020B0804030502020204" pitchFamily="34" charset="77"/>
              </a:defRPr>
            </a:lvl1pPr>
          </a:lstStyle>
          <a:p>
            <a:pPr lvl="0"/>
            <a:r>
              <a:rPr lang="en-GB" dirty="0"/>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5305425" cy="1127125"/>
          </a:xfrm>
        </p:spPr>
        <p:txBody>
          <a:bodyPr lIns="0">
            <a:normAutofit/>
          </a:bodyPr>
          <a:lstStyle>
            <a:lvl1pPr>
              <a:buClr>
                <a:srgbClr val="FFFF00"/>
              </a:buClr>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FF00"/>
              </a:buClr>
              <a:buFont typeface="+mj-lt"/>
              <a:buAutoNum type="arabicPeriod"/>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bg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
        <p:nvSpPr>
          <p:cNvPr id="3" name="Text Placeholder 2">
            <a:extLst>
              <a:ext uri="{FF2B5EF4-FFF2-40B4-BE49-F238E27FC236}">
                <a16:creationId xmlns:a16="http://schemas.microsoft.com/office/drawing/2014/main" id="{A99823AF-C5AF-754B-8776-CA6845587781}"/>
              </a:ext>
            </a:extLst>
          </p:cNvPr>
          <p:cNvSpPr>
            <a:spLocks noGrp="1"/>
          </p:cNvSpPr>
          <p:nvPr>
            <p:ph type="body" sz="quarter" idx="24" hasCustomPrompt="1"/>
          </p:nvPr>
        </p:nvSpPr>
        <p:spPr>
          <a:xfrm>
            <a:off x="5995988" y="531140"/>
            <a:ext cx="5589587" cy="5922909"/>
          </a:xfrm>
        </p:spPr>
        <p:txBody>
          <a:bodyPr anchor="ctr" anchorCtr="1"/>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b="1" i="0">
                <a:latin typeface="Aleo" pitchFamily="2"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800" dirty="0">
                <a:solidFill>
                  <a:schemeClr val="bg1"/>
                </a:solidFill>
              </a:rPr>
              <a:t>“Click to edit. Add a quote or stat here. You can pull out key </a:t>
            </a:r>
            <a:br>
              <a:rPr lang="en-US" sz="2800" dirty="0">
                <a:solidFill>
                  <a:schemeClr val="bg1"/>
                </a:solidFill>
              </a:rPr>
            </a:br>
            <a:r>
              <a:rPr lang="en-US" sz="2800" dirty="0">
                <a:solidFill>
                  <a:srgbClr val="FFFF00"/>
                </a:solidFill>
              </a:rPr>
              <a:t>words</a:t>
            </a:r>
            <a:r>
              <a:rPr lang="en-US" sz="2800" dirty="0">
                <a:solidFill>
                  <a:schemeClr val="bg1"/>
                </a:solidFill>
              </a:rPr>
              <a:t> or </a:t>
            </a:r>
            <a:r>
              <a:rPr lang="en-US" sz="2800" dirty="0">
                <a:solidFill>
                  <a:srgbClr val="FFFF00"/>
                </a:solidFill>
              </a:rPr>
              <a:t>phrases </a:t>
            </a:r>
            <a:r>
              <a:rPr lang="en-US" sz="2800" dirty="0">
                <a:solidFill>
                  <a:schemeClr val="bg1"/>
                </a:solidFill>
              </a:rPr>
              <a:t>in a </a:t>
            </a:r>
            <a:br>
              <a:rPr lang="en-US" sz="2800" dirty="0">
                <a:solidFill>
                  <a:schemeClr val="bg1"/>
                </a:solidFill>
              </a:rPr>
            </a:br>
            <a:r>
              <a:rPr lang="en-US" sz="2800" dirty="0">
                <a:solidFill>
                  <a:schemeClr val="bg1"/>
                </a:solidFill>
              </a:rPr>
              <a:t>secondary </a:t>
            </a:r>
            <a:r>
              <a:rPr lang="en-US" sz="2800" dirty="0" err="1">
                <a:solidFill>
                  <a:schemeClr val="bg1"/>
                </a:solidFill>
              </a:rPr>
              <a:t>colour</a:t>
            </a:r>
            <a:r>
              <a:rPr lang="en-US" sz="2800" dirty="0">
                <a:solidFill>
                  <a:schemeClr val="bg1"/>
                </a:solidFill>
              </a:rPr>
              <a:t>.”</a:t>
            </a:r>
            <a:endParaRPr lang="en-GB" sz="2800" dirty="0">
              <a:solidFill>
                <a:schemeClr val="bg1"/>
              </a:solidFill>
            </a:endParaRPr>
          </a:p>
        </p:txBody>
      </p:sp>
    </p:spTree>
    <p:extLst>
      <p:ext uri="{BB962C8B-B14F-4D97-AF65-F5344CB8AC3E}">
        <p14:creationId xmlns:p14="http://schemas.microsoft.com/office/powerpoint/2010/main" val="9725432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Content and object 1">
    <p:bg>
      <p:bgPr>
        <a:solidFill>
          <a:schemeClr val="tx1"/>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dirty="0"/>
              <a:t>Click to edit subheading</a:t>
            </a:r>
            <a:endParaRPr lang="en-US" dirty="0"/>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5467049" cy="448808"/>
          </a:xfrm>
        </p:spPr>
        <p:txBody>
          <a:bodyPr lIns="0" rIns="90000"/>
          <a:lstStyle>
            <a:lvl1pPr marL="0" indent="0">
              <a:buNone/>
              <a:defRPr b="1" i="0">
                <a:solidFill>
                  <a:schemeClr val="bg1"/>
                </a:solidFill>
                <a:latin typeface="Univers LT Pro 85 XBlack" panose="020B0804030502020204" pitchFamily="34" charset="77"/>
              </a:defRPr>
            </a:lvl1pPr>
          </a:lstStyle>
          <a:p>
            <a:pPr lvl="0"/>
            <a:r>
              <a:rPr lang="en-GB" dirty="0"/>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5305425" cy="1127125"/>
          </a:xfrm>
        </p:spPr>
        <p:txBody>
          <a:bodyPr lIns="0">
            <a:normAutofit/>
          </a:bodyPr>
          <a:lstStyle>
            <a:lvl1pPr>
              <a:buClr>
                <a:srgbClr val="FFFF00"/>
              </a:buClr>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FF00"/>
              </a:buClr>
              <a:buFont typeface="+mj-lt"/>
              <a:buAutoNum type="arabicPeriod"/>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bg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
        <p:nvSpPr>
          <p:cNvPr id="9" name="Text Placeholder 2">
            <a:extLst>
              <a:ext uri="{FF2B5EF4-FFF2-40B4-BE49-F238E27FC236}">
                <a16:creationId xmlns:a16="http://schemas.microsoft.com/office/drawing/2014/main" id="{F6A2E7FF-FD1B-CF4D-BE4E-0C84862079C4}"/>
              </a:ext>
            </a:extLst>
          </p:cNvPr>
          <p:cNvSpPr>
            <a:spLocks noGrp="1"/>
          </p:cNvSpPr>
          <p:nvPr>
            <p:ph type="body" sz="quarter" idx="24" hasCustomPrompt="1"/>
          </p:nvPr>
        </p:nvSpPr>
        <p:spPr>
          <a:xfrm>
            <a:off x="5995988" y="531140"/>
            <a:ext cx="5589587" cy="5922909"/>
          </a:xfrm>
        </p:spPr>
        <p:txBody>
          <a:bodyPr anchor="ctr" anchorCtr="1"/>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b="1" i="0">
                <a:latin typeface="Aleo" pitchFamily="2"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800" dirty="0">
                <a:solidFill>
                  <a:schemeClr val="bg1"/>
                </a:solidFill>
              </a:rPr>
              <a:t>“Click to edit. Add a quote or stat here. You can pull out key </a:t>
            </a:r>
            <a:br>
              <a:rPr lang="en-US" sz="2800" dirty="0">
                <a:solidFill>
                  <a:schemeClr val="bg1"/>
                </a:solidFill>
              </a:rPr>
            </a:br>
            <a:r>
              <a:rPr lang="en-US" sz="2800" dirty="0">
                <a:solidFill>
                  <a:srgbClr val="FFFF00"/>
                </a:solidFill>
              </a:rPr>
              <a:t>words</a:t>
            </a:r>
            <a:r>
              <a:rPr lang="en-US" sz="2800" dirty="0">
                <a:solidFill>
                  <a:schemeClr val="bg1"/>
                </a:solidFill>
              </a:rPr>
              <a:t> or </a:t>
            </a:r>
            <a:r>
              <a:rPr lang="en-US" sz="2800" dirty="0">
                <a:solidFill>
                  <a:srgbClr val="FFFF00"/>
                </a:solidFill>
              </a:rPr>
              <a:t>phrases </a:t>
            </a:r>
            <a:r>
              <a:rPr lang="en-US" sz="2800" dirty="0">
                <a:solidFill>
                  <a:schemeClr val="bg1"/>
                </a:solidFill>
              </a:rPr>
              <a:t>in a </a:t>
            </a:r>
            <a:br>
              <a:rPr lang="en-US" sz="2800" dirty="0">
                <a:solidFill>
                  <a:schemeClr val="bg1"/>
                </a:solidFill>
              </a:rPr>
            </a:br>
            <a:r>
              <a:rPr lang="en-US" sz="2800" dirty="0">
                <a:solidFill>
                  <a:schemeClr val="bg1"/>
                </a:solidFill>
              </a:rPr>
              <a:t>secondary </a:t>
            </a:r>
            <a:r>
              <a:rPr lang="en-US" sz="2800" dirty="0" err="1">
                <a:solidFill>
                  <a:schemeClr val="bg1"/>
                </a:solidFill>
              </a:rPr>
              <a:t>colour</a:t>
            </a:r>
            <a:r>
              <a:rPr lang="en-US" sz="2800" dirty="0">
                <a:solidFill>
                  <a:schemeClr val="bg1"/>
                </a:solidFill>
              </a:rPr>
              <a:t>.”</a:t>
            </a:r>
            <a:endParaRPr lang="en-GB" sz="2800" dirty="0">
              <a:solidFill>
                <a:schemeClr val="bg1"/>
              </a:solidFill>
            </a:endParaRPr>
          </a:p>
        </p:txBody>
      </p:sp>
    </p:spTree>
    <p:extLst>
      <p:ext uri="{BB962C8B-B14F-4D97-AF65-F5344CB8AC3E}">
        <p14:creationId xmlns:p14="http://schemas.microsoft.com/office/powerpoint/2010/main" val="1830416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1">
    <p:bg>
      <p:bgPr>
        <a:solidFill>
          <a:schemeClr val="bg1">
            <a:alpha val="97000"/>
          </a:schemeClr>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68D08BF-C942-A840-8D12-6C728915A557}"/>
              </a:ext>
            </a:extLst>
          </p:cNvPr>
          <p:cNvSpPr>
            <a:spLocks noGrp="1"/>
          </p:cNvSpPr>
          <p:nvPr>
            <p:ph type="ctrTitle" hasCustomPrompt="1"/>
          </p:nvPr>
        </p:nvSpPr>
        <p:spPr>
          <a:xfrm>
            <a:off x="3036000" y="3035252"/>
            <a:ext cx="6120000" cy="787496"/>
          </a:xfrm>
          <a:solidFill>
            <a:srgbClr val="00AEEF"/>
          </a:solidFill>
          <a:ln>
            <a:noFill/>
          </a:ln>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dirty="0"/>
              <a:t>CLICK TO EDIT TITLE</a:t>
            </a:r>
            <a:endParaRPr lang="en-GB" dirty="0"/>
          </a:p>
        </p:txBody>
      </p:sp>
      <p:pic>
        <p:nvPicPr>
          <p:cNvPr id="2" name="Picture 1">
            <a:extLst>
              <a:ext uri="{FF2B5EF4-FFF2-40B4-BE49-F238E27FC236}">
                <a16:creationId xmlns:a16="http://schemas.microsoft.com/office/drawing/2014/main" id="{A033AC36-552C-2C57-A230-68CD33F8E796}"/>
              </a:ext>
            </a:extLst>
          </p:cNvPr>
          <p:cNvPicPr>
            <a:picLocks noChangeAspect="1"/>
          </p:cNvPicPr>
          <p:nvPr userDrawn="1"/>
        </p:nvPicPr>
        <p:blipFill>
          <a:blip r:embed="rId2"/>
          <a:stretch>
            <a:fillRect/>
          </a:stretch>
        </p:blipFill>
        <p:spPr>
          <a:xfrm>
            <a:off x="9667702" y="4884579"/>
            <a:ext cx="2386659" cy="1973421"/>
          </a:xfrm>
          <a:prstGeom prst="rect">
            <a:avLst/>
          </a:prstGeom>
        </p:spPr>
      </p:pic>
    </p:spTree>
    <p:extLst>
      <p:ext uri="{BB962C8B-B14F-4D97-AF65-F5344CB8AC3E}">
        <p14:creationId xmlns:p14="http://schemas.microsoft.com/office/powerpoint/2010/main" val="11358782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Content and object 1">
    <p:bg>
      <p:bgPr>
        <a:solidFill>
          <a:schemeClr val="bg1"/>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dirty="0"/>
              <a:t>Click to edit subheading</a:t>
            </a:r>
            <a:endParaRPr lang="en-US" dirty="0"/>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5467049" cy="448808"/>
          </a:xfrm>
        </p:spPr>
        <p:txBody>
          <a:bodyPr lIns="0" rIns="90000"/>
          <a:lstStyle>
            <a:lvl1pPr marL="0" indent="0">
              <a:buNone/>
              <a:defRPr b="1" i="0">
                <a:solidFill>
                  <a:schemeClr val="tx1"/>
                </a:solidFill>
                <a:latin typeface="Univers LT Pro 85 XBlack" panose="020B0804030502020204" pitchFamily="34" charset="77"/>
              </a:defRPr>
            </a:lvl1pPr>
          </a:lstStyle>
          <a:p>
            <a:pPr lvl="0"/>
            <a:r>
              <a:rPr lang="en-GB" dirty="0"/>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5305425"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
        <p:nvSpPr>
          <p:cNvPr id="3" name="Text Placeholder 2">
            <a:extLst>
              <a:ext uri="{FF2B5EF4-FFF2-40B4-BE49-F238E27FC236}">
                <a16:creationId xmlns:a16="http://schemas.microsoft.com/office/drawing/2014/main" id="{A99823AF-C5AF-754B-8776-CA6845587781}"/>
              </a:ext>
            </a:extLst>
          </p:cNvPr>
          <p:cNvSpPr>
            <a:spLocks noGrp="1"/>
          </p:cNvSpPr>
          <p:nvPr>
            <p:ph type="body" sz="quarter" idx="24" hasCustomPrompt="1"/>
          </p:nvPr>
        </p:nvSpPr>
        <p:spPr>
          <a:xfrm>
            <a:off x="5995988" y="531140"/>
            <a:ext cx="5589587" cy="5922909"/>
          </a:xfrm>
        </p:spPr>
        <p:txBody>
          <a:bodyPr anchor="ctr" anchorCtr="1"/>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b="1" i="0">
                <a:solidFill>
                  <a:srgbClr val="00AEEF"/>
                </a:solidFill>
                <a:latin typeface="Aleo" pitchFamily="2" charset="77"/>
              </a:defRPr>
            </a:lvl1pPr>
          </a:lstStyle>
          <a:p>
            <a:pPr algn="ctr"/>
            <a:r>
              <a:rPr lang="en-US" sz="2800" dirty="0">
                <a:solidFill>
                  <a:srgbClr val="00AEEF"/>
                </a:solidFill>
              </a:rPr>
              <a:t>“Click to edit. Add a quote or stat here. You can pull out key </a:t>
            </a:r>
            <a:br>
              <a:rPr lang="en-US" sz="2800" dirty="0">
                <a:solidFill>
                  <a:srgbClr val="00AEEF"/>
                </a:solidFill>
              </a:rPr>
            </a:br>
            <a:r>
              <a:rPr lang="en-US" sz="2800" dirty="0">
                <a:solidFill>
                  <a:schemeClr val="tx1"/>
                </a:solidFill>
              </a:rPr>
              <a:t>words</a:t>
            </a:r>
            <a:r>
              <a:rPr lang="en-US" sz="2800" dirty="0">
                <a:solidFill>
                  <a:srgbClr val="00AEEF"/>
                </a:solidFill>
              </a:rPr>
              <a:t> or </a:t>
            </a:r>
            <a:r>
              <a:rPr lang="en-US" sz="2800" dirty="0">
                <a:solidFill>
                  <a:schemeClr val="tx1"/>
                </a:solidFill>
              </a:rPr>
              <a:t>phrases </a:t>
            </a:r>
            <a:r>
              <a:rPr lang="en-US" sz="2800" dirty="0">
                <a:solidFill>
                  <a:srgbClr val="00AEEF"/>
                </a:solidFill>
              </a:rPr>
              <a:t>in a </a:t>
            </a:r>
            <a:br>
              <a:rPr lang="en-US" sz="2800" dirty="0">
                <a:solidFill>
                  <a:srgbClr val="00AEEF"/>
                </a:solidFill>
              </a:rPr>
            </a:br>
            <a:r>
              <a:rPr lang="en-US" sz="2800" dirty="0">
                <a:solidFill>
                  <a:srgbClr val="00AEEF"/>
                </a:solidFill>
              </a:rPr>
              <a:t>secondary </a:t>
            </a:r>
            <a:r>
              <a:rPr lang="en-US" sz="2800" dirty="0" err="1">
                <a:solidFill>
                  <a:srgbClr val="00AEEF"/>
                </a:solidFill>
              </a:rPr>
              <a:t>colour</a:t>
            </a:r>
            <a:r>
              <a:rPr lang="en-US" sz="2800" dirty="0">
                <a:solidFill>
                  <a:srgbClr val="00AEEF"/>
                </a:solidFill>
              </a:rPr>
              <a:t>.”</a:t>
            </a:r>
            <a:endParaRPr lang="en-GB" sz="2800" dirty="0">
              <a:solidFill>
                <a:srgbClr val="00AEEF"/>
              </a:solidFill>
            </a:endParaRPr>
          </a:p>
        </p:txBody>
      </p:sp>
    </p:spTree>
    <p:extLst>
      <p:ext uri="{BB962C8B-B14F-4D97-AF65-F5344CB8AC3E}">
        <p14:creationId xmlns:p14="http://schemas.microsoft.com/office/powerpoint/2010/main" val="16211824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Blank for image 1">
    <p:spTree>
      <p:nvGrpSpPr>
        <p:cNvPr id="1" name=""/>
        <p:cNvGrpSpPr/>
        <p:nvPr/>
      </p:nvGrpSpPr>
      <p:grpSpPr>
        <a:xfrm>
          <a:off x="0" y="0"/>
          <a:ext cx="0" cy="0"/>
          <a:chOff x="0" y="0"/>
          <a:chExt cx="0" cy="0"/>
        </a:xfrm>
      </p:grpSpPr>
      <p:sp>
        <p:nvSpPr>
          <p:cNvPr id="7" name="Picture Placeholder 2"/>
          <p:cNvSpPr>
            <a:spLocks noGrp="1"/>
          </p:cNvSpPr>
          <p:nvPr>
            <p:ph type="pic" idx="13" hasCustomPrompt="1"/>
          </p:nvPr>
        </p:nvSpPr>
        <p:spPr>
          <a:xfrm>
            <a:off x="12996" y="-1"/>
            <a:ext cx="12179003" cy="6864737"/>
          </a:xfrm>
        </p:spPr>
        <p:txBody>
          <a:bodyPr anchor="ctr" anchorCtr="1"/>
          <a:lstStyle>
            <a:lvl1pPr marL="0" indent="0">
              <a:buNone/>
              <a:defRPr sz="3200" b="1" i="0">
                <a:latin typeface="Univers LT Pro 45 Light" panose="020B0403020202020204"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p>
        </p:txBody>
      </p:sp>
    </p:spTree>
    <p:extLst>
      <p:ext uri="{BB962C8B-B14F-4D97-AF65-F5344CB8AC3E}">
        <p14:creationId xmlns:p14="http://schemas.microsoft.com/office/powerpoint/2010/main" val="42040594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Blank for image 1">
    <p:spTree>
      <p:nvGrpSpPr>
        <p:cNvPr id="1" name=""/>
        <p:cNvGrpSpPr/>
        <p:nvPr/>
      </p:nvGrpSpPr>
      <p:grpSpPr>
        <a:xfrm>
          <a:off x="0" y="0"/>
          <a:ext cx="0" cy="0"/>
          <a:chOff x="0" y="0"/>
          <a:chExt cx="0" cy="0"/>
        </a:xfrm>
      </p:grpSpPr>
      <p:sp>
        <p:nvSpPr>
          <p:cNvPr id="7" name="Picture Placeholder 2"/>
          <p:cNvSpPr>
            <a:spLocks noGrp="1"/>
          </p:cNvSpPr>
          <p:nvPr>
            <p:ph type="pic" idx="13" hasCustomPrompt="1"/>
          </p:nvPr>
        </p:nvSpPr>
        <p:spPr>
          <a:xfrm>
            <a:off x="12996" y="-1"/>
            <a:ext cx="12179003" cy="6864737"/>
          </a:xfrm>
        </p:spPr>
        <p:txBody>
          <a:bodyPr anchor="ctr" anchorCtr="1"/>
          <a:lstStyle>
            <a:lvl1pPr marL="0" indent="0">
              <a:buNone/>
              <a:defRPr sz="3200" b="1" i="0">
                <a:latin typeface="Univers LT Pro 45 Light" panose="020B0403020202020204"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p>
        </p:txBody>
      </p:sp>
      <p:pic>
        <p:nvPicPr>
          <p:cNvPr id="3" name="Picture 2" descr="A picture containing text&#10;&#10;Description automatically generated">
            <a:extLst>
              <a:ext uri="{FF2B5EF4-FFF2-40B4-BE49-F238E27FC236}">
                <a16:creationId xmlns:a16="http://schemas.microsoft.com/office/drawing/2014/main" id="{9BCBD3E5-51C1-C94F-93C2-520AD147204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48517" y="5129961"/>
            <a:ext cx="1728039" cy="1728039"/>
          </a:xfrm>
          <a:prstGeom prst="rect">
            <a:avLst/>
          </a:prstGeom>
        </p:spPr>
      </p:pic>
    </p:spTree>
    <p:extLst>
      <p:ext uri="{BB962C8B-B14F-4D97-AF65-F5344CB8AC3E}">
        <p14:creationId xmlns:p14="http://schemas.microsoft.com/office/powerpoint/2010/main" val="11116982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59EBBDA-EB37-3445-A63B-3C71FC237395}"/>
              </a:ext>
            </a:extLst>
          </p:cNvPr>
          <p:cNvSpPr txBox="1"/>
          <p:nvPr userDrawn="1"/>
        </p:nvSpPr>
        <p:spPr>
          <a:xfrm rot="5400000">
            <a:off x="11454389" y="522170"/>
            <a:ext cx="1259778" cy="215444"/>
          </a:xfrm>
          <a:prstGeom prst="rect">
            <a:avLst/>
          </a:prstGeom>
          <a:noFill/>
        </p:spPr>
        <p:txBody>
          <a:bodyPr wrap="square">
            <a:spAutoFit/>
          </a:bodyPr>
          <a:lstStyle/>
          <a:p>
            <a:pPr algn="l"/>
            <a:r>
              <a:rPr lang="en-GB" sz="800" b="0" i="0" dirty="0">
                <a:solidFill>
                  <a:schemeClr val="bg1"/>
                </a:solidFill>
                <a:effectLst/>
                <a:latin typeface="Univers LT Pro 45 Light" panose="020B0403020202020204" pitchFamily="34" charset="77"/>
              </a:rPr>
              <a:t>© UNICEF/Sokol</a:t>
            </a:r>
            <a:endParaRPr lang="en-US" sz="800" b="0" i="0" dirty="0">
              <a:solidFill>
                <a:schemeClr val="bg1"/>
              </a:solidFill>
              <a:latin typeface="Univers LT Pro 45 Light" panose="020B0403020202020204" pitchFamily="34" charset="77"/>
            </a:endParaRPr>
          </a:p>
        </p:txBody>
      </p:sp>
      <p:pic>
        <p:nvPicPr>
          <p:cNvPr id="4" name="Picture 3" descr="A picture containing text&#10;&#10;Description automatically generated">
            <a:extLst>
              <a:ext uri="{FF2B5EF4-FFF2-40B4-BE49-F238E27FC236}">
                <a16:creationId xmlns:a16="http://schemas.microsoft.com/office/drawing/2014/main" id="{38898DDE-91D3-0B45-B1E8-8390493318B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48517" y="5129961"/>
            <a:ext cx="1728039" cy="1728039"/>
          </a:xfrm>
          <a:prstGeom prst="rect">
            <a:avLst/>
          </a:prstGeom>
        </p:spPr>
      </p:pic>
    </p:spTree>
    <p:extLst>
      <p:ext uri="{BB962C8B-B14F-4D97-AF65-F5344CB8AC3E}">
        <p14:creationId xmlns:p14="http://schemas.microsoft.com/office/powerpoint/2010/main" val="2250767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5" name="Picture 4" descr="A group of people raising their hands&#10;&#10;Description automatically generated with medium confidence">
            <a:extLst>
              <a:ext uri="{FF2B5EF4-FFF2-40B4-BE49-F238E27FC236}">
                <a16:creationId xmlns:a16="http://schemas.microsoft.com/office/drawing/2014/main" id="{11DBEF1F-C7C5-A642-AA3C-6FE58155CEA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9743" b="5883"/>
          <a:stretch/>
        </p:blipFill>
        <p:spPr>
          <a:xfrm>
            <a:off x="0" y="-1"/>
            <a:ext cx="12192000" cy="6858001"/>
          </a:xfrm>
          <a:prstGeom prst="rect">
            <a:avLst/>
          </a:prstGeom>
        </p:spPr>
      </p:pic>
      <p:sp>
        <p:nvSpPr>
          <p:cNvPr id="9" name="TextBox 8">
            <a:extLst>
              <a:ext uri="{FF2B5EF4-FFF2-40B4-BE49-F238E27FC236}">
                <a16:creationId xmlns:a16="http://schemas.microsoft.com/office/drawing/2014/main" id="{363BC055-63D2-7B4C-AA38-1B4DCD1B627F}"/>
              </a:ext>
            </a:extLst>
          </p:cNvPr>
          <p:cNvSpPr txBox="1"/>
          <p:nvPr userDrawn="1"/>
        </p:nvSpPr>
        <p:spPr>
          <a:xfrm rot="5400000">
            <a:off x="11452265" y="6118266"/>
            <a:ext cx="1264025" cy="215444"/>
          </a:xfrm>
          <a:prstGeom prst="rect">
            <a:avLst/>
          </a:prstGeom>
          <a:noFill/>
        </p:spPr>
        <p:txBody>
          <a:bodyPr wrap="square">
            <a:spAutoFit/>
          </a:bodyPr>
          <a:lstStyle/>
          <a:p>
            <a:pPr algn="r"/>
            <a:r>
              <a:rPr lang="en-GB" sz="800" b="0" i="0" dirty="0">
                <a:solidFill>
                  <a:schemeClr val="bg1"/>
                </a:solidFill>
                <a:effectLst/>
                <a:latin typeface="Open Sans" panose="020B0606030504020204" pitchFamily="34" charset="0"/>
              </a:rPr>
              <a:t>© UNICEF/Al-Basha</a:t>
            </a:r>
            <a:endParaRPr lang="en-US" sz="800" dirty="0">
              <a:solidFill>
                <a:schemeClr val="bg1"/>
              </a:solidFill>
            </a:endParaRPr>
          </a:p>
        </p:txBody>
      </p:sp>
      <p:pic>
        <p:nvPicPr>
          <p:cNvPr id="7" name="Picture 6" descr="Logo&#10;&#10;Description automatically generated with low confidence">
            <a:extLst>
              <a:ext uri="{FF2B5EF4-FFF2-40B4-BE49-F238E27FC236}">
                <a16:creationId xmlns:a16="http://schemas.microsoft.com/office/drawing/2014/main" id="{74FC9EB1-7332-4D49-B349-AD68DC2CE01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6" y="0"/>
            <a:ext cx="1728039" cy="1728039"/>
          </a:xfrm>
          <a:prstGeom prst="rect">
            <a:avLst/>
          </a:prstGeom>
        </p:spPr>
      </p:pic>
      <p:sp>
        <p:nvSpPr>
          <p:cNvPr id="10" name="Title 1">
            <a:extLst>
              <a:ext uri="{FF2B5EF4-FFF2-40B4-BE49-F238E27FC236}">
                <a16:creationId xmlns:a16="http://schemas.microsoft.com/office/drawing/2014/main" id="{A2E32C0A-6D4C-3E4E-8CDC-D872D60D9DA8}"/>
              </a:ext>
            </a:extLst>
          </p:cNvPr>
          <p:cNvSpPr>
            <a:spLocks noGrp="1"/>
          </p:cNvSpPr>
          <p:nvPr>
            <p:ph type="ctrTitle" hasCustomPrompt="1"/>
          </p:nvPr>
        </p:nvSpPr>
        <p:spPr>
          <a:xfrm>
            <a:off x="296867" y="5775443"/>
            <a:ext cx="5224257"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GB" dirty="0"/>
              <a:t>ANY QUESTIONS?</a:t>
            </a:r>
          </a:p>
        </p:txBody>
      </p:sp>
      <p:sp>
        <p:nvSpPr>
          <p:cNvPr id="3" name="Rectangle 2">
            <a:extLst>
              <a:ext uri="{FF2B5EF4-FFF2-40B4-BE49-F238E27FC236}">
                <a16:creationId xmlns:a16="http://schemas.microsoft.com/office/drawing/2014/main" id="{2233E45A-96B3-382C-E8E8-C8FB67F79C92}"/>
              </a:ext>
            </a:extLst>
          </p:cNvPr>
          <p:cNvSpPr/>
          <p:nvPr userDrawn="1"/>
        </p:nvSpPr>
        <p:spPr>
          <a:xfrm>
            <a:off x="296867" y="172539"/>
            <a:ext cx="3838845" cy="1192192"/>
          </a:xfrm>
          <a:prstGeom prst="rect">
            <a:avLst/>
          </a:prstGeom>
          <a:solidFill>
            <a:schemeClr val="tx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836D5F0-7738-0C50-6AC2-C387FA0CA705}"/>
              </a:ext>
            </a:extLst>
          </p:cNvPr>
          <p:cNvSpPr txBox="1"/>
          <p:nvPr userDrawn="1"/>
        </p:nvSpPr>
        <p:spPr>
          <a:xfrm>
            <a:off x="385395" y="263854"/>
            <a:ext cx="3750317" cy="1200329"/>
          </a:xfrm>
          <a:prstGeom prst="rect">
            <a:avLst/>
          </a:prstGeom>
          <a:noFill/>
        </p:spPr>
        <p:txBody>
          <a:bodyPr wrap="square">
            <a:spAutoFit/>
          </a:bodyPr>
          <a:lstStyle/>
          <a:p>
            <a:pPr algn="l"/>
            <a:r>
              <a:rPr lang="en-GB" sz="1200" b="0" i="0" dirty="0" err="1">
                <a:solidFill>
                  <a:schemeClr val="bg1"/>
                </a:solidFill>
                <a:effectLst>
                  <a:outerShdw blurRad="973532" sx="97073" sy="97073" algn="l" rotWithShape="0">
                    <a:prstClr val="black"/>
                  </a:outerShdw>
                </a:effectLst>
                <a:latin typeface="Univers LT Pro 45 Light" panose="020B0403020202020204" pitchFamily="34" charset="77"/>
              </a:rPr>
              <a:t>Kholood</a:t>
            </a:r>
            <a:r>
              <a:rPr lang="en-GB" sz="1200" b="0" i="0" dirty="0">
                <a:solidFill>
                  <a:schemeClr val="bg1"/>
                </a:solidFill>
                <a:effectLst>
                  <a:outerShdw blurRad="973532" sx="97073" sy="97073" algn="l" rotWithShape="0">
                    <a:prstClr val="black"/>
                  </a:outerShdw>
                </a:effectLst>
                <a:latin typeface="Univers LT Pro 45 Light" panose="020B0403020202020204" pitchFamily="34" charset="77"/>
              </a:rPr>
              <a:t> (middle row, right) at school in Taiz, Yemen, which is near a fighting zone. “I feel afraid when I walk to school because cars are speeding, and I’m scared of the shelling.” UNICEF is helping to pay teachers and supply school materials.</a:t>
            </a:r>
          </a:p>
          <a:p>
            <a:pPr algn="l"/>
            <a:endParaRPr lang="en-GB" sz="1200" b="0" i="0" dirty="0">
              <a:solidFill>
                <a:schemeClr val="bg1"/>
              </a:solidFill>
              <a:effectLst>
                <a:outerShdw blurRad="973532" sx="97073" sy="97073" algn="l" rotWithShape="0">
                  <a:prstClr val="black"/>
                </a:outerShdw>
              </a:effectLst>
              <a:latin typeface="Univers LT Pro 45 Light" panose="020B0403020202020204" pitchFamily="34" charset="77"/>
            </a:endParaRPr>
          </a:p>
        </p:txBody>
      </p:sp>
    </p:spTree>
    <p:extLst>
      <p:ext uri="{BB962C8B-B14F-4D97-AF65-F5344CB8AC3E}">
        <p14:creationId xmlns:p14="http://schemas.microsoft.com/office/powerpoint/2010/main" val="4968000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holding a baby&#10;&#10;Description automatically generated with medium confidence">
            <a:extLst>
              <a:ext uri="{FF2B5EF4-FFF2-40B4-BE49-F238E27FC236}">
                <a16:creationId xmlns:a16="http://schemas.microsoft.com/office/drawing/2014/main" id="{F408A3E1-6305-F501-07FB-8B36F172887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557" b="9999"/>
          <a:stretch/>
        </p:blipFill>
        <p:spPr>
          <a:xfrm>
            <a:off x="0" y="0"/>
            <a:ext cx="12192000" cy="6858000"/>
          </a:xfrm>
          <a:prstGeom prst="rect">
            <a:avLst/>
          </a:prstGeom>
        </p:spPr>
      </p:pic>
      <p:sp>
        <p:nvSpPr>
          <p:cNvPr id="8" name="TextBox 7">
            <a:extLst>
              <a:ext uri="{FF2B5EF4-FFF2-40B4-BE49-F238E27FC236}">
                <a16:creationId xmlns:a16="http://schemas.microsoft.com/office/drawing/2014/main" id="{2EFA9420-A04A-9C4A-8C23-80C54DA277F5}"/>
              </a:ext>
            </a:extLst>
          </p:cNvPr>
          <p:cNvSpPr txBox="1"/>
          <p:nvPr userDrawn="1"/>
        </p:nvSpPr>
        <p:spPr>
          <a:xfrm rot="5400000">
            <a:off x="-442868" y="616399"/>
            <a:ext cx="1264025" cy="215444"/>
          </a:xfrm>
          <a:prstGeom prst="rect">
            <a:avLst/>
          </a:prstGeom>
          <a:noFill/>
        </p:spPr>
        <p:txBody>
          <a:bodyPr wrap="square">
            <a:spAutoFit/>
          </a:bodyPr>
          <a:lstStyle/>
          <a:p>
            <a:pPr algn="l"/>
            <a:r>
              <a:rPr lang="en-GB" sz="800" b="0" i="0" dirty="0">
                <a:solidFill>
                  <a:schemeClr val="bg1"/>
                </a:solidFill>
                <a:effectLst/>
                <a:latin typeface="Open Sans" panose="020B0606030504020204" pitchFamily="34" charset="0"/>
              </a:rPr>
              <a:t>© UNICEF/</a:t>
            </a:r>
            <a:r>
              <a:rPr lang="en-GB" sz="800" b="0" i="0" dirty="0" err="1">
                <a:solidFill>
                  <a:schemeClr val="bg1"/>
                </a:solidFill>
                <a:effectLst/>
                <a:latin typeface="Open Sans" panose="020B0606030504020204" pitchFamily="34" charset="0"/>
              </a:rPr>
              <a:t>Dejongh</a:t>
            </a:r>
            <a:endParaRPr lang="en-US" sz="800" dirty="0">
              <a:solidFill>
                <a:schemeClr val="bg1"/>
              </a:solidFill>
            </a:endParaRPr>
          </a:p>
        </p:txBody>
      </p:sp>
      <p:pic>
        <p:nvPicPr>
          <p:cNvPr id="9" name="Picture 8" descr="Logo&#10;&#10;Description automatically generated with low confidence">
            <a:extLst>
              <a:ext uri="{FF2B5EF4-FFF2-40B4-BE49-F238E27FC236}">
                <a16:creationId xmlns:a16="http://schemas.microsoft.com/office/drawing/2014/main" id="{EF95C779-26BA-4B4F-89CC-F41238FC332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6" y="0"/>
            <a:ext cx="1728039" cy="1728039"/>
          </a:xfrm>
          <a:prstGeom prst="rect">
            <a:avLst/>
          </a:prstGeom>
        </p:spPr>
      </p:pic>
      <p:sp>
        <p:nvSpPr>
          <p:cNvPr id="10" name="Title 1">
            <a:extLst>
              <a:ext uri="{FF2B5EF4-FFF2-40B4-BE49-F238E27FC236}">
                <a16:creationId xmlns:a16="http://schemas.microsoft.com/office/drawing/2014/main" id="{302640B2-5C62-5346-B320-A8ACB9465292}"/>
              </a:ext>
            </a:extLst>
          </p:cNvPr>
          <p:cNvSpPr>
            <a:spLocks noGrp="1"/>
          </p:cNvSpPr>
          <p:nvPr>
            <p:ph type="ctrTitle" hasCustomPrompt="1"/>
          </p:nvPr>
        </p:nvSpPr>
        <p:spPr>
          <a:xfrm>
            <a:off x="296867" y="5775443"/>
            <a:ext cx="5224257"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GB" dirty="0"/>
              <a:t>ANY QUESTIONS?</a:t>
            </a:r>
          </a:p>
        </p:txBody>
      </p:sp>
      <p:sp>
        <p:nvSpPr>
          <p:cNvPr id="2" name="TextBox 1">
            <a:extLst>
              <a:ext uri="{FF2B5EF4-FFF2-40B4-BE49-F238E27FC236}">
                <a16:creationId xmlns:a16="http://schemas.microsoft.com/office/drawing/2014/main" id="{05EA6E70-628D-2583-9EC1-9C096A2684E6}"/>
              </a:ext>
            </a:extLst>
          </p:cNvPr>
          <p:cNvSpPr txBox="1"/>
          <p:nvPr userDrawn="1"/>
        </p:nvSpPr>
        <p:spPr>
          <a:xfrm>
            <a:off x="8844735" y="5612278"/>
            <a:ext cx="3154680" cy="1200329"/>
          </a:xfrm>
          <a:prstGeom prst="rect">
            <a:avLst/>
          </a:prstGeom>
          <a:noFill/>
        </p:spPr>
        <p:txBody>
          <a:bodyPr wrap="square">
            <a:spAutoFit/>
          </a:bodyPr>
          <a:lstStyle/>
          <a:p>
            <a:pPr algn="r"/>
            <a:r>
              <a:rPr lang="en-GB" sz="1200" b="0" i="0" dirty="0">
                <a:solidFill>
                  <a:schemeClr val="bg1"/>
                </a:solidFill>
                <a:latin typeface="Univers LT Pro 45 Light" panose="020B0403020202020204" pitchFamily="34" charset="77"/>
              </a:rPr>
              <a:t>Tato </a:t>
            </a:r>
            <a:r>
              <a:rPr lang="en-GB" sz="1200" b="0" i="0" dirty="0" err="1">
                <a:solidFill>
                  <a:schemeClr val="bg1"/>
                </a:solidFill>
                <a:latin typeface="Univers LT Pro 45 Light" panose="020B0403020202020204" pitchFamily="34" charset="77"/>
              </a:rPr>
              <a:t>Guyo</a:t>
            </a:r>
            <a:r>
              <a:rPr lang="en-GB" sz="1200" b="0" i="0" dirty="0">
                <a:solidFill>
                  <a:schemeClr val="bg1"/>
                </a:solidFill>
                <a:latin typeface="Univers LT Pro 45 Light" panose="020B0403020202020204" pitchFamily="34" charset="77"/>
              </a:rPr>
              <a:t> holds her 5-month-old baby Dessa. Tato regularly measures Dessa's arm with a MUAC measuring tape supplied by UNICEF Ethiopia to make sure any signs of low-weight are spotted early. </a:t>
            </a:r>
          </a:p>
          <a:p>
            <a:pPr algn="r"/>
            <a:endParaRPr lang="en-GB" sz="1200" b="0" i="0" dirty="0">
              <a:solidFill>
                <a:schemeClr val="bg1"/>
              </a:solidFill>
              <a:latin typeface="Univers LT Pro 45 Light" panose="020B0403020202020204" pitchFamily="34" charset="77"/>
            </a:endParaRPr>
          </a:p>
        </p:txBody>
      </p:sp>
    </p:spTree>
    <p:extLst>
      <p:ext uri="{BB962C8B-B14F-4D97-AF65-F5344CB8AC3E}">
        <p14:creationId xmlns:p14="http://schemas.microsoft.com/office/powerpoint/2010/main" val="16277722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1">
    <p:bg>
      <p:bgPr>
        <a:solidFill>
          <a:schemeClr val="bg1">
            <a:alpha val="97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1F3ECF-8109-7249-9325-13A2A94DC86D}"/>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E68D08BF-C942-A840-8D12-6C728915A557}"/>
              </a:ext>
            </a:extLst>
          </p:cNvPr>
          <p:cNvSpPr>
            <a:spLocks noGrp="1"/>
          </p:cNvSpPr>
          <p:nvPr>
            <p:ph type="ctrTitle" hasCustomPrompt="1"/>
          </p:nvPr>
        </p:nvSpPr>
        <p:spPr>
          <a:xfrm>
            <a:off x="3036000" y="3035252"/>
            <a:ext cx="6120000" cy="787496"/>
          </a:xfrm>
          <a:solidFill>
            <a:srgbClr val="00AEEF"/>
          </a:solidFill>
          <a:ln>
            <a:noFill/>
          </a:ln>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dirty="0"/>
              <a:t>CLICK TO EDIT TITLE</a:t>
            </a:r>
            <a:endParaRPr lang="en-GB" dirty="0"/>
          </a:p>
        </p:txBody>
      </p:sp>
      <p:pic>
        <p:nvPicPr>
          <p:cNvPr id="3" name="Picture 2">
            <a:extLst>
              <a:ext uri="{FF2B5EF4-FFF2-40B4-BE49-F238E27FC236}">
                <a16:creationId xmlns:a16="http://schemas.microsoft.com/office/drawing/2014/main" id="{3105D6F2-D91B-ED41-34DC-559A503D973D}"/>
              </a:ext>
            </a:extLst>
          </p:cNvPr>
          <p:cNvPicPr>
            <a:picLocks noChangeAspect="1"/>
          </p:cNvPicPr>
          <p:nvPr userDrawn="1"/>
        </p:nvPicPr>
        <p:blipFill>
          <a:blip r:embed="rId2"/>
          <a:stretch>
            <a:fillRect/>
          </a:stretch>
        </p:blipFill>
        <p:spPr>
          <a:xfrm>
            <a:off x="9634070" y="4882725"/>
            <a:ext cx="2383743" cy="1975275"/>
          </a:xfrm>
          <a:prstGeom prst="rect">
            <a:avLst/>
          </a:prstGeom>
        </p:spPr>
      </p:pic>
    </p:spTree>
    <p:extLst>
      <p:ext uri="{BB962C8B-B14F-4D97-AF65-F5344CB8AC3E}">
        <p14:creationId xmlns:p14="http://schemas.microsoft.com/office/powerpoint/2010/main" val="3219883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child&#10;&#10;Description automatically generated">
            <a:extLst>
              <a:ext uri="{FF2B5EF4-FFF2-40B4-BE49-F238E27FC236}">
                <a16:creationId xmlns:a16="http://schemas.microsoft.com/office/drawing/2014/main" id="{7D158540-510A-394B-9D44-2805DC685AA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7825" b="7825"/>
          <a:stretch/>
        </p:blipFill>
        <p:spPr>
          <a:xfrm>
            <a:off x="0" y="1"/>
            <a:ext cx="12192000" cy="6858000"/>
          </a:xfrm>
          <a:prstGeom prst="rect">
            <a:avLst/>
          </a:prstGeom>
        </p:spPr>
      </p:pic>
      <p:sp>
        <p:nvSpPr>
          <p:cNvPr id="5" name="TextBox 4">
            <a:extLst>
              <a:ext uri="{FF2B5EF4-FFF2-40B4-BE49-F238E27FC236}">
                <a16:creationId xmlns:a16="http://schemas.microsoft.com/office/drawing/2014/main" id="{D9801195-34CB-DC40-927A-4A8DAEDBEF69}"/>
              </a:ext>
            </a:extLst>
          </p:cNvPr>
          <p:cNvSpPr txBox="1"/>
          <p:nvPr userDrawn="1"/>
        </p:nvSpPr>
        <p:spPr>
          <a:xfrm rot="5400000">
            <a:off x="11516504" y="445315"/>
            <a:ext cx="1106071" cy="215444"/>
          </a:xfrm>
          <a:prstGeom prst="rect">
            <a:avLst/>
          </a:prstGeom>
          <a:noFill/>
        </p:spPr>
        <p:txBody>
          <a:bodyPr wrap="square">
            <a:spAutoFit/>
          </a:bodyPr>
          <a:lstStyle/>
          <a:p>
            <a:pPr algn="l"/>
            <a:r>
              <a:rPr lang="en-GB" sz="800" b="0" i="0" dirty="0">
                <a:solidFill>
                  <a:schemeClr val="tx1"/>
                </a:solidFill>
                <a:effectLst/>
                <a:latin typeface="Univers LT Pro 45 Light" panose="020B0403020202020204" pitchFamily="34" charset="77"/>
              </a:rPr>
              <a:t>© UNICEF/</a:t>
            </a:r>
            <a:r>
              <a:rPr lang="en-GB" sz="800" b="0" i="0" dirty="0" err="1">
                <a:solidFill>
                  <a:schemeClr val="tx1"/>
                </a:solidFill>
                <a:effectLst/>
                <a:latin typeface="Univers LT Pro 45 Light" panose="020B0403020202020204" pitchFamily="34" charset="77"/>
              </a:rPr>
              <a:t>Matas</a:t>
            </a:r>
            <a:endParaRPr lang="en-US" sz="800" b="0" i="0" dirty="0">
              <a:solidFill>
                <a:schemeClr val="tx1"/>
              </a:solidFill>
              <a:latin typeface="Univers LT Pro 45 Light" panose="020B0403020202020204" pitchFamily="34" charset="77"/>
            </a:endParaRPr>
          </a:p>
        </p:txBody>
      </p:sp>
      <p:sp>
        <p:nvSpPr>
          <p:cNvPr id="7" name="Title 1">
            <a:extLst>
              <a:ext uri="{FF2B5EF4-FFF2-40B4-BE49-F238E27FC236}">
                <a16:creationId xmlns:a16="http://schemas.microsoft.com/office/drawing/2014/main" id="{E68D08BF-C942-A840-8D12-6C728915A557}"/>
              </a:ext>
            </a:extLst>
          </p:cNvPr>
          <p:cNvSpPr>
            <a:spLocks noGrp="1"/>
          </p:cNvSpPr>
          <p:nvPr>
            <p:ph type="ctrTitle" hasCustomPrompt="1"/>
          </p:nvPr>
        </p:nvSpPr>
        <p:spPr>
          <a:xfrm>
            <a:off x="452731" y="553037"/>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dirty="0"/>
              <a:t>CLICK TO EDIT TITLE</a:t>
            </a:r>
            <a:endParaRPr lang="en-GB" dirty="0"/>
          </a:p>
        </p:txBody>
      </p:sp>
      <p:pic>
        <p:nvPicPr>
          <p:cNvPr id="10" name="Picture 9" descr="A picture containing text&#10;&#10;Description automatically generated">
            <a:extLst>
              <a:ext uri="{FF2B5EF4-FFF2-40B4-BE49-F238E27FC236}">
                <a16:creationId xmlns:a16="http://schemas.microsoft.com/office/drawing/2014/main" id="{55EF6537-FCE6-6C42-8DDB-2A986AEDA03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7" y="5129961"/>
            <a:ext cx="1728039" cy="1728039"/>
          </a:xfrm>
          <a:prstGeom prst="rect">
            <a:avLst/>
          </a:prstGeom>
        </p:spPr>
      </p:pic>
      <p:sp>
        <p:nvSpPr>
          <p:cNvPr id="3" name="TextBox 2">
            <a:extLst>
              <a:ext uri="{FF2B5EF4-FFF2-40B4-BE49-F238E27FC236}">
                <a16:creationId xmlns:a16="http://schemas.microsoft.com/office/drawing/2014/main" id="{CD31F192-E7AE-ADFE-8324-3CA672C9DAC5}"/>
              </a:ext>
            </a:extLst>
          </p:cNvPr>
          <p:cNvSpPr txBox="1"/>
          <p:nvPr userDrawn="1"/>
        </p:nvSpPr>
        <p:spPr>
          <a:xfrm>
            <a:off x="452731" y="5775356"/>
            <a:ext cx="3901060" cy="830997"/>
          </a:xfrm>
          <a:prstGeom prst="rect">
            <a:avLst/>
          </a:prstGeom>
          <a:noFill/>
        </p:spPr>
        <p:txBody>
          <a:bodyPr wrap="square">
            <a:spAutoFit/>
          </a:bodyPr>
          <a:lstStyle/>
          <a:p>
            <a:r>
              <a:rPr lang="en-GB" sz="1200" b="0" i="1" dirty="0">
                <a:latin typeface="Univers LT Pro 45 Light" panose="020B0403020202020204" pitchFamily="34" charset="77"/>
              </a:rPr>
              <a:t>"I wash my hands so germs don't get on them," </a:t>
            </a:r>
            <a:r>
              <a:rPr lang="en-GB" sz="1200" b="0" i="0" dirty="0">
                <a:latin typeface="Univers LT Pro 45 Light" panose="020B0403020202020204" pitchFamily="34" charset="77"/>
              </a:rPr>
              <a:t>says </a:t>
            </a:r>
            <a:r>
              <a:rPr lang="en-GB" sz="1200" b="0" i="0" dirty="0" err="1">
                <a:latin typeface="Univers LT Pro 45 Light" panose="020B0403020202020204" pitchFamily="34" charset="77"/>
              </a:rPr>
              <a:t>Dareen</a:t>
            </a:r>
            <a:r>
              <a:rPr lang="en-GB" sz="1200" b="0" i="0" dirty="0">
                <a:latin typeface="Univers LT Pro 45 Light" panose="020B0403020202020204" pitchFamily="34" charset="77"/>
              </a:rPr>
              <a:t>, 6, at school in Jordan. UNICEF is supporting the Government of Jordan to improve water, sanitation and hygiene facilities in schools.</a:t>
            </a:r>
            <a:endParaRPr lang="en-US" sz="1200" b="0" i="0" dirty="0">
              <a:latin typeface="Univers LT Pro 45 Light" panose="020B0403020202020204" pitchFamily="34" charset="77"/>
            </a:endParaRPr>
          </a:p>
        </p:txBody>
      </p:sp>
    </p:spTree>
    <p:extLst>
      <p:ext uri="{BB962C8B-B14F-4D97-AF65-F5344CB8AC3E}">
        <p14:creationId xmlns:p14="http://schemas.microsoft.com/office/powerpoint/2010/main" val="498076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person, indoor&#10;&#10;Description automatically generated">
            <a:extLst>
              <a:ext uri="{FF2B5EF4-FFF2-40B4-BE49-F238E27FC236}">
                <a16:creationId xmlns:a16="http://schemas.microsoft.com/office/drawing/2014/main" id="{DB59ED46-C3B4-7640-A292-9563A0F767F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 t="13773" r="-15" b="1957"/>
          <a:stretch/>
        </p:blipFill>
        <p:spPr>
          <a:xfrm>
            <a:off x="0" y="0"/>
            <a:ext cx="12193832" cy="6858000"/>
          </a:xfrm>
          <a:prstGeom prst="rect">
            <a:avLst/>
          </a:prstGeom>
        </p:spPr>
      </p:pic>
      <p:sp>
        <p:nvSpPr>
          <p:cNvPr id="5" name="TextBox 4">
            <a:extLst>
              <a:ext uri="{FF2B5EF4-FFF2-40B4-BE49-F238E27FC236}">
                <a16:creationId xmlns:a16="http://schemas.microsoft.com/office/drawing/2014/main" id="{1AD9D7BD-B221-CE44-977E-46189A15DF9B}"/>
              </a:ext>
            </a:extLst>
          </p:cNvPr>
          <p:cNvSpPr txBox="1"/>
          <p:nvPr userDrawn="1"/>
        </p:nvSpPr>
        <p:spPr>
          <a:xfrm rot="5400000">
            <a:off x="11531242" y="445313"/>
            <a:ext cx="1106071" cy="215444"/>
          </a:xfrm>
          <a:prstGeom prst="rect">
            <a:avLst/>
          </a:prstGeom>
          <a:noFill/>
        </p:spPr>
        <p:txBody>
          <a:bodyPr wrap="square">
            <a:spAutoFit/>
          </a:bodyPr>
          <a:lstStyle/>
          <a:p>
            <a:pPr algn="l"/>
            <a:r>
              <a:rPr lang="en-GB" sz="800" b="0" i="0" dirty="0">
                <a:solidFill>
                  <a:schemeClr val="bg1"/>
                </a:solidFill>
                <a:effectLst/>
                <a:latin typeface="Univers LT Pro 45 Light" panose="020B0403020202020204" pitchFamily="34" charset="77"/>
              </a:rPr>
              <a:t>© UNICEF/</a:t>
            </a:r>
            <a:r>
              <a:rPr lang="en-GB" sz="800" b="0" i="0" dirty="0" err="1">
                <a:solidFill>
                  <a:schemeClr val="bg1"/>
                </a:solidFill>
                <a:effectLst/>
                <a:latin typeface="Univers LT Pro 45 Light" panose="020B0403020202020204" pitchFamily="34" charset="77"/>
              </a:rPr>
              <a:t>Mulala</a:t>
            </a:r>
            <a:endParaRPr lang="en-US" sz="800" b="0" i="0" dirty="0">
              <a:solidFill>
                <a:schemeClr val="bg1"/>
              </a:solidFill>
              <a:latin typeface="Univers LT Pro 45 Light" panose="020B0403020202020204" pitchFamily="34" charset="77"/>
            </a:endParaRPr>
          </a:p>
        </p:txBody>
      </p:sp>
      <p:sp>
        <p:nvSpPr>
          <p:cNvPr id="10" name="Title 1">
            <a:extLst>
              <a:ext uri="{FF2B5EF4-FFF2-40B4-BE49-F238E27FC236}">
                <a16:creationId xmlns:a16="http://schemas.microsoft.com/office/drawing/2014/main" id="{FA28B210-FB01-6342-9CA4-878DECCF1B82}"/>
              </a:ext>
            </a:extLst>
          </p:cNvPr>
          <p:cNvSpPr>
            <a:spLocks noGrp="1"/>
          </p:cNvSpPr>
          <p:nvPr>
            <p:ph type="ctrTitle" hasCustomPrompt="1"/>
          </p:nvPr>
        </p:nvSpPr>
        <p:spPr>
          <a:xfrm>
            <a:off x="296867" y="5775443"/>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dirty="0"/>
              <a:t>CLICK TO EDIT TITLE</a:t>
            </a:r>
            <a:endParaRPr lang="en-GB" dirty="0"/>
          </a:p>
        </p:txBody>
      </p:sp>
      <p:pic>
        <p:nvPicPr>
          <p:cNvPr id="11" name="Picture 10" descr="A picture containing text&#10;&#10;Description automatically generated">
            <a:extLst>
              <a:ext uri="{FF2B5EF4-FFF2-40B4-BE49-F238E27FC236}">
                <a16:creationId xmlns:a16="http://schemas.microsoft.com/office/drawing/2014/main" id="{1E34638C-6902-BC44-AE0E-8F4B61FBFA5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7" y="5129961"/>
            <a:ext cx="1728039" cy="1728039"/>
          </a:xfrm>
          <a:prstGeom prst="rect">
            <a:avLst/>
          </a:prstGeom>
        </p:spPr>
      </p:pic>
      <p:sp>
        <p:nvSpPr>
          <p:cNvPr id="2" name="TextBox 1">
            <a:extLst>
              <a:ext uri="{FF2B5EF4-FFF2-40B4-BE49-F238E27FC236}">
                <a16:creationId xmlns:a16="http://schemas.microsoft.com/office/drawing/2014/main" id="{AEC953A3-C48C-C563-F3E5-AEBD5D4414EC}"/>
              </a:ext>
            </a:extLst>
          </p:cNvPr>
          <p:cNvSpPr txBox="1"/>
          <p:nvPr userDrawn="1"/>
        </p:nvSpPr>
        <p:spPr>
          <a:xfrm>
            <a:off x="296866" y="295061"/>
            <a:ext cx="2674933" cy="830997"/>
          </a:xfrm>
          <a:prstGeom prst="rect">
            <a:avLst/>
          </a:prstGeom>
          <a:noFill/>
        </p:spPr>
        <p:txBody>
          <a:bodyPr wrap="square">
            <a:spAutoFit/>
          </a:bodyPr>
          <a:lstStyle/>
          <a:p>
            <a:r>
              <a:rPr lang="en-GB" sz="1200" b="0" i="0" dirty="0" err="1">
                <a:solidFill>
                  <a:schemeClr val="bg1"/>
                </a:solidFill>
                <a:latin typeface="Univers LT Pro 45 Light" panose="020B0403020202020204" pitchFamily="34" charset="77"/>
              </a:rPr>
              <a:t>Anaelah</a:t>
            </a:r>
            <a:r>
              <a:rPr lang="en-GB" sz="1200" b="0" i="0" dirty="0">
                <a:solidFill>
                  <a:schemeClr val="bg1"/>
                </a:solidFill>
                <a:latin typeface="Univers LT Pro 45 Light" panose="020B0403020202020204" pitchFamily="34" charset="77"/>
              </a:rPr>
              <a:t>, 3, receives polio vaccine drops during a UNICEF-supported immunisation campaign in Kinshasa, Democratic Republic of Congo.</a:t>
            </a:r>
          </a:p>
        </p:txBody>
      </p:sp>
    </p:spTree>
    <p:extLst>
      <p:ext uri="{BB962C8B-B14F-4D97-AF65-F5344CB8AC3E}">
        <p14:creationId xmlns:p14="http://schemas.microsoft.com/office/powerpoint/2010/main" val="31816092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child holding a ball in front of other people playing volleyball&#10;&#10;Description automatically generated with low confidence">
            <a:extLst>
              <a:ext uri="{FF2B5EF4-FFF2-40B4-BE49-F238E27FC236}">
                <a16:creationId xmlns:a16="http://schemas.microsoft.com/office/drawing/2014/main" id="{9E5D5364-B4BF-3574-57F8-EADBE7C4968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3270" b="2297"/>
          <a:stretch/>
        </p:blipFill>
        <p:spPr>
          <a:xfrm>
            <a:off x="0" y="7558"/>
            <a:ext cx="12192000" cy="6850442"/>
          </a:xfrm>
          <a:prstGeom prst="rect">
            <a:avLst/>
          </a:prstGeom>
        </p:spPr>
      </p:pic>
      <p:sp>
        <p:nvSpPr>
          <p:cNvPr id="7" name="TextBox 6">
            <a:extLst>
              <a:ext uri="{FF2B5EF4-FFF2-40B4-BE49-F238E27FC236}">
                <a16:creationId xmlns:a16="http://schemas.microsoft.com/office/drawing/2014/main" id="{D5223A73-C9EE-6142-87A6-EE5302EC6B4F}"/>
              </a:ext>
            </a:extLst>
          </p:cNvPr>
          <p:cNvSpPr txBox="1"/>
          <p:nvPr userDrawn="1"/>
        </p:nvSpPr>
        <p:spPr>
          <a:xfrm rot="5400000">
            <a:off x="11421596" y="4158751"/>
            <a:ext cx="1106071" cy="215444"/>
          </a:xfrm>
          <a:prstGeom prst="rect">
            <a:avLst/>
          </a:prstGeom>
          <a:noFill/>
        </p:spPr>
        <p:txBody>
          <a:bodyPr wrap="square">
            <a:spAutoFit/>
          </a:bodyPr>
          <a:lstStyle/>
          <a:p>
            <a:pPr algn="l"/>
            <a:r>
              <a:rPr lang="en-GB" sz="800" b="0" i="0" dirty="0">
                <a:solidFill>
                  <a:schemeClr val="tx1"/>
                </a:solidFill>
                <a:effectLst/>
                <a:latin typeface="Univers LT Pro 45 Light" panose="020B0403020202020204" pitchFamily="34" charset="77"/>
              </a:rPr>
              <a:t>© UNICEF/</a:t>
            </a:r>
            <a:r>
              <a:rPr lang="en-GB" sz="800" b="0" i="0" dirty="0" err="1">
                <a:solidFill>
                  <a:schemeClr val="tx1"/>
                </a:solidFill>
                <a:effectLst/>
                <a:latin typeface="Univers LT Pro 45 Light" panose="020B0403020202020204" pitchFamily="34" charset="77"/>
              </a:rPr>
              <a:t>Chikondi</a:t>
            </a:r>
            <a:endParaRPr lang="en-US" sz="800" b="0" i="0" dirty="0">
              <a:solidFill>
                <a:schemeClr val="tx1"/>
              </a:solidFill>
              <a:latin typeface="Univers LT Pro 45 Light" panose="020B0403020202020204" pitchFamily="34" charset="77"/>
            </a:endParaRPr>
          </a:p>
        </p:txBody>
      </p:sp>
      <p:sp>
        <p:nvSpPr>
          <p:cNvPr id="9" name="Title 1">
            <a:extLst>
              <a:ext uri="{FF2B5EF4-FFF2-40B4-BE49-F238E27FC236}">
                <a16:creationId xmlns:a16="http://schemas.microsoft.com/office/drawing/2014/main" id="{2BF99775-F5EA-5845-ACD1-9BD83E928D73}"/>
              </a:ext>
            </a:extLst>
          </p:cNvPr>
          <p:cNvSpPr>
            <a:spLocks noGrp="1"/>
          </p:cNvSpPr>
          <p:nvPr>
            <p:ph type="ctrTitle" hasCustomPrompt="1"/>
          </p:nvPr>
        </p:nvSpPr>
        <p:spPr>
          <a:xfrm>
            <a:off x="296867" y="5775443"/>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dirty="0"/>
              <a:t>CLICK TO EDIT TITLE</a:t>
            </a:r>
            <a:endParaRPr lang="en-GB" dirty="0"/>
          </a:p>
        </p:txBody>
      </p:sp>
      <p:pic>
        <p:nvPicPr>
          <p:cNvPr id="10" name="Picture 9" descr="A picture containing text&#10;&#10;Description automatically generated">
            <a:extLst>
              <a:ext uri="{FF2B5EF4-FFF2-40B4-BE49-F238E27FC236}">
                <a16:creationId xmlns:a16="http://schemas.microsoft.com/office/drawing/2014/main" id="{0A0AFA88-AF95-6A4A-BBF8-3231F2ACB5F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7" y="5129961"/>
            <a:ext cx="1728039" cy="1728039"/>
          </a:xfrm>
          <a:prstGeom prst="rect">
            <a:avLst/>
          </a:prstGeom>
        </p:spPr>
      </p:pic>
      <p:sp>
        <p:nvSpPr>
          <p:cNvPr id="2" name="TextBox 1">
            <a:extLst>
              <a:ext uri="{FF2B5EF4-FFF2-40B4-BE49-F238E27FC236}">
                <a16:creationId xmlns:a16="http://schemas.microsoft.com/office/drawing/2014/main" id="{A21B2B51-C309-4562-38A8-20F151B44010}"/>
              </a:ext>
            </a:extLst>
          </p:cNvPr>
          <p:cNvSpPr txBox="1"/>
          <p:nvPr userDrawn="1"/>
        </p:nvSpPr>
        <p:spPr>
          <a:xfrm>
            <a:off x="8188036" y="305493"/>
            <a:ext cx="3631082" cy="646331"/>
          </a:xfrm>
          <a:prstGeom prst="rect">
            <a:avLst/>
          </a:prstGeom>
          <a:noFill/>
        </p:spPr>
        <p:txBody>
          <a:bodyPr wrap="square">
            <a:spAutoFit/>
          </a:bodyPr>
          <a:lstStyle/>
          <a:p>
            <a:pPr algn="r"/>
            <a:r>
              <a:rPr lang="en-GB" sz="1200" b="0" i="0" dirty="0">
                <a:solidFill>
                  <a:schemeClr val="tx1"/>
                </a:solidFill>
                <a:latin typeface="Univers LT Pro 45 Light" panose="020B0403020202020204" pitchFamily="34" charset="77"/>
              </a:rPr>
              <a:t>Steven, 14, plays football at a UNICEF–supported Children’s Corner in Malawi.</a:t>
            </a:r>
          </a:p>
          <a:p>
            <a:pPr algn="r"/>
            <a:endParaRPr lang="en-GB" sz="1200" b="0" i="0" dirty="0" err="1">
              <a:solidFill>
                <a:schemeClr val="tx1"/>
              </a:solidFill>
              <a:latin typeface="Univers LT Pro 45 Light" panose="020B0403020202020204" pitchFamily="34" charset="77"/>
            </a:endParaRPr>
          </a:p>
        </p:txBody>
      </p:sp>
    </p:spTree>
    <p:extLst>
      <p:ext uri="{BB962C8B-B14F-4D97-AF65-F5344CB8AC3E}">
        <p14:creationId xmlns:p14="http://schemas.microsoft.com/office/powerpoint/2010/main" val="20036110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4">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child in front of a chalkboard&#10;&#10;Description automatically generated with low confidence">
            <a:extLst>
              <a:ext uri="{FF2B5EF4-FFF2-40B4-BE49-F238E27FC236}">
                <a16:creationId xmlns:a16="http://schemas.microsoft.com/office/drawing/2014/main" id="{ACCE846E-837C-1F4C-B072-ABC615FAC37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1" t="11136" r="1822" b="6007"/>
          <a:stretch/>
        </p:blipFill>
        <p:spPr>
          <a:xfrm>
            <a:off x="0" y="0"/>
            <a:ext cx="12191999" cy="6858001"/>
          </a:xfrm>
          <a:prstGeom prst="rect">
            <a:avLst/>
          </a:prstGeom>
        </p:spPr>
      </p:pic>
      <p:sp>
        <p:nvSpPr>
          <p:cNvPr id="5" name="TextBox 4">
            <a:extLst>
              <a:ext uri="{FF2B5EF4-FFF2-40B4-BE49-F238E27FC236}">
                <a16:creationId xmlns:a16="http://schemas.microsoft.com/office/drawing/2014/main" id="{868B8ABE-34FF-4A42-A334-1710582EB8F3}"/>
              </a:ext>
            </a:extLst>
          </p:cNvPr>
          <p:cNvSpPr txBox="1"/>
          <p:nvPr userDrawn="1"/>
        </p:nvSpPr>
        <p:spPr>
          <a:xfrm rot="5400000">
            <a:off x="11511090" y="461460"/>
            <a:ext cx="1106071" cy="215444"/>
          </a:xfrm>
          <a:prstGeom prst="rect">
            <a:avLst/>
          </a:prstGeom>
          <a:noFill/>
        </p:spPr>
        <p:txBody>
          <a:bodyPr wrap="square">
            <a:spAutoFit/>
          </a:bodyPr>
          <a:lstStyle/>
          <a:p>
            <a:pPr algn="l"/>
            <a:r>
              <a:rPr lang="en-GB" sz="800" b="0" i="0" dirty="0">
                <a:solidFill>
                  <a:schemeClr val="bg1"/>
                </a:solidFill>
                <a:effectLst/>
                <a:latin typeface="Univers LT Pro 45 Light" panose="020B0403020202020204" pitchFamily="34" charset="77"/>
              </a:rPr>
              <a:t>© UNICEF/</a:t>
            </a:r>
            <a:r>
              <a:rPr lang="en-GB" sz="800" b="0" i="0" dirty="0" err="1">
                <a:solidFill>
                  <a:schemeClr val="bg1"/>
                </a:solidFill>
                <a:effectLst/>
                <a:latin typeface="Univers LT Pro 45 Light" panose="020B0403020202020204" pitchFamily="34" charset="77"/>
              </a:rPr>
              <a:t>Taxta</a:t>
            </a:r>
            <a:endParaRPr lang="en-US" sz="800" b="0" i="0" dirty="0">
              <a:solidFill>
                <a:schemeClr val="bg1"/>
              </a:solidFill>
              <a:latin typeface="Univers LT Pro 45 Light" panose="020B0403020202020204" pitchFamily="34" charset="77"/>
            </a:endParaRPr>
          </a:p>
        </p:txBody>
      </p:sp>
      <p:sp>
        <p:nvSpPr>
          <p:cNvPr id="8" name="Title 1">
            <a:extLst>
              <a:ext uri="{FF2B5EF4-FFF2-40B4-BE49-F238E27FC236}">
                <a16:creationId xmlns:a16="http://schemas.microsoft.com/office/drawing/2014/main" id="{03605744-ECCC-5F43-BA9C-300A45595B11}"/>
              </a:ext>
            </a:extLst>
          </p:cNvPr>
          <p:cNvSpPr>
            <a:spLocks noGrp="1"/>
          </p:cNvSpPr>
          <p:nvPr>
            <p:ph type="ctrTitle" hasCustomPrompt="1"/>
          </p:nvPr>
        </p:nvSpPr>
        <p:spPr>
          <a:xfrm>
            <a:off x="296867" y="5775443"/>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dirty="0"/>
              <a:t>CLICK TO EDIT TITLE</a:t>
            </a:r>
            <a:endParaRPr lang="en-GB" dirty="0"/>
          </a:p>
        </p:txBody>
      </p:sp>
      <p:pic>
        <p:nvPicPr>
          <p:cNvPr id="9" name="Picture 8" descr="A picture containing text&#10;&#10;Description automatically generated">
            <a:extLst>
              <a:ext uri="{FF2B5EF4-FFF2-40B4-BE49-F238E27FC236}">
                <a16:creationId xmlns:a16="http://schemas.microsoft.com/office/drawing/2014/main" id="{7B344DC0-C178-FE40-886C-0BAC10E2B98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7" y="5129961"/>
            <a:ext cx="1728039" cy="1728039"/>
          </a:xfrm>
          <a:prstGeom prst="rect">
            <a:avLst/>
          </a:prstGeom>
        </p:spPr>
      </p:pic>
      <p:sp>
        <p:nvSpPr>
          <p:cNvPr id="4" name="Rectangle 3">
            <a:extLst>
              <a:ext uri="{FF2B5EF4-FFF2-40B4-BE49-F238E27FC236}">
                <a16:creationId xmlns:a16="http://schemas.microsoft.com/office/drawing/2014/main" id="{8F7A32BE-F015-E965-BCF5-100F981B58C6}"/>
              </a:ext>
            </a:extLst>
          </p:cNvPr>
          <p:cNvSpPr/>
          <p:nvPr userDrawn="1"/>
        </p:nvSpPr>
        <p:spPr>
          <a:xfrm>
            <a:off x="296867" y="195689"/>
            <a:ext cx="3838845" cy="646331"/>
          </a:xfrm>
          <a:prstGeom prst="rect">
            <a:avLst/>
          </a:prstGeom>
          <a:solidFill>
            <a:schemeClr val="tx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3634648-3DBD-943E-90E5-E853059C76F0}"/>
              </a:ext>
            </a:extLst>
          </p:cNvPr>
          <p:cNvSpPr txBox="1"/>
          <p:nvPr userDrawn="1"/>
        </p:nvSpPr>
        <p:spPr>
          <a:xfrm>
            <a:off x="296867" y="295061"/>
            <a:ext cx="3828324" cy="646331"/>
          </a:xfrm>
          <a:prstGeom prst="rect">
            <a:avLst/>
          </a:prstGeom>
          <a:noFill/>
        </p:spPr>
        <p:txBody>
          <a:bodyPr wrap="square">
            <a:spAutoFit/>
          </a:bodyPr>
          <a:lstStyle/>
          <a:p>
            <a:pPr algn="l"/>
            <a:r>
              <a:rPr lang="en-GB" sz="1200" b="0" i="0" dirty="0" err="1">
                <a:solidFill>
                  <a:schemeClr val="bg1"/>
                </a:solidFill>
                <a:effectLst>
                  <a:outerShdw blurRad="50800" dist="38100" dir="2700000" algn="tl" rotWithShape="0">
                    <a:prstClr val="black">
                      <a:alpha val="8000"/>
                    </a:prstClr>
                  </a:outerShdw>
                </a:effectLst>
                <a:latin typeface="Univers LT Pro 45 Light" panose="020B0403020202020204" pitchFamily="34" charset="77"/>
              </a:rPr>
              <a:t>Abdikarim's</a:t>
            </a:r>
            <a:r>
              <a:rPr lang="en-GB" sz="1200" b="0" i="0" dirty="0">
                <a:solidFill>
                  <a:schemeClr val="bg1"/>
                </a:solidFill>
                <a:effectLst>
                  <a:outerShdw blurRad="50800" dist="38100" dir="2700000" algn="tl" rotWithShape="0">
                    <a:prstClr val="black">
                      <a:alpha val="8000"/>
                    </a:prstClr>
                  </a:outerShdw>
                </a:effectLst>
                <a:latin typeface="Univers LT Pro 45 Light" panose="020B0403020202020204" pitchFamily="34" charset="77"/>
              </a:rPr>
              <a:t> favourite subject is science. </a:t>
            </a:r>
            <a:r>
              <a:rPr lang="en-GB" sz="1200" b="0" i="1" dirty="0">
                <a:solidFill>
                  <a:schemeClr val="bg1"/>
                </a:solidFill>
                <a:effectLst>
                  <a:outerShdw blurRad="50800" dist="38100" dir="2700000" algn="tl" rotWithShape="0">
                    <a:prstClr val="black">
                      <a:alpha val="8000"/>
                    </a:prstClr>
                  </a:outerShdw>
                </a:effectLst>
                <a:latin typeface="Univers LT Pro 45 Light" panose="020B0403020202020204" pitchFamily="34" charset="77"/>
              </a:rPr>
              <a:t>"I want to be a doctor or an engineer", </a:t>
            </a:r>
            <a:r>
              <a:rPr lang="en-GB" sz="1200" b="0" i="0" dirty="0">
                <a:solidFill>
                  <a:schemeClr val="bg1"/>
                </a:solidFill>
                <a:effectLst>
                  <a:outerShdw blurRad="50800" dist="38100" dir="2700000" algn="tl" rotWithShape="0">
                    <a:prstClr val="black">
                      <a:alpha val="8000"/>
                    </a:prstClr>
                  </a:outerShdw>
                </a:effectLst>
                <a:latin typeface="Univers LT Pro 45 Light" panose="020B0403020202020204" pitchFamily="34" charset="77"/>
              </a:rPr>
              <a:t>he says in school in Somalia.</a:t>
            </a:r>
          </a:p>
          <a:p>
            <a:pPr algn="l"/>
            <a:endParaRPr lang="en-GB" sz="1200" b="0" i="0" dirty="0">
              <a:solidFill>
                <a:schemeClr val="bg1"/>
              </a:solidFill>
              <a:effectLst>
                <a:outerShdw blurRad="50800" dist="38100" dir="2700000" algn="tl" rotWithShape="0">
                  <a:prstClr val="black">
                    <a:alpha val="8000"/>
                  </a:prstClr>
                </a:outerShdw>
              </a:effectLst>
              <a:latin typeface="Univers LT Pro 45 Light" panose="020B0403020202020204" pitchFamily="34" charset="77"/>
            </a:endParaRPr>
          </a:p>
        </p:txBody>
      </p:sp>
    </p:spTree>
    <p:extLst>
      <p:ext uri="{BB962C8B-B14F-4D97-AF65-F5344CB8AC3E}">
        <p14:creationId xmlns:p14="http://schemas.microsoft.com/office/powerpoint/2010/main" val="20590890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child sitting at a desk in a classroom&#10;&#10;Description automatically generated with medium confidence">
            <a:extLst>
              <a:ext uri="{FF2B5EF4-FFF2-40B4-BE49-F238E27FC236}">
                <a16:creationId xmlns:a16="http://schemas.microsoft.com/office/drawing/2014/main" id="{BB7EA63E-2542-A454-61C6-1B02920DEB8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486" t="17362" r="-1137"/>
          <a:stretch/>
        </p:blipFill>
        <p:spPr>
          <a:xfrm>
            <a:off x="-1" y="0"/>
            <a:ext cx="12407445" cy="6858000"/>
          </a:xfrm>
          <a:prstGeom prst="rect">
            <a:avLst/>
          </a:prstGeom>
        </p:spPr>
      </p:pic>
      <p:pic>
        <p:nvPicPr>
          <p:cNvPr id="7" name="Picture 6" descr="Logo&#10;&#10;Description automatically generated with low confidence">
            <a:extLst>
              <a:ext uri="{FF2B5EF4-FFF2-40B4-BE49-F238E27FC236}">
                <a16:creationId xmlns:a16="http://schemas.microsoft.com/office/drawing/2014/main" id="{697EBCE2-35EC-D848-8FBA-82D3F2E022B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6" y="0"/>
            <a:ext cx="1728039" cy="1728039"/>
          </a:xfrm>
          <a:prstGeom prst="rect">
            <a:avLst/>
          </a:prstGeom>
        </p:spPr>
      </p:pic>
      <p:sp>
        <p:nvSpPr>
          <p:cNvPr id="5" name="TextBox 4">
            <a:extLst>
              <a:ext uri="{FF2B5EF4-FFF2-40B4-BE49-F238E27FC236}">
                <a16:creationId xmlns:a16="http://schemas.microsoft.com/office/drawing/2014/main" id="{089AA41E-3153-C641-9B67-D8EF9E9FAA85}"/>
              </a:ext>
            </a:extLst>
          </p:cNvPr>
          <p:cNvSpPr txBox="1"/>
          <p:nvPr userDrawn="1"/>
        </p:nvSpPr>
        <p:spPr>
          <a:xfrm rot="5400000">
            <a:off x="11531242" y="6197243"/>
            <a:ext cx="1106071" cy="215444"/>
          </a:xfrm>
          <a:prstGeom prst="rect">
            <a:avLst/>
          </a:prstGeom>
          <a:noFill/>
        </p:spPr>
        <p:txBody>
          <a:bodyPr wrap="square">
            <a:spAutoFit/>
          </a:bodyPr>
          <a:lstStyle/>
          <a:p>
            <a:r>
              <a:rPr lang="en-GB" sz="800" b="0" i="0" dirty="0">
                <a:solidFill>
                  <a:schemeClr val="bg1"/>
                </a:solidFill>
                <a:effectLst/>
                <a:latin typeface="Univers LT Pro 45 Light" panose="020B0403020202020204" pitchFamily="34" charset="77"/>
              </a:rPr>
              <a:t>© UNICEF/</a:t>
            </a:r>
            <a:r>
              <a:rPr lang="en-GB" sz="800" b="0" i="0" dirty="0" err="1">
                <a:solidFill>
                  <a:schemeClr val="bg1"/>
                </a:solidFill>
                <a:effectLst/>
                <a:latin typeface="Univers LT Pro 45 Light" panose="020B0403020202020204" pitchFamily="34" charset="77"/>
              </a:rPr>
              <a:t>Bashizi</a:t>
            </a:r>
            <a:endParaRPr lang="en-US" sz="800" b="0" i="0" dirty="0">
              <a:solidFill>
                <a:schemeClr val="bg1"/>
              </a:solidFill>
              <a:latin typeface="Univers LT Pro 45 Light" panose="020B0403020202020204" pitchFamily="34" charset="77"/>
            </a:endParaRPr>
          </a:p>
        </p:txBody>
      </p:sp>
      <p:sp>
        <p:nvSpPr>
          <p:cNvPr id="8" name="Title 1">
            <a:extLst>
              <a:ext uri="{FF2B5EF4-FFF2-40B4-BE49-F238E27FC236}">
                <a16:creationId xmlns:a16="http://schemas.microsoft.com/office/drawing/2014/main" id="{4334FCCD-D679-0849-8184-A4C4F197C6C1}"/>
              </a:ext>
            </a:extLst>
          </p:cNvPr>
          <p:cNvSpPr>
            <a:spLocks noGrp="1"/>
          </p:cNvSpPr>
          <p:nvPr>
            <p:ph type="ctrTitle" hasCustomPrompt="1"/>
          </p:nvPr>
        </p:nvSpPr>
        <p:spPr>
          <a:xfrm>
            <a:off x="296867" y="5775443"/>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dirty="0"/>
              <a:t>CLICK TO EDIT TITLE</a:t>
            </a:r>
            <a:endParaRPr lang="en-GB" dirty="0"/>
          </a:p>
        </p:txBody>
      </p:sp>
      <p:sp>
        <p:nvSpPr>
          <p:cNvPr id="2" name="TextBox 1">
            <a:extLst>
              <a:ext uri="{FF2B5EF4-FFF2-40B4-BE49-F238E27FC236}">
                <a16:creationId xmlns:a16="http://schemas.microsoft.com/office/drawing/2014/main" id="{C343CEB0-4FC8-FED6-E876-B15F6286AE4E}"/>
              </a:ext>
            </a:extLst>
          </p:cNvPr>
          <p:cNvSpPr txBox="1"/>
          <p:nvPr userDrawn="1"/>
        </p:nvSpPr>
        <p:spPr>
          <a:xfrm>
            <a:off x="296867" y="193461"/>
            <a:ext cx="5247590" cy="830997"/>
          </a:xfrm>
          <a:prstGeom prst="rect">
            <a:avLst/>
          </a:prstGeom>
          <a:noFill/>
        </p:spPr>
        <p:txBody>
          <a:bodyPr wrap="square">
            <a:spAutoFit/>
          </a:bodyPr>
          <a:lstStyle/>
          <a:p>
            <a:pPr algn="l"/>
            <a:r>
              <a:rPr lang="en-GB" sz="1200" b="0" i="0" dirty="0">
                <a:solidFill>
                  <a:schemeClr val="tx1"/>
                </a:solidFill>
                <a:latin typeface="Univers LT Pro 45 Light" panose="020B0403020202020204" pitchFamily="34" charset="77"/>
              </a:rPr>
              <a:t>Dorcas, 10, says </a:t>
            </a:r>
            <a:r>
              <a:rPr lang="en-GB" sz="1200" b="0" i="1" dirty="0">
                <a:solidFill>
                  <a:schemeClr val="tx1"/>
                </a:solidFill>
                <a:latin typeface="Univers LT Pro 45 Light" panose="020B0403020202020204" pitchFamily="34" charset="77"/>
              </a:rPr>
              <a:t>"I'm going to finish my primary education soon and go on to secondary school to be a boat captain." </a:t>
            </a:r>
            <a:r>
              <a:rPr lang="en-GB" sz="1200" b="0" i="0" dirty="0">
                <a:solidFill>
                  <a:schemeClr val="tx1"/>
                </a:solidFill>
                <a:latin typeface="Univers LT Pro 45 Light" panose="020B0403020202020204" pitchFamily="34" charset="77"/>
              </a:rPr>
              <a:t>Her school near Goma, Democratic Republic of Congo, was rebuilt following a volcanic eruption. </a:t>
            </a:r>
          </a:p>
          <a:p>
            <a:pPr algn="l"/>
            <a:endParaRPr lang="en-GB" sz="1200" b="0" i="0" dirty="0">
              <a:solidFill>
                <a:schemeClr val="tx1"/>
              </a:solidFill>
              <a:latin typeface="Univers LT Pro 45 Light" panose="020B0403020202020204" pitchFamily="34" charset="77"/>
            </a:endParaRPr>
          </a:p>
        </p:txBody>
      </p:sp>
    </p:spTree>
    <p:extLst>
      <p:ext uri="{BB962C8B-B14F-4D97-AF65-F5344CB8AC3E}">
        <p14:creationId xmlns:p14="http://schemas.microsoft.com/office/powerpoint/2010/main" val="28746534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young child writing on a whiteboard&#10;&#10;Description automatically generated">
            <a:extLst>
              <a:ext uri="{FF2B5EF4-FFF2-40B4-BE49-F238E27FC236}">
                <a16:creationId xmlns:a16="http://schemas.microsoft.com/office/drawing/2014/main" id="{DC165334-24D8-F3CD-3AF7-08F2C5354B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121" b="4436"/>
          <a:stretch/>
        </p:blipFill>
        <p:spPr>
          <a:xfrm>
            <a:off x="0" y="0"/>
            <a:ext cx="12192000" cy="6858000"/>
          </a:xfrm>
          <a:prstGeom prst="rect">
            <a:avLst/>
          </a:prstGeom>
        </p:spPr>
      </p:pic>
      <p:sp>
        <p:nvSpPr>
          <p:cNvPr id="5" name="TextBox 4">
            <a:extLst>
              <a:ext uri="{FF2B5EF4-FFF2-40B4-BE49-F238E27FC236}">
                <a16:creationId xmlns:a16="http://schemas.microsoft.com/office/drawing/2014/main" id="{9CE45975-3D5B-F441-928C-36291D0FB2F2}"/>
              </a:ext>
            </a:extLst>
          </p:cNvPr>
          <p:cNvSpPr txBox="1"/>
          <p:nvPr userDrawn="1"/>
        </p:nvSpPr>
        <p:spPr>
          <a:xfrm rot="5400000">
            <a:off x="11531242" y="6197243"/>
            <a:ext cx="1106071" cy="215444"/>
          </a:xfrm>
          <a:prstGeom prst="rect">
            <a:avLst/>
          </a:prstGeom>
          <a:noFill/>
        </p:spPr>
        <p:txBody>
          <a:bodyPr wrap="square">
            <a:spAutoFit/>
          </a:bodyPr>
          <a:lstStyle/>
          <a:p>
            <a:pPr algn="r"/>
            <a:r>
              <a:rPr lang="en-GB" sz="800" b="0" i="0" dirty="0">
                <a:solidFill>
                  <a:schemeClr val="bg1"/>
                </a:solidFill>
                <a:effectLst/>
                <a:latin typeface="Univers LT Pro 45 Light" panose="020B0403020202020204" pitchFamily="34" charset="77"/>
              </a:rPr>
              <a:t>© UNICEF/Karimi</a:t>
            </a:r>
            <a:endParaRPr lang="en-US" sz="800" b="0" i="0" dirty="0">
              <a:solidFill>
                <a:schemeClr val="bg1"/>
              </a:solidFill>
              <a:latin typeface="Univers LT Pro 45 Light" panose="020B0403020202020204" pitchFamily="34" charset="77"/>
            </a:endParaRPr>
          </a:p>
        </p:txBody>
      </p:sp>
      <p:pic>
        <p:nvPicPr>
          <p:cNvPr id="8" name="Picture 7" descr="Logo&#10;&#10;Description automatically generated with low confidence">
            <a:extLst>
              <a:ext uri="{FF2B5EF4-FFF2-40B4-BE49-F238E27FC236}">
                <a16:creationId xmlns:a16="http://schemas.microsoft.com/office/drawing/2014/main" id="{7773CCF4-865B-9A44-A6A3-2C708060E2F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6" y="0"/>
            <a:ext cx="1728039" cy="1728039"/>
          </a:xfrm>
          <a:prstGeom prst="rect">
            <a:avLst/>
          </a:prstGeom>
        </p:spPr>
      </p:pic>
      <p:sp>
        <p:nvSpPr>
          <p:cNvPr id="9" name="Title 1">
            <a:extLst>
              <a:ext uri="{FF2B5EF4-FFF2-40B4-BE49-F238E27FC236}">
                <a16:creationId xmlns:a16="http://schemas.microsoft.com/office/drawing/2014/main" id="{DCC0CE49-8703-6F4C-B416-E5B2915C97C0}"/>
              </a:ext>
            </a:extLst>
          </p:cNvPr>
          <p:cNvSpPr>
            <a:spLocks noGrp="1"/>
          </p:cNvSpPr>
          <p:nvPr>
            <p:ph type="ctrTitle" hasCustomPrompt="1"/>
          </p:nvPr>
        </p:nvSpPr>
        <p:spPr>
          <a:xfrm>
            <a:off x="296867" y="5775443"/>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dirty="0"/>
              <a:t>CLICK TO EDIT TITLE</a:t>
            </a:r>
            <a:endParaRPr lang="en-GB" dirty="0"/>
          </a:p>
        </p:txBody>
      </p:sp>
      <p:sp>
        <p:nvSpPr>
          <p:cNvPr id="2" name="TextBox 1">
            <a:extLst>
              <a:ext uri="{FF2B5EF4-FFF2-40B4-BE49-F238E27FC236}">
                <a16:creationId xmlns:a16="http://schemas.microsoft.com/office/drawing/2014/main" id="{63D5190E-43AA-8BAD-312D-C88310FFC66C}"/>
              </a:ext>
            </a:extLst>
          </p:cNvPr>
          <p:cNvSpPr txBox="1"/>
          <p:nvPr userDrawn="1"/>
        </p:nvSpPr>
        <p:spPr>
          <a:xfrm>
            <a:off x="296867" y="193461"/>
            <a:ext cx="3418790" cy="1200329"/>
          </a:xfrm>
          <a:prstGeom prst="rect">
            <a:avLst/>
          </a:prstGeom>
          <a:noFill/>
        </p:spPr>
        <p:txBody>
          <a:bodyPr wrap="square">
            <a:spAutoFit/>
          </a:bodyPr>
          <a:lstStyle/>
          <a:p>
            <a:pPr algn="l"/>
            <a:r>
              <a:rPr lang="en-GB" sz="1200" b="0" i="0" dirty="0">
                <a:solidFill>
                  <a:schemeClr val="bg1"/>
                </a:solidFill>
                <a:latin typeface="Univers LT Pro 45 Light" panose="020B0403020202020204" pitchFamily="34" charset="77"/>
              </a:rPr>
              <a:t>Najma, 6, in the UNICEF-supported Child Friendly Space for displaced children in Daikundi Province, Afghanistan. “</a:t>
            </a:r>
            <a:r>
              <a:rPr lang="en-GB" sz="1200" b="0" i="1" dirty="0">
                <a:solidFill>
                  <a:schemeClr val="bg1"/>
                </a:solidFill>
                <a:latin typeface="Univers LT Pro 45 Light" panose="020B0403020202020204" pitchFamily="34" charset="77"/>
              </a:rPr>
              <a:t>My favourite thing here is studying, especially numbers and mathematics</a:t>
            </a:r>
            <a:r>
              <a:rPr lang="en-GB" sz="1200" b="0" i="0" dirty="0">
                <a:solidFill>
                  <a:schemeClr val="bg1"/>
                </a:solidFill>
                <a:latin typeface="Univers LT Pro 45 Light" panose="020B0403020202020204" pitchFamily="34" charset="77"/>
              </a:rPr>
              <a:t>”, she smiles.</a:t>
            </a:r>
          </a:p>
          <a:p>
            <a:pPr algn="l"/>
            <a:endParaRPr lang="en-GB" sz="1200" b="0" i="0" dirty="0">
              <a:solidFill>
                <a:schemeClr val="bg1"/>
              </a:solidFill>
              <a:latin typeface="Univers LT Pro 45 Light" panose="020B0403020202020204" pitchFamily="34" charset="77"/>
            </a:endParaRPr>
          </a:p>
        </p:txBody>
      </p:sp>
    </p:spTree>
    <p:extLst>
      <p:ext uri="{BB962C8B-B14F-4D97-AF65-F5344CB8AC3E}">
        <p14:creationId xmlns:p14="http://schemas.microsoft.com/office/powerpoint/2010/main" val="713968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08ABE-55A1-4A23-B61E-3C88C2D89DA1}" type="datetimeFigureOut">
              <a:rPr lang="en-GB" smtClean="0"/>
              <a:t>08/12/2023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C3E42-53AE-43BD-AB25-A5BDE1EE9036}" type="slidenum">
              <a:rPr lang="en-GB" smtClean="0"/>
              <a:t>‹#›</a:t>
            </a:fld>
            <a:endParaRPr lang="en-GB"/>
          </a:p>
        </p:txBody>
      </p:sp>
    </p:spTree>
    <p:extLst>
      <p:ext uri="{BB962C8B-B14F-4D97-AF65-F5344CB8AC3E}">
        <p14:creationId xmlns:p14="http://schemas.microsoft.com/office/powerpoint/2010/main" val="658182140"/>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688" r:id="rId4"/>
    <p:sldLayoutId id="2147483689" r:id="rId5"/>
    <p:sldLayoutId id="2147483693" r:id="rId6"/>
    <p:sldLayoutId id="2147483697" r:id="rId7"/>
    <p:sldLayoutId id="2147483698" r:id="rId8"/>
    <p:sldLayoutId id="2147483681" r:id="rId9"/>
    <p:sldLayoutId id="2147483680" r:id="rId10"/>
    <p:sldLayoutId id="2147483686" r:id="rId11"/>
    <p:sldLayoutId id="2147483706" r:id="rId12"/>
    <p:sldLayoutId id="2147483727" r:id="rId13"/>
    <p:sldLayoutId id="2147483709" r:id="rId14"/>
    <p:sldLayoutId id="2147483694" r:id="rId15"/>
    <p:sldLayoutId id="2147483733" r:id="rId16"/>
    <p:sldLayoutId id="2147483728" r:id="rId17"/>
    <p:sldLayoutId id="2147483734" r:id="rId18"/>
    <p:sldLayoutId id="2147483736" r:id="rId19"/>
    <p:sldLayoutId id="2147483735" r:id="rId20"/>
    <p:sldLayoutId id="2147483715" r:id="rId21"/>
    <p:sldLayoutId id="2147483737" r:id="rId22"/>
    <p:sldLayoutId id="2147483679" r:id="rId23"/>
    <p:sldLayoutId id="2147483696" r:id="rId24"/>
    <p:sldLayoutId id="2147483722" r:id="rId25"/>
  </p:sldLayoutIdLst>
  <p:txStyles>
    <p:titleStyle>
      <a:lvl1pPr algn="l" defTabSz="914400" rtl="0" eaLnBrk="1" latinLnBrk="0" hangingPunct="1">
        <a:lnSpc>
          <a:spcPct val="90000"/>
        </a:lnSpc>
        <a:spcBef>
          <a:spcPct val="0"/>
        </a:spcBef>
        <a:buNone/>
        <a:defRPr sz="4400" b="1" i="0" kern="1200">
          <a:solidFill>
            <a:schemeClr val="tx1"/>
          </a:solidFill>
          <a:latin typeface="Univers LT Pro 85 XBlack" panose="020B08040305020202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Univers LT Std 45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Univers LT Std 45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Univers LT Std 45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21.xml"/><Relationship Id="rId5" Type="http://schemas.openxmlformats.org/officeDocument/2006/relationships/image" Target="../media/image20.png"/><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hyperlink" Target="https://www.childcomwales.org.uk/uncrc-guide-for-parents/" TargetMode="External"/><Relationship Id="rId3" Type="http://schemas.openxmlformats.org/officeDocument/2006/relationships/hyperlink" Target="https://www.unicef.org.uk/rights-respecting-schools/getting-started/bronze/informing-school-community/" TargetMode="External"/><Relationship Id="rId7" Type="http://schemas.openxmlformats.org/officeDocument/2006/relationships/hyperlink" Target="https://www.niccy.org/" TargetMode="External"/><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hyperlink" Target="https://www.parentclub.scot/articles/childrens-rights" TargetMode="External"/><Relationship Id="rId5" Type="http://schemas.openxmlformats.org/officeDocument/2006/relationships/hyperlink" Target="https://www.unicef.org.uk/rights-respecting-schools/the-rrsa/introducing-the-crc/" TargetMode="External"/><Relationship Id="rId4" Type="http://schemas.openxmlformats.org/officeDocument/2006/relationships/hyperlink" Target="https://www.unicef.org.uk/rights-respecting-schools/the-rrsa/about-the-rrsa/coronavirus-resources/articles-in-action/"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7.xml"/><Relationship Id="rId1" Type="http://schemas.openxmlformats.org/officeDocument/2006/relationships/video" Target="https://www.youtube.com/embed/1clIHtz1mmE?feature=oembed" TargetMode="Externa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3" Type="http://schemas.openxmlformats.org/officeDocument/2006/relationships/image" Target="../media/image36.svg"/><Relationship Id="rId18" Type="http://schemas.openxmlformats.org/officeDocument/2006/relationships/image" Target="../media/image41.png"/><Relationship Id="rId26" Type="http://schemas.openxmlformats.org/officeDocument/2006/relationships/image" Target="../media/image49.png"/><Relationship Id="rId39" Type="http://schemas.openxmlformats.org/officeDocument/2006/relationships/image" Target="../media/image62.svg"/><Relationship Id="rId21" Type="http://schemas.openxmlformats.org/officeDocument/2006/relationships/image" Target="../media/image44.svg"/><Relationship Id="rId34" Type="http://schemas.openxmlformats.org/officeDocument/2006/relationships/image" Target="../media/image57.png"/><Relationship Id="rId7" Type="http://schemas.openxmlformats.org/officeDocument/2006/relationships/image" Target="../media/image30.svg"/><Relationship Id="rId12" Type="http://schemas.openxmlformats.org/officeDocument/2006/relationships/image" Target="../media/image35.png"/><Relationship Id="rId17" Type="http://schemas.openxmlformats.org/officeDocument/2006/relationships/image" Target="../media/image40.svg"/><Relationship Id="rId25" Type="http://schemas.openxmlformats.org/officeDocument/2006/relationships/image" Target="../media/image48.svg"/><Relationship Id="rId33" Type="http://schemas.openxmlformats.org/officeDocument/2006/relationships/image" Target="../media/image56.svg"/><Relationship Id="rId38" Type="http://schemas.openxmlformats.org/officeDocument/2006/relationships/image" Target="../media/image61.png"/><Relationship Id="rId2" Type="http://schemas.openxmlformats.org/officeDocument/2006/relationships/notesSlide" Target="../notesSlides/notesSlide7.xml"/><Relationship Id="rId16" Type="http://schemas.openxmlformats.org/officeDocument/2006/relationships/image" Target="../media/image39.png"/><Relationship Id="rId20" Type="http://schemas.openxmlformats.org/officeDocument/2006/relationships/image" Target="../media/image43.png"/><Relationship Id="rId29" Type="http://schemas.openxmlformats.org/officeDocument/2006/relationships/image" Target="../media/image52.svg"/><Relationship Id="rId1" Type="http://schemas.openxmlformats.org/officeDocument/2006/relationships/slideLayout" Target="../slideLayouts/slideLayout15.xml"/><Relationship Id="rId6" Type="http://schemas.openxmlformats.org/officeDocument/2006/relationships/image" Target="../media/image29.png"/><Relationship Id="rId11" Type="http://schemas.openxmlformats.org/officeDocument/2006/relationships/image" Target="../media/image34.svg"/><Relationship Id="rId24" Type="http://schemas.openxmlformats.org/officeDocument/2006/relationships/image" Target="../media/image47.png"/><Relationship Id="rId32" Type="http://schemas.openxmlformats.org/officeDocument/2006/relationships/image" Target="../media/image55.png"/><Relationship Id="rId37" Type="http://schemas.openxmlformats.org/officeDocument/2006/relationships/image" Target="../media/image60.svg"/><Relationship Id="rId5" Type="http://schemas.openxmlformats.org/officeDocument/2006/relationships/image" Target="../media/image28.svg"/><Relationship Id="rId15" Type="http://schemas.openxmlformats.org/officeDocument/2006/relationships/image" Target="../media/image38.svg"/><Relationship Id="rId23" Type="http://schemas.openxmlformats.org/officeDocument/2006/relationships/image" Target="../media/image46.svg"/><Relationship Id="rId28" Type="http://schemas.openxmlformats.org/officeDocument/2006/relationships/image" Target="../media/image51.png"/><Relationship Id="rId36" Type="http://schemas.openxmlformats.org/officeDocument/2006/relationships/image" Target="../media/image59.png"/><Relationship Id="rId10" Type="http://schemas.openxmlformats.org/officeDocument/2006/relationships/image" Target="../media/image33.png"/><Relationship Id="rId19" Type="http://schemas.openxmlformats.org/officeDocument/2006/relationships/image" Target="../media/image42.svg"/><Relationship Id="rId31" Type="http://schemas.openxmlformats.org/officeDocument/2006/relationships/image" Target="../media/image54.svg"/><Relationship Id="rId4" Type="http://schemas.openxmlformats.org/officeDocument/2006/relationships/image" Target="../media/image27.png"/><Relationship Id="rId9" Type="http://schemas.openxmlformats.org/officeDocument/2006/relationships/image" Target="../media/image32.svg"/><Relationship Id="rId14" Type="http://schemas.openxmlformats.org/officeDocument/2006/relationships/image" Target="../media/image37.png"/><Relationship Id="rId22" Type="http://schemas.openxmlformats.org/officeDocument/2006/relationships/image" Target="../media/image45.png"/><Relationship Id="rId27" Type="http://schemas.openxmlformats.org/officeDocument/2006/relationships/image" Target="../media/image50.svg"/><Relationship Id="rId30" Type="http://schemas.openxmlformats.org/officeDocument/2006/relationships/image" Target="../media/image53.png"/><Relationship Id="rId35" Type="http://schemas.openxmlformats.org/officeDocument/2006/relationships/image" Target="../media/image58.svg"/><Relationship Id="rId8" Type="http://schemas.openxmlformats.org/officeDocument/2006/relationships/image" Target="../media/image31.png"/><Relationship Id="rId3"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hyperlink" Target="https://www.unicef.org.uk/rights-respecting-schools/resources/teaching-resources/best-practice-case-studies/boghall-nursery-and-primary-school-engaging-parents-carers-and-community/" TargetMode="External"/><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63.JPG"/></Relationships>
</file>

<file path=ppt/slides/_rels/slide9.xml.rels><?xml version="1.0" encoding="UTF-8" standalone="yes"?>
<Relationships xmlns="http://schemas.openxmlformats.org/package/2006/relationships"><Relationship Id="rId3" Type="http://schemas.openxmlformats.org/officeDocument/2006/relationships/hyperlink" Target="https://www.unicef.org.uk/rights-respecting-schools/resources/teaching-resources/best-practice-case-studies/bridgelea-primary-school-engaging-parents-carers-and-community/" TargetMode="External"/><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6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5BD622-701D-F212-9F7B-6BB48763418E}"/>
              </a:ext>
            </a:extLst>
          </p:cNvPr>
          <p:cNvSpPr txBox="1"/>
          <p:nvPr/>
        </p:nvSpPr>
        <p:spPr>
          <a:xfrm rot="5400000">
            <a:off x="11452265" y="506198"/>
            <a:ext cx="1264025" cy="215444"/>
          </a:xfrm>
          <a:prstGeom prst="rect">
            <a:avLst/>
          </a:prstGeom>
          <a:noFill/>
        </p:spPr>
        <p:txBody>
          <a:bodyPr wrap="square">
            <a:spAutoFit/>
          </a:bodyPr>
          <a:lstStyle/>
          <a:p>
            <a:pPr algn="l"/>
            <a:r>
              <a:rPr lang="en-GB" sz="800" b="0" i="0" dirty="0">
                <a:solidFill>
                  <a:schemeClr val="bg1"/>
                </a:solidFill>
                <a:effectLst/>
                <a:latin typeface="Univers LT Pro 45 Light" panose="020B0403020202020204" pitchFamily="34" charset="77"/>
              </a:rPr>
              <a:t>© UNICEF/Dawe</a:t>
            </a:r>
            <a:endParaRPr lang="en-US" sz="800" b="0" i="0" dirty="0">
              <a:solidFill>
                <a:schemeClr val="bg1"/>
              </a:solidFill>
              <a:latin typeface="Univers LT Pro 45 Light" panose="020B0403020202020204" pitchFamily="34" charset="77"/>
            </a:endParaRPr>
          </a:p>
        </p:txBody>
      </p:sp>
      <p:sp>
        <p:nvSpPr>
          <p:cNvPr id="18" name="Text Placeholder 1">
            <a:extLst>
              <a:ext uri="{FF2B5EF4-FFF2-40B4-BE49-F238E27FC236}">
                <a16:creationId xmlns:a16="http://schemas.microsoft.com/office/drawing/2014/main" id="{AFA6E4FB-699E-8BFE-BF78-86EBEB4BA288}"/>
              </a:ext>
            </a:extLst>
          </p:cNvPr>
          <p:cNvSpPr txBox="1">
            <a:spLocks/>
          </p:cNvSpPr>
          <p:nvPr/>
        </p:nvSpPr>
        <p:spPr>
          <a:xfrm>
            <a:off x="6021654" y="5789021"/>
            <a:ext cx="6170346" cy="6452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Univers LT Std 45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Univers LT Std 45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Univers LT Std 45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solidFill>
                  <a:schemeClr val="bg1"/>
                </a:solidFill>
                <a:latin typeface="Univers LT Pro 85 XBlack" panose="020B0A04040702020204" pitchFamily="34" charset="0"/>
              </a:rPr>
              <a:t>CAMPAIGNING IN SCHOOL</a:t>
            </a:r>
          </a:p>
        </p:txBody>
      </p:sp>
      <p:pic>
        <p:nvPicPr>
          <p:cNvPr id="4" name="Picture 3" descr="A group of children in red shirts&#10;&#10;Description automatically generated">
            <a:extLst>
              <a:ext uri="{FF2B5EF4-FFF2-40B4-BE49-F238E27FC236}">
                <a16:creationId xmlns:a16="http://schemas.microsoft.com/office/drawing/2014/main" id="{1C145F63-1E95-344A-A6F7-E6B1C809BEA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447" b="8271"/>
          <a:stretch/>
        </p:blipFill>
        <p:spPr>
          <a:xfrm>
            <a:off x="-232739" y="0"/>
            <a:ext cx="12508785" cy="7028495"/>
          </a:xfrm>
          <a:prstGeom prst="rect">
            <a:avLst/>
          </a:prstGeom>
        </p:spPr>
      </p:pic>
      <p:pic>
        <p:nvPicPr>
          <p:cNvPr id="5" name="Picture 4">
            <a:extLst>
              <a:ext uri="{FF2B5EF4-FFF2-40B4-BE49-F238E27FC236}">
                <a16:creationId xmlns:a16="http://schemas.microsoft.com/office/drawing/2014/main" id="{87D17721-9851-3EB0-D926-20BD60CC1DE1}"/>
              </a:ext>
            </a:extLst>
          </p:cNvPr>
          <p:cNvPicPr>
            <a:picLocks noChangeAspect="1"/>
          </p:cNvPicPr>
          <p:nvPr/>
        </p:nvPicPr>
        <p:blipFill>
          <a:blip r:embed="rId4"/>
          <a:stretch>
            <a:fillRect/>
          </a:stretch>
        </p:blipFill>
        <p:spPr>
          <a:xfrm>
            <a:off x="7680518" y="4603346"/>
            <a:ext cx="4216761" cy="2034101"/>
          </a:xfrm>
          <a:prstGeom prst="rect">
            <a:avLst/>
          </a:prstGeom>
        </p:spPr>
      </p:pic>
      <p:pic>
        <p:nvPicPr>
          <p:cNvPr id="9" name="Picture 8">
            <a:extLst>
              <a:ext uri="{FF2B5EF4-FFF2-40B4-BE49-F238E27FC236}">
                <a16:creationId xmlns:a16="http://schemas.microsoft.com/office/drawing/2014/main" id="{4EFA5ECD-B782-9DC8-A992-EB03D58ED12E}"/>
              </a:ext>
            </a:extLst>
          </p:cNvPr>
          <p:cNvPicPr>
            <a:picLocks noChangeAspect="1"/>
          </p:cNvPicPr>
          <p:nvPr/>
        </p:nvPicPr>
        <p:blipFill>
          <a:blip r:embed="rId5"/>
          <a:stretch>
            <a:fillRect/>
          </a:stretch>
        </p:blipFill>
        <p:spPr>
          <a:xfrm>
            <a:off x="9759269" y="1"/>
            <a:ext cx="2138010" cy="1771650"/>
          </a:xfrm>
          <a:prstGeom prst="rect">
            <a:avLst/>
          </a:prstGeom>
        </p:spPr>
      </p:pic>
      <p:sp>
        <p:nvSpPr>
          <p:cNvPr id="10" name="Rectangle 9">
            <a:extLst>
              <a:ext uri="{FF2B5EF4-FFF2-40B4-BE49-F238E27FC236}">
                <a16:creationId xmlns:a16="http://schemas.microsoft.com/office/drawing/2014/main" id="{B7A12419-96A9-3287-462C-8C01103E214D}"/>
              </a:ext>
            </a:extLst>
          </p:cNvPr>
          <p:cNvSpPr/>
          <p:nvPr/>
        </p:nvSpPr>
        <p:spPr>
          <a:xfrm>
            <a:off x="203200" y="5847018"/>
            <a:ext cx="6359159" cy="60532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dirty="0">
                <a:latin typeface="Arial Black" panose="020B0A04020102020204" pitchFamily="34" charset="0"/>
              </a:rPr>
              <a:t>ENGAGING FAMILIES &amp; COMMUNITY</a:t>
            </a:r>
          </a:p>
        </p:txBody>
      </p:sp>
    </p:spTree>
    <p:extLst>
      <p:ext uri="{BB962C8B-B14F-4D97-AF65-F5344CB8AC3E}">
        <p14:creationId xmlns:p14="http://schemas.microsoft.com/office/powerpoint/2010/main" val="35536256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A99CE32-E37A-A742-BB3F-9748B8814F54}"/>
              </a:ext>
            </a:extLst>
          </p:cNvPr>
          <p:cNvSpPr>
            <a:spLocks noGrp="1"/>
          </p:cNvSpPr>
          <p:nvPr>
            <p:ph type="body" sz="quarter" idx="14"/>
          </p:nvPr>
        </p:nvSpPr>
        <p:spPr>
          <a:xfrm>
            <a:off x="391181" y="438858"/>
            <a:ext cx="4768648" cy="699404"/>
          </a:xfrm>
          <a:solidFill>
            <a:srgbClr val="00AEEF"/>
          </a:solidFill>
        </p:spPr>
        <p:txBody>
          <a:bodyPr/>
          <a:lstStyle/>
          <a:p>
            <a:r>
              <a:rPr lang="en-US" dirty="0"/>
              <a:t>LET’S DISCUSS</a:t>
            </a:r>
          </a:p>
        </p:txBody>
      </p:sp>
      <p:sp>
        <p:nvSpPr>
          <p:cNvPr id="10" name="Oval 9">
            <a:extLst>
              <a:ext uri="{FF2B5EF4-FFF2-40B4-BE49-F238E27FC236}">
                <a16:creationId xmlns:a16="http://schemas.microsoft.com/office/drawing/2014/main" id="{6A7E2013-FBD0-58A4-E13A-2E171B8674C1}"/>
              </a:ext>
            </a:extLst>
          </p:cNvPr>
          <p:cNvSpPr/>
          <p:nvPr/>
        </p:nvSpPr>
        <p:spPr>
          <a:xfrm>
            <a:off x="300899" y="2010339"/>
            <a:ext cx="3922463" cy="3922463"/>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9E77878A-8B8B-D9BA-EBC7-487B89748F05}"/>
              </a:ext>
            </a:extLst>
          </p:cNvPr>
          <p:cNvSpPr/>
          <p:nvPr/>
        </p:nvSpPr>
        <p:spPr>
          <a:xfrm>
            <a:off x="4176190" y="2010339"/>
            <a:ext cx="3922463" cy="3922463"/>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792F84F8-0AD5-AB43-F753-39A863F36720}"/>
              </a:ext>
            </a:extLst>
          </p:cNvPr>
          <p:cNvSpPr/>
          <p:nvPr/>
        </p:nvSpPr>
        <p:spPr>
          <a:xfrm>
            <a:off x="8051481" y="2008095"/>
            <a:ext cx="3922463" cy="3922463"/>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1A26C76F-A0DD-F0FE-9813-F9078869AEB7}"/>
              </a:ext>
            </a:extLst>
          </p:cNvPr>
          <p:cNvPicPr>
            <a:picLocks noChangeAspect="1"/>
          </p:cNvPicPr>
          <p:nvPr/>
        </p:nvPicPr>
        <p:blipFill>
          <a:blip r:embed="rId3"/>
          <a:stretch>
            <a:fillRect/>
          </a:stretch>
        </p:blipFill>
        <p:spPr>
          <a:xfrm>
            <a:off x="9590201" y="295223"/>
            <a:ext cx="2383743" cy="1225402"/>
          </a:xfrm>
          <a:prstGeom prst="rect">
            <a:avLst/>
          </a:prstGeom>
        </p:spPr>
      </p:pic>
      <p:sp>
        <p:nvSpPr>
          <p:cNvPr id="7" name="TextBox 6">
            <a:extLst>
              <a:ext uri="{FF2B5EF4-FFF2-40B4-BE49-F238E27FC236}">
                <a16:creationId xmlns:a16="http://schemas.microsoft.com/office/drawing/2014/main" id="{1B6866B8-2A90-DA9C-DB94-81AE80A08C1E}"/>
              </a:ext>
            </a:extLst>
          </p:cNvPr>
          <p:cNvSpPr txBox="1"/>
          <p:nvPr/>
        </p:nvSpPr>
        <p:spPr>
          <a:xfrm>
            <a:off x="623981" y="2815163"/>
            <a:ext cx="3133216" cy="2308324"/>
          </a:xfrm>
          <a:prstGeom prst="rect">
            <a:avLst/>
          </a:prstGeom>
          <a:noFill/>
        </p:spPr>
        <p:txBody>
          <a:bodyPr wrap="square" rtlCol="0">
            <a:spAutoFit/>
          </a:bodyPr>
          <a:lstStyle/>
          <a:p>
            <a:pPr algn="ctr"/>
            <a:r>
              <a:rPr lang="en-GB" sz="2400" dirty="0">
                <a:effectLst/>
                <a:latin typeface="Arial" panose="020B0604020202020204" pitchFamily="34" charset="0"/>
                <a:ea typeface="Calibri" panose="020F0502020204030204" pitchFamily="34" charset="0"/>
                <a:cs typeface="Arial" panose="020B0604020202020204" pitchFamily="34" charset="0"/>
              </a:rPr>
              <a:t>1. Why is it important we inform family and the community about children’s rights and our rights respecting journey?</a:t>
            </a:r>
          </a:p>
        </p:txBody>
      </p:sp>
      <p:sp>
        <p:nvSpPr>
          <p:cNvPr id="8" name="TextBox 7">
            <a:extLst>
              <a:ext uri="{FF2B5EF4-FFF2-40B4-BE49-F238E27FC236}">
                <a16:creationId xmlns:a16="http://schemas.microsoft.com/office/drawing/2014/main" id="{76F51B7C-015E-5A11-9F58-91DEC899A3AD}"/>
              </a:ext>
            </a:extLst>
          </p:cNvPr>
          <p:cNvSpPr txBox="1"/>
          <p:nvPr/>
        </p:nvSpPr>
        <p:spPr>
          <a:xfrm>
            <a:off x="4546357" y="2949590"/>
            <a:ext cx="3182128" cy="2039469"/>
          </a:xfrm>
          <a:prstGeom prst="rect">
            <a:avLst/>
          </a:prstGeom>
          <a:noFill/>
        </p:spPr>
        <p:txBody>
          <a:bodyPr wrap="square" rtlCol="0">
            <a:spAutoFit/>
          </a:bodyPr>
          <a:lstStyle/>
          <a:p>
            <a:pPr lvl="0" algn="ctr">
              <a:lnSpc>
                <a:spcPct val="107000"/>
              </a:lnSpc>
              <a:spcAft>
                <a:spcPts val="800"/>
              </a:spcAft>
            </a:pPr>
            <a:r>
              <a:rPr lang="en-GB" sz="2400" kern="100" dirty="0">
                <a:effectLst/>
                <a:latin typeface="Arial" panose="020B0604020202020204" pitchFamily="34" charset="0"/>
                <a:ea typeface="Calibri" panose="020F0502020204030204" pitchFamily="34" charset="0"/>
                <a:cs typeface="Arial" panose="020B0604020202020204" pitchFamily="34" charset="0"/>
              </a:rPr>
              <a:t>2. What opportunities already exist in school for the wider community to find out about school life?</a:t>
            </a:r>
          </a:p>
        </p:txBody>
      </p:sp>
      <p:sp>
        <p:nvSpPr>
          <p:cNvPr id="9" name="TextBox 8">
            <a:extLst>
              <a:ext uri="{FF2B5EF4-FFF2-40B4-BE49-F238E27FC236}">
                <a16:creationId xmlns:a16="http://schemas.microsoft.com/office/drawing/2014/main" id="{8D164AE4-EE11-E59F-FEFB-8DDB7ED20B24}"/>
              </a:ext>
            </a:extLst>
          </p:cNvPr>
          <p:cNvSpPr txBox="1"/>
          <p:nvPr/>
        </p:nvSpPr>
        <p:spPr>
          <a:xfrm>
            <a:off x="8421649" y="2949589"/>
            <a:ext cx="3182128" cy="2039469"/>
          </a:xfrm>
          <a:prstGeom prst="rect">
            <a:avLst/>
          </a:prstGeom>
          <a:noFill/>
        </p:spPr>
        <p:txBody>
          <a:bodyPr wrap="square" rtlCol="0">
            <a:spAutoFit/>
          </a:bodyPr>
          <a:lstStyle/>
          <a:p>
            <a:pPr lvl="0" algn="ctr">
              <a:lnSpc>
                <a:spcPct val="107000"/>
              </a:lnSpc>
              <a:spcAft>
                <a:spcPts val="800"/>
              </a:spcAft>
            </a:pPr>
            <a:r>
              <a:rPr lang="en-GB" sz="2400" kern="100" dirty="0">
                <a:effectLst/>
                <a:latin typeface="Arial" panose="020B0604020202020204" pitchFamily="34" charset="0"/>
                <a:ea typeface="Calibri" panose="020F0502020204030204" pitchFamily="34" charset="0"/>
                <a:cs typeface="Arial" panose="020B0604020202020204" pitchFamily="34" charset="0"/>
              </a:rPr>
              <a:t>3. How can we further develop these opportunities to explicitly link with rights?</a:t>
            </a:r>
          </a:p>
        </p:txBody>
      </p:sp>
    </p:spTree>
    <p:extLst>
      <p:ext uri="{BB962C8B-B14F-4D97-AF65-F5344CB8AC3E}">
        <p14:creationId xmlns:p14="http://schemas.microsoft.com/office/powerpoint/2010/main" val="1656044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A99CE32-E37A-A742-BB3F-9748B8814F54}"/>
              </a:ext>
            </a:extLst>
          </p:cNvPr>
          <p:cNvSpPr>
            <a:spLocks noGrp="1"/>
          </p:cNvSpPr>
          <p:nvPr>
            <p:ph type="body" sz="quarter" idx="14"/>
          </p:nvPr>
        </p:nvSpPr>
        <p:spPr>
          <a:xfrm>
            <a:off x="391182" y="487715"/>
            <a:ext cx="3592990" cy="699404"/>
          </a:xfrm>
        </p:spPr>
        <p:txBody>
          <a:bodyPr/>
          <a:lstStyle/>
          <a:p>
            <a:r>
              <a:rPr lang="en-US" dirty="0"/>
              <a:t>ACTIVITIES</a:t>
            </a:r>
          </a:p>
        </p:txBody>
      </p:sp>
      <p:sp>
        <p:nvSpPr>
          <p:cNvPr id="10" name="Oval 9">
            <a:extLst>
              <a:ext uri="{FF2B5EF4-FFF2-40B4-BE49-F238E27FC236}">
                <a16:creationId xmlns:a16="http://schemas.microsoft.com/office/drawing/2014/main" id="{6A7E2013-FBD0-58A4-E13A-2E171B8674C1}"/>
              </a:ext>
            </a:extLst>
          </p:cNvPr>
          <p:cNvSpPr/>
          <p:nvPr/>
        </p:nvSpPr>
        <p:spPr>
          <a:xfrm>
            <a:off x="300899" y="2010339"/>
            <a:ext cx="3922463" cy="392246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lvl="0" indent="-342900">
              <a:lnSpc>
                <a:spcPct val="107000"/>
              </a:lnSpc>
              <a:spcAft>
                <a:spcPts val="800"/>
              </a:spcAft>
              <a:buFont typeface="Symbol" panose="05050102010706020507" pitchFamily="18" charset="2"/>
              <a:buChar char=""/>
            </a:pPr>
            <a:r>
              <a:rPr lang="en-GB" sz="1800" kern="100">
                <a:effectLst/>
                <a:latin typeface="Univers LT Pro 45 Light" panose="020B0403020202020204" pitchFamily="34" charset="0"/>
                <a:ea typeface="Calibri" panose="020F0502020204030204" pitchFamily="34" charset="0"/>
                <a:cs typeface="Times New Roman" panose="02020603050405020304" pitchFamily="18" charset="0"/>
              </a:rPr>
              <a:t>In groups, draw a Rights Respecting classroom onto large pieces of flipchart paper. What do you see, hear and feel in a Rights Respecting classroom?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Oval 20">
            <a:extLst>
              <a:ext uri="{FF2B5EF4-FFF2-40B4-BE49-F238E27FC236}">
                <a16:creationId xmlns:a16="http://schemas.microsoft.com/office/drawing/2014/main" id="{9E77878A-8B8B-D9BA-EBC7-487B89748F05}"/>
              </a:ext>
            </a:extLst>
          </p:cNvPr>
          <p:cNvSpPr/>
          <p:nvPr/>
        </p:nvSpPr>
        <p:spPr>
          <a:xfrm>
            <a:off x="4175983" y="2008095"/>
            <a:ext cx="3922463" cy="392246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792F84F8-0AD5-AB43-F753-39A863F36720}"/>
              </a:ext>
            </a:extLst>
          </p:cNvPr>
          <p:cNvSpPr/>
          <p:nvPr/>
        </p:nvSpPr>
        <p:spPr>
          <a:xfrm>
            <a:off x="8051481" y="2008095"/>
            <a:ext cx="3922463" cy="392246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a:extLst>
              <a:ext uri="{FF2B5EF4-FFF2-40B4-BE49-F238E27FC236}">
                <a16:creationId xmlns:a16="http://schemas.microsoft.com/office/drawing/2014/main" id="{0A10F7E2-6163-A0F1-E8EF-CEDA6A9CEA66}"/>
              </a:ext>
            </a:extLst>
          </p:cNvPr>
          <p:cNvPicPr>
            <a:picLocks noChangeAspect="1"/>
          </p:cNvPicPr>
          <p:nvPr/>
        </p:nvPicPr>
        <p:blipFill>
          <a:blip r:embed="rId3"/>
          <a:stretch>
            <a:fillRect/>
          </a:stretch>
        </p:blipFill>
        <p:spPr>
          <a:xfrm>
            <a:off x="9453656" y="295223"/>
            <a:ext cx="2347163" cy="1127858"/>
          </a:xfrm>
          <a:prstGeom prst="rect">
            <a:avLst/>
          </a:prstGeom>
        </p:spPr>
      </p:pic>
      <p:sp>
        <p:nvSpPr>
          <p:cNvPr id="2" name="TextBox 1">
            <a:extLst>
              <a:ext uri="{FF2B5EF4-FFF2-40B4-BE49-F238E27FC236}">
                <a16:creationId xmlns:a16="http://schemas.microsoft.com/office/drawing/2014/main" id="{1EFAD85F-DD04-815A-2B2D-C67B94107201}"/>
              </a:ext>
            </a:extLst>
          </p:cNvPr>
          <p:cNvSpPr txBox="1"/>
          <p:nvPr/>
        </p:nvSpPr>
        <p:spPr>
          <a:xfrm>
            <a:off x="537038" y="2692053"/>
            <a:ext cx="3402392" cy="1938992"/>
          </a:xfrm>
          <a:prstGeom prst="rect">
            <a:avLst/>
          </a:prstGeom>
          <a:noFill/>
        </p:spPr>
        <p:txBody>
          <a:bodyPr wrap="square" rtlCol="0">
            <a:spAutoFit/>
          </a:bodyPr>
          <a:lstStyle/>
          <a:p>
            <a:pPr algn="ctr"/>
            <a:r>
              <a:rPr lang="en-GB" sz="2000" b="0" i="0" dirty="0">
                <a:effectLst/>
                <a:latin typeface="Arial" panose="020B0604020202020204" pitchFamily="34" charset="0"/>
                <a:cs typeface="Arial" panose="020B0604020202020204" pitchFamily="34" charset="0"/>
              </a:rPr>
              <a:t>1. Look at your current calendar of events where families are invited into school. Is there an opportunity to add a child rights dimension to this?</a:t>
            </a:r>
            <a:endParaRPr lang="en-GB" sz="2000" i="0" dirty="0">
              <a:effectLst/>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EF123280-E7B4-3763-86B6-857B7E479145}"/>
              </a:ext>
            </a:extLst>
          </p:cNvPr>
          <p:cNvSpPr txBox="1"/>
          <p:nvPr/>
        </p:nvSpPr>
        <p:spPr>
          <a:xfrm>
            <a:off x="4537200" y="2676664"/>
            <a:ext cx="3153065" cy="2569934"/>
          </a:xfrm>
          <a:prstGeom prst="rect">
            <a:avLst/>
          </a:prstGeom>
          <a:noFill/>
        </p:spPr>
        <p:txBody>
          <a:bodyPr wrap="square" rtlCol="0">
            <a:spAutoFit/>
          </a:bodyPr>
          <a:lstStyle/>
          <a:p>
            <a:pPr algn="ctr"/>
            <a:r>
              <a:rPr lang="en-GB" sz="2000" kern="100" dirty="0">
                <a:latin typeface="Arial" panose="020B0604020202020204" pitchFamily="34" charset="0"/>
                <a:ea typeface="Calibri" panose="020F0502020204030204" pitchFamily="34" charset="0"/>
                <a:cs typeface="Arial" panose="020B0604020202020204" pitchFamily="34" charset="0"/>
              </a:rPr>
              <a:t>2</a:t>
            </a:r>
            <a:r>
              <a:rPr lang="en-GB" sz="2000" kern="100" dirty="0">
                <a:effectLst/>
                <a:latin typeface="Arial" panose="020B0604020202020204" pitchFamily="34" charset="0"/>
                <a:ea typeface="Calibri" panose="020F0502020204030204" pitchFamily="34" charset="0"/>
                <a:cs typeface="Arial" panose="020B0604020202020204" pitchFamily="34" charset="0"/>
              </a:rPr>
              <a:t>. Look at your home-school learning agreements. Consider how you could use these to engage your families with upholding rights for all.  Could you create a home-school charter? </a:t>
            </a:r>
            <a:r>
              <a:rPr lang="en-GB" sz="2100" kern="100" dirty="0">
                <a:effectLst/>
                <a:latin typeface="Arial" panose="020B0604020202020204" pitchFamily="34" charset="0"/>
                <a:ea typeface="Calibri" panose="020F0502020204030204" pitchFamily="34" charset="0"/>
                <a:cs typeface="Arial" panose="020B0604020202020204" pitchFamily="34" charset="0"/>
              </a:rPr>
              <a:t>​ </a:t>
            </a:r>
            <a:endParaRPr lang="en-GB" sz="21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CF65B078-B742-8C23-8515-E63C292592E0}"/>
              </a:ext>
            </a:extLst>
          </p:cNvPr>
          <p:cNvSpPr txBox="1"/>
          <p:nvPr/>
        </p:nvSpPr>
        <p:spPr>
          <a:xfrm>
            <a:off x="8436179" y="2692053"/>
            <a:ext cx="3153065" cy="2554545"/>
          </a:xfrm>
          <a:prstGeom prst="rect">
            <a:avLst/>
          </a:prstGeom>
          <a:noFill/>
        </p:spPr>
        <p:txBody>
          <a:bodyPr wrap="square" rtlCol="0">
            <a:spAutoFit/>
          </a:bodyPr>
          <a:lstStyle/>
          <a:p>
            <a:pPr algn="ctr"/>
            <a:r>
              <a:rPr lang="en-GB" sz="2000" kern="100" dirty="0">
                <a:effectLst/>
                <a:latin typeface="Arial" panose="020B0604020202020204" pitchFamily="34" charset="0"/>
                <a:ea typeface="Calibri" panose="020F0502020204030204" pitchFamily="34" charset="0"/>
                <a:cs typeface="Arial" panose="020B0604020202020204" pitchFamily="34" charset="0"/>
              </a:rPr>
              <a:t>3. Create a plan for increasing the visibility of RRSA around the school. This could be displays in school, the wider school grounds, website, newsletters and on any social media platforms. </a:t>
            </a:r>
            <a:endParaRPr lang="en-GB"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922409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A99CE32-E37A-A742-BB3F-9748B8814F54}"/>
              </a:ext>
            </a:extLst>
          </p:cNvPr>
          <p:cNvSpPr>
            <a:spLocks noGrp="1"/>
          </p:cNvSpPr>
          <p:nvPr>
            <p:ph type="body" sz="quarter" idx="14"/>
          </p:nvPr>
        </p:nvSpPr>
        <p:spPr>
          <a:xfrm>
            <a:off x="391182" y="487715"/>
            <a:ext cx="3592990" cy="699404"/>
          </a:xfrm>
        </p:spPr>
        <p:txBody>
          <a:bodyPr/>
          <a:lstStyle/>
          <a:p>
            <a:r>
              <a:rPr lang="en-US" dirty="0"/>
              <a:t>ACTIVITIES</a:t>
            </a:r>
          </a:p>
        </p:txBody>
      </p:sp>
      <p:sp>
        <p:nvSpPr>
          <p:cNvPr id="10" name="Oval 9">
            <a:extLst>
              <a:ext uri="{FF2B5EF4-FFF2-40B4-BE49-F238E27FC236}">
                <a16:creationId xmlns:a16="http://schemas.microsoft.com/office/drawing/2014/main" id="{6A7E2013-FBD0-58A4-E13A-2E171B8674C1}"/>
              </a:ext>
            </a:extLst>
          </p:cNvPr>
          <p:cNvSpPr/>
          <p:nvPr/>
        </p:nvSpPr>
        <p:spPr>
          <a:xfrm>
            <a:off x="300899" y="2010339"/>
            <a:ext cx="3922463" cy="392246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lvl="0" indent="-342900">
              <a:lnSpc>
                <a:spcPct val="107000"/>
              </a:lnSpc>
              <a:spcAft>
                <a:spcPts val="800"/>
              </a:spcAft>
              <a:buFont typeface="Symbol" panose="05050102010706020507" pitchFamily="18" charset="2"/>
              <a:buChar char=""/>
            </a:pPr>
            <a:r>
              <a:rPr lang="en-GB" sz="1800" kern="100">
                <a:effectLst/>
                <a:latin typeface="Univers LT Pro 45 Light" panose="020B0403020202020204" pitchFamily="34" charset="0"/>
                <a:ea typeface="Calibri" panose="020F0502020204030204" pitchFamily="34" charset="0"/>
                <a:cs typeface="Times New Roman" panose="02020603050405020304" pitchFamily="18" charset="0"/>
              </a:rPr>
              <a:t>In groups, draw a Rights Respecting classroom onto large pieces of flipchart paper. What do you see, hear and feel in a Rights Respecting classroom?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Oval 20">
            <a:extLst>
              <a:ext uri="{FF2B5EF4-FFF2-40B4-BE49-F238E27FC236}">
                <a16:creationId xmlns:a16="http://schemas.microsoft.com/office/drawing/2014/main" id="{9E77878A-8B8B-D9BA-EBC7-487B89748F05}"/>
              </a:ext>
            </a:extLst>
          </p:cNvPr>
          <p:cNvSpPr/>
          <p:nvPr/>
        </p:nvSpPr>
        <p:spPr>
          <a:xfrm>
            <a:off x="4175983" y="2008095"/>
            <a:ext cx="3922463" cy="392246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792F84F8-0AD5-AB43-F753-39A863F36720}"/>
              </a:ext>
            </a:extLst>
          </p:cNvPr>
          <p:cNvSpPr/>
          <p:nvPr/>
        </p:nvSpPr>
        <p:spPr>
          <a:xfrm>
            <a:off x="8098446" y="2008095"/>
            <a:ext cx="3922463" cy="392246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a:extLst>
              <a:ext uri="{FF2B5EF4-FFF2-40B4-BE49-F238E27FC236}">
                <a16:creationId xmlns:a16="http://schemas.microsoft.com/office/drawing/2014/main" id="{0A10F7E2-6163-A0F1-E8EF-CEDA6A9CEA66}"/>
              </a:ext>
            </a:extLst>
          </p:cNvPr>
          <p:cNvPicPr>
            <a:picLocks noChangeAspect="1"/>
          </p:cNvPicPr>
          <p:nvPr/>
        </p:nvPicPr>
        <p:blipFill>
          <a:blip r:embed="rId3"/>
          <a:stretch>
            <a:fillRect/>
          </a:stretch>
        </p:blipFill>
        <p:spPr>
          <a:xfrm>
            <a:off x="9453656" y="295223"/>
            <a:ext cx="2347163" cy="1127858"/>
          </a:xfrm>
          <a:prstGeom prst="rect">
            <a:avLst/>
          </a:prstGeom>
        </p:spPr>
      </p:pic>
      <p:sp>
        <p:nvSpPr>
          <p:cNvPr id="4" name="TextBox 3">
            <a:extLst>
              <a:ext uri="{FF2B5EF4-FFF2-40B4-BE49-F238E27FC236}">
                <a16:creationId xmlns:a16="http://schemas.microsoft.com/office/drawing/2014/main" id="{1112E3C8-2D40-4B9B-3941-82993954EBA2}"/>
              </a:ext>
            </a:extLst>
          </p:cNvPr>
          <p:cNvSpPr txBox="1"/>
          <p:nvPr/>
        </p:nvSpPr>
        <p:spPr>
          <a:xfrm>
            <a:off x="679101" y="2597895"/>
            <a:ext cx="3166057" cy="3000821"/>
          </a:xfrm>
          <a:prstGeom prst="rect">
            <a:avLst/>
          </a:prstGeom>
          <a:noFill/>
        </p:spPr>
        <p:txBody>
          <a:bodyPr wrap="square" lIns="91440" tIns="45720" rIns="91440" bIns="45720" rtlCol="0" anchor="t">
            <a:spAutoFit/>
          </a:bodyPr>
          <a:lstStyle/>
          <a:p>
            <a:pPr algn="ctr"/>
            <a:r>
              <a:rPr lang="en-GB" sz="2100" dirty="0">
                <a:effectLst/>
                <a:latin typeface="Arial" panose="020B0604020202020204" pitchFamily="34" charset="0"/>
                <a:ea typeface="Calibri"/>
                <a:cs typeface="Arial" panose="020B0604020202020204" pitchFamily="34" charset="0"/>
              </a:rPr>
              <a:t>4. If your school uses diaries or planners, what opportunities are there to include rights? Consider explicit article links on timetables, information about external agencies like Childline or wellbeing resources.</a:t>
            </a:r>
            <a:endParaRPr lang="en-GB" sz="2100" dirty="0">
              <a:latin typeface="Arial" panose="020B0604020202020204" pitchFamily="34" charset="0"/>
              <a:ea typeface="Calibri"/>
              <a:cs typeface="Arial" panose="020B0604020202020204" pitchFamily="34" charset="0"/>
            </a:endParaRPr>
          </a:p>
        </p:txBody>
      </p:sp>
      <p:sp>
        <p:nvSpPr>
          <p:cNvPr id="6" name="TextBox 5">
            <a:extLst>
              <a:ext uri="{FF2B5EF4-FFF2-40B4-BE49-F238E27FC236}">
                <a16:creationId xmlns:a16="http://schemas.microsoft.com/office/drawing/2014/main" id="{A0215748-9B55-BE7D-F82B-9E209AAE01D4}"/>
              </a:ext>
            </a:extLst>
          </p:cNvPr>
          <p:cNvSpPr txBox="1"/>
          <p:nvPr/>
        </p:nvSpPr>
        <p:spPr>
          <a:xfrm>
            <a:off x="4603594" y="2597894"/>
            <a:ext cx="3164027" cy="3000821"/>
          </a:xfrm>
          <a:prstGeom prst="rect">
            <a:avLst/>
          </a:prstGeom>
          <a:noFill/>
        </p:spPr>
        <p:txBody>
          <a:bodyPr wrap="square" rtlCol="0">
            <a:spAutoFit/>
          </a:bodyPr>
          <a:lstStyle/>
          <a:p>
            <a:pPr algn="ctr"/>
            <a:r>
              <a:rPr lang="en-GB" sz="2100" dirty="0">
                <a:latin typeface="Arial" panose="020B0604020202020204" pitchFamily="34" charset="0"/>
                <a:cs typeface="Arial" panose="020B0604020202020204" pitchFamily="34" charset="0"/>
              </a:rPr>
              <a:t>5. Look at the list of school policies on your school website. Parents and carers will refer to these at different points in their child’s school life. Consider how to strengthen the links to CRC articles. </a:t>
            </a:r>
          </a:p>
        </p:txBody>
      </p:sp>
      <p:sp>
        <p:nvSpPr>
          <p:cNvPr id="7" name="TextBox 6">
            <a:extLst>
              <a:ext uri="{FF2B5EF4-FFF2-40B4-BE49-F238E27FC236}">
                <a16:creationId xmlns:a16="http://schemas.microsoft.com/office/drawing/2014/main" id="{EE1E1117-2684-CDB0-B98D-9DF4E8090A77}"/>
              </a:ext>
            </a:extLst>
          </p:cNvPr>
          <p:cNvSpPr txBox="1"/>
          <p:nvPr/>
        </p:nvSpPr>
        <p:spPr>
          <a:xfrm>
            <a:off x="8373773" y="2597894"/>
            <a:ext cx="3427046" cy="1938992"/>
          </a:xfrm>
          <a:prstGeom prst="rect">
            <a:avLst/>
          </a:prstGeom>
          <a:noFill/>
        </p:spPr>
        <p:txBody>
          <a:bodyPr wrap="square" rtlCol="0">
            <a:spAutoFit/>
          </a:bodyPr>
          <a:lstStyle/>
          <a:p>
            <a:pPr algn="ctr"/>
            <a:r>
              <a:rPr lang="en-GB" sz="2000" kern="100" dirty="0">
                <a:effectLst/>
                <a:latin typeface="Arial" panose="020B0604020202020204" pitchFamily="34" charset="0"/>
                <a:ea typeface="Calibri" panose="020F0502020204030204" pitchFamily="34" charset="0"/>
                <a:cs typeface="Arial" panose="020B0604020202020204" pitchFamily="34" charset="0"/>
              </a:rPr>
              <a:t>6. </a:t>
            </a:r>
            <a:r>
              <a:rPr lang="en-GB" sz="2000" b="0" i="0" u="none" strike="noStrike" dirty="0">
                <a:solidFill>
                  <a:srgbClr val="000000"/>
                </a:solidFill>
                <a:effectLst/>
                <a:latin typeface="Arial" panose="020B0604020202020204" pitchFamily="34" charset="0"/>
              </a:rPr>
              <a:t>Work with children and young people to design posters or leaflets to inform and engage the wider school community about rights.</a:t>
            </a:r>
            <a:endParaRPr lang="en-GB" sz="2000" kern="1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194038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45B4B5-69A9-414B-94D4-B73447AD9CCF}"/>
              </a:ext>
            </a:extLst>
          </p:cNvPr>
          <p:cNvSpPr>
            <a:spLocks noGrp="1"/>
          </p:cNvSpPr>
          <p:nvPr>
            <p:ph type="body" sz="quarter" idx="14"/>
          </p:nvPr>
        </p:nvSpPr>
        <p:spPr>
          <a:xfrm>
            <a:off x="528741" y="531140"/>
            <a:ext cx="3918568" cy="714793"/>
          </a:xfrm>
        </p:spPr>
        <p:txBody>
          <a:bodyPr/>
          <a:lstStyle/>
          <a:p>
            <a:r>
              <a:rPr lang="en-US" dirty="0"/>
              <a:t>REFLECTION</a:t>
            </a:r>
          </a:p>
        </p:txBody>
      </p:sp>
      <p:pic>
        <p:nvPicPr>
          <p:cNvPr id="4" name="Picture 3" descr="A group of people holding a parachute&#10;&#10;Description automatically generated">
            <a:extLst>
              <a:ext uri="{FF2B5EF4-FFF2-40B4-BE49-F238E27FC236}">
                <a16:creationId xmlns:a16="http://schemas.microsoft.com/office/drawing/2014/main" id="{8108F9CD-87EE-EABB-A635-7917FA715804}"/>
              </a:ext>
            </a:extLst>
          </p:cNvPr>
          <p:cNvPicPr>
            <a:picLocks noChangeAspect="1"/>
          </p:cNvPicPr>
          <p:nvPr/>
        </p:nvPicPr>
        <p:blipFill rotWithShape="1">
          <a:blip r:embed="rId3">
            <a:extLst>
              <a:ext uri="{28A0092B-C50C-407E-A947-70E740481C1C}">
                <a14:useLocalDpi xmlns:a14="http://schemas.microsoft.com/office/drawing/2010/main" val="0"/>
              </a:ext>
            </a:extLst>
          </a:blip>
          <a:srcRect l="13334" r="27408"/>
          <a:stretch/>
        </p:blipFill>
        <p:spPr>
          <a:xfrm>
            <a:off x="6096000" y="0"/>
            <a:ext cx="6096000" cy="6858000"/>
          </a:xfrm>
          <a:prstGeom prst="rect">
            <a:avLst/>
          </a:prstGeom>
        </p:spPr>
      </p:pic>
      <p:sp>
        <p:nvSpPr>
          <p:cNvPr id="5" name="TextBox 4">
            <a:extLst>
              <a:ext uri="{FF2B5EF4-FFF2-40B4-BE49-F238E27FC236}">
                <a16:creationId xmlns:a16="http://schemas.microsoft.com/office/drawing/2014/main" id="{84AD58B3-CEEB-1382-941A-4818B5FE636C}"/>
              </a:ext>
            </a:extLst>
          </p:cNvPr>
          <p:cNvSpPr txBox="1"/>
          <p:nvPr/>
        </p:nvSpPr>
        <p:spPr>
          <a:xfrm rot="5400000">
            <a:off x="11452265" y="506198"/>
            <a:ext cx="1264025" cy="215444"/>
          </a:xfrm>
          <a:prstGeom prst="rect">
            <a:avLst/>
          </a:prstGeom>
          <a:noFill/>
        </p:spPr>
        <p:txBody>
          <a:bodyPr wrap="square">
            <a:spAutoFit/>
          </a:bodyPr>
          <a:lstStyle/>
          <a:p>
            <a:pPr algn="l"/>
            <a:r>
              <a:rPr lang="en-GB" sz="800" b="0" i="0" dirty="0">
                <a:solidFill>
                  <a:schemeClr val="bg1"/>
                </a:solidFill>
                <a:effectLst/>
                <a:latin typeface="Univers LT Pro 45 Light" panose="020B0403020202020204" pitchFamily="34" charset="77"/>
              </a:rPr>
              <a:t>© UNICEF/Dawe</a:t>
            </a:r>
            <a:endParaRPr lang="en-US" sz="800" b="0" i="0" dirty="0">
              <a:solidFill>
                <a:schemeClr val="bg1"/>
              </a:solidFill>
              <a:latin typeface="Univers LT Pro 45 Light" panose="020B0403020202020204" pitchFamily="34" charset="77"/>
            </a:endParaRPr>
          </a:p>
        </p:txBody>
      </p:sp>
      <p:sp>
        <p:nvSpPr>
          <p:cNvPr id="3" name="TextBox 2">
            <a:extLst>
              <a:ext uri="{FF2B5EF4-FFF2-40B4-BE49-F238E27FC236}">
                <a16:creationId xmlns:a16="http://schemas.microsoft.com/office/drawing/2014/main" id="{C9CECB8A-3857-83B9-A668-B8B78A59060A}"/>
              </a:ext>
            </a:extLst>
          </p:cNvPr>
          <p:cNvSpPr txBox="1"/>
          <p:nvPr/>
        </p:nvSpPr>
        <p:spPr>
          <a:xfrm>
            <a:off x="148037" y="1713777"/>
            <a:ext cx="5847649" cy="2845779"/>
          </a:xfrm>
          <a:prstGeom prst="rect">
            <a:avLst/>
          </a:prstGeom>
          <a:noFill/>
        </p:spPr>
        <p:txBody>
          <a:bodyPr wrap="square" rtlCol="0">
            <a:spAutoFit/>
          </a:bodyPr>
          <a:lstStyle/>
          <a:p>
            <a:pPr marL="285750" indent="-285750">
              <a:lnSpc>
                <a:spcPts val="3120"/>
              </a:lnSpc>
              <a:buClr>
                <a:srgbClr val="FF6937"/>
              </a:buClr>
              <a:buFont typeface="Arial" panose="020B0604020202020204" pitchFamily="34" charset="0"/>
              <a:buChar char="•"/>
            </a:pPr>
            <a:r>
              <a:rPr lang="en-GB" sz="2400" dirty="0">
                <a:latin typeface="Arial" panose="020B0604020202020204" pitchFamily="34" charset="0"/>
                <a:cs typeface="Arial" panose="020B0604020202020204" pitchFamily="34" charset="0"/>
              </a:rPr>
              <a:t>Write down three things that you are going to do this year to inform families and the wider community about the rights work happening in school.​</a:t>
            </a:r>
          </a:p>
          <a:p>
            <a:pPr marL="285750" indent="-285750">
              <a:lnSpc>
                <a:spcPts val="3120"/>
              </a:lnSpc>
              <a:buClr>
                <a:srgbClr val="FF6937"/>
              </a:buClr>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a:p>
            <a:pPr marL="285750" indent="-285750">
              <a:lnSpc>
                <a:spcPts val="3120"/>
              </a:lnSpc>
              <a:buClr>
                <a:srgbClr val="FF6937"/>
              </a:buClr>
              <a:buFont typeface="Arial" panose="020B0604020202020204" pitchFamily="34" charset="0"/>
              <a:buChar char="•"/>
            </a:pPr>
            <a:r>
              <a:rPr lang="en-GB" sz="2400" dirty="0">
                <a:latin typeface="Arial" panose="020B0604020202020204" pitchFamily="34" charset="0"/>
                <a:cs typeface="Arial" panose="020B0604020202020204" pitchFamily="34" charset="0"/>
              </a:rPr>
              <a:t>Which of these actions can be led by learners? </a:t>
            </a:r>
          </a:p>
        </p:txBody>
      </p:sp>
    </p:spTree>
    <p:extLst>
      <p:ext uri="{BB962C8B-B14F-4D97-AF65-F5344CB8AC3E}">
        <p14:creationId xmlns:p14="http://schemas.microsoft.com/office/powerpoint/2010/main" val="948483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F56783B-6DD2-BE44-A03C-B9243077FC09}"/>
              </a:ext>
            </a:extLst>
          </p:cNvPr>
          <p:cNvSpPr>
            <a:spLocks noGrp="1"/>
          </p:cNvSpPr>
          <p:nvPr>
            <p:ph type="body" sz="quarter" idx="14"/>
          </p:nvPr>
        </p:nvSpPr>
        <p:spPr>
          <a:xfrm>
            <a:off x="528741" y="261836"/>
            <a:ext cx="3877004" cy="763400"/>
          </a:xfrm>
        </p:spPr>
        <p:txBody>
          <a:bodyPr/>
          <a:lstStyle/>
          <a:p>
            <a:r>
              <a:rPr lang="en-US" dirty="0"/>
              <a:t>RESOURCES</a:t>
            </a:r>
          </a:p>
        </p:txBody>
      </p:sp>
      <p:sp>
        <p:nvSpPr>
          <p:cNvPr id="4" name="Text Placeholder 3">
            <a:extLst>
              <a:ext uri="{FF2B5EF4-FFF2-40B4-BE49-F238E27FC236}">
                <a16:creationId xmlns:a16="http://schemas.microsoft.com/office/drawing/2014/main" id="{66AA8DC9-D358-ED48-A67B-054AB50D5A8B}"/>
              </a:ext>
            </a:extLst>
          </p:cNvPr>
          <p:cNvSpPr>
            <a:spLocks noGrp="1"/>
          </p:cNvSpPr>
          <p:nvPr>
            <p:ph type="body" sz="quarter" idx="17"/>
          </p:nvPr>
        </p:nvSpPr>
        <p:spPr>
          <a:xfrm>
            <a:off x="528635" y="1189611"/>
            <a:ext cx="11460165" cy="46522"/>
          </a:xfrm>
        </p:spPr>
        <p:txBody>
          <a:bodyPr vert="horz" lIns="0" tIns="45720" rIns="90000" bIns="45720" rtlCol="0" anchor="t">
            <a:noAutofit/>
          </a:bodyPr>
          <a:lstStyle/>
          <a:p>
            <a:r>
              <a:rPr lang="en-GB" dirty="0">
                <a:latin typeface="Univers LT Pro 45 Light"/>
              </a:rPr>
              <a:t>You may find the following resources useful for your work on engaging families and community:</a:t>
            </a:r>
          </a:p>
          <a:p>
            <a:endParaRPr lang="en-GB" dirty="0">
              <a:latin typeface="Univers LT Pro 45 Light"/>
            </a:endParaRPr>
          </a:p>
          <a:p>
            <a:endParaRPr lang="en-GB" dirty="0">
              <a:latin typeface="Univers LT Pro 45 Light"/>
            </a:endParaRPr>
          </a:p>
          <a:p>
            <a:endParaRPr lang="en-US" dirty="0">
              <a:latin typeface="Univers LT Pro 45 Light"/>
            </a:endParaRPr>
          </a:p>
        </p:txBody>
      </p:sp>
      <p:sp>
        <p:nvSpPr>
          <p:cNvPr id="6" name="TextBox 5">
            <a:extLst>
              <a:ext uri="{FF2B5EF4-FFF2-40B4-BE49-F238E27FC236}">
                <a16:creationId xmlns:a16="http://schemas.microsoft.com/office/drawing/2014/main" id="{4386A967-3C6A-3B65-26FA-F7913076689F}"/>
              </a:ext>
            </a:extLst>
          </p:cNvPr>
          <p:cNvSpPr txBox="1"/>
          <p:nvPr/>
        </p:nvSpPr>
        <p:spPr>
          <a:xfrm>
            <a:off x="528635" y="1862421"/>
            <a:ext cx="11543622" cy="2031325"/>
          </a:xfrm>
          <a:prstGeom prst="rect">
            <a:avLst/>
          </a:prstGeom>
          <a:noFill/>
        </p:spPr>
        <p:txBody>
          <a:bodyPr wrap="square" rtlCol="0">
            <a:spAutoFit/>
          </a:bodyPr>
          <a:lstStyle/>
          <a:p>
            <a:pPr marL="285750" indent="-285750" algn="l" rtl="0" fontAlgn="base">
              <a:buFont typeface="Arial" panose="020B0604020202020204" pitchFamily="34" charset="0"/>
              <a:buChar char="•"/>
            </a:pPr>
            <a:r>
              <a:rPr lang="en-GB" sz="1800" b="0" i="0" u="sng" strike="noStrike" dirty="0">
                <a:solidFill>
                  <a:srgbClr val="FFFF00"/>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Informing the </a:t>
            </a:r>
            <a:r>
              <a:rPr lang="en-GB" sz="1800" b="0" i="0" u="sng" strike="noStrike">
                <a:solidFill>
                  <a:srgbClr val="FFFF00"/>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School </a:t>
            </a:r>
            <a:r>
              <a:rPr lang="en-GB" u="sng">
                <a:solidFill>
                  <a:srgbClr val="FFFF0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C</a:t>
            </a:r>
            <a:r>
              <a:rPr lang="en-GB" sz="1800" b="0" i="0" u="sng" strike="noStrike">
                <a:solidFill>
                  <a:srgbClr val="FFFF00"/>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ommunity</a:t>
            </a:r>
            <a:r>
              <a:rPr lang="en-GB" sz="1800" b="0" i="0" u="sng" strike="noStrike">
                <a:solidFill>
                  <a:srgbClr val="FFFF00"/>
                </a:solidFill>
                <a:effectLst/>
                <a:latin typeface="Arial" panose="020B0604020202020204" pitchFamily="34" charset="0"/>
                <a:cs typeface="Arial" panose="020B0604020202020204" pitchFamily="34" charset="0"/>
              </a:rPr>
              <a:t>:</a:t>
            </a:r>
            <a:r>
              <a:rPr lang="en-GB" sz="1800" b="0" i="0" u="none" strike="noStrike">
                <a:solidFill>
                  <a:srgbClr val="FFFF00"/>
                </a:solidFill>
                <a:effectLst/>
                <a:latin typeface="Arial" panose="020B0604020202020204" pitchFamily="34" charset="0"/>
                <a:cs typeface="Arial" panose="020B0604020202020204" pitchFamily="34" charset="0"/>
              </a:rPr>
              <a:t> find </a:t>
            </a:r>
            <a:r>
              <a:rPr lang="en-GB" sz="1800" b="0" i="0" u="none" strike="noStrike" dirty="0">
                <a:solidFill>
                  <a:srgbClr val="FFFF00"/>
                </a:solidFill>
                <a:effectLst/>
                <a:latin typeface="Arial" panose="020B0604020202020204" pitchFamily="34" charset="0"/>
                <a:cs typeface="Arial" panose="020B0604020202020204" pitchFamily="34" charset="0"/>
              </a:rPr>
              <a:t>three PowerPoint packs and a letter template for different members of your community</a:t>
            </a:r>
            <a:r>
              <a:rPr lang="en-US" sz="1800" b="0" i="0" dirty="0">
                <a:solidFill>
                  <a:srgbClr val="FFFF00"/>
                </a:solidFill>
                <a:effectLst/>
                <a:latin typeface="Arial" panose="020B0604020202020204" pitchFamily="34" charset="0"/>
                <a:cs typeface="Arial" panose="020B0604020202020204" pitchFamily="34" charset="0"/>
              </a:rPr>
              <a:t>​</a:t>
            </a:r>
            <a:endParaRPr lang="en-US" b="0" i="0" dirty="0">
              <a:solidFill>
                <a:srgbClr val="FFFF00"/>
              </a:solidFill>
              <a:effectLst/>
              <a:latin typeface="Arial" panose="020B0604020202020204" pitchFamily="34" charset="0"/>
              <a:cs typeface="Arial" panose="020B0604020202020204" pitchFamily="34" charset="0"/>
            </a:endParaRPr>
          </a:p>
          <a:p>
            <a:pPr marL="285750" indent="-285750" algn="l" rtl="0" fontAlgn="base">
              <a:buFont typeface="Arial" panose="020B0604020202020204" pitchFamily="34" charset="0"/>
              <a:buChar char="•"/>
            </a:pPr>
            <a:r>
              <a:rPr lang="en-GB" sz="1800" b="0" i="0" u="sng" strike="noStrike" dirty="0">
                <a:solidFill>
                  <a:srgbClr val="FFFF00"/>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Articles in Action</a:t>
            </a:r>
            <a:r>
              <a:rPr lang="en-GB" sz="1800" b="0" i="0" dirty="0">
                <a:solidFill>
                  <a:srgbClr val="FFFF00"/>
                </a:solidFill>
                <a:effectLst/>
                <a:latin typeface="Arial" panose="020B0604020202020204" pitchFamily="34" charset="0"/>
                <a:cs typeface="Arial" panose="020B0604020202020204" pitchFamily="34" charset="0"/>
              </a:rPr>
              <a:t>​</a:t>
            </a:r>
            <a:endParaRPr lang="en-GB" b="0" i="0" dirty="0">
              <a:solidFill>
                <a:srgbClr val="FFFF00"/>
              </a:solidFill>
              <a:effectLst/>
              <a:latin typeface="Arial" panose="020B0604020202020204" pitchFamily="34" charset="0"/>
              <a:cs typeface="Arial" panose="020B0604020202020204" pitchFamily="34" charset="0"/>
            </a:endParaRPr>
          </a:p>
          <a:p>
            <a:pPr marL="285750" indent="-285750" algn="l" rtl="0" fontAlgn="base">
              <a:buFont typeface="Arial" panose="020B0604020202020204" pitchFamily="34" charset="0"/>
              <a:buChar char="•"/>
            </a:pPr>
            <a:r>
              <a:rPr lang="en-GB" sz="1800" b="0" i="0" u="none" strike="noStrike" dirty="0">
                <a:solidFill>
                  <a:srgbClr val="FFFF00"/>
                </a:solidFill>
                <a:effectLst/>
                <a:latin typeface="Arial" panose="020B0604020202020204" pitchFamily="34" charset="0"/>
                <a:cs typeface="Arial" panose="020B0604020202020204" pitchFamily="34" charset="0"/>
              </a:rPr>
              <a:t>Copies of the CRC in several different languages including British Sign Language and Braille: </a:t>
            </a:r>
            <a:r>
              <a:rPr lang="en-GB" sz="1800" b="0" i="0" u="sng" strike="noStrike" dirty="0">
                <a:solidFill>
                  <a:srgbClr val="FFFF00"/>
                </a:solidFill>
                <a:effectLs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CRC</a:t>
            </a:r>
            <a:r>
              <a:rPr lang="en-GB" sz="1800" b="0" i="0" dirty="0">
                <a:solidFill>
                  <a:srgbClr val="FFFF00"/>
                </a:solidFill>
                <a:effectLst/>
                <a:latin typeface="Arial" panose="020B0604020202020204" pitchFamily="34" charset="0"/>
                <a:cs typeface="Arial" panose="020B0604020202020204" pitchFamily="34" charset="0"/>
              </a:rPr>
              <a:t>​</a:t>
            </a:r>
            <a:endParaRPr lang="en-GB" b="0" i="0" dirty="0">
              <a:solidFill>
                <a:srgbClr val="FFFF00"/>
              </a:solidFill>
              <a:effectLst/>
              <a:latin typeface="Arial" panose="020B0604020202020204" pitchFamily="34" charset="0"/>
              <a:cs typeface="Arial" panose="020B0604020202020204" pitchFamily="34" charset="0"/>
            </a:endParaRPr>
          </a:p>
          <a:p>
            <a:pPr marL="285750" indent="-285750" algn="l" rtl="0" fontAlgn="base">
              <a:buFont typeface="Arial" panose="020B0604020202020204" pitchFamily="34" charset="0"/>
              <a:buChar char="•"/>
            </a:pPr>
            <a:r>
              <a:rPr lang="en-GB" sz="1800" b="0" i="0" u="sng" strike="noStrike" dirty="0">
                <a:solidFill>
                  <a:srgbClr val="FFFF00"/>
                </a:solidFill>
                <a:effectLst/>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Parents club – Scotland </a:t>
            </a:r>
            <a:r>
              <a:rPr lang="en-GB" sz="1800" b="0" i="0" dirty="0">
                <a:solidFill>
                  <a:srgbClr val="FFFF00"/>
                </a:solidFill>
                <a:effectLst/>
                <a:latin typeface="Arial" panose="020B0604020202020204" pitchFamily="34" charset="0"/>
                <a:cs typeface="Arial" panose="020B0604020202020204" pitchFamily="34" charset="0"/>
              </a:rPr>
              <a:t>​</a:t>
            </a:r>
            <a:endParaRPr lang="en-GB" b="0" i="0" dirty="0">
              <a:solidFill>
                <a:srgbClr val="FFFF00"/>
              </a:solidFill>
              <a:effectLst/>
              <a:latin typeface="Arial" panose="020B0604020202020204" pitchFamily="34" charset="0"/>
              <a:cs typeface="Arial" panose="020B0604020202020204" pitchFamily="34" charset="0"/>
            </a:endParaRPr>
          </a:p>
          <a:p>
            <a:pPr marL="285750" indent="-285750" algn="l" rtl="0" fontAlgn="base">
              <a:buFont typeface="Arial" panose="020B0604020202020204" pitchFamily="34" charset="0"/>
              <a:buChar char="•"/>
            </a:pPr>
            <a:r>
              <a:rPr lang="en-GB" sz="1800" b="0" i="0" u="sng" strike="noStrike" dirty="0" err="1">
                <a:solidFill>
                  <a:srgbClr val="FFFF00"/>
                </a:solidFill>
                <a:effectLst/>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Niccy</a:t>
            </a:r>
            <a:r>
              <a:rPr lang="en-GB" sz="1800" b="0" i="0" u="sng" strike="noStrike" dirty="0">
                <a:solidFill>
                  <a:srgbClr val="FFFF00"/>
                </a:solidFill>
                <a:effectLst/>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 – Northern Ireland</a:t>
            </a:r>
            <a:r>
              <a:rPr lang="en-GB" sz="1800" b="0" i="0" dirty="0">
                <a:solidFill>
                  <a:srgbClr val="FFFF00"/>
                </a:solidFill>
                <a:effectLst/>
                <a:latin typeface="Arial" panose="020B0604020202020204" pitchFamily="34" charset="0"/>
                <a:cs typeface="Arial" panose="020B0604020202020204" pitchFamily="34" charset="0"/>
              </a:rPr>
              <a:t>​</a:t>
            </a:r>
            <a:endParaRPr lang="en-GB" b="0" i="0" dirty="0">
              <a:solidFill>
                <a:srgbClr val="FFFF00"/>
              </a:solidFill>
              <a:effectLst/>
              <a:latin typeface="Arial" panose="020B0604020202020204" pitchFamily="34" charset="0"/>
              <a:cs typeface="Arial" panose="020B0604020202020204" pitchFamily="34" charset="0"/>
            </a:endParaRPr>
          </a:p>
          <a:p>
            <a:pPr marL="285750" indent="-285750" algn="l" rtl="0" fontAlgn="base">
              <a:buFont typeface="Arial" panose="020B0604020202020204" pitchFamily="34" charset="0"/>
              <a:buChar char="•"/>
            </a:pPr>
            <a:r>
              <a:rPr lang="en-GB" sz="1800" b="0" i="0" u="sng" strike="noStrike" dirty="0">
                <a:solidFill>
                  <a:srgbClr val="FFFF00"/>
                </a:solidFill>
                <a:effectLst/>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Children’s Commissioner for Wales – Parents Guide </a:t>
            </a:r>
            <a:endParaRPr lang="en-GB" b="0" i="0" dirty="0">
              <a:solidFill>
                <a:srgbClr val="FFFF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53873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E8B504-DB98-2241-945E-E2D041075F6E}"/>
              </a:ext>
            </a:extLst>
          </p:cNvPr>
          <p:cNvSpPr>
            <a:spLocks noGrp="1"/>
          </p:cNvSpPr>
          <p:nvPr>
            <p:ph type="body" sz="quarter" idx="14"/>
          </p:nvPr>
        </p:nvSpPr>
        <p:spPr>
          <a:xfrm>
            <a:off x="704723" y="481744"/>
            <a:ext cx="3421228" cy="699404"/>
          </a:xfrm>
        </p:spPr>
        <p:txBody>
          <a:bodyPr/>
          <a:lstStyle/>
          <a:p>
            <a:r>
              <a:rPr lang="en-US" dirty="0"/>
              <a:t>CONTENTS</a:t>
            </a:r>
          </a:p>
        </p:txBody>
      </p:sp>
      <p:pic>
        <p:nvPicPr>
          <p:cNvPr id="14" name="Picture 13" descr="A white circle with blue letters on it&#10;&#10;Description automatically generated">
            <a:extLst>
              <a:ext uri="{FF2B5EF4-FFF2-40B4-BE49-F238E27FC236}">
                <a16:creationId xmlns:a16="http://schemas.microsoft.com/office/drawing/2014/main" id="{E5EEE2C6-81E7-7967-DFF5-4CF3A0CB64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42707" y="288319"/>
            <a:ext cx="2247510" cy="1083281"/>
          </a:xfrm>
          <a:prstGeom prst="rect">
            <a:avLst/>
          </a:prstGeom>
        </p:spPr>
      </p:pic>
      <p:sp>
        <p:nvSpPr>
          <p:cNvPr id="3" name="TextBox 2">
            <a:extLst>
              <a:ext uri="{FF2B5EF4-FFF2-40B4-BE49-F238E27FC236}">
                <a16:creationId xmlns:a16="http://schemas.microsoft.com/office/drawing/2014/main" id="{2672D68A-7481-9C1B-3302-026616357CC4}"/>
              </a:ext>
            </a:extLst>
          </p:cNvPr>
          <p:cNvSpPr txBox="1"/>
          <p:nvPr/>
        </p:nvSpPr>
        <p:spPr>
          <a:xfrm>
            <a:off x="704723" y="1483238"/>
            <a:ext cx="9180743" cy="1256306"/>
          </a:xfrm>
          <a:prstGeom prst="rect">
            <a:avLst/>
          </a:prstGeom>
          <a:noFill/>
        </p:spPr>
        <p:txBody>
          <a:bodyPr wrap="square">
            <a:spAutoFit/>
          </a:bodyPr>
          <a:lstStyle/>
          <a:p>
            <a:pPr>
              <a:lnSpc>
                <a:spcPct val="107000"/>
              </a:lnSpc>
            </a:pPr>
            <a:r>
              <a:rPr lang="en-GB" sz="1800" dirty="0">
                <a:effectLst/>
                <a:latin typeface="Arial" panose="020B0604020202020204" pitchFamily="34" charset="0"/>
                <a:ea typeface="Times New Roman" panose="02020603050405020304" pitchFamily="18" charset="0"/>
                <a:cs typeface="Arial" panose="020B0604020202020204" pitchFamily="34" charset="0"/>
              </a:rPr>
              <a:t>For each slide, please look at the presenter notes for </a:t>
            </a:r>
            <a:r>
              <a:rPr lang="en-GB" dirty="0">
                <a:latin typeface="Arial" panose="020B0604020202020204" pitchFamily="34" charset="0"/>
                <a:ea typeface="Times New Roman" panose="02020603050405020304" pitchFamily="18" charset="0"/>
                <a:cs typeface="Arial" panose="020B0604020202020204" pitchFamily="34" charset="0"/>
              </a:rPr>
              <a:t>delivery information. </a:t>
            </a:r>
          </a:p>
          <a:p>
            <a:pPr>
              <a:lnSpc>
                <a:spcPct val="107000"/>
              </a:lnSpc>
            </a:pPr>
            <a:endParaRPr lang="en-GB" dirty="0">
              <a:latin typeface="Arial" panose="020B0604020202020204" pitchFamily="34" charset="0"/>
              <a:ea typeface="Times New Roman" panose="02020603050405020304" pitchFamily="18" charset="0"/>
              <a:cs typeface="Arial" panose="020B0604020202020204" pitchFamily="34" charset="0"/>
            </a:endParaRPr>
          </a:p>
          <a:p>
            <a:pPr lvl="0">
              <a:lnSpc>
                <a:spcPct val="107000"/>
              </a:lnSpc>
            </a:pPr>
            <a:endParaRPr lang="en-GB" sz="1800" dirty="0">
              <a:effectLst/>
              <a:latin typeface="Arial" panose="020B0604020202020204" pitchFamily="34" charset="0"/>
              <a:ea typeface="Times New Roman" panose="02020603050405020304" pitchFamily="18" charset="0"/>
              <a:cs typeface="Arial" panose="020B0604020202020204" pitchFamily="34" charset="0"/>
            </a:endParaRPr>
          </a:p>
          <a:p>
            <a:pPr lvl="0">
              <a:lnSpc>
                <a:spcPct val="107000"/>
              </a:lnSpc>
            </a:pPr>
            <a:endParaRPr lang="en-GB" sz="1800" dirty="0">
              <a:effectLst/>
              <a:latin typeface="Arial" panose="020B0604020202020204" pitchFamily="34" charset="0"/>
              <a:ea typeface="Calibri" panose="020F0502020204030204" pitchFamily="34" charset="0"/>
              <a:cs typeface="Arial" panose="020B0604020202020204" pitchFamily="34" charset="0"/>
            </a:endParaRPr>
          </a:p>
        </p:txBody>
      </p:sp>
      <p:sp>
        <p:nvSpPr>
          <p:cNvPr id="5" name="Text Placeholder 2">
            <a:extLst>
              <a:ext uri="{FF2B5EF4-FFF2-40B4-BE49-F238E27FC236}">
                <a16:creationId xmlns:a16="http://schemas.microsoft.com/office/drawing/2014/main" id="{896B6967-CA41-0841-2839-ED3AA3068632}"/>
              </a:ext>
            </a:extLst>
          </p:cNvPr>
          <p:cNvSpPr txBox="1">
            <a:spLocks/>
          </p:cNvSpPr>
          <p:nvPr/>
        </p:nvSpPr>
        <p:spPr>
          <a:xfrm>
            <a:off x="704723" y="2155178"/>
            <a:ext cx="11165702" cy="3690986"/>
          </a:xfrm>
          <a:prstGeom prst="rect">
            <a:avLst/>
          </a:prstGeom>
        </p:spPr>
        <p:txBody>
          <a:bodyPr vert="horz" lIns="0" tIns="45720" rIns="91440" bIns="45720" numCol="2" rtlCol="0">
            <a:normAutofit/>
          </a:bodyPr>
          <a:lstStyle>
            <a:lvl1pPr marL="228600" indent="-228600" algn="l" defTabSz="914400" rtl="0" eaLnBrk="1" latinLnBrk="0" hangingPunct="1">
              <a:lnSpc>
                <a:spcPct val="90000"/>
              </a:lnSpc>
              <a:spcBef>
                <a:spcPts val="1000"/>
              </a:spcBef>
              <a:buClr>
                <a:srgbClr val="FFFF00"/>
              </a:buClr>
              <a:buFont typeface="Arial" panose="020B0604020202020204" pitchFamily="34" charset="0"/>
              <a:buChar char="•"/>
              <a:defRPr sz="1800" b="0" i="0" kern="1200">
                <a:solidFill>
                  <a:schemeClr val="bg1"/>
                </a:solidFill>
                <a:latin typeface="Univers LT Pro 45 Light" panose="020B0403020202020204" pitchFamily="34" charset="77"/>
                <a:ea typeface="+mn-ea"/>
                <a:cs typeface="+mn-cs"/>
              </a:defRPr>
            </a:lvl1pPr>
            <a:lvl2pPr marL="685800" indent="-228600" algn="l" defTabSz="914400" rtl="0" eaLnBrk="1" latinLnBrk="0" hangingPunct="1">
              <a:lnSpc>
                <a:spcPct val="90000"/>
              </a:lnSpc>
              <a:spcBef>
                <a:spcPts val="500"/>
              </a:spcBef>
              <a:buClr>
                <a:srgbClr val="00AEEF"/>
              </a:buClr>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2pPr>
            <a:lvl3pPr marL="1257300" indent="-342900" algn="l" defTabSz="914400" rtl="0" eaLnBrk="1" latinLnBrk="0" hangingPunct="1">
              <a:lnSpc>
                <a:spcPct val="90000"/>
              </a:lnSpc>
              <a:spcBef>
                <a:spcPts val="500"/>
              </a:spcBef>
              <a:buClr>
                <a:srgbClr val="00AEEF"/>
              </a:buClr>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4pPr>
            <a:lvl5pPr marL="2114550" indent="-28575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dirty="0">
                <a:solidFill>
                  <a:schemeClr val="tx1"/>
                </a:solidFill>
                <a:latin typeface="Arial" panose="020B0604020202020204" pitchFamily="34" charset="0"/>
                <a:cs typeface="Arial" panose="020B0604020202020204" pitchFamily="34" charset="0"/>
              </a:rPr>
              <a:t>Slide 3: Aims of the Session</a:t>
            </a:r>
          </a:p>
          <a:p>
            <a:pPr>
              <a:lnSpc>
                <a:spcPct val="150000"/>
              </a:lnSpc>
            </a:pPr>
            <a:r>
              <a:rPr lang="en-US" dirty="0">
                <a:solidFill>
                  <a:schemeClr val="tx1"/>
                </a:solidFill>
                <a:latin typeface="Arial" panose="020B0604020202020204" pitchFamily="34" charset="0"/>
                <a:cs typeface="Arial" panose="020B0604020202020204" pitchFamily="34" charset="0"/>
              </a:rPr>
              <a:t>Slide 4: Three ways to use this pack </a:t>
            </a:r>
          </a:p>
          <a:p>
            <a:pPr>
              <a:lnSpc>
                <a:spcPct val="150000"/>
              </a:lnSpc>
            </a:pPr>
            <a:r>
              <a:rPr lang="en-US" dirty="0">
                <a:solidFill>
                  <a:schemeClr val="tx1"/>
                </a:solidFill>
                <a:latin typeface="Arial" panose="020B0604020202020204" pitchFamily="34" charset="0"/>
                <a:cs typeface="Arial" panose="020B0604020202020204" pitchFamily="34" charset="0"/>
              </a:rPr>
              <a:t>Slide 5 : Introducing this month’s Spotlight</a:t>
            </a:r>
          </a:p>
          <a:p>
            <a:pPr>
              <a:lnSpc>
                <a:spcPct val="150000"/>
              </a:lnSpc>
            </a:pPr>
            <a:r>
              <a:rPr lang="en-US" dirty="0">
                <a:solidFill>
                  <a:schemeClr val="tx1"/>
                </a:solidFill>
                <a:latin typeface="Arial" panose="020B0604020202020204" pitchFamily="34" charset="0"/>
                <a:cs typeface="Arial" panose="020B0604020202020204" pitchFamily="34" charset="0"/>
              </a:rPr>
              <a:t>Slide 6: Links to RRSA Outcomes</a:t>
            </a:r>
          </a:p>
          <a:p>
            <a:pPr>
              <a:lnSpc>
                <a:spcPct val="150000"/>
              </a:lnSpc>
            </a:pPr>
            <a:r>
              <a:rPr lang="en-US" dirty="0">
                <a:solidFill>
                  <a:schemeClr val="tx1"/>
                </a:solidFill>
                <a:latin typeface="Arial" panose="020B0604020202020204" pitchFamily="34" charset="0"/>
                <a:cs typeface="Arial" panose="020B0604020202020204" pitchFamily="34" charset="0"/>
              </a:rPr>
              <a:t>Slide 7: Links to Articles</a:t>
            </a:r>
          </a:p>
          <a:p>
            <a:pPr>
              <a:lnSpc>
                <a:spcPct val="150000"/>
              </a:lnSpc>
            </a:pPr>
            <a:r>
              <a:rPr lang="en-US" dirty="0">
                <a:solidFill>
                  <a:schemeClr val="tx1"/>
                </a:solidFill>
                <a:latin typeface="Arial" panose="020B0604020202020204" pitchFamily="34" charset="0"/>
                <a:cs typeface="Arial" panose="020B0604020202020204" pitchFamily="34" charset="0"/>
              </a:rPr>
              <a:t>Slide 8: Case Study 1 – </a:t>
            </a:r>
            <a:r>
              <a:rPr lang="en-US" dirty="0" err="1">
                <a:solidFill>
                  <a:schemeClr val="tx1"/>
                </a:solidFill>
                <a:latin typeface="Arial" panose="020B0604020202020204" pitchFamily="34" charset="0"/>
                <a:cs typeface="Arial" panose="020B0604020202020204" pitchFamily="34" charset="0"/>
              </a:rPr>
              <a:t>Boghall</a:t>
            </a:r>
            <a:r>
              <a:rPr lang="en-US" dirty="0">
                <a:solidFill>
                  <a:schemeClr val="tx1"/>
                </a:solidFill>
                <a:latin typeface="Arial" panose="020B0604020202020204" pitchFamily="34" charset="0"/>
                <a:cs typeface="Arial" panose="020B0604020202020204" pitchFamily="34" charset="0"/>
              </a:rPr>
              <a:t> Nursery and Primary</a:t>
            </a:r>
          </a:p>
          <a:p>
            <a:pPr>
              <a:lnSpc>
                <a:spcPct val="150000"/>
              </a:lnSpc>
            </a:pPr>
            <a:r>
              <a:rPr lang="en-US" dirty="0">
                <a:solidFill>
                  <a:schemeClr val="tx1"/>
                </a:solidFill>
                <a:latin typeface="Arial" panose="020B0604020202020204" pitchFamily="34" charset="0"/>
                <a:cs typeface="Arial" panose="020B0604020202020204" pitchFamily="34" charset="0"/>
              </a:rPr>
              <a:t>Slide 9: Case Study 2 – Bridgelea Primary PRU</a:t>
            </a:r>
          </a:p>
          <a:p>
            <a:pPr>
              <a:lnSpc>
                <a:spcPct val="150000"/>
              </a:lnSpc>
            </a:pPr>
            <a:r>
              <a:rPr lang="en-US" dirty="0">
                <a:solidFill>
                  <a:schemeClr val="tx1"/>
                </a:solidFill>
                <a:latin typeface="Arial" panose="020B0604020202020204" pitchFamily="34" charset="0"/>
                <a:cs typeface="Arial" panose="020B0604020202020204" pitchFamily="34" charset="0"/>
              </a:rPr>
              <a:t>Slide 10: Let’s Discuss</a:t>
            </a:r>
          </a:p>
          <a:p>
            <a:pPr>
              <a:lnSpc>
                <a:spcPct val="150000"/>
              </a:lnSpc>
            </a:pPr>
            <a:r>
              <a:rPr lang="en-US" dirty="0">
                <a:solidFill>
                  <a:schemeClr val="tx1"/>
                </a:solidFill>
                <a:latin typeface="Arial" panose="020B0604020202020204" pitchFamily="34" charset="0"/>
                <a:cs typeface="Arial" panose="020B0604020202020204" pitchFamily="34" charset="0"/>
              </a:rPr>
              <a:t>Slide 11 &amp; 12: Activities</a:t>
            </a:r>
          </a:p>
          <a:p>
            <a:pPr>
              <a:lnSpc>
                <a:spcPct val="150000"/>
              </a:lnSpc>
            </a:pPr>
            <a:r>
              <a:rPr lang="en-US" dirty="0">
                <a:solidFill>
                  <a:schemeClr val="tx1"/>
                </a:solidFill>
                <a:latin typeface="Arial" panose="020B0604020202020204" pitchFamily="34" charset="0"/>
                <a:cs typeface="Arial" panose="020B0604020202020204" pitchFamily="34" charset="0"/>
              </a:rPr>
              <a:t>Slide 13: Reflection</a:t>
            </a:r>
          </a:p>
          <a:p>
            <a:pPr>
              <a:lnSpc>
                <a:spcPct val="150000"/>
              </a:lnSpc>
            </a:pPr>
            <a:r>
              <a:rPr lang="en-US" dirty="0">
                <a:solidFill>
                  <a:schemeClr val="tx1"/>
                </a:solidFill>
                <a:latin typeface="Arial" panose="020B0604020202020204" pitchFamily="34" charset="0"/>
                <a:cs typeface="Arial" panose="020B0604020202020204" pitchFamily="34" charset="0"/>
              </a:rPr>
              <a:t>Slide 14: Resources</a:t>
            </a:r>
          </a:p>
        </p:txBody>
      </p:sp>
    </p:spTree>
    <p:extLst>
      <p:ext uri="{BB962C8B-B14F-4D97-AF65-F5344CB8AC3E}">
        <p14:creationId xmlns:p14="http://schemas.microsoft.com/office/powerpoint/2010/main" val="6175989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E8B504-DB98-2241-945E-E2D041075F6E}"/>
              </a:ext>
            </a:extLst>
          </p:cNvPr>
          <p:cNvSpPr>
            <a:spLocks noGrp="1"/>
          </p:cNvSpPr>
          <p:nvPr>
            <p:ph type="body" sz="quarter" idx="14"/>
          </p:nvPr>
        </p:nvSpPr>
        <p:spPr>
          <a:xfrm>
            <a:off x="528741" y="261836"/>
            <a:ext cx="5305320" cy="1219848"/>
          </a:xfrm>
        </p:spPr>
        <p:txBody>
          <a:bodyPr/>
          <a:lstStyle/>
          <a:p>
            <a:r>
              <a:rPr lang="en-US" dirty="0"/>
              <a:t>AIMS OF THE SESSION</a:t>
            </a:r>
          </a:p>
        </p:txBody>
      </p:sp>
      <p:sp>
        <p:nvSpPr>
          <p:cNvPr id="5" name="Text Placeholder 4">
            <a:extLst>
              <a:ext uri="{FF2B5EF4-FFF2-40B4-BE49-F238E27FC236}">
                <a16:creationId xmlns:a16="http://schemas.microsoft.com/office/drawing/2014/main" id="{01FC584A-600E-17FD-C6B0-D239F66A7042}"/>
              </a:ext>
            </a:extLst>
          </p:cNvPr>
          <p:cNvSpPr>
            <a:spLocks noGrp="1"/>
          </p:cNvSpPr>
          <p:nvPr>
            <p:ph type="body" sz="quarter" idx="21"/>
          </p:nvPr>
        </p:nvSpPr>
        <p:spPr>
          <a:xfrm>
            <a:off x="528741" y="1707173"/>
            <a:ext cx="5305425" cy="376415"/>
          </a:xfrm>
        </p:spPr>
        <p:txBody>
          <a:bodyPr>
            <a:noAutofit/>
          </a:bodyPr>
          <a:lstStyle/>
          <a:p>
            <a:pPr algn="l" rtl="0" fontAlgn="base">
              <a:buFont typeface="Arial" panose="020B0604020202020204" pitchFamily="34" charset="0"/>
              <a:buChar char="•"/>
            </a:pPr>
            <a:r>
              <a:rPr lang="en-GB" b="0" i="0" u="none" strike="noStrike" dirty="0">
                <a:solidFill>
                  <a:srgbClr val="000000"/>
                </a:solidFill>
                <a:effectLst/>
                <a:latin typeface="Arial" panose="020B0604020202020204" pitchFamily="34" charset="0"/>
              </a:rPr>
              <a:t>To consider why it is important to raise awareness of the CRC with parents, carers and the wider community.</a:t>
            </a:r>
            <a:r>
              <a:rPr lang="en-US" b="0" i="0" dirty="0">
                <a:solidFill>
                  <a:srgbClr val="000000"/>
                </a:solidFill>
                <a:effectLst/>
                <a:latin typeface="Arial" panose="020B0604020202020204" pitchFamily="34" charset="0"/>
              </a:rPr>
              <a:t>​</a:t>
            </a:r>
          </a:p>
          <a:p>
            <a:pPr algn="l" rtl="0" fontAlgn="base">
              <a:buFont typeface="Arial" panose="020B0604020202020204" pitchFamily="34" charset="0"/>
              <a:buChar char="•"/>
            </a:pPr>
            <a:r>
              <a:rPr lang="en-GB" b="0" i="0" u="none" strike="noStrike" dirty="0">
                <a:solidFill>
                  <a:srgbClr val="000000"/>
                </a:solidFill>
                <a:effectLst/>
                <a:latin typeface="Arial" panose="020B0604020202020204" pitchFamily="34" charset="0"/>
              </a:rPr>
              <a:t>To develop a range of different strategies to engage parents, carers and the wider community with our rights respecting work.</a:t>
            </a:r>
            <a:r>
              <a:rPr lang="en-US" b="0" i="0" dirty="0">
                <a:solidFill>
                  <a:srgbClr val="000000"/>
                </a:solidFill>
                <a:effectLst/>
                <a:latin typeface="Arial" panose="020B0604020202020204" pitchFamily="34" charset="0"/>
              </a:rPr>
              <a:t>​</a:t>
            </a:r>
          </a:p>
          <a:p>
            <a:pPr algn="l" rtl="0" fontAlgn="base">
              <a:buFont typeface="Arial" panose="020B0604020202020204" pitchFamily="34" charset="0"/>
              <a:buChar char="•"/>
            </a:pPr>
            <a:r>
              <a:rPr lang="en-GB" b="0" i="0" u="none" strike="noStrike" dirty="0">
                <a:solidFill>
                  <a:srgbClr val="000000"/>
                </a:solidFill>
                <a:effectLst/>
                <a:latin typeface="Arial" panose="020B0604020202020204" pitchFamily="34" charset="0"/>
              </a:rPr>
              <a:t>To understand how engaging the wider school community fits in the RRSA framework.</a:t>
            </a:r>
            <a:endParaRPr lang="en-US" b="0" i="0" dirty="0">
              <a:solidFill>
                <a:srgbClr val="000000"/>
              </a:solidFill>
              <a:effectLst/>
              <a:latin typeface="Arial" panose="020B0604020202020204" pitchFamily="34" charset="0"/>
            </a:endParaRPr>
          </a:p>
        </p:txBody>
      </p:sp>
      <p:pic>
        <p:nvPicPr>
          <p:cNvPr id="14" name="Picture 13" descr="A white circle with blue letters on it&#10;&#10;Description automatically generated">
            <a:extLst>
              <a:ext uri="{FF2B5EF4-FFF2-40B4-BE49-F238E27FC236}">
                <a16:creationId xmlns:a16="http://schemas.microsoft.com/office/drawing/2014/main" id="{E5EEE2C6-81E7-7967-DFF5-4CF3A0CB64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11340" y="5829712"/>
            <a:ext cx="1845970" cy="889742"/>
          </a:xfrm>
          <a:prstGeom prst="rect">
            <a:avLst/>
          </a:prstGeom>
        </p:spPr>
      </p:pic>
    </p:spTree>
    <p:extLst>
      <p:ext uri="{BB962C8B-B14F-4D97-AF65-F5344CB8AC3E}">
        <p14:creationId xmlns:p14="http://schemas.microsoft.com/office/powerpoint/2010/main" val="30672948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165716-FF31-A845-A83E-5C96960D70F9}"/>
              </a:ext>
            </a:extLst>
          </p:cNvPr>
          <p:cNvSpPr>
            <a:spLocks noGrp="1"/>
          </p:cNvSpPr>
          <p:nvPr>
            <p:ph type="body" sz="quarter" idx="14"/>
          </p:nvPr>
        </p:nvSpPr>
        <p:spPr>
          <a:xfrm>
            <a:off x="6535896" y="280084"/>
            <a:ext cx="5305319" cy="1031803"/>
          </a:xfrm>
        </p:spPr>
        <p:txBody>
          <a:bodyPr/>
          <a:lstStyle/>
          <a:p>
            <a:r>
              <a:rPr lang="en-US" sz="3200" dirty="0"/>
              <a:t>WAYS TO USE THIS PACK</a:t>
            </a:r>
          </a:p>
        </p:txBody>
      </p:sp>
      <p:sp>
        <p:nvSpPr>
          <p:cNvPr id="9" name="Text Placeholder 8">
            <a:extLst>
              <a:ext uri="{FF2B5EF4-FFF2-40B4-BE49-F238E27FC236}">
                <a16:creationId xmlns:a16="http://schemas.microsoft.com/office/drawing/2014/main" id="{2285ED3D-9B27-A665-E620-BB448480368C}"/>
              </a:ext>
            </a:extLst>
          </p:cNvPr>
          <p:cNvSpPr>
            <a:spLocks noGrp="1"/>
          </p:cNvSpPr>
          <p:nvPr>
            <p:ph type="body" sz="quarter" idx="17"/>
          </p:nvPr>
        </p:nvSpPr>
        <p:spPr>
          <a:xfrm>
            <a:off x="6535896" y="1441628"/>
            <a:ext cx="5305425" cy="259486"/>
          </a:xfrm>
        </p:spPr>
        <p:txBody>
          <a:bodyPr/>
          <a:lstStyle/>
          <a:p>
            <a:r>
              <a:rPr lang="en-GB" dirty="0"/>
              <a:t>DELETE THIS SLIDE BEFORE USING</a:t>
            </a:r>
          </a:p>
        </p:txBody>
      </p:sp>
      <p:sp>
        <p:nvSpPr>
          <p:cNvPr id="3" name="Text Placeholder 4">
            <a:extLst>
              <a:ext uri="{FF2B5EF4-FFF2-40B4-BE49-F238E27FC236}">
                <a16:creationId xmlns:a16="http://schemas.microsoft.com/office/drawing/2014/main" id="{316E67D6-ABF0-873B-5B00-6F586C03182F}"/>
              </a:ext>
            </a:extLst>
          </p:cNvPr>
          <p:cNvSpPr txBox="1">
            <a:spLocks/>
          </p:cNvSpPr>
          <p:nvPr/>
        </p:nvSpPr>
        <p:spPr>
          <a:xfrm>
            <a:off x="6535896" y="2090424"/>
            <a:ext cx="5305425" cy="376415"/>
          </a:xfrm>
          <a:prstGeom prst="rect">
            <a:avLst/>
          </a:prstGeom>
        </p:spPr>
        <p:txBody>
          <a:bodyPr vert="horz" lIns="0" tIns="45720" rIns="91440" bIns="45720" rtlCol="0">
            <a:noAutofit/>
          </a:bodyPr>
          <a:lstStyle>
            <a:lvl1pPr marL="228600" indent="-228600" algn="l" defTabSz="914400" rtl="0" eaLnBrk="1" latinLnBrk="0" hangingPunct="1">
              <a:lnSpc>
                <a:spcPct val="90000"/>
              </a:lnSpc>
              <a:spcBef>
                <a:spcPts val="1000"/>
              </a:spcBef>
              <a:buClr>
                <a:srgbClr val="FF6937"/>
              </a:buClr>
              <a:buFont typeface="Arial" panose="020B0604020202020204" pitchFamily="34" charset="0"/>
              <a:buChar char="•"/>
              <a:defRPr sz="1800" b="0" i="0" kern="1200">
                <a:solidFill>
                  <a:schemeClr val="tx1"/>
                </a:solidFill>
                <a:latin typeface="Univers LT Pro 45 Light" panose="020B0403020202020204" pitchFamily="34" charset="77"/>
                <a:ea typeface="+mn-ea"/>
                <a:cs typeface="+mn-cs"/>
              </a:defRPr>
            </a:lvl1pPr>
            <a:lvl2pPr marL="685800" indent="-228600" algn="l" defTabSz="914400" rtl="0" eaLnBrk="1" latinLnBrk="0" hangingPunct="1">
              <a:lnSpc>
                <a:spcPct val="90000"/>
              </a:lnSpc>
              <a:spcBef>
                <a:spcPts val="500"/>
              </a:spcBef>
              <a:buClr>
                <a:srgbClr val="00AEEF"/>
              </a:buClr>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2pPr>
            <a:lvl3pPr marL="1257300" indent="-342900" algn="l" defTabSz="914400" rtl="0" eaLnBrk="1" latinLnBrk="0" hangingPunct="1">
              <a:lnSpc>
                <a:spcPct val="90000"/>
              </a:lnSpc>
              <a:spcBef>
                <a:spcPts val="500"/>
              </a:spcBef>
              <a:buClr>
                <a:srgbClr val="00AEEF"/>
              </a:buClr>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4pPr>
            <a:lvl5pPr marL="2114550" indent="-28575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7000"/>
              </a:lnSpc>
              <a:buFont typeface="+mj-lt"/>
              <a:buAutoNum type="arabicPeriod"/>
            </a:pPr>
            <a:r>
              <a:rPr lang="en-GB" kern="100" dirty="0">
                <a:latin typeface="Arial" panose="020B0604020202020204" pitchFamily="34" charset="0"/>
                <a:ea typeface="Calibri" panose="020F0502020204030204" pitchFamily="34" charset="0"/>
                <a:cs typeface="Arial" panose="020B0604020202020204" pitchFamily="34" charset="0"/>
              </a:rPr>
              <a:t>If your time is tight, use the introduction slide and choose from the key discussion questions to explore with your colleagues. </a:t>
            </a:r>
          </a:p>
          <a:p>
            <a:pPr marL="342900" indent="-342900">
              <a:lnSpc>
                <a:spcPct val="107000"/>
              </a:lnSpc>
              <a:buFont typeface="+mj-lt"/>
              <a:buAutoNum type="arabicPeriod"/>
            </a:pPr>
            <a:r>
              <a:rPr lang="en-GB" kern="100" dirty="0">
                <a:latin typeface="Arial" panose="020B0604020202020204" pitchFamily="34" charset="0"/>
                <a:ea typeface="Calibri" panose="020F0502020204030204" pitchFamily="34" charset="0"/>
                <a:cs typeface="Arial" panose="020B0604020202020204" pitchFamily="34" charset="0"/>
              </a:rPr>
              <a:t>If you have longer, you can also choose some of the activities to explore.  </a:t>
            </a:r>
          </a:p>
          <a:p>
            <a:pPr marL="342900" indent="-342900">
              <a:lnSpc>
                <a:spcPct val="107000"/>
              </a:lnSpc>
              <a:buFont typeface="+mj-lt"/>
              <a:buAutoNum type="arabicPeriod"/>
            </a:pPr>
            <a:r>
              <a:rPr lang="en-GB" kern="100" dirty="0">
                <a:latin typeface="Arial" panose="020B0604020202020204" pitchFamily="34" charset="0"/>
                <a:ea typeface="Calibri" panose="020F0502020204030204" pitchFamily="34" charset="0"/>
                <a:cs typeface="Arial" panose="020B0604020202020204" pitchFamily="34" charset="0"/>
              </a:rPr>
              <a:t>You may wish to cover the content over several staff meeting sessions. </a:t>
            </a:r>
          </a:p>
          <a:p>
            <a:pPr marL="342900" indent="-342900">
              <a:lnSpc>
                <a:spcPct val="107000"/>
              </a:lnSpc>
              <a:buFont typeface="+mj-lt"/>
              <a:buAutoNum type="arabicPeriod"/>
            </a:pPr>
            <a:r>
              <a:rPr lang="en-GB" kern="100" dirty="0">
                <a:latin typeface="Arial" panose="020B0604020202020204" pitchFamily="34" charset="0"/>
                <a:ea typeface="Calibri" panose="020F0502020204030204" pitchFamily="34" charset="0"/>
                <a:cs typeface="Arial" panose="020B0604020202020204" pitchFamily="34" charset="0"/>
              </a:rPr>
              <a:t>There are trainer notes for each slide – please do have a look at these for further guidance. </a:t>
            </a:r>
          </a:p>
          <a:p>
            <a:pPr marL="342900" indent="-342900">
              <a:lnSpc>
                <a:spcPct val="107000"/>
              </a:lnSpc>
              <a:buFont typeface="+mj-lt"/>
              <a:buAutoNum type="arabicPeriod"/>
            </a:pPr>
            <a:r>
              <a:rPr lang="en-GB" sz="200" kern="100" dirty="0">
                <a:latin typeface="Arial" panose="020B0604020202020204" pitchFamily="34" charset="0"/>
                <a:cs typeface="Arial" panose="020B0604020202020204" pitchFamily="34" charset="0"/>
              </a:rPr>
              <a:t>There </a:t>
            </a:r>
            <a:endParaRPr lang="en-GB" sz="200" dirty="0"/>
          </a:p>
        </p:txBody>
      </p:sp>
    </p:spTree>
    <p:extLst>
      <p:ext uri="{BB962C8B-B14F-4D97-AF65-F5344CB8AC3E}">
        <p14:creationId xmlns:p14="http://schemas.microsoft.com/office/powerpoint/2010/main" val="12485672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E8B504-DB98-2241-945E-E2D041075F6E}"/>
              </a:ext>
            </a:extLst>
          </p:cNvPr>
          <p:cNvSpPr>
            <a:spLocks noGrp="1"/>
          </p:cNvSpPr>
          <p:nvPr>
            <p:ph type="body" sz="quarter" idx="14"/>
          </p:nvPr>
        </p:nvSpPr>
        <p:spPr>
          <a:xfrm>
            <a:off x="528741" y="531140"/>
            <a:ext cx="5151623" cy="714793"/>
          </a:xfrm>
        </p:spPr>
        <p:txBody>
          <a:bodyPr/>
          <a:lstStyle/>
          <a:p>
            <a:r>
              <a:rPr lang="en-US" dirty="0"/>
              <a:t>SPOTLIGHT ON…</a:t>
            </a:r>
          </a:p>
        </p:txBody>
      </p:sp>
      <p:pic>
        <p:nvPicPr>
          <p:cNvPr id="22" name="Picture 21">
            <a:extLst>
              <a:ext uri="{FF2B5EF4-FFF2-40B4-BE49-F238E27FC236}">
                <a16:creationId xmlns:a16="http://schemas.microsoft.com/office/drawing/2014/main" id="{BB98C116-16C5-125A-E618-570ACD368AAB}"/>
              </a:ext>
            </a:extLst>
          </p:cNvPr>
          <p:cNvPicPr>
            <a:picLocks noChangeAspect="1"/>
          </p:cNvPicPr>
          <p:nvPr/>
        </p:nvPicPr>
        <p:blipFill>
          <a:blip r:embed="rId4"/>
          <a:stretch>
            <a:fillRect/>
          </a:stretch>
        </p:blipFill>
        <p:spPr>
          <a:xfrm>
            <a:off x="9517392" y="103124"/>
            <a:ext cx="2382983" cy="1222466"/>
          </a:xfrm>
          <a:prstGeom prst="rect">
            <a:avLst/>
          </a:prstGeom>
        </p:spPr>
      </p:pic>
      <p:sp>
        <p:nvSpPr>
          <p:cNvPr id="25" name="TextBox 24">
            <a:extLst>
              <a:ext uri="{FF2B5EF4-FFF2-40B4-BE49-F238E27FC236}">
                <a16:creationId xmlns:a16="http://schemas.microsoft.com/office/drawing/2014/main" id="{CE51A27A-D83C-C914-3CF3-05BA5998D336}"/>
              </a:ext>
            </a:extLst>
          </p:cNvPr>
          <p:cNvSpPr txBox="1"/>
          <p:nvPr/>
        </p:nvSpPr>
        <p:spPr>
          <a:xfrm>
            <a:off x="7770210" y="1597808"/>
            <a:ext cx="4277777" cy="4699043"/>
          </a:xfrm>
          <a:prstGeom prst="rect">
            <a:avLst/>
          </a:prstGeom>
          <a:noFill/>
        </p:spPr>
        <p:txBody>
          <a:bodyPr wrap="square" rtlCol="0">
            <a:spAutoFit/>
          </a:bodyPr>
          <a:lstStyle/>
          <a:p>
            <a:pPr>
              <a:lnSpc>
                <a:spcPct val="107000"/>
              </a:lnSpc>
              <a:spcAft>
                <a:spcPts val="800"/>
              </a:spcAft>
            </a:pPr>
            <a:r>
              <a:rPr lang="en-GB" sz="1600" kern="100">
                <a:latin typeface="Arial" panose="020B0604020202020204" pitchFamily="34" charset="0"/>
                <a:ea typeface="Calibri" panose="020F0502020204030204" pitchFamily="34" charset="0"/>
                <a:cs typeface="Arial" panose="020B0604020202020204" pitchFamily="34" charset="0"/>
              </a:rPr>
              <a:t>As part of your Rights Respecting Schools journey, we encourage you to promote awareness of rights with your wider school community.</a:t>
            </a:r>
            <a:endParaRPr lang="en-GB" sz="1600" kern="1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GB" sz="1600" kern="100" dirty="0">
                <a:latin typeface="Arial" panose="020B0604020202020204" pitchFamily="34" charset="0"/>
                <a:ea typeface="Calibri" panose="020F0502020204030204" pitchFamily="34" charset="0"/>
                <a:cs typeface="Arial" panose="020B0604020202020204" pitchFamily="34" charset="0"/>
              </a:rPr>
              <a:t>It is great for parents and carers and other school partners to become familiar with children’s rights and for agencies you work with such as police, social care and other statutory professionals to be reminded that they are duty bearers.</a:t>
            </a:r>
          </a:p>
          <a:p>
            <a:pPr>
              <a:lnSpc>
                <a:spcPct val="107000"/>
              </a:lnSpc>
              <a:spcAft>
                <a:spcPts val="800"/>
              </a:spcAft>
            </a:pPr>
            <a:r>
              <a:rPr lang="en-GB" sz="1600" kern="100" dirty="0">
                <a:latin typeface="Arial" panose="020B0604020202020204" pitchFamily="34" charset="0"/>
                <a:ea typeface="Calibri" panose="020F0502020204030204" pitchFamily="34" charset="0"/>
                <a:cs typeface="Arial" panose="020B0604020202020204" pitchFamily="34" charset="0"/>
              </a:rPr>
              <a:t>This month’s Spotlight pack will give you ideas to share with colleagues about how you might extend the reach of your Rights Respecting work. </a:t>
            </a:r>
          </a:p>
          <a:p>
            <a:pPr>
              <a:lnSpc>
                <a:spcPct val="107000"/>
              </a:lnSpc>
              <a:spcAft>
                <a:spcPts val="800"/>
              </a:spcAft>
            </a:pPr>
            <a:endParaRPr lang="en-GB" sz="1600" kern="1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GB" sz="1600" kern="100" dirty="0">
                <a:latin typeface="Arial" panose="020B0604020202020204" pitchFamily="34" charset="0"/>
                <a:ea typeface="Calibri" panose="020F0502020204030204" pitchFamily="34" charset="0"/>
                <a:cs typeface="Arial" panose="020B0604020202020204" pitchFamily="34" charset="0"/>
              </a:rPr>
              <a:t>.</a:t>
            </a:r>
            <a:endParaRPr lang="en-GB" sz="1600" kern="100" dirty="0">
              <a:effectLst/>
              <a:latin typeface="Arial" panose="020B0604020202020204" pitchFamily="34" charset="0"/>
              <a:ea typeface="Calibri" panose="020F050202020403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C32CA361-86A3-544A-EAB3-0B0F77D5B03B}"/>
              </a:ext>
            </a:extLst>
          </p:cNvPr>
          <p:cNvSpPr txBox="1"/>
          <p:nvPr/>
        </p:nvSpPr>
        <p:spPr>
          <a:xfrm>
            <a:off x="1617876" y="5871029"/>
            <a:ext cx="4798575" cy="646331"/>
          </a:xfrm>
          <a:prstGeom prst="rect">
            <a:avLst/>
          </a:prstGeom>
          <a:noFill/>
        </p:spPr>
        <p:txBody>
          <a:bodyPr wrap="square" rtlCol="0">
            <a:spAutoFit/>
          </a:bodyPr>
          <a:lstStyle/>
          <a:p>
            <a:pPr algn="ctr"/>
            <a:r>
              <a:rPr lang="en-GB" dirty="0">
                <a:solidFill>
                  <a:srgbClr val="00AEEF"/>
                </a:solidFill>
                <a:latin typeface="Arial" panose="020B0604020202020204" pitchFamily="34" charset="0"/>
                <a:cs typeface="Arial" panose="020B0604020202020204" pitchFamily="34" charset="0"/>
              </a:rPr>
              <a:t> Stuart from the RRSA team introduces this month’s Spotlight.</a:t>
            </a:r>
          </a:p>
        </p:txBody>
      </p:sp>
      <p:pic>
        <p:nvPicPr>
          <p:cNvPr id="28" name="Picture 27" descr="A blue rectangle with black border&#10;&#10;Description automatically generated">
            <a:extLst>
              <a:ext uri="{FF2B5EF4-FFF2-40B4-BE49-F238E27FC236}">
                <a16:creationId xmlns:a16="http://schemas.microsoft.com/office/drawing/2014/main" id="{5A43B42C-72CB-480E-6A7D-982C7842F1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012" y="1284686"/>
            <a:ext cx="7753176" cy="4655615"/>
          </a:xfrm>
          <a:prstGeom prst="rect">
            <a:avLst/>
          </a:prstGeom>
        </p:spPr>
      </p:pic>
      <p:pic>
        <p:nvPicPr>
          <p:cNvPr id="4" name="Online Media 3" title="Stuart Whiffin, RRSA Professional Adviser, introduces Spotlight on Engaging Families and Community">
            <a:hlinkClick r:id="" action="ppaction://media"/>
            <a:extLst>
              <a:ext uri="{FF2B5EF4-FFF2-40B4-BE49-F238E27FC236}">
                <a16:creationId xmlns:a16="http://schemas.microsoft.com/office/drawing/2014/main" id="{08312E03-07F2-C530-6924-07222D81F06D}"/>
              </a:ext>
            </a:extLst>
          </p:cNvPr>
          <p:cNvPicPr>
            <a:picLocks noRot="1" noChangeAspect="1"/>
          </p:cNvPicPr>
          <p:nvPr>
            <a:videoFile r:link="rId1"/>
          </p:nvPr>
        </p:nvPicPr>
        <p:blipFill>
          <a:blip r:embed="rId6"/>
          <a:stretch>
            <a:fillRect/>
          </a:stretch>
        </p:blipFill>
        <p:spPr>
          <a:xfrm>
            <a:off x="1041791" y="1993998"/>
            <a:ext cx="6039848" cy="3412514"/>
          </a:xfrm>
          <a:prstGeom prst="rect">
            <a:avLst/>
          </a:prstGeom>
        </p:spPr>
      </p:pic>
    </p:spTree>
    <p:extLst>
      <p:ext uri="{BB962C8B-B14F-4D97-AF65-F5344CB8AC3E}">
        <p14:creationId xmlns:p14="http://schemas.microsoft.com/office/powerpoint/2010/main" val="677462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E8B504-DB98-2241-945E-E2D041075F6E}"/>
              </a:ext>
            </a:extLst>
          </p:cNvPr>
          <p:cNvSpPr>
            <a:spLocks noGrp="1"/>
          </p:cNvSpPr>
          <p:nvPr>
            <p:ph type="body" sz="quarter" idx="14"/>
          </p:nvPr>
        </p:nvSpPr>
        <p:spPr>
          <a:xfrm>
            <a:off x="415637" y="529545"/>
            <a:ext cx="4881192" cy="1253402"/>
          </a:xfrm>
        </p:spPr>
        <p:txBody>
          <a:bodyPr/>
          <a:lstStyle/>
          <a:p>
            <a:r>
              <a:rPr lang="en-US" dirty="0"/>
              <a:t>LINKS TO RRSA OUTCOMES</a:t>
            </a:r>
          </a:p>
        </p:txBody>
      </p:sp>
      <p:pic>
        <p:nvPicPr>
          <p:cNvPr id="14" name="Picture 13" descr="A white circle with blue letters on it&#10;&#10;Description automatically generated">
            <a:extLst>
              <a:ext uri="{FF2B5EF4-FFF2-40B4-BE49-F238E27FC236}">
                <a16:creationId xmlns:a16="http://schemas.microsoft.com/office/drawing/2014/main" id="{E5EEE2C6-81E7-7967-DFF5-4CF3A0CB64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31629" y="615530"/>
            <a:ext cx="2344734" cy="1130142"/>
          </a:xfrm>
          <a:prstGeom prst="rect">
            <a:avLst/>
          </a:prstGeom>
        </p:spPr>
      </p:pic>
      <p:sp>
        <p:nvSpPr>
          <p:cNvPr id="6" name="TextBox 5">
            <a:extLst>
              <a:ext uri="{FF2B5EF4-FFF2-40B4-BE49-F238E27FC236}">
                <a16:creationId xmlns:a16="http://schemas.microsoft.com/office/drawing/2014/main" id="{01E887AD-C89D-4F09-6CEB-AE3415E66489}"/>
              </a:ext>
            </a:extLst>
          </p:cNvPr>
          <p:cNvSpPr txBox="1"/>
          <p:nvPr/>
        </p:nvSpPr>
        <p:spPr>
          <a:xfrm>
            <a:off x="415637" y="2032370"/>
            <a:ext cx="11360726" cy="3251083"/>
          </a:xfrm>
          <a:prstGeom prst="rect">
            <a:avLst/>
          </a:prstGeom>
          <a:noFill/>
        </p:spPr>
        <p:txBody>
          <a:bodyPr wrap="square">
            <a:spAutoFit/>
          </a:bodyPr>
          <a:lstStyle/>
          <a:p>
            <a:pPr lvl="0">
              <a:lnSpc>
                <a:spcPct val="107000"/>
              </a:lnSpc>
              <a:spcAft>
                <a:spcPts val="800"/>
              </a:spcAft>
            </a:pPr>
            <a:r>
              <a:rPr lang="en-GB" sz="1800" b="1"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Strand A:  TEACHING AND LEARNING </a:t>
            </a:r>
            <a:r>
              <a:rPr lang="en-GB" b="1" dirty="0">
                <a:solidFill>
                  <a:srgbClr val="FFFF00"/>
                </a:solidFill>
                <a:latin typeface="Arial" panose="020B0604020202020204" pitchFamily="34" charset="0"/>
                <a:ea typeface="Times New Roman" panose="02020603050405020304" pitchFamily="18" charset="0"/>
                <a:cs typeface="Arial" panose="020B0604020202020204" pitchFamily="34" charset="0"/>
              </a:rPr>
              <a:t>ABOUT </a:t>
            </a:r>
            <a:r>
              <a:rPr lang="en-GB" sz="1800" b="1"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RIGHTS</a:t>
            </a:r>
          </a:p>
          <a:p>
            <a:pPr>
              <a:lnSpc>
                <a:spcPct val="107000"/>
              </a:lnSpc>
              <a:spcAft>
                <a:spcPts val="800"/>
              </a:spcAft>
            </a:pPr>
            <a:r>
              <a:rPr lang="en-GB" dirty="0">
                <a:latin typeface="Arial" panose="020B0604020202020204" pitchFamily="34" charset="0"/>
                <a:cs typeface="Arial" panose="020B0604020202020204" pitchFamily="34" charset="0"/>
              </a:rPr>
              <a:t>Outcome 1: Children, young people and the wider school community know about and understand the UN Convention on the Rights of the Child and can describe how it impacts on their lives and on the lives of children everywhere.</a:t>
            </a:r>
          </a:p>
          <a:p>
            <a:pPr lvl="0">
              <a:lnSpc>
                <a:spcPct val="107000"/>
              </a:lnSpc>
              <a:spcAft>
                <a:spcPts val="800"/>
              </a:spcAft>
            </a:pPr>
            <a:r>
              <a:rPr lang="en-GB" sz="1800" b="1"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Strand </a:t>
            </a:r>
            <a:r>
              <a:rPr lang="en-GB" b="1" dirty="0">
                <a:solidFill>
                  <a:srgbClr val="FFFF00"/>
                </a:solidFill>
                <a:latin typeface="Arial" panose="020B0604020202020204" pitchFamily="34" charset="0"/>
                <a:ea typeface="Times New Roman" panose="02020603050405020304" pitchFamily="18" charset="0"/>
                <a:cs typeface="Arial" panose="020B0604020202020204" pitchFamily="34" charset="0"/>
              </a:rPr>
              <a:t>C</a:t>
            </a:r>
            <a:r>
              <a:rPr lang="en-GB" sz="1800" b="1"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TEACHING AND LEARNING FOR</a:t>
            </a:r>
            <a:r>
              <a:rPr lang="en-GB" b="1" dirty="0">
                <a:solidFill>
                  <a:srgbClr val="FFFF00"/>
                </a:solidFill>
                <a:latin typeface="Arial" panose="020B0604020202020204" pitchFamily="34" charset="0"/>
                <a:ea typeface="Times New Roman" panose="02020603050405020304" pitchFamily="18" charset="0"/>
                <a:cs typeface="Arial" panose="020B0604020202020204" pitchFamily="34" charset="0"/>
              </a:rPr>
              <a:t> </a:t>
            </a:r>
            <a:r>
              <a:rPr lang="en-GB" sz="1800" b="1"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RIGHTS</a:t>
            </a:r>
          </a:p>
          <a:p>
            <a:pPr lvl="0">
              <a:lnSpc>
                <a:spcPct val="107000"/>
              </a:lnSpc>
              <a:spcAft>
                <a:spcPts val="800"/>
              </a:spcAft>
            </a:pPr>
            <a:r>
              <a:rPr lang="en-GB" dirty="0">
                <a:latin typeface="Arial" panose="020B0604020202020204" pitchFamily="34" charset="0"/>
                <a:cs typeface="Arial" panose="020B0604020202020204" pitchFamily="34" charset="0"/>
              </a:rPr>
              <a:t>Outcome 8: Children and young people know that their views are taken seriously.​</a:t>
            </a:r>
          </a:p>
          <a:p>
            <a:pPr lvl="0">
              <a:lnSpc>
                <a:spcPct val="107000"/>
              </a:lnSpc>
              <a:spcAft>
                <a:spcPts val="800"/>
              </a:spcAft>
            </a:pPr>
            <a:r>
              <a:rPr lang="en-GB" dirty="0">
                <a:latin typeface="Arial" panose="020B0604020202020204" pitchFamily="34" charset="0"/>
                <a:cs typeface="Arial" panose="020B0604020202020204" pitchFamily="34" charset="0"/>
              </a:rPr>
              <a:t>Outcome 9: Children and young people have taken action to claim their rights and promote the rights of others, locally and globally. </a:t>
            </a:r>
            <a:endParaRPr lang="en-GB" sz="1800" dirty="0">
              <a:effectLst/>
              <a:latin typeface="Arial" panose="020B0604020202020204" pitchFamily="34" charset="0"/>
              <a:ea typeface="Calibri" panose="020F0502020204030204" pitchFamily="34" charset="0"/>
              <a:cs typeface="Arial" panose="020B0604020202020204" pitchFamily="34" charset="0"/>
            </a:endParaRPr>
          </a:p>
          <a:p>
            <a:pPr lvl="0">
              <a:lnSpc>
                <a:spcPct val="107000"/>
              </a:lnSpc>
              <a:spcAft>
                <a:spcPts val="800"/>
              </a:spcAft>
            </a:pPr>
            <a:endParaRPr lang="en-GB" sz="1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758927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E8B504-DB98-2241-945E-E2D041075F6E}"/>
              </a:ext>
            </a:extLst>
          </p:cNvPr>
          <p:cNvSpPr>
            <a:spLocks noGrp="1"/>
          </p:cNvSpPr>
          <p:nvPr>
            <p:ph type="body" sz="quarter" idx="14"/>
          </p:nvPr>
        </p:nvSpPr>
        <p:spPr>
          <a:xfrm>
            <a:off x="494452" y="265828"/>
            <a:ext cx="6031462" cy="699404"/>
          </a:xfrm>
        </p:spPr>
        <p:txBody>
          <a:bodyPr/>
          <a:lstStyle/>
          <a:p>
            <a:r>
              <a:rPr lang="en-US"/>
              <a:t>LINKS TO ARTICLES</a:t>
            </a:r>
            <a:endParaRPr lang="en-US" dirty="0"/>
          </a:p>
        </p:txBody>
      </p:sp>
      <p:pic>
        <p:nvPicPr>
          <p:cNvPr id="14" name="Picture 13" descr="A white circle with blue letters on it&#10;&#10;Description automatically generated">
            <a:extLst>
              <a:ext uri="{FF2B5EF4-FFF2-40B4-BE49-F238E27FC236}">
                <a16:creationId xmlns:a16="http://schemas.microsoft.com/office/drawing/2014/main" id="{E5EEE2C6-81E7-7967-DFF5-4CF3A0CB64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31629" y="615530"/>
            <a:ext cx="2344734" cy="1130142"/>
          </a:xfrm>
          <a:prstGeom prst="rect">
            <a:avLst/>
          </a:prstGeom>
        </p:spPr>
      </p:pic>
      <p:sp>
        <p:nvSpPr>
          <p:cNvPr id="27" name="TextBox 26">
            <a:extLst>
              <a:ext uri="{FF2B5EF4-FFF2-40B4-BE49-F238E27FC236}">
                <a16:creationId xmlns:a16="http://schemas.microsoft.com/office/drawing/2014/main" id="{A2973906-91E1-163B-FDD1-A5F581B7B9A6}"/>
              </a:ext>
            </a:extLst>
          </p:cNvPr>
          <p:cNvSpPr txBox="1"/>
          <p:nvPr/>
        </p:nvSpPr>
        <p:spPr>
          <a:xfrm>
            <a:off x="415637" y="1092291"/>
            <a:ext cx="8603244" cy="923330"/>
          </a:xfrm>
          <a:prstGeom prst="rect">
            <a:avLst/>
          </a:prstGeom>
          <a:noFill/>
        </p:spPr>
        <p:txBody>
          <a:bodyPr wrap="square">
            <a:spAutoFit/>
          </a:bodyPr>
          <a:lstStyle/>
          <a:p>
            <a:r>
              <a:rPr lang="en-GB" sz="1800" b="1" i="0" dirty="0">
                <a:solidFill>
                  <a:srgbClr val="000000"/>
                </a:solidFill>
                <a:effectLst/>
                <a:latin typeface="Arial" panose="020B0604020202020204" pitchFamily="34" charset="0"/>
                <a:cs typeface="Arial" panose="020B0604020202020204" pitchFamily="34" charset="0"/>
              </a:rPr>
              <a:t>Look at the summary of the CRC with a partner – how many times are parents, carers and families mentioned? </a:t>
            </a:r>
          </a:p>
          <a:p>
            <a:r>
              <a:rPr lang="en-GB" sz="1800" b="0" i="0" dirty="0">
                <a:solidFill>
                  <a:srgbClr val="000000"/>
                </a:solidFill>
                <a:effectLst/>
                <a:latin typeface="Arial" panose="020B0604020202020204" pitchFamily="34" charset="0"/>
                <a:cs typeface="Arial" panose="020B0604020202020204" pitchFamily="34" charset="0"/>
              </a:rPr>
              <a:t>When ready click to reveal. </a:t>
            </a:r>
          </a:p>
        </p:txBody>
      </p:sp>
      <p:sp>
        <p:nvSpPr>
          <p:cNvPr id="5" name="TextBox 4">
            <a:extLst>
              <a:ext uri="{FF2B5EF4-FFF2-40B4-BE49-F238E27FC236}">
                <a16:creationId xmlns:a16="http://schemas.microsoft.com/office/drawing/2014/main" id="{D1313F8F-C849-578F-2FE0-AEC5F0A90B16}"/>
              </a:ext>
            </a:extLst>
          </p:cNvPr>
          <p:cNvSpPr txBox="1"/>
          <p:nvPr/>
        </p:nvSpPr>
        <p:spPr>
          <a:xfrm>
            <a:off x="494452" y="5723886"/>
            <a:ext cx="11520070" cy="400110"/>
          </a:xfrm>
          <a:prstGeom prst="rect">
            <a:avLst/>
          </a:prstGeom>
          <a:noFill/>
        </p:spPr>
        <p:txBody>
          <a:bodyPr wrap="square" rtlCol="0">
            <a:spAutoFit/>
          </a:bodyPr>
          <a:lstStyle/>
          <a:p>
            <a:pPr algn="ctr"/>
            <a:r>
              <a:rPr lang="en-GB" sz="2000" dirty="0">
                <a:latin typeface="Arial" panose="020B0604020202020204" pitchFamily="34" charset="0"/>
                <a:cs typeface="Arial" panose="020B0604020202020204" pitchFamily="34" charset="0"/>
              </a:rPr>
              <a:t>Importantly, Article 42 states that all adults and children should know about the CRC.</a:t>
            </a:r>
          </a:p>
        </p:txBody>
      </p:sp>
      <p:pic>
        <p:nvPicPr>
          <p:cNvPr id="7" name="Graphic 6">
            <a:extLst>
              <a:ext uri="{FF2B5EF4-FFF2-40B4-BE49-F238E27FC236}">
                <a16:creationId xmlns:a16="http://schemas.microsoft.com/office/drawing/2014/main" id="{B2907710-019A-B8AE-E0AF-68208831A25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4482" y="2224251"/>
            <a:ext cx="1014276" cy="1352368"/>
          </a:xfrm>
          <a:prstGeom prst="rect">
            <a:avLst/>
          </a:prstGeom>
        </p:spPr>
      </p:pic>
      <p:pic>
        <p:nvPicPr>
          <p:cNvPr id="8" name="Graphic 7">
            <a:extLst>
              <a:ext uri="{FF2B5EF4-FFF2-40B4-BE49-F238E27FC236}">
                <a16:creationId xmlns:a16="http://schemas.microsoft.com/office/drawing/2014/main" id="{50ABE8AF-7B17-2AA7-78AE-5B5E98EFB70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139472" y="2224251"/>
            <a:ext cx="1014276" cy="1352368"/>
          </a:xfrm>
          <a:prstGeom prst="rect">
            <a:avLst/>
          </a:prstGeom>
        </p:spPr>
      </p:pic>
      <p:pic>
        <p:nvPicPr>
          <p:cNvPr id="9" name="Graphic 8">
            <a:extLst>
              <a:ext uri="{FF2B5EF4-FFF2-40B4-BE49-F238E27FC236}">
                <a16:creationId xmlns:a16="http://schemas.microsoft.com/office/drawing/2014/main" id="{BD49C51B-8805-735F-026A-9CDD784AC0C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385330" y="2224251"/>
            <a:ext cx="1014276" cy="1352368"/>
          </a:xfrm>
          <a:prstGeom prst="rect">
            <a:avLst/>
          </a:prstGeom>
        </p:spPr>
      </p:pic>
      <p:pic>
        <p:nvPicPr>
          <p:cNvPr id="10" name="Graphic 9">
            <a:extLst>
              <a:ext uri="{FF2B5EF4-FFF2-40B4-BE49-F238E27FC236}">
                <a16:creationId xmlns:a16="http://schemas.microsoft.com/office/drawing/2014/main" id="{865A6BC2-87A6-7988-4AFA-6D032F4EBF8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630243" y="2224251"/>
            <a:ext cx="1014277" cy="1352369"/>
          </a:xfrm>
          <a:prstGeom prst="rect">
            <a:avLst/>
          </a:prstGeom>
        </p:spPr>
      </p:pic>
      <p:pic>
        <p:nvPicPr>
          <p:cNvPr id="11" name="Graphic 10">
            <a:extLst>
              <a:ext uri="{FF2B5EF4-FFF2-40B4-BE49-F238E27FC236}">
                <a16:creationId xmlns:a16="http://schemas.microsoft.com/office/drawing/2014/main" id="{0A3C5924-6861-F0BA-7911-CE507877C06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808378" y="2224251"/>
            <a:ext cx="1014277" cy="1352369"/>
          </a:xfrm>
          <a:prstGeom prst="rect">
            <a:avLst/>
          </a:prstGeom>
        </p:spPr>
      </p:pic>
      <p:pic>
        <p:nvPicPr>
          <p:cNvPr id="12" name="Graphic 11">
            <a:extLst>
              <a:ext uri="{FF2B5EF4-FFF2-40B4-BE49-F238E27FC236}">
                <a16:creationId xmlns:a16="http://schemas.microsoft.com/office/drawing/2014/main" id="{28E834B8-C1CD-BAE3-BD59-1812DB08BFD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986514" y="2224251"/>
            <a:ext cx="1014278" cy="1352370"/>
          </a:xfrm>
          <a:prstGeom prst="rect">
            <a:avLst/>
          </a:prstGeom>
        </p:spPr>
      </p:pic>
      <p:pic>
        <p:nvPicPr>
          <p:cNvPr id="13" name="Graphic 12">
            <a:extLst>
              <a:ext uri="{FF2B5EF4-FFF2-40B4-BE49-F238E27FC236}">
                <a16:creationId xmlns:a16="http://schemas.microsoft.com/office/drawing/2014/main" id="{E95D26AB-519B-7591-C394-719CCAFF151C}"/>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207358" y="2224251"/>
            <a:ext cx="1014277" cy="1352369"/>
          </a:xfrm>
          <a:prstGeom prst="rect">
            <a:avLst/>
          </a:prstGeom>
        </p:spPr>
      </p:pic>
      <p:pic>
        <p:nvPicPr>
          <p:cNvPr id="15" name="Graphic 14">
            <a:extLst>
              <a:ext uri="{FF2B5EF4-FFF2-40B4-BE49-F238E27FC236}">
                <a16:creationId xmlns:a16="http://schemas.microsoft.com/office/drawing/2014/main" id="{6E06D985-E833-50CA-215C-6EDA05735C61}"/>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9431629" y="2224251"/>
            <a:ext cx="1014277" cy="1352369"/>
          </a:xfrm>
          <a:prstGeom prst="rect">
            <a:avLst/>
          </a:prstGeom>
        </p:spPr>
      </p:pic>
      <p:pic>
        <p:nvPicPr>
          <p:cNvPr id="16" name="Graphic 15">
            <a:extLst>
              <a:ext uri="{FF2B5EF4-FFF2-40B4-BE49-F238E27FC236}">
                <a16:creationId xmlns:a16="http://schemas.microsoft.com/office/drawing/2014/main" id="{D0F26AAA-F448-C0AD-1381-D681C61D00D2}"/>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0549236" y="2224251"/>
            <a:ext cx="1014277" cy="1352369"/>
          </a:xfrm>
          <a:prstGeom prst="rect">
            <a:avLst/>
          </a:prstGeom>
        </p:spPr>
      </p:pic>
      <p:pic>
        <p:nvPicPr>
          <p:cNvPr id="17" name="Graphic 16">
            <a:extLst>
              <a:ext uri="{FF2B5EF4-FFF2-40B4-BE49-F238E27FC236}">
                <a16:creationId xmlns:a16="http://schemas.microsoft.com/office/drawing/2014/main" id="{72951FD1-AD5E-DD28-AA52-E012FEF08B73}"/>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879006" y="3744644"/>
            <a:ext cx="1014278" cy="1352370"/>
          </a:xfrm>
          <a:prstGeom prst="rect">
            <a:avLst/>
          </a:prstGeom>
        </p:spPr>
      </p:pic>
      <p:pic>
        <p:nvPicPr>
          <p:cNvPr id="18" name="Graphic 17">
            <a:extLst>
              <a:ext uri="{FF2B5EF4-FFF2-40B4-BE49-F238E27FC236}">
                <a16:creationId xmlns:a16="http://schemas.microsoft.com/office/drawing/2014/main" id="{86B387AF-51AE-2384-2C4C-D9CEE437EA24}"/>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2147781" y="3744644"/>
            <a:ext cx="1014277" cy="1352369"/>
          </a:xfrm>
          <a:prstGeom prst="rect">
            <a:avLst/>
          </a:prstGeom>
        </p:spPr>
      </p:pic>
      <p:pic>
        <p:nvPicPr>
          <p:cNvPr id="19" name="Graphic 18">
            <a:extLst>
              <a:ext uri="{FF2B5EF4-FFF2-40B4-BE49-F238E27FC236}">
                <a16:creationId xmlns:a16="http://schemas.microsoft.com/office/drawing/2014/main" id="{00A633A7-90D7-EAB9-E7AA-23E918F61DCF}"/>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3385330" y="3759961"/>
            <a:ext cx="1014276" cy="1352368"/>
          </a:xfrm>
          <a:prstGeom prst="rect">
            <a:avLst/>
          </a:prstGeom>
        </p:spPr>
      </p:pic>
      <p:pic>
        <p:nvPicPr>
          <p:cNvPr id="20" name="Graphic 19">
            <a:extLst>
              <a:ext uri="{FF2B5EF4-FFF2-40B4-BE49-F238E27FC236}">
                <a16:creationId xmlns:a16="http://schemas.microsoft.com/office/drawing/2014/main" id="{058D77A1-DE67-5BF8-85A2-75B93BFEAFD1}"/>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4622878" y="3759961"/>
            <a:ext cx="1025764" cy="1367685"/>
          </a:xfrm>
          <a:prstGeom prst="rect">
            <a:avLst/>
          </a:prstGeom>
        </p:spPr>
      </p:pic>
      <p:pic>
        <p:nvPicPr>
          <p:cNvPr id="21" name="Graphic 20">
            <a:extLst>
              <a:ext uri="{FF2B5EF4-FFF2-40B4-BE49-F238E27FC236}">
                <a16:creationId xmlns:a16="http://schemas.microsoft.com/office/drawing/2014/main" id="{6584860A-67A5-6EF1-7201-9E2FA5CA7254}"/>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5858427" y="3759962"/>
            <a:ext cx="1014275" cy="1352367"/>
          </a:xfrm>
          <a:prstGeom prst="rect">
            <a:avLst/>
          </a:prstGeom>
        </p:spPr>
      </p:pic>
      <p:pic>
        <p:nvPicPr>
          <p:cNvPr id="22" name="Graphic 21">
            <a:extLst>
              <a:ext uri="{FF2B5EF4-FFF2-40B4-BE49-F238E27FC236}">
                <a16:creationId xmlns:a16="http://schemas.microsoft.com/office/drawing/2014/main" id="{4D5CF941-E24F-FE07-C68B-B53C3308BD36}"/>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7000354" y="3759961"/>
            <a:ext cx="1014276" cy="1352368"/>
          </a:xfrm>
          <a:prstGeom prst="rect">
            <a:avLst/>
          </a:prstGeom>
        </p:spPr>
      </p:pic>
      <p:pic>
        <p:nvPicPr>
          <p:cNvPr id="23" name="Graphic 22">
            <a:extLst>
              <a:ext uri="{FF2B5EF4-FFF2-40B4-BE49-F238E27FC236}">
                <a16:creationId xmlns:a16="http://schemas.microsoft.com/office/drawing/2014/main" id="{2624B65B-456B-EB55-0EA3-77DD0DD04F78}"/>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8204676" y="3768468"/>
            <a:ext cx="996409" cy="1328545"/>
          </a:xfrm>
          <a:prstGeom prst="rect">
            <a:avLst/>
          </a:prstGeom>
        </p:spPr>
      </p:pic>
      <p:pic>
        <p:nvPicPr>
          <p:cNvPr id="24" name="Graphic 23">
            <a:extLst>
              <a:ext uri="{FF2B5EF4-FFF2-40B4-BE49-F238E27FC236}">
                <a16:creationId xmlns:a16="http://schemas.microsoft.com/office/drawing/2014/main" id="{D6069157-83C7-5FAC-EFE7-00E70367F1EA}"/>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9431629" y="3750790"/>
            <a:ext cx="1021154" cy="1361539"/>
          </a:xfrm>
          <a:prstGeom prst="rect">
            <a:avLst/>
          </a:prstGeom>
        </p:spPr>
      </p:pic>
      <p:pic>
        <p:nvPicPr>
          <p:cNvPr id="25" name="Graphic 24">
            <a:extLst>
              <a:ext uri="{FF2B5EF4-FFF2-40B4-BE49-F238E27FC236}">
                <a16:creationId xmlns:a16="http://schemas.microsoft.com/office/drawing/2014/main" id="{23ED92D1-09ED-35D4-0A9F-6C2A0A859774}"/>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10583741" y="3755012"/>
            <a:ext cx="996409" cy="1328545"/>
          </a:xfrm>
          <a:prstGeom prst="rect">
            <a:avLst/>
          </a:prstGeom>
        </p:spPr>
      </p:pic>
    </p:spTree>
    <p:extLst>
      <p:ext uri="{BB962C8B-B14F-4D97-AF65-F5344CB8AC3E}">
        <p14:creationId xmlns:p14="http://schemas.microsoft.com/office/powerpoint/2010/main" val="3664343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DD6C81-8AA4-E041-AAF8-8EB97BD3C477}"/>
              </a:ext>
            </a:extLst>
          </p:cNvPr>
          <p:cNvSpPr>
            <a:spLocks noGrp="1"/>
          </p:cNvSpPr>
          <p:nvPr>
            <p:ph type="body" sz="quarter" idx="14"/>
          </p:nvPr>
        </p:nvSpPr>
        <p:spPr>
          <a:xfrm>
            <a:off x="6536002" y="331284"/>
            <a:ext cx="3965743" cy="707807"/>
          </a:xfrm>
        </p:spPr>
        <p:txBody>
          <a:bodyPr/>
          <a:lstStyle/>
          <a:p>
            <a:r>
              <a:rPr lang="en-US" dirty="0"/>
              <a:t>CASE STUDY</a:t>
            </a:r>
          </a:p>
        </p:txBody>
      </p:sp>
      <p:sp>
        <p:nvSpPr>
          <p:cNvPr id="3" name="Text Placeholder 2">
            <a:extLst>
              <a:ext uri="{FF2B5EF4-FFF2-40B4-BE49-F238E27FC236}">
                <a16:creationId xmlns:a16="http://schemas.microsoft.com/office/drawing/2014/main" id="{D795E4B6-838B-EB4E-BE98-33E79F1EFA72}"/>
              </a:ext>
            </a:extLst>
          </p:cNvPr>
          <p:cNvSpPr>
            <a:spLocks noGrp="1"/>
          </p:cNvSpPr>
          <p:nvPr>
            <p:ph type="body" sz="quarter" idx="17"/>
          </p:nvPr>
        </p:nvSpPr>
        <p:spPr>
          <a:xfrm>
            <a:off x="6535896" y="1203466"/>
            <a:ext cx="5305425" cy="259486"/>
          </a:xfrm>
        </p:spPr>
        <p:txBody>
          <a:bodyPr/>
          <a:lstStyle/>
          <a:p>
            <a:r>
              <a:rPr lang="en-US" dirty="0">
                <a:latin typeface="Arial" panose="020B0604020202020204" pitchFamily="34" charset="0"/>
                <a:cs typeface="Arial" panose="020B0604020202020204" pitchFamily="34" charset="0"/>
              </a:rPr>
              <a:t>Look at this case study from </a:t>
            </a:r>
            <a:r>
              <a:rPr lang="en-US" dirty="0" err="1">
                <a:latin typeface="Arial" panose="020B0604020202020204" pitchFamily="34" charset="0"/>
                <a:cs typeface="Arial" panose="020B0604020202020204" pitchFamily="34" charset="0"/>
              </a:rPr>
              <a:t>Boghall</a:t>
            </a:r>
            <a:r>
              <a:rPr lang="en-US" dirty="0">
                <a:latin typeface="Arial" panose="020B0604020202020204" pitchFamily="34" charset="0"/>
                <a:cs typeface="Arial" panose="020B0604020202020204" pitchFamily="34" charset="0"/>
              </a:rPr>
              <a:t> Nursery and Primary</a:t>
            </a:r>
          </a:p>
        </p:txBody>
      </p:sp>
      <p:sp>
        <p:nvSpPr>
          <p:cNvPr id="6" name="Text Placeholder 5">
            <a:extLst>
              <a:ext uri="{FF2B5EF4-FFF2-40B4-BE49-F238E27FC236}">
                <a16:creationId xmlns:a16="http://schemas.microsoft.com/office/drawing/2014/main" id="{CCD7AAC0-53AA-7542-961B-CC476A5151A7}"/>
              </a:ext>
            </a:extLst>
          </p:cNvPr>
          <p:cNvSpPr>
            <a:spLocks noGrp="1"/>
          </p:cNvSpPr>
          <p:nvPr>
            <p:ph type="body" sz="quarter" idx="21"/>
          </p:nvPr>
        </p:nvSpPr>
        <p:spPr>
          <a:xfrm>
            <a:off x="6535896" y="1870397"/>
            <a:ext cx="5305425" cy="367728"/>
          </a:xfrm>
        </p:spPr>
        <p:txBody>
          <a:bodyPr vert="horz" lIns="0" tIns="45720" rIns="91440" bIns="45720" rtlCol="0" anchor="t">
            <a:normAutofit/>
          </a:bodyPr>
          <a:lstStyle/>
          <a:p>
            <a:r>
              <a:rPr lang="en-US" b="1" dirty="0">
                <a:solidFill>
                  <a:srgbClr val="FF6937"/>
                </a:solidFill>
                <a:latin typeface="Arial"/>
                <a:cs typeface="Arial"/>
              </a:rPr>
              <a:t>Read the full case study </a:t>
            </a:r>
            <a:r>
              <a:rPr lang="en-US" b="1" dirty="0">
                <a:solidFill>
                  <a:schemeClr val="accent2">
                    <a:lumMod val="75000"/>
                  </a:schemeClr>
                </a:solidFill>
                <a:latin typeface="Arial"/>
                <a:cs typeface="Arial"/>
                <a:hlinkClick r:id="rId3">
                  <a:extLst>
                    <a:ext uri="{A12FA001-AC4F-418D-AE19-62706E023703}">
                      <ahyp:hlinkClr xmlns:ahyp="http://schemas.microsoft.com/office/drawing/2018/hyperlinkcolor" val="tx"/>
                    </a:ext>
                  </a:extLst>
                </a:hlinkClick>
              </a:rPr>
              <a:t>online</a:t>
            </a:r>
            <a:r>
              <a:rPr lang="en-US" dirty="0">
                <a:latin typeface="Arial"/>
                <a:cs typeface="Arial"/>
              </a:rPr>
              <a:t>.</a:t>
            </a:r>
          </a:p>
        </p:txBody>
      </p:sp>
      <p:sp>
        <p:nvSpPr>
          <p:cNvPr id="8" name="Text Placeholder 6">
            <a:extLst>
              <a:ext uri="{FF2B5EF4-FFF2-40B4-BE49-F238E27FC236}">
                <a16:creationId xmlns:a16="http://schemas.microsoft.com/office/drawing/2014/main" id="{25D64A00-2182-D471-1340-8F2FCB600A37}"/>
              </a:ext>
            </a:extLst>
          </p:cNvPr>
          <p:cNvSpPr txBox="1">
            <a:spLocks/>
          </p:cNvSpPr>
          <p:nvPr/>
        </p:nvSpPr>
        <p:spPr>
          <a:xfrm>
            <a:off x="6535895" y="2382981"/>
            <a:ext cx="5305425" cy="367728"/>
          </a:xfrm>
          <a:prstGeom prst="rect">
            <a:avLst/>
          </a:prstGeom>
        </p:spPr>
        <p:txBody>
          <a:bodyPr vert="horz" lIns="0" tIns="45720" rIns="91440" bIns="45720" rtlCol="0">
            <a:noAutofit/>
          </a:bodyPr>
          <a:lstStyle>
            <a:lvl1pPr marL="342900" indent="-342900" algn="l" defTabSz="914400" rtl="0" eaLnBrk="1" latinLnBrk="0" hangingPunct="1">
              <a:lnSpc>
                <a:spcPct val="90000"/>
              </a:lnSpc>
              <a:spcBef>
                <a:spcPts val="1000"/>
              </a:spcBef>
              <a:buClr>
                <a:srgbClr val="FF6937"/>
              </a:buClr>
              <a:buFont typeface="+mj-lt"/>
              <a:buAutoNum type="arabicPeriod"/>
              <a:defRPr sz="1800" b="0" i="0" kern="1200">
                <a:solidFill>
                  <a:schemeClr val="tx1"/>
                </a:solidFill>
                <a:latin typeface="Univers LT Pro 45 Light" panose="020B0403020202020204" pitchFamily="34" charset="77"/>
                <a:ea typeface="+mn-ea"/>
                <a:cs typeface="+mn-cs"/>
              </a:defRPr>
            </a:lvl1pPr>
            <a:lvl2pPr marL="685800" indent="-228600" algn="l" defTabSz="914400" rtl="0" eaLnBrk="1" latinLnBrk="0" hangingPunct="1">
              <a:lnSpc>
                <a:spcPct val="90000"/>
              </a:lnSpc>
              <a:spcBef>
                <a:spcPts val="500"/>
              </a:spcBef>
              <a:buClr>
                <a:srgbClr val="00AEEF"/>
              </a:buClr>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2pPr>
            <a:lvl3pPr marL="1257300" indent="-342900" algn="l" defTabSz="914400" rtl="0" eaLnBrk="1" latinLnBrk="0" hangingPunct="1">
              <a:lnSpc>
                <a:spcPct val="90000"/>
              </a:lnSpc>
              <a:spcBef>
                <a:spcPts val="500"/>
              </a:spcBef>
              <a:buClr>
                <a:srgbClr val="00AEEF"/>
              </a:buClr>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4pPr>
            <a:lvl5pPr marL="2114550" indent="-28575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GB" sz="1400" dirty="0">
                <a:solidFill>
                  <a:srgbClr val="1E1E1E"/>
                </a:solidFill>
                <a:latin typeface="Arial" panose="020B0604020202020204" pitchFamily="34" charset="0"/>
                <a:ea typeface="UD Digi Kyokasho NP-B" panose="020B0400000000000000" pitchFamily="18" charset="-128"/>
                <a:cs typeface="Arial" panose="020B0604020202020204" pitchFamily="34" charset="0"/>
              </a:rPr>
              <a:t>We use a large part of our Public Equity Fund budget to employ a Family Link Worker,  who responds to the needs of the families within our school and to promote children’s rights.</a:t>
            </a:r>
          </a:p>
          <a:p>
            <a:pPr>
              <a:lnSpc>
                <a:spcPct val="120000"/>
              </a:lnSpc>
            </a:pPr>
            <a:r>
              <a:rPr lang="en-GB" sz="1400" dirty="0">
                <a:solidFill>
                  <a:srgbClr val="1E1E1E"/>
                </a:solidFill>
                <a:latin typeface="Arial" panose="020B0604020202020204" pitchFamily="34" charset="0"/>
                <a:ea typeface="UD Digi Kyokasho NP-B" panose="020B0400000000000000" pitchFamily="18" charset="-128"/>
                <a:cs typeface="Arial" panose="020B0604020202020204" pitchFamily="34" charset="0"/>
              </a:rPr>
              <a:t>Our Positive Relationships Framework is central to all of the work we do in this area. We have lots of activities through which we promote our vision, and we often tweet about these activities to let our community know what we are doing. </a:t>
            </a:r>
          </a:p>
          <a:p>
            <a:pPr>
              <a:lnSpc>
                <a:spcPct val="120000"/>
              </a:lnSpc>
            </a:pPr>
            <a:r>
              <a:rPr lang="en-GB" sz="1400" dirty="0">
                <a:solidFill>
                  <a:srgbClr val="1E1E1E"/>
                </a:solidFill>
                <a:latin typeface="Arial" panose="020B0604020202020204" pitchFamily="34" charset="0"/>
                <a:ea typeface="UD Digi Kyokasho NP-B" panose="020B0400000000000000" pitchFamily="18" charset="-128"/>
                <a:cs typeface="Arial" panose="020B0604020202020204" pitchFamily="34" charset="0"/>
              </a:rPr>
              <a:t>Friendship Café is a weekly intergenerational project that involves both pupils and members of our local church that have felt lonely since COVID. </a:t>
            </a:r>
            <a:r>
              <a:rPr lang="en-GB" sz="1400" b="0" i="0" dirty="0">
                <a:solidFill>
                  <a:srgbClr val="1E1E1E"/>
                </a:solidFill>
                <a:effectLst/>
                <a:latin typeface="Roboto" panose="02000000000000000000" pitchFamily="2" charset="0"/>
              </a:rPr>
              <a:t>Pupils and church members play games and chat over tea and cake.  Pupils develop life skills such as washing dishes, taking drinks orders, and setting up tables.</a:t>
            </a:r>
            <a:r>
              <a:rPr lang="en-GB" sz="1400" dirty="0">
                <a:solidFill>
                  <a:srgbClr val="1E1E1E"/>
                </a:solidFill>
                <a:latin typeface="Arial" panose="020B0604020202020204" pitchFamily="34" charset="0"/>
                <a:ea typeface="UD Digi Kyokasho NP-B" panose="020B0400000000000000" pitchFamily="18" charset="-128"/>
                <a:cs typeface="Arial" panose="020B0604020202020204" pitchFamily="34" charset="0"/>
              </a:rPr>
              <a:t>  </a:t>
            </a:r>
          </a:p>
        </p:txBody>
      </p:sp>
      <p:pic>
        <p:nvPicPr>
          <p:cNvPr id="5" name="Picture 4" descr="A group of people sitting at tables&#10;&#10;Description automatically generated">
            <a:extLst>
              <a:ext uri="{FF2B5EF4-FFF2-40B4-BE49-F238E27FC236}">
                <a16:creationId xmlns:a16="http://schemas.microsoft.com/office/drawing/2014/main" id="{B3930992-7561-8465-8697-1F7040B08021}"/>
              </a:ext>
            </a:extLst>
          </p:cNvPr>
          <p:cNvPicPr>
            <a:picLocks noChangeAspect="1"/>
          </p:cNvPicPr>
          <p:nvPr/>
        </p:nvPicPr>
        <p:blipFill rotWithShape="1">
          <a:blip r:embed="rId4">
            <a:extLst>
              <a:ext uri="{28A0092B-C50C-407E-A947-70E740481C1C}">
                <a14:useLocalDpi xmlns:a14="http://schemas.microsoft.com/office/drawing/2010/main" val="0"/>
              </a:ext>
            </a:extLst>
          </a:blip>
          <a:srcRect l="24068" r="6808"/>
          <a:stretch/>
        </p:blipFill>
        <p:spPr>
          <a:xfrm>
            <a:off x="-14198" y="0"/>
            <a:ext cx="6320648" cy="6858000"/>
          </a:xfrm>
          <a:prstGeom prst="rect">
            <a:avLst/>
          </a:prstGeom>
        </p:spPr>
      </p:pic>
      <p:sp>
        <p:nvSpPr>
          <p:cNvPr id="11" name="Rectangle 10">
            <a:extLst>
              <a:ext uri="{FF2B5EF4-FFF2-40B4-BE49-F238E27FC236}">
                <a16:creationId xmlns:a16="http://schemas.microsoft.com/office/drawing/2014/main" id="{DE9FF536-0503-2186-B99B-B02BC28C0312}"/>
              </a:ext>
            </a:extLst>
          </p:cNvPr>
          <p:cNvSpPr/>
          <p:nvPr/>
        </p:nvSpPr>
        <p:spPr>
          <a:xfrm>
            <a:off x="296867" y="160966"/>
            <a:ext cx="5605440" cy="553321"/>
          </a:xfrm>
          <a:prstGeom prst="rect">
            <a:avLst/>
          </a:prstGeom>
          <a:solidFill>
            <a:schemeClr val="tx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2EAC202-6643-6B56-FF52-3AE1983293BE}"/>
              </a:ext>
            </a:extLst>
          </p:cNvPr>
          <p:cNvSpPr txBox="1"/>
          <p:nvPr/>
        </p:nvSpPr>
        <p:spPr>
          <a:xfrm>
            <a:off x="389945" y="252622"/>
            <a:ext cx="5512362" cy="461665"/>
          </a:xfrm>
          <a:prstGeom prst="rect">
            <a:avLst/>
          </a:prstGeom>
          <a:noFill/>
        </p:spPr>
        <p:txBody>
          <a:bodyPr wrap="square">
            <a:spAutoFit/>
          </a:bodyPr>
          <a:lstStyle/>
          <a:p>
            <a:r>
              <a:rPr lang="en-GB" sz="1200" b="0" i="0" dirty="0">
                <a:solidFill>
                  <a:schemeClr val="bg1"/>
                </a:solidFill>
                <a:latin typeface="Univers LT Pro 45 Light" panose="020B0403020202020204" pitchFamily="34" charset="77"/>
              </a:rPr>
              <a:t>Friendship Café - a weekly intergenerational project that involves both pupils and members of our local church.</a:t>
            </a:r>
            <a:endParaRPr lang="en-US" sz="1200" b="0" i="0" dirty="0">
              <a:solidFill>
                <a:schemeClr val="bg1"/>
              </a:solidFill>
              <a:latin typeface="Univers LT Pro 45 Light" panose="020B0403020202020204" pitchFamily="34" charset="77"/>
            </a:endParaRPr>
          </a:p>
        </p:txBody>
      </p:sp>
    </p:spTree>
    <p:extLst>
      <p:ext uri="{BB962C8B-B14F-4D97-AF65-F5344CB8AC3E}">
        <p14:creationId xmlns:p14="http://schemas.microsoft.com/office/powerpoint/2010/main" val="300562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DD6C81-8AA4-E041-AAF8-8EB97BD3C477}"/>
              </a:ext>
            </a:extLst>
          </p:cNvPr>
          <p:cNvSpPr>
            <a:spLocks noGrp="1"/>
          </p:cNvSpPr>
          <p:nvPr>
            <p:ph type="body" sz="quarter" idx="14"/>
          </p:nvPr>
        </p:nvSpPr>
        <p:spPr>
          <a:xfrm>
            <a:off x="6536002" y="331284"/>
            <a:ext cx="3965743" cy="707807"/>
          </a:xfrm>
        </p:spPr>
        <p:txBody>
          <a:bodyPr/>
          <a:lstStyle/>
          <a:p>
            <a:r>
              <a:rPr lang="en-US" dirty="0"/>
              <a:t>CASE STUDY</a:t>
            </a:r>
          </a:p>
        </p:txBody>
      </p:sp>
      <p:sp>
        <p:nvSpPr>
          <p:cNvPr id="3" name="Text Placeholder 2">
            <a:extLst>
              <a:ext uri="{FF2B5EF4-FFF2-40B4-BE49-F238E27FC236}">
                <a16:creationId xmlns:a16="http://schemas.microsoft.com/office/drawing/2014/main" id="{D795E4B6-838B-EB4E-BE98-33E79F1EFA72}"/>
              </a:ext>
            </a:extLst>
          </p:cNvPr>
          <p:cNvSpPr>
            <a:spLocks noGrp="1"/>
          </p:cNvSpPr>
          <p:nvPr>
            <p:ph type="body" sz="quarter" idx="17"/>
          </p:nvPr>
        </p:nvSpPr>
        <p:spPr>
          <a:xfrm>
            <a:off x="6535896" y="1203466"/>
            <a:ext cx="5305425" cy="259486"/>
          </a:xfrm>
        </p:spPr>
        <p:txBody>
          <a:bodyPr/>
          <a:lstStyle/>
          <a:p>
            <a:r>
              <a:rPr lang="en-US" dirty="0">
                <a:latin typeface="Arial" panose="020B0604020202020204" pitchFamily="34" charset="0"/>
                <a:cs typeface="Arial" panose="020B0604020202020204" pitchFamily="34" charset="0"/>
              </a:rPr>
              <a:t>Look at this case study from Bridgelea Primary </a:t>
            </a:r>
            <a:r>
              <a:rPr lang="en-GB" sz="1800" dirty="0">
                <a:effectLst/>
                <a:latin typeface="Arial" panose="020B0604020202020204" pitchFamily="34" charset="0"/>
                <a:ea typeface="Calibri" panose="020F0502020204030204" pitchFamily="34" charset="0"/>
              </a:rPr>
              <a:t>(specialist SEMH provision)</a:t>
            </a:r>
            <a:endParaRPr lang="en-GB" sz="1800" dirty="0">
              <a:effectLst/>
              <a:latin typeface="Calibri" panose="020F0502020204030204" pitchFamily="34" charset="0"/>
              <a:ea typeface="Calibri" panose="020F0502020204030204" pitchFamily="34" charset="0"/>
            </a:endParaRPr>
          </a:p>
        </p:txBody>
      </p:sp>
      <p:sp>
        <p:nvSpPr>
          <p:cNvPr id="6" name="Text Placeholder 5">
            <a:extLst>
              <a:ext uri="{FF2B5EF4-FFF2-40B4-BE49-F238E27FC236}">
                <a16:creationId xmlns:a16="http://schemas.microsoft.com/office/drawing/2014/main" id="{CCD7AAC0-53AA-7542-961B-CC476A5151A7}"/>
              </a:ext>
            </a:extLst>
          </p:cNvPr>
          <p:cNvSpPr>
            <a:spLocks noGrp="1"/>
          </p:cNvSpPr>
          <p:nvPr>
            <p:ph type="body" sz="quarter" idx="21"/>
          </p:nvPr>
        </p:nvSpPr>
        <p:spPr>
          <a:xfrm>
            <a:off x="6535896" y="1870397"/>
            <a:ext cx="5305425" cy="367728"/>
          </a:xfrm>
        </p:spPr>
        <p:txBody>
          <a:bodyPr vert="horz" lIns="0" tIns="45720" rIns="91440" bIns="45720" rtlCol="0" anchor="t">
            <a:normAutofit/>
          </a:bodyPr>
          <a:lstStyle/>
          <a:p>
            <a:r>
              <a:rPr lang="en-US" b="1" dirty="0">
                <a:solidFill>
                  <a:srgbClr val="FF6937"/>
                </a:solidFill>
                <a:latin typeface="Arial"/>
                <a:cs typeface="Arial"/>
              </a:rPr>
              <a:t>Read the full case study </a:t>
            </a:r>
            <a:r>
              <a:rPr lang="en-US" b="1" dirty="0">
                <a:solidFill>
                  <a:srgbClr val="FF6937"/>
                </a:solidFill>
                <a:latin typeface="Arial"/>
                <a:cs typeface="Arial"/>
                <a:hlinkClick r:id="rId3">
                  <a:extLst>
                    <a:ext uri="{A12FA001-AC4F-418D-AE19-62706E023703}">
                      <ahyp:hlinkClr xmlns:ahyp="http://schemas.microsoft.com/office/drawing/2018/hyperlinkcolor" val="tx"/>
                    </a:ext>
                  </a:extLst>
                </a:hlinkClick>
              </a:rPr>
              <a:t>online</a:t>
            </a:r>
            <a:r>
              <a:rPr lang="en-US" dirty="0">
                <a:latin typeface="Arial"/>
                <a:cs typeface="Arial"/>
              </a:rPr>
              <a:t>.</a:t>
            </a:r>
          </a:p>
        </p:txBody>
      </p:sp>
      <p:sp>
        <p:nvSpPr>
          <p:cNvPr id="8" name="Text Placeholder 6">
            <a:extLst>
              <a:ext uri="{FF2B5EF4-FFF2-40B4-BE49-F238E27FC236}">
                <a16:creationId xmlns:a16="http://schemas.microsoft.com/office/drawing/2014/main" id="{25D64A00-2182-D471-1340-8F2FCB600A37}"/>
              </a:ext>
            </a:extLst>
          </p:cNvPr>
          <p:cNvSpPr txBox="1">
            <a:spLocks/>
          </p:cNvSpPr>
          <p:nvPr/>
        </p:nvSpPr>
        <p:spPr>
          <a:xfrm>
            <a:off x="6535896" y="2054261"/>
            <a:ext cx="5305425" cy="367728"/>
          </a:xfrm>
          <a:prstGeom prst="rect">
            <a:avLst/>
          </a:prstGeom>
        </p:spPr>
        <p:txBody>
          <a:bodyPr vert="horz" lIns="0" tIns="45720" rIns="91440" bIns="45720" rtlCol="0">
            <a:normAutofit fontScale="25000" lnSpcReduction="20000"/>
          </a:bodyPr>
          <a:lstStyle>
            <a:lvl1pPr marL="342900" indent="-342900" algn="l" defTabSz="914400" rtl="0" eaLnBrk="1" latinLnBrk="0" hangingPunct="1">
              <a:lnSpc>
                <a:spcPct val="90000"/>
              </a:lnSpc>
              <a:spcBef>
                <a:spcPts val="1000"/>
              </a:spcBef>
              <a:buClr>
                <a:srgbClr val="FF6937"/>
              </a:buClr>
              <a:buFont typeface="+mj-lt"/>
              <a:buAutoNum type="arabicPeriod"/>
              <a:defRPr sz="1800" b="0" i="0" kern="1200">
                <a:solidFill>
                  <a:schemeClr val="tx1"/>
                </a:solidFill>
                <a:latin typeface="Univers LT Pro 45 Light" panose="020B0403020202020204" pitchFamily="34" charset="77"/>
                <a:ea typeface="+mn-ea"/>
                <a:cs typeface="+mn-cs"/>
              </a:defRPr>
            </a:lvl1pPr>
            <a:lvl2pPr marL="685800" indent="-228600" algn="l" defTabSz="914400" rtl="0" eaLnBrk="1" latinLnBrk="0" hangingPunct="1">
              <a:lnSpc>
                <a:spcPct val="90000"/>
              </a:lnSpc>
              <a:spcBef>
                <a:spcPts val="500"/>
              </a:spcBef>
              <a:buClr>
                <a:srgbClr val="00AEEF"/>
              </a:buClr>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2pPr>
            <a:lvl3pPr marL="1257300" indent="-342900" algn="l" defTabSz="914400" rtl="0" eaLnBrk="1" latinLnBrk="0" hangingPunct="1">
              <a:lnSpc>
                <a:spcPct val="90000"/>
              </a:lnSpc>
              <a:spcBef>
                <a:spcPts val="500"/>
              </a:spcBef>
              <a:buClr>
                <a:srgbClr val="00AEEF"/>
              </a:buClr>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4pPr>
            <a:lvl5pPr marL="2114550" indent="-28575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20000"/>
              </a:lnSpc>
              <a:buNone/>
            </a:pPr>
            <a:r>
              <a:rPr lang="en-GB" sz="6600" b="0" i="0" dirty="0">
                <a:solidFill>
                  <a:srgbClr val="1E1E1E"/>
                </a:solidFill>
                <a:effectLst/>
                <a:latin typeface="Univers LT Pro 45 Light" panose="020B0403020202020204" pitchFamily="34" charset="0"/>
              </a:rPr>
              <a:t> </a:t>
            </a:r>
            <a:endParaRPr lang="en-GB" sz="6400" dirty="0">
              <a:solidFill>
                <a:srgbClr val="1E1E1E"/>
              </a:solidFill>
              <a:latin typeface="Univers LT Pro 45 Light" panose="020B0403020202020204" pitchFamily="34" charset="0"/>
              <a:cs typeface="Arial" panose="020B0604020202020204" pitchFamily="34" charset="0"/>
            </a:endParaRPr>
          </a:p>
          <a:p>
            <a:pPr>
              <a:lnSpc>
                <a:spcPct val="120000"/>
              </a:lnSpc>
            </a:pPr>
            <a:r>
              <a:rPr lang="en-GB" sz="5600" b="0" i="0" dirty="0">
                <a:solidFill>
                  <a:srgbClr val="1E1E1E"/>
                </a:solidFill>
                <a:effectLst/>
                <a:latin typeface="Arial" panose="020B0604020202020204" pitchFamily="34" charset="0"/>
                <a:cs typeface="Arial" panose="020B0604020202020204" pitchFamily="34" charset="0"/>
              </a:rPr>
              <a:t>Our school is a part of the Manchester Pupil Parliament […] Experiences like this are empowering for our children and enable them to be heard. Adults at our school are constantly searching for opportunities for children to access and engage in wider projects. </a:t>
            </a:r>
          </a:p>
          <a:p>
            <a:pPr>
              <a:lnSpc>
                <a:spcPct val="120000"/>
              </a:lnSpc>
            </a:pPr>
            <a:r>
              <a:rPr lang="en-GB" sz="5600" b="0" i="0" dirty="0">
                <a:solidFill>
                  <a:srgbClr val="1E1E1E"/>
                </a:solidFill>
                <a:effectLst/>
                <a:latin typeface="Arial" panose="020B0604020202020204" pitchFamily="34" charset="0"/>
                <a:cs typeface="Arial" panose="020B0604020202020204" pitchFamily="34" charset="0"/>
              </a:rPr>
              <a:t>We have a widespread community across Manchester. Engaging families through Class Dojo has transformed practice and parental engagement. Parents are able to see their child completing fun and positive activities in school where they are happy and have friends. </a:t>
            </a:r>
          </a:p>
          <a:p>
            <a:pPr>
              <a:lnSpc>
                <a:spcPct val="120000"/>
              </a:lnSpc>
            </a:pPr>
            <a:r>
              <a:rPr lang="en-GB" sz="5600" dirty="0">
                <a:solidFill>
                  <a:srgbClr val="1E1E1E"/>
                </a:solidFill>
                <a:latin typeface="Arial" panose="020B0604020202020204" pitchFamily="34" charset="0"/>
                <a:cs typeface="Arial" panose="020B0604020202020204" pitchFamily="34" charset="0"/>
              </a:rPr>
              <a:t>​Parents are regularly invited to school for activities to complete with their children. We support them with transport as this is often a barrier to participation for our families. We have employed a pastoral higher level teaching assistant who works hard to engage parents and support them to access resources they need to improve their lives and wellbeing. </a:t>
            </a:r>
          </a:p>
        </p:txBody>
      </p:sp>
      <p:pic>
        <p:nvPicPr>
          <p:cNvPr id="5" name="Picture 4" descr="A wall with pictures and clocks&#10;&#10;Description automatically generated">
            <a:extLst>
              <a:ext uri="{FF2B5EF4-FFF2-40B4-BE49-F238E27FC236}">
                <a16:creationId xmlns:a16="http://schemas.microsoft.com/office/drawing/2014/main" id="{A21106FD-322D-FA22-EFED-9619CCB5ED34}"/>
              </a:ext>
            </a:extLst>
          </p:cNvPr>
          <p:cNvPicPr>
            <a:picLocks noChangeAspect="1"/>
          </p:cNvPicPr>
          <p:nvPr/>
        </p:nvPicPr>
        <p:blipFill rotWithShape="1">
          <a:blip r:embed="rId4">
            <a:extLst>
              <a:ext uri="{28A0092B-C50C-407E-A947-70E740481C1C}">
                <a14:useLocalDpi xmlns:a14="http://schemas.microsoft.com/office/drawing/2010/main" val="0"/>
              </a:ext>
            </a:extLst>
          </a:blip>
          <a:srcRect l="7282" t="7464" b="15770"/>
          <a:stretch/>
        </p:blipFill>
        <p:spPr>
          <a:xfrm>
            <a:off x="-1" y="0"/>
            <a:ext cx="6212339" cy="6858000"/>
          </a:xfrm>
          <a:prstGeom prst="rect">
            <a:avLst/>
          </a:prstGeom>
        </p:spPr>
      </p:pic>
      <p:sp>
        <p:nvSpPr>
          <p:cNvPr id="7" name="Rectangle 6">
            <a:extLst>
              <a:ext uri="{FF2B5EF4-FFF2-40B4-BE49-F238E27FC236}">
                <a16:creationId xmlns:a16="http://schemas.microsoft.com/office/drawing/2014/main" id="{0D2C4C60-F580-2E39-0943-21969D63D986}"/>
              </a:ext>
            </a:extLst>
          </p:cNvPr>
          <p:cNvSpPr/>
          <p:nvPr/>
        </p:nvSpPr>
        <p:spPr>
          <a:xfrm>
            <a:off x="424948" y="223522"/>
            <a:ext cx="4785681" cy="461665"/>
          </a:xfrm>
          <a:prstGeom prst="rect">
            <a:avLst/>
          </a:prstGeom>
          <a:solidFill>
            <a:schemeClr val="tx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006EAC2-E683-124D-40FC-BB63691DAB9C}"/>
              </a:ext>
            </a:extLst>
          </p:cNvPr>
          <p:cNvSpPr txBox="1"/>
          <p:nvPr/>
        </p:nvSpPr>
        <p:spPr>
          <a:xfrm>
            <a:off x="381467" y="223522"/>
            <a:ext cx="4829162" cy="461665"/>
          </a:xfrm>
          <a:prstGeom prst="rect">
            <a:avLst/>
          </a:prstGeom>
          <a:noFill/>
        </p:spPr>
        <p:txBody>
          <a:bodyPr wrap="square">
            <a:spAutoFit/>
          </a:bodyPr>
          <a:lstStyle/>
          <a:p>
            <a:r>
              <a:rPr lang="en-GB" sz="1200" b="0" i="0" dirty="0">
                <a:solidFill>
                  <a:schemeClr val="bg1"/>
                </a:solidFill>
                <a:latin typeface="Univers LT Pro 45 Light" panose="020B0403020202020204" pitchFamily="34" charset="77"/>
              </a:rPr>
              <a:t>Engaging families through Class Dojo has transformed practice and parental engagement.</a:t>
            </a:r>
            <a:endParaRPr lang="en-US" sz="1200" b="0" i="0" dirty="0">
              <a:solidFill>
                <a:schemeClr val="bg1"/>
              </a:solidFill>
              <a:latin typeface="Univers LT Pro 45 Light" panose="020B0403020202020204" pitchFamily="34" charset="77"/>
            </a:endParaRPr>
          </a:p>
        </p:txBody>
      </p:sp>
    </p:spTree>
    <p:extLst>
      <p:ext uri="{BB962C8B-B14F-4D97-AF65-F5344CB8AC3E}">
        <p14:creationId xmlns:p14="http://schemas.microsoft.com/office/powerpoint/2010/main" val="2429196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K_Univers_Powerpoint_16.9_template" id="{E7465B0F-3A31-7345-A344-597C117D6CCC}" vid="{FC2F8100-4B7B-ED4C-AA18-18EF80D39A6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BABA775576C094FB1EC29BF1B0EFAA5" ma:contentTypeVersion="14" ma:contentTypeDescription="Create a new document." ma:contentTypeScope="" ma:versionID="fdf8ba84ab51687864781af1de3ead66">
  <xsd:schema xmlns:xsd="http://www.w3.org/2001/XMLSchema" xmlns:xs="http://www.w3.org/2001/XMLSchema" xmlns:p="http://schemas.microsoft.com/office/2006/metadata/properties" xmlns:ns2="ba2139d6-66e3-46ed-96ba-d85055a9f21e" xmlns:ns3="df5203e1-9219-4abb-bf46-6e2bce06c285" targetNamespace="http://schemas.microsoft.com/office/2006/metadata/properties" ma:root="true" ma:fieldsID="f88416cbc7bae5efd99d798d0a078483" ns2:_="" ns3:_="">
    <xsd:import namespace="ba2139d6-66e3-46ed-96ba-d85055a9f21e"/>
    <xsd:import namespace="df5203e1-9219-4abb-bf46-6e2bce06c28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a2139d6-66e3-46ed-96ba-d85055a9f21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Location" ma:index="15" nillable="true" ma:displayName="Location" ma:indexed="true" ma:internalName="MediaServiceLocation"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4fbae504-01c2-4ae5-a842-09e5f32470bd"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f5203e1-9219-4abb-bf46-6e2bce06c285"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d2d00102-6217-41b8-bd23-46f9882885fb}" ma:internalName="TaxCatchAll" ma:showField="CatchAllData" ma:web="df5203e1-9219-4abb-bf46-6e2bce06c285">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a2139d6-66e3-46ed-96ba-d85055a9f21e">
      <Terms xmlns="http://schemas.microsoft.com/office/infopath/2007/PartnerControls"/>
    </lcf76f155ced4ddcb4097134ff3c332f>
    <TaxCatchAll xmlns="df5203e1-9219-4abb-bf46-6e2bce06c285" xsi:nil="true"/>
    <SharedWithUsers xmlns="df5203e1-9219-4abb-bf46-6e2bce06c285">
      <UserInfo>
        <DisplayName>Helen Trivers</DisplayName>
        <AccountId>22</AccountId>
        <AccountType/>
      </UserInfo>
      <UserInfo>
        <DisplayName>Martin Russell</DisplayName>
        <AccountId>21</AccountId>
        <AccountType/>
      </UserInfo>
      <UserInfo>
        <DisplayName>Frances Bestley</DisplayName>
        <AccountId>19</AccountId>
        <AccountType/>
      </UserInfo>
    </SharedWithUsers>
  </documentManagement>
</p:properties>
</file>

<file path=customXml/itemProps1.xml><?xml version="1.0" encoding="utf-8"?>
<ds:datastoreItem xmlns:ds="http://schemas.openxmlformats.org/officeDocument/2006/customXml" ds:itemID="{93C1DDC0-457B-4BD5-8973-9E8E48475CE9}">
  <ds:schemaRefs>
    <ds:schemaRef ds:uri="http://schemas.microsoft.com/sharepoint/v3/contenttype/forms"/>
  </ds:schemaRefs>
</ds:datastoreItem>
</file>

<file path=customXml/itemProps2.xml><?xml version="1.0" encoding="utf-8"?>
<ds:datastoreItem xmlns:ds="http://schemas.openxmlformats.org/officeDocument/2006/customXml" ds:itemID="{57C20D48-0AB2-45BE-95EA-86D1EFD897A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a2139d6-66e3-46ed-96ba-d85055a9f21e"/>
    <ds:schemaRef ds:uri="df5203e1-9219-4abb-bf46-6e2bce06c28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8383DB5-CEDF-41A6-9881-BF71FEF8433D}">
  <ds:schemaRefs>
    <ds:schemaRef ds:uri="http://schemas.openxmlformats.org/package/2006/metadata/core-properties"/>
    <ds:schemaRef ds:uri="http://purl.org/dc/dcmitype/"/>
    <ds:schemaRef ds:uri="http://purl.org/dc/terms/"/>
    <ds:schemaRef ds:uri="http://schemas.microsoft.com/office/2006/documentManagement/types"/>
    <ds:schemaRef ds:uri="http://purl.org/dc/elements/1.1/"/>
    <ds:schemaRef ds:uri="df5203e1-9219-4abb-bf46-6e2bce06c285"/>
    <ds:schemaRef ds:uri="http://schemas.microsoft.com/office/2006/metadata/properties"/>
    <ds:schemaRef ds:uri="http://schemas.microsoft.com/office/infopath/2007/PartnerControls"/>
    <ds:schemaRef ds:uri="ba2139d6-66e3-46ed-96ba-d85055a9f21e"/>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6601</TotalTime>
  <Words>3026</Words>
  <Application>Microsoft Office PowerPoint</Application>
  <PresentationFormat>Widescreen</PresentationFormat>
  <Paragraphs>186</Paragraphs>
  <Slides>14</Slides>
  <Notes>14</Notes>
  <HiddenSlides>0</HiddenSlides>
  <MMClips>1</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UUK POWERPOINT TEMPLATE</dc:title>
  <dc:creator>Katherine Fardell</dc:creator>
  <cp:lastModifiedBy>Samantha Bradey</cp:lastModifiedBy>
  <cp:revision>252</cp:revision>
  <dcterms:created xsi:type="dcterms:W3CDTF">2022-01-18T14:28:30Z</dcterms:created>
  <dcterms:modified xsi:type="dcterms:W3CDTF">2023-12-08T14:24:49Z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0x010100EBABA775576C094FB1EC29BF1B0EFAA5</vt:lpwstr>
  </property>
</Properties>
</file>