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handoutMasterIdLst>
    <p:handoutMasterId r:id="rId19"/>
  </p:handoutMasterIdLst>
  <p:sldIdLst>
    <p:sldId id="292" r:id="rId5"/>
    <p:sldId id="286" r:id="rId6"/>
    <p:sldId id="285" r:id="rId7"/>
    <p:sldId id="270" r:id="rId8"/>
    <p:sldId id="281" r:id="rId9"/>
    <p:sldId id="287" r:id="rId10"/>
    <p:sldId id="288" r:id="rId11"/>
    <p:sldId id="268" r:id="rId12"/>
    <p:sldId id="293" r:id="rId13"/>
    <p:sldId id="290" r:id="rId14"/>
    <p:sldId id="271" r:id="rId15"/>
    <p:sldId id="303" r:id="rId16"/>
    <p:sldId id="27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OPTIONS" id="{23029291-0E1E-C547-B990-B8458FDC6D56}">
          <p14:sldIdLst>
            <p14:sldId id="292"/>
            <p14:sldId id="286"/>
            <p14:sldId id="285"/>
            <p14:sldId id="270"/>
            <p14:sldId id="281"/>
            <p14:sldId id="287"/>
            <p14:sldId id="288"/>
            <p14:sldId id="268"/>
            <p14:sldId id="293"/>
            <p14:sldId id="290"/>
            <p14:sldId id="271"/>
            <p14:sldId id="303"/>
            <p14:sldId id="2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ECFE27-5C09-4320-2374-E770D8F21844}" name="Hannah Morgan" initials="HM" userId="S::hannahm@unicef.org.uk::3ed65291-b3f7-4400-ac64-6d8e0bf42129" providerId="AD"/>
  <p188:author id="{3751DB4A-D17C-0F11-CEFC-FC785A432175}" name="Kathy Allan" initials="KA" userId="S::kathyk@unicef.org.uk::52ef52c3-b571-42cc-9b30-8fa82413ad86" providerId="AD"/>
  <p188:author id="{CA284B65-C375-8085-4FF4-57881A2C0CC1}" name="Helen Trivers" initials="HT" userId="8pMgN81jyqnMrUI0dNIJa8beac0O984VTe51k3YQ86A=" providerId="None"/>
  <p188:author id="{09619C74-98F6-4D6A-F9B6-5E5547497F99}" name="Samantha Bradey" initials="SB" userId="S::SamanthaB@unicef.org.uk::41c99f15-9b87-403a-8456-1da8256f332b" providerId="AD"/>
  <p188:author id="{788CCBEA-0905-EB8F-0FC9-1C5DB479B239}" name="Helen Trivers" initials="HT" userId="S::HTrivers@unicef.org.uk::01c0b90d-8952-4913-9306-d7020156f283" providerId="AD"/>
  <p188:author id="{C5662BEB-831F-6686-7D59-80BE54901B5B}" name="Martin Russell" initials="MR" userId="S::martinr@unicef.org.uk::a3a2a494-309d-4d02-9201-5320153f7240" providerId="AD"/>
  <p188:author id="{CD0EE3F3-9DF2-0BF5-8D76-6E205BFC7C30}" name="Stuart Whiffin" initials="SW" userId="S::StuartW@unicef.org.uk::c3054620-2d2b-49cd-b2c1-23a5e8a68bd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00AEEF"/>
    <a:srgbClr val="FF6937"/>
    <a:srgbClr val="FF9933"/>
    <a:srgbClr val="DDF3F1"/>
    <a:srgbClr val="003B5E"/>
    <a:srgbClr val="00833D"/>
    <a:srgbClr val="7030A0"/>
    <a:srgbClr val="6A1E74"/>
    <a:srgbClr val="D8D1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D9769D-C67C-43BA-8574-83BC2735C027}" v="77" dt="2024-01-17T09:25:26.735"/>
    <p1510:client id="{AA2765E5-CC79-80F4-8FDE-371656884380}" v="7" dt="2024-01-17T09:32:11.0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656" autoAdjust="0"/>
  </p:normalViewPr>
  <p:slideViewPr>
    <p:cSldViewPr snapToGrid="0">
      <p:cViewPr varScale="1">
        <p:scale>
          <a:sx n="36" d="100"/>
          <a:sy n="36" d="100"/>
        </p:scale>
        <p:origin x="1820" y="4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microsoft.com/office/2018/10/relationships/authors" Target="authors.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 Bestley" userId="dd36c30e-9d53-45de-a66b-9f7025672797" providerId="ADAL" clId="{9495BBF4-27C4-4F61-9AE1-9E939E627E52}"/>
    <pc:docChg chg="modSld">
      <pc:chgData name="Frances Bestley" userId="dd36c30e-9d53-45de-a66b-9f7025672797" providerId="ADAL" clId="{9495BBF4-27C4-4F61-9AE1-9E939E627E52}" dt="2024-01-16T11:21:55.843" v="1" actId="20577"/>
      <pc:docMkLst>
        <pc:docMk/>
      </pc:docMkLst>
      <pc:sldChg chg="modNotesTx">
        <pc:chgData name="Frances Bestley" userId="dd36c30e-9d53-45de-a66b-9f7025672797" providerId="ADAL" clId="{9495BBF4-27C4-4F61-9AE1-9E939E627E52}" dt="2024-01-16T11:21:55.843" v="1" actId="20577"/>
        <pc:sldMkLst>
          <pc:docMk/>
          <pc:sldMk cId="596626623" sldId="293"/>
        </pc:sldMkLst>
      </pc:sldChg>
    </pc:docChg>
  </pc:docChgLst>
  <pc:docChgLst>
    <pc:chgData name="Samantha Bradey" userId="41c99f15-9b87-403a-8456-1da8256f332b" providerId="ADAL" clId="{7AD9769D-C67C-43BA-8574-83BC2735C027}"/>
    <pc:docChg chg="undo custSel addSld modSld">
      <pc:chgData name="Samantha Bradey" userId="41c99f15-9b87-403a-8456-1da8256f332b" providerId="ADAL" clId="{7AD9769D-C67C-43BA-8574-83BC2735C027}" dt="2024-01-17T09:25:35.958" v="95" actId="1038"/>
      <pc:docMkLst>
        <pc:docMk/>
      </pc:docMkLst>
      <pc:sldChg chg="modSp mod">
        <pc:chgData name="Samantha Bradey" userId="41c99f15-9b87-403a-8456-1da8256f332b" providerId="ADAL" clId="{7AD9769D-C67C-43BA-8574-83BC2735C027}" dt="2024-01-12T08:48:38.986" v="24" actId="207"/>
        <pc:sldMkLst>
          <pc:docMk/>
          <pc:sldMk cId="1825517791" sldId="273"/>
        </pc:sldMkLst>
        <pc:spChg chg="mod">
          <ac:chgData name="Samantha Bradey" userId="41c99f15-9b87-403a-8456-1da8256f332b" providerId="ADAL" clId="{7AD9769D-C67C-43BA-8574-83BC2735C027}" dt="2024-01-12T08:48:38.986" v="24" actId="207"/>
          <ac:spMkLst>
            <pc:docMk/>
            <pc:sldMk cId="1825517791" sldId="273"/>
            <ac:spMk id="6" creationId="{4386A967-3C6A-3B65-26FA-F7913076689F}"/>
          </ac:spMkLst>
        </pc:spChg>
      </pc:sldChg>
      <pc:sldChg chg="modSp mod">
        <pc:chgData name="Samantha Bradey" userId="41c99f15-9b87-403a-8456-1da8256f332b" providerId="ADAL" clId="{7AD9769D-C67C-43BA-8574-83BC2735C027}" dt="2024-01-16T09:35:09.733" v="89" actId="20577"/>
        <pc:sldMkLst>
          <pc:docMk/>
          <pc:sldMk cId="677462668" sldId="281"/>
        </pc:sldMkLst>
        <pc:spChg chg="mod">
          <ac:chgData name="Samantha Bradey" userId="41c99f15-9b87-403a-8456-1da8256f332b" providerId="ADAL" clId="{7AD9769D-C67C-43BA-8574-83BC2735C027}" dt="2024-01-16T09:35:09.733" v="89" actId="20577"/>
          <ac:spMkLst>
            <pc:docMk/>
            <pc:sldMk cId="677462668" sldId="281"/>
            <ac:spMk id="25" creationId="{CE51A27A-D83C-C914-3CF3-05BA5998D336}"/>
          </ac:spMkLst>
        </pc:spChg>
      </pc:sldChg>
      <pc:sldChg chg="modSp mod modNotesTx">
        <pc:chgData name="Samantha Bradey" userId="41c99f15-9b87-403a-8456-1da8256f332b" providerId="ADAL" clId="{7AD9769D-C67C-43BA-8574-83BC2735C027}" dt="2024-01-12T08:43:46.720" v="4" actId="20577"/>
        <pc:sldMkLst>
          <pc:docMk/>
          <pc:sldMk cId="3067294865" sldId="285"/>
        </pc:sldMkLst>
        <pc:spChg chg="mod">
          <ac:chgData name="Samantha Bradey" userId="41c99f15-9b87-403a-8456-1da8256f332b" providerId="ADAL" clId="{7AD9769D-C67C-43BA-8574-83BC2735C027}" dt="2024-01-12T08:43:46.720" v="4" actId="20577"/>
          <ac:spMkLst>
            <pc:docMk/>
            <pc:sldMk cId="3067294865" sldId="285"/>
            <ac:spMk id="5" creationId="{01FC584A-600E-17FD-C6B0-D239F66A7042}"/>
          </ac:spMkLst>
        </pc:spChg>
      </pc:sldChg>
      <pc:sldChg chg="modSp mod">
        <pc:chgData name="Samantha Bradey" userId="41c99f15-9b87-403a-8456-1da8256f332b" providerId="ADAL" clId="{7AD9769D-C67C-43BA-8574-83BC2735C027}" dt="2024-01-16T09:18:29.404" v="80" actId="20577"/>
        <pc:sldMkLst>
          <pc:docMk/>
          <pc:sldMk cId="617598930" sldId="286"/>
        </pc:sldMkLst>
        <pc:spChg chg="mod">
          <ac:chgData name="Samantha Bradey" userId="41c99f15-9b87-403a-8456-1da8256f332b" providerId="ADAL" clId="{7AD9769D-C67C-43BA-8574-83BC2735C027}" dt="2024-01-16T09:18:29.404" v="80" actId="20577"/>
          <ac:spMkLst>
            <pc:docMk/>
            <pc:sldMk cId="617598930" sldId="286"/>
            <ac:spMk id="5" creationId="{896B6967-CA41-0841-2839-ED3AA3068632}"/>
          </ac:spMkLst>
        </pc:spChg>
      </pc:sldChg>
      <pc:sldChg chg="addSp delSp modSp mod delAnim">
        <pc:chgData name="Samantha Bradey" userId="41c99f15-9b87-403a-8456-1da8256f332b" providerId="ADAL" clId="{7AD9769D-C67C-43BA-8574-83BC2735C027}" dt="2024-01-17T09:25:35.958" v="95" actId="1038"/>
        <pc:sldMkLst>
          <pc:docMk/>
          <pc:sldMk cId="3664343257" sldId="288"/>
        </pc:sldMkLst>
        <pc:spChg chg="mod">
          <ac:chgData name="Samantha Bradey" userId="41c99f15-9b87-403a-8456-1da8256f332b" providerId="ADAL" clId="{7AD9769D-C67C-43BA-8574-83BC2735C027}" dt="2024-01-12T08:44:46.297" v="7" actId="6549"/>
          <ac:spMkLst>
            <pc:docMk/>
            <pc:sldMk cId="3664343257" sldId="288"/>
            <ac:spMk id="27" creationId="{A2973906-91E1-163B-FDD1-A5F581B7B9A6}"/>
          </ac:spMkLst>
        </pc:spChg>
        <pc:picChg chg="add mod">
          <ac:chgData name="Samantha Bradey" userId="41c99f15-9b87-403a-8456-1da8256f332b" providerId="ADAL" clId="{7AD9769D-C67C-43BA-8574-83BC2735C027}" dt="2024-01-17T09:25:35.958" v="95" actId="1038"/>
          <ac:picMkLst>
            <pc:docMk/>
            <pc:sldMk cId="3664343257" sldId="288"/>
            <ac:picMk id="5" creationId="{8E29B36C-6E84-9761-0874-0842B2BACC1F}"/>
          </ac:picMkLst>
        </pc:picChg>
        <pc:picChg chg="del">
          <ac:chgData name="Samantha Bradey" userId="41c99f15-9b87-403a-8456-1da8256f332b" providerId="ADAL" clId="{7AD9769D-C67C-43BA-8574-83BC2735C027}" dt="2024-01-17T09:25:26.346" v="90" actId="478"/>
          <ac:picMkLst>
            <pc:docMk/>
            <pc:sldMk cId="3664343257" sldId="288"/>
            <ac:picMk id="26" creationId="{9FB83415-A10D-6126-E3A2-FFD9002B6B29}"/>
          </ac:picMkLst>
        </pc:picChg>
      </pc:sldChg>
      <pc:sldChg chg="add modNotesTx">
        <pc:chgData name="Samantha Bradey" userId="41c99f15-9b87-403a-8456-1da8256f332b" providerId="ADAL" clId="{7AD9769D-C67C-43BA-8574-83BC2735C027}" dt="2024-01-16T09:17:41.192" v="27" actId="255"/>
        <pc:sldMkLst>
          <pc:docMk/>
          <pc:sldMk cId="596626623" sldId="293"/>
        </pc:sldMkLst>
      </pc:sldChg>
    </pc:docChg>
  </pc:docChgLst>
  <pc:docChgLst>
    <pc:chgData name="Helen Trivers" userId="S::htrivers@unicef.org.uk::01c0b90d-8952-4913-9306-d7020156f283" providerId="AD" clId="Web-{BB67D75A-335A-27FA-BE6B-B572AADDE37C}"/>
    <pc:docChg chg="modSld">
      <pc:chgData name="Helen Trivers" userId="S::htrivers@unicef.org.uk::01c0b90d-8952-4913-9306-d7020156f283" providerId="AD" clId="Web-{BB67D75A-335A-27FA-BE6B-B572AADDE37C}" dt="2024-01-12T01:01:26.046" v="14" actId="20577"/>
      <pc:docMkLst>
        <pc:docMk/>
      </pc:docMkLst>
      <pc:sldChg chg="modSp">
        <pc:chgData name="Helen Trivers" userId="S::htrivers@unicef.org.uk::01c0b90d-8952-4913-9306-d7020156f283" providerId="AD" clId="Web-{BB67D75A-335A-27FA-BE6B-B572AADDE37C}" dt="2024-01-12T00:59:17.788" v="7" actId="20577"/>
        <pc:sldMkLst>
          <pc:docMk/>
          <pc:sldMk cId="30056248" sldId="268"/>
        </pc:sldMkLst>
        <pc:spChg chg="mod">
          <ac:chgData name="Helen Trivers" userId="S::htrivers@unicef.org.uk::01c0b90d-8952-4913-9306-d7020156f283" providerId="AD" clId="Web-{BB67D75A-335A-27FA-BE6B-B572AADDE37C}" dt="2024-01-12T00:59:17.788" v="7" actId="20577"/>
          <ac:spMkLst>
            <pc:docMk/>
            <pc:sldMk cId="30056248" sldId="268"/>
            <ac:spMk id="8" creationId="{25D64A00-2182-D471-1340-8F2FCB600A37}"/>
          </ac:spMkLst>
        </pc:spChg>
      </pc:sldChg>
      <pc:sldChg chg="modSp">
        <pc:chgData name="Helen Trivers" userId="S::htrivers@unicef.org.uk::01c0b90d-8952-4913-9306-d7020156f283" providerId="AD" clId="Web-{BB67D75A-335A-27FA-BE6B-B572AADDE37C}" dt="2024-01-12T01:01:26.046" v="14" actId="20577"/>
        <pc:sldMkLst>
          <pc:docMk/>
          <pc:sldMk cId="2799702665" sldId="271"/>
        </pc:sldMkLst>
        <pc:spChg chg="mod">
          <ac:chgData name="Helen Trivers" userId="S::htrivers@unicef.org.uk::01c0b90d-8952-4913-9306-d7020156f283" providerId="AD" clId="Web-{BB67D75A-335A-27FA-BE6B-B572AADDE37C}" dt="2024-01-12T01:00:38.793" v="10" actId="20577"/>
          <ac:spMkLst>
            <pc:docMk/>
            <pc:sldMk cId="2799702665" sldId="271"/>
            <ac:spMk id="5" creationId="{EF123280-E7B4-3763-86B6-857B7E479145}"/>
          </ac:spMkLst>
        </pc:spChg>
        <pc:spChg chg="mod">
          <ac:chgData name="Helen Trivers" userId="S::htrivers@unicef.org.uk::01c0b90d-8952-4913-9306-d7020156f283" providerId="AD" clId="Web-{BB67D75A-335A-27FA-BE6B-B572AADDE37C}" dt="2024-01-12T01:01:26.046" v="14" actId="20577"/>
          <ac:spMkLst>
            <pc:docMk/>
            <pc:sldMk cId="2799702665" sldId="271"/>
            <ac:spMk id="9" creationId="{CF65B078-B742-8C23-8515-E63C292592E0}"/>
          </ac:spMkLst>
        </pc:spChg>
      </pc:sldChg>
      <pc:sldChg chg="modSp">
        <pc:chgData name="Helen Trivers" userId="S::htrivers@unicef.org.uk::01c0b90d-8952-4913-9306-d7020156f283" providerId="AD" clId="Web-{BB67D75A-335A-27FA-BE6B-B572AADDE37C}" dt="2024-01-12T00:54:25.425" v="1" actId="20577"/>
        <pc:sldMkLst>
          <pc:docMk/>
          <pc:sldMk cId="677462668" sldId="281"/>
        </pc:sldMkLst>
        <pc:spChg chg="mod">
          <ac:chgData name="Helen Trivers" userId="S::htrivers@unicef.org.uk::01c0b90d-8952-4913-9306-d7020156f283" providerId="AD" clId="Web-{BB67D75A-335A-27FA-BE6B-B572AADDE37C}" dt="2024-01-12T00:54:25.425" v="1" actId="20577"/>
          <ac:spMkLst>
            <pc:docMk/>
            <pc:sldMk cId="677462668" sldId="281"/>
            <ac:spMk id="25" creationId="{CE51A27A-D83C-C914-3CF3-05BA5998D336}"/>
          </ac:spMkLst>
        </pc:spChg>
      </pc:sldChg>
    </pc:docChg>
  </pc:docChgLst>
  <pc:docChgLst>
    <pc:chgData name="Martin Russell" userId="S::martinr@unicef.org.uk::a3a2a494-309d-4d02-9201-5320153f7240" providerId="AD" clId="Web-{CD57D450-3F02-3D32-F5EF-09BF912EE149}"/>
    <pc:docChg chg="modSld">
      <pc:chgData name="Martin Russell" userId="S::martinr@unicef.org.uk::a3a2a494-309d-4d02-9201-5320153f7240" providerId="AD" clId="Web-{CD57D450-3F02-3D32-F5EF-09BF912EE149}" dt="2024-01-15T12:44:15.020" v="1"/>
      <pc:docMkLst>
        <pc:docMk/>
      </pc:docMkLst>
      <pc:sldChg chg="modNotes">
        <pc:chgData name="Martin Russell" userId="S::martinr@unicef.org.uk::a3a2a494-309d-4d02-9201-5320153f7240" providerId="AD" clId="Web-{CD57D450-3F02-3D32-F5EF-09BF912EE149}" dt="2024-01-15T12:44:15.020" v="1"/>
        <pc:sldMkLst>
          <pc:docMk/>
          <pc:sldMk cId="94848307" sldId="303"/>
        </pc:sldMkLst>
      </pc:sldChg>
    </pc:docChg>
  </pc:docChgLst>
  <pc:docChgLst>
    <pc:chgData name="Helen Trivers" userId="S::htrivers@unicef.org.uk::01c0b90d-8952-4913-9306-d7020156f283" providerId="AD" clId="Web-{BD2C1415-9E73-A0F8-49C6-EAE7D91F4F6D}"/>
    <pc:docChg chg="modSld">
      <pc:chgData name="Helen Trivers" userId="S::htrivers@unicef.org.uk::01c0b90d-8952-4913-9306-d7020156f283" providerId="AD" clId="Web-{BD2C1415-9E73-A0F8-49C6-EAE7D91F4F6D}" dt="2024-01-15T23:28:41.278" v="1"/>
      <pc:docMkLst>
        <pc:docMk/>
      </pc:docMkLst>
      <pc:sldChg chg="delSp modSp">
        <pc:chgData name="Helen Trivers" userId="S::htrivers@unicef.org.uk::01c0b90d-8952-4913-9306-d7020156f283" providerId="AD" clId="Web-{BD2C1415-9E73-A0F8-49C6-EAE7D91F4F6D}" dt="2024-01-15T23:28:41.278" v="1"/>
        <pc:sldMkLst>
          <pc:docMk/>
          <pc:sldMk cId="3664343257" sldId="288"/>
        </pc:sldMkLst>
        <pc:spChg chg="del mod">
          <ac:chgData name="Helen Trivers" userId="S::htrivers@unicef.org.uk::01c0b90d-8952-4913-9306-d7020156f283" providerId="AD" clId="Web-{BD2C1415-9E73-A0F8-49C6-EAE7D91F4F6D}" dt="2024-01-15T23:28:41.278" v="1"/>
          <ac:spMkLst>
            <pc:docMk/>
            <pc:sldMk cId="3664343257" sldId="288"/>
            <ac:spMk id="5" creationId="{D1313F8F-C849-578F-2FE0-AEC5F0A90B16}"/>
          </ac:spMkLst>
        </pc:spChg>
      </pc:sldChg>
    </pc:docChg>
  </pc:docChgLst>
  <pc:docChgLst>
    <pc:chgData name="Samantha Bradey" userId="S::samanthab@unicef.org.uk::41c99f15-9b87-403a-8456-1da8256f332b" providerId="AD" clId="Web-{AA2765E5-CC79-80F4-8FDE-371656884380}"/>
    <pc:docChg chg="modSld">
      <pc:chgData name="Samantha Bradey" userId="S::samanthab@unicef.org.uk::41c99f15-9b87-403a-8456-1da8256f332b" providerId="AD" clId="Web-{AA2765E5-CC79-80F4-8FDE-371656884380}" dt="2024-01-17T09:32:11.057" v="6" actId="20577"/>
      <pc:docMkLst>
        <pc:docMk/>
      </pc:docMkLst>
      <pc:sldChg chg="modSp">
        <pc:chgData name="Samantha Bradey" userId="S::samanthab@unicef.org.uk::41c99f15-9b87-403a-8456-1da8256f332b" providerId="AD" clId="Web-{AA2765E5-CC79-80F4-8FDE-371656884380}" dt="2024-01-17T09:32:11.057" v="6" actId="20577"/>
        <pc:sldMkLst>
          <pc:docMk/>
          <pc:sldMk cId="30056248" sldId="268"/>
        </pc:sldMkLst>
        <pc:spChg chg="mod">
          <ac:chgData name="Samantha Bradey" userId="S::samanthab@unicef.org.uk::41c99f15-9b87-403a-8456-1da8256f332b" providerId="AD" clId="Web-{AA2765E5-CC79-80F4-8FDE-371656884380}" dt="2024-01-17T09:32:11.057" v="6" actId="20577"/>
          <ac:spMkLst>
            <pc:docMk/>
            <pc:sldMk cId="30056248" sldId="268"/>
            <ac:spMk id="8" creationId="{25D64A00-2182-D471-1340-8F2FCB600A37}"/>
          </ac:spMkLst>
        </pc:spChg>
      </pc:sldChg>
    </pc:docChg>
  </pc:docChgLst>
  <pc:docChgLst>
    <pc:chgData name="Samantha Bradey" userId="S::samanthab@unicef.org.uk::41c99f15-9b87-403a-8456-1da8256f332b" providerId="AD" clId="Web-{8EE7550D-A798-8406-BF30-0EF70E65D0DE}"/>
    <pc:docChg chg="modSld">
      <pc:chgData name="Samantha Bradey" userId="S::samanthab@unicef.org.uk::41c99f15-9b87-403a-8456-1da8256f332b" providerId="AD" clId="Web-{8EE7550D-A798-8406-BF30-0EF70E65D0DE}" dt="2024-01-12T08:51:29.172" v="5" actId="20577"/>
      <pc:docMkLst>
        <pc:docMk/>
      </pc:docMkLst>
      <pc:sldChg chg="modSp">
        <pc:chgData name="Samantha Bradey" userId="S::samanthab@unicef.org.uk::41c99f15-9b87-403a-8456-1da8256f332b" providerId="AD" clId="Web-{8EE7550D-A798-8406-BF30-0EF70E65D0DE}" dt="2024-01-12T08:51:29.172" v="5" actId="20577"/>
        <pc:sldMkLst>
          <pc:docMk/>
          <pc:sldMk cId="1825517791" sldId="273"/>
        </pc:sldMkLst>
        <pc:spChg chg="mod">
          <ac:chgData name="Samantha Bradey" userId="S::samanthab@unicef.org.uk::41c99f15-9b87-403a-8456-1da8256f332b" providerId="AD" clId="Web-{8EE7550D-A798-8406-BF30-0EF70E65D0DE}" dt="2024-01-12T08:51:29.172" v="5" actId="20577"/>
          <ac:spMkLst>
            <pc:docMk/>
            <pc:sldMk cId="1825517791" sldId="273"/>
            <ac:spMk id="6" creationId="{4386A967-3C6A-3B65-26FA-F7913076689F}"/>
          </ac:spMkLst>
        </pc:spChg>
      </pc:sldChg>
      <pc:sldChg chg="modSp">
        <pc:chgData name="Samantha Bradey" userId="S::samanthab@unicef.org.uk::41c99f15-9b87-403a-8456-1da8256f332b" providerId="AD" clId="Web-{8EE7550D-A798-8406-BF30-0EF70E65D0DE}" dt="2024-01-12T08:50:19.217" v="1" actId="20577"/>
        <pc:sldMkLst>
          <pc:docMk/>
          <pc:sldMk cId="677462668" sldId="281"/>
        </pc:sldMkLst>
        <pc:spChg chg="mod">
          <ac:chgData name="Samantha Bradey" userId="S::samanthab@unicef.org.uk::41c99f15-9b87-403a-8456-1da8256f332b" providerId="AD" clId="Web-{8EE7550D-A798-8406-BF30-0EF70E65D0DE}" dt="2024-01-12T08:50:19.217" v="1" actId="20577"/>
          <ac:spMkLst>
            <pc:docMk/>
            <pc:sldMk cId="677462668" sldId="281"/>
            <ac:spMk id="25" creationId="{CE51A27A-D83C-C914-3CF3-05BA5998D336}"/>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0A84E4-A479-C44D-B923-21635A6660B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74CC891-2903-1742-A4D0-816C56D9BB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F1075A7-0CD8-3C45-A5C6-38333FC04F38}" type="datetimeFigureOut">
              <a:rPr lang="en-US" smtClean="0"/>
              <a:t>1/17/2024</a:t>
            </a:fld>
            <a:endParaRPr lang="en-US"/>
          </a:p>
        </p:txBody>
      </p:sp>
      <p:sp>
        <p:nvSpPr>
          <p:cNvPr id="4" name="Footer Placeholder 3">
            <a:extLst>
              <a:ext uri="{FF2B5EF4-FFF2-40B4-BE49-F238E27FC236}">
                <a16:creationId xmlns:a16="http://schemas.microsoft.com/office/drawing/2014/main" id="{5B34AA94-94B7-F446-A906-4D69558D7F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5FA549C-6104-4848-99C9-7A288F7707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A6F43A9-B9E3-E74D-8B69-1D978EA9F876}" type="slidenum">
              <a:rPr lang="en-US" smtClean="0"/>
              <a:t>‹#›</a:t>
            </a:fld>
            <a:endParaRPr lang="en-US"/>
          </a:p>
        </p:txBody>
      </p:sp>
    </p:spTree>
    <p:extLst>
      <p:ext uri="{BB962C8B-B14F-4D97-AF65-F5344CB8AC3E}">
        <p14:creationId xmlns:p14="http://schemas.microsoft.com/office/powerpoint/2010/main" val="6460860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453176-EF19-D841-BC46-8E06030978CC}"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01C135-8ECD-234C-BECE-154CA43012B9}" type="slidenum">
              <a:rPr lang="en-US" smtClean="0"/>
              <a:t>‹#›</a:t>
            </a:fld>
            <a:endParaRPr lang="en-US"/>
          </a:p>
        </p:txBody>
      </p:sp>
    </p:spTree>
    <p:extLst>
      <p:ext uri="{BB962C8B-B14F-4D97-AF65-F5344CB8AC3E}">
        <p14:creationId xmlns:p14="http://schemas.microsoft.com/office/powerpoint/2010/main" val="237425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oxforddictionaries.com/definition/english/well-being"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mentalhealth.org.uk/explore-mental-health/blogs/what-well-being-how-can-we-measure-it-and-how-can-we-support-people-improve-it#:~:text=Well%2Dbeing%20is%20defined%20by,moment%2Dto%2Dmoment%20happiness."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Calibri" panose="020F0502020204030204" pitchFamily="34" charset="0"/>
                <a:cs typeface="Arial" panose="020B0604020202020204" pitchFamily="34" charset="0"/>
              </a:rPr>
              <a:t>Welcome to Spotlight, our latest resource to support RRSA coordinators to develop Rights Respecting practice in school.</a:t>
            </a:r>
          </a:p>
          <a:p>
            <a:endParaRPr lang="en-GB" sz="1800">
              <a:effectLst/>
              <a:latin typeface="Arial" panose="020B0604020202020204" pitchFamily="34" charset="0"/>
              <a:ea typeface="Calibri" panose="020F0502020204030204" pitchFamily="34" charset="0"/>
              <a:cs typeface="Arial" panose="020B0604020202020204" pitchFamily="34" charset="0"/>
            </a:endParaRPr>
          </a:p>
          <a:p>
            <a:r>
              <a:rPr lang="en-GB" sz="1800">
                <a:effectLst/>
                <a:latin typeface="Arial" panose="020B0604020202020204" pitchFamily="34" charset="0"/>
                <a:ea typeface="Calibri" panose="020F0502020204030204" pitchFamily="34" charset="0"/>
                <a:cs typeface="Arial" panose="020B0604020202020204" pitchFamily="34" charset="0"/>
              </a:rPr>
              <a:t>Spotlight is aimed at colleagues and is intended to support you in staff briefings or continued professional development (CPD). </a:t>
            </a:r>
          </a:p>
          <a:p>
            <a:endParaRPr lang="en-GB" sz="1800" b="1">
              <a:effectLst/>
              <a:latin typeface="Arial" panose="020B0604020202020204" pitchFamily="34" charset="0"/>
              <a:ea typeface="Calibri" panose="020F0502020204030204" pitchFamily="34" charset="0"/>
              <a:cs typeface="Arial" panose="020B0604020202020204" pitchFamily="34" charset="0"/>
            </a:endParaRPr>
          </a:p>
          <a:p>
            <a:r>
              <a:rPr lang="en-GB" sz="1800" b="1">
                <a:effectLst/>
                <a:latin typeface="Arial" panose="020B0604020202020204" pitchFamily="34" charset="0"/>
                <a:ea typeface="Calibri" panose="020F0502020204030204" pitchFamily="34" charset="0"/>
                <a:cs typeface="Arial" panose="020B0604020202020204" pitchFamily="34" charset="0"/>
              </a:rPr>
              <a:t>Please check guidance in subsequent slide notes.</a:t>
            </a:r>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a:t>
            </a:fld>
            <a:endParaRPr lang="en-US"/>
          </a:p>
        </p:txBody>
      </p:sp>
    </p:spTree>
    <p:extLst>
      <p:ext uri="{BB962C8B-B14F-4D97-AF65-F5344CB8AC3E}">
        <p14:creationId xmlns:p14="http://schemas.microsoft.com/office/powerpoint/2010/main" val="4258447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effectLst/>
                <a:latin typeface="Arial" panose="020B0604020202020204" pitchFamily="34" charset="0"/>
                <a:ea typeface="Calibri" panose="020F0502020204030204" pitchFamily="34" charset="0"/>
                <a:cs typeface="Arial" panose="020B0604020202020204" pitchFamily="34" charset="0"/>
              </a:rPr>
              <a:t>Presenter notes: </a:t>
            </a:r>
            <a:r>
              <a:rPr lang="en-GB" sz="1800" b="0" i="0">
                <a:solidFill>
                  <a:srgbClr val="000000"/>
                </a:solidFill>
                <a:effectLst/>
                <a:latin typeface="Arial" panose="020B0604020202020204" pitchFamily="34" charset="0"/>
                <a:cs typeface="Arial" panose="020B0604020202020204" pitchFamily="34" charset="0"/>
              </a:rPr>
              <a:t>Choose the questions that are most relevant to your setting and experience. Collect some of the ideas from your colleagues and add them to your action plan/evidence. </a:t>
            </a:r>
          </a:p>
          <a:p>
            <a:endParaRPr lang="en-GB" sz="1800" b="0" i="0">
              <a:solidFill>
                <a:srgbClr val="000000"/>
              </a:solidFill>
              <a:effectLst/>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i="0">
                <a:solidFill>
                  <a:srgbClr val="000000"/>
                </a:solidFill>
                <a:effectLst/>
                <a:latin typeface="Arial" panose="020B0604020202020204" pitchFamily="34" charset="0"/>
                <a:cs typeface="Arial" panose="020B0604020202020204" pitchFamily="34" charset="0"/>
              </a:rPr>
              <a:t>Whilst there’s no single definition of wellbeing it can be useful to reflect on what it means to individuals and in the context of your school community.  Encourage colleagues to consider physical, mental, social and emotional wellbeing. The </a:t>
            </a:r>
            <a:r>
              <a:rPr lang="en-GB" sz="1800" kern="100">
                <a:effectLst/>
                <a:latin typeface="Arial" panose="020B0604020202020204" pitchFamily="34" charset="0"/>
                <a:ea typeface="Calibri" panose="020F0502020204030204" pitchFamily="34" charset="0"/>
                <a:cs typeface="Arial" panose="020B0604020202020204" pitchFamily="34" charset="0"/>
              </a:rPr>
              <a:t>Mental Health Foundation highlight w</a:t>
            </a:r>
            <a:r>
              <a:rPr lang="en-GB" sz="1800" kern="100">
                <a:solidFill>
                  <a:srgbClr val="373737"/>
                </a:solidFill>
                <a:effectLst/>
                <a:latin typeface="Arial" panose="020B0604020202020204" pitchFamily="34" charset="0"/>
                <a:ea typeface="Arial" panose="020B0604020202020204" pitchFamily="34" charset="0"/>
                <a:cs typeface="Arial" panose="020B0604020202020204" pitchFamily="34" charset="0"/>
              </a:rPr>
              <a:t>ellbeing as defined by the Oxford English Dictionary as “</a:t>
            </a:r>
            <a:r>
              <a:rPr lang="en-GB" sz="1800" b="1" u="sng" kern="100">
                <a:solidFill>
                  <a:srgbClr val="44787D"/>
                </a:solidFill>
                <a:effectLst/>
                <a:latin typeface="Arial" panose="020B0604020202020204" pitchFamily="34" charset="0"/>
                <a:ea typeface="Arial" panose="020B0604020202020204" pitchFamily="34" charset="0"/>
                <a:cs typeface="Arial" panose="020B0604020202020204" pitchFamily="34" charset="0"/>
                <a:hlinkClick r:id="rId3"/>
              </a:rPr>
              <a:t>the state of being comfortable, healthy, or happy</a:t>
            </a:r>
            <a:r>
              <a:rPr lang="en-GB" sz="1800" kern="100">
                <a:solidFill>
                  <a:srgbClr val="373737"/>
                </a:solidFill>
                <a:effectLst/>
                <a:latin typeface="Arial" panose="020B0604020202020204" pitchFamily="34" charset="0"/>
                <a:ea typeface="Arial" panose="020B0604020202020204" pitchFamily="34" charset="0"/>
                <a:cs typeface="Arial" panose="020B0604020202020204" pitchFamily="34" charset="0"/>
              </a:rPr>
              <a:t>.” However, it is important to realise that wellbeing is a much broader concept than moment-to-moment happiness. While it does include happiness, it also includes other things, such as how satisfied people are with their life, their sense of purpose, and how in control they feel. </a:t>
            </a:r>
            <a:r>
              <a:rPr lang="en-GB" sz="1800" kern="100">
                <a:effectLst/>
                <a:latin typeface="Arial" panose="020B0604020202020204" pitchFamily="34" charset="0"/>
                <a:ea typeface="Calibri" panose="020F0502020204030204" pitchFamily="34" charset="0"/>
                <a:cs typeface="Arial" panose="020B0604020202020204" pitchFamily="34" charset="0"/>
              </a:rPr>
              <a:t> </a:t>
            </a:r>
            <a:r>
              <a:rPr lang="en-GB" sz="1800" u="sng" kern="10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Source</a:t>
            </a:r>
            <a:endParaRPr lang="en-GB" sz="1800" b="0" i="0" u="sng" kern="1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b="0" i="0">
                <a:solidFill>
                  <a:srgbClr val="000000"/>
                </a:solidFill>
                <a:effectLst/>
                <a:latin typeface="Arial" panose="020B0604020202020204" pitchFamily="34" charset="0"/>
                <a:cs typeface="Arial" panose="020B0604020202020204" pitchFamily="34" charset="0"/>
              </a:rPr>
              <a:t>Share copies of the CRC with staff (</a:t>
            </a:r>
            <a:r>
              <a:rPr lang="en-GB" sz="1800" u="sng">
                <a:solidFill>
                  <a:srgbClr val="0563C1"/>
                </a:solidFill>
                <a:effectLst/>
                <a:latin typeface="Arial" panose="020B0604020202020204" pitchFamily="34" charset="0"/>
                <a:ea typeface="Calibri" panose="020F0502020204030204" pitchFamily="34" charset="0"/>
                <a:cs typeface="Arial" panose="020B0604020202020204" pitchFamily="34" charset="0"/>
              </a:rPr>
              <a:t>Child Friendly icons and text: https://www.unicef.org.uk/rights-respecting-schools/wp-content/uploads/sites/4/2019/11/UN0332751.pdf)</a:t>
            </a:r>
            <a:r>
              <a:rPr lang="en-GB" sz="1800">
                <a:effectLst/>
                <a:latin typeface="Arial" panose="020B0604020202020204" pitchFamily="34" charset="0"/>
                <a:ea typeface="Calibri" panose="020F0502020204030204" pitchFamily="34" charset="0"/>
                <a:cs typeface="Arial" panose="020B0604020202020204" pitchFamily="34" charset="0"/>
              </a:rPr>
              <a:t> </a:t>
            </a:r>
            <a:r>
              <a:rPr lang="en-GB" sz="1800" b="0" i="0">
                <a:solidFill>
                  <a:srgbClr val="000000"/>
                </a:solidFill>
                <a:effectLst/>
                <a:latin typeface="Arial" panose="020B0604020202020204" pitchFamily="34" charset="0"/>
                <a:cs typeface="Arial" panose="020B0604020202020204" pitchFamily="34" charset="0"/>
              </a:rPr>
              <a:t>Ask them in groups to look at the articles (consider splitting the convention into parts) and highlight those most relevant to pupil wellbeing.  Gather feedback and reflections.</a:t>
            </a:r>
            <a:endParaRPr lang="en-GB" sz="180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GB" sz="1800" kern="100">
                <a:effectLst/>
                <a:latin typeface="Arial" panose="020B0604020202020204" pitchFamily="34" charset="0"/>
                <a:ea typeface="Calibri" panose="020F0502020204030204" pitchFamily="34" charset="0"/>
                <a:cs typeface="Arial" panose="020B0604020202020204" pitchFamily="34" charset="0"/>
              </a:rPr>
              <a:t>Share a definition of rights holder and duty bearers if needed (see RRSA Glossary: https://www.unicef.org.uk/rights-respecting-schools/resources/teaching-resources/guidance-assemblies-lessons/rrsa-glossary/). Encourage colleagues to think about their role as a duty bearer and the role of colleagues both within and outside of school, in supporting children’s wellbeing. Share any good practice already in place in your setting, making links to children’s rights where relevant.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GB" sz="1800" b="0" i="0">
              <a:solidFill>
                <a:srgbClr val="000000"/>
              </a:solidFill>
              <a:effectLst/>
              <a:latin typeface="WordVisi_MSFontService"/>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10</a:t>
            </a:fld>
            <a:endParaRPr lang="en-US"/>
          </a:p>
        </p:txBody>
      </p:sp>
    </p:spTree>
    <p:extLst>
      <p:ext uri="{BB962C8B-B14F-4D97-AF65-F5344CB8AC3E}">
        <p14:creationId xmlns:p14="http://schemas.microsoft.com/office/powerpoint/2010/main" val="27621424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Presenter notes: There are three suggestions for activities. Depending on the time you have available, </a:t>
            </a:r>
            <a:r>
              <a:rPr lang="en-GB" sz="1800" b="0" i="0">
                <a:solidFill>
                  <a:srgbClr val="000000"/>
                </a:solidFill>
                <a:effectLst/>
                <a:latin typeface="Arial" panose="020B0604020202020204" pitchFamily="34" charset="0"/>
                <a:cs typeface="Arial" panose="020B0604020202020204" pitchFamily="34" charset="0"/>
              </a:rPr>
              <a:t>choose one or more activities for your colleagues to work on together to further explore the topic. Different groups could explore different activities. The activities that you do not wish to use can be deleted from the slide but do use them at another time if they are useful.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b="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solidFill>
                  <a:srgbClr val="0070C0"/>
                </a:solidFill>
                <a:effectLst/>
                <a:latin typeface="Arial" panose="020B0604020202020204" pitchFamily="34" charset="0"/>
                <a:ea typeface="Calibri" panose="020F0502020204030204" pitchFamily="34" charset="0"/>
                <a:cs typeface="Arial" panose="020B0604020202020204" pitchFamily="34" charset="0"/>
              </a:rPr>
              <a:t>Activity 1: This is an opportunity to build on discussion question 1 from the previous slide and create a definition of wellbeing that you can share with your whole school community and use to support understanding of wellbeing for staff and pupils. Ensure you consider how articles from the CRC may inform and support this definition. When developing your definition consider using the Glossary. How can children be involved in the development of this definition? Consider how you could share this definition – whether in an assembly, a newsletter for parents or on your website.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solidFill>
                <a:srgbClr val="0070C0"/>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rgbClr val="0070C0"/>
                </a:solidFill>
                <a:effectLst/>
                <a:latin typeface="Arial" panose="020B0604020202020204" pitchFamily="34" charset="0"/>
                <a:ea typeface="Calibri" panose="020F0502020204030204" pitchFamily="34" charset="0"/>
                <a:cs typeface="Arial" panose="020B0604020202020204" pitchFamily="34" charset="0"/>
              </a:rPr>
              <a:t>The RRSA Vocabulary document can be found here: https://www.unicef.org.uk/rights-respecting-schools/wp-content/uploads/sites/4/2023/11/RRSA-Vocabulary_Final_Nov-2023.pdf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a:latin typeface="Arial" panose="020B0604020202020204" pitchFamily="34" charset="0"/>
                <a:cs typeface="Arial" panose="020B0604020202020204" pitchFamily="34" charset="0"/>
              </a:rPr>
              <a:t>Activity 2: </a:t>
            </a:r>
            <a:r>
              <a:rPr lang="en-GB" sz="1800">
                <a:solidFill>
                  <a:schemeClr val="tx1"/>
                </a:solidFill>
                <a:effectLst/>
                <a:latin typeface="Arial" panose="020B0604020202020204" pitchFamily="34" charset="0"/>
                <a:ea typeface="Calibri" panose="020F0502020204030204" pitchFamily="34" charset="0"/>
                <a:cs typeface="Arial" panose="020B0604020202020204" pitchFamily="34" charset="0"/>
              </a:rPr>
              <a:t>The Scottish Government has described wellbeing in terms of eight indicators, which are Safe, Healthy, Achieving, Nurtured, Active, Respected, Responsible and Included. These are sometimes abbreviated to the acronym known as SHANARRI. The SHANARRI wheel is a useful tool (whether you are in Scotland or not), to help consider how well you support different areas of wellbeing.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a:solidFill>
                <a:schemeClr val="tx1"/>
              </a:solidFill>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a:solidFill>
                  <a:schemeClr val="tx1"/>
                </a:solidFill>
                <a:effectLst/>
                <a:latin typeface="Arial" panose="020B0604020202020204" pitchFamily="34" charset="0"/>
                <a:ea typeface="Calibri" panose="020F0502020204030204" pitchFamily="34" charset="0"/>
                <a:cs typeface="Arial" panose="020B0604020202020204" pitchFamily="34" charset="0"/>
              </a:rPr>
              <a:t>SHANARRI wheel can be found here: https://www.unicef.org.uk/rights-respecting-schools/wp-content/uploads/sites/4/2024/01/SHANARRI-WHEEL.pdf</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sz="180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GB" sz="1800">
                <a:latin typeface="Arial" panose="020B0604020202020204" pitchFamily="34" charset="0"/>
                <a:cs typeface="Arial" panose="020B0604020202020204" pitchFamily="34" charset="0"/>
              </a:rPr>
              <a:t>Activity 3: </a:t>
            </a:r>
            <a:r>
              <a:rPr lang="en-GB" sz="1800" kern="100">
                <a:effectLst/>
                <a:latin typeface="Arial" panose="020B0604020202020204" pitchFamily="34" charset="0"/>
                <a:ea typeface="Calibri" panose="020F0502020204030204" pitchFamily="34" charset="0"/>
                <a:cs typeface="Arial" panose="020B0604020202020204" pitchFamily="34" charset="0"/>
              </a:rPr>
              <a:t>You can use the work you may have just done with the SHANARRI wheel or use your own mind map to identify strengths and any gaps in provision – consider using a strengths, weaknesses, opportunities, threats (SWOT) analysis approach to support your understanding of current provision and help plan to strengthen your offer.</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GB" sz="1800" kern="100">
              <a:effectLst/>
              <a:latin typeface="Arial" panose="020B0604020202020204" pitchFamily="34" charset="0"/>
              <a:ea typeface="Calibri" panose="020F0502020204030204" pitchFamily="34" charset="0"/>
              <a:cs typeface="Arial" panose="020B0604020202020204" pitchFamily="34" charset="0"/>
            </a:endParaRP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GB" sz="1800" kern="100">
                <a:effectLst/>
                <a:latin typeface="Arial" panose="020B0604020202020204" pitchFamily="34" charset="0"/>
                <a:ea typeface="Calibri" panose="020F0502020204030204" pitchFamily="34" charset="0"/>
                <a:cs typeface="Arial" panose="020B0604020202020204" pitchFamily="34" charset="0"/>
              </a:rPr>
              <a:t>A SWOT analysis template can be found here: https://www.unicef.org.uk/rights-respecting-schools/wp-content/uploads/sites/4/2024/01/SWOT.pdf</a:t>
            </a:r>
          </a:p>
          <a:p>
            <a:pPr marL="0" indent="0" rtl="0" fontAlgn="base">
              <a:buFont typeface="Arial" panose="020B0604020202020204" pitchFamily="34" charset="0"/>
              <a:buNone/>
            </a:pPr>
            <a:endParaRPr lang="en-GB" sz="1200" b="0">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11</a:t>
            </a:fld>
            <a:endParaRPr lang="en-US"/>
          </a:p>
        </p:txBody>
      </p:sp>
    </p:spTree>
    <p:extLst>
      <p:ext uri="{BB962C8B-B14F-4D97-AF65-F5344CB8AC3E}">
        <p14:creationId xmlns:p14="http://schemas.microsoft.com/office/powerpoint/2010/main" val="1782216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latin typeface="Arial"/>
                <a:cs typeface="Arial"/>
              </a:rPr>
              <a:t>Presenter notes: Being sensitive to colleagues and the situation in school, you could ask people to share their ideas.</a:t>
            </a:r>
          </a:p>
          <a:p>
            <a:endParaRPr lang="en-GB" sz="1800">
              <a:latin typeface="Arial" panose="020B0604020202020204" pitchFamily="34" charset="0"/>
              <a:cs typeface="Arial" panose="020B0604020202020204" pitchFamily="34" charset="0"/>
            </a:endParaRPr>
          </a:p>
          <a:p>
            <a:r>
              <a:rPr lang="en-GB" sz="1800" dirty="0">
                <a:latin typeface="Arial"/>
                <a:cs typeface="Arial"/>
              </a:rPr>
              <a:t>Check out our impact report for further evidence on positive impact on staff and pupil wellbeing: https://www.unicef.org.uk/rights-respecting-schools/the-rrsa/impact-of-rrsa/ </a:t>
            </a:r>
            <a:endParaRPr lang="en-GB" sz="180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12</a:t>
            </a:fld>
            <a:endParaRPr lang="en-US"/>
          </a:p>
        </p:txBody>
      </p:sp>
    </p:spTree>
    <p:extLst>
      <p:ext uri="{BB962C8B-B14F-4D97-AF65-F5344CB8AC3E}">
        <p14:creationId xmlns:p14="http://schemas.microsoft.com/office/powerpoint/2010/main" val="2312883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Univers LT Pro 45 Light" panose="020B0403020202020204" pitchFamily="34" charset="0"/>
                <a:ea typeface="Calibri" panose="020F0502020204030204" pitchFamily="34" charset="0"/>
                <a:cs typeface="Times New Roman" panose="02020603050405020304" pitchFamily="18" charset="0"/>
              </a:rPr>
              <a:t>Presenter notes: </a:t>
            </a:r>
            <a:r>
              <a:rPr lang="en-GB" sz="3200"/>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endParaRPr lang="en-US" sz="3200"/>
          </a:p>
          <a:p>
            <a:endParaRPr lang="en-GB" sz="1800">
              <a:effectLst/>
              <a:latin typeface="Univers LT Pro 45 Light" panose="020B0403020202020204" pitchFamily="34" charset="0"/>
              <a:ea typeface="Calibri" panose="020F0502020204030204" pitchFamily="34" charset="0"/>
              <a:cs typeface="Times New Roman" panose="02020603050405020304" pitchFamily="18" charset="0"/>
            </a:endParaRPr>
          </a:p>
          <a:p>
            <a:r>
              <a:rPr lang="en-GB" sz="1800">
                <a:effectLst/>
                <a:latin typeface="Univers LT Pro 45 Light" panose="020B0403020202020204" pitchFamily="34" charset="0"/>
                <a:ea typeface="Calibri" panose="020F0502020204030204" pitchFamily="34" charset="0"/>
                <a:cs typeface="Times New Roman" panose="02020603050405020304" pitchFamily="18" charset="0"/>
              </a:rPr>
              <a:t>Encourage your colleagues to explore the RRSA website to find additional resources. </a:t>
            </a:r>
            <a:r>
              <a:rPr lang="en-GB" sz="1800">
                <a:effectLst/>
                <a:latin typeface="Arial" panose="020B0604020202020204" pitchFamily="34" charset="0"/>
                <a:ea typeface="Calibri" panose="020F0502020204030204" pitchFamily="34" charset="0"/>
              </a:rPr>
              <a:t>If you have time, please explore these links ahead of your session with colleagues. You may well find a particular resource that you want to highlight to all as part of your input. There may be links you want to share with the team ahead of or as follow up to your input with them.</a:t>
            </a:r>
            <a:endParaRPr lang="en-GB" sz="1800">
              <a:effectLst/>
              <a:latin typeface="Calibri" panose="020F0502020204030204" pitchFamily="34" charset="0"/>
              <a:ea typeface="Calibri" panose="020F0502020204030204" pitchFamily="34" charset="0"/>
            </a:endParaRPr>
          </a:p>
          <a:p>
            <a:r>
              <a:rPr lang="en-GB" sz="1800">
                <a:effectLst/>
                <a:latin typeface="Arial" panose="020B0604020202020204" pitchFamily="34" charset="0"/>
                <a:ea typeface="Calibri" panose="020F0502020204030204" pitchFamily="34" charset="0"/>
              </a:rPr>
              <a:t> </a:t>
            </a:r>
            <a:endParaRPr lang="en-GB" sz="1800">
              <a:effectLst/>
              <a:latin typeface="Calibri" panose="020F0502020204030204" pitchFamily="34" charset="0"/>
              <a:ea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13</a:t>
            </a:fld>
            <a:endParaRPr lang="en-US"/>
          </a:p>
        </p:txBody>
      </p:sp>
    </p:spTree>
    <p:extLst>
      <p:ext uri="{BB962C8B-B14F-4D97-AF65-F5344CB8AC3E}">
        <p14:creationId xmlns:p14="http://schemas.microsoft.com/office/powerpoint/2010/main" val="1598581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07000"/>
              </a:lnSpc>
            </a:pPr>
            <a:r>
              <a:rPr lang="en-GB" sz="1800" dirty="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sz="1800" dirty="0">
                <a:latin typeface="Arial" panose="020B0604020202020204" pitchFamily="34" charset="0"/>
                <a:ea typeface="Times New Roman" panose="02020603050405020304" pitchFamily="18" charset="0"/>
                <a:cs typeface="Arial" panose="020B0604020202020204" pitchFamily="34" charset="0"/>
              </a:rPr>
              <a:t>delivery information. You may wish to amend or delete this slide when you deliver the session in your school. </a:t>
            </a:r>
            <a:endParaRPr lang="en-GB" sz="1800" dirty="0">
              <a:effectLst/>
              <a:latin typeface="Arial" panose="020B0604020202020204" pitchFamily="34" charset="0"/>
              <a:ea typeface="Times New Roman" panose="02020603050405020304" pitchFamily="18"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6301C135-8ECD-234C-BECE-154CA43012B9}" type="slidenum">
              <a:rPr lang="en-US" smtClean="0"/>
              <a:t>2</a:t>
            </a:fld>
            <a:endParaRPr lang="en-US"/>
          </a:p>
        </p:txBody>
      </p:sp>
    </p:spTree>
    <p:extLst>
      <p:ext uri="{BB962C8B-B14F-4D97-AF65-F5344CB8AC3E}">
        <p14:creationId xmlns:p14="http://schemas.microsoft.com/office/powerpoint/2010/main" val="2250294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Presenter notes: </a:t>
            </a:r>
            <a:r>
              <a:rPr lang="en-GB" sz="1800" b="0" i="0">
                <a:solidFill>
                  <a:srgbClr val="000000"/>
                </a:solidFill>
                <a:effectLst/>
                <a:latin typeface="Univers LT Pro 45 Light" panose="020B0403020202020204" pitchFamily="34" charset="0"/>
              </a:rPr>
              <a:t>Please edit the aims of the session to suit the time you have available for your session.  </a:t>
            </a:r>
            <a:endParaRPr lang="en-GB" sz="2800" b="0" i="0">
              <a:solidFill>
                <a:srgbClr val="000000"/>
              </a:solidFill>
              <a:effectLst/>
              <a:latin typeface="Segoe UI" panose="020B0502040204020203" pitchFamily="34" charset="0"/>
            </a:endParaRPr>
          </a:p>
          <a:p>
            <a:pPr algn="l" rtl="0" fontAlgn="base"/>
            <a:r>
              <a:rPr lang="en-GB" sz="1800" b="0" i="0">
                <a:solidFill>
                  <a:srgbClr val="000000"/>
                </a:solidFill>
                <a:effectLst/>
                <a:latin typeface="Univers LT Pro 45 Light" panose="020B0403020202020204" pitchFamily="34" charset="0"/>
              </a:rPr>
              <a:t> </a:t>
            </a:r>
            <a:endParaRPr lang="en-GB" sz="2800" b="0" i="0">
              <a:solidFill>
                <a:srgbClr val="000000"/>
              </a:solidFill>
              <a:effectLst/>
              <a:latin typeface="Segoe UI" panose="020B0502040204020203" pitchFamily="34" charset="0"/>
            </a:endParaRPr>
          </a:p>
          <a:p>
            <a:pPr algn="l" rtl="0" fontAlgn="base"/>
            <a:r>
              <a:rPr lang="en-GB" sz="1800" b="0" i="0">
                <a:solidFill>
                  <a:srgbClr val="000000"/>
                </a:solidFill>
                <a:effectLst/>
                <a:latin typeface="Univers LT Pro 45 Light" panose="020B0403020202020204" pitchFamily="34" charset="0"/>
              </a:rPr>
              <a:t>This session is intended to help you to support staff to develop their understanding of what wellbeing is, how children’s rights can support wellbeing practice in your setting and provide time to explore your practice in relation to your Rights Respecting Schools journey. </a:t>
            </a:r>
          </a:p>
          <a:p>
            <a:pPr algn="l" rtl="0" fontAlgn="base"/>
            <a:endParaRPr lang="en-GB" sz="1800" b="0" i="0">
              <a:solidFill>
                <a:srgbClr val="000000"/>
              </a:solidFill>
              <a:effectLst/>
              <a:latin typeface="Univers LT Pro 45 Light" panose="020B0403020202020204" pitchFamily="34" charset="0"/>
            </a:endParaRPr>
          </a:p>
          <a:p>
            <a:pPr algn="l" rtl="0" fontAlgn="base"/>
            <a:r>
              <a:rPr lang="en-GB" sz="1800" b="0" i="0">
                <a:solidFill>
                  <a:srgbClr val="000000"/>
                </a:solidFill>
                <a:effectLst/>
                <a:latin typeface="Univers LT Pro 45 Light" panose="020B0403020202020204" pitchFamily="34" charset="0"/>
              </a:rPr>
              <a:t>The whole Spotlight series is about embedding children’s rights within a wide range of school priorities and practices. </a:t>
            </a:r>
            <a:endParaRPr lang="en-GB" sz="2800" b="0" i="0">
              <a:solidFill>
                <a:srgbClr val="000000"/>
              </a:solidFill>
              <a:effectLst/>
              <a:latin typeface="Segoe UI" panose="020B0502040204020203" pitchFamily="34" charset="0"/>
            </a:endParaRPr>
          </a:p>
          <a:p>
            <a:pPr algn="l" rtl="0" fontAlgn="base"/>
            <a:r>
              <a:rPr lang="en-GB" sz="1800" b="1" i="0" u="none" strike="noStrike">
                <a:solidFill>
                  <a:schemeClr val="tx1"/>
                </a:solidFill>
                <a:effectLst/>
                <a:latin typeface="Arial" panose="020B0604020202020204" pitchFamily="34" charset="0"/>
                <a:cs typeface="Arial" panose="020B0604020202020204" pitchFamily="34" charset="0"/>
              </a:rPr>
              <a:t>.</a:t>
            </a:r>
            <a:r>
              <a:rPr lang="en-GB" sz="1800" b="0" i="0">
                <a:solidFill>
                  <a:schemeClr val="tx1"/>
                </a:solidFill>
                <a:effectLst/>
                <a:latin typeface="Arial" panose="020B0604020202020204" pitchFamily="34" charset="0"/>
                <a:cs typeface="Arial" panose="020B0604020202020204" pitchFamily="34" charset="0"/>
              </a:rPr>
              <a:t>​</a:t>
            </a:r>
          </a:p>
          <a:p>
            <a:pPr algn="l" rtl="0" fontAlgn="base"/>
            <a:r>
              <a:rPr lang="en-GB" sz="1800" b="0" i="0">
                <a:solidFill>
                  <a:schemeClr val="tx1"/>
                </a:solidFill>
                <a:effectLst/>
                <a:latin typeface="Arial" panose="020B0604020202020204" pitchFamily="34" charset="0"/>
                <a:cs typeface="Arial" panose="020B0604020202020204" pitchFamily="34" charset="0"/>
              </a:rPr>
              <a:t>​</a:t>
            </a:r>
          </a:p>
          <a:p>
            <a:pPr algn="l" rtl="0" fontAlgn="base"/>
            <a:endParaRPr lang="en-GB" sz="1800" b="0" i="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3</a:t>
            </a:fld>
            <a:endParaRPr lang="en-US"/>
          </a:p>
        </p:txBody>
      </p:sp>
    </p:spTree>
    <p:extLst>
      <p:ext uri="{BB962C8B-B14F-4D97-AF65-F5344CB8AC3E}">
        <p14:creationId xmlns:p14="http://schemas.microsoft.com/office/powerpoint/2010/main" val="426100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Delete this slide before using.</a:t>
            </a:r>
          </a:p>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It would be useful to have copies of the summary CRC so that staff can refer to them throughout the session.</a:t>
            </a:r>
          </a:p>
          <a:p>
            <a:pPr>
              <a:lnSpc>
                <a:spcPct val="107000"/>
              </a:lnSpc>
              <a:spcAft>
                <a:spcPts val="800"/>
              </a:spcAft>
            </a:pPr>
            <a:r>
              <a:rPr lang="en-GB" sz="1800" kern="100">
                <a:solidFill>
                  <a:schemeClr val="tx1"/>
                </a:solidFill>
                <a:effectLst/>
                <a:latin typeface="Arial" panose="020B0604020202020204" pitchFamily="34" charset="0"/>
                <a:ea typeface="Calibri" panose="020F0502020204030204" pitchFamily="34" charset="0"/>
                <a:cs typeface="Arial" panose="020B0604020202020204" pitchFamily="34" charset="0"/>
              </a:rPr>
              <a:t> </a:t>
            </a:r>
          </a:p>
          <a:p>
            <a:r>
              <a:rPr lang="en-GB" sz="1800">
                <a:solidFill>
                  <a:schemeClr val="tx1"/>
                </a:solidFill>
                <a:effectLst/>
                <a:latin typeface="Arial" panose="020B0604020202020204" pitchFamily="34" charset="0"/>
                <a:ea typeface="Calibri" panose="020F0502020204030204" pitchFamily="34" charset="0"/>
                <a:cs typeface="Arial" panose="020B0604020202020204" pitchFamily="34" charset="0"/>
              </a:rPr>
              <a:t>www.unicef.org.uk/wp-content/uploads/2019/10/UNCRC_summary-1_1.pdf</a:t>
            </a:r>
            <a:endParaRPr lang="en-US" sz="180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4</a:t>
            </a:fld>
            <a:endParaRPr lang="en-US"/>
          </a:p>
        </p:txBody>
      </p:sp>
    </p:spTree>
    <p:extLst>
      <p:ext uri="{BB962C8B-B14F-4D97-AF65-F5344CB8AC3E}">
        <p14:creationId xmlns:p14="http://schemas.microsoft.com/office/powerpoint/2010/main" val="41315479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The video complements the content of this pack and can also be used separately.</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Presenter notes: </a:t>
            </a:r>
          </a:p>
          <a:p>
            <a:endParaRPr lang="en-GB" sz="1800" b="0" i="0">
              <a:solidFill>
                <a:srgbClr val="000000"/>
              </a:solidFill>
              <a:effectLst/>
              <a:latin typeface="Arial" panose="020B0604020202020204" pitchFamily="34" charset="0"/>
              <a:cs typeface="Arial" panose="020B0604020202020204" pitchFamily="34" charset="0"/>
            </a:endParaRPr>
          </a:p>
          <a:p>
            <a:r>
              <a:rPr lang="en-GB" sz="1800" b="0" i="0">
                <a:solidFill>
                  <a:srgbClr val="000000"/>
                </a:solidFill>
                <a:effectLst/>
                <a:latin typeface="Arial" panose="020B0604020202020204" pitchFamily="34" charset="0"/>
                <a:cs typeface="Arial" panose="020B0604020202020204" pitchFamily="34" charset="0"/>
              </a:rPr>
              <a:t>Through this pack we want to support you to, with colleagues, build an understanding of wellbeing across your school community and develop an understanding of how a rights-based approach can support pupil and staff wellbeing. Through embedding rights into your school ethos and values and supporting children to experience fairness, equity, dignity and engage in the realisation of their rights you will create effective conditions for positive wellbeing.​​</a:t>
            </a:r>
            <a:endParaRPr lang="en-GB" sz="1800" b="0" i="0">
              <a:solidFill>
                <a:srgbClr val="444444"/>
              </a:solidFill>
              <a:effectLst/>
              <a:latin typeface="Arial" panose="020B0604020202020204" pitchFamily="34" charset="0"/>
              <a:cs typeface="Arial" panose="020B0604020202020204" pitchFamily="34" charset="0"/>
            </a:endParaRPr>
          </a:p>
          <a:p>
            <a:pPr algn="l" rtl="0" fontAlgn="base"/>
            <a:r>
              <a:rPr lang="en-GB" b="0" i="0" u="none" strike="noStrike">
                <a:solidFill>
                  <a:srgbClr val="000000"/>
                </a:solidFill>
                <a:effectLst/>
                <a:latin typeface="Calibri" panose="020F0502020204030204" pitchFamily="34" charset="0"/>
              </a:rPr>
              <a:t> </a:t>
            </a:r>
            <a:r>
              <a:rPr lang="en-US" b="0" i="0">
                <a:solidFill>
                  <a:srgbClr val="000000"/>
                </a:solidFill>
                <a:effectLst/>
                <a:latin typeface="Calibri" panose="020F0502020204030204" pitchFamily="34" charset="0"/>
              </a:rPr>
              <a:t>​</a:t>
            </a:r>
            <a:endParaRPr lang="en-US"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pPr algn="l" rtl="0" fontAlgn="base"/>
            <a:r>
              <a:rPr lang="en-GB" b="0" i="0">
                <a:solidFill>
                  <a:srgbClr val="000000"/>
                </a:solidFill>
                <a:effectLst/>
                <a:latin typeface="Calibri" panose="020F0502020204030204" pitchFamily="34" charset="0"/>
              </a:rPr>
              <a:t>​</a:t>
            </a:r>
            <a:endParaRPr lang="en-GB" b="0" i="0">
              <a:solidFill>
                <a:srgbClr val="444444"/>
              </a:solidFill>
              <a:effectLst/>
              <a:latin typeface="Calibri" panose="020F0502020204030204" pitchFamily="34" charset="0"/>
            </a:endParaRPr>
          </a:p>
          <a:p>
            <a:endParaRPr lang="en-GB"/>
          </a:p>
        </p:txBody>
      </p:sp>
      <p:sp>
        <p:nvSpPr>
          <p:cNvPr id="4" name="Slide Number Placeholder 3"/>
          <p:cNvSpPr>
            <a:spLocks noGrp="1"/>
          </p:cNvSpPr>
          <p:nvPr>
            <p:ph type="sldNum" sz="quarter" idx="5"/>
          </p:nvPr>
        </p:nvSpPr>
        <p:spPr/>
        <p:txBody>
          <a:bodyPr/>
          <a:lstStyle/>
          <a:p>
            <a:fld id="{6301C135-8ECD-234C-BECE-154CA43012B9}" type="slidenum">
              <a:rPr lang="en-US" smtClean="0"/>
              <a:t>5</a:t>
            </a:fld>
            <a:endParaRPr lang="en-US"/>
          </a:p>
        </p:txBody>
      </p:sp>
    </p:spTree>
    <p:extLst>
      <p:ext uri="{BB962C8B-B14F-4D97-AF65-F5344CB8AC3E}">
        <p14:creationId xmlns:p14="http://schemas.microsoft.com/office/powerpoint/2010/main" val="579072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a:latin typeface="Arial" panose="020B0604020202020204" pitchFamily="34" charset="0"/>
                <a:cs typeface="Arial" panose="020B0604020202020204" pitchFamily="34" charset="0"/>
              </a:rPr>
              <a:t>Presenter notes: </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This slide provides an opportunity to remind colleagues of the ‘structure’ of RRSA which includes three strands: Teaching about rights; through rights; and for rights.</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Wellbeing is linked with Outcome 5 in Strand B: see text on slide</a:t>
            </a:r>
          </a:p>
          <a:p>
            <a:endParaRPr lang="en-GB" sz="1800">
              <a:latin typeface="Arial" panose="020B0604020202020204" pitchFamily="34" charset="0"/>
              <a:cs typeface="Arial" panose="020B0604020202020204" pitchFamily="34" charset="0"/>
            </a:endParaRPr>
          </a:p>
          <a:p>
            <a:r>
              <a:rPr lang="en-GB" sz="1800">
                <a:latin typeface="Arial" panose="020B0604020202020204" pitchFamily="34" charset="0"/>
                <a:cs typeface="Arial" panose="020B0604020202020204" pitchFamily="34" charset="0"/>
              </a:rPr>
              <a:t>The full text of the Strands and Outcomes of the Award can be found here:</a:t>
            </a:r>
          </a:p>
          <a:p>
            <a:r>
              <a:rPr lang="en-GB" sz="1800">
                <a:latin typeface="Arial" panose="020B0604020202020204" pitchFamily="34" charset="0"/>
                <a:cs typeface="Arial" panose="020B0604020202020204" pitchFamily="34" charset="0"/>
              </a:rPr>
              <a:t>www.unicef.org.uk/rights-respecting-schools/wp-content/uploads/sites/4/2015/06/RRSA-Strands-and-Outcomes-at-Silver-and-Gold-1.pdf </a:t>
            </a:r>
          </a:p>
        </p:txBody>
      </p:sp>
      <p:sp>
        <p:nvSpPr>
          <p:cNvPr id="4" name="Slide Number Placeholder 3"/>
          <p:cNvSpPr>
            <a:spLocks noGrp="1"/>
          </p:cNvSpPr>
          <p:nvPr>
            <p:ph type="sldNum" sz="quarter" idx="5"/>
          </p:nvPr>
        </p:nvSpPr>
        <p:spPr/>
        <p:txBody>
          <a:bodyPr/>
          <a:lstStyle/>
          <a:p>
            <a:fld id="{6301C135-8ECD-234C-BECE-154CA43012B9}" type="slidenum">
              <a:rPr lang="en-US" smtClean="0"/>
              <a:t>6</a:t>
            </a:fld>
            <a:endParaRPr lang="en-US"/>
          </a:p>
        </p:txBody>
      </p:sp>
    </p:spTree>
    <p:extLst>
      <p:ext uri="{BB962C8B-B14F-4D97-AF65-F5344CB8AC3E}">
        <p14:creationId xmlns:p14="http://schemas.microsoft.com/office/powerpoint/2010/main" val="2726884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a:solidFill>
                  <a:srgbClr val="000000"/>
                </a:solidFill>
                <a:effectLst/>
                <a:latin typeface="Arial" panose="020B0604020202020204" pitchFamily="34" charset="0"/>
                <a:cs typeface="Arial" panose="020B0604020202020204" pitchFamily="34" charset="0"/>
              </a:rPr>
              <a:t>Presenter notes: When showing this slide in presenter mode the articles will appear on click. </a:t>
            </a:r>
          </a:p>
          <a:p>
            <a:r>
              <a:rPr lang="en-GB" sz="1800" b="0" i="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a:solidFill>
                  <a:srgbClr val="000000"/>
                </a:solidFill>
                <a:effectLst/>
                <a:latin typeface="Arial" panose="020B0604020202020204" pitchFamily="34" charset="0"/>
                <a:cs typeface="Arial" panose="020B0604020202020204" pitchFamily="34" charset="0"/>
              </a:rPr>
              <a:t>Look at the summary of the CRC with a partner – which articles do you think are particularly relevant to our work on wellbeing?  Give good time for people to think about and discuss the links. </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Your colleagues may identify different articles to the ones displayed. If time permits, encourage staff to explain their choices. Many children and young people link their wellbeing to Article 24, but it is important to see that wellbeing links with a wide range of rights. </a:t>
            </a:r>
            <a:endParaRPr lang="en-GB" sz="1800" b="0" i="0">
              <a:solidFill>
                <a:srgbClr val="000000"/>
              </a:solidFill>
              <a:effectLst/>
              <a:latin typeface="Arial" panose="020B0604020202020204" pitchFamily="34" charset="0"/>
              <a:cs typeface="Arial" panose="020B0604020202020204" pitchFamily="34" charset="0"/>
            </a:endParaRPr>
          </a:p>
          <a:p>
            <a:endParaRPr lang="en-GB" sz="1800" b="0" i="0">
              <a:solidFill>
                <a:srgbClr val="000000"/>
              </a:solidFill>
              <a:effectLst/>
              <a:latin typeface="Arial" panose="020B0604020202020204" pitchFamily="34" charset="0"/>
              <a:cs typeface="Arial" panose="020B0604020202020204" pitchFamily="34" charset="0"/>
            </a:endParaRPr>
          </a:p>
          <a:p>
            <a:endParaRPr lang="en-GB" sz="1800"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a:solidFill>
                  <a:srgbClr val="000000"/>
                </a:solidFill>
                <a:effectLst/>
                <a:latin typeface="Arial" panose="020B0604020202020204" pitchFamily="34" charset="0"/>
                <a:cs typeface="Arial" panose="020B0604020202020204" pitchFamily="34" charset="0"/>
              </a:rPr>
              <a:t>CRC Summary: </a:t>
            </a:r>
            <a:r>
              <a:rPr lang="en-GB" sz="1800">
                <a:effectLst/>
                <a:latin typeface="Arial" panose="020B0604020202020204" pitchFamily="34" charset="0"/>
                <a:ea typeface="Calibri" panose="020F0502020204030204" pitchFamily="34" charset="0"/>
                <a:cs typeface="Arial" panose="020B0604020202020204" pitchFamily="34" charset="0"/>
              </a:rPr>
              <a:t>unicef.uk/</a:t>
            </a:r>
            <a:r>
              <a:rPr lang="en-GB" sz="1800" err="1">
                <a:effectLst/>
                <a:latin typeface="Arial" panose="020B0604020202020204" pitchFamily="34" charset="0"/>
                <a:ea typeface="Calibri" panose="020F0502020204030204" pitchFamily="34" charset="0"/>
                <a:cs typeface="Arial" panose="020B0604020202020204" pitchFamily="34" charset="0"/>
              </a:rPr>
              <a:t>CRC_Icons</a:t>
            </a:r>
            <a:endParaRPr lang="en-US" sz="1800">
              <a:latin typeface="Arial" panose="020B0604020202020204" pitchFamily="34" charset="0"/>
              <a:cs typeface="Arial" panose="020B0604020202020204" pitchFamily="34" charset="0"/>
            </a:endParaRPr>
          </a:p>
          <a:p>
            <a:pPr marL="0" indent="0" algn="l" rtl="0" fontAlgn="base">
              <a:buFont typeface="Arial" panose="020B0604020202020204" pitchFamily="34" charset="0"/>
              <a:buNone/>
            </a:pPr>
            <a:endParaRPr lang="en-GB" b="0" i="0">
              <a:solidFill>
                <a:srgbClr val="444444"/>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7</a:t>
            </a:fld>
            <a:endParaRPr lang="en-US"/>
          </a:p>
        </p:txBody>
      </p:sp>
    </p:spTree>
    <p:extLst>
      <p:ext uri="{BB962C8B-B14F-4D97-AF65-F5344CB8AC3E}">
        <p14:creationId xmlns:p14="http://schemas.microsoft.com/office/powerpoint/2010/main" val="9382124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a:effectLst/>
                <a:latin typeface="Arial" panose="020B0604020202020204" pitchFamily="34" charset="0"/>
                <a:ea typeface="Calibri" panose="020F0502020204030204" pitchFamily="34" charset="0"/>
                <a:cs typeface="Arial" panose="020B0604020202020204" pitchFamily="34" charset="0"/>
              </a:rPr>
              <a:t>The full case study is available on the RRSA website, where you can print it out and share with your colleagues if you are choosing to focus on this as part of your session.</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GB" sz="1800">
                <a:effectLst/>
                <a:latin typeface="Arial" panose="020B0604020202020204" pitchFamily="34" charset="0"/>
                <a:ea typeface="Calibri" panose="020F0502020204030204" pitchFamily="34" charset="0"/>
                <a:cs typeface="Arial" panose="020B0604020202020204" pitchFamily="34" charset="0"/>
              </a:rPr>
              <a:t> </a:t>
            </a:r>
            <a:r>
              <a:rPr lang="en-GB" sz="1800">
                <a:solidFill>
                  <a:srgbClr val="FF0000"/>
                </a:solidFill>
                <a:effectLst/>
                <a:latin typeface="Arial" panose="020B0604020202020204" pitchFamily="34" charset="0"/>
                <a:ea typeface="Calibri" panose="020F0502020204030204" pitchFamily="34" charset="0"/>
                <a:cs typeface="Arial" panose="020B0604020202020204" pitchFamily="34" charset="0"/>
              </a:rPr>
              <a:t>Encourage staff to consider whether there are any examples of good practice within this case study that your school could draw on and learn from.  </a:t>
            </a:r>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GB" sz="1800">
              <a:effectLst/>
              <a:latin typeface="Arial" panose="020B060402020202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301C135-8ECD-234C-BECE-154CA43012B9}" type="slidenum">
              <a:rPr lang="en-US" smtClean="0"/>
              <a:t>8</a:t>
            </a:fld>
            <a:endParaRPr lang="en-US"/>
          </a:p>
        </p:txBody>
      </p:sp>
    </p:spTree>
    <p:extLst>
      <p:ext uri="{BB962C8B-B14F-4D97-AF65-F5344CB8AC3E}">
        <p14:creationId xmlns:p14="http://schemas.microsoft.com/office/powerpoint/2010/main" val="3297236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Arial" panose="020B0604020202020204" pitchFamily="34" charset="0"/>
                <a:cs typeface="Arial" panose="020B0604020202020204" pitchFamily="34" charset="0"/>
              </a:rPr>
              <a:t>If you are a Spotlight regular, you may have noticed this case study was used before, in the context of ‘being a rights Respecting School.</a:t>
            </a:r>
          </a:p>
          <a:p>
            <a:endParaRPr lang="en-US" sz="1800" dirty="0">
              <a:latin typeface="Arial" panose="020B0604020202020204" pitchFamily="34" charset="0"/>
              <a:cs typeface="Arial" panose="020B0604020202020204" pitchFamily="34" charset="0"/>
            </a:endParaRPr>
          </a:p>
          <a:p>
            <a:r>
              <a:rPr lang="en-US" sz="1800">
                <a:latin typeface="Arial" panose="020B0604020202020204" pitchFamily="34" charset="0"/>
                <a:cs typeface="Arial" panose="020B0604020202020204" pitchFamily="34" charset="0"/>
              </a:rPr>
              <a:t>The</a:t>
            </a:r>
            <a:r>
              <a:rPr lang="en-US" sz="1800" baseline="0">
                <a:latin typeface="Arial" panose="020B0604020202020204" pitchFamily="34" charset="0"/>
                <a:cs typeface="Arial" panose="020B0604020202020204" pitchFamily="34" charset="0"/>
              </a:rPr>
              <a:t> school’s </a:t>
            </a:r>
            <a:r>
              <a:rPr lang="en-US" sz="180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emphasis on health and wellbeing makes it worthy of a second look, in relation to this month’s theme.</a:t>
            </a:r>
          </a:p>
          <a:p>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The School</a:t>
            </a:r>
            <a:r>
              <a:rPr lang="en-US" sz="1800" baseline="0" dirty="0">
                <a:latin typeface="Arial" panose="020B0604020202020204" pitchFamily="34" charset="0"/>
                <a:cs typeface="Arial" panose="020B0604020202020204" pitchFamily="34" charset="0"/>
              </a:rPr>
              <a:t> Health Research Network is a Welsh Government initiative – If you are elsewhere in the UK, their website may still be of interest:  https://www.shrn.org.uk/ </a:t>
            </a:r>
            <a:endParaRPr lang="en-US" sz="18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301C135-8ECD-234C-BECE-154CA43012B9}" type="slidenum">
              <a:rPr lang="en-US" smtClean="0"/>
              <a:t>9</a:t>
            </a:fld>
            <a:endParaRPr lang="en-US"/>
          </a:p>
        </p:txBody>
      </p:sp>
    </p:spTree>
    <p:extLst>
      <p:ext uri="{BB962C8B-B14F-4D97-AF65-F5344CB8AC3E}">
        <p14:creationId xmlns:p14="http://schemas.microsoft.com/office/powerpoint/2010/main" val="39930463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1">
    <p:bg>
      <p:bgPr>
        <a:solidFill>
          <a:schemeClr val="bg1">
            <a:alpha val="97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BEC4305-9547-9843-9C82-EA7A6EDD68E0}"/>
              </a:ext>
            </a:extLst>
          </p:cNvPr>
          <p:cNvSpPr/>
          <p:nvPr userDrawn="1"/>
        </p:nvSpPr>
        <p:spPr>
          <a:xfrm>
            <a:off x="0" y="0"/>
            <a:ext cx="12192000" cy="6858000"/>
          </a:xfrm>
          <a:prstGeom prst="rect">
            <a:avLst/>
          </a:prstGeom>
          <a:solidFill>
            <a:srgbClr val="00AE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chemeClr val="bg1"/>
          </a:solidFill>
          <a:ln>
            <a:noFill/>
          </a:ln>
        </p:spPr>
        <p:txBody>
          <a:bodyPr wrap="square" lIns="180000" tIns="180000" rIns="180000" bIns="36000" anchor="ctr" anchorCtr="0">
            <a:spAutoFit/>
          </a:bodyPr>
          <a:lstStyle>
            <a:lvl1pPr>
              <a:defRPr sz="4000" b="1" i="0" cap="none" spc="0" baseline="0">
                <a:solidFill>
                  <a:srgbClr val="00AEEF"/>
                </a:solidFill>
                <a:latin typeface="Univers LT Pro 85 XBlack" panose="020B0804030502020204" pitchFamily="34" charset="77"/>
              </a:defRPr>
            </a:lvl1pPr>
          </a:lstStyle>
          <a:p>
            <a:r>
              <a:rPr lang="en-US"/>
              <a:t>CLICK TO EDIT TITLE</a:t>
            </a:r>
            <a:endParaRPr lang="en-GB"/>
          </a:p>
        </p:txBody>
      </p:sp>
      <p:pic>
        <p:nvPicPr>
          <p:cNvPr id="9" name="Picture 8" descr="Graphical user interface, text, application&#10;&#10;Description automatically generated">
            <a:extLst>
              <a:ext uri="{FF2B5EF4-FFF2-40B4-BE49-F238E27FC236}">
                <a16:creationId xmlns:a16="http://schemas.microsoft.com/office/drawing/2014/main" id="{53BE7CC5-4C79-1244-9F01-978F50A8D70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05630" y="5519146"/>
            <a:ext cx="1712559" cy="1172599"/>
          </a:xfrm>
          <a:prstGeom prst="rect">
            <a:avLst/>
          </a:prstGeom>
        </p:spPr>
      </p:pic>
    </p:spTree>
    <p:extLst>
      <p:ext uri="{BB962C8B-B14F-4D97-AF65-F5344CB8AC3E}">
        <p14:creationId xmlns:p14="http://schemas.microsoft.com/office/powerpoint/2010/main" val="16145059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4">
    <p:spTree>
      <p:nvGrpSpPr>
        <p:cNvPr id="1" name=""/>
        <p:cNvGrpSpPr/>
        <p:nvPr/>
      </p:nvGrpSpPr>
      <p:grpSpPr>
        <a:xfrm>
          <a:off x="0" y="0"/>
          <a:ext cx="0" cy="0"/>
          <a:chOff x="0" y="0"/>
          <a:chExt cx="0" cy="0"/>
        </a:xfrm>
      </p:grpSpPr>
      <p:pic>
        <p:nvPicPr>
          <p:cNvPr id="3" name="Picture 2" descr="A picture containing human face, person, toddler, clothing&#10;&#10;Description automatically generated">
            <a:extLst>
              <a:ext uri="{FF2B5EF4-FFF2-40B4-BE49-F238E27FC236}">
                <a16:creationId xmlns:a16="http://schemas.microsoft.com/office/drawing/2014/main" id="{4B0F8D60-CEE8-04DE-1987-2BDFA30CFE0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5595"/>
          <a:stretch/>
        </p:blipFill>
        <p:spPr>
          <a:xfrm>
            <a:off x="0" y="0"/>
            <a:ext cx="12192000" cy="6858000"/>
          </a:xfrm>
          <a:prstGeom prst="rect">
            <a:avLst/>
          </a:prstGeom>
        </p:spPr>
      </p:pic>
      <p:sp>
        <p:nvSpPr>
          <p:cNvPr id="5" name="TextBox 4">
            <a:extLst>
              <a:ext uri="{FF2B5EF4-FFF2-40B4-BE49-F238E27FC236}">
                <a16:creationId xmlns:a16="http://schemas.microsoft.com/office/drawing/2014/main" id="{6B7F9DE6-B0BB-E94A-BBCC-550AA8C2847A}"/>
              </a:ext>
            </a:extLst>
          </p:cNvPr>
          <p:cNvSpPr txBox="1"/>
          <p:nvPr userDrawn="1"/>
        </p:nvSpPr>
        <p:spPr>
          <a:xfrm rot="5400000">
            <a:off x="11370842" y="5981107"/>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a:t>
            </a:r>
            <a:r>
              <a:rPr lang="en-GB" sz="800" b="0" i="0" err="1">
                <a:solidFill>
                  <a:schemeClr val="bg1"/>
                </a:solidFill>
                <a:effectLst/>
                <a:latin typeface="Univers LT Pro 45 Light" panose="020B0403020202020204" pitchFamily="34" charset="77"/>
              </a:rPr>
              <a:t>UNICEF</a:t>
            </a:r>
            <a:r>
              <a:rPr lang="en-GB" sz="800" b="0" i="0" err="1">
                <a:solidFill>
                  <a:schemeClr val="bg1"/>
                </a:solidFill>
                <a:effectLst/>
                <a:latin typeface="Montserrat" pitchFamily="2" charset="77"/>
              </a:rPr>
              <a:t>Sandag</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9C7465A-9FD6-6947-AD0B-9AC91E3717E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B90B541F-A993-B649-8826-0F9DE362481C}"/>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4" name="TextBox 3">
            <a:extLst>
              <a:ext uri="{FF2B5EF4-FFF2-40B4-BE49-F238E27FC236}">
                <a16:creationId xmlns:a16="http://schemas.microsoft.com/office/drawing/2014/main" id="{C96A18E2-32BB-24B9-2456-E8A39154EEC6}"/>
              </a:ext>
            </a:extLst>
          </p:cNvPr>
          <p:cNvSpPr txBox="1"/>
          <p:nvPr userDrawn="1"/>
        </p:nvSpPr>
        <p:spPr>
          <a:xfrm>
            <a:off x="317405" y="295061"/>
            <a:ext cx="3412931" cy="830997"/>
          </a:xfrm>
          <a:prstGeom prst="rect">
            <a:avLst/>
          </a:prstGeom>
          <a:noFill/>
        </p:spPr>
        <p:txBody>
          <a:bodyPr wrap="square">
            <a:spAutoFit/>
          </a:bodyPr>
          <a:lstStyle/>
          <a:p>
            <a:r>
              <a:rPr lang="en-GB" sz="1200" b="0" i="0">
                <a:solidFill>
                  <a:schemeClr val="bg1"/>
                </a:solidFill>
                <a:effectLst/>
                <a:latin typeface="Univers LT Pro 45 Light" panose="020B0403020202020204" pitchFamily="34" charset="77"/>
              </a:rPr>
              <a:t>2-year-old </a:t>
            </a:r>
            <a:r>
              <a:rPr lang="en-GB" sz="1200" b="0" i="0" err="1">
                <a:solidFill>
                  <a:schemeClr val="bg1"/>
                </a:solidFill>
                <a:effectLst/>
                <a:latin typeface="Univers LT Pro 45 Light" panose="020B0403020202020204" pitchFamily="34" charset="77"/>
              </a:rPr>
              <a:t>Anirlan</a:t>
            </a:r>
            <a:r>
              <a:rPr lang="en-GB" sz="1200" b="0" i="0">
                <a:solidFill>
                  <a:schemeClr val="bg1"/>
                </a:solidFill>
                <a:effectLst/>
                <a:latin typeface="Univers LT Pro 45 Light" panose="020B0403020202020204" pitchFamily="34" charset="77"/>
              </a:rPr>
              <a:t> lives in Mongolia with her mother, </a:t>
            </a:r>
            <a:r>
              <a:rPr lang="en-GB" sz="1200" b="0" i="0" err="1">
                <a:solidFill>
                  <a:schemeClr val="bg1"/>
                </a:solidFill>
                <a:effectLst/>
                <a:latin typeface="Univers LT Pro 45 Light" panose="020B0403020202020204" pitchFamily="34" charset="77"/>
              </a:rPr>
              <a:t>Otgonbayar</a:t>
            </a:r>
            <a:r>
              <a:rPr lang="en-GB" sz="1200" b="0" i="0">
                <a:solidFill>
                  <a:schemeClr val="bg1"/>
                </a:solidFill>
                <a:effectLst/>
                <a:latin typeface="Univers LT Pro 45 Light" panose="020B0403020202020204" pitchFamily="34" charset="77"/>
              </a:rPr>
              <a:t>. UNICEF health worker, </a:t>
            </a:r>
            <a:r>
              <a:rPr lang="en-GB" sz="1200" b="0" i="0" err="1">
                <a:solidFill>
                  <a:schemeClr val="bg1"/>
                </a:solidFill>
                <a:effectLst/>
                <a:latin typeface="Univers LT Pro 45 Light" panose="020B0403020202020204" pitchFamily="34" charset="77"/>
              </a:rPr>
              <a:t>Ogi</a:t>
            </a:r>
            <a:r>
              <a:rPr lang="en-GB" sz="1200" b="0" i="0">
                <a:solidFill>
                  <a:schemeClr val="bg1"/>
                </a:solidFill>
                <a:effectLst/>
                <a:latin typeface="Univers LT Pro 45 Light" panose="020B0403020202020204" pitchFamily="34" charset="77"/>
              </a:rPr>
              <a:t> travels hundreds of miles to vaccinate children in </a:t>
            </a:r>
            <a:r>
              <a:rPr lang="en-GB" sz="1200" b="0" i="0" err="1">
                <a:solidFill>
                  <a:schemeClr val="bg1"/>
                </a:solidFill>
                <a:effectLst/>
                <a:latin typeface="Univers LT Pro 45 Light" panose="020B0403020202020204" pitchFamily="34" charset="77"/>
              </a:rPr>
              <a:t>Anirlan’s</a:t>
            </a:r>
            <a:r>
              <a:rPr lang="en-GB" sz="1200" b="0" i="0">
                <a:solidFill>
                  <a:schemeClr val="bg1"/>
                </a:solidFill>
                <a:effectLst/>
                <a:latin typeface="Univers LT Pro 45 Light" panose="020B0403020202020204" pitchFamily="34" charset="77"/>
              </a:rPr>
              <a:t> remote community.</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4093963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ox&#10;&#10;Description automatically generated with low confidence">
            <a:extLst>
              <a:ext uri="{FF2B5EF4-FFF2-40B4-BE49-F238E27FC236}">
                <a16:creationId xmlns:a16="http://schemas.microsoft.com/office/drawing/2014/main" id="{FD787A29-255D-73BE-1C68-6CC0BB9139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8" b="11687"/>
          <a:stretch/>
        </p:blipFill>
        <p:spPr>
          <a:xfrm>
            <a:off x="0" y="0"/>
            <a:ext cx="12192000"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06728B43-A881-824F-9062-0F0823C2615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7C579EE6-3A13-134B-A386-401AC95236A6}"/>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11" name="TextBox 10">
            <a:extLst>
              <a:ext uri="{FF2B5EF4-FFF2-40B4-BE49-F238E27FC236}">
                <a16:creationId xmlns:a16="http://schemas.microsoft.com/office/drawing/2014/main" id="{04D475EB-B635-D443-A05E-63B780500DB6}"/>
              </a:ext>
            </a:extLst>
          </p:cNvPr>
          <p:cNvSpPr txBox="1"/>
          <p:nvPr userDrawn="1"/>
        </p:nvSpPr>
        <p:spPr>
          <a:xfrm rot="5400000">
            <a:off x="11452264" y="6118266"/>
            <a:ext cx="1264025"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Issaa</a:t>
            </a:r>
            <a:endParaRPr lang="en-US" sz="800" b="0" i="0">
              <a:solidFill>
                <a:schemeClr val="bg1"/>
              </a:solidFill>
              <a:latin typeface="Univers LT Pro 45 Light" panose="020B0403020202020204" pitchFamily="34" charset="77"/>
            </a:endParaRPr>
          </a:p>
        </p:txBody>
      </p:sp>
      <p:sp>
        <p:nvSpPr>
          <p:cNvPr id="2" name="TextBox 1">
            <a:extLst>
              <a:ext uri="{FF2B5EF4-FFF2-40B4-BE49-F238E27FC236}">
                <a16:creationId xmlns:a16="http://schemas.microsoft.com/office/drawing/2014/main" id="{92BF51E5-329C-8083-1D92-FDC030C48DE6}"/>
              </a:ext>
            </a:extLst>
          </p:cNvPr>
          <p:cNvSpPr txBox="1"/>
          <p:nvPr userDrawn="1"/>
        </p:nvSpPr>
        <p:spPr>
          <a:xfrm>
            <a:off x="317406" y="295061"/>
            <a:ext cx="3059640" cy="830997"/>
          </a:xfrm>
          <a:prstGeom prst="rect">
            <a:avLst/>
          </a:prstGeom>
          <a:noFill/>
        </p:spPr>
        <p:txBody>
          <a:bodyPr wrap="square">
            <a:spAutoFit/>
          </a:bodyPr>
          <a:lstStyle/>
          <a:p>
            <a:r>
              <a:rPr lang="en-GB" sz="1200" b="0" i="0">
                <a:solidFill>
                  <a:schemeClr val="tx1"/>
                </a:solidFill>
                <a:effectLst/>
                <a:latin typeface="Univers LT Pro 45 Light" panose="020B0403020202020204" pitchFamily="34" charset="77"/>
              </a:rPr>
              <a:t>Ali, 8, sheltering in a school following the devastating earthquakes in Syria, holds a box of clothes provided by UNICEF. </a:t>
            </a:r>
          </a:p>
          <a:p>
            <a:endParaRPr lang="en-GB" sz="1200" b="0" i="0">
              <a:solidFill>
                <a:schemeClr val="tx1"/>
              </a:solidFill>
              <a:effectLst/>
              <a:latin typeface="Univers LT Pro 45 Light" panose="020B0403020202020204" pitchFamily="34" charset="77"/>
            </a:endParaRPr>
          </a:p>
        </p:txBody>
      </p:sp>
    </p:spTree>
    <p:extLst>
      <p:ext uri="{BB962C8B-B14F-4D97-AF65-F5344CB8AC3E}">
        <p14:creationId xmlns:p14="http://schemas.microsoft.com/office/powerpoint/2010/main" val="7507211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3ADCB709-ED65-0741-B289-5B4E347811A1}"/>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1CABC8AD-7222-F34B-9DC8-93443F8D4804}"/>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3F15152C-B9F1-1C47-8AA6-A4AEDF174D0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C5ACB111-88C0-7C49-ACB4-E11D22B29D64}"/>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C7D2DC5-51AB-754B-B99C-2DC72F97B410}"/>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60A7AC5E-963B-0D4E-8617-70DC4C02B75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Tree>
    <p:extLst>
      <p:ext uri="{BB962C8B-B14F-4D97-AF65-F5344CB8AC3E}">
        <p14:creationId xmlns:p14="http://schemas.microsoft.com/office/powerpoint/2010/main" val="14736686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ransparent box 1">
    <p:spTree>
      <p:nvGrpSpPr>
        <p:cNvPr id="1" name=""/>
        <p:cNvGrpSpPr/>
        <p:nvPr/>
      </p:nvGrpSpPr>
      <p:grpSpPr>
        <a:xfrm>
          <a:off x="0" y="0"/>
          <a:ext cx="0" cy="0"/>
          <a:chOff x="0" y="0"/>
          <a:chExt cx="0" cy="0"/>
        </a:xfrm>
      </p:grpSpPr>
      <p:sp>
        <p:nvSpPr>
          <p:cNvPr id="17" name="Text Placeholder 7">
            <a:extLst>
              <a:ext uri="{FF2B5EF4-FFF2-40B4-BE49-F238E27FC236}">
                <a16:creationId xmlns:a16="http://schemas.microsoft.com/office/drawing/2014/main" id="{911F93A4-C228-F843-9F26-8B47B8F1C0E6}"/>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18" name="Text Placeholder 24">
            <a:extLst>
              <a:ext uri="{FF2B5EF4-FFF2-40B4-BE49-F238E27FC236}">
                <a16:creationId xmlns:a16="http://schemas.microsoft.com/office/drawing/2014/main" id="{9AD6D71F-36D3-9241-AF54-11F7648E9923}"/>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19" name="Text Placeholder 30">
            <a:extLst>
              <a:ext uri="{FF2B5EF4-FFF2-40B4-BE49-F238E27FC236}">
                <a16:creationId xmlns:a16="http://schemas.microsoft.com/office/drawing/2014/main" id="{F4C04A3D-CB22-0A49-97D0-5BA4C5664ED8}"/>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2" name="Text Placeholder 6">
            <a:extLst>
              <a:ext uri="{FF2B5EF4-FFF2-40B4-BE49-F238E27FC236}">
                <a16:creationId xmlns:a16="http://schemas.microsoft.com/office/drawing/2014/main" id="{FA9C82D4-3C10-E142-9889-00D4EF3D257D}"/>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4" name="Text Placeholder 32">
            <a:extLst>
              <a:ext uri="{FF2B5EF4-FFF2-40B4-BE49-F238E27FC236}">
                <a16:creationId xmlns:a16="http://schemas.microsoft.com/office/drawing/2014/main" id="{39C3253F-B0B0-DB41-B8CE-F01AA9C25704}"/>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23" name="Text Placeholder 32">
            <a:extLst>
              <a:ext uri="{FF2B5EF4-FFF2-40B4-BE49-F238E27FC236}">
                <a16:creationId xmlns:a16="http://schemas.microsoft.com/office/drawing/2014/main" id="{108794B6-B7F9-6A46-BACB-E949B4648B59}"/>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pic>
        <p:nvPicPr>
          <p:cNvPr id="5" name="Picture 4" descr="A person and child jumping over orange hurdles&#10;&#10;Description automatically generated">
            <a:extLst>
              <a:ext uri="{FF2B5EF4-FFF2-40B4-BE49-F238E27FC236}">
                <a16:creationId xmlns:a16="http://schemas.microsoft.com/office/drawing/2014/main" id="{C5642213-C356-343F-5200-AF2D4F26E8B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5724" r="25017"/>
          <a:stretch/>
        </p:blipFill>
        <p:spPr>
          <a:xfrm>
            <a:off x="6096000" y="0"/>
            <a:ext cx="6096000" cy="6858000"/>
          </a:xfrm>
          <a:prstGeom prst="rect">
            <a:avLst/>
          </a:prstGeom>
        </p:spPr>
      </p:pic>
      <p:sp>
        <p:nvSpPr>
          <p:cNvPr id="6" name="TextBox 5">
            <a:extLst>
              <a:ext uri="{FF2B5EF4-FFF2-40B4-BE49-F238E27FC236}">
                <a16:creationId xmlns:a16="http://schemas.microsoft.com/office/drawing/2014/main" id="{F7C47011-FFB4-3BE8-3146-7B47FDC3C3A7}"/>
              </a:ext>
            </a:extLst>
          </p:cNvPr>
          <p:cNvSpPr txBox="1"/>
          <p:nvPr userDrawn="1"/>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212712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parent box 3">
    <p:spTree>
      <p:nvGrpSpPr>
        <p:cNvPr id="1" name=""/>
        <p:cNvGrpSpPr/>
        <p:nvPr/>
      </p:nvGrpSpPr>
      <p:grpSpPr>
        <a:xfrm>
          <a:off x="0" y="0"/>
          <a:ext cx="0" cy="0"/>
          <a:chOff x="0" y="0"/>
          <a:chExt cx="0" cy="0"/>
        </a:xfrm>
      </p:grpSpPr>
      <p:sp>
        <p:nvSpPr>
          <p:cNvPr id="19" name="Text Placeholder 7">
            <a:extLst>
              <a:ext uri="{FF2B5EF4-FFF2-40B4-BE49-F238E27FC236}">
                <a16:creationId xmlns:a16="http://schemas.microsoft.com/office/drawing/2014/main" id="{50971B6A-3C27-4844-8231-F1BBFFEE3C4F}"/>
              </a:ext>
            </a:extLst>
          </p:cNvPr>
          <p:cNvSpPr>
            <a:spLocks noGrp="1"/>
          </p:cNvSpPr>
          <p:nvPr>
            <p:ph type="body" sz="quarter" idx="14" hasCustomPrompt="1"/>
          </p:nvPr>
        </p:nvSpPr>
        <p:spPr>
          <a:xfrm>
            <a:off x="6536002" y="600588"/>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0" name="Text Placeholder 24">
            <a:extLst>
              <a:ext uri="{FF2B5EF4-FFF2-40B4-BE49-F238E27FC236}">
                <a16:creationId xmlns:a16="http://schemas.microsoft.com/office/drawing/2014/main" id="{0568E147-7B99-AB4E-87BD-2A6E5E4C1FEA}"/>
              </a:ext>
            </a:extLst>
          </p:cNvPr>
          <p:cNvSpPr>
            <a:spLocks noGrp="1"/>
          </p:cNvSpPr>
          <p:nvPr>
            <p:ph type="body" sz="quarter" idx="17" hasCustomPrompt="1"/>
          </p:nvPr>
        </p:nvSpPr>
        <p:spPr>
          <a:xfrm>
            <a:off x="6535899" y="3681012"/>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1" name="Text Placeholder 30">
            <a:extLst>
              <a:ext uri="{FF2B5EF4-FFF2-40B4-BE49-F238E27FC236}">
                <a16:creationId xmlns:a16="http://schemas.microsoft.com/office/drawing/2014/main" id="{9B82D579-7705-DA4E-8F72-031AA3ACA39B}"/>
              </a:ext>
            </a:extLst>
          </p:cNvPr>
          <p:cNvSpPr>
            <a:spLocks noGrp="1"/>
          </p:cNvSpPr>
          <p:nvPr>
            <p:ph type="body" sz="quarter" idx="20" hasCustomPrompt="1"/>
          </p:nvPr>
        </p:nvSpPr>
        <p:spPr>
          <a:xfrm>
            <a:off x="6535898" y="1551132"/>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24" name="Text Placeholder 6">
            <a:extLst>
              <a:ext uri="{FF2B5EF4-FFF2-40B4-BE49-F238E27FC236}">
                <a16:creationId xmlns:a16="http://schemas.microsoft.com/office/drawing/2014/main" id="{F9A46698-EC9E-B948-AAB6-297953D1AF4F}"/>
              </a:ext>
            </a:extLst>
          </p:cNvPr>
          <p:cNvSpPr>
            <a:spLocks noGrp="1"/>
          </p:cNvSpPr>
          <p:nvPr>
            <p:ph type="body" sz="quarter" idx="23" hasCustomPrompt="1"/>
          </p:nvPr>
        </p:nvSpPr>
        <p:spPr>
          <a:xfrm>
            <a:off x="6535899" y="2141136"/>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25" name="Text Placeholder 32">
            <a:extLst>
              <a:ext uri="{FF2B5EF4-FFF2-40B4-BE49-F238E27FC236}">
                <a16:creationId xmlns:a16="http://schemas.microsoft.com/office/drawing/2014/main" id="{6F95AD97-5A5B-4E4E-BB5F-514681B19D93}"/>
              </a:ext>
            </a:extLst>
          </p:cNvPr>
          <p:cNvSpPr>
            <a:spLocks noGrp="1"/>
          </p:cNvSpPr>
          <p:nvPr>
            <p:ph type="body" sz="quarter" idx="21" hasCustomPrompt="1"/>
          </p:nvPr>
        </p:nvSpPr>
        <p:spPr>
          <a:xfrm>
            <a:off x="6535898" y="4179743"/>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6" name="Text Placeholder 32">
            <a:extLst>
              <a:ext uri="{FF2B5EF4-FFF2-40B4-BE49-F238E27FC236}">
                <a16:creationId xmlns:a16="http://schemas.microsoft.com/office/drawing/2014/main" id="{C4A51ABF-E0D2-BE43-A416-1F6A52F0A81E}"/>
              </a:ext>
            </a:extLst>
          </p:cNvPr>
          <p:cNvSpPr>
            <a:spLocks noGrp="1"/>
          </p:cNvSpPr>
          <p:nvPr>
            <p:ph type="body" sz="quarter" idx="22" hasCustomPrompt="1"/>
          </p:nvPr>
        </p:nvSpPr>
        <p:spPr>
          <a:xfrm>
            <a:off x="6535896" y="5471243"/>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pic>
        <p:nvPicPr>
          <p:cNvPr id="5" name="Picture 4" descr="A child riding a tricycle&#10;&#10;Description automatically generated">
            <a:extLst>
              <a:ext uri="{FF2B5EF4-FFF2-40B4-BE49-F238E27FC236}">
                <a16:creationId xmlns:a16="http://schemas.microsoft.com/office/drawing/2014/main" id="{CAF2AD2C-32D6-0595-0DAD-7251101C14E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697" r="22866"/>
          <a:stretch/>
        </p:blipFill>
        <p:spPr>
          <a:xfrm>
            <a:off x="-18288" y="0"/>
            <a:ext cx="6114288" cy="6858000"/>
          </a:xfrm>
          <a:prstGeom prst="rect">
            <a:avLst/>
          </a:prstGeom>
        </p:spPr>
      </p:pic>
      <p:sp>
        <p:nvSpPr>
          <p:cNvPr id="7" name="TextBox 6">
            <a:extLst>
              <a:ext uri="{FF2B5EF4-FFF2-40B4-BE49-F238E27FC236}">
                <a16:creationId xmlns:a16="http://schemas.microsoft.com/office/drawing/2014/main" id="{7AF13159-C592-51E3-7198-D0044A4A7ED4}"/>
              </a:ext>
            </a:extLst>
          </p:cNvPr>
          <p:cNvSpPr txBox="1"/>
          <p:nvPr userDrawn="1"/>
        </p:nvSpPr>
        <p:spPr>
          <a:xfrm rot="16200000">
            <a:off x="-524219" y="6113695"/>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9620072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and object 1">
    <p:bg>
      <p:bgPr>
        <a:solidFill>
          <a:srgbClr val="00AEEF"/>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20818983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Content and object 1">
    <p:bg>
      <p:bgPr>
        <a:solidFill>
          <a:schemeClr val="tx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solidFill>
                  <a:schemeClr val="bg1"/>
                </a:solidFill>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Tree>
    <p:extLst>
      <p:ext uri="{BB962C8B-B14F-4D97-AF65-F5344CB8AC3E}">
        <p14:creationId xmlns:p14="http://schemas.microsoft.com/office/powerpoint/2010/main" val="66465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ontent and object 1">
    <p:bg>
      <p:bgPr>
        <a:solidFill>
          <a:schemeClr val="bg1"/>
        </a:solidFill>
        <a:effectLst/>
      </p:bgPr>
    </p:bg>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66B79801-24AD-D045-91A4-8CAA77B45F82}"/>
              </a:ext>
            </a:extLst>
          </p:cNvPr>
          <p:cNvSpPr>
            <a:spLocks noGrp="1"/>
          </p:cNvSpPr>
          <p:nvPr>
            <p:ph idx="13" hasCustomPrompt="1"/>
          </p:nvPr>
        </p:nvSpPr>
        <p:spPr>
          <a:xfrm>
            <a:off x="6096000" y="0"/>
            <a:ext cx="6095999" cy="6857999"/>
          </a:xfrm>
        </p:spPr>
        <p:txBody>
          <a:bodyPr anchor="ctr" anchorCtr="1">
            <a:normAutofit/>
          </a:bodyPr>
          <a:lstStyle>
            <a:lvl1pPr marL="0" indent="0">
              <a:buNone/>
              <a:defRPr sz="2000" b="1" i="0">
                <a:latin typeface="Univers LT Pro 45 Light" panose="020B0403020202020204" pitchFamily="34" charset="77"/>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ICON TO ADD IMAGE/OBJECT</a:t>
            </a:r>
          </a:p>
        </p:txBody>
      </p:sp>
      <p:sp>
        <p:nvSpPr>
          <p:cNvPr id="8" name="Text Placeholder 7">
            <a:extLst>
              <a:ext uri="{FF2B5EF4-FFF2-40B4-BE49-F238E27FC236}">
                <a16:creationId xmlns:a16="http://schemas.microsoft.com/office/drawing/2014/main" id="{A7DE4915-8F76-AB49-9590-D6122C483402}"/>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0099BF44-277F-CD47-80F6-ADBE4478B29B}"/>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31" name="Text Placeholder 30">
            <a:extLst>
              <a:ext uri="{FF2B5EF4-FFF2-40B4-BE49-F238E27FC236}">
                <a16:creationId xmlns:a16="http://schemas.microsoft.com/office/drawing/2014/main" id="{3CD398BE-B6E7-D047-BA41-3EEF947B415E}"/>
              </a:ext>
            </a:extLst>
          </p:cNvPr>
          <p:cNvSpPr>
            <a:spLocks noGrp="1"/>
          </p:cNvSpPr>
          <p:nvPr>
            <p:ph type="body" sz="quarter" idx="20" hasCustomPrompt="1"/>
          </p:nvPr>
        </p:nvSpPr>
        <p:spPr>
          <a:xfrm>
            <a:off x="528637" y="1481684"/>
            <a:ext cx="5305425" cy="448808"/>
          </a:xfrm>
        </p:spPr>
        <p:txBody>
          <a:bodyPr lIns="0" rIns="90000"/>
          <a:lstStyle>
            <a:lvl1pPr marL="0" indent="0">
              <a:buNone/>
              <a:defRPr b="1" i="0">
                <a:latin typeface="Univers LT Pro 85 XBlack" panose="020B0804030502020204" pitchFamily="34" charset="77"/>
              </a:defRPr>
            </a:lvl1pPr>
          </a:lstStyle>
          <a:p>
            <a:pPr lvl="0"/>
            <a:r>
              <a:rPr lang="en-GB"/>
              <a:t>CLICK TO EDIT</a:t>
            </a:r>
          </a:p>
        </p:txBody>
      </p:sp>
      <p:sp>
        <p:nvSpPr>
          <p:cNvPr id="35" name="Text Placeholder 6">
            <a:extLst>
              <a:ext uri="{FF2B5EF4-FFF2-40B4-BE49-F238E27FC236}">
                <a16:creationId xmlns:a16="http://schemas.microsoft.com/office/drawing/2014/main" id="{7C993EE9-E58A-7E4B-B4EB-2294621E94E9}"/>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6" name="Text Placeholder 32">
            <a:extLst>
              <a:ext uri="{FF2B5EF4-FFF2-40B4-BE49-F238E27FC236}">
                <a16:creationId xmlns:a16="http://schemas.microsoft.com/office/drawing/2014/main" id="{6F6709CB-D11A-7948-8AAE-9615AE189BC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37" name="Text Placeholder 32">
            <a:extLst>
              <a:ext uri="{FF2B5EF4-FFF2-40B4-BE49-F238E27FC236}">
                <a16:creationId xmlns:a16="http://schemas.microsoft.com/office/drawing/2014/main" id="{BD0CE0E7-E129-234F-8A68-84DB95925F4E}"/>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Tree>
    <p:extLst>
      <p:ext uri="{BB962C8B-B14F-4D97-AF65-F5344CB8AC3E}">
        <p14:creationId xmlns:p14="http://schemas.microsoft.com/office/powerpoint/2010/main" val="40215709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ontent and object 1">
    <p:bg>
      <p:bgPr>
        <a:solidFill>
          <a:srgbClr val="00AEEF"/>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chemeClr val="tx1"/>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chemeClr val="tx1"/>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972543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8_Content and object 1">
    <p:bg>
      <p:bgPr>
        <a:solidFill>
          <a:schemeClr val="tx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bg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FF00"/>
              </a:buClr>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FF00"/>
              </a:buClr>
              <a:buFont typeface="+mj-lt"/>
              <a:buAutoNum type="arabicPeriod"/>
              <a:defRPr sz="1800" b="0" i="0">
                <a:solidFill>
                  <a:schemeClr val="bg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bg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9" name="Text Placeholder 2">
            <a:extLst>
              <a:ext uri="{FF2B5EF4-FFF2-40B4-BE49-F238E27FC236}">
                <a16:creationId xmlns:a16="http://schemas.microsoft.com/office/drawing/2014/main" id="{F6A2E7FF-FD1B-CF4D-BE4E-0C84862079C4}"/>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latin typeface="Aleo" pitchFamily="2"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800">
                <a:solidFill>
                  <a:schemeClr val="bg1"/>
                </a:solidFill>
              </a:rPr>
              <a:t>“Click to edit. Add a quote or stat here. You can pull out key </a:t>
            </a:r>
            <a:br>
              <a:rPr lang="en-US" sz="2800">
                <a:solidFill>
                  <a:schemeClr val="bg1"/>
                </a:solidFill>
              </a:rPr>
            </a:br>
            <a:r>
              <a:rPr lang="en-US" sz="2800">
                <a:solidFill>
                  <a:srgbClr val="FFFF00"/>
                </a:solidFill>
              </a:rPr>
              <a:t>words</a:t>
            </a:r>
            <a:r>
              <a:rPr lang="en-US" sz="2800">
                <a:solidFill>
                  <a:schemeClr val="bg1"/>
                </a:solidFill>
              </a:rPr>
              <a:t> or </a:t>
            </a:r>
            <a:r>
              <a:rPr lang="en-US" sz="2800">
                <a:solidFill>
                  <a:srgbClr val="FFFF00"/>
                </a:solidFill>
              </a:rPr>
              <a:t>phrases </a:t>
            </a:r>
            <a:r>
              <a:rPr lang="en-US" sz="2800">
                <a:solidFill>
                  <a:schemeClr val="bg1"/>
                </a:solidFill>
              </a:rPr>
              <a:t>in a </a:t>
            </a:r>
            <a:br>
              <a:rPr lang="en-US" sz="2800">
                <a:solidFill>
                  <a:schemeClr val="bg1"/>
                </a:solidFill>
              </a:rPr>
            </a:br>
            <a:r>
              <a:rPr lang="en-US" sz="2800">
                <a:solidFill>
                  <a:schemeClr val="bg1"/>
                </a:solidFill>
              </a:rPr>
              <a:t>secondary </a:t>
            </a:r>
            <a:r>
              <a:rPr lang="en-US" sz="2800" err="1">
                <a:solidFill>
                  <a:schemeClr val="bg1"/>
                </a:solidFill>
              </a:rPr>
              <a:t>colour</a:t>
            </a:r>
            <a:r>
              <a:rPr lang="en-US" sz="2800">
                <a:solidFill>
                  <a:schemeClr val="bg1"/>
                </a:solidFill>
              </a:rPr>
              <a:t>.”</a:t>
            </a:r>
            <a:endParaRPr lang="en-GB" sz="2800">
              <a:solidFill>
                <a:schemeClr val="bg1"/>
              </a:solidFill>
            </a:endParaRPr>
          </a:p>
        </p:txBody>
      </p:sp>
    </p:spTree>
    <p:extLst>
      <p:ext uri="{BB962C8B-B14F-4D97-AF65-F5344CB8AC3E}">
        <p14:creationId xmlns:p14="http://schemas.microsoft.com/office/powerpoint/2010/main" val="18304167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1">
    <p:bg>
      <p:bgPr>
        <a:solidFill>
          <a:schemeClr val="bg1">
            <a:alpha val="97000"/>
          </a:schemeClr>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2" name="Picture 1">
            <a:extLst>
              <a:ext uri="{FF2B5EF4-FFF2-40B4-BE49-F238E27FC236}">
                <a16:creationId xmlns:a16="http://schemas.microsoft.com/office/drawing/2014/main" id="{A033AC36-552C-2C57-A230-68CD33F8E796}"/>
              </a:ext>
            </a:extLst>
          </p:cNvPr>
          <p:cNvPicPr>
            <a:picLocks noChangeAspect="1"/>
          </p:cNvPicPr>
          <p:nvPr userDrawn="1"/>
        </p:nvPicPr>
        <p:blipFill>
          <a:blip r:embed="rId2"/>
          <a:stretch>
            <a:fillRect/>
          </a:stretch>
        </p:blipFill>
        <p:spPr>
          <a:xfrm>
            <a:off x="9667702" y="4884579"/>
            <a:ext cx="2386659" cy="1973421"/>
          </a:xfrm>
          <a:prstGeom prst="rect">
            <a:avLst/>
          </a:prstGeom>
        </p:spPr>
      </p:pic>
    </p:spTree>
    <p:extLst>
      <p:ext uri="{BB962C8B-B14F-4D97-AF65-F5344CB8AC3E}">
        <p14:creationId xmlns:p14="http://schemas.microsoft.com/office/powerpoint/2010/main" val="1135878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Content and object 1">
    <p:bg>
      <p:bgPr>
        <a:solidFill>
          <a:schemeClr val="bg1"/>
        </a:solidFill>
        <a:effectLst/>
      </p:bgPr>
    </p:bg>
    <p:spTree>
      <p:nvGrpSpPr>
        <p:cNvPr id="1" name=""/>
        <p:cNvGrpSpPr/>
        <p:nvPr/>
      </p:nvGrpSpPr>
      <p:grpSpPr>
        <a:xfrm>
          <a:off x="0" y="0"/>
          <a:ext cx="0" cy="0"/>
          <a:chOff x="0" y="0"/>
          <a:chExt cx="0" cy="0"/>
        </a:xfrm>
      </p:grpSpPr>
      <p:sp>
        <p:nvSpPr>
          <p:cNvPr id="23" name="Text Placeholder 7">
            <a:extLst>
              <a:ext uri="{FF2B5EF4-FFF2-40B4-BE49-F238E27FC236}">
                <a16:creationId xmlns:a16="http://schemas.microsoft.com/office/drawing/2014/main" id="{F13E6965-0B9A-224F-B64D-FB7942606BDC}"/>
              </a:ext>
            </a:extLst>
          </p:cNvPr>
          <p:cNvSpPr>
            <a:spLocks noGrp="1"/>
          </p:cNvSpPr>
          <p:nvPr>
            <p:ph type="body" sz="quarter" idx="14" hasCustomPrompt="1"/>
          </p:nvPr>
        </p:nvSpPr>
        <p:spPr>
          <a:xfrm>
            <a:off x="528741" y="531140"/>
            <a:ext cx="3186731" cy="714793"/>
          </a:xfrm>
          <a:solidFill>
            <a:srgbClr val="00AEEF"/>
          </a:solidFill>
        </p:spPr>
        <p:txBody>
          <a:bodyPr wrap="square" lIns="144000" tIns="144000" rIns="108000" bIns="0" anchor="ctr" anchorCtr="0">
            <a:spAutoFit/>
          </a:bodyPr>
          <a:lstStyle>
            <a:lvl1pPr marL="0" indent="0">
              <a:buNone/>
              <a:defRPr sz="4000" b="1" i="0" spc="100" baseline="0">
                <a:solidFill>
                  <a:schemeClr val="bg1"/>
                </a:solidFill>
                <a:latin typeface="Univers LT Pro 85 XBlack" panose="020B0804030502020204" pitchFamily="34" charset="77"/>
              </a:defRPr>
            </a:lvl1pPr>
            <a:lvl5pPr marL="1828800" indent="0">
              <a:buNone/>
              <a:defRPr/>
            </a:lvl5pPr>
          </a:lstStyle>
          <a:p>
            <a:r>
              <a:rPr lang="en-US"/>
              <a:t>HEADLINE</a:t>
            </a:r>
            <a:endParaRPr lang="en-GB"/>
          </a:p>
        </p:txBody>
      </p:sp>
      <p:sp>
        <p:nvSpPr>
          <p:cNvPr id="25" name="Text Placeholder 24">
            <a:extLst>
              <a:ext uri="{FF2B5EF4-FFF2-40B4-BE49-F238E27FC236}">
                <a16:creationId xmlns:a16="http://schemas.microsoft.com/office/drawing/2014/main" id="{644F7200-DCFE-9945-9273-44E67D6992D8}"/>
              </a:ext>
            </a:extLst>
          </p:cNvPr>
          <p:cNvSpPr>
            <a:spLocks noGrp="1"/>
          </p:cNvSpPr>
          <p:nvPr>
            <p:ph type="body" sz="quarter" idx="17" hasCustomPrompt="1"/>
          </p:nvPr>
        </p:nvSpPr>
        <p:spPr>
          <a:xfrm>
            <a:off x="528638" y="3611564"/>
            <a:ext cx="5305425" cy="259486"/>
          </a:xfrm>
        </p:spPr>
        <p:txBody>
          <a:bodyPr lIns="0" rIns="90000">
            <a:noAutofit/>
          </a:bodyPr>
          <a:lstStyle>
            <a:lvl1pPr marL="0" indent="0">
              <a:buNone/>
              <a:defRPr sz="2000" b="1" i="0">
                <a:solidFill>
                  <a:srgbClr val="00AEEF"/>
                </a:solidFill>
                <a:latin typeface="Univers LT Pro 45 Light" panose="020B0403020202020204" pitchFamily="34" charset="77"/>
              </a:defRPr>
            </a:lvl1pPr>
          </a:lstStyle>
          <a:p>
            <a:pPr lvl="0"/>
            <a:r>
              <a:rPr lang="en-GB"/>
              <a:t>Click to edit subheading</a:t>
            </a:r>
            <a:endParaRPr lang="en-US"/>
          </a:p>
        </p:txBody>
      </p:sp>
      <p:sp>
        <p:nvSpPr>
          <p:cNvPr id="26" name="Text Placeholder 30">
            <a:extLst>
              <a:ext uri="{FF2B5EF4-FFF2-40B4-BE49-F238E27FC236}">
                <a16:creationId xmlns:a16="http://schemas.microsoft.com/office/drawing/2014/main" id="{C5D0C60B-E163-B04A-AB8E-6DA0597ACBE1}"/>
              </a:ext>
            </a:extLst>
          </p:cNvPr>
          <p:cNvSpPr>
            <a:spLocks noGrp="1"/>
          </p:cNvSpPr>
          <p:nvPr>
            <p:ph type="body" sz="quarter" idx="20" hasCustomPrompt="1"/>
          </p:nvPr>
        </p:nvSpPr>
        <p:spPr>
          <a:xfrm>
            <a:off x="528637" y="1481684"/>
            <a:ext cx="5467049" cy="448808"/>
          </a:xfrm>
        </p:spPr>
        <p:txBody>
          <a:bodyPr lIns="0" rIns="90000"/>
          <a:lstStyle>
            <a:lvl1pPr marL="0" indent="0">
              <a:buNone/>
              <a:defRPr b="1" i="0">
                <a:solidFill>
                  <a:schemeClr val="tx1"/>
                </a:solidFill>
                <a:latin typeface="Univers LT Pro 85 XBlack" panose="020B0804030502020204" pitchFamily="34" charset="77"/>
              </a:defRPr>
            </a:lvl1pPr>
          </a:lstStyle>
          <a:p>
            <a:pPr lvl="0"/>
            <a:r>
              <a:rPr lang="en-GB"/>
              <a:t>CLICK TO EDIT</a:t>
            </a:r>
          </a:p>
        </p:txBody>
      </p:sp>
      <p:sp>
        <p:nvSpPr>
          <p:cNvPr id="27" name="Text Placeholder 32">
            <a:extLst>
              <a:ext uri="{FF2B5EF4-FFF2-40B4-BE49-F238E27FC236}">
                <a16:creationId xmlns:a16="http://schemas.microsoft.com/office/drawing/2014/main" id="{E76B139B-DF4C-1A4B-9E23-23263EEEDDFE}"/>
              </a:ext>
            </a:extLst>
          </p:cNvPr>
          <p:cNvSpPr>
            <a:spLocks noGrp="1"/>
          </p:cNvSpPr>
          <p:nvPr>
            <p:ph type="body" sz="quarter" idx="21" hasCustomPrompt="1"/>
          </p:nvPr>
        </p:nvSpPr>
        <p:spPr>
          <a:xfrm>
            <a:off x="528638" y="4035425"/>
            <a:ext cx="5305425" cy="1127125"/>
          </a:xfrm>
        </p:spPr>
        <p:txBody>
          <a:bodyPr lIns="0">
            <a:normAutofit/>
          </a:bodyPr>
          <a:lstStyle>
            <a:lvl1pPr>
              <a:buClr>
                <a:srgbClr val="FF6937"/>
              </a:buClr>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bullet list</a:t>
            </a:r>
          </a:p>
        </p:txBody>
      </p:sp>
      <p:sp>
        <p:nvSpPr>
          <p:cNvPr id="28" name="Text Placeholder 32">
            <a:extLst>
              <a:ext uri="{FF2B5EF4-FFF2-40B4-BE49-F238E27FC236}">
                <a16:creationId xmlns:a16="http://schemas.microsoft.com/office/drawing/2014/main" id="{BD7000FD-8C77-2A4A-AAB0-4E86F9D62B39}"/>
              </a:ext>
            </a:extLst>
          </p:cNvPr>
          <p:cNvSpPr>
            <a:spLocks noGrp="1"/>
          </p:cNvSpPr>
          <p:nvPr>
            <p:ph type="body" sz="quarter" idx="22" hasCustomPrompt="1"/>
          </p:nvPr>
        </p:nvSpPr>
        <p:spPr>
          <a:xfrm>
            <a:off x="528636" y="5326925"/>
            <a:ext cx="5305425" cy="1127125"/>
          </a:xfrm>
        </p:spPr>
        <p:txBody>
          <a:bodyPr lIns="0">
            <a:normAutofit/>
          </a:bodyPr>
          <a:lstStyle>
            <a:lvl1pPr marL="342900" indent="-342900">
              <a:buClr>
                <a:srgbClr val="FF6937"/>
              </a:buClr>
              <a:buFont typeface="+mj-lt"/>
              <a:buAutoNum type="arabicPeriod"/>
              <a:defRPr sz="1800" b="0" i="0">
                <a:solidFill>
                  <a:schemeClr val="tx1"/>
                </a:solidFill>
                <a:latin typeface="Univers LT Pro 45 Light" panose="020B0403020202020204" pitchFamily="34" charset="77"/>
              </a:defRPr>
            </a:lvl1pPr>
            <a:lvl2pPr>
              <a:buClr>
                <a:srgbClr val="00AEEF"/>
              </a:buClr>
              <a:defRPr sz="1800"/>
            </a:lvl2pPr>
            <a:lvl3pPr marL="1257300" indent="-342900">
              <a:buClr>
                <a:srgbClr val="00AEEF"/>
              </a:buClr>
              <a:buFont typeface="Arial" panose="020B0604020202020204" pitchFamily="34" charset="0"/>
              <a:buChar char="•"/>
              <a:defRPr sz="1800"/>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GB"/>
              <a:t>Click to edit number list</a:t>
            </a:r>
          </a:p>
        </p:txBody>
      </p:sp>
      <p:sp>
        <p:nvSpPr>
          <p:cNvPr id="7" name="Text Placeholder 6">
            <a:extLst>
              <a:ext uri="{FF2B5EF4-FFF2-40B4-BE49-F238E27FC236}">
                <a16:creationId xmlns:a16="http://schemas.microsoft.com/office/drawing/2014/main" id="{1764CCF1-48CB-AE46-BCEA-D8996EA06D47}"/>
              </a:ext>
            </a:extLst>
          </p:cNvPr>
          <p:cNvSpPr>
            <a:spLocks noGrp="1"/>
          </p:cNvSpPr>
          <p:nvPr>
            <p:ph type="body" sz="quarter" idx="23" hasCustomPrompt="1"/>
          </p:nvPr>
        </p:nvSpPr>
        <p:spPr>
          <a:xfrm>
            <a:off x="528638" y="2071688"/>
            <a:ext cx="5305425" cy="1357312"/>
          </a:xfrm>
        </p:spPr>
        <p:txBody>
          <a:bodyPr lIns="0">
            <a:normAutofit/>
          </a:bodyPr>
          <a:lstStyle>
            <a:lvl1pPr marL="0" indent="0">
              <a:buFontTx/>
              <a:buNone/>
              <a:defRPr sz="1800" b="0" i="0">
                <a:solidFill>
                  <a:schemeClr val="tx1"/>
                </a:solidFill>
                <a:latin typeface="Univers LT Pro 45 Light" panose="020B0403020202020204" pitchFamily="34" charset="77"/>
              </a:defRPr>
            </a:lvl1pPr>
            <a:lvl5pPr marL="1828800" indent="0">
              <a:buNone/>
              <a:defRPr/>
            </a:lvl5pPr>
          </a:lstStyle>
          <a:p>
            <a:pPr lvl="0"/>
            <a:r>
              <a:rPr lang="en-GB"/>
              <a:t>Click to edit body copy.</a:t>
            </a:r>
            <a:endParaRPr lang="en-US"/>
          </a:p>
        </p:txBody>
      </p:sp>
      <p:sp>
        <p:nvSpPr>
          <p:cNvPr id="3" name="Text Placeholder 2">
            <a:extLst>
              <a:ext uri="{FF2B5EF4-FFF2-40B4-BE49-F238E27FC236}">
                <a16:creationId xmlns:a16="http://schemas.microsoft.com/office/drawing/2014/main" id="{A99823AF-C5AF-754B-8776-CA6845587781}"/>
              </a:ext>
            </a:extLst>
          </p:cNvPr>
          <p:cNvSpPr>
            <a:spLocks noGrp="1"/>
          </p:cNvSpPr>
          <p:nvPr>
            <p:ph type="body" sz="quarter" idx="24" hasCustomPrompt="1"/>
          </p:nvPr>
        </p:nvSpPr>
        <p:spPr>
          <a:xfrm>
            <a:off x="5995988" y="531140"/>
            <a:ext cx="5589587" cy="5922909"/>
          </a:xfrm>
        </p:spPr>
        <p:txBody>
          <a:bodyPr anchor="ctr" anchorCtr="1"/>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b="1" i="0">
                <a:solidFill>
                  <a:srgbClr val="00AEEF"/>
                </a:solidFill>
                <a:latin typeface="Aleo" pitchFamily="2" charset="77"/>
              </a:defRPr>
            </a:lvl1pPr>
          </a:lstStyle>
          <a:p>
            <a:pPr algn="ctr"/>
            <a:r>
              <a:rPr lang="en-US" sz="2800">
                <a:solidFill>
                  <a:srgbClr val="00AEEF"/>
                </a:solidFill>
              </a:rPr>
              <a:t>“Click to edit. Add a quote or stat here. You can pull out key </a:t>
            </a:r>
            <a:br>
              <a:rPr lang="en-US" sz="2800">
                <a:solidFill>
                  <a:srgbClr val="00AEEF"/>
                </a:solidFill>
              </a:rPr>
            </a:br>
            <a:r>
              <a:rPr lang="en-US" sz="2800">
                <a:solidFill>
                  <a:schemeClr val="tx1"/>
                </a:solidFill>
              </a:rPr>
              <a:t>words</a:t>
            </a:r>
            <a:r>
              <a:rPr lang="en-US" sz="2800">
                <a:solidFill>
                  <a:srgbClr val="00AEEF"/>
                </a:solidFill>
              </a:rPr>
              <a:t> or </a:t>
            </a:r>
            <a:r>
              <a:rPr lang="en-US" sz="2800">
                <a:solidFill>
                  <a:schemeClr val="tx1"/>
                </a:solidFill>
              </a:rPr>
              <a:t>phrases </a:t>
            </a:r>
            <a:r>
              <a:rPr lang="en-US" sz="2800">
                <a:solidFill>
                  <a:srgbClr val="00AEEF"/>
                </a:solidFill>
              </a:rPr>
              <a:t>in a </a:t>
            </a:r>
            <a:br>
              <a:rPr lang="en-US" sz="2800">
                <a:solidFill>
                  <a:srgbClr val="00AEEF"/>
                </a:solidFill>
              </a:rPr>
            </a:br>
            <a:r>
              <a:rPr lang="en-US" sz="2800">
                <a:solidFill>
                  <a:srgbClr val="00AEEF"/>
                </a:solidFill>
              </a:rPr>
              <a:t>secondary </a:t>
            </a:r>
            <a:r>
              <a:rPr lang="en-US" sz="2800" err="1">
                <a:solidFill>
                  <a:srgbClr val="00AEEF"/>
                </a:solidFill>
              </a:rPr>
              <a:t>colour</a:t>
            </a:r>
            <a:r>
              <a:rPr lang="en-US" sz="2800">
                <a:solidFill>
                  <a:srgbClr val="00AEEF"/>
                </a:solidFill>
              </a:rPr>
              <a:t>.”</a:t>
            </a:r>
            <a:endParaRPr lang="en-GB" sz="2800">
              <a:solidFill>
                <a:srgbClr val="00AEEF"/>
              </a:solidFill>
            </a:endParaRPr>
          </a:p>
        </p:txBody>
      </p:sp>
    </p:spTree>
    <p:extLst>
      <p:ext uri="{BB962C8B-B14F-4D97-AF65-F5344CB8AC3E}">
        <p14:creationId xmlns:p14="http://schemas.microsoft.com/office/powerpoint/2010/main" val="16211824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spTree>
    <p:extLst>
      <p:ext uri="{BB962C8B-B14F-4D97-AF65-F5344CB8AC3E}">
        <p14:creationId xmlns:p14="http://schemas.microsoft.com/office/powerpoint/2010/main" val="42040594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for image 1">
    <p:spTree>
      <p:nvGrpSpPr>
        <p:cNvPr id="1" name=""/>
        <p:cNvGrpSpPr/>
        <p:nvPr/>
      </p:nvGrpSpPr>
      <p:grpSpPr>
        <a:xfrm>
          <a:off x="0" y="0"/>
          <a:ext cx="0" cy="0"/>
          <a:chOff x="0" y="0"/>
          <a:chExt cx="0" cy="0"/>
        </a:xfrm>
      </p:grpSpPr>
      <p:sp>
        <p:nvSpPr>
          <p:cNvPr id="7" name="Picture Placeholder 2"/>
          <p:cNvSpPr>
            <a:spLocks noGrp="1"/>
          </p:cNvSpPr>
          <p:nvPr>
            <p:ph type="pic" idx="13" hasCustomPrompt="1"/>
          </p:nvPr>
        </p:nvSpPr>
        <p:spPr>
          <a:xfrm>
            <a:off x="12996" y="-1"/>
            <a:ext cx="12179003" cy="6864737"/>
          </a:xfrm>
        </p:spPr>
        <p:txBody>
          <a:bodyPr anchor="ctr" anchorCtr="1"/>
          <a:lstStyle>
            <a:lvl1pPr marL="0" indent="0">
              <a:buNone/>
              <a:defRPr sz="3200" b="1" i="0">
                <a:latin typeface="Univers LT Pro 45 Light" panose="020B0403020202020204" pitchFamily="34"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p>
        </p:txBody>
      </p:sp>
      <p:pic>
        <p:nvPicPr>
          <p:cNvPr id="3" name="Picture 2" descr="A picture containing text&#10;&#10;Description automatically generated">
            <a:extLst>
              <a:ext uri="{FF2B5EF4-FFF2-40B4-BE49-F238E27FC236}">
                <a16:creationId xmlns:a16="http://schemas.microsoft.com/office/drawing/2014/main" id="{9BCBD3E5-51C1-C94F-93C2-520AD14720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11116982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9EBBDA-EB37-3445-A63B-3C71FC237395}"/>
              </a:ext>
            </a:extLst>
          </p:cNvPr>
          <p:cNvSpPr txBox="1"/>
          <p:nvPr userDrawn="1"/>
        </p:nvSpPr>
        <p:spPr>
          <a:xfrm rot="5400000">
            <a:off x="11454389" y="522170"/>
            <a:ext cx="1259778"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UNICEF/Sokol</a:t>
            </a:r>
            <a:endParaRPr lang="en-US" sz="800" b="0" i="0">
              <a:solidFill>
                <a:schemeClr val="bg1"/>
              </a:solidFill>
              <a:latin typeface="Univers LT Pro 45 Light" panose="020B0403020202020204" pitchFamily="34" charset="77"/>
            </a:endParaRPr>
          </a:p>
        </p:txBody>
      </p:sp>
      <p:pic>
        <p:nvPicPr>
          <p:cNvPr id="4" name="Picture 3" descr="A picture containing text&#10;&#10;Description automatically generated">
            <a:extLst>
              <a:ext uri="{FF2B5EF4-FFF2-40B4-BE49-F238E27FC236}">
                <a16:creationId xmlns:a16="http://schemas.microsoft.com/office/drawing/2014/main" id="{38898DDE-91D3-0B45-B1E8-8390493318B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Tree>
    <p:extLst>
      <p:ext uri="{BB962C8B-B14F-4D97-AF65-F5344CB8AC3E}">
        <p14:creationId xmlns:p14="http://schemas.microsoft.com/office/powerpoint/2010/main" val="2250767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5" name="Picture 4" descr="A group of people raising their hands&#10;&#10;Description automatically generated with medium confidence">
            <a:extLst>
              <a:ext uri="{FF2B5EF4-FFF2-40B4-BE49-F238E27FC236}">
                <a16:creationId xmlns:a16="http://schemas.microsoft.com/office/drawing/2014/main" id="{11DBEF1F-C7C5-A642-AA3C-6FE58155CEA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9743" b="5883"/>
          <a:stretch/>
        </p:blipFill>
        <p:spPr>
          <a:xfrm>
            <a:off x="0" y="-1"/>
            <a:ext cx="12192000" cy="6858001"/>
          </a:xfrm>
          <a:prstGeom prst="rect">
            <a:avLst/>
          </a:prstGeom>
        </p:spPr>
      </p:pic>
      <p:sp>
        <p:nvSpPr>
          <p:cNvPr id="9" name="TextBox 8">
            <a:extLst>
              <a:ext uri="{FF2B5EF4-FFF2-40B4-BE49-F238E27FC236}">
                <a16:creationId xmlns:a16="http://schemas.microsoft.com/office/drawing/2014/main" id="{363BC055-63D2-7B4C-AA38-1B4DCD1B627F}"/>
              </a:ext>
            </a:extLst>
          </p:cNvPr>
          <p:cNvSpPr txBox="1"/>
          <p:nvPr userDrawn="1"/>
        </p:nvSpPr>
        <p:spPr>
          <a:xfrm rot="5400000">
            <a:off x="11452265" y="6118266"/>
            <a:ext cx="1264025" cy="215444"/>
          </a:xfrm>
          <a:prstGeom prst="rect">
            <a:avLst/>
          </a:prstGeom>
          <a:noFill/>
        </p:spPr>
        <p:txBody>
          <a:bodyPr wrap="square">
            <a:spAutoFit/>
          </a:bodyPr>
          <a:lstStyle/>
          <a:p>
            <a:pPr algn="r"/>
            <a:r>
              <a:rPr lang="en-GB" sz="800" b="0" i="0">
                <a:solidFill>
                  <a:schemeClr val="bg1"/>
                </a:solidFill>
                <a:effectLst/>
                <a:latin typeface="Open Sans" panose="020B0606030504020204" pitchFamily="34" charset="0"/>
              </a:rPr>
              <a:t>© UNICEF/Al-Basha</a:t>
            </a:r>
            <a:endParaRPr lang="en-US" sz="800">
              <a:solidFill>
                <a:schemeClr val="bg1"/>
              </a:solidFill>
            </a:endParaRPr>
          </a:p>
        </p:txBody>
      </p:sp>
      <p:pic>
        <p:nvPicPr>
          <p:cNvPr id="7" name="Picture 6" descr="Logo&#10;&#10;Description automatically generated with low confidence">
            <a:extLst>
              <a:ext uri="{FF2B5EF4-FFF2-40B4-BE49-F238E27FC236}">
                <a16:creationId xmlns:a16="http://schemas.microsoft.com/office/drawing/2014/main" id="{74FC9EB1-7332-4D49-B349-AD68DC2CE01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A2E32C0A-6D4C-3E4E-8CDC-D872D60D9DA8}"/>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3" name="Rectangle 2">
            <a:extLst>
              <a:ext uri="{FF2B5EF4-FFF2-40B4-BE49-F238E27FC236}">
                <a16:creationId xmlns:a16="http://schemas.microsoft.com/office/drawing/2014/main" id="{2233E45A-96B3-382C-E8E8-C8FB67F79C92}"/>
              </a:ext>
            </a:extLst>
          </p:cNvPr>
          <p:cNvSpPr/>
          <p:nvPr userDrawn="1"/>
        </p:nvSpPr>
        <p:spPr>
          <a:xfrm>
            <a:off x="296867" y="172539"/>
            <a:ext cx="3838845" cy="1192192"/>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836D5F0-7738-0C50-6AC2-C387FA0CA705}"/>
              </a:ext>
            </a:extLst>
          </p:cNvPr>
          <p:cNvSpPr txBox="1"/>
          <p:nvPr userDrawn="1"/>
        </p:nvSpPr>
        <p:spPr>
          <a:xfrm>
            <a:off x="385395" y="263854"/>
            <a:ext cx="3750317" cy="1200329"/>
          </a:xfrm>
          <a:prstGeom prst="rect">
            <a:avLst/>
          </a:prstGeom>
          <a:noFill/>
        </p:spPr>
        <p:txBody>
          <a:bodyPr wrap="square">
            <a:spAutoFit/>
          </a:bodyPr>
          <a:lstStyle/>
          <a:p>
            <a:pPr algn="l"/>
            <a:r>
              <a:rPr lang="en-GB" sz="1200" b="0" i="0" err="1">
                <a:solidFill>
                  <a:schemeClr val="bg1"/>
                </a:solidFill>
                <a:effectLst>
                  <a:outerShdw blurRad="973532" sx="97073" sy="97073" algn="l" rotWithShape="0">
                    <a:prstClr val="black"/>
                  </a:outerShdw>
                </a:effectLst>
                <a:latin typeface="Univers LT Pro 45 Light" panose="020B0403020202020204" pitchFamily="34" charset="77"/>
              </a:rPr>
              <a:t>Kholood</a:t>
            </a:r>
            <a:r>
              <a:rPr lang="en-GB" sz="1200" b="0" i="0">
                <a:solidFill>
                  <a:schemeClr val="bg1"/>
                </a:solidFill>
                <a:effectLst>
                  <a:outerShdw blurRad="973532" sx="97073" sy="97073" algn="l" rotWithShape="0">
                    <a:prstClr val="black"/>
                  </a:outerShdw>
                </a:effectLst>
                <a:latin typeface="Univers LT Pro 45 Light" panose="020B0403020202020204" pitchFamily="34" charset="77"/>
              </a:rPr>
              <a:t> (middle row, right) at school in Taiz, Yemen, which is near a fighting zone. “I feel afraid when I walk to school because cars are speeding, and I’m scared of the shelling.” UNICEF is helping to pay teachers and supply school materials.</a:t>
            </a:r>
          </a:p>
          <a:p>
            <a:pPr algn="l"/>
            <a:endParaRPr lang="en-GB" sz="1200" b="0" i="0">
              <a:solidFill>
                <a:schemeClr val="bg1"/>
              </a:solidFill>
              <a:effectLst>
                <a:outerShdw blurRad="973532" sx="97073" sy="97073" algn="l" rotWithShape="0">
                  <a:prstClr val="black"/>
                </a:outerShdw>
              </a:effectLst>
              <a:latin typeface="Univers LT Pro 45 Light" panose="020B0403020202020204" pitchFamily="34" charset="77"/>
            </a:endParaRPr>
          </a:p>
        </p:txBody>
      </p:sp>
    </p:spTree>
    <p:extLst>
      <p:ext uri="{BB962C8B-B14F-4D97-AF65-F5344CB8AC3E}">
        <p14:creationId xmlns:p14="http://schemas.microsoft.com/office/powerpoint/2010/main" val="496800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Any questions">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erson holding a baby&#10;&#10;Description automatically generated with medium confidence">
            <a:extLst>
              <a:ext uri="{FF2B5EF4-FFF2-40B4-BE49-F238E27FC236}">
                <a16:creationId xmlns:a16="http://schemas.microsoft.com/office/drawing/2014/main" id="{F408A3E1-6305-F501-07FB-8B36F172887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557" b="9999"/>
          <a:stretch/>
        </p:blipFill>
        <p:spPr>
          <a:xfrm>
            <a:off x="0" y="0"/>
            <a:ext cx="12192000" cy="6858000"/>
          </a:xfrm>
          <a:prstGeom prst="rect">
            <a:avLst/>
          </a:prstGeom>
        </p:spPr>
      </p:pic>
      <p:sp>
        <p:nvSpPr>
          <p:cNvPr id="8" name="TextBox 7">
            <a:extLst>
              <a:ext uri="{FF2B5EF4-FFF2-40B4-BE49-F238E27FC236}">
                <a16:creationId xmlns:a16="http://schemas.microsoft.com/office/drawing/2014/main" id="{2EFA9420-A04A-9C4A-8C23-80C54DA277F5}"/>
              </a:ext>
            </a:extLst>
          </p:cNvPr>
          <p:cNvSpPr txBox="1"/>
          <p:nvPr userDrawn="1"/>
        </p:nvSpPr>
        <p:spPr>
          <a:xfrm rot="5400000">
            <a:off x="-442868" y="616399"/>
            <a:ext cx="1264025" cy="215444"/>
          </a:xfrm>
          <a:prstGeom prst="rect">
            <a:avLst/>
          </a:prstGeom>
          <a:noFill/>
        </p:spPr>
        <p:txBody>
          <a:bodyPr wrap="square">
            <a:spAutoFit/>
          </a:bodyPr>
          <a:lstStyle/>
          <a:p>
            <a:pPr algn="l"/>
            <a:r>
              <a:rPr lang="en-GB" sz="800" b="0" i="0">
                <a:solidFill>
                  <a:schemeClr val="bg1"/>
                </a:solidFill>
                <a:effectLst/>
                <a:latin typeface="Open Sans" panose="020B0606030504020204" pitchFamily="34" charset="0"/>
              </a:rPr>
              <a:t>© UNICEF/</a:t>
            </a:r>
            <a:r>
              <a:rPr lang="en-GB" sz="800" b="0" i="0" err="1">
                <a:solidFill>
                  <a:schemeClr val="bg1"/>
                </a:solidFill>
                <a:effectLst/>
                <a:latin typeface="Open Sans" panose="020B0606030504020204" pitchFamily="34" charset="0"/>
              </a:rPr>
              <a:t>Dejongh</a:t>
            </a:r>
            <a:endParaRPr lang="en-US" sz="800">
              <a:solidFill>
                <a:schemeClr val="bg1"/>
              </a:solidFill>
            </a:endParaRPr>
          </a:p>
        </p:txBody>
      </p:sp>
      <p:pic>
        <p:nvPicPr>
          <p:cNvPr id="9" name="Picture 8" descr="Logo&#10;&#10;Description automatically generated with low confidence">
            <a:extLst>
              <a:ext uri="{FF2B5EF4-FFF2-40B4-BE49-F238E27FC236}">
                <a16:creationId xmlns:a16="http://schemas.microsoft.com/office/drawing/2014/main" id="{EF95C779-26BA-4B4F-89CC-F41238FC332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10" name="Title 1">
            <a:extLst>
              <a:ext uri="{FF2B5EF4-FFF2-40B4-BE49-F238E27FC236}">
                <a16:creationId xmlns:a16="http://schemas.microsoft.com/office/drawing/2014/main" id="{302640B2-5C62-5346-B320-A8ACB9465292}"/>
              </a:ext>
            </a:extLst>
          </p:cNvPr>
          <p:cNvSpPr>
            <a:spLocks noGrp="1"/>
          </p:cNvSpPr>
          <p:nvPr>
            <p:ph type="ctrTitle" hasCustomPrompt="1"/>
          </p:nvPr>
        </p:nvSpPr>
        <p:spPr>
          <a:xfrm>
            <a:off x="296867" y="5775443"/>
            <a:ext cx="5224257"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GB"/>
              <a:t>ANY QUESTIONS?</a:t>
            </a:r>
          </a:p>
        </p:txBody>
      </p:sp>
      <p:sp>
        <p:nvSpPr>
          <p:cNvPr id="2" name="TextBox 1">
            <a:extLst>
              <a:ext uri="{FF2B5EF4-FFF2-40B4-BE49-F238E27FC236}">
                <a16:creationId xmlns:a16="http://schemas.microsoft.com/office/drawing/2014/main" id="{05EA6E70-628D-2583-9EC1-9C096A2684E6}"/>
              </a:ext>
            </a:extLst>
          </p:cNvPr>
          <p:cNvSpPr txBox="1"/>
          <p:nvPr userDrawn="1"/>
        </p:nvSpPr>
        <p:spPr>
          <a:xfrm>
            <a:off x="8844735" y="5612278"/>
            <a:ext cx="3154680" cy="1200329"/>
          </a:xfrm>
          <a:prstGeom prst="rect">
            <a:avLst/>
          </a:prstGeom>
          <a:noFill/>
        </p:spPr>
        <p:txBody>
          <a:bodyPr wrap="square">
            <a:spAutoFit/>
          </a:bodyPr>
          <a:lstStyle/>
          <a:p>
            <a:pPr algn="r"/>
            <a:r>
              <a:rPr lang="en-GB" sz="1200" b="0" i="0">
                <a:solidFill>
                  <a:schemeClr val="bg1"/>
                </a:solidFill>
                <a:latin typeface="Univers LT Pro 45 Light" panose="020B0403020202020204" pitchFamily="34" charset="77"/>
              </a:rPr>
              <a:t>Tato </a:t>
            </a:r>
            <a:r>
              <a:rPr lang="en-GB" sz="1200" b="0" i="0" err="1">
                <a:solidFill>
                  <a:schemeClr val="bg1"/>
                </a:solidFill>
                <a:latin typeface="Univers LT Pro 45 Light" panose="020B0403020202020204" pitchFamily="34" charset="77"/>
              </a:rPr>
              <a:t>Guyo</a:t>
            </a:r>
            <a:r>
              <a:rPr lang="en-GB" sz="1200" b="0" i="0">
                <a:solidFill>
                  <a:schemeClr val="bg1"/>
                </a:solidFill>
                <a:latin typeface="Univers LT Pro 45 Light" panose="020B0403020202020204" pitchFamily="34" charset="77"/>
              </a:rPr>
              <a:t> holds her 5-month-old baby Dessa. Tato regularly measures Dessa's arm with a MUAC measuring tape supplied by UNICEF Ethiopia to make sure any signs of low-weight are spotted early. </a:t>
            </a:r>
          </a:p>
          <a:p>
            <a:pPr algn="r"/>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1627772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1">
    <p:bg>
      <p:bgPr>
        <a:solidFill>
          <a:schemeClr val="bg1">
            <a:alpha val="97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1F3ECF-8109-7249-9325-13A2A94DC86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3036000" y="3035252"/>
            <a:ext cx="6120000" cy="787496"/>
          </a:xfrm>
          <a:solidFill>
            <a:srgbClr val="00AEEF"/>
          </a:solidFill>
          <a:ln>
            <a:noFill/>
          </a:ln>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3" name="Picture 2">
            <a:extLst>
              <a:ext uri="{FF2B5EF4-FFF2-40B4-BE49-F238E27FC236}">
                <a16:creationId xmlns:a16="http://schemas.microsoft.com/office/drawing/2014/main" id="{3105D6F2-D91B-ED41-34DC-559A503D973D}"/>
              </a:ext>
            </a:extLst>
          </p:cNvPr>
          <p:cNvPicPr>
            <a:picLocks noChangeAspect="1"/>
          </p:cNvPicPr>
          <p:nvPr userDrawn="1"/>
        </p:nvPicPr>
        <p:blipFill>
          <a:blip r:embed="rId2"/>
          <a:stretch>
            <a:fillRect/>
          </a:stretch>
        </p:blipFill>
        <p:spPr>
          <a:xfrm>
            <a:off x="9634070" y="4882725"/>
            <a:ext cx="2383743" cy="1975275"/>
          </a:xfrm>
          <a:prstGeom prst="rect">
            <a:avLst/>
          </a:prstGeom>
        </p:spPr>
      </p:pic>
    </p:spTree>
    <p:extLst>
      <p:ext uri="{BB962C8B-B14F-4D97-AF65-F5344CB8AC3E}">
        <p14:creationId xmlns:p14="http://schemas.microsoft.com/office/powerpoint/2010/main" val="3219883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bg1">
            <a:alpha val="97000"/>
          </a:schemeClr>
        </a:solidFill>
        <a:effectLst/>
      </p:bgPr>
    </p:bg>
    <p:spTree>
      <p:nvGrpSpPr>
        <p:cNvPr id="1" name=""/>
        <p:cNvGrpSpPr/>
        <p:nvPr/>
      </p:nvGrpSpPr>
      <p:grpSpPr>
        <a:xfrm>
          <a:off x="0" y="0"/>
          <a:ext cx="0" cy="0"/>
          <a:chOff x="0" y="0"/>
          <a:chExt cx="0" cy="0"/>
        </a:xfrm>
      </p:grpSpPr>
      <p:pic>
        <p:nvPicPr>
          <p:cNvPr id="8" name="Picture 7" descr="A picture containing person, child&#10;&#10;Description automatically generated">
            <a:extLst>
              <a:ext uri="{FF2B5EF4-FFF2-40B4-BE49-F238E27FC236}">
                <a16:creationId xmlns:a16="http://schemas.microsoft.com/office/drawing/2014/main" id="{7D158540-510A-394B-9D44-2805DC685AA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25" b="7825"/>
          <a:stretch/>
        </p:blipFill>
        <p:spPr>
          <a:xfrm>
            <a:off x="0" y="1"/>
            <a:ext cx="12192000" cy="6858000"/>
          </a:xfrm>
          <a:prstGeom prst="rect">
            <a:avLst/>
          </a:prstGeom>
        </p:spPr>
      </p:pic>
      <p:sp>
        <p:nvSpPr>
          <p:cNvPr id="5" name="TextBox 4">
            <a:extLst>
              <a:ext uri="{FF2B5EF4-FFF2-40B4-BE49-F238E27FC236}">
                <a16:creationId xmlns:a16="http://schemas.microsoft.com/office/drawing/2014/main" id="{D9801195-34CB-DC40-927A-4A8DAEDBEF69}"/>
              </a:ext>
            </a:extLst>
          </p:cNvPr>
          <p:cNvSpPr txBox="1"/>
          <p:nvPr userDrawn="1"/>
        </p:nvSpPr>
        <p:spPr>
          <a:xfrm rot="5400000">
            <a:off x="11516504" y="445315"/>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Matas</a:t>
            </a:r>
            <a:endParaRPr lang="en-US" sz="800" b="0" i="0">
              <a:solidFill>
                <a:schemeClr val="tx1"/>
              </a:solidFill>
              <a:latin typeface="Univers LT Pro 45 Light" panose="020B0403020202020204" pitchFamily="34" charset="77"/>
            </a:endParaRPr>
          </a:p>
        </p:txBody>
      </p:sp>
      <p:sp>
        <p:nvSpPr>
          <p:cNvPr id="7" name="Title 1">
            <a:extLst>
              <a:ext uri="{FF2B5EF4-FFF2-40B4-BE49-F238E27FC236}">
                <a16:creationId xmlns:a16="http://schemas.microsoft.com/office/drawing/2014/main" id="{E68D08BF-C942-A840-8D12-6C728915A557}"/>
              </a:ext>
            </a:extLst>
          </p:cNvPr>
          <p:cNvSpPr>
            <a:spLocks noGrp="1"/>
          </p:cNvSpPr>
          <p:nvPr>
            <p:ph type="ctrTitle" hasCustomPrompt="1"/>
          </p:nvPr>
        </p:nvSpPr>
        <p:spPr>
          <a:xfrm>
            <a:off x="452731" y="553037"/>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55EF6537-FCE6-6C42-8DDB-2A986AEDA03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3" name="TextBox 2">
            <a:extLst>
              <a:ext uri="{FF2B5EF4-FFF2-40B4-BE49-F238E27FC236}">
                <a16:creationId xmlns:a16="http://schemas.microsoft.com/office/drawing/2014/main" id="{CD31F192-E7AE-ADFE-8324-3CA672C9DAC5}"/>
              </a:ext>
            </a:extLst>
          </p:cNvPr>
          <p:cNvSpPr txBox="1"/>
          <p:nvPr userDrawn="1"/>
        </p:nvSpPr>
        <p:spPr>
          <a:xfrm>
            <a:off x="452731" y="5775356"/>
            <a:ext cx="3901060" cy="830997"/>
          </a:xfrm>
          <a:prstGeom prst="rect">
            <a:avLst/>
          </a:prstGeom>
          <a:noFill/>
        </p:spPr>
        <p:txBody>
          <a:bodyPr wrap="square">
            <a:spAutoFit/>
          </a:bodyPr>
          <a:lstStyle/>
          <a:p>
            <a:r>
              <a:rPr lang="en-GB" sz="1200" b="0" i="1">
                <a:latin typeface="Univers LT Pro 45 Light" panose="020B0403020202020204" pitchFamily="34" charset="77"/>
              </a:rPr>
              <a:t>"I wash my hands so germs don't get on them," </a:t>
            </a:r>
            <a:r>
              <a:rPr lang="en-GB" sz="1200" b="0" i="0">
                <a:latin typeface="Univers LT Pro 45 Light" panose="020B0403020202020204" pitchFamily="34" charset="77"/>
              </a:rPr>
              <a:t>says </a:t>
            </a:r>
            <a:r>
              <a:rPr lang="en-GB" sz="1200" b="0" i="0" err="1">
                <a:latin typeface="Univers LT Pro 45 Light" panose="020B0403020202020204" pitchFamily="34" charset="77"/>
              </a:rPr>
              <a:t>Dareen</a:t>
            </a:r>
            <a:r>
              <a:rPr lang="en-GB" sz="1200" b="0" i="0">
                <a:latin typeface="Univers LT Pro 45 Light" panose="020B0403020202020204" pitchFamily="34" charset="77"/>
              </a:rPr>
              <a:t>, 6, at school in Jordan. UNICEF is supporting the Government of Jordan to improve water, sanitation and hygiene facilities in schools.</a:t>
            </a:r>
            <a:endParaRPr lang="en-US" sz="1200" b="0" i="0">
              <a:latin typeface="Univers LT Pro 45 Light" panose="020B0403020202020204" pitchFamily="34" charset="77"/>
            </a:endParaRPr>
          </a:p>
        </p:txBody>
      </p:sp>
    </p:spTree>
    <p:extLst>
      <p:ext uri="{BB962C8B-B14F-4D97-AF65-F5344CB8AC3E}">
        <p14:creationId xmlns:p14="http://schemas.microsoft.com/office/powerpoint/2010/main" val="498076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picture containing person, indoor&#10;&#10;Description automatically generated">
            <a:extLst>
              <a:ext uri="{FF2B5EF4-FFF2-40B4-BE49-F238E27FC236}">
                <a16:creationId xmlns:a16="http://schemas.microsoft.com/office/drawing/2014/main" id="{DB59ED46-C3B4-7640-A292-9563A0F767F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 t="13773" r="-15" b="1957"/>
          <a:stretch/>
        </p:blipFill>
        <p:spPr>
          <a:xfrm>
            <a:off x="0" y="0"/>
            <a:ext cx="12193832" cy="6858000"/>
          </a:xfrm>
          <a:prstGeom prst="rect">
            <a:avLst/>
          </a:prstGeom>
        </p:spPr>
      </p:pic>
      <p:sp>
        <p:nvSpPr>
          <p:cNvPr id="5" name="TextBox 4">
            <a:extLst>
              <a:ext uri="{FF2B5EF4-FFF2-40B4-BE49-F238E27FC236}">
                <a16:creationId xmlns:a16="http://schemas.microsoft.com/office/drawing/2014/main" id="{1AD9D7BD-B221-CE44-977E-46189A15DF9B}"/>
              </a:ext>
            </a:extLst>
          </p:cNvPr>
          <p:cNvSpPr txBox="1"/>
          <p:nvPr userDrawn="1"/>
        </p:nvSpPr>
        <p:spPr>
          <a:xfrm rot="5400000">
            <a:off x="11531242" y="445313"/>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Mulala</a:t>
            </a:r>
            <a:endParaRPr lang="en-US" sz="800" b="0" i="0">
              <a:solidFill>
                <a:schemeClr val="bg1"/>
              </a:solidFill>
              <a:latin typeface="Univers LT Pro 45 Light" panose="020B0403020202020204" pitchFamily="34" charset="77"/>
            </a:endParaRPr>
          </a:p>
        </p:txBody>
      </p:sp>
      <p:sp>
        <p:nvSpPr>
          <p:cNvPr id="10" name="Title 1">
            <a:extLst>
              <a:ext uri="{FF2B5EF4-FFF2-40B4-BE49-F238E27FC236}">
                <a16:creationId xmlns:a16="http://schemas.microsoft.com/office/drawing/2014/main" id="{FA28B210-FB01-6342-9CA4-878DECCF1B82}"/>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1" name="Picture 10" descr="A picture containing text&#10;&#10;Description automatically generated">
            <a:extLst>
              <a:ext uri="{FF2B5EF4-FFF2-40B4-BE49-F238E27FC236}">
                <a16:creationId xmlns:a16="http://schemas.microsoft.com/office/drawing/2014/main" id="{1E34638C-6902-BC44-AE0E-8F4B61FBFA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EC953A3-C48C-C563-F3E5-AEBD5D4414EC}"/>
              </a:ext>
            </a:extLst>
          </p:cNvPr>
          <p:cNvSpPr txBox="1"/>
          <p:nvPr userDrawn="1"/>
        </p:nvSpPr>
        <p:spPr>
          <a:xfrm>
            <a:off x="296866" y="295061"/>
            <a:ext cx="2674933" cy="830997"/>
          </a:xfrm>
          <a:prstGeom prst="rect">
            <a:avLst/>
          </a:prstGeom>
          <a:noFill/>
        </p:spPr>
        <p:txBody>
          <a:bodyPr wrap="square">
            <a:spAutoFit/>
          </a:bodyPr>
          <a:lstStyle/>
          <a:p>
            <a:r>
              <a:rPr lang="en-GB" sz="1200" b="0" i="0" err="1">
                <a:solidFill>
                  <a:schemeClr val="bg1"/>
                </a:solidFill>
                <a:latin typeface="Univers LT Pro 45 Light" panose="020B0403020202020204" pitchFamily="34" charset="77"/>
              </a:rPr>
              <a:t>Anaelah</a:t>
            </a:r>
            <a:r>
              <a:rPr lang="en-GB" sz="1200" b="0" i="0">
                <a:solidFill>
                  <a:schemeClr val="bg1"/>
                </a:solidFill>
                <a:latin typeface="Univers LT Pro 45 Light" panose="020B0403020202020204" pitchFamily="34" charset="77"/>
              </a:rPr>
              <a:t>, 3, receives polio vaccine drops during a UNICEF-supported immunisation campaign in Kinshasa, Democratic Republic of Congo.</a:t>
            </a:r>
          </a:p>
        </p:txBody>
      </p:sp>
    </p:spTree>
    <p:extLst>
      <p:ext uri="{BB962C8B-B14F-4D97-AF65-F5344CB8AC3E}">
        <p14:creationId xmlns:p14="http://schemas.microsoft.com/office/powerpoint/2010/main" val="3181609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holding a ball in front of other people playing volleyball&#10;&#10;Description automatically generated with low confidence">
            <a:extLst>
              <a:ext uri="{FF2B5EF4-FFF2-40B4-BE49-F238E27FC236}">
                <a16:creationId xmlns:a16="http://schemas.microsoft.com/office/drawing/2014/main" id="{9E5D5364-B4BF-3574-57F8-EADBE7C4968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3270" b="2297"/>
          <a:stretch/>
        </p:blipFill>
        <p:spPr>
          <a:xfrm>
            <a:off x="0" y="7558"/>
            <a:ext cx="12192000" cy="6850442"/>
          </a:xfrm>
          <a:prstGeom prst="rect">
            <a:avLst/>
          </a:prstGeom>
        </p:spPr>
      </p:pic>
      <p:sp>
        <p:nvSpPr>
          <p:cNvPr id="7" name="TextBox 6">
            <a:extLst>
              <a:ext uri="{FF2B5EF4-FFF2-40B4-BE49-F238E27FC236}">
                <a16:creationId xmlns:a16="http://schemas.microsoft.com/office/drawing/2014/main" id="{D5223A73-C9EE-6142-87A6-EE5302EC6B4F}"/>
              </a:ext>
            </a:extLst>
          </p:cNvPr>
          <p:cNvSpPr txBox="1"/>
          <p:nvPr userDrawn="1"/>
        </p:nvSpPr>
        <p:spPr>
          <a:xfrm rot="5400000">
            <a:off x="11421596" y="4158751"/>
            <a:ext cx="1106071" cy="215444"/>
          </a:xfrm>
          <a:prstGeom prst="rect">
            <a:avLst/>
          </a:prstGeom>
          <a:noFill/>
        </p:spPr>
        <p:txBody>
          <a:bodyPr wrap="square">
            <a:spAutoFit/>
          </a:bodyPr>
          <a:lstStyle/>
          <a:p>
            <a:pPr algn="l"/>
            <a:r>
              <a:rPr lang="en-GB" sz="800" b="0" i="0">
                <a:solidFill>
                  <a:schemeClr val="tx1"/>
                </a:solidFill>
                <a:effectLst/>
                <a:latin typeface="Univers LT Pro 45 Light" panose="020B0403020202020204" pitchFamily="34" charset="77"/>
              </a:rPr>
              <a:t>© UNICEF/</a:t>
            </a:r>
            <a:r>
              <a:rPr lang="en-GB" sz="800" b="0" i="0" err="1">
                <a:solidFill>
                  <a:schemeClr val="tx1"/>
                </a:solidFill>
                <a:effectLst/>
                <a:latin typeface="Univers LT Pro 45 Light" panose="020B0403020202020204" pitchFamily="34" charset="77"/>
              </a:rPr>
              <a:t>Chikondi</a:t>
            </a:r>
            <a:endParaRPr lang="en-US" sz="800" b="0" i="0">
              <a:solidFill>
                <a:schemeClr val="tx1"/>
              </a:solidFill>
              <a:latin typeface="Univers LT Pro 45 Light" panose="020B0403020202020204" pitchFamily="34" charset="77"/>
            </a:endParaRPr>
          </a:p>
        </p:txBody>
      </p:sp>
      <p:sp>
        <p:nvSpPr>
          <p:cNvPr id="9" name="Title 1">
            <a:extLst>
              <a:ext uri="{FF2B5EF4-FFF2-40B4-BE49-F238E27FC236}">
                <a16:creationId xmlns:a16="http://schemas.microsoft.com/office/drawing/2014/main" id="{2BF99775-F5EA-5845-ACD1-9BD83E928D73}"/>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10" name="Picture 9" descr="A picture containing text&#10;&#10;Description automatically generated">
            <a:extLst>
              <a:ext uri="{FF2B5EF4-FFF2-40B4-BE49-F238E27FC236}">
                <a16:creationId xmlns:a16="http://schemas.microsoft.com/office/drawing/2014/main" id="{0A0AFA88-AF95-6A4A-BBF8-3231F2ACB5F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2" name="TextBox 1">
            <a:extLst>
              <a:ext uri="{FF2B5EF4-FFF2-40B4-BE49-F238E27FC236}">
                <a16:creationId xmlns:a16="http://schemas.microsoft.com/office/drawing/2014/main" id="{A21B2B51-C309-4562-38A8-20F151B44010}"/>
              </a:ext>
            </a:extLst>
          </p:cNvPr>
          <p:cNvSpPr txBox="1"/>
          <p:nvPr userDrawn="1"/>
        </p:nvSpPr>
        <p:spPr>
          <a:xfrm>
            <a:off x="8188036" y="305493"/>
            <a:ext cx="3631082" cy="646331"/>
          </a:xfrm>
          <a:prstGeom prst="rect">
            <a:avLst/>
          </a:prstGeom>
          <a:noFill/>
        </p:spPr>
        <p:txBody>
          <a:bodyPr wrap="square">
            <a:spAutoFit/>
          </a:bodyPr>
          <a:lstStyle/>
          <a:p>
            <a:pPr algn="r"/>
            <a:r>
              <a:rPr lang="en-GB" sz="1200" b="0" i="0">
                <a:solidFill>
                  <a:schemeClr val="tx1"/>
                </a:solidFill>
                <a:latin typeface="Univers LT Pro 45 Light" panose="020B0403020202020204" pitchFamily="34" charset="77"/>
              </a:rPr>
              <a:t>Steven, 14, plays football at a UNICEF–supported Children’s Corner in Malawi.</a:t>
            </a:r>
          </a:p>
          <a:p>
            <a:pPr algn="r"/>
            <a:endParaRPr lang="en-GB" sz="1200" b="0" i="0" err="1">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003611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4">
    <p:bg>
      <p:bgPr>
        <a:solidFill>
          <a:schemeClr val="bg1">
            <a:alpha val="97000"/>
          </a:schemeClr>
        </a:solidFill>
        <a:effectLst/>
      </p:bgPr>
    </p:bg>
    <p:spTree>
      <p:nvGrpSpPr>
        <p:cNvPr id="1" name=""/>
        <p:cNvGrpSpPr/>
        <p:nvPr/>
      </p:nvGrpSpPr>
      <p:grpSpPr>
        <a:xfrm>
          <a:off x="0" y="0"/>
          <a:ext cx="0" cy="0"/>
          <a:chOff x="0" y="0"/>
          <a:chExt cx="0" cy="0"/>
        </a:xfrm>
      </p:grpSpPr>
      <p:pic>
        <p:nvPicPr>
          <p:cNvPr id="3" name="Picture 2" descr="A child in front of a chalkboard&#10;&#10;Description automatically generated with low confidence">
            <a:extLst>
              <a:ext uri="{FF2B5EF4-FFF2-40B4-BE49-F238E27FC236}">
                <a16:creationId xmlns:a16="http://schemas.microsoft.com/office/drawing/2014/main" id="{ACCE846E-837C-1F4C-B072-ABC615FAC37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 t="11136" r="1822" b="6007"/>
          <a:stretch/>
        </p:blipFill>
        <p:spPr>
          <a:xfrm>
            <a:off x="0" y="0"/>
            <a:ext cx="12191999" cy="6858001"/>
          </a:xfrm>
          <a:prstGeom prst="rect">
            <a:avLst/>
          </a:prstGeom>
        </p:spPr>
      </p:pic>
      <p:sp>
        <p:nvSpPr>
          <p:cNvPr id="5" name="TextBox 4">
            <a:extLst>
              <a:ext uri="{FF2B5EF4-FFF2-40B4-BE49-F238E27FC236}">
                <a16:creationId xmlns:a16="http://schemas.microsoft.com/office/drawing/2014/main" id="{868B8ABE-34FF-4A42-A334-1710582EB8F3}"/>
              </a:ext>
            </a:extLst>
          </p:cNvPr>
          <p:cNvSpPr txBox="1"/>
          <p:nvPr userDrawn="1"/>
        </p:nvSpPr>
        <p:spPr>
          <a:xfrm rot="5400000">
            <a:off x="11511090" y="461460"/>
            <a:ext cx="1106071"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Taxta</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03605744-ECCC-5F43-BA9C-300A45595B1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pic>
        <p:nvPicPr>
          <p:cNvPr id="9" name="Picture 8" descr="A picture containing text&#10;&#10;Description automatically generated">
            <a:extLst>
              <a:ext uri="{FF2B5EF4-FFF2-40B4-BE49-F238E27FC236}">
                <a16:creationId xmlns:a16="http://schemas.microsoft.com/office/drawing/2014/main" id="{7B344DC0-C178-FE40-886C-0BAC10E2B98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7" y="5129961"/>
            <a:ext cx="1728039" cy="1728039"/>
          </a:xfrm>
          <a:prstGeom prst="rect">
            <a:avLst/>
          </a:prstGeom>
        </p:spPr>
      </p:pic>
      <p:sp>
        <p:nvSpPr>
          <p:cNvPr id="4" name="Rectangle 3">
            <a:extLst>
              <a:ext uri="{FF2B5EF4-FFF2-40B4-BE49-F238E27FC236}">
                <a16:creationId xmlns:a16="http://schemas.microsoft.com/office/drawing/2014/main" id="{8F7A32BE-F015-E965-BCF5-100F981B58C6}"/>
              </a:ext>
            </a:extLst>
          </p:cNvPr>
          <p:cNvSpPr/>
          <p:nvPr userDrawn="1"/>
        </p:nvSpPr>
        <p:spPr>
          <a:xfrm>
            <a:off x="296867" y="195689"/>
            <a:ext cx="3838845"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634648-3DBD-943E-90E5-E853059C76F0}"/>
              </a:ext>
            </a:extLst>
          </p:cNvPr>
          <p:cNvSpPr txBox="1"/>
          <p:nvPr userDrawn="1"/>
        </p:nvSpPr>
        <p:spPr>
          <a:xfrm>
            <a:off x="296867" y="295061"/>
            <a:ext cx="3828324" cy="646331"/>
          </a:xfrm>
          <a:prstGeom prst="rect">
            <a:avLst/>
          </a:prstGeom>
          <a:noFill/>
        </p:spPr>
        <p:txBody>
          <a:bodyPr wrap="square">
            <a:spAutoFit/>
          </a:bodyPr>
          <a:lstStyle/>
          <a:p>
            <a:pPr algn="l"/>
            <a:r>
              <a:rPr lang="en-GB" sz="1200" b="0" i="0" err="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Abdikarim's</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 favourite subject is science. </a:t>
            </a:r>
            <a:r>
              <a:rPr lang="en-GB" sz="1200" b="0" i="1">
                <a:solidFill>
                  <a:schemeClr val="bg1"/>
                </a:solidFill>
                <a:effectLst>
                  <a:outerShdw blurRad="50800" dist="38100" dir="2700000" algn="tl" rotWithShape="0">
                    <a:prstClr val="black">
                      <a:alpha val="8000"/>
                    </a:prstClr>
                  </a:outerShdw>
                </a:effectLst>
                <a:latin typeface="Univers LT Pro 45 Light" panose="020B0403020202020204" pitchFamily="34" charset="77"/>
              </a:rPr>
              <a:t>"I want to be a doctor or an engineer", </a:t>
            </a:r>
            <a:r>
              <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rPr>
              <a:t>he says in school in Somalia.</a:t>
            </a:r>
          </a:p>
          <a:p>
            <a:pPr algn="l"/>
            <a:endParaRPr lang="en-GB" sz="1200" b="0" i="0">
              <a:solidFill>
                <a:schemeClr val="bg1"/>
              </a:solidFill>
              <a:effectLst>
                <a:outerShdw blurRad="50800" dist="38100" dir="2700000" algn="tl" rotWithShape="0">
                  <a:prstClr val="black">
                    <a:alpha val="8000"/>
                  </a:prstClr>
                </a:outerShdw>
              </a:effectLst>
              <a:latin typeface="Univers LT Pro 45 Light" panose="020B0403020202020204" pitchFamily="34" charset="77"/>
            </a:endParaRPr>
          </a:p>
        </p:txBody>
      </p:sp>
    </p:spTree>
    <p:extLst>
      <p:ext uri="{BB962C8B-B14F-4D97-AF65-F5344CB8AC3E}">
        <p14:creationId xmlns:p14="http://schemas.microsoft.com/office/powerpoint/2010/main" val="20590890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child sitting at a desk in a classroom&#10;&#10;Description automatically generated with medium confidence">
            <a:extLst>
              <a:ext uri="{FF2B5EF4-FFF2-40B4-BE49-F238E27FC236}">
                <a16:creationId xmlns:a16="http://schemas.microsoft.com/office/drawing/2014/main" id="{BB7EA63E-2542-A454-61C6-1B02920DEB8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486" t="17362" r="-1137"/>
          <a:stretch/>
        </p:blipFill>
        <p:spPr>
          <a:xfrm>
            <a:off x="-1" y="0"/>
            <a:ext cx="12407445" cy="6858000"/>
          </a:xfrm>
          <a:prstGeom prst="rect">
            <a:avLst/>
          </a:prstGeom>
        </p:spPr>
      </p:pic>
      <p:pic>
        <p:nvPicPr>
          <p:cNvPr id="7" name="Picture 6" descr="Logo&#10;&#10;Description automatically generated with low confidence">
            <a:extLst>
              <a:ext uri="{FF2B5EF4-FFF2-40B4-BE49-F238E27FC236}">
                <a16:creationId xmlns:a16="http://schemas.microsoft.com/office/drawing/2014/main" id="{697EBCE2-35EC-D848-8FBA-82D3F2E022B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5" name="TextBox 4">
            <a:extLst>
              <a:ext uri="{FF2B5EF4-FFF2-40B4-BE49-F238E27FC236}">
                <a16:creationId xmlns:a16="http://schemas.microsoft.com/office/drawing/2014/main" id="{089AA41E-3153-C641-9B67-D8EF9E9FAA85}"/>
              </a:ext>
            </a:extLst>
          </p:cNvPr>
          <p:cNvSpPr txBox="1"/>
          <p:nvPr userDrawn="1"/>
        </p:nvSpPr>
        <p:spPr>
          <a:xfrm rot="5400000">
            <a:off x="11531242" y="6197243"/>
            <a:ext cx="1106071" cy="215444"/>
          </a:xfrm>
          <a:prstGeom prst="rect">
            <a:avLst/>
          </a:prstGeom>
          <a:noFill/>
        </p:spPr>
        <p:txBody>
          <a:bodyPr wrap="square">
            <a:spAutoFit/>
          </a:bodyPr>
          <a:lstStyle/>
          <a:p>
            <a:r>
              <a:rPr lang="en-GB" sz="800" b="0" i="0">
                <a:solidFill>
                  <a:schemeClr val="bg1"/>
                </a:solidFill>
                <a:effectLst/>
                <a:latin typeface="Univers LT Pro 45 Light" panose="020B0403020202020204" pitchFamily="34" charset="77"/>
              </a:rPr>
              <a:t>© UNICEF/</a:t>
            </a:r>
            <a:r>
              <a:rPr lang="en-GB" sz="800" b="0" i="0" err="1">
                <a:solidFill>
                  <a:schemeClr val="bg1"/>
                </a:solidFill>
                <a:effectLst/>
                <a:latin typeface="Univers LT Pro 45 Light" panose="020B0403020202020204" pitchFamily="34" charset="77"/>
              </a:rPr>
              <a:t>Bashizi</a:t>
            </a:r>
            <a:endParaRPr lang="en-US" sz="800" b="0" i="0">
              <a:solidFill>
                <a:schemeClr val="bg1"/>
              </a:solidFill>
              <a:latin typeface="Univers LT Pro 45 Light" panose="020B0403020202020204" pitchFamily="34" charset="77"/>
            </a:endParaRPr>
          </a:p>
        </p:txBody>
      </p:sp>
      <p:sp>
        <p:nvSpPr>
          <p:cNvPr id="8" name="Title 1">
            <a:extLst>
              <a:ext uri="{FF2B5EF4-FFF2-40B4-BE49-F238E27FC236}">
                <a16:creationId xmlns:a16="http://schemas.microsoft.com/office/drawing/2014/main" id="{4334FCCD-D679-0849-8184-A4C4F197C6C1}"/>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C343CEB0-4FC8-FED6-E876-B15F6286AE4E}"/>
              </a:ext>
            </a:extLst>
          </p:cNvPr>
          <p:cNvSpPr txBox="1"/>
          <p:nvPr userDrawn="1"/>
        </p:nvSpPr>
        <p:spPr>
          <a:xfrm>
            <a:off x="296867" y="193461"/>
            <a:ext cx="5247590" cy="830997"/>
          </a:xfrm>
          <a:prstGeom prst="rect">
            <a:avLst/>
          </a:prstGeom>
          <a:noFill/>
        </p:spPr>
        <p:txBody>
          <a:bodyPr wrap="square">
            <a:spAutoFit/>
          </a:bodyPr>
          <a:lstStyle/>
          <a:p>
            <a:pPr algn="l"/>
            <a:r>
              <a:rPr lang="en-GB" sz="1200" b="0" i="0">
                <a:solidFill>
                  <a:schemeClr val="tx1"/>
                </a:solidFill>
                <a:latin typeface="Univers LT Pro 45 Light" panose="020B0403020202020204" pitchFamily="34" charset="77"/>
              </a:rPr>
              <a:t>Dorcas, 10, says </a:t>
            </a:r>
            <a:r>
              <a:rPr lang="en-GB" sz="1200" b="0" i="1">
                <a:solidFill>
                  <a:schemeClr val="tx1"/>
                </a:solidFill>
                <a:latin typeface="Univers LT Pro 45 Light" panose="020B0403020202020204" pitchFamily="34" charset="77"/>
              </a:rPr>
              <a:t>"I'm going to finish my primary education soon and go on to secondary school to be a boat captain." </a:t>
            </a:r>
            <a:r>
              <a:rPr lang="en-GB" sz="1200" b="0" i="0">
                <a:solidFill>
                  <a:schemeClr val="tx1"/>
                </a:solidFill>
                <a:latin typeface="Univers LT Pro 45 Light" panose="020B0403020202020204" pitchFamily="34" charset="77"/>
              </a:rPr>
              <a:t>Her school near Goma, Democratic Republic of Congo, was rebuilt following a volcanic eruption. </a:t>
            </a:r>
          </a:p>
          <a:p>
            <a:pPr algn="l"/>
            <a:endParaRPr lang="en-GB" sz="1200" b="0" i="0">
              <a:solidFill>
                <a:schemeClr val="tx1"/>
              </a:solidFill>
              <a:latin typeface="Univers LT Pro 45 Light" panose="020B0403020202020204" pitchFamily="34" charset="77"/>
            </a:endParaRPr>
          </a:p>
        </p:txBody>
      </p:sp>
    </p:spTree>
    <p:extLst>
      <p:ext uri="{BB962C8B-B14F-4D97-AF65-F5344CB8AC3E}">
        <p14:creationId xmlns:p14="http://schemas.microsoft.com/office/powerpoint/2010/main" val="2874653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chemeClr val="bg1">
            <a:alpha val="97000"/>
          </a:schemeClr>
        </a:solidFill>
        <a:effectLst/>
      </p:bgPr>
    </p:bg>
    <p:spTree>
      <p:nvGrpSpPr>
        <p:cNvPr id="1" name=""/>
        <p:cNvGrpSpPr/>
        <p:nvPr/>
      </p:nvGrpSpPr>
      <p:grpSpPr>
        <a:xfrm>
          <a:off x="0" y="0"/>
          <a:ext cx="0" cy="0"/>
          <a:chOff x="0" y="0"/>
          <a:chExt cx="0" cy="0"/>
        </a:xfrm>
      </p:grpSpPr>
      <p:pic>
        <p:nvPicPr>
          <p:cNvPr id="4" name="Picture 3" descr="A young child writing on a whiteboard&#10;&#10;Description automatically generated">
            <a:extLst>
              <a:ext uri="{FF2B5EF4-FFF2-40B4-BE49-F238E27FC236}">
                <a16:creationId xmlns:a16="http://schemas.microsoft.com/office/drawing/2014/main" id="{DC165334-24D8-F3CD-3AF7-08F2C5354B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121" b="4436"/>
          <a:stretch/>
        </p:blipFill>
        <p:spPr>
          <a:xfrm>
            <a:off x="0" y="0"/>
            <a:ext cx="12192000" cy="6858000"/>
          </a:xfrm>
          <a:prstGeom prst="rect">
            <a:avLst/>
          </a:prstGeom>
        </p:spPr>
      </p:pic>
      <p:sp>
        <p:nvSpPr>
          <p:cNvPr id="5" name="TextBox 4">
            <a:extLst>
              <a:ext uri="{FF2B5EF4-FFF2-40B4-BE49-F238E27FC236}">
                <a16:creationId xmlns:a16="http://schemas.microsoft.com/office/drawing/2014/main" id="{9CE45975-3D5B-F441-928C-36291D0FB2F2}"/>
              </a:ext>
            </a:extLst>
          </p:cNvPr>
          <p:cNvSpPr txBox="1"/>
          <p:nvPr userDrawn="1"/>
        </p:nvSpPr>
        <p:spPr>
          <a:xfrm rot="5400000">
            <a:off x="11531242" y="6197243"/>
            <a:ext cx="1106071" cy="215444"/>
          </a:xfrm>
          <a:prstGeom prst="rect">
            <a:avLst/>
          </a:prstGeom>
          <a:noFill/>
        </p:spPr>
        <p:txBody>
          <a:bodyPr wrap="square">
            <a:spAutoFit/>
          </a:bodyPr>
          <a:lstStyle/>
          <a:p>
            <a:pPr algn="r"/>
            <a:r>
              <a:rPr lang="en-GB" sz="800" b="0" i="0">
                <a:solidFill>
                  <a:schemeClr val="bg1"/>
                </a:solidFill>
                <a:effectLst/>
                <a:latin typeface="Univers LT Pro 45 Light" panose="020B0403020202020204" pitchFamily="34" charset="77"/>
              </a:rPr>
              <a:t>© UNICEF/Karimi</a:t>
            </a:r>
            <a:endParaRPr lang="en-US" sz="800" b="0" i="0">
              <a:solidFill>
                <a:schemeClr val="bg1"/>
              </a:solidFill>
              <a:latin typeface="Univers LT Pro 45 Light" panose="020B0403020202020204" pitchFamily="34" charset="77"/>
            </a:endParaRPr>
          </a:p>
        </p:txBody>
      </p:sp>
      <p:pic>
        <p:nvPicPr>
          <p:cNvPr id="8" name="Picture 7" descr="Logo&#10;&#10;Description automatically generated with low confidence">
            <a:extLst>
              <a:ext uri="{FF2B5EF4-FFF2-40B4-BE49-F238E27FC236}">
                <a16:creationId xmlns:a16="http://schemas.microsoft.com/office/drawing/2014/main" id="{7773CCF4-865B-9A44-A6A3-2C708060E2F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48516" y="0"/>
            <a:ext cx="1728039" cy="1728039"/>
          </a:xfrm>
          <a:prstGeom prst="rect">
            <a:avLst/>
          </a:prstGeom>
        </p:spPr>
      </p:pic>
      <p:sp>
        <p:nvSpPr>
          <p:cNvPr id="9" name="Title 1">
            <a:extLst>
              <a:ext uri="{FF2B5EF4-FFF2-40B4-BE49-F238E27FC236}">
                <a16:creationId xmlns:a16="http://schemas.microsoft.com/office/drawing/2014/main" id="{DCC0CE49-8703-6F4C-B416-E5B2915C97C0}"/>
              </a:ext>
            </a:extLst>
          </p:cNvPr>
          <p:cNvSpPr>
            <a:spLocks noGrp="1"/>
          </p:cNvSpPr>
          <p:nvPr>
            <p:ph type="ctrTitle" hasCustomPrompt="1"/>
          </p:nvPr>
        </p:nvSpPr>
        <p:spPr>
          <a:xfrm>
            <a:off x="296867" y="5775443"/>
            <a:ext cx="6120000" cy="787496"/>
          </a:xfrm>
          <a:solidFill>
            <a:srgbClr val="00AEEF"/>
          </a:solidFill>
        </p:spPr>
        <p:txBody>
          <a:bodyPr wrap="square" lIns="180000" tIns="180000" rIns="180000" bIns="36000" anchor="ctr" anchorCtr="0">
            <a:spAutoFit/>
          </a:bodyPr>
          <a:lstStyle>
            <a:lvl1pPr>
              <a:defRPr sz="4000" b="1" i="0" cap="none" spc="0" baseline="0">
                <a:solidFill>
                  <a:schemeClr val="bg1"/>
                </a:solidFill>
                <a:latin typeface="Univers LT Pro 85 XBlack" panose="020B0804030502020204" pitchFamily="34" charset="77"/>
              </a:defRPr>
            </a:lvl1pPr>
          </a:lstStyle>
          <a:p>
            <a:r>
              <a:rPr lang="en-US"/>
              <a:t>CLICK TO EDIT TITLE</a:t>
            </a:r>
            <a:endParaRPr lang="en-GB"/>
          </a:p>
        </p:txBody>
      </p:sp>
      <p:sp>
        <p:nvSpPr>
          <p:cNvPr id="2" name="TextBox 1">
            <a:extLst>
              <a:ext uri="{FF2B5EF4-FFF2-40B4-BE49-F238E27FC236}">
                <a16:creationId xmlns:a16="http://schemas.microsoft.com/office/drawing/2014/main" id="{63D5190E-43AA-8BAD-312D-C88310FFC66C}"/>
              </a:ext>
            </a:extLst>
          </p:cNvPr>
          <p:cNvSpPr txBox="1"/>
          <p:nvPr userDrawn="1"/>
        </p:nvSpPr>
        <p:spPr>
          <a:xfrm>
            <a:off x="296867" y="193461"/>
            <a:ext cx="3418790" cy="1200329"/>
          </a:xfrm>
          <a:prstGeom prst="rect">
            <a:avLst/>
          </a:prstGeom>
          <a:noFill/>
        </p:spPr>
        <p:txBody>
          <a:bodyPr wrap="square">
            <a:spAutoFit/>
          </a:bodyPr>
          <a:lstStyle/>
          <a:p>
            <a:pPr algn="l"/>
            <a:r>
              <a:rPr lang="en-GB" sz="1200" b="0" i="0">
                <a:solidFill>
                  <a:schemeClr val="bg1"/>
                </a:solidFill>
                <a:latin typeface="Univers LT Pro 45 Light" panose="020B0403020202020204" pitchFamily="34" charset="77"/>
              </a:rPr>
              <a:t>Najma, 6, in the UNICEF-supported Child Friendly Space for displaced children in Daikundi Province, Afghanistan. “</a:t>
            </a:r>
            <a:r>
              <a:rPr lang="en-GB" sz="1200" b="0" i="1">
                <a:solidFill>
                  <a:schemeClr val="bg1"/>
                </a:solidFill>
                <a:latin typeface="Univers LT Pro 45 Light" panose="020B0403020202020204" pitchFamily="34" charset="77"/>
              </a:rPr>
              <a:t>My favourite thing here is studying, especially numbers and mathematics</a:t>
            </a:r>
            <a:r>
              <a:rPr lang="en-GB" sz="1200" b="0" i="0">
                <a:solidFill>
                  <a:schemeClr val="bg1"/>
                </a:solidFill>
                <a:latin typeface="Univers LT Pro 45 Light" panose="020B0403020202020204" pitchFamily="34" charset="77"/>
              </a:rPr>
              <a:t>”, she smiles.</a:t>
            </a:r>
          </a:p>
          <a:p>
            <a:pPr algn="l"/>
            <a:endParaRPr lang="en-GB"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71396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608ABE-55A1-4A23-B61E-3C88C2D89DA1}" type="datetimeFigureOut">
              <a:rPr lang="en-GB" smtClean="0"/>
              <a:t>17/01/2024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EC3E42-53AE-43BD-AB25-A5BDE1EE9036}" type="slidenum">
              <a:rPr lang="en-GB" smtClean="0"/>
              <a:t>‹#›</a:t>
            </a:fld>
            <a:endParaRPr lang="en-GB"/>
          </a:p>
        </p:txBody>
      </p:sp>
    </p:spTree>
    <p:extLst>
      <p:ext uri="{BB962C8B-B14F-4D97-AF65-F5344CB8AC3E}">
        <p14:creationId xmlns:p14="http://schemas.microsoft.com/office/powerpoint/2010/main" val="65818214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688" r:id="rId4"/>
    <p:sldLayoutId id="2147483689" r:id="rId5"/>
    <p:sldLayoutId id="2147483693" r:id="rId6"/>
    <p:sldLayoutId id="2147483697" r:id="rId7"/>
    <p:sldLayoutId id="2147483698" r:id="rId8"/>
    <p:sldLayoutId id="2147483681" r:id="rId9"/>
    <p:sldLayoutId id="2147483680" r:id="rId10"/>
    <p:sldLayoutId id="2147483686" r:id="rId11"/>
    <p:sldLayoutId id="2147483706" r:id="rId12"/>
    <p:sldLayoutId id="2147483727" r:id="rId13"/>
    <p:sldLayoutId id="2147483709" r:id="rId14"/>
    <p:sldLayoutId id="2147483694" r:id="rId15"/>
    <p:sldLayoutId id="2147483733" r:id="rId16"/>
    <p:sldLayoutId id="2147483728" r:id="rId17"/>
    <p:sldLayoutId id="2147483734" r:id="rId18"/>
    <p:sldLayoutId id="2147483736" r:id="rId19"/>
    <p:sldLayoutId id="2147483735" r:id="rId20"/>
    <p:sldLayoutId id="2147483715" r:id="rId21"/>
    <p:sldLayoutId id="2147483737" r:id="rId22"/>
    <p:sldLayoutId id="2147483679" r:id="rId23"/>
    <p:sldLayoutId id="2147483696" r:id="rId24"/>
    <p:sldLayoutId id="2147483722" r:id="rId25"/>
  </p:sldLayoutIdLst>
  <p:txStyles>
    <p:titleStyle>
      <a:lvl1pPr algn="l" defTabSz="914400" rtl="0" eaLnBrk="1" latinLnBrk="0" hangingPunct="1">
        <a:lnSpc>
          <a:spcPct val="90000"/>
        </a:lnSpc>
        <a:spcBef>
          <a:spcPct val="0"/>
        </a:spcBef>
        <a:buNone/>
        <a:defRPr sz="4400" b="1" i="0" kern="1200">
          <a:solidFill>
            <a:schemeClr val="tx1"/>
          </a:solidFill>
          <a:latin typeface="Univers LT Pro 85 XBlack" panose="020B08040305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20.png"/><Relationship Id="rId4" Type="http://schemas.openxmlformats.org/officeDocument/2006/relationships/image" Target="../media/image19.png"/></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hyperlink" Target="https://www.unicef.org.uk/rights-respecting-schools/wp-content/uploads/sites/4/2024/01/SWOT.pdf" TargetMode="External"/><Relationship Id="rId4" Type="http://schemas.openxmlformats.org/officeDocument/2006/relationships/hyperlink" Target="https://www.unicef.org.uk/rights-respecting-schools/wp-content/uploads/sites/4/2024/01/SHANARRI-WHEEL.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hyperlink" Target="https://www.youngminds.org.uk/professional/resources/a-whole-school-approach-to-wellbeing/" TargetMode="External"/><Relationship Id="rId13" Type="http://schemas.openxmlformats.org/officeDocument/2006/relationships/hyperlink" Target="https://www.elsa-support.co.uk/" TargetMode="External"/><Relationship Id="rId3" Type="http://schemas.openxmlformats.org/officeDocument/2006/relationships/hyperlink" Target="https://www.unicef.org.uk/rights-respecting-schools/wp-content/uploads/sites/4/2023/05/Article-of-the-Week_Article-24_Mental-Health-Week.pptx" TargetMode="External"/><Relationship Id="rId7" Type="http://schemas.openxmlformats.org/officeDocument/2006/relationships/hyperlink" Target="https://www.unicef.org.uk/rights-respecting-schools/strengthening-pupil-participation/" TargetMode="External"/><Relationship Id="rId12" Type="http://schemas.openxmlformats.org/officeDocument/2006/relationships/hyperlink" Target="https://respectme.co.uk/" TargetMode="External"/><Relationship Id="rId2" Type="http://schemas.openxmlformats.org/officeDocument/2006/relationships/notesSlide" Target="../notesSlides/notesSlide13.xml"/><Relationship Id="rId1" Type="http://schemas.openxmlformats.org/officeDocument/2006/relationships/slideLayout" Target="../slideLayouts/slideLayout16.xml"/><Relationship Id="rId6" Type="http://schemas.openxmlformats.org/officeDocument/2006/relationships/hyperlink" Target="https://www.unicef.org.uk/rights-respecting-schools/resources/teaching-resources/guidance-assemblies-lessons/rrsa-glossary/" TargetMode="External"/><Relationship Id="rId11" Type="http://schemas.openxmlformats.org/officeDocument/2006/relationships/hyperlink" Target="https://www.zonesofregulation.com/index.html" TargetMode="External"/><Relationship Id="rId5" Type="http://schemas.openxmlformats.org/officeDocument/2006/relationships/hyperlink" Target="https://www.unicef.org.uk/rights-respecting-schools/resources/teaching-resources/outright/outright-archive/" TargetMode="External"/><Relationship Id="rId10" Type="http://schemas.openxmlformats.org/officeDocument/2006/relationships/hyperlink" Target="https://www.emotionworks.org.uk/" TargetMode="External"/><Relationship Id="rId4" Type="http://schemas.openxmlformats.org/officeDocument/2006/relationships/hyperlink" Target="https://www.unicef.org.uk/rights-respecting-schools/resources/teaching-resources/outright/" TargetMode="External"/><Relationship Id="rId9" Type="http://schemas.openxmlformats.org/officeDocument/2006/relationships/hyperlink" Target="https://learning.nspcc.org.uk/research-resources/schools/pants-teaching" TargetMode="External"/><Relationship Id="rId14" Type="http://schemas.openxmlformats.org/officeDocument/2006/relationships/hyperlink" Target="https://www.childrensmentalhealthweek.org.uk/"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7.xml"/><Relationship Id="rId1" Type="http://schemas.openxmlformats.org/officeDocument/2006/relationships/video" Target="https://www.youtube.com/embed/kukVvd2J09A?feature=oembed" TargetMode="Externa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image" Target="../media/image41.png"/><Relationship Id="rId3" Type="http://schemas.openxmlformats.org/officeDocument/2006/relationships/image" Target="../media/image26.pn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notesSlide" Target="../notesSlides/notesSlide7.xml"/><Relationship Id="rId16" Type="http://schemas.openxmlformats.org/officeDocument/2006/relationships/image" Target="../media/image39.png"/><Relationship Id="rId1" Type="http://schemas.openxmlformats.org/officeDocument/2006/relationships/slideLayout" Target="../slideLayouts/slideLayout15.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19" Type="http://schemas.openxmlformats.org/officeDocument/2006/relationships/image" Target="../media/image42.sv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hyperlink" Target="https://www.unicef.org.uk/rights-respecting-schools/resources/teaching-resources/best-practice-case-studies/pantysgallog-primary-school-wellbeing/"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hyperlink" Target="https://www.unicef.org.uk/rights-respecting-schools/alun-secondary-school/" TargetMode="External"/><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4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B5BD622-701D-F212-9F7B-6BB48763418E}"/>
              </a:ext>
            </a:extLst>
          </p:cNvPr>
          <p:cNvSpPr txBox="1"/>
          <p:nvPr/>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
        <p:nvSpPr>
          <p:cNvPr id="18" name="Text Placeholder 1">
            <a:extLst>
              <a:ext uri="{FF2B5EF4-FFF2-40B4-BE49-F238E27FC236}">
                <a16:creationId xmlns:a16="http://schemas.microsoft.com/office/drawing/2014/main" id="{AFA6E4FB-699E-8BFE-BF78-86EBEB4BA288}"/>
              </a:ext>
            </a:extLst>
          </p:cNvPr>
          <p:cNvSpPr txBox="1">
            <a:spLocks/>
          </p:cNvSpPr>
          <p:nvPr/>
        </p:nvSpPr>
        <p:spPr>
          <a:xfrm>
            <a:off x="6021654" y="5789021"/>
            <a:ext cx="6170346" cy="64522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Univers LT Std 45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Univers LT Std 45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Univers LT Std 45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a:solidFill>
                  <a:schemeClr val="bg1"/>
                </a:solidFill>
                <a:latin typeface="Univers LT Pro 85 XBlack" panose="020B0A04040702020204" pitchFamily="34" charset="0"/>
              </a:rPr>
              <a:t>CAMPAIGNING IN SCHOOL</a:t>
            </a:r>
          </a:p>
        </p:txBody>
      </p:sp>
      <p:pic>
        <p:nvPicPr>
          <p:cNvPr id="6" name="Picture 5" descr="A group of children sitting at a table&#10;&#10;Description automatically generated">
            <a:extLst>
              <a:ext uri="{FF2B5EF4-FFF2-40B4-BE49-F238E27FC236}">
                <a16:creationId xmlns:a16="http://schemas.microsoft.com/office/drawing/2014/main" id="{EE7F230B-305D-11BF-F0CA-CA56CBF8DEC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02" b="7539"/>
          <a:stretch/>
        </p:blipFill>
        <p:spPr>
          <a:xfrm>
            <a:off x="0" y="-47500"/>
            <a:ext cx="12192000" cy="6905500"/>
          </a:xfrm>
          <a:prstGeom prst="rect">
            <a:avLst/>
          </a:prstGeom>
        </p:spPr>
      </p:pic>
      <p:pic>
        <p:nvPicPr>
          <p:cNvPr id="7" name="Picture 6">
            <a:extLst>
              <a:ext uri="{FF2B5EF4-FFF2-40B4-BE49-F238E27FC236}">
                <a16:creationId xmlns:a16="http://schemas.microsoft.com/office/drawing/2014/main" id="{2B35283B-C38F-A1D8-5D77-885C1FA40E2E}"/>
              </a:ext>
            </a:extLst>
          </p:cNvPr>
          <p:cNvPicPr>
            <a:picLocks noChangeAspect="1"/>
          </p:cNvPicPr>
          <p:nvPr/>
        </p:nvPicPr>
        <p:blipFill>
          <a:blip r:embed="rId4"/>
          <a:stretch>
            <a:fillRect/>
          </a:stretch>
        </p:blipFill>
        <p:spPr>
          <a:xfrm>
            <a:off x="7680518" y="4603346"/>
            <a:ext cx="4216761" cy="2034101"/>
          </a:xfrm>
          <a:prstGeom prst="rect">
            <a:avLst/>
          </a:prstGeom>
        </p:spPr>
      </p:pic>
      <p:pic>
        <p:nvPicPr>
          <p:cNvPr id="8" name="Picture 7">
            <a:extLst>
              <a:ext uri="{FF2B5EF4-FFF2-40B4-BE49-F238E27FC236}">
                <a16:creationId xmlns:a16="http://schemas.microsoft.com/office/drawing/2014/main" id="{09E833E2-65B5-F403-C47A-2A46EFDD96D0}"/>
              </a:ext>
            </a:extLst>
          </p:cNvPr>
          <p:cNvPicPr>
            <a:picLocks noChangeAspect="1"/>
          </p:cNvPicPr>
          <p:nvPr/>
        </p:nvPicPr>
        <p:blipFill>
          <a:blip r:embed="rId5"/>
          <a:stretch>
            <a:fillRect/>
          </a:stretch>
        </p:blipFill>
        <p:spPr>
          <a:xfrm>
            <a:off x="9759269" y="-47500"/>
            <a:ext cx="2138010" cy="1771650"/>
          </a:xfrm>
          <a:prstGeom prst="rect">
            <a:avLst/>
          </a:prstGeom>
        </p:spPr>
      </p:pic>
      <p:sp>
        <p:nvSpPr>
          <p:cNvPr id="11" name="Rectangle 10">
            <a:extLst>
              <a:ext uri="{FF2B5EF4-FFF2-40B4-BE49-F238E27FC236}">
                <a16:creationId xmlns:a16="http://schemas.microsoft.com/office/drawing/2014/main" id="{4ED753D4-8040-35AB-596F-94A8FFB681CC}"/>
              </a:ext>
            </a:extLst>
          </p:cNvPr>
          <p:cNvSpPr/>
          <p:nvPr/>
        </p:nvSpPr>
        <p:spPr>
          <a:xfrm>
            <a:off x="203200" y="5847018"/>
            <a:ext cx="2278743" cy="605322"/>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a:latin typeface="Arial Black" panose="020B0A04020102020204" pitchFamily="34" charset="0"/>
              </a:rPr>
              <a:t>WELLBEING</a:t>
            </a:r>
          </a:p>
        </p:txBody>
      </p:sp>
    </p:spTree>
    <p:extLst>
      <p:ext uri="{BB962C8B-B14F-4D97-AF65-F5344CB8AC3E}">
        <p14:creationId xmlns:p14="http://schemas.microsoft.com/office/powerpoint/2010/main" val="3553625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1" y="438858"/>
            <a:ext cx="4768648" cy="699404"/>
          </a:xfrm>
          <a:solidFill>
            <a:srgbClr val="00AEEF"/>
          </a:solidFill>
        </p:spPr>
        <p:txBody>
          <a:bodyPr/>
          <a:lstStyle/>
          <a:p>
            <a:r>
              <a:rPr lang="en-US"/>
              <a:t>LET’S DISCUSS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E77878A-8B8B-D9BA-EBC7-487B89748F05}"/>
              </a:ext>
            </a:extLst>
          </p:cNvPr>
          <p:cNvSpPr/>
          <p:nvPr/>
        </p:nvSpPr>
        <p:spPr>
          <a:xfrm>
            <a:off x="4176190" y="2010339"/>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1A26C76F-A0DD-F0FE-9813-F9078869AEB7}"/>
              </a:ext>
            </a:extLst>
          </p:cNvPr>
          <p:cNvPicPr>
            <a:picLocks noChangeAspect="1"/>
          </p:cNvPicPr>
          <p:nvPr/>
        </p:nvPicPr>
        <p:blipFill>
          <a:blip r:embed="rId3"/>
          <a:stretch>
            <a:fillRect/>
          </a:stretch>
        </p:blipFill>
        <p:spPr>
          <a:xfrm>
            <a:off x="9590201" y="295223"/>
            <a:ext cx="2383743" cy="1225402"/>
          </a:xfrm>
          <a:prstGeom prst="rect">
            <a:avLst/>
          </a:prstGeom>
        </p:spPr>
      </p:pic>
      <p:sp>
        <p:nvSpPr>
          <p:cNvPr id="4" name="TextBox 3">
            <a:extLst>
              <a:ext uri="{FF2B5EF4-FFF2-40B4-BE49-F238E27FC236}">
                <a16:creationId xmlns:a16="http://schemas.microsoft.com/office/drawing/2014/main" id="{1D3F6AF5-05A8-F5F3-464E-2C1A5C79F00A}"/>
              </a:ext>
            </a:extLst>
          </p:cNvPr>
          <p:cNvSpPr txBox="1"/>
          <p:nvPr/>
        </p:nvSpPr>
        <p:spPr>
          <a:xfrm>
            <a:off x="1125818" y="2955843"/>
            <a:ext cx="2225454" cy="1200329"/>
          </a:xfrm>
          <a:prstGeom prst="rect">
            <a:avLst/>
          </a:prstGeom>
          <a:noFill/>
        </p:spPr>
        <p:txBody>
          <a:bodyPr wrap="square" rtlCol="0">
            <a:spAutoFit/>
          </a:bodyPr>
          <a:lstStyle/>
          <a:p>
            <a:pPr algn="ctr"/>
            <a:r>
              <a:rPr lang="en-GB" sz="2400">
                <a:effectLst/>
                <a:latin typeface="Arial" panose="020B0604020202020204" pitchFamily="34" charset="0"/>
                <a:ea typeface="Calibri" panose="020F0502020204030204" pitchFamily="34" charset="0"/>
                <a:cs typeface="Arial" panose="020B0604020202020204" pitchFamily="34" charset="0"/>
              </a:rPr>
              <a:t>1. How do you define ‘wellbeing’?</a:t>
            </a:r>
          </a:p>
        </p:txBody>
      </p:sp>
      <p:sp>
        <p:nvSpPr>
          <p:cNvPr id="5" name="TextBox 4">
            <a:extLst>
              <a:ext uri="{FF2B5EF4-FFF2-40B4-BE49-F238E27FC236}">
                <a16:creationId xmlns:a16="http://schemas.microsoft.com/office/drawing/2014/main" id="{3195BC52-3751-1BBD-0A56-DDEC93809DD3}"/>
              </a:ext>
            </a:extLst>
          </p:cNvPr>
          <p:cNvSpPr txBox="1"/>
          <p:nvPr/>
        </p:nvSpPr>
        <p:spPr>
          <a:xfrm>
            <a:off x="4887581" y="2955843"/>
            <a:ext cx="2546853" cy="2039469"/>
          </a:xfrm>
          <a:prstGeom prst="rect">
            <a:avLst/>
          </a:prstGeom>
          <a:noFill/>
        </p:spPr>
        <p:txBody>
          <a:bodyPr wrap="square" rtlCol="0">
            <a:spAutoFit/>
          </a:bodyPr>
          <a:lstStyle/>
          <a:p>
            <a:pPr lvl="0" algn="ctr">
              <a:lnSpc>
                <a:spcPct val="107000"/>
              </a:lnSpc>
              <a:spcAft>
                <a:spcPts val="800"/>
              </a:spcAft>
            </a:pPr>
            <a:r>
              <a:rPr lang="en-GB" sz="2400" kern="100">
                <a:effectLst/>
                <a:latin typeface="Arial" panose="020B0604020202020204" pitchFamily="34" charset="0"/>
                <a:ea typeface="Calibri" panose="020F0502020204030204" pitchFamily="34" charset="0"/>
                <a:cs typeface="Arial" panose="020B0604020202020204" pitchFamily="34" charset="0"/>
              </a:rPr>
              <a:t>2. How can rights within the CRC support children’s wellbeing? </a:t>
            </a:r>
          </a:p>
        </p:txBody>
      </p:sp>
      <p:sp>
        <p:nvSpPr>
          <p:cNvPr id="6" name="TextBox 5">
            <a:extLst>
              <a:ext uri="{FF2B5EF4-FFF2-40B4-BE49-F238E27FC236}">
                <a16:creationId xmlns:a16="http://schemas.microsoft.com/office/drawing/2014/main" id="{99AF682E-625B-6255-9193-AE2D631D8276}"/>
              </a:ext>
            </a:extLst>
          </p:cNvPr>
          <p:cNvSpPr txBox="1"/>
          <p:nvPr/>
        </p:nvSpPr>
        <p:spPr>
          <a:xfrm>
            <a:off x="8297686" y="2955843"/>
            <a:ext cx="3417762" cy="2039469"/>
          </a:xfrm>
          <a:prstGeom prst="rect">
            <a:avLst/>
          </a:prstGeom>
          <a:noFill/>
        </p:spPr>
        <p:txBody>
          <a:bodyPr wrap="square" rtlCol="0">
            <a:spAutoFit/>
          </a:bodyPr>
          <a:lstStyle/>
          <a:p>
            <a:pPr lvl="0" algn="ctr">
              <a:lnSpc>
                <a:spcPct val="107000"/>
              </a:lnSpc>
              <a:spcAft>
                <a:spcPts val="800"/>
              </a:spcAft>
            </a:pPr>
            <a:r>
              <a:rPr lang="en-GB" sz="2400" kern="100">
                <a:effectLst/>
                <a:latin typeface="Arial" panose="020B0604020202020204" pitchFamily="34" charset="0"/>
                <a:ea typeface="Calibri" panose="020F0502020204030204" pitchFamily="34" charset="0"/>
                <a:cs typeface="Arial" panose="020B0604020202020204" pitchFamily="34" charset="0"/>
              </a:rPr>
              <a:t>3. Reflect on the role of duty bearers (both in school and externally) in supporting children’s wellbeing? </a:t>
            </a:r>
          </a:p>
        </p:txBody>
      </p:sp>
    </p:spTree>
    <p:extLst>
      <p:ext uri="{BB962C8B-B14F-4D97-AF65-F5344CB8AC3E}">
        <p14:creationId xmlns:p14="http://schemas.microsoft.com/office/powerpoint/2010/main" val="165604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A99CE32-E37A-A742-BB3F-9748B8814F54}"/>
              </a:ext>
            </a:extLst>
          </p:cNvPr>
          <p:cNvSpPr>
            <a:spLocks noGrp="1"/>
          </p:cNvSpPr>
          <p:nvPr>
            <p:ph type="body" sz="quarter" idx="14"/>
          </p:nvPr>
        </p:nvSpPr>
        <p:spPr>
          <a:xfrm>
            <a:off x="391182" y="487715"/>
            <a:ext cx="3592990" cy="699404"/>
          </a:xfrm>
        </p:spPr>
        <p:txBody>
          <a:bodyPr/>
          <a:lstStyle/>
          <a:p>
            <a:r>
              <a:rPr lang="en-US"/>
              <a:t>ACTIVITIES</a:t>
            </a:r>
          </a:p>
        </p:txBody>
      </p:sp>
      <p:sp>
        <p:nvSpPr>
          <p:cNvPr id="10" name="Oval 9">
            <a:extLst>
              <a:ext uri="{FF2B5EF4-FFF2-40B4-BE49-F238E27FC236}">
                <a16:creationId xmlns:a16="http://schemas.microsoft.com/office/drawing/2014/main" id="{6A7E2013-FBD0-58A4-E13A-2E171B8674C1}"/>
              </a:ext>
            </a:extLst>
          </p:cNvPr>
          <p:cNvSpPr/>
          <p:nvPr/>
        </p:nvSpPr>
        <p:spPr>
          <a:xfrm>
            <a:off x="300899" y="2010339"/>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lvl="0" indent="-342900">
              <a:lnSpc>
                <a:spcPct val="107000"/>
              </a:lnSpc>
              <a:spcAft>
                <a:spcPts val="800"/>
              </a:spcAft>
              <a:buFont typeface="Symbol" panose="05050102010706020507" pitchFamily="18" charset="2"/>
              <a:buChar char=""/>
            </a:pPr>
            <a:r>
              <a:rPr lang="en-GB" sz="1800" kern="100">
                <a:effectLst/>
                <a:latin typeface="Univers LT Pro 45 Light" panose="020B0403020202020204" pitchFamily="34" charset="0"/>
                <a:ea typeface="Calibri" panose="020F0502020204030204" pitchFamily="34" charset="0"/>
                <a:cs typeface="Times New Roman" panose="02020603050405020304" pitchFamily="18" charset="0"/>
              </a:rPr>
              <a:t>In groups, draw a Rights Respecting classroom onto large pieces of flipchart paper. What do you see, hear and feel in a Rights Respecting classroom? </a:t>
            </a:r>
            <a:endParaRPr lang="en-GB" sz="1800" kern="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1" name="Oval 20">
            <a:extLst>
              <a:ext uri="{FF2B5EF4-FFF2-40B4-BE49-F238E27FC236}">
                <a16:creationId xmlns:a16="http://schemas.microsoft.com/office/drawing/2014/main" id="{9E77878A-8B8B-D9BA-EBC7-487B89748F05}"/>
              </a:ext>
            </a:extLst>
          </p:cNvPr>
          <p:cNvSpPr/>
          <p:nvPr/>
        </p:nvSpPr>
        <p:spPr>
          <a:xfrm>
            <a:off x="4175983"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792F84F8-0AD5-AB43-F753-39A863F36720}"/>
              </a:ext>
            </a:extLst>
          </p:cNvPr>
          <p:cNvSpPr/>
          <p:nvPr/>
        </p:nvSpPr>
        <p:spPr>
          <a:xfrm>
            <a:off x="8051481" y="2008095"/>
            <a:ext cx="3922463" cy="392246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0A10F7E2-6163-A0F1-E8EF-CEDA6A9CEA66}"/>
              </a:ext>
            </a:extLst>
          </p:cNvPr>
          <p:cNvPicPr>
            <a:picLocks noChangeAspect="1"/>
          </p:cNvPicPr>
          <p:nvPr/>
        </p:nvPicPr>
        <p:blipFill>
          <a:blip r:embed="rId3"/>
          <a:stretch>
            <a:fillRect/>
          </a:stretch>
        </p:blipFill>
        <p:spPr>
          <a:xfrm>
            <a:off x="9453656" y="295223"/>
            <a:ext cx="2347163" cy="1127858"/>
          </a:xfrm>
          <a:prstGeom prst="rect">
            <a:avLst/>
          </a:prstGeom>
        </p:spPr>
      </p:pic>
      <p:sp>
        <p:nvSpPr>
          <p:cNvPr id="2" name="TextBox 1">
            <a:extLst>
              <a:ext uri="{FF2B5EF4-FFF2-40B4-BE49-F238E27FC236}">
                <a16:creationId xmlns:a16="http://schemas.microsoft.com/office/drawing/2014/main" id="{1EFAD85F-DD04-815A-2B2D-C67B94107201}"/>
              </a:ext>
            </a:extLst>
          </p:cNvPr>
          <p:cNvSpPr txBox="1"/>
          <p:nvPr/>
        </p:nvSpPr>
        <p:spPr>
          <a:xfrm>
            <a:off x="560934" y="3046275"/>
            <a:ext cx="3402392" cy="1708160"/>
          </a:xfrm>
          <a:prstGeom prst="rect">
            <a:avLst/>
          </a:prstGeom>
          <a:noFill/>
        </p:spPr>
        <p:txBody>
          <a:bodyPr wrap="square" rtlCol="0">
            <a:spAutoFit/>
          </a:bodyPr>
          <a:lstStyle/>
          <a:p>
            <a:pPr algn="ctr"/>
            <a:r>
              <a:rPr lang="en-GB" sz="2100" b="0" i="0">
                <a:effectLst/>
                <a:latin typeface="Arial" panose="020B0604020202020204" pitchFamily="34" charset="0"/>
                <a:cs typeface="Arial" panose="020B0604020202020204" pitchFamily="34" charset="0"/>
              </a:rPr>
              <a:t>1. Create a wellbeing definition to share across your setting based on discussion from the previous slide. </a:t>
            </a:r>
            <a:endParaRPr lang="en-GB" sz="2100" i="0">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F123280-E7B4-3763-86B6-857B7E479145}"/>
              </a:ext>
            </a:extLst>
          </p:cNvPr>
          <p:cNvSpPr txBox="1"/>
          <p:nvPr/>
        </p:nvSpPr>
        <p:spPr>
          <a:xfrm>
            <a:off x="4519467" y="2667717"/>
            <a:ext cx="3153065" cy="3000821"/>
          </a:xfrm>
          <a:prstGeom prst="rect">
            <a:avLst/>
          </a:prstGeom>
          <a:noFill/>
        </p:spPr>
        <p:txBody>
          <a:bodyPr wrap="square" lIns="91440" tIns="45720" rIns="91440" bIns="45720" rtlCol="0" anchor="t">
            <a:spAutoFit/>
          </a:bodyPr>
          <a:lstStyle/>
          <a:p>
            <a:pPr algn="ctr"/>
            <a:r>
              <a:rPr lang="en-GB" sz="2100" kern="100">
                <a:latin typeface="Arial"/>
                <a:ea typeface="Calibri" panose="020F0502020204030204" pitchFamily="34" charset="0"/>
                <a:cs typeface="Arial"/>
              </a:rPr>
              <a:t>2</a:t>
            </a:r>
            <a:r>
              <a:rPr lang="en-GB" sz="2100" kern="100">
                <a:effectLst/>
                <a:latin typeface="Arial"/>
                <a:ea typeface="Calibri" panose="020F0502020204030204" pitchFamily="34" charset="0"/>
                <a:cs typeface="Arial"/>
              </a:rPr>
              <a:t>. Using the wellbeing indicators on the </a:t>
            </a:r>
            <a:r>
              <a:rPr lang="en-GB" sz="2100" kern="100">
                <a:effectLst/>
                <a:latin typeface="Arial"/>
                <a:ea typeface="Calibri" panose="020F0502020204030204" pitchFamily="34" charset="0"/>
                <a:cs typeface="Arial"/>
                <a:hlinkClick r:id="rId4">
                  <a:extLst>
                    <a:ext uri="{A12FA001-AC4F-418D-AE19-62706E023703}">
                      <ahyp:hlinkClr xmlns:ahyp="http://schemas.microsoft.com/office/drawing/2018/hyperlinkcolor" val="tx"/>
                    </a:ext>
                  </a:extLst>
                </a:hlinkClick>
              </a:rPr>
              <a:t>SHANARRI wheel template </a:t>
            </a:r>
            <a:r>
              <a:rPr lang="en-GB" sz="2100" kern="100">
                <a:latin typeface="Arial"/>
                <a:ea typeface="Calibri" panose="020F0502020204030204" pitchFamily="34" charset="0"/>
                <a:cs typeface="Arial"/>
              </a:rPr>
              <a:t>, </a:t>
            </a:r>
            <a:r>
              <a:rPr lang="en-GB" sz="2100" kern="100">
                <a:effectLst/>
                <a:latin typeface="Arial"/>
                <a:ea typeface="Calibri" panose="020F0502020204030204" pitchFamily="34" charset="0"/>
                <a:cs typeface="Arial"/>
              </a:rPr>
              <a:t>plot relevant articles from the CRC and consider how you can make explicit connections between them.</a:t>
            </a:r>
            <a:r>
              <a:rPr lang="en-GB" sz="2100" kern="100">
                <a:latin typeface="Arial"/>
                <a:ea typeface="Calibri" panose="020F0502020204030204" pitchFamily="34" charset="0"/>
                <a:cs typeface="Arial"/>
              </a:rPr>
              <a:t>  </a:t>
            </a:r>
            <a:endParaRPr lang="en-GB" sz="21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F65B078-B742-8C23-8515-E63C292592E0}"/>
              </a:ext>
            </a:extLst>
          </p:cNvPr>
          <p:cNvSpPr txBox="1"/>
          <p:nvPr/>
        </p:nvSpPr>
        <p:spPr>
          <a:xfrm>
            <a:off x="8436179" y="2776970"/>
            <a:ext cx="3153065" cy="2246769"/>
          </a:xfrm>
          <a:prstGeom prst="rect">
            <a:avLst/>
          </a:prstGeom>
          <a:noFill/>
        </p:spPr>
        <p:txBody>
          <a:bodyPr wrap="square" lIns="91440" tIns="45720" rIns="91440" bIns="45720" rtlCol="0" anchor="t">
            <a:spAutoFit/>
          </a:bodyPr>
          <a:lstStyle/>
          <a:p>
            <a:pPr algn="ctr"/>
            <a:r>
              <a:rPr lang="en-GB" sz="2000" kern="100">
                <a:effectLst/>
                <a:latin typeface="Arial"/>
                <a:ea typeface="Calibri" panose="020F0502020204030204" pitchFamily="34" charset="0"/>
                <a:cs typeface="Arial"/>
              </a:rPr>
              <a:t>3. </a:t>
            </a:r>
            <a:r>
              <a:rPr lang="en-GB" sz="2000">
                <a:effectLst/>
                <a:latin typeface="Arial"/>
                <a:ea typeface="Calibri" panose="020F0502020204030204" pitchFamily="34" charset="0"/>
                <a:cs typeface="Arial"/>
              </a:rPr>
              <a:t>Identify current wellbeing practice and how </a:t>
            </a:r>
            <a:r>
              <a:rPr lang="en-GB" sz="2000">
                <a:latin typeface="Arial"/>
                <a:ea typeface="Calibri" panose="020F0502020204030204" pitchFamily="34" charset="0"/>
                <a:cs typeface="Arial"/>
              </a:rPr>
              <a:t>this links </a:t>
            </a:r>
            <a:r>
              <a:rPr lang="en-GB" sz="2000">
                <a:effectLst/>
                <a:latin typeface="Arial"/>
                <a:ea typeface="Calibri" panose="020F0502020204030204" pitchFamily="34" charset="0"/>
                <a:cs typeface="Arial"/>
              </a:rPr>
              <a:t>to</a:t>
            </a:r>
            <a:r>
              <a:rPr lang="en-GB" sz="2000">
                <a:latin typeface="Arial"/>
                <a:ea typeface="Calibri" panose="020F0502020204030204" pitchFamily="34" charset="0"/>
                <a:cs typeface="Arial"/>
              </a:rPr>
              <a:t> the</a:t>
            </a:r>
            <a:r>
              <a:rPr lang="en-GB" sz="2000">
                <a:effectLst/>
                <a:latin typeface="Arial"/>
                <a:ea typeface="Calibri" panose="020F0502020204030204" pitchFamily="34" charset="0"/>
                <a:cs typeface="Arial"/>
              </a:rPr>
              <a:t> CRC. Complete a </a:t>
            </a:r>
            <a:r>
              <a:rPr lang="en-GB" sz="2000">
                <a:effectLst/>
                <a:latin typeface="Arial"/>
                <a:ea typeface="Calibri" panose="020F0502020204030204" pitchFamily="34" charset="0"/>
                <a:cs typeface="Arial"/>
                <a:hlinkClick r:id="rId5">
                  <a:extLst>
                    <a:ext uri="{A12FA001-AC4F-418D-AE19-62706E023703}">
                      <ahyp:hlinkClr xmlns:ahyp="http://schemas.microsoft.com/office/drawing/2018/hyperlinkcolor" val="tx"/>
                    </a:ext>
                  </a:extLst>
                </a:hlinkClick>
              </a:rPr>
              <a:t>SWOT analysis</a:t>
            </a:r>
            <a:r>
              <a:rPr lang="en-GB" sz="2000">
                <a:effectLst/>
                <a:latin typeface="Arial"/>
                <a:ea typeface="Calibri" panose="020F0502020204030204" pitchFamily="34" charset="0"/>
                <a:cs typeface="Arial"/>
              </a:rPr>
              <a:t> to support your understanding of current provision and next steps.</a:t>
            </a:r>
            <a:r>
              <a:rPr lang="en-GB" sz="2000">
                <a:latin typeface="Arial"/>
                <a:ea typeface="Calibri" panose="020F0502020204030204" pitchFamily="34" charset="0"/>
                <a:cs typeface="Arial"/>
              </a:rPr>
              <a:t> </a:t>
            </a:r>
            <a:endParaRPr lang="en-GB" sz="2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97026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545B4B5-69A9-414B-94D4-B73447AD9CCF}"/>
              </a:ext>
            </a:extLst>
          </p:cNvPr>
          <p:cNvSpPr>
            <a:spLocks noGrp="1"/>
          </p:cNvSpPr>
          <p:nvPr>
            <p:ph type="body" sz="quarter" idx="14"/>
          </p:nvPr>
        </p:nvSpPr>
        <p:spPr>
          <a:xfrm>
            <a:off x="528741" y="531140"/>
            <a:ext cx="3918568" cy="714793"/>
          </a:xfrm>
        </p:spPr>
        <p:txBody>
          <a:bodyPr/>
          <a:lstStyle/>
          <a:p>
            <a:r>
              <a:rPr lang="en-US"/>
              <a:t>REFLECTION</a:t>
            </a:r>
          </a:p>
        </p:txBody>
      </p:sp>
      <p:pic>
        <p:nvPicPr>
          <p:cNvPr id="4" name="Picture 3" descr="A group of people holding a parachute&#10;&#10;Description automatically generated">
            <a:extLst>
              <a:ext uri="{FF2B5EF4-FFF2-40B4-BE49-F238E27FC236}">
                <a16:creationId xmlns:a16="http://schemas.microsoft.com/office/drawing/2014/main" id="{8108F9CD-87EE-EABB-A635-7917FA715804}"/>
              </a:ext>
            </a:extLst>
          </p:cNvPr>
          <p:cNvPicPr>
            <a:picLocks noChangeAspect="1"/>
          </p:cNvPicPr>
          <p:nvPr/>
        </p:nvPicPr>
        <p:blipFill rotWithShape="1">
          <a:blip r:embed="rId3">
            <a:extLst>
              <a:ext uri="{28A0092B-C50C-407E-A947-70E740481C1C}">
                <a14:useLocalDpi xmlns:a14="http://schemas.microsoft.com/office/drawing/2010/main" val="0"/>
              </a:ext>
            </a:extLst>
          </a:blip>
          <a:srcRect l="13334" r="27408"/>
          <a:stretch/>
        </p:blipFill>
        <p:spPr>
          <a:xfrm>
            <a:off x="6096000" y="0"/>
            <a:ext cx="6096000" cy="6858000"/>
          </a:xfrm>
          <a:prstGeom prst="rect">
            <a:avLst/>
          </a:prstGeom>
        </p:spPr>
      </p:pic>
      <p:sp>
        <p:nvSpPr>
          <p:cNvPr id="5" name="TextBox 4">
            <a:extLst>
              <a:ext uri="{FF2B5EF4-FFF2-40B4-BE49-F238E27FC236}">
                <a16:creationId xmlns:a16="http://schemas.microsoft.com/office/drawing/2014/main" id="{84AD58B3-CEEB-1382-941A-4818B5FE636C}"/>
              </a:ext>
            </a:extLst>
          </p:cNvPr>
          <p:cNvSpPr txBox="1"/>
          <p:nvPr/>
        </p:nvSpPr>
        <p:spPr>
          <a:xfrm rot="5400000">
            <a:off x="11452265" y="506198"/>
            <a:ext cx="1264025" cy="215444"/>
          </a:xfrm>
          <a:prstGeom prst="rect">
            <a:avLst/>
          </a:prstGeom>
          <a:noFill/>
        </p:spPr>
        <p:txBody>
          <a:bodyPr wrap="square">
            <a:spAutoFit/>
          </a:bodyPr>
          <a:lstStyle/>
          <a:p>
            <a:pPr algn="l"/>
            <a:r>
              <a:rPr lang="en-GB" sz="800" b="0" i="0">
                <a:solidFill>
                  <a:schemeClr val="bg1"/>
                </a:solidFill>
                <a:effectLst/>
                <a:latin typeface="Univers LT Pro 45 Light" panose="020B0403020202020204" pitchFamily="34" charset="77"/>
              </a:rPr>
              <a:t>© UNICEF/Dawe</a:t>
            </a:r>
            <a:endParaRPr lang="en-US" sz="800" b="0" i="0">
              <a:solidFill>
                <a:schemeClr val="bg1"/>
              </a:solidFill>
              <a:latin typeface="Univers LT Pro 45 Light" panose="020B0403020202020204" pitchFamily="34" charset="77"/>
            </a:endParaRPr>
          </a:p>
        </p:txBody>
      </p:sp>
      <p:sp>
        <p:nvSpPr>
          <p:cNvPr id="3" name="TextBox 2">
            <a:extLst>
              <a:ext uri="{FF2B5EF4-FFF2-40B4-BE49-F238E27FC236}">
                <a16:creationId xmlns:a16="http://schemas.microsoft.com/office/drawing/2014/main" id="{C9CECB8A-3857-83B9-A668-B8B78A59060A}"/>
              </a:ext>
            </a:extLst>
          </p:cNvPr>
          <p:cNvSpPr txBox="1"/>
          <p:nvPr/>
        </p:nvSpPr>
        <p:spPr>
          <a:xfrm>
            <a:off x="404710" y="1697735"/>
            <a:ext cx="5338363" cy="4038413"/>
          </a:xfrm>
          <a:prstGeom prst="rect">
            <a:avLst/>
          </a:prstGeom>
          <a:noFill/>
        </p:spPr>
        <p:txBody>
          <a:bodyPr wrap="square" rtlCol="0">
            <a:spAutoFit/>
          </a:bodyPr>
          <a:lstStyle/>
          <a:p>
            <a:pPr>
              <a:lnSpc>
                <a:spcPts val="3120"/>
              </a:lnSpc>
              <a:buClr>
                <a:srgbClr val="FF6937"/>
              </a:buClr>
            </a:pPr>
            <a:r>
              <a:rPr lang="en-GB" sz="2400">
                <a:latin typeface="Arial" panose="020B0604020202020204" pitchFamily="34" charset="0"/>
                <a:cs typeface="Arial" panose="020B0604020202020204" pitchFamily="34" charset="0"/>
              </a:rPr>
              <a:t>As schools develop a rights respecting approach, there is evidence that this impacts positively on both pupil and staff wellbeing.</a:t>
            </a:r>
          </a:p>
          <a:p>
            <a:pPr marL="285750" indent="-285750">
              <a:lnSpc>
                <a:spcPts val="3120"/>
              </a:lnSpc>
              <a:buClr>
                <a:srgbClr val="FF6937"/>
              </a:buClr>
              <a:buFont typeface="Arial" panose="020B0604020202020204" pitchFamily="34" charset="0"/>
              <a:buChar char="•"/>
            </a:pPr>
            <a:r>
              <a:rPr lang="en-GB" sz="2400">
                <a:latin typeface="Arial" panose="020B0604020202020204" pitchFamily="34" charset="0"/>
                <a:cs typeface="Arial" panose="020B0604020202020204" pitchFamily="34" charset="0"/>
              </a:rPr>
              <a:t>What do you do personally to support your own wellbeing? </a:t>
            </a:r>
          </a:p>
          <a:p>
            <a:pPr marL="285750" indent="-285750">
              <a:lnSpc>
                <a:spcPts val="3120"/>
              </a:lnSpc>
              <a:buClr>
                <a:srgbClr val="FF6937"/>
              </a:buClr>
              <a:buFont typeface="Arial" panose="020B0604020202020204" pitchFamily="34" charset="0"/>
              <a:buChar char="•"/>
            </a:pPr>
            <a:r>
              <a:rPr lang="en-GB" sz="2400">
                <a:latin typeface="Arial" panose="020B0604020202020204" pitchFamily="34" charset="0"/>
                <a:cs typeface="Arial" panose="020B0604020202020204" pitchFamily="34" charset="0"/>
              </a:rPr>
              <a:t>What support is in place for you and colleagues in school? </a:t>
            </a:r>
          </a:p>
          <a:p>
            <a:pPr marL="285750" indent="-285750">
              <a:lnSpc>
                <a:spcPts val="3120"/>
              </a:lnSpc>
              <a:buClr>
                <a:srgbClr val="FF6937"/>
              </a:buClr>
              <a:buFont typeface="Arial" panose="020B0604020202020204" pitchFamily="34" charset="0"/>
              <a:buChar char="•"/>
            </a:pPr>
            <a:r>
              <a:rPr lang="en-GB" sz="2400">
                <a:latin typeface="Arial" panose="020B0604020202020204" pitchFamily="34" charset="0"/>
                <a:cs typeface="Arial" panose="020B0604020202020204" pitchFamily="34" charset="0"/>
              </a:rPr>
              <a:t>Could this be further strengthened and if so how could this be done?</a:t>
            </a:r>
          </a:p>
        </p:txBody>
      </p:sp>
    </p:spTree>
    <p:extLst>
      <p:ext uri="{BB962C8B-B14F-4D97-AF65-F5344CB8AC3E}">
        <p14:creationId xmlns:p14="http://schemas.microsoft.com/office/powerpoint/2010/main" val="94848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56783B-6DD2-BE44-A03C-B9243077FC09}"/>
              </a:ext>
            </a:extLst>
          </p:cNvPr>
          <p:cNvSpPr>
            <a:spLocks noGrp="1"/>
          </p:cNvSpPr>
          <p:nvPr>
            <p:ph type="body" sz="quarter" idx="14"/>
          </p:nvPr>
        </p:nvSpPr>
        <p:spPr>
          <a:xfrm>
            <a:off x="528741" y="261836"/>
            <a:ext cx="3877004" cy="763400"/>
          </a:xfrm>
        </p:spPr>
        <p:txBody>
          <a:bodyPr/>
          <a:lstStyle/>
          <a:p>
            <a:r>
              <a:rPr lang="en-US"/>
              <a:t>RESOURCES</a:t>
            </a:r>
          </a:p>
        </p:txBody>
      </p:sp>
      <p:sp>
        <p:nvSpPr>
          <p:cNvPr id="4" name="Text Placeholder 3">
            <a:extLst>
              <a:ext uri="{FF2B5EF4-FFF2-40B4-BE49-F238E27FC236}">
                <a16:creationId xmlns:a16="http://schemas.microsoft.com/office/drawing/2014/main" id="{66AA8DC9-D358-ED48-A67B-054AB50D5A8B}"/>
              </a:ext>
            </a:extLst>
          </p:cNvPr>
          <p:cNvSpPr>
            <a:spLocks noGrp="1"/>
          </p:cNvSpPr>
          <p:nvPr>
            <p:ph type="body" sz="quarter" idx="17"/>
          </p:nvPr>
        </p:nvSpPr>
        <p:spPr>
          <a:xfrm>
            <a:off x="528635" y="1189611"/>
            <a:ext cx="11460165" cy="46522"/>
          </a:xfrm>
        </p:spPr>
        <p:txBody>
          <a:bodyPr/>
          <a:lstStyle/>
          <a:p>
            <a:r>
              <a:rPr lang="en-GB"/>
              <a:t>You may find the following resources useful for your work on wellbeing:</a:t>
            </a:r>
            <a:endParaRPr lang="en-US"/>
          </a:p>
        </p:txBody>
      </p:sp>
      <p:sp>
        <p:nvSpPr>
          <p:cNvPr id="6" name="TextBox 5">
            <a:extLst>
              <a:ext uri="{FF2B5EF4-FFF2-40B4-BE49-F238E27FC236}">
                <a16:creationId xmlns:a16="http://schemas.microsoft.com/office/drawing/2014/main" id="{4386A967-3C6A-3B65-26FA-F7913076689F}"/>
              </a:ext>
            </a:extLst>
          </p:cNvPr>
          <p:cNvSpPr txBox="1"/>
          <p:nvPr/>
        </p:nvSpPr>
        <p:spPr>
          <a:xfrm>
            <a:off x="528635" y="1482585"/>
            <a:ext cx="11543622" cy="4919104"/>
          </a:xfrm>
          <a:prstGeom prst="rect">
            <a:avLst/>
          </a:prstGeom>
          <a:noFill/>
        </p:spPr>
        <p:txBody>
          <a:bodyPr wrap="square" lIns="91440" tIns="45720" rIns="91440" bIns="45720" rtlCol="0" anchor="t">
            <a:spAutoFit/>
          </a:bodyPr>
          <a:lstStyle/>
          <a:p>
            <a:pPr marL="285750" indent="-285750">
              <a:lnSpc>
                <a:spcPct val="107000"/>
              </a:lnSpc>
              <a:buFont typeface="Arial" panose="020B0604020202020204" pitchFamily="34" charset="0"/>
              <a:buChar char="•"/>
            </a:pPr>
            <a:r>
              <a:rPr lang="en-GB" kern="100">
                <a:solidFill>
                  <a:schemeClr val="bg1"/>
                </a:solidFill>
                <a:effectLst/>
                <a:latin typeface="Arial"/>
                <a:ea typeface="Calibri" panose="020F0502020204030204" pitchFamily="34" charset="0"/>
                <a:cs typeface="Arial"/>
                <a:hlinkClick r:id="rId3">
                  <a:extLst>
                    <a:ext uri="{A12FA001-AC4F-418D-AE19-62706E023703}">
                      <ahyp:hlinkClr xmlns:ahyp="http://schemas.microsoft.com/office/drawing/2018/hyperlinkcolor" val="tx"/>
                    </a:ext>
                  </a:extLst>
                </a:hlinkClick>
              </a:rPr>
              <a:t>Children’s Mental Health Week</a:t>
            </a:r>
            <a:r>
              <a:rPr lang="en-GB" kern="100">
                <a:solidFill>
                  <a:schemeClr val="bg1"/>
                </a:solidFill>
                <a:latin typeface="Arial"/>
                <a:ea typeface="Calibri" panose="020F0502020204030204" pitchFamily="34" charset="0"/>
                <a:cs typeface="Arial"/>
                <a:hlinkClick r:id="rId3">
                  <a:extLst>
                    <a:ext uri="{A12FA001-AC4F-418D-AE19-62706E023703}">
                      <ahyp:hlinkClr xmlns:ahyp="http://schemas.microsoft.com/office/drawing/2018/hyperlinkcolor" val="tx"/>
                    </a:ext>
                  </a:extLst>
                </a:hlinkClick>
              </a:rPr>
              <a:t> </a:t>
            </a:r>
            <a:r>
              <a:rPr lang="en-GB" kern="100">
                <a:solidFill>
                  <a:schemeClr val="bg1"/>
                </a:solidFill>
                <a:effectLst/>
                <a:latin typeface="Arial"/>
                <a:ea typeface="Calibri" panose="020F0502020204030204" pitchFamily="34" charset="0"/>
                <a:cs typeface="Arial"/>
                <a:hlinkClick r:id="rId3">
                  <a:extLst>
                    <a:ext uri="{A12FA001-AC4F-418D-AE19-62706E023703}">
                      <ahyp:hlinkClr xmlns:ahyp="http://schemas.microsoft.com/office/drawing/2018/hyperlinkcolor" val="tx"/>
                    </a:ext>
                  </a:extLst>
                </a:hlinkClick>
              </a:rPr>
              <a:t> - Article of the Week</a:t>
            </a:r>
            <a:endParaRPr lang="en-GB" kern="100">
              <a:solidFill>
                <a:schemeClr val="bg1"/>
              </a:solidFill>
              <a:effectLst/>
              <a:latin typeface="Arial"/>
              <a:ea typeface="Calibri" panose="020F0502020204030204" pitchFamily="34" charset="0"/>
              <a:cs typeface="Arial"/>
            </a:endParaRPr>
          </a:p>
          <a:p>
            <a:pPr marL="285750" lvl="0" indent="-285750">
              <a:lnSpc>
                <a:spcPct val="107000"/>
              </a:lnSpc>
              <a:buFont typeface="Arial" panose="020B0604020202020204" pitchFamily="34" charset="0"/>
              <a:buChar char="•"/>
            </a:pPr>
            <a:r>
              <a:rPr lang="en-GB" kern="100">
                <a:solidFill>
                  <a:schemeClr val="bg1"/>
                </a:solidFill>
                <a:latin typeface="Arial"/>
                <a:ea typeface="Calibri" panose="020F0502020204030204" pitchFamily="34" charset="0"/>
                <a:cs typeface="Arial"/>
                <a:hlinkClick r:id="rId3">
                  <a:extLst>
                    <a:ext uri="{A12FA001-AC4F-418D-AE19-62706E023703}">
                      <ahyp:hlinkClr xmlns:ahyp="http://schemas.microsoft.com/office/drawing/2018/hyperlinkcolor" val="tx"/>
                    </a:ext>
                  </a:extLst>
                </a:hlinkClick>
              </a:rPr>
              <a:t>Mental Health Week - Article of the Week</a:t>
            </a:r>
            <a:endParaRPr lang="en-GB" kern="100">
              <a:solidFill>
                <a:schemeClr val="bg1"/>
              </a:solidFill>
              <a:latin typeface="Arial"/>
              <a:ea typeface="Calibri" panose="020F0502020204030204" pitchFamily="34" charset="0"/>
              <a:cs typeface="Arial"/>
              <a:hlinkClick r:id="rId4">
                <a:extLst>
                  <a:ext uri="{A12FA001-AC4F-418D-AE19-62706E023703}">
                    <ahyp:hlinkClr xmlns:ahyp="http://schemas.microsoft.com/office/drawing/2018/hyperlinkcolor" val="tx"/>
                  </a:ext>
                </a:extLst>
              </a:hlinkClick>
            </a:endParaRPr>
          </a:p>
          <a:p>
            <a:pPr marL="285750" indent="-285750">
              <a:lnSpc>
                <a:spcPct val="107000"/>
              </a:lnSpc>
              <a:buFont typeface="Arial" panose="020B0604020202020204" pitchFamily="34" charset="0"/>
              <a:buChar char="•"/>
            </a:pPr>
            <a:r>
              <a:rPr lang="en-GB" kern="100">
                <a:solidFill>
                  <a:srgbClr val="FFFF00"/>
                </a:solidFill>
                <a:latin typeface="Arial"/>
                <a:ea typeface="Calibri" panose="020F0502020204030204" pitchFamily="34" charset="0"/>
                <a:cs typeface="Arial"/>
              </a:rPr>
              <a:t>UNICEF UK’s </a:t>
            </a:r>
            <a:r>
              <a:rPr lang="en-GB" kern="100" err="1">
                <a:solidFill>
                  <a:srgbClr val="FFFF00"/>
                </a:solidFill>
                <a:latin typeface="Arial"/>
                <a:ea typeface="Calibri" panose="020F0502020204030204" pitchFamily="34" charset="0"/>
                <a:cs typeface="Arial"/>
              </a:rPr>
              <a:t>OutRight</a:t>
            </a:r>
            <a:r>
              <a:rPr lang="en-GB" kern="100">
                <a:solidFill>
                  <a:srgbClr val="FFFF00"/>
                </a:solidFill>
                <a:latin typeface="Arial"/>
                <a:ea typeface="Calibri" panose="020F0502020204030204" pitchFamily="34" charset="0"/>
                <a:cs typeface="Arial"/>
              </a:rPr>
              <a:t> Campaign 2020/21  - </a:t>
            </a:r>
            <a:r>
              <a:rPr lang="en-GB" kern="100">
                <a:solidFill>
                  <a:schemeClr val="bg1"/>
                </a:solidFill>
                <a:latin typeface="Arial"/>
                <a:ea typeface="Calibri" panose="020F0502020204030204" pitchFamily="34" charset="0"/>
                <a:cs typeface="Arial"/>
                <a:hlinkClick r:id="rId5">
                  <a:extLst>
                    <a:ext uri="{A12FA001-AC4F-418D-AE19-62706E023703}">
                      <ahyp:hlinkClr xmlns:ahyp="http://schemas.microsoft.com/office/drawing/2018/hyperlinkcolor" val="tx"/>
                    </a:ext>
                  </a:extLst>
                </a:hlinkClick>
              </a:rPr>
              <a:t>Mental Health and Wellbeing</a:t>
            </a:r>
            <a:endParaRPr lang="en-GB" kern="100">
              <a:solidFill>
                <a:schemeClr val="bg1"/>
              </a:solidFill>
              <a:latin typeface="Arial"/>
              <a:ea typeface="Calibri" panose="020F0502020204030204" pitchFamily="34" charset="0"/>
              <a:cs typeface="Arial"/>
            </a:endParaRPr>
          </a:p>
          <a:p>
            <a:pPr marL="285750" lvl="0" indent="-285750">
              <a:lnSpc>
                <a:spcPct val="107000"/>
              </a:lnSpc>
              <a:buFont typeface="Arial" panose="020B0604020202020204" pitchFamily="34" charset="0"/>
              <a:buChar char="•"/>
            </a:pPr>
            <a:r>
              <a:rPr lang="en-GB" kern="100">
                <a:solidFill>
                  <a:schemeClr val="bg1"/>
                </a:solidFill>
                <a:effectLst/>
                <a:latin typeface="Arial"/>
                <a:ea typeface="Calibri" panose="020F0502020204030204" pitchFamily="34" charset="0"/>
                <a:cs typeface="Arial"/>
                <a:hlinkClick r:id="rId6">
                  <a:extLst>
                    <a:ext uri="{A12FA001-AC4F-418D-AE19-62706E023703}">
                      <ahyp:hlinkClr xmlns:ahyp="http://schemas.microsoft.com/office/drawing/2018/hyperlinkcolor" val="tx"/>
                    </a:ext>
                  </a:extLst>
                </a:hlinkClick>
              </a:rPr>
              <a:t>RRSA Glossary</a:t>
            </a:r>
            <a:r>
              <a:rPr lang="en-GB" kern="100">
                <a:solidFill>
                  <a:schemeClr val="bg1"/>
                </a:solidFill>
                <a:effectLst/>
                <a:latin typeface="Arial"/>
                <a:ea typeface="Calibri" panose="020F0502020204030204" pitchFamily="34" charset="0"/>
                <a:cs typeface="Arial"/>
              </a:rPr>
              <a:t>: </a:t>
            </a:r>
            <a:r>
              <a:rPr lang="en-GB" kern="100">
                <a:solidFill>
                  <a:srgbClr val="FFFF00"/>
                </a:solidFill>
                <a:effectLst/>
                <a:latin typeface="Arial"/>
                <a:ea typeface="Calibri" panose="020F0502020204030204" pitchFamily="34" charset="0"/>
                <a:cs typeface="Arial"/>
              </a:rPr>
              <a:t>explore the language associated with rights and being </a:t>
            </a:r>
            <a:r>
              <a:rPr lang="en-GB" kern="100">
                <a:solidFill>
                  <a:srgbClr val="FFFF00"/>
                </a:solidFill>
                <a:latin typeface="Arial"/>
                <a:ea typeface="Calibri" panose="020F0502020204030204" pitchFamily="34" charset="0"/>
                <a:cs typeface="Arial"/>
              </a:rPr>
              <a:t>R</a:t>
            </a:r>
            <a:r>
              <a:rPr lang="en-GB" kern="100">
                <a:solidFill>
                  <a:srgbClr val="FFFF00"/>
                </a:solidFill>
                <a:effectLst/>
                <a:latin typeface="Arial"/>
                <a:ea typeface="Calibri" panose="020F0502020204030204" pitchFamily="34" charset="0"/>
                <a:cs typeface="Arial"/>
              </a:rPr>
              <a:t>ights Respecting</a:t>
            </a:r>
          </a:p>
          <a:p>
            <a:pPr marL="342900" lvl="0" indent="-342900">
              <a:lnSpc>
                <a:spcPct val="107000"/>
              </a:lnSpc>
              <a:buFont typeface="Symbol" panose="05050102010706020507" pitchFamily="18" charset="2"/>
              <a:buChar char=""/>
            </a:pPr>
            <a:endParaRPr lang="en-GB" kern="10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pPr>
            <a:r>
              <a:rPr lang="en-GB" kern="100">
                <a:solidFill>
                  <a:srgbClr val="FFFF00"/>
                </a:solidFill>
                <a:latin typeface="Arial"/>
                <a:ea typeface="Calibri" panose="020F0502020204030204" pitchFamily="34" charset="0"/>
                <a:cs typeface="Arial"/>
              </a:rPr>
              <a:t>UNICEF UK’s RRSA Team provide training which may be of use to you or colleagues:</a:t>
            </a:r>
          </a:p>
          <a:p>
            <a:pPr marL="342900" lvl="0" indent="-342900">
              <a:lnSpc>
                <a:spcPct val="107000"/>
              </a:lnSpc>
              <a:buFont typeface="Symbol" panose="05050102010706020507" pitchFamily="18" charset="2"/>
              <a:buChar char=""/>
            </a:pPr>
            <a:r>
              <a:rPr lang="en-GB" kern="100">
                <a:solidFill>
                  <a:schemeClr val="bg1"/>
                </a:solidFill>
                <a:effectLst/>
                <a:latin typeface="Arial"/>
                <a:ea typeface="Calibri" panose="020F0502020204030204" pitchFamily="34" charset="0"/>
                <a:cs typeface="Arial"/>
                <a:hlinkClick r:id="rId7">
                  <a:extLst>
                    <a:ext uri="{A12FA001-AC4F-418D-AE19-62706E023703}">
                      <ahyp:hlinkClr xmlns:ahyp="http://schemas.microsoft.com/office/drawing/2018/hyperlinkcolor" val="tx"/>
                    </a:ext>
                  </a:extLst>
                </a:hlinkClick>
              </a:rPr>
              <a:t>Strengthening Pupil </a:t>
            </a:r>
            <a:r>
              <a:rPr lang="en-GB" kern="100">
                <a:solidFill>
                  <a:schemeClr val="bg1"/>
                </a:solidFill>
                <a:latin typeface="Arial"/>
                <a:ea typeface="Calibri" panose="020F0502020204030204" pitchFamily="34" charset="0"/>
                <a:cs typeface="Arial"/>
                <a:hlinkClick r:id="rId7">
                  <a:extLst>
                    <a:ext uri="{A12FA001-AC4F-418D-AE19-62706E023703}">
                      <ahyp:hlinkClr xmlns:ahyp="http://schemas.microsoft.com/office/drawing/2018/hyperlinkcolor" val="tx"/>
                    </a:ext>
                  </a:extLst>
                </a:hlinkClick>
              </a:rPr>
              <a:t>Participation in a Rights Respecting School</a:t>
            </a:r>
            <a:endParaRPr lang="en-GB" kern="100">
              <a:solidFill>
                <a:schemeClr val="bg1"/>
              </a:solidFill>
              <a:latin typeface="Arial"/>
              <a:ea typeface="Calibri" panose="020F0502020204030204" pitchFamily="34" charset="0"/>
              <a:cs typeface="Arial"/>
            </a:endParaRPr>
          </a:p>
          <a:p>
            <a:pPr marL="342900" lvl="0" indent="-342900">
              <a:lnSpc>
                <a:spcPct val="107000"/>
              </a:lnSpc>
              <a:buFont typeface="Symbol" panose="05050102010706020507" pitchFamily="18" charset="2"/>
              <a:buChar char=""/>
            </a:pPr>
            <a:endParaRPr lang="en-GB" kern="10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lvl="0">
              <a:lnSpc>
                <a:spcPct val="107000"/>
              </a:lnSpc>
            </a:pPr>
            <a:r>
              <a:rPr lang="en-GB" b="0" i="0">
                <a:solidFill>
                  <a:srgbClr val="FFFF00"/>
                </a:solidFill>
                <a:effectLst/>
                <a:latin typeface="Arial"/>
                <a:cs typeface="Arial"/>
              </a:rPr>
              <a:t>There are many other organisations and materials that will help you explore wellbeing further such as:</a:t>
            </a:r>
          </a:p>
          <a:p>
            <a:pPr marL="342900" lvl="0" indent="-342900">
              <a:lnSpc>
                <a:spcPct val="107000"/>
              </a:lnSpc>
              <a:buFont typeface="+mj-lt"/>
              <a:buAutoNum type="arabicPeriod"/>
            </a:pPr>
            <a:r>
              <a:rPr lang="en-GB" sz="1800" u="sng" kern="100">
                <a:solidFill>
                  <a:schemeClr val="bg1"/>
                </a:solidFill>
                <a:effectLst/>
                <a:latin typeface="Arial"/>
                <a:ea typeface="Calibri" panose="020F0502020204030204" pitchFamily="34" charset="0"/>
                <a:cs typeface="Times New Roman"/>
                <a:hlinkClick r:id="rId8">
                  <a:extLst>
                    <a:ext uri="{A12FA001-AC4F-418D-AE19-62706E023703}">
                      <ahyp:hlinkClr xmlns:ahyp="http://schemas.microsoft.com/office/drawing/2018/hyperlinkcolor" val="tx"/>
                    </a:ext>
                  </a:extLst>
                </a:hlinkClick>
              </a:rPr>
              <a:t>Young Minds</a:t>
            </a:r>
            <a:endParaRPr lang="en-GB" sz="1800" kern="100">
              <a:solidFill>
                <a:schemeClr val="bg1"/>
              </a:solidFill>
              <a:effectLst/>
              <a:latin typeface="Arial"/>
              <a:ea typeface="Calibri" panose="020F0502020204030204" pitchFamily="34" charset="0"/>
              <a:cs typeface="Times New Roman"/>
            </a:endParaRPr>
          </a:p>
          <a:p>
            <a:pPr marL="342900" indent="-342900">
              <a:lnSpc>
                <a:spcPct val="107000"/>
              </a:lnSpc>
              <a:buFont typeface="+mj-lt"/>
              <a:buAutoNum type="arabicPeriod"/>
            </a:pPr>
            <a:r>
              <a:rPr lang="en-GB" sz="1800" kern="100">
                <a:solidFill>
                  <a:schemeClr val="bg1"/>
                </a:solidFill>
                <a:effectLst/>
                <a:latin typeface="Arial"/>
                <a:ea typeface="Calibri" panose="020F0502020204030204" pitchFamily="34" charset="0"/>
                <a:cs typeface="Times New Roman"/>
              </a:rPr>
              <a:t>NSPCC – </a:t>
            </a:r>
            <a:r>
              <a:rPr lang="en-GB" sz="1800" u="sng" kern="100">
                <a:solidFill>
                  <a:schemeClr val="bg1"/>
                </a:solidFill>
                <a:effectLst/>
                <a:latin typeface="Arial"/>
                <a:ea typeface="Calibri" panose="020F0502020204030204" pitchFamily="34" charset="0"/>
                <a:cs typeface="Times New Roman"/>
                <a:hlinkClick r:id="rId9">
                  <a:extLst>
                    <a:ext uri="{A12FA001-AC4F-418D-AE19-62706E023703}">
                      <ahyp:hlinkClr xmlns:ahyp="http://schemas.microsoft.com/office/drawing/2018/hyperlinkcolor" val="tx"/>
                    </a:ext>
                  </a:extLst>
                </a:hlinkClick>
              </a:rPr>
              <a:t>PANTS</a:t>
            </a:r>
            <a:r>
              <a:rPr lang="en-GB" kern="100">
                <a:solidFill>
                  <a:schemeClr val="bg1"/>
                </a:solidFill>
                <a:latin typeface="Arial"/>
                <a:ea typeface="Calibri" panose="020F0502020204030204" pitchFamily="34" charset="0"/>
                <a:cs typeface="Times New Roman"/>
              </a:rPr>
              <a:t> </a:t>
            </a:r>
            <a:endParaRPr lang="en-GB" sz="1800" kern="100">
              <a:solidFill>
                <a:schemeClr val="bg1"/>
              </a:solidFill>
              <a:effectLst/>
              <a:latin typeface="Arial"/>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en-GB" sz="1800" u="sng" kern="100">
                <a:solidFill>
                  <a:schemeClr val="bg1"/>
                </a:solidFill>
                <a:effectLst/>
                <a:latin typeface="Arial"/>
                <a:ea typeface="Calibri" panose="020F0502020204030204" pitchFamily="34" charset="0"/>
                <a:cs typeface="Times New Roman"/>
                <a:hlinkClick r:id="rId10">
                  <a:extLst>
                    <a:ext uri="{A12FA001-AC4F-418D-AE19-62706E023703}">
                      <ahyp:hlinkClr xmlns:ahyp="http://schemas.microsoft.com/office/drawing/2018/hyperlinkcolor" val="tx"/>
                    </a:ext>
                  </a:extLst>
                </a:hlinkClick>
              </a:rPr>
              <a:t>Emotion Works</a:t>
            </a:r>
            <a:r>
              <a:rPr lang="en-GB" kern="100">
                <a:solidFill>
                  <a:schemeClr val="bg1"/>
                </a:solidFill>
                <a:latin typeface="Arial"/>
                <a:ea typeface="Calibri" panose="020F0502020204030204" pitchFamily="34" charset="0"/>
                <a:cs typeface="Times New Roman"/>
              </a:rPr>
              <a:t> </a:t>
            </a:r>
            <a:endParaRPr lang="en-GB" sz="1800" kern="100">
              <a:solidFill>
                <a:schemeClr val="bg1"/>
              </a:solidFill>
              <a:effectLst/>
              <a:latin typeface="Arial"/>
              <a:ea typeface="Calibri" panose="020F0502020204030204" pitchFamily="34" charset="0"/>
              <a:cs typeface="Times New Roman" panose="02020603050405020304" pitchFamily="18" charset="0"/>
            </a:endParaRPr>
          </a:p>
          <a:p>
            <a:pPr marL="342900" indent="-342900">
              <a:lnSpc>
                <a:spcPct val="107000"/>
              </a:lnSpc>
              <a:buFont typeface="+mj-lt"/>
              <a:buAutoNum type="arabicPeriod"/>
            </a:pPr>
            <a:r>
              <a:rPr lang="en-GB" sz="1800" u="sng" kern="100">
                <a:solidFill>
                  <a:schemeClr val="bg1"/>
                </a:solidFill>
                <a:effectLst/>
                <a:latin typeface="Arial"/>
                <a:ea typeface="Calibri" panose="020F0502020204030204" pitchFamily="34" charset="0"/>
                <a:cs typeface="Times New Roman"/>
                <a:hlinkClick r:id="rId11">
                  <a:extLst>
                    <a:ext uri="{A12FA001-AC4F-418D-AE19-62706E023703}">
                      <ahyp:hlinkClr xmlns:ahyp="http://schemas.microsoft.com/office/drawing/2018/hyperlinkcolor" val="tx"/>
                    </a:ext>
                  </a:extLst>
                </a:hlinkClick>
              </a:rPr>
              <a:t>Zones of Regulation</a:t>
            </a:r>
            <a:r>
              <a:rPr lang="en-GB" kern="100">
                <a:solidFill>
                  <a:schemeClr val="bg1"/>
                </a:solidFill>
                <a:latin typeface="Arial"/>
                <a:ea typeface="Calibri" panose="020F0502020204030204" pitchFamily="34" charset="0"/>
                <a:cs typeface="Times New Roman"/>
              </a:rPr>
              <a:t> </a:t>
            </a:r>
            <a:endParaRPr lang="en-GB" sz="1800" kern="100">
              <a:solidFill>
                <a:schemeClr val="bg1"/>
              </a:solidFill>
              <a:effectLst/>
              <a:latin typeface="Arial"/>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en-GB" sz="1800" u="sng" kern="100">
                <a:solidFill>
                  <a:schemeClr val="bg1"/>
                </a:solidFill>
                <a:effectLst/>
                <a:latin typeface="Arial"/>
                <a:ea typeface="Calibri" panose="020F0502020204030204" pitchFamily="34" charset="0"/>
                <a:cs typeface="Times New Roman"/>
                <a:hlinkClick r:id="rId12">
                  <a:extLst>
                    <a:ext uri="{A12FA001-AC4F-418D-AE19-62706E023703}">
                      <ahyp:hlinkClr xmlns:ahyp="http://schemas.microsoft.com/office/drawing/2018/hyperlinkcolor" val="tx"/>
                    </a:ext>
                  </a:extLst>
                </a:hlinkClick>
              </a:rPr>
              <a:t>Respect Me</a:t>
            </a:r>
            <a:r>
              <a:rPr lang="en-GB" sz="1800" kern="100">
                <a:solidFill>
                  <a:schemeClr val="bg1"/>
                </a:solidFill>
                <a:effectLst/>
                <a:latin typeface="Arial"/>
                <a:ea typeface="Calibri" panose="020F0502020204030204" pitchFamily="34" charset="0"/>
                <a:cs typeface="Times New Roman"/>
              </a:rPr>
              <a:t> (Scotland)</a:t>
            </a:r>
          </a:p>
          <a:p>
            <a:pPr marL="342900" lvl="0" indent="-342900">
              <a:lnSpc>
                <a:spcPct val="107000"/>
              </a:lnSpc>
              <a:spcAft>
                <a:spcPts val="800"/>
              </a:spcAft>
              <a:buFont typeface="+mj-lt"/>
              <a:buAutoNum type="arabicPeriod"/>
            </a:pPr>
            <a:r>
              <a:rPr lang="en-GB" sz="1800" u="sng" kern="100">
                <a:solidFill>
                  <a:schemeClr val="bg1"/>
                </a:solidFill>
                <a:effectLst/>
                <a:latin typeface="Arial"/>
                <a:ea typeface="Calibri" panose="020F0502020204030204" pitchFamily="34" charset="0"/>
                <a:cs typeface="Times New Roman"/>
                <a:hlinkClick r:id="rId13">
                  <a:extLst>
                    <a:ext uri="{A12FA001-AC4F-418D-AE19-62706E023703}">
                      <ahyp:hlinkClr xmlns:ahyp="http://schemas.microsoft.com/office/drawing/2018/hyperlinkcolor" val="tx"/>
                    </a:ext>
                  </a:extLst>
                </a:hlinkClick>
              </a:rPr>
              <a:t>ELSA</a:t>
            </a:r>
            <a:endParaRPr lang="en-GB" sz="1800" kern="100">
              <a:solidFill>
                <a:schemeClr val="bg1"/>
              </a:solidFill>
              <a:effectLst/>
              <a:latin typeface="Arial"/>
              <a:ea typeface="Calibri" panose="020F0502020204030204" pitchFamily="34" charset="0"/>
              <a:cs typeface="Times New Roman"/>
            </a:endParaRPr>
          </a:p>
          <a:p>
            <a:pPr marL="342900" indent="-342900">
              <a:lnSpc>
                <a:spcPct val="107000"/>
              </a:lnSpc>
              <a:spcAft>
                <a:spcPts val="800"/>
              </a:spcAft>
              <a:buAutoNum type="arabicPeriod"/>
            </a:pPr>
            <a:r>
              <a:rPr lang="en-GB" u="sng" kern="100">
                <a:solidFill>
                  <a:schemeClr val="bg1"/>
                </a:solidFill>
                <a:latin typeface="Arial"/>
                <a:cs typeface="Times New Roman"/>
                <a:hlinkClick r:id="rId14">
                  <a:extLst>
                    <a:ext uri="{A12FA001-AC4F-418D-AE19-62706E023703}">
                      <ahyp:hlinkClr xmlns:ahyp="http://schemas.microsoft.com/office/drawing/2018/hyperlinkcolor" val="tx"/>
                    </a:ext>
                  </a:extLst>
                </a:hlinkClick>
              </a:rPr>
              <a:t>Children's Mental Health Week</a:t>
            </a:r>
            <a:endParaRPr lang="en-GB">
              <a:solidFill>
                <a:schemeClr val="bg1"/>
              </a:solidFill>
              <a:latin typeface="Arial"/>
              <a:cs typeface="Arial" panose="020B0604020202020204" pitchFamily="34" charset="0"/>
            </a:endParaRPr>
          </a:p>
        </p:txBody>
      </p:sp>
    </p:spTree>
    <p:extLst>
      <p:ext uri="{BB962C8B-B14F-4D97-AF65-F5344CB8AC3E}">
        <p14:creationId xmlns:p14="http://schemas.microsoft.com/office/powerpoint/2010/main" val="18255177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704723" y="481744"/>
            <a:ext cx="3421228" cy="699404"/>
          </a:xfrm>
        </p:spPr>
        <p:txBody>
          <a:bodyPr/>
          <a:lstStyle/>
          <a:p>
            <a:r>
              <a:rPr lang="en-US"/>
              <a:t>CONTENTS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42707" y="288319"/>
            <a:ext cx="2247510" cy="1083281"/>
          </a:xfrm>
          <a:prstGeom prst="rect">
            <a:avLst/>
          </a:prstGeom>
        </p:spPr>
      </p:pic>
      <p:sp>
        <p:nvSpPr>
          <p:cNvPr id="3" name="TextBox 2">
            <a:extLst>
              <a:ext uri="{FF2B5EF4-FFF2-40B4-BE49-F238E27FC236}">
                <a16:creationId xmlns:a16="http://schemas.microsoft.com/office/drawing/2014/main" id="{2672D68A-7481-9C1B-3302-026616357CC4}"/>
              </a:ext>
            </a:extLst>
          </p:cNvPr>
          <p:cNvSpPr txBox="1"/>
          <p:nvPr/>
        </p:nvSpPr>
        <p:spPr>
          <a:xfrm>
            <a:off x="704723" y="1483238"/>
            <a:ext cx="9180743" cy="1256306"/>
          </a:xfrm>
          <a:prstGeom prst="rect">
            <a:avLst/>
          </a:prstGeom>
          <a:noFill/>
        </p:spPr>
        <p:txBody>
          <a:bodyPr wrap="square">
            <a:spAutoFit/>
          </a:bodyPr>
          <a:lstStyle/>
          <a:p>
            <a:pPr>
              <a:lnSpc>
                <a:spcPct val="107000"/>
              </a:lnSpc>
            </a:pPr>
            <a:r>
              <a:rPr lang="en-GB" sz="1800">
                <a:effectLst/>
                <a:latin typeface="Arial" panose="020B0604020202020204" pitchFamily="34" charset="0"/>
                <a:ea typeface="Times New Roman" panose="02020603050405020304" pitchFamily="18" charset="0"/>
                <a:cs typeface="Arial" panose="020B0604020202020204" pitchFamily="34" charset="0"/>
              </a:rPr>
              <a:t>For each slide, please look at the presenter notes for </a:t>
            </a:r>
            <a:r>
              <a:rPr lang="en-GB">
                <a:latin typeface="Arial" panose="020B0604020202020204" pitchFamily="34" charset="0"/>
                <a:ea typeface="Times New Roman" panose="02020603050405020304" pitchFamily="18" charset="0"/>
                <a:cs typeface="Arial" panose="020B0604020202020204" pitchFamily="34" charset="0"/>
              </a:rPr>
              <a:t>delivery information. </a:t>
            </a:r>
          </a:p>
          <a:p>
            <a:pPr>
              <a:lnSpc>
                <a:spcPct val="107000"/>
              </a:lnSpc>
            </a:pPr>
            <a:endParaRPr lang="en-GB">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Times New Roman" panose="02020603050405020304" pitchFamily="18" charset="0"/>
              <a:cs typeface="Arial" panose="020B0604020202020204" pitchFamily="34" charset="0"/>
            </a:endParaRPr>
          </a:p>
          <a:p>
            <a:pPr lvl="0">
              <a:lnSpc>
                <a:spcPct val="107000"/>
              </a:lnSpc>
            </a:pP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
        <p:nvSpPr>
          <p:cNvPr id="5" name="Text Placeholder 2">
            <a:extLst>
              <a:ext uri="{FF2B5EF4-FFF2-40B4-BE49-F238E27FC236}">
                <a16:creationId xmlns:a16="http://schemas.microsoft.com/office/drawing/2014/main" id="{896B6967-CA41-0841-2839-ED3AA3068632}"/>
              </a:ext>
            </a:extLst>
          </p:cNvPr>
          <p:cNvSpPr txBox="1">
            <a:spLocks/>
          </p:cNvSpPr>
          <p:nvPr/>
        </p:nvSpPr>
        <p:spPr>
          <a:xfrm>
            <a:off x="704723" y="2155178"/>
            <a:ext cx="11165702" cy="3690986"/>
          </a:xfrm>
          <a:prstGeom prst="rect">
            <a:avLst/>
          </a:prstGeom>
        </p:spPr>
        <p:txBody>
          <a:bodyPr vert="horz" lIns="0" tIns="45720" rIns="91440" bIns="45720" numCol="2" rtlCol="0">
            <a:normAutofit/>
          </a:bodyPr>
          <a:lstStyle>
            <a:lvl1pPr marL="228600" indent="-228600" algn="l" defTabSz="914400" rtl="0" eaLnBrk="1" latinLnBrk="0" hangingPunct="1">
              <a:lnSpc>
                <a:spcPct val="90000"/>
              </a:lnSpc>
              <a:spcBef>
                <a:spcPts val="1000"/>
              </a:spcBef>
              <a:buClr>
                <a:srgbClr val="FFFF00"/>
              </a:buClr>
              <a:buFont typeface="Arial" panose="020B0604020202020204" pitchFamily="34" charset="0"/>
              <a:buChar char="•"/>
              <a:defRPr sz="1800" b="0" i="0" kern="1200">
                <a:solidFill>
                  <a:schemeClr val="bg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en-US" dirty="0">
                <a:solidFill>
                  <a:schemeClr val="tx1"/>
                </a:solidFill>
                <a:latin typeface="Arial" panose="020B0604020202020204" pitchFamily="34" charset="0"/>
                <a:cs typeface="Arial" panose="020B0604020202020204" pitchFamily="34" charset="0"/>
              </a:rPr>
              <a:t>Slide 3: Aims of the Session</a:t>
            </a:r>
          </a:p>
          <a:p>
            <a:pPr>
              <a:lnSpc>
                <a:spcPct val="150000"/>
              </a:lnSpc>
            </a:pPr>
            <a:r>
              <a:rPr lang="en-US" dirty="0">
                <a:solidFill>
                  <a:schemeClr val="tx1"/>
                </a:solidFill>
                <a:latin typeface="Arial" panose="020B0604020202020204" pitchFamily="34" charset="0"/>
                <a:cs typeface="Arial" panose="020B0604020202020204" pitchFamily="34" charset="0"/>
              </a:rPr>
              <a:t>Slide 4: Three ways to use this pack </a:t>
            </a:r>
          </a:p>
          <a:p>
            <a:pPr>
              <a:lnSpc>
                <a:spcPct val="150000"/>
              </a:lnSpc>
            </a:pPr>
            <a:r>
              <a:rPr lang="en-US" dirty="0">
                <a:solidFill>
                  <a:schemeClr val="tx1"/>
                </a:solidFill>
                <a:latin typeface="Arial" panose="020B0604020202020204" pitchFamily="34" charset="0"/>
                <a:cs typeface="Arial" panose="020B0604020202020204" pitchFamily="34" charset="0"/>
              </a:rPr>
              <a:t>Slide 5 : Introducing this month’s Spotlight</a:t>
            </a:r>
          </a:p>
          <a:p>
            <a:pPr>
              <a:lnSpc>
                <a:spcPct val="150000"/>
              </a:lnSpc>
            </a:pPr>
            <a:r>
              <a:rPr lang="en-US" dirty="0">
                <a:solidFill>
                  <a:schemeClr val="tx1"/>
                </a:solidFill>
                <a:latin typeface="Arial" panose="020B0604020202020204" pitchFamily="34" charset="0"/>
                <a:cs typeface="Arial" panose="020B0604020202020204" pitchFamily="34" charset="0"/>
              </a:rPr>
              <a:t>Slide 6: Links to RRSA Outcomes</a:t>
            </a:r>
          </a:p>
          <a:p>
            <a:pPr>
              <a:lnSpc>
                <a:spcPct val="150000"/>
              </a:lnSpc>
            </a:pPr>
            <a:r>
              <a:rPr lang="en-US" dirty="0">
                <a:solidFill>
                  <a:schemeClr val="tx1"/>
                </a:solidFill>
                <a:latin typeface="Arial" panose="020B0604020202020204" pitchFamily="34" charset="0"/>
                <a:cs typeface="Arial" panose="020B0604020202020204" pitchFamily="34" charset="0"/>
              </a:rPr>
              <a:t>Slide 7;: Links to Articles</a:t>
            </a:r>
          </a:p>
          <a:p>
            <a:pPr>
              <a:lnSpc>
                <a:spcPct val="150000"/>
              </a:lnSpc>
            </a:pPr>
            <a:r>
              <a:rPr lang="en-US" dirty="0">
                <a:solidFill>
                  <a:schemeClr val="tx1"/>
                </a:solidFill>
                <a:latin typeface="Arial" panose="020B0604020202020204" pitchFamily="34" charset="0"/>
                <a:cs typeface="Arial" panose="020B0604020202020204" pitchFamily="34" charset="0"/>
              </a:rPr>
              <a:t>Slide 8: Case Study 1 – Pantysgallog Primary School;</a:t>
            </a:r>
          </a:p>
          <a:p>
            <a:pPr>
              <a:lnSpc>
                <a:spcPct val="150000"/>
              </a:lnSpc>
            </a:pPr>
            <a:r>
              <a:rPr lang="en-US" dirty="0">
                <a:solidFill>
                  <a:schemeClr val="tx1"/>
                </a:solidFill>
                <a:latin typeface="Arial" panose="020B0604020202020204" pitchFamily="34" charset="0"/>
                <a:cs typeface="Arial" panose="020B0604020202020204" pitchFamily="34" charset="0"/>
              </a:rPr>
              <a:t>Slide 9: Case Study 2 - Alun Secondary School</a:t>
            </a:r>
          </a:p>
          <a:p>
            <a:pPr>
              <a:lnSpc>
                <a:spcPct val="150000"/>
              </a:lnSpc>
            </a:pPr>
            <a:r>
              <a:rPr lang="en-US" dirty="0">
                <a:solidFill>
                  <a:schemeClr val="tx1"/>
                </a:solidFill>
                <a:latin typeface="Arial" panose="020B0604020202020204" pitchFamily="34" charset="0"/>
                <a:cs typeface="Arial" panose="020B0604020202020204" pitchFamily="34" charset="0"/>
              </a:rPr>
              <a:t>Slide 10: Let’s Discuss</a:t>
            </a:r>
          </a:p>
          <a:p>
            <a:pPr>
              <a:lnSpc>
                <a:spcPct val="150000"/>
              </a:lnSpc>
            </a:pPr>
            <a:r>
              <a:rPr lang="en-US" dirty="0">
                <a:solidFill>
                  <a:schemeClr val="tx1"/>
                </a:solidFill>
                <a:latin typeface="Arial" panose="020B0604020202020204" pitchFamily="34" charset="0"/>
                <a:cs typeface="Arial" panose="020B0604020202020204" pitchFamily="34" charset="0"/>
              </a:rPr>
              <a:t>Slide 11: Activities</a:t>
            </a:r>
          </a:p>
          <a:p>
            <a:pPr>
              <a:lnSpc>
                <a:spcPct val="150000"/>
              </a:lnSpc>
            </a:pPr>
            <a:r>
              <a:rPr lang="en-US" dirty="0">
                <a:solidFill>
                  <a:schemeClr val="tx1"/>
                </a:solidFill>
                <a:latin typeface="Arial" panose="020B0604020202020204" pitchFamily="34" charset="0"/>
                <a:cs typeface="Arial" panose="020B0604020202020204" pitchFamily="34" charset="0"/>
              </a:rPr>
              <a:t>Slide 12: Reflection</a:t>
            </a:r>
          </a:p>
          <a:p>
            <a:pPr>
              <a:lnSpc>
                <a:spcPct val="150000"/>
              </a:lnSpc>
            </a:pPr>
            <a:r>
              <a:rPr lang="en-US" dirty="0">
                <a:solidFill>
                  <a:schemeClr val="tx1"/>
                </a:solidFill>
                <a:latin typeface="Arial" panose="020B0604020202020204" pitchFamily="34" charset="0"/>
                <a:cs typeface="Arial" panose="020B0604020202020204" pitchFamily="34" charset="0"/>
              </a:rPr>
              <a:t>Slide 13: Resources</a:t>
            </a:r>
          </a:p>
        </p:txBody>
      </p:sp>
    </p:spTree>
    <p:extLst>
      <p:ext uri="{BB962C8B-B14F-4D97-AF65-F5344CB8AC3E}">
        <p14:creationId xmlns:p14="http://schemas.microsoft.com/office/powerpoint/2010/main" val="617598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261836"/>
            <a:ext cx="5305320" cy="1219848"/>
          </a:xfrm>
        </p:spPr>
        <p:txBody>
          <a:bodyPr/>
          <a:lstStyle/>
          <a:p>
            <a:r>
              <a:rPr lang="en-US"/>
              <a:t>AIMS OF THE SESSION</a:t>
            </a:r>
          </a:p>
        </p:txBody>
      </p:sp>
      <p:sp>
        <p:nvSpPr>
          <p:cNvPr id="5" name="Text Placeholder 4">
            <a:extLst>
              <a:ext uri="{FF2B5EF4-FFF2-40B4-BE49-F238E27FC236}">
                <a16:creationId xmlns:a16="http://schemas.microsoft.com/office/drawing/2014/main" id="{01FC584A-600E-17FD-C6B0-D239F66A7042}"/>
              </a:ext>
            </a:extLst>
          </p:cNvPr>
          <p:cNvSpPr>
            <a:spLocks noGrp="1"/>
          </p:cNvSpPr>
          <p:nvPr>
            <p:ph type="body" sz="quarter" idx="21"/>
          </p:nvPr>
        </p:nvSpPr>
        <p:spPr>
          <a:xfrm>
            <a:off x="528741" y="1707173"/>
            <a:ext cx="5305425" cy="376415"/>
          </a:xfrm>
        </p:spPr>
        <p:txBody>
          <a:bodyPr>
            <a:noAutofit/>
          </a:bodyPr>
          <a:lstStyle/>
          <a:p>
            <a:pPr algn="l" rtl="0" fontAlgn="base">
              <a:buFont typeface="Arial" panose="020B0604020202020204" pitchFamily="34" charset="0"/>
              <a:buChar char="•"/>
            </a:pPr>
            <a:r>
              <a:rPr lang="en-GB" b="0" i="0" u="none" strike="noStrike">
                <a:solidFill>
                  <a:srgbClr val="000000"/>
                </a:solidFill>
                <a:effectLst/>
                <a:latin typeface="Arial" panose="020B0604020202020204" pitchFamily="34" charset="0"/>
              </a:rPr>
              <a:t>To develop a shared understanding of wellbeing.</a:t>
            </a:r>
          </a:p>
          <a:p>
            <a:pPr algn="l" rtl="0" fontAlgn="base">
              <a:buFont typeface="Arial" panose="020B0604020202020204" pitchFamily="34" charset="0"/>
              <a:buChar char="•"/>
            </a:pPr>
            <a:r>
              <a:rPr lang="en-GB" b="0" i="0" u="none" strike="noStrike">
                <a:solidFill>
                  <a:srgbClr val="000000"/>
                </a:solidFill>
                <a:effectLst/>
                <a:latin typeface="Arial" panose="020B0604020202020204" pitchFamily="34" charset="0"/>
              </a:rPr>
              <a:t>To explore how to use the CRC to strengthen and support children’s wellbeing.</a:t>
            </a:r>
          </a:p>
          <a:p>
            <a:pPr algn="l" rtl="0" fontAlgn="base">
              <a:buFont typeface="Arial" panose="020B0604020202020204" pitchFamily="34" charset="0"/>
              <a:buChar char="•"/>
            </a:pPr>
            <a:r>
              <a:rPr lang="en-GB" b="0" i="0" u="none" strike="noStrike">
                <a:solidFill>
                  <a:srgbClr val="000000"/>
                </a:solidFill>
                <a:effectLst/>
                <a:latin typeface="Arial" panose="020B0604020202020204" pitchFamily="34" charset="0"/>
              </a:rPr>
              <a:t>To explore current wellbeing practice and language in relation to our work as a Rights Respecting School.</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1340" y="5829712"/>
            <a:ext cx="1845970" cy="889742"/>
          </a:xfrm>
          <a:prstGeom prst="rect">
            <a:avLst/>
          </a:prstGeom>
        </p:spPr>
      </p:pic>
    </p:spTree>
    <p:extLst>
      <p:ext uri="{BB962C8B-B14F-4D97-AF65-F5344CB8AC3E}">
        <p14:creationId xmlns:p14="http://schemas.microsoft.com/office/powerpoint/2010/main" val="3067294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165716-FF31-A845-A83E-5C96960D70F9}"/>
              </a:ext>
            </a:extLst>
          </p:cNvPr>
          <p:cNvSpPr>
            <a:spLocks noGrp="1"/>
          </p:cNvSpPr>
          <p:nvPr>
            <p:ph type="body" sz="quarter" idx="14"/>
          </p:nvPr>
        </p:nvSpPr>
        <p:spPr>
          <a:xfrm>
            <a:off x="6535896" y="280084"/>
            <a:ext cx="5305319" cy="1031803"/>
          </a:xfrm>
        </p:spPr>
        <p:txBody>
          <a:bodyPr/>
          <a:lstStyle/>
          <a:p>
            <a:r>
              <a:rPr lang="en-US" sz="3200"/>
              <a:t>WAYS TO USE THIS PACK</a:t>
            </a:r>
          </a:p>
        </p:txBody>
      </p:sp>
      <p:sp>
        <p:nvSpPr>
          <p:cNvPr id="9" name="Text Placeholder 8">
            <a:extLst>
              <a:ext uri="{FF2B5EF4-FFF2-40B4-BE49-F238E27FC236}">
                <a16:creationId xmlns:a16="http://schemas.microsoft.com/office/drawing/2014/main" id="{2285ED3D-9B27-A665-E620-BB448480368C}"/>
              </a:ext>
            </a:extLst>
          </p:cNvPr>
          <p:cNvSpPr>
            <a:spLocks noGrp="1"/>
          </p:cNvSpPr>
          <p:nvPr>
            <p:ph type="body" sz="quarter" idx="17"/>
          </p:nvPr>
        </p:nvSpPr>
        <p:spPr>
          <a:xfrm>
            <a:off x="6535896" y="1441628"/>
            <a:ext cx="5305425" cy="259486"/>
          </a:xfrm>
        </p:spPr>
        <p:txBody>
          <a:bodyPr/>
          <a:lstStyle/>
          <a:p>
            <a:r>
              <a:rPr lang="en-GB"/>
              <a:t>DELETE THIS SLIDE BEFORE USING</a:t>
            </a:r>
          </a:p>
        </p:txBody>
      </p:sp>
      <p:sp>
        <p:nvSpPr>
          <p:cNvPr id="3" name="Text Placeholder 4">
            <a:extLst>
              <a:ext uri="{FF2B5EF4-FFF2-40B4-BE49-F238E27FC236}">
                <a16:creationId xmlns:a16="http://schemas.microsoft.com/office/drawing/2014/main" id="{316E67D6-ABF0-873B-5B00-6F586C03182F}"/>
              </a:ext>
            </a:extLst>
          </p:cNvPr>
          <p:cNvSpPr txBox="1">
            <a:spLocks/>
          </p:cNvSpPr>
          <p:nvPr/>
        </p:nvSpPr>
        <p:spPr>
          <a:xfrm>
            <a:off x="6535896" y="2090424"/>
            <a:ext cx="5305425" cy="376415"/>
          </a:xfrm>
          <a:prstGeom prst="rect">
            <a:avLst/>
          </a:prstGeom>
        </p:spPr>
        <p:txBody>
          <a:bodyPr vert="horz" lIns="0" tIns="45720" rIns="91440" bIns="45720" rtlCol="0">
            <a:noAutofit/>
          </a:bodyPr>
          <a:lstStyle>
            <a:lvl1pPr marL="228600" indent="-228600" algn="l" defTabSz="914400" rtl="0" eaLnBrk="1" latinLnBrk="0" hangingPunct="1">
              <a:lnSpc>
                <a:spcPct val="90000"/>
              </a:lnSpc>
              <a:spcBef>
                <a:spcPts val="1000"/>
              </a:spcBef>
              <a:buClr>
                <a:srgbClr val="FF6937"/>
              </a:buClr>
              <a:buFont typeface="Arial" panose="020B0604020202020204" pitchFamily="34" charset="0"/>
              <a:buChar char="•"/>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If your time is tight, use the introduction slide and choose from the key discussion questions to explore with your colleagues. </a:t>
            </a:r>
          </a:p>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If you have longer, you can also choose some of the activities to explore.  </a:t>
            </a:r>
          </a:p>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You may wish to cover the content over several staff meeting sessions. </a:t>
            </a:r>
          </a:p>
          <a:p>
            <a:pPr marL="342900" indent="-342900">
              <a:lnSpc>
                <a:spcPct val="107000"/>
              </a:lnSpc>
              <a:buFont typeface="+mj-lt"/>
              <a:buAutoNum type="arabicPeriod"/>
            </a:pPr>
            <a:r>
              <a:rPr lang="en-GB" kern="100">
                <a:latin typeface="Arial" panose="020B0604020202020204" pitchFamily="34" charset="0"/>
                <a:ea typeface="Calibri" panose="020F0502020204030204" pitchFamily="34" charset="0"/>
                <a:cs typeface="Arial" panose="020B0604020202020204" pitchFamily="34" charset="0"/>
              </a:rPr>
              <a:t>There are trainer notes for each slide – please do have a look at these for further guidance. </a:t>
            </a:r>
          </a:p>
          <a:p>
            <a:pPr marL="342900" indent="-342900">
              <a:lnSpc>
                <a:spcPct val="107000"/>
              </a:lnSpc>
              <a:buFont typeface="+mj-lt"/>
              <a:buAutoNum type="arabicPeriod"/>
            </a:pPr>
            <a:r>
              <a:rPr lang="en-GB" sz="200" kern="100">
                <a:latin typeface="Arial" panose="020B0604020202020204" pitchFamily="34" charset="0"/>
                <a:cs typeface="Arial" panose="020B0604020202020204" pitchFamily="34" charset="0"/>
              </a:rPr>
              <a:t>There </a:t>
            </a:r>
            <a:endParaRPr lang="en-GB" sz="200"/>
          </a:p>
        </p:txBody>
      </p:sp>
    </p:spTree>
    <p:extLst>
      <p:ext uri="{BB962C8B-B14F-4D97-AF65-F5344CB8AC3E}">
        <p14:creationId xmlns:p14="http://schemas.microsoft.com/office/powerpoint/2010/main" val="124856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528741" y="531140"/>
            <a:ext cx="5151623" cy="714793"/>
          </a:xfrm>
        </p:spPr>
        <p:txBody>
          <a:bodyPr/>
          <a:lstStyle/>
          <a:p>
            <a:r>
              <a:rPr lang="en-US"/>
              <a:t>SPOTLIGHT ON…</a:t>
            </a:r>
          </a:p>
        </p:txBody>
      </p:sp>
      <p:pic>
        <p:nvPicPr>
          <p:cNvPr id="22" name="Picture 21">
            <a:extLst>
              <a:ext uri="{FF2B5EF4-FFF2-40B4-BE49-F238E27FC236}">
                <a16:creationId xmlns:a16="http://schemas.microsoft.com/office/drawing/2014/main" id="{BB98C116-16C5-125A-E618-570ACD368AAB}"/>
              </a:ext>
            </a:extLst>
          </p:cNvPr>
          <p:cNvPicPr>
            <a:picLocks noChangeAspect="1"/>
          </p:cNvPicPr>
          <p:nvPr/>
        </p:nvPicPr>
        <p:blipFill>
          <a:blip r:embed="rId4"/>
          <a:stretch>
            <a:fillRect/>
          </a:stretch>
        </p:blipFill>
        <p:spPr>
          <a:xfrm>
            <a:off x="9517392" y="103124"/>
            <a:ext cx="2382983" cy="1222466"/>
          </a:xfrm>
          <a:prstGeom prst="rect">
            <a:avLst/>
          </a:prstGeom>
        </p:spPr>
      </p:pic>
      <p:sp>
        <p:nvSpPr>
          <p:cNvPr id="25" name="TextBox 24">
            <a:extLst>
              <a:ext uri="{FF2B5EF4-FFF2-40B4-BE49-F238E27FC236}">
                <a16:creationId xmlns:a16="http://schemas.microsoft.com/office/drawing/2014/main" id="{CE51A27A-D83C-C914-3CF3-05BA5998D336}"/>
              </a:ext>
            </a:extLst>
          </p:cNvPr>
          <p:cNvSpPr txBox="1"/>
          <p:nvPr/>
        </p:nvSpPr>
        <p:spPr>
          <a:xfrm>
            <a:off x="7770211" y="1789448"/>
            <a:ext cx="4277777" cy="3505447"/>
          </a:xfrm>
          <a:prstGeom prst="rect">
            <a:avLst/>
          </a:prstGeom>
          <a:noFill/>
        </p:spPr>
        <p:txBody>
          <a:bodyPr wrap="square" lIns="91440" tIns="45720" rIns="91440" bIns="45720" rtlCol="0" anchor="t">
            <a:spAutoFit/>
          </a:bodyPr>
          <a:lstStyle/>
          <a:p>
            <a:pPr>
              <a:lnSpc>
                <a:spcPct val="107000"/>
              </a:lnSpc>
              <a:spcAft>
                <a:spcPts val="800"/>
              </a:spcAft>
            </a:pPr>
            <a:r>
              <a:rPr lang="en-GB" sz="1800" dirty="0">
                <a:effectLst/>
                <a:latin typeface="Arial"/>
                <a:ea typeface="Calibri" panose="020F0502020204030204" pitchFamily="34" charset="0"/>
                <a:cs typeface="Arial"/>
              </a:rPr>
              <a:t>Wellbeing is a focus in every school whether they are involved in RRSA or not, </a:t>
            </a:r>
            <a:r>
              <a:rPr lang="en-GB" sz="1800" dirty="0">
                <a:effectLst/>
                <a:latin typeface="Arial" panose="020B0604020202020204" pitchFamily="34" charset="0"/>
                <a:ea typeface="Calibri" panose="020F0502020204030204" pitchFamily="34" charset="0"/>
              </a:rPr>
              <a:t>but in Rights Respecting schools all the great practice to support wellbeing  explicitly links to children’s rights and is underpinned by the CRC. </a:t>
            </a:r>
          </a:p>
          <a:p>
            <a:pPr>
              <a:lnSpc>
                <a:spcPct val="107000"/>
              </a:lnSpc>
              <a:spcAft>
                <a:spcPts val="800"/>
              </a:spcAft>
            </a:pPr>
            <a:r>
              <a:rPr lang="en-GB" sz="1800" dirty="0">
                <a:effectLst/>
                <a:latin typeface="Arial"/>
                <a:ea typeface="Calibri" panose="020F0502020204030204" pitchFamily="34" charset="0"/>
                <a:cs typeface="Arial"/>
              </a:rPr>
              <a:t>Rights Respecting Schools look at wellbeing through the lens of children’s rights in terms of equality, equity, fairness, dignity, and participation</a:t>
            </a:r>
            <a:r>
              <a:rPr lang="en-GB" dirty="0">
                <a:latin typeface="Arial"/>
                <a:ea typeface="Calibri" panose="020F0502020204030204" pitchFamily="34" charset="0"/>
                <a:cs typeface="Arial"/>
              </a:rPr>
              <a:t>.</a:t>
            </a:r>
            <a:r>
              <a:rPr lang="en-GB" sz="1600" kern="100" dirty="0">
                <a:latin typeface="Arial"/>
                <a:ea typeface="Calibri" panose="020F0502020204030204" pitchFamily="34" charset="0"/>
                <a:cs typeface="Arial"/>
              </a:rPr>
              <a:t> </a:t>
            </a:r>
            <a:endParaRPr lang="en-GB" sz="1600" kern="100" dirty="0">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6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C32CA361-86A3-544A-EAB3-0B0F77D5B03B}"/>
              </a:ext>
            </a:extLst>
          </p:cNvPr>
          <p:cNvSpPr txBox="1"/>
          <p:nvPr/>
        </p:nvSpPr>
        <p:spPr>
          <a:xfrm>
            <a:off x="1617876" y="5871029"/>
            <a:ext cx="4798575" cy="646331"/>
          </a:xfrm>
          <a:prstGeom prst="rect">
            <a:avLst/>
          </a:prstGeom>
          <a:noFill/>
        </p:spPr>
        <p:txBody>
          <a:bodyPr wrap="square" rtlCol="0">
            <a:spAutoFit/>
          </a:bodyPr>
          <a:lstStyle/>
          <a:p>
            <a:pPr algn="ctr"/>
            <a:r>
              <a:rPr lang="en-GB">
                <a:solidFill>
                  <a:srgbClr val="00AEEF"/>
                </a:solidFill>
                <a:latin typeface="Arial" panose="020B0604020202020204" pitchFamily="34" charset="0"/>
                <a:cs typeface="Arial" panose="020B0604020202020204" pitchFamily="34" charset="0"/>
              </a:rPr>
              <a:t> Jenny from the RRSA team introduces this month’s Spotlight.</a:t>
            </a:r>
          </a:p>
        </p:txBody>
      </p:sp>
      <p:pic>
        <p:nvPicPr>
          <p:cNvPr id="28" name="Picture 27" descr="A blue rectangle with black border&#10;&#10;Description automatically generated">
            <a:extLst>
              <a:ext uri="{FF2B5EF4-FFF2-40B4-BE49-F238E27FC236}">
                <a16:creationId xmlns:a16="http://schemas.microsoft.com/office/drawing/2014/main" id="{5A43B42C-72CB-480E-6A7D-982C7842F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012" y="1284686"/>
            <a:ext cx="7753176" cy="4655615"/>
          </a:xfrm>
          <a:prstGeom prst="rect">
            <a:avLst/>
          </a:prstGeom>
        </p:spPr>
      </p:pic>
      <p:pic>
        <p:nvPicPr>
          <p:cNvPr id="3" name="Online Media 2" title="Jenny Price, Professional Adviser, introduces Spotlight on Wellbeing.">
            <a:hlinkClick r:id="" action="ppaction://media"/>
            <a:extLst>
              <a:ext uri="{FF2B5EF4-FFF2-40B4-BE49-F238E27FC236}">
                <a16:creationId xmlns:a16="http://schemas.microsoft.com/office/drawing/2014/main" id="{30FD6827-D02B-381F-0494-A5F1B6DE51F6}"/>
              </a:ext>
            </a:extLst>
          </p:cNvPr>
          <p:cNvPicPr>
            <a:picLocks noRot="1" noChangeAspect="1"/>
          </p:cNvPicPr>
          <p:nvPr>
            <a:videoFile r:link="rId1"/>
          </p:nvPr>
        </p:nvPicPr>
        <p:blipFill>
          <a:blip r:embed="rId6"/>
          <a:stretch>
            <a:fillRect/>
          </a:stretch>
        </p:blipFill>
        <p:spPr>
          <a:xfrm>
            <a:off x="1155031" y="1994751"/>
            <a:ext cx="5839326" cy="3299219"/>
          </a:xfrm>
          <a:prstGeom prst="rect">
            <a:avLst/>
          </a:prstGeom>
        </p:spPr>
      </p:pic>
    </p:spTree>
    <p:extLst>
      <p:ext uri="{BB962C8B-B14F-4D97-AF65-F5344CB8AC3E}">
        <p14:creationId xmlns:p14="http://schemas.microsoft.com/office/powerpoint/2010/main" val="677462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15637" y="529545"/>
            <a:ext cx="4881192" cy="1253402"/>
          </a:xfrm>
        </p:spPr>
        <p:txBody>
          <a:bodyPr/>
          <a:lstStyle/>
          <a:p>
            <a:r>
              <a:rPr lang="en-US"/>
              <a:t>LINKS TO RRSA OUTCOMES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6" name="TextBox 5">
            <a:extLst>
              <a:ext uri="{FF2B5EF4-FFF2-40B4-BE49-F238E27FC236}">
                <a16:creationId xmlns:a16="http://schemas.microsoft.com/office/drawing/2014/main" id="{01E887AD-C89D-4F09-6CEB-AE3415E66489}"/>
              </a:ext>
            </a:extLst>
          </p:cNvPr>
          <p:cNvSpPr txBox="1"/>
          <p:nvPr/>
        </p:nvSpPr>
        <p:spPr>
          <a:xfrm>
            <a:off x="415637" y="2032370"/>
            <a:ext cx="11360726" cy="3752630"/>
          </a:xfrm>
          <a:prstGeom prst="rect">
            <a:avLst/>
          </a:prstGeom>
          <a:noFill/>
        </p:spPr>
        <p:txBody>
          <a:bodyPr wrap="square">
            <a:spAutoFit/>
          </a:bodyPr>
          <a:lstStyle/>
          <a:p>
            <a:pPr lvl="0">
              <a:lnSpc>
                <a:spcPct val="107000"/>
              </a:lnSpc>
              <a:spcAft>
                <a:spcPts val="800"/>
              </a:spcAft>
            </a:pPr>
            <a:r>
              <a:rPr lang="en-GB"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Strand B: TEACHING AND LEARNING </a:t>
            </a:r>
            <a:r>
              <a:rPr lang="en-GB" b="1">
                <a:solidFill>
                  <a:srgbClr val="FFFF00"/>
                </a:solidFill>
                <a:latin typeface="Arial" panose="020B0604020202020204" pitchFamily="34" charset="0"/>
                <a:ea typeface="Times New Roman" panose="02020603050405020304" pitchFamily="18" charset="0"/>
                <a:cs typeface="Arial" panose="020B0604020202020204" pitchFamily="34" charset="0"/>
              </a:rPr>
              <a:t>THROUGH </a:t>
            </a:r>
            <a:r>
              <a:rPr lang="en-GB" sz="1800" b="1">
                <a:solidFill>
                  <a:srgbClr val="FFFF00"/>
                </a:solidFill>
                <a:effectLst/>
                <a:latin typeface="Arial" panose="020B0604020202020204" pitchFamily="34" charset="0"/>
                <a:ea typeface="Times New Roman" panose="02020603050405020304" pitchFamily="18" charset="0"/>
                <a:cs typeface="Arial" panose="020B0604020202020204" pitchFamily="34" charset="0"/>
              </a:rPr>
              <a:t>RIGHTS</a:t>
            </a:r>
          </a:p>
          <a:p>
            <a:pPr>
              <a:lnSpc>
                <a:spcPct val="107000"/>
              </a:lnSpc>
              <a:spcAft>
                <a:spcPts val="800"/>
              </a:spcAft>
            </a:pPr>
            <a:r>
              <a:rPr lang="en-GB">
                <a:latin typeface="Arial" panose="020B0604020202020204" pitchFamily="34" charset="0"/>
                <a:cs typeface="Arial" panose="020B0604020202020204" pitchFamily="34" charset="0"/>
              </a:rPr>
              <a:t>Outcome 5: Children’s social and emotional wellbeing is a priority. They learn to develop healthy lifestyles.</a:t>
            </a:r>
          </a:p>
          <a:p>
            <a:pPr>
              <a:lnSpc>
                <a:spcPct val="107000"/>
              </a:lnSpc>
              <a:spcAft>
                <a:spcPts val="800"/>
              </a:spcAft>
            </a:pPr>
            <a:endParaRPr lang="en-GB">
              <a:latin typeface="Arial" panose="020B0604020202020204" pitchFamily="34" charset="0"/>
              <a:cs typeface="Arial" panose="020B0604020202020204" pitchFamily="34" charset="0"/>
            </a:endParaRPr>
          </a:p>
          <a:p>
            <a:pPr>
              <a:lnSpc>
                <a:spcPct val="107000"/>
              </a:lnSpc>
              <a:spcAft>
                <a:spcPts val="800"/>
              </a:spcAft>
            </a:pPr>
            <a:r>
              <a:rPr lang="en-GB" b="1">
                <a:latin typeface="Arial" panose="020B0604020202020204" pitchFamily="34" charset="0"/>
                <a:cs typeface="Arial" panose="020B0604020202020204" pitchFamily="34" charset="0"/>
              </a:rPr>
              <a:t>At Silver: Rights Aware</a:t>
            </a:r>
          </a:p>
          <a:p>
            <a:pPr>
              <a:lnSpc>
                <a:spcPct val="107000"/>
              </a:lnSpc>
              <a:spcAft>
                <a:spcPts val="800"/>
              </a:spcAft>
            </a:pPr>
            <a:r>
              <a:rPr lang="en-GB" sz="1800" b="0" i="0" u="none" strike="noStrike" baseline="0">
                <a:solidFill>
                  <a:srgbClr val="000000"/>
                </a:solidFill>
                <a:latin typeface="Arial" panose="020B0604020202020204" pitchFamily="34" charset="0"/>
                <a:cs typeface="Arial" panose="020B0604020202020204" pitchFamily="34" charset="0"/>
              </a:rPr>
              <a:t>Many children describe how the school supports them with their physical and mental health, social and emotional needs. 	</a:t>
            </a:r>
          </a:p>
          <a:p>
            <a:pPr>
              <a:lnSpc>
                <a:spcPct val="107000"/>
              </a:lnSpc>
              <a:spcAft>
                <a:spcPts val="800"/>
              </a:spcAft>
            </a:pPr>
            <a:endParaRPr lang="en-GB">
              <a:latin typeface="Arial" panose="020B0604020202020204" pitchFamily="34" charset="0"/>
              <a:cs typeface="Arial" panose="020B0604020202020204" pitchFamily="34" charset="0"/>
            </a:endParaRPr>
          </a:p>
          <a:p>
            <a:pPr>
              <a:lnSpc>
                <a:spcPct val="107000"/>
              </a:lnSpc>
              <a:spcAft>
                <a:spcPts val="800"/>
              </a:spcAft>
            </a:pPr>
            <a:r>
              <a:rPr lang="en-GB" b="1">
                <a:latin typeface="Arial" panose="020B0604020202020204" pitchFamily="34" charset="0"/>
                <a:cs typeface="Arial" panose="020B0604020202020204" pitchFamily="34" charset="0"/>
              </a:rPr>
              <a:t>At Gold: Rights Respecting</a:t>
            </a:r>
          </a:p>
          <a:p>
            <a:pPr>
              <a:lnSpc>
                <a:spcPct val="107000"/>
              </a:lnSpc>
              <a:spcAft>
                <a:spcPts val="800"/>
              </a:spcAft>
            </a:pPr>
            <a:r>
              <a:rPr lang="en-GB" sz="1800" b="0" i="0" u="none" strike="noStrike" baseline="0">
                <a:solidFill>
                  <a:srgbClr val="000000"/>
                </a:solidFill>
                <a:latin typeface="Arial" panose="020B0604020202020204" pitchFamily="34" charset="0"/>
                <a:cs typeface="Arial" panose="020B0604020202020204" pitchFamily="34" charset="0"/>
              </a:rPr>
              <a:t>Most children and young people describe how the school provides information and support for a range of physical, mental, social and emotional needs. </a:t>
            </a:r>
            <a:endParaRPr lang="en-GB" sz="180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589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E8B504-DB98-2241-945E-E2D041075F6E}"/>
              </a:ext>
            </a:extLst>
          </p:cNvPr>
          <p:cNvSpPr>
            <a:spLocks noGrp="1"/>
          </p:cNvSpPr>
          <p:nvPr>
            <p:ph type="body" sz="quarter" idx="14"/>
          </p:nvPr>
        </p:nvSpPr>
        <p:spPr>
          <a:xfrm>
            <a:off x="494452" y="265828"/>
            <a:ext cx="6031462" cy="699404"/>
          </a:xfrm>
        </p:spPr>
        <p:txBody>
          <a:bodyPr/>
          <a:lstStyle/>
          <a:p>
            <a:r>
              <a:rPr lang="en-US"/>
              <a:t>LINKS TO ARTICLES</a:t>
            </a:r>
          </a:p>
        </p:txBody>
      </p:sp>
      <p:pic>
        <p:nvPicPr>
          <p:cNvPr id="14" name="Picture 13" descr="A white circle with blue letters on it&#10;&#10;Description automatically generated">
            <a:extLst>
              <a:ext uri="{FF2B5EF4-FFF2-40B4-BE49-F238E27FC236}">
                <a16:creationId xmlns:a16="http://schemas.microsoft.com/office/drawing/2014/main" id="{E5EEE2C6-81E7-7967-DFF5-4CF3A0CB64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31629" y="615530"/>
            <a:ext cx="2344734" cy="1130142"/>
          </a:xfrm>
          <a:prstGeom prst="rect">
            <a:avLst/>
          </a:prstGeom>
        </p:spPr>
      </p:pic>
      <p:sp>
        <p:nvSpPr>
          <p:cNvPr id="27" name="TextBox 26">
            <a:extLst>
              <a:ext uri="{FF2B5EF4-FFF2-40B4-BE49-F238E27FC236}">
                <a16:creationId xmlns:a16="http://schemas.microsoft.com/office/drawing/2014/main" id="{A2973906-91E1-163B-FDD1-A5F581B7B9A6}"/>
              </a:ext>
            </a:extLst>
          </p:cNvPr>
          <p:cNvSpPr txBox="1"/>
          <p:nvPr/>
        </p:nvSpPr>
        <p:spPr>
          <a:xfrm>
            <a:off x="415637" y="1092291"/>
            <a:ext cx="8603244" cy="923330"/>
          </a:xfrm>
          <a:prstGeom prst="rect">
            <a:avLst/>
          </a:prstGeom>
          <a:noFill/>
        </p:spPr>
        <p:txBody>
          <a:bodyPr wrap="square">
            <a:spAutoFit/>
          </a:bodyPr>
          <a:lstStyle/>
          <a:p>
            <a:r>
              <a:rPr lang="en-GB" sz="1800" b="1" i="0">
                <a:solidFill>
                  <a:srgbClr val="000000"/>
                </a:solidFill>
                <a:effectLst/>
                <a:latin typeface="Arial" panose="020B0604020202020204" pitchFamily="34" charset="0"/>
                <a:cs typeface="Arial" panose="020B0604020202020204" pitchFamily="34" charset="0"/>
              </a:rPr>
              <a:t>Look at the summary of the CRC with a partner – which articles do you think are particularly relevant to our work on wellbeing? </a:t>
            </a:r>
          </a:p>
          <a:p>
            <a:r>
              <a:rPr lang="en-GB" sz="1800" b="0" i="0">
                <a:solidFill>
                  <a:srgbClr val="000000"/>
                </a:solidFill>
                <a:effectLst/>
                <a:latin typeface="Arial" panose="020B0604020202020204" pitchFamily="34" charset="0"/>
                <a:cs typeface="Arial" panose="020B0604020202020204" pitchFamily="34" charset="0"/>
              </a:rPr>
              <a:t>When ready click to reveal. </a:t>
            </a:r>
          </a:p>
        </p:txBody>
      </p:sp>
      <p:pic>
        <p:nvPicPr>
          <p:cNvPr id="3" name="Graphic 2">
            <a:extLst>
              <a:ext uri="{FF2B5EF4-FFF2-40B4-BE49-F238E27FC236}">
                <a16:creationId xmlns:a16="http://schemas.microsoft.com/office/drawing/2014/main" id="{EF5EEB2D-DA07-E905-692F-0C17D900B8D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697465" y="2114409"/>
            <a:ext cx="1271059" cy="1694745"/>
          </a:xfrm>
          <a:prstGeom prst="rect">
            <a:avLst/>
          </a:prstGeom>
        </p:spPr>
      </p:pic>
      <p:pic>
        <p:nvPicPr>
          <p:cNvPr id="4" name="Graphic 3">
            <a:extLst>
              <a:ext uri="{FF2B5EF4-FFF2-40B4-BE49-F238E27FC236}">
                <a16:creationId xmlns:a16="http://schemas.microsoft.com/office/drawing/2014/main" id="{51C1F454-01FB-4AA2-3621-8CA78D7D55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92923" y="2114410"/>
            <a:ext cx="1271057" cy="1694742"/>
          </a:xfrm>
          <a:prstGeom prst="rect">
            <a:avLst/>
          </a:prstGeom>
        </p:spPr>
      </p:pic>
      <p:pic>
        <p:nvPicPr>
          <p:cNvPr id="6" name="Graphic 5">
            <a:extLst>
              <a:ext uri="{FF2B5EF4-FFF2-40B4-BE49-F238E27FC236}">
                <a16:creationId xmlns:a16="http://schemas.microsoft.com/office/drawing/2014/main" id="{1A105F99-8ED8-B629-0C48-06FD406CC6D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41206" y="2114409"/>
            <a:ext cx="1271058" cy="1694743"/>
          </a:xfrm>
          <a:prstGeom prst="rect">
            <a:avLst/>
          </a:prstGeom>
        </p:spPr>
      </p:pic>
      <p:pic>
        <p:nvPicPr>
          <p:cNvPr id="28" name="Graphic 27">
            <a:extLst>
              <a:ext uri="{FF2B5EF4-FFF2-40B4-BE49-F238E27FC236}">
                <a16:creationId xmlns:a16="http://schemas.microsoft.com/office/drawing/2014/main" id="{EBA23FB8-B494-9DF1-F384-7E49A1CC38C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97465" y="3978933"/>
            <a:ext cx="1271059" cy="1694745"/>
          </a:xfrm>
          <a:prstGeom prst="rect">
            <a:avLst/>
          </a:prstGeom>
        </p:spPr>
      </p:pic>
      <p:pic>
        <p:nvPicPr>
          <p:cNvPr id="29" name="Graphic 28">
            <a:extLst>
              <a:ext uri="{FF2B5EF4-FFF2-40B4-BE49-F238E27FC236}">
                <a16:creationId xmlns:a16="http://schemas.microsoft.com/office/drawing/2014/main" id="{D01C2DE0-A235-C55F-717F-EDD1FCF95978}"/>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106969" y="3978934"/>
            <a:ext cx="1271058" cy="1694744"/>
          </a:xfrm>
          <a:prstGeom prst="rect">
            <a:avLst/>
          </a:prstGeom>
        </p:spPr>
      </p:pic>
      <p:pic>
        <p:nvPicPr>
          <p:cNvPr id="30" name="Graphic 29">
            <a:extLst>
              <a:ext uri="{FF2B5EF4-FFF2-40B4-BE49-F238E27FC236}">
                <a16:creationId xmlns:a16="http://schemas.microsoft.com/office/drawing/2014/main" id="{9E859F3B-1454-1ED4-0B42-4B1CED42405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558383" y="3978934"/>
            <a:ext cx="1271058" cy="1694744"/>
          </a:xfrm>
          <a:prstGeom prst="rect">
            <a:avLst/>
          </a:prstGeom>
        </p:spPr>
      </p:pic>
      <p:pic>
        <p:nvPicPr>
          <p:cNvPr id="31" name="Graphic 30">
            <a:extLst>
              <a:ext uri="{FF2B5EF4-FFF2-40B4-BE49-F238E27FC236}">
                <a16:creationId xmlns:a16="http://schemas.microsoft.com/office/drawing/2014/main" id="{FF0A14A8-60C7-4BB0-8708-99342FBA7D7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952419" y="3978934"/>
            <a:ext cx="1271058" cy="1694744"/>
          </a:xfrm>
          <a:prstGeom prst="rect">
            <a:avLst/>
          </a:prstGeom>
        </p:spPr>
      </p:pic>
      <p:pic>
        <p:nvPicPr>
          <p:cNvPr id="5" name="Graphic 4">
            <a:extLst>
              <a:ext uri="{FF2B5EF4-FFF2-40B4-BE49-F238E27FC236}">
                <a16:creationId xmlns:a16="http://schemas.microsoft.com/office/drawing/2014/main" id="{8E29B36C-6E84-9761-0874-0842B2BACC1F}"/>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954591" y="2114409"/>
            <a:ext cx="1271057" cy="1694743"/>
          </a:xfrm>
          <a:prstGeom prst="rect">
            <a:avLst/>
          </a:prstGeom>
        </p:spPr>
      </p:pic>
    </p:spTree>
    <p:extLst>
      <p:ext uri="{BB962C8B-B14F-4D97-AF65-F5344CB8AC3E}">
        <p14:creationId xmlns:p14="http://schemas.microsoft.com/office/powerpoint/2010/main" val="3664343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a:latin typeface="Arial" panose="020B0604020202020204" pitchFamily="34" charset="0"/>
                <a:cs typeface="Arial" panose="020B0604020202020204" pitchFamily="34" charset="0"/>
              </a:rPr>
              <a:t>Look at this case study from Pantysgallog Primary School</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vert="horz" lIns="0" tIns="45720" rIns="91440" bIns="45720" rtlCol="0" anchor="t">
            <a:normAutofit/>
          </a:bodyPr>
          <a:lstStyle/>
          <a:p>
            <a:r>
              <a:rPr lang="en-US" b="1">
                <a:solidFill>
                  <a:srgbClr val="FF6937"/>
                </a:solidFill>
                <a:latin typeface="Arial"/>
                <a:cs typeface="Arial"/>
              </a:rPr>
              <a:t>Read the full case study </a:t>
            </a:r>
            <a:r>
              <a:rPr lang="en-US" b="1">
                <a:solidFill>
                  <a:schemeClr val="accent2">
                    <a:lumMod val="75000"/>
                  </a:schemeClr>
                </a:solidFill>
                <a:latin typeface="Arial"/>
                <a:cs typeface="Arial"/>
                <a:hlinkClick r:id="rId3">
                  <a:extLst>
                    <a:ext uri="{A12FA001-AC4F-418D-AE19-62706E023703}">
                      <ahyp:hlinkClr xmlns:ahyp="http://schemas.microsoft.com/office/drawing/2018/hyperlinkcolor" val="tx"/>
                    </a:ext>
                  </a:extLst>
                </a:hlinkClick>
              </a:rPr>
              <a:t>online</a:t>
            </a:r>
            <a:r>
              <a:rPr lang="en-US">
                <a:latin typeface="Arial"/>
                <a:cs typeface="Arial"/>
              </a:rPr>
              <a:t>.</a:t>
            </a:r>
          </a:p>
        </p:txBody>
      </p:sp>
      <p:sp>
        <p:nvSpPr>
          <p:cNvPr id="8" name="Text Placeholder 6">
            <a:extLst>
              <a:ext uri="{FF2B5EF4-FFF2-40B4-BE49-F238E27FC236}">
                <a16:creationId xmlns:a16="http://schemas.microsoft.com/office/drawing/2014/main" id="{25D64A00-2182-D471-1340-8F2FCB600A37}"/>
              </a:ext>
            </a:extLst>
          </p:cNvPr>
          <p:cNvSpPr txBox="1">
            <a:spLocks/>
          </p:cNvSpPr>
          <p:nvPr/>
        </p:nvSpPr>
        <p:spPr>
          <a:xfrm>
            <a:off x="6535895" y="2382981"/>
            <a:ext cx="5305425" cy="367728"/>
          </a:xfrm>
          <a:prstGeom prst="rect">
            <a:avLst/>
          </a:prstGeom>
        </p:spPr>
        <p:txBody>
          <a:bodyPr vert="horz" lIns="0" tIns="45720" rIns="91440" bIns="45720" rtlCol="0" anchor="t">
            <a:noAutofit/>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sz="1400" dirty="0">
                <a:solidFill>
                  <a:srgbClr val="1E1E1E"/>
                </a:solidFill>
                <a:latin typeface="Arial"/>
                <a:ea typeface="UD Digi Kyokasho NP-B"/>
                <a:cs typeface="Arial"/>
              </a:rPr>
              <a:t>We found as children’s rights became more embedded, pupils showed an increased level of resilience in response to the normal pressures of school life […] A culture of mutual respect developed.</a:t>
            </a:r>
          </a:p>
          <a:p>
            <a:pPr>
              <a:lnSpc>
                <a:spcPct val="100000"/>
              </a:lnSpc>
            </a:pPr>
            <a:r>
              <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rPr>
              <a:t>[During Covid-19 school closures] Pupils and staff had become adept at using technology as a means of communicating during school closure. The MiHealth App project was a natural opportunity to harness technology skills and have a sustainable impact on wellbeing.</a:t>
            </a:r>
          </a:p>
          <a:p>
            <a:pPr>
              <a:lnSpc>
                <a:spcPct val="100000"/>
              </a:lnSpc>
            </a:pPr>
            <a:r>
              <a:rPr lang="en-GB" sz="1400" dirty="0">
                <a:solidFill>
                  <a:srgbClr val="1E1E1E"/>
                </a:solidFill>
                <a:latin typeface="Arial"/>
                <a:ea typeface="UD Digi Kyokasho NP-B"/>
                <a:cs typeface="Arial"/>
              </a:rPr>
              <a:t>​As part of our strategic approach to wellbeing we also introduced Max, the wellbeing dog. [..</a:t>
            </a:r>
            <a:r>
              <a:rPr lang="en-GB" sz="1400" b="0" i="0" dirty="0">
                <a:solidFill>
                  <a:srgbClr val="1E1E1E"/>
                </a:solidFill>
                <a:effectLst/>
                <a:latin typeface="Arial"/>
                <a:cs typeface="Arial"/>
              </a:rPr>
              <a:t>.] To introduce a dog into the provision it was important that everyone was consulted. The consultation period involved feedback from all </a:t>
            </a:r>
            <a:r>
              <a:rPr lang="en-GB" sz="1400" b="0" i="0">
                <a:solidFill>
                  <a:srgbClr val="1E1E1E"/>
                </a:solidFill>
                <a:effectLst/>
                <a:latin typeface="Arial"/>
                <a:cs typeface="Arial"/>
              </a:rPr>
              <a:t>stakeholders but most importantly pupils. </a:t>
            </a:r>
            <a:r>
              <a:rPr lang="en-GB" sz="1400">
                <a:solidFill>
                  <a:srgbClr val="1E1E1E"/>
                </a:solidFill>
                <a:latin typeface="Arial"/>
                <a:cs typeface="Arial"/>
              </a:rPr>
              <a:t>The school</a:t>
            </a:r>
            <a:r>
              <a:rPr lang="en-GB" sz="1400" b="0" i="0">
                <a:solidFill>
                  <a:srgbClr val="1E1E1E"/>
                </a:solidFill>
                <a:effectLst/>
                <a:latin typeface="Arial"/>
                <a:cs typeface="Arial"/>
              </a:rPr>
              <a:t> received resounding approval and Max was introduced during the </a:t>
            </a:r>
            <a:r>
              <a:rPr lang="en-GB" sz="1400" b="0" i="0" dirty="0">
                <a:solidFill>
                  <a:srgbClr val="1E1E1E"/>
                </a:solidFill>
                <a:effectLst/>
                <a:latin typeface="Arial"/>
                <a:cs typeface="Arial"/>
              </a:rPr>
              <a:t>Christmas period of 2021. Max is now a daily presence in school.</a:t>
            </a:r>
          </a:p>
          <a:p>
            <a:pPr marL="0" indent="0">
              <a:lnSpc>
                <a:spcPct val="120000"/>
              </a:lnSpc>
              <a:buNone/>
            </a:pPr>
            <a:endParaRPr lang="en-GB" sz="1400" dirty="0">
              <a:solidFill>
                <a:srgbClr val="1E1E1E"/>
              </a:solidFill>
              <a:latin typeface="Arial" panose="020B0604020202020204" pitchFamily="34" charset="0"/>
              <a:ea typeface="UD Digi Kyokasho NP-B" panose="020B0400000000000000" pitchFamily="18" charset="-128"/>
              <a:cs typeface="Arial" panose="020B0604020202020204" pitchFamily="34" charset="0"/>
            </a:endParaRPr>
          </a:p>
        </p:txBody>
      </p:sp>
      <p:pic>
        <p:nvPicPr>
          <p:cNvPr id="7" name="Picture 6" descr="A child with glasses and a dog&#10;&#10;Description automatically generated">
            <a:extLst>
              <a:ext uri="{FF2B5EF4-FFF2-40B4-BE49-F238E27FC236}">
                <a16:creationId xmlns:a16="http://schemas.microsoft.com/office/drawing/2014/main" id="{0DA032C5-8F1D-E269-FD1A-1508AD5DBA32}"/>
              </a:ext>
            </a:extLst>
          </p:cNvPr>
          <p:cNvPicPr>
            <a:picLocks noChangeAspect="1"/>
          </p:cNvPicPr>
          <p:nvPr/>
        </p:nvPicPr>
        <p:blipFill rotWithShape="1">
          <a:blip r:embed="rId4">
            <a:extLst>
              <a:ext uri="{28A0092B-C50C-407E-A947-70E740481C1C}">
                <a14:useLocalDpi xmlns:a14="http://schemas.microsoft.com/office/drawing/2010/main" val="0"/>
              </a:ext>
            </a:extLst>
          </a:blip>
          <a:srcRect t="7983" b="31234"/>
          <a:stretch/>
        </p:blipFill>
        <p:spPr>
          <a:xfrm>
            <a:off x="0" y="0"/>
            <a:ext cx="6346561" cy="6858000"/>
          </a:xfrm>
          <a:prstGeom prst="rect">
            <a:avLst/>
          </a:prstGeom>
        </p:spPr>
      </p:pic>
      <p:sp>
        <p:nvSpPr>
          <p:cNvPr id="9" name="Rectangle 8">
            <a:extLst>
              <a:ext uri="{FF2B5EF4-FFF2-40B4-BE49-F238E27FC236}">
                <a16:creationId xmlns:a16="http://schemas.microsoft.com/office/drawing/2014/main" id="{49F1831C-89B6-65D2-272D-0DCCDC1EB9FB}"/>
              </a:ext>
            </a:extLst>
          </p:cNvPr>
          <p:cNvSpPr/>
          <p:nvPr/>
        </p:nvSpPr>
        <p:spPr>
          <a:xfrm>
            <a:off x="296867" y="160966"/>
            <a:ext cx="5605440" cy="737987"/>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9FD04CB-C97F-FB23-EA3A-F4B979246BC6}"/>
              </a:ext>
            </a:extLst>
          </p:cNvPr>
          <p:cNvSpPr txBox="1"/>
          <p:nvPr/>
        </p:nvSpPr>
        <p:spPr>
          <a:xfrm>
            <a:off x="389945" y="252622"/>
            <a:ext cx="5512362" cy="646331"/>
          </a:xfrm>
          <a:prstGeom prst="rect">
            <a:avLst/>
          </a:prstGeom>
          <a:noFill/>
        </p:spPr>
        <p:txBody>
          <a:bodyPr wrap="square">
            <a:spAutoFit/>
          </a:bodyPr>
          <a:lstStyle/>
          <a:p>
            <a:r>
              <a:rPr lang="en-GB" sz="1200" b="0" i="0">
                <a:solidFill>
                  <a:schemeClr val="bg1"/>
                </a:solidFill>
                <a:latin typeface="Univers LT Pro 45 Light" panose="020B0403020202020204" pitchFamily="34" charset="77"/>
              </a:rPr>
              <a:t>Wellbeing dog, Max, accompanies the headteacher every morning to greet pupils arriving to school, he attends lessons and assemblies and plays a vital role in sessions of emotional support for some pupils. </a:t>
            </a:r>
            <a:endParaRPr lang="en-US" sz="1200" b="0" i="0">
              <a:solidFill>
                <a:schemeClr val="bg1"/>
              </a:solidFill>
              <a:latin typeface="Univers LT Pro 45 Light" panose="020B0403020202020204" pitchFamily="34" charset="77"/>
            </a:endParaRPr>
          </a:p>
        </p:txBody>
      </p:sp>
    </p:spTree>
    <p:extLst>
      <p:ext uri="{BB962C8B-B14F-4D97-AF65-F5344CB8AC3E}">
        <p14:creationId xmlns:p14="http://schemas.microsoft.com/office/powerpoint/2010/main" val="300562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DD6C81-8AA4-E041-AAF8-8EB97BD3C477}"/>
              </a:ext>
            </a:extLst>
          </p:cNvPr>
          <p:cNvSpPr>
            <a:spLocks noGrp="1"/>
          </p:cNvSpPr>
          <p:nvPr>
            <p:ph type="body" sz="quarter" idx="14"/>
          </p:nvPr>
        </p:nvSpPr>
        <p:spPr>
          <a:xfrm>
            <a:off x="6536002" y="331284"/>
            <a:ext cx="3965743" cy="707807"/>
          </a:xfrm>
        </p:spPr>
        <p:txBody>
          <a:bodyPr/>
          <a:lstStyle/>
          <a:p>
            <a:r>
              <a:rPr lang="en-US" dirty="0"/>
              <a:t>CASE STUDY</a:t>
            </a:r>
          </a:p>
        </p:txBody>
      </p:sp>
      <p:sp>
        <p:nvSpPr>
          <p:cNvPr id="3" name="Text Placeholder 2">
            <a:extLst>
              <a:ext uri="{FF2B5EF4-FFF2-40B4-BE49-F238E27FC236}">
                <a16:creationId xmlns:a16="http://schemas.microsoft.com/office/drawing/2014/main" id="{D795E4B6-838B-EB4E-BE98-33E79F1EFA72}"/>
              </a:ext>
            </a:extLst>
          </p:cNvPr>
          <p:cNvSpPr>
            <a:spLocks noGrp="1"/>
          </p:cNvSpPr>
          <p:nvPr>
            <p:ph type="body" sz="quarter" idx="17"/>
          </p:nvPr>
        </p:nvSpPr>
        <p:spPr>
          <a:xfrm>
            <a:off x="6535896" y="1203466"/>
            <a:ext cx="5305425" cy="259486"/>
          </a:xfrm>
        </p:spPr>
        <p:txBody>
          <a:bodyPr/>
          <a:lstStyle/>
          <a:p>
            <a:r>
              <a:rPr lang="en-US" dirty="0"/>
              <a:t>Look at this secondary school case study from Alun School</a:t>
            </a:r>
          </a:p>
        </p:txBody>
      </p:sp>
      <p:sp>
        <p:nvSpPr>
          <p:cNvPr id="6" name="Text Placeholder 5">
            <a:extLst>
              <a:ext uri="{FF2B5EF4-FFF2-40B4-BE49-F238E27FC236}">
                <a16:creationId xmlns:a16="http://schemas.microsoft.com/office/drawing/2014/main" id="{CCD7AAC0-53AA-7542-961B-CC476A5151A7}"/>
              </a:ext>
            </a:extLst>
          </p:cNvPr>
          <p:cNvSpPr>
            <a:spLocks noGrp="1"/>
          </p:cNvSpPr>
          <p:nvPr>
            <p:ph type="body" sz="quarter" idx="21"/>
          </p:nvPr>
        </p:nvSpPr>
        <p:spPr>
          <a:xfrm>
            <a:off x="6535896" y="1870397"/>
            <a:ext cx="5305425" cy="367728"/>
          </a:xfrm>
        </p:spPr>
        <p:txBody>
          <a:bodyPr/>
          <a:lstStyle/>
          <a:p>
            <a:r>
              <a:rPr lang="en-US" b="1" dirty="0">
                <a:solidFill>
                  <a:srgbClr val="FF6937"/>
                </a:solidFill>
              </a:rPr>
              <a:t>Read the full case study </a:t>
            </a:r>
            <a:r>
              <a:rPr lang="en-US" b="1" dirty="0">
                <a:solidFill>
                  <a:srgbClr val="FF6937"/>
                </a:solidFill>
                <a:hlinkClick r:id="rId3">
                  <a:extLst>
                    <a:ext uri="{A12FA001-AC4F-418D-AE19-62706E023703}">
                      <ahyp:hlinkClr xmlns:ahyp="http://schemas.microsoft.com/office/drawing/2018/hyperlinkcolor" val="tx"/>
                    </a:ext>
                  </a:extLst>
                </a:hlinkClick>
              </a:rPr>
              <a:t>online</a:t>
            </a:r>
            <a:r>
              <a:rPr lang="en-US" dirty="0"/>
              <a:t>.</a:t>
            </a:r>
          </a:p>
        </p:txBody>
      </p:sp>
      <p:pic>
        <p:nvPicPr>
          <p:cNvPr id="4" name="Picture 3" descr="Young people from Allun's School hold their Gold banner. ">
            <a:extLst>
              <a:ext uri="{FF2B5EF4-FFF2-40B4-BE49-F238E27FC236}">
                <a16:creationId xmlns:a16="http://schemas.microsoft.com/office/drawing/2014/main" id="{ECF482FB-6174-2D2A-D8BB-CEAEA348A52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207" r="19114"/>
          <a:stretch/>
        </p:blipFill>
        <p:spPr>
          <a:xfrm>
            <a:off x="0" y="0"/>
            <a:ext cx="6188597" cy="6858000"/>
          </a:xfrm>
          <a:prstGeom prst="rect">
            <a:avLst/>
          </a:prstGeom>
        </p:spPr>
      </p:pic>
      <p:sp>
        <p:nvSpPr>
          <p:cNvPr id="5" name="Rectangle 4">
            <a:extLst>
              <a:ext uri="{FF2B5EF4-FFF2-40B4-BE49-F238E27FC236}">
                <a16:creationId xmlns:a16="http://schemas.microsoft.com/office/drawing/2014/main" id="{559F5EE8-2BAA-6CD5-6059-1BD4D28F436D}"/>
              </a:ext>
            </a:extLst>
          </p:cNvPr>
          <p:cNvSpPr/>
          <p:nvPr/>
        </p:nvSpPr>
        <p:spPr>
          <a:xfrm>
            <a:off x="296867" y="195689"/>
            <a:ext cx="5651740" cy="646331"/>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BC6B4E2-DE8E-C5CC-6DD8-007C4080EBF9}"/>
              </a:ext>
            </a:extLst>
          </p:cNvPr>
          <p:cNvSpPr txBox="1"/>
          <p:nvPr/>
        </p:nvSpPr>
        <p:spPr>
          <a:xfrm>
            <a:off x="389945" y="252622"/>
            <a:ext cx="5512362" cy="461665"/>
          </a:xfrm>
          <a:prstGeom prst="rect">
            <a:avLst/>
          </a:prstGeom>
          <a:noFill/>
        </p:spPr>
        <p:txBody>
          <a:bodyPr wrap="square">
            <a:spAutoFit/>
          </a:bodyPr>
          <a:lstStyle/>
          <a:p>
            <a:r>
              <a:rPr lang="en-GB" sz="1200" b="0" i="0" dirty="0">
                <a:solidFill>
                  <a:schemeClr val="bg1"/>
                </a:solidFill>
                <a:latin typeface="Univers LT Pro 45 Light" panose="020B0403020202020204" pitchFamily="34" charset="77"/>
              </a:rPr>
              <a:t>Young people from Alun School hold their Gold banner. No school journey ends at Gold, there are never-ending ways to incorporate rights.</a:t>
            </a:r>
            <a:endParaRPr lang="en-US" sz="1200" b="0" i="0" dirty="0">
              <a:solidFill>
                <a:schemeClr val="bg1"/>
              </a:solidFill>
              <a:latin typeface="Univers LT Pro 45 Light" panose="020B0403020202020204" pitchFamily="34" charset="77"/>
            </a:endParaRPr>
          </a:p>
        </p:txBody>
      </p:sp>
      <p:sp>
        <p:nvSpPr>
          <p:cNvPr id="10" name="Text Placeholder 6">
            <a:extLst>
              <a:ext uri="{FF2B5EF4-FFF2-40B4-BE49-F238E27FC236}">
                <a16:creationId xmlns:a16="http://schemas.microsoft.com/office/drawing/2014/main" id="{782A21C6-0B36-6325-7CDC-257A54449A66}"/>
              </a:ext>
            </a:extLst>
          </p:cNvPr>
          <p:cNvSpPr txBox="1">
            <a:spLocks/>
          </p:cNvSpPr>
          <p:nvPr/>
        </p:nvSpPr>
        <p:spPr>
          <a:xfrm>
            <a:off x="6535893" y="2288193"/>
            <a:ext cx="5305425" cy="367728"/>
          </a:xfrm>
          <a:prstGeom prst="rect">
            <a:avLst/>
          </a:prstGeom>
        </p:spPr>
        <p:txBody>
          <a:bodyPr vert="horz" lIns="0" tIns="45720" rIns="91440" bIns="45720" rtlCol="0">
            <a:normAutofit fontScale="25000" lnSpcReduction="20000"/>
          </a:bodyPr>
          <a:lstStyle>
            <a:lvl1pPr marL="342900" indent="-342900" algn="l" defTabSz="914400" rtl="0" eaLnBrk="1" latinLnBrk="0" hangingPunct="1">
              <a:lnSpc>
                <a:spcPct val="90000"/>
              </a:lnSpc>
              <a:spcBef>
                <a:spcPts val="1000"/>
              </a:spcBef>
              <a:buClr>
                <a:srgbClr val="FF6937"/>
              </a:buClr>
              <a:buFont typeface="+mj-lt"/>
              <a:buAutoNum type="arabicPeriod"/>
              <a:defRPr sz="1800" b="0" i="0" kern="1200">
                <a:solidFill>
                  <a:schemeClr val="tx1"/>
                </a:solidFill>
                <a:latin typeface="Univers LT Pro 45 Light" panose="020B0403020202020204" pitchFamily="34" charset="77"/>
                <a:ea typeface="+mn-ea"/>
                <a:cs typeface="+mn-cs"/>
              </a:defRPr>
            </a:lvl1pPr>
            <a:lvl2pPr marL="685800" indent="-2286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2pPr>
            <a:lvl3pPr marL="1257300" indent="-342900" algn="l" defTabSz="914400" rtl="0" eaLnBrk="1" latinLnBrk="0" hangingPunct="1">
              <a:lnSpc>
                <a:spcPct val="90000"/>
              </a:lnSpc>
              <a:spcBef>
                <a:spcPts val="500"/>
              </a:spcBef>
              <a:buClr>
                <a:srgbClr val="00AEEF"/>
              </a:buClr>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3pPr>
            <a:lvl4pPr marL="16573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4pPr>
            <a:lvl5pPr marL="2114550" indent="-28575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Univers LT Std 45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800" dirty="0">
                <a:solidFill>
                  <a:srgbClr val="1E1E1E"/>
                </a:solidFill>
                <a:latin typeface="Arial" panose="020B0604020202020204" pitchFamily="34" charset="0"/>
                <a:cs typeface="Arial" panose="020B0604020202020204" pitchFamily="34" charset="0"/>
              </a:rPr>
              <a:t>The Alun school used RRSA and children’s rights as a driver to improve health and wellbeing. They make the point that, just like a school’s work on wellbeing, RRSA is also a whole school approach.</a:t>
            </a:r>
          </a:p>
          <a:p>
            <a:r>
              <a:rPr lang="en-GB" sz="6800" dirty="0">
                <a:solidFill>
                  <a:srgbClr val="1E1E1E"/>
                </a:solidFill>
                <a:latin typeface="Arial" panose="020B0604020202020204" pitchFamily="34" charset="0"/>
                <a:cs typeface="Arial" panose="020B0604020202020204" pitchFamily="34" charset="0"/>
              </a:rPr>
              <a:t>Consider their emphasis on maximising the voice</a:t>
            </a:r>
            <a:r>
              <a:rPr lang="en-GB" sz="6600" dirty="0">
                <a:solidFill>
                  <a:srgbClr val="1E1E1E"/>
                </a:solidFill>
                <a:latin typeface="Arial" panose="020B0604020202020204" pitchFamily="34" charset="0"/>
                <a:cs typeface="Arial" panose="020B0604020202020204" pitchFamily="34" charset="0"/>
              </a:rPr>
              <a:t> of young people. Knowing that your opinions are not only welcomed but valued and can make e difference is hugely impactful on wellbeing.</a:t>
            </a:r>
            <a:r>
              <a:rPr lang="en-GB" sz="6400" dirty="0">
                <a:solidFill>
                  <a:srgbClr val="1E1E1E"/>
                </a:solidFill>
                <a:latin typeface="Arial" panose="020B0604020202020204" pitchFamily="34" charset="0"/>
                <a:cs typeface="Arial" panose="020B0604020202020204" pitchFamily="34" charset="0"/>
              </a:rPr>
              <a:t> </a:t>
            </a:r>
          </a:p>
          <a:p>
            <a:r>
              <a:rPr lang="en-GB" sz="6600" dirty="0">
                <a:solidFill>
                  <a:srgbClr val="1E1E1E"/>
                </a:solidFill>
                <a:latin typeface="Arial" panose="020B0604020202020204" pitchFamily="34" charset="0"/>
                <a:cs typeface="Arial" panose="020B0604020202020204" pitchFamily="34" charset="0"/>
              </a:rPr>
              <a:t>Visual reminders such as their Wellbeing Wall in the school entrance and the empowerment of learners to become Wellbeing Champions, may not work for your setting but have a think about other creative approaches you could adopt. </a:t>
            </a:r>
          </a:p>
        </p:txBody>
      </p:sp>
    </p:spTree>
    <p:extLst>
      <p:ext uri="{BB962C8B-B14F-4D97-AF65-F5344CB8AC3E}">
        <p14:creationId xmlns:p14="http://schemas.microsoft.com/office/powerpoint/2010/main" val="59662662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UK_Univers_Powerpoint_16.9_template" id="{E7465B0F-3A31-7345-A344-597C117D6CCC}" vid="{FC2F8100-4B7B-ED4C-AA18-18EF80D39A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BABA775576C094FB1EC29BF1B0EFAA5" ma:contentTypeVersion="14" ma:contentTypeDescription="Create a new document." ma:contentTypeScope="" ma:versionID="fdf8ba84ab51687864781af1de3ead66">
  <xsd:schema xmlns:xsd="http://www.w3.org/2001/XMLSchema" xmlns:xs="http://www.w3.org/2001/XMLSchema" xmlns:p="http://schemas.microsoft.com/office/2006/metadata/properties" xmlns:ns2="ba2139d6-66e3-46ed-96ba-d85055a9f21e" xmlns:ns3="df5203e1-9219-4abb-bf46-6e2bce06c285" targetNamespace="http://schemas.microsoft.com/office/2006/metadata/properties" ma:root="true" ma:fieldsID="f88416cbc7bae5efd99d798d0a078483" ns2:_="" ns3:_="">
    <xsd:import namespace="ba2139d6-66e3-46ed-96ba-d85055a9f21e"/>
    <xsd:import namespace="df5203e1-9219-4abb-bf46-6e2bce06c28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2139d6-66e3-46ed-96ba-d85055a9f2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fbae504-01c2-4ae5-a842-09e5f32470bd"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f5203e1-9219-4abb-bf46-6e2bce06c285"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d2d00102-6217-41b8-bd23-46f9882885fb}" ma:internalName="TaxCatchAll" ma:showField="CatchAllData" ma:web="df5203e1-9219-4abb-bf46-6e2bce06c28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ba2139d6-66e3-46ed-96ba-d85055a9f21e">
      <Terms xmlns="http://schemas.microsoft.com/office/infopath/2007/PartnerControls"/>
    </lcf76f155ced4ddcb4097134ff3c332f>
    <TaxCatchAll xmlns="df5203e1-9219-4abb-bf46-6e2bce06c285" xsi:nil="true"/>
    <SharedWithUsers xmlns="df5203e1-9219-4abb-bf46-6e2bce06c285">
      <UserInfo>
        <DisplayName>Helen Trivers</DisplayName>
        <AccountId>22</AccountId>
        <AccountType/>
      </UserInfo>
      <UserInfo>
        <DisplayName>Martin Russell</DisplayName>
        <AccountId>21</AccountId>
        <AccountType/>
      </UserInfo>
      <UserInfo>
        <DisplayName>Frances Bestley</DisplayName>
        <AccountId>19</AccountId>
        <AccountType/>
      </UserInfo>
    </SharedWithUsers>
  </documentManagement>
</p:properties>
</file>

<file path=customXml/itemProps1.xml><?xml version="1.0" encoding="utf-8"?>
<ds:datastoreItem xmlns:ds="http://schemas.openxmlformats.org/officeDocument/2006/customXml" ds:itemID="{57C20D48-0AB2-45BE-95EA-86D1EFD897AB}">
  <ds:schemaRefs>
    <ds:schemaRef ds:uri="ba2139d6-66e3-46ed-96ba-d85055a9f21e"/>
    <ds:schemaRef ds:uri="df5203e1-9219-4abb-bf46-6e2bce06c28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93C1DDC0-457B-4BD5-8973-9E8E48475CE9}">
  <ds:schemaRefs>
    <ds:schemaRef ds:uri="http://schemas.microsoft.com/sharepoint/v3/contenttype/forms"/>
  </ds:schemaRefs>
</ds:datastoreItem>
</file>

<file path=customXml/itemProps3.xml><?xml version="1.0" encoding="utf-8"?>
<ds:datastoreItem xmlns:ds="http://schemas.openxmlformats.org/officeDocument/2006/customXml" ds:itemID="{28383DB5-CEDF-41A6-9881-BF71FEF8433D}">
  <ds:schemaRefs>
    <ds:schemaRef ds:uri="http://purl.org/dc/elements/1.1/"/>
    <ds:schemaRef ds:uri="http://schemas.microsoft.com/office/2006/documentManagement/types"/>
    <ds:schemaRef ds:uri="http://purl.org/dc/terms/"/>
    <ds:schemaRef ds:uri="df5203e1-9219-4abb-bf46-6e2bce06c285"/>
    <ds:schemaRef ds:uri="http://schemas.microsoft.com/office/infopath/2007/PartnerControls"/>
    <ds:schemaRef ds:uri="http://schemas.openxmlformats.org/package/2006/metadata/core-properties"/>
    <ds:schemaRef ds:uri="http://schemas.microsoft.com/office/2006/metadata/properties"/>
    <ds:schemaRef ds:uri="ba2139d6-66e3-46ed-96ba-d85055a9f21e"/>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28</TotalTime>
  <Words>2692</Words>
  <Application>Microsoft Office PowerPoint</Application>
  <PresentationFormat>Widescreen</PresentationFormat>
  <Paragraphs>176</Paragraphs>
  <Slides>13</Slides>
  <Notes>13</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UUK POWERPOINT TEMPLATE</dc:title>
  <dc:creator>Katherine Fardell</dc:creator>
  <cp:lastModifiedBy>Samantha Bradey</cp:lastModifiedBy>
  <cp:revision>4</cp:revision>
  <dcterms:created xsi:type="dcterms:W3CDTF">2022-01-18T14:28:30Z</dcterms:created>
  <dcterms:modified xsi:type="dcterms:W3CDTF">2024-01-17T09:32:16Z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0x010100EBABA775576C094FB1EC29BF1B0EFAA5</vt:lpwstr>
  </property>
</Properties>
</file>