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92" r:id="rId5"/>
    <p:sldId id="286" r:id="rId6"/>
    <p:sldId id="285" r:id="rId7"/>
    <p:sldId id="270" r:id="rId8"/>
    <p:sldId id="281" r:id="rId9"/>
    <p:sldId id="287" r:id="rId10"/>
    <p:sldId id="288" r:id="rId11"/>
    <p:sldId id="299" r:id="rId12"/>
    <p:sldId id="268" r:id="rId13"/>
    <p:sldId id="293" r:id="rId14"/>
    <p:sldId id="306" r:id="rId15"/>
    <p:sldId id="290" r:id="rId16"/>
    <p:sldId id="304" r:id="rId17"/>
    <p:sldId id="271" r:id="rId18"/>
    <p:sldId id="305" r:id="rId19"/>
    <p:sldId id="303"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99"/>
            <p14:sldId id="268"/>
            <p14:sldId id="293"/>
            <p14:sldId id="306"/>
            <p14:sldId id="290"/>
            <p14:sldId id="304"/>
            <p14:sldId id="271"/>
            <p14:sldId id="305"/>
            <p14:sldId id="303"/>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FF00"/>
    <a:srgbClr val="00AEEF"/>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CF879-FC63-485A-95A3-A7E4D4916BCE}" v="163" dt="2024-02-21T11:28:54.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2/23/2024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Arial" panose="020B0604020202020204" pitchFamily="34" charset="0"/>
                <a:ea typeface="Calibri" panose="020F0502020204030204" pitchFamily="34" charset="0"/>
                <a:cs typeface="Arial" panose="020B0604020202020204" pitchFamily="34" charset="0"/>
              </a:rPr>
              <a:t>Image credit: George Green’s Secondary School</a:t>
            </a:r>
          </a:p>
          <a:p>
            <a:endParaRPr lang="en-GB" sz="1800" b="1">
              <a:effectLst/>
              <a:latin typeface="Arial" panose="020B0604020202020204" pitchFamily="34" charset="0"/>
              <a:ea typeface="Calibri" panose="020F0502020204030204" pitchFamily="34" charset="0"/>
              <a:cs typeface="Arial" panose="020B0604020202020204" pitchFamily="34" charset="0"/>
            </a:endParaRPr>
          </a:p>
          <a:p>
            <a:r>
              <a:rPr lang="en-GB" sz="1800" b="1" i="1">
                <a:effectLst/>
                <a:latin typeface="Arial" panose="020B0604020202020204" pitchFamily="34" charset="0"/>
                <a:ea typeface="Calibri" panose="020F0502020204030204" pitchFamily="34" charset="0"/>
                <a:cs typeface="Arial" panose="020B0604020202020204" pitchFamily="34" charset="0"/>
              </a:rPr>
              <a:t>“</a:t>
            </a:r>
            <a:r>
              <a:rPr lang="en-GB" sz="1800" b="0" i="1">
                <a:solidFill>
                  <a:srgbClr val="1E1E1E"/>
                </a:solidFill>
                <a:effectLst/>
                <a:latin typeface="Arial" panose="020B0604020202020204" pitchFamily="34" charset="0"/>
                <a:cs typeface="Arial" panose="020B0604020202020204" pitchFamily="34" charset="0"/>
              </a:rPr>
              <a:t>Events like the Book Trust's </a:t>
            </a:r>
            <a:r>
              <a:rPr lang="en-GB" sz="1800" b="0" i="1" err="1">
                <a:solidFill>
                  <a:srgbClr val="1E1E1E"/>
                </a:solidFill>
                <a:effectLst/>
                <a:latin typeface="Arial" panose="020B0604020202020204" pitchFamily="34" charset="0"/>
                <a:cs typeface="Arial" panose="020B0604020202020204" pitchFamily="34" charset="0"/>
              </a:rPr>
              <a:t>Bookbuzz</a:t>
            </a:r>
            <a:r>
              <a:rPr lang="en-GB" sz="1800" b="0" i="1">
                <a:solidFill>
                  <a:srgbClr val="1E1E1E"/>
                </a:solidFill>
                <a:effectLst/>
                <a:latin typeface="Arial" panose="020B0604020202020204" pitchFamily="34" charset="0"/>
                <a:cs typeface="Arial" panose="020B0604020202020204" pitchFamily="34" charset="0"/>
              </a:rPr>
              <a:t> programme, help ensure that 100% of year 7 students own a book of their choosing. Creating a strong reading community amongst staff and students, providing access to high quality fiction and non-fiction texts and empowering our students through the process of reading, must be part of our Rights Respecting ethos.”</a:t>
            </a:r>
            <a:endParaRPr lang="en-GB" sz="1800" i="1">
              <a:effectLst/>
              <a:latin typeface="Arial" panose="020B0604020202020204" pitchFamily="34" charset="0"/>
              <a:ea typeface="Calibri" panose="020F050202020403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a:effectLst/>
              <a:latin typeface="Arial" panose="020B060402020202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Spotlight is aimed at colleagues and is intended to support you in staff briefings or continued professional development (CPD). </a:t>
            </a:r>
          </a:p>
          <a:p>
            <a:endParaRPr lang="en-GB" sz="1800" b="1">
              <a:effectLst/>
              <a:latin typeface="Arial" panose="020B0604020202020204" pitchFamily="34" charset="0"/>
              <a:ea typeface="Calibri" panose="020F0502020204030204" pitchFamily="34" charset="0"/>
              <a:cs typeface="Arial" panose="020B0604020202020204" pitchFamily="34" charset="0"/>
            </a:endParaRPr>
          </a:p>
          <a:p>
            <a:r>
              <a:rPr lang="en-GB" sz="1800" b="1">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p>
          <a:p>
            <a:endParaRPr lang="en-GB" sz="1800" b="1">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99304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268897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Presenter notes: These are initial discussion questions that are intended to get colleagues thinking. They lead onto some of the activities in the next section. </a:t>
            </a:r>
            <a:r>
              <a:rPr lang="en-GB" sz="1800" b="0" i="0">
                <a:solidFill>
                  <a:srgbClr val="000000"/>
                </a:solidFill>
                <a:effectLst/>
                <a:latin typeface="Arial" panose="020B0604020202020204" pitchFamily="34" charset="0"/>
                <a:cs typeface="Arial" panose="020B0604020202020204" pitchFamily="34" charset="0"/>
              </a:rPr>
              <a:t>Choose the questions that are most relevant to your setting and experience. The questions that you do not wish to use can be deleted</a:t>
            </a:r>
          </a:p>
          <a:p>
            <a:endParaRPr lang="en-GB" sz="1800" b="0" i="0">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a:solidFill>
                  <a:srgbClr val="000000"/>
                </a:solidFill>
                <a:effectLst/>
                <a:latin typeface="Arial" panose="020B0604020202020204" pitchFamily="34" charset="0"/>
                <a:cs typeface="Arial" panose="020B0604020202020204" pitchFamily="34" charset="0"/>
              </a:rPr>
              <a:t>Encourage colleagues to think about books recently shared with their pupils. Has there been any discussion about rights resulting from these texts? If not, can you think of any links that could be made with these texts for future lessons?</a:t>
            </a:r>
            <a:endParaRPr lang="en-GB" sz="18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a:effectLst/>
                <a:latin typeface="Arial" panose="020B0604020202020204" pitchFamily="34" charset="0"/>
                <a:ea typeface="Calibri" panose="020F0502020204030204" pitchFamily="34" charset="0"/>
                <a:cs typeface="Arial" panose="020B0604020202020204" pitchFamily="34" charset="0"/>
              </a:rPr>
              <a:t>Consider how books can help even the youngest learners to understand complex issues in an age-appropriate way. Consider how using characters in books experiencing certain issues offers a way to discuss potentially controversial and/or sensitive issues in a less direct way.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a:effectLst/>
                <a:latin typeface="Arial" panose="020B0604020202020204" pitchFamily="34" charset="0"/>
                <a:ea typeface="Calibri" panose="020F0502020204030204" pitchFamily="34" charset="0"/>
                <a:cs typeface="Arial" panose="020B0604020202020204" pitchFamily="34" charset="0"/>
              </a:rPr>
              <a:t>Encourage colleagues to consider what non-fiction texts they currently use in class and what rights these link to. Could there be more explicit links to rights made in books that are used as part of teaching across the curriculum, such as in history, geography or science?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b="0" i="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Presenter notes: These are initial discussion questions that are intended to get colleagues thinking. They lead onto some of the activities in the next section. </a:t>
            </a:r>
            <a:r>
              <a:rPr lang="en-GB" sz="1800" b="0" i="0">
                <a:solidFill>
                  <a:srgbClr val="000000"/>
                </a:solidFill>
                <a:effectLst/>
                <a:latin typeface="Arial" panose="020B0604020202020204" pitchFamily="34" charset="0"/>
                <a:cs typeface="Arial" panose="020B0604020202020204" pitchFamily="34" charset="0"/>
              </a:rPr>
              <a:t>Choose the questions that are most relevant to your setting and experience. The questions that you do not wish to use can be deleted</a:t>
            </a:r>
          </a:p>
          <a:p>
            <a:endParaRPr lang="en-GB" sz="1800" b="0" i="0">
              <a:solidFill>
                <a:srgbClr val="000000"/>
              </a:solidFill>
              <a:effectLst/>
              <a:latin typeface="Arial" panose="020B0604020202020204" pitchFamily="34" charset="0"/>
              <a:cs typeface="Arial" panose="020B0604020202020204" pitchFamily="34" charset="0"/>
            </a:endParaRPr>
          </a:p>
          <a:p>
            <a:r>
              <a:rPr lang="en-GB" sz="1800" b="0" i="0">
                <a:solidFill>
                  <a:srgbClr val="000000"/>
                </a:solidFill>
                <a:effectLst/>
                <a:latin typeface="Arial" panose="020B0604020202020204" pitchFamily="34" charset="0"/>
                <a:cs typeface="Arial" panose="020B0604020202020204" pitchFamily="34" charset="0"/>
              </a:rPr>
              <a:t>4. Consider to what extent the books available in school prompt children and young people to engage with worldwide issues. How can we challenge stereotypes through the books we read? Remind colleagues to reflect on the idea of books as windows. </a:t>
            </a:r>
          </a:p>
          <a:p>
            <a:endParaRPr lang="en-GB" sz="1800" b="0" i="0">
              <a:solidFill>
                <a:srgbClr val="000000"/>
              </a:solidFill>
              <a:effectLst/>
              <a:latin typeface="Arial" panose="020B0604020202020204" pitchFamily="34" charset="0"/>
              <a:cs typeface="Arial" panose="020B0604020202020204" pitchFamily="34" charset="0"/>
            </a:endParaRPr>
          </a:p>
          <a:p>
            <a:r>
              <a:rPr lang="en-GB" sz="1800" b="0" i="0">
                <a:solidFill>
                  <a:srgbClr val="000000"/>
                </a:solidFill>
                <a:effectLst/>
                <a:latin typeface="Arial" panose="020B0604020202020204" pitchFamily="34" charset="0"/>
                <a:cs typeface="Arial" panose="020B0604020202020204" pitchFamily="34" charset="0"/>
              </a:rPr>
              <a:t>5. Encourage colleagues to reflect upon the texts used in school or available in the library and whether they are a reflection of the diverse community that we live in. Remind colleagues of the idea of books as mirrors. </a:t>
            </a:r>
          </a:p>
          <a:p>
            <a:endParaRPr lang="en-GB" sz="1800" b="0" i="0">
              <a:solidFill>
                <a:srgbClr val="000000"/>
              </a:solidFill>
              <a:effectLst/>
              <a:latin typeface="Arial" panose="020B0604020202020204" pitchFamily="34" charset="0"/>
              <a:cs typeface="Arial" panose="020B0604020202020204" pitchFamily="34" charset="0"/>
            </a:endParaRPr>
          </a:p>
          <a:p>
            <a:r>
              <a:rPr lang="en-GB" sz="1800" b="0" i="0">
                <a:solidFill>
                  <a:srgbClr val="000000"/>
                </a:solidFill>
                <a:effectLst/>
                <a:latin typeface="Arial" panose="020B0604020202020204" pitchFamily="34" charset="0"/>
                <a:cs typeface="Arial" panose="020B0604020202020204" pitchFamily="34" charset="0"/>
              </a:rPr>
              <a:t>6. Do children and young people have the opportunity to select texts that they are going to read? For younger children this could be a book vote for a story at the end of the day and for older children this could be an opportunity to vote on the text that they will study next, or available within the school library or book corners. What opportunities are there to strengthen pupil voice in terms of the books available in school?</a:t>
            </a:r>
          </a:p>
          <a:p>
            <a:endParaRPr lang="en-GB" sz="1800" b="0" i="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3082483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1800" b="0" i="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and create some practical ways forward.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defRPr/>
            </a:pP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Activity 1:</a:t>
            </a:r>
            <a:r>
              <a:rPr lang="en-GB" sz="1800">
                <a:solidFill>
                  <a:srgbClr val="0070C0"/>
                </a:solidFill>
                <a:latin typeface="Arial" panose="020B0604020202020204" pitchFamily="34" charset="0"/>
                <a:ea typeface="Calibri" panose="020F0502020204030204" pitchFamily="34" charset="0"/>
                <a:cs typeface="Arial" panose="020B0604020202020204" pitchFamily="34" charset="0"/>
              </a:rPr>
              <a:t> Encourage staff to see that we don’t need to change our books – most if not all of the books that we currently use will have links to rights. How could you make this more explicit? You could also repeat this activity with a group of children. You could ask your steering group to ‘sticker’ books that link to certain rights. Look at the ideas from George Spicer Primary School in the resources section for ideas on strengthening links to rights using books. </a:t>
            </a:r>
          </a:p>
          <a:p>
            <a:pPr>
              <a:defRPr/>
            </a:pPr>
            <a:endParaRPr lang="en-GB" sz="1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latin typeface="Arial" panose="020B0604020202020204" pitchFamily="34" charset="0"/>
                <a:cs typeface="Arial" panose="020B0604020202020204" pitchFamily="34" charset="0"/>
              </a:rPr>
              <a:t>Activity 2: Challenge staff to come up with a bookmark, poster or crib sheet that could be used across the school to encourage children to make links with rights. These could be used in whole-class reading sessions or in independent reading. This could also be a steering group activity or a whole-school challenge/activity. </a:t>
            </a:r>
            <a:endParaRPr lang="en-GB" sz="1800" b="0">
              <a:effectLst/>
              <a:latin typeface="Arial" panose="020B0604020202020204" pitchFamily="34" charset="0"/>
              <a:cs typeface="Arial" panose="020B0604020202020204" pitchFamily="34" charset="0"/>
            </a:endParaRPr>
          </a:p>
          <a:p>
            <a:pPr fontAlgn="base"/>
            <a:endParaRPr lang="en-GB" sz="1800">
              <a:latin typeface="Arial" panose="020B0604020202020204" pitchFamily="34" charset="0"/>
              <a:cs typeface="Arial" panose="020B0604020202020204" pitchFamily="34" charset="0"/>
            </a:endParaRPr>
          </a:p>
          <a:p>
            <a:pPr fontAlgn="base"/>
            <a:r>
              <a:rPr lang="en-GB" sz="1800">
                <a:latin typeface="Arial" panose="020B0604020202020204" pitchFamily="34" charset="0"/>
                <a:cs typeface="Arial" panose="020B0604020202020204" pitchFamily="34" charset="0"/>
              </a:rPr>
              <a:t>Activity 3: Mirrors and Windows is a metaphor originally coined by Emily Style in 1988 and then applied specifically to children's books by Rudine Sims Bishop in her 1990 article "Mirrors, Windows and Sliding Glass Doors“  The link to this research is included in our </a:t>
            </a:r>
            <a:r>
              <a:rPr lang="en-GB" sz="1800" err="1">
                <a:latin typeface="Arial" panose="020B0604020202020204" pitchFamily="34" charset="0"/>
                <a:cs typeface="Arial" panose="020B0604020202020204" pitchFamily="34" charset="0"/>
              </a:rPr>
              <a:t>padlet</a:t>
            </a:r>
            <a:r>
              <a:rPr lang="en-GB" sz="1800">
                <a:latin typeface="Arial" panose="020B0604020202020204" pitchFamily="34" charset="0"/>
                <a:cs typeface="Arial" panose="020B0604020202020204" pitchFamily="34" charset="0"/>
              </a:rPr>
              <a:t> in the ‘resources’ section of this PowerPoint. Diversity in children's books is increasing, with the 2023 Reflecting Realities report by CLPE reporting that 30% of the children’s titles published in 2022 featured racially </a:t>
            </a:r>
            <a:r>
              <a:rPr lang="en-GB" sz="1800" err="1">
                <a:latin typeface="Arial" panose="020B0604020202020204" pitchFamily="34" charset="0"/>
                <a:cs typeface="Arial" panose="020B0604020202020204" pitchFamily="34" charset="0"/>
              </a:rPr>
              <a:t>minoritised</a:t>
            </a:r>
            <a:r>
              <a:rPr lang="en-GB" sz="1800">
                <a:latin typeface="Arial" panose="020B0604020202020204" pitchFamily="34" charset="0"/>
                <a:cs typeface="Arial" panose="020B0604020202020204" pitchFamily="34" charset="0"/>
              </a:rPr>
              <a:t> characters, up from 4% in the first report in 2017. There is still a way to go to ensure that children have a sense of the 'windows and mirrors' that are important. Spend time considering this as a staff team, and then create a plan if any areas for development are identified. You may wish to provide staff with the suggested booklists (see resources) and explore which of these books would be useful additions to your collection. </a:t>
            </a:r>
            <a:endParaRPr lang="en-GB" sz="1800" b="0">
              <a:effectLst/>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endParaRPr lang="en-GB" sz="1200" b="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1800" b="0" i="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cs typeface="Arial" panose="020B0604020202020204" pitchFamily="34" charset="0"/>
              </a:rPr>
              <a:t>Activity 4: Consider establishing a suggestion box in your library or asking your steering group to carry out a survey of the children and their thoughts on the books in school. In Early Years settings, consider how children could make choices about texts, for example through voting for the book to be read at story time using named pebbles.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a:solidFill>
                <a:srgbClr val="000000"/>
              </a:solidFill>
              <a:effectLst/>
              <a:latin typeface="Arial" panose="020B0604020202020204" pitchFamily="34" charset="0"/>
              <a:cs typeface="Arial" panose="020B0604020202020204" pitchFamily="34" charset="0"/>
            </a:endParaRPr>
          </a:p>
          <a:p>
            <a:pPr>
              <a:defRPr/>
            </a:pPr>
            <a:r>
              <a:rPr lang="en-GB" sz="1800" b="0" i="0">
                <a:solidFill>
                  <a:srgbClr val="000000"/>
                </a:solidFill>
                <a:effectLst/>
                <a:latin typeface="Arial" panose="020B0604020202020204" pitchFamily="34" charset="0"/>
                <a:cs typeface="Arial" panose="020B0604020202020204" pitchFamily="34" charset="0"/>
              </a:rPr>
              <a:t>Activity 5: </a:t>
            </a:r>
            <a:r>
              <a:rPr lang="en-GB" sz="1800">
                <a:solidFill>
                  <a:srgbClr val="000000"/>
                </a:solidFill>
                <a:latin typeface="Arial" panose="020B0604020202020204" pitchFamily="34" charset="0"/>
                <a:cs typeface="Arial" panose="020B0604020202020204" pitchFamily="34" charset="0"/>
              </a:rPr>
              <a:t>How could you use books to inspire children to develop their skills as active global citizens. For example, children may read a book about refugees such as The Boy at the Back of the Class and go on to create a campaign on refugee rights or write to a decision-maker to express their views on refugee rights. Or children may read a book such as It’s a No Money Day and decide to learn more about a local foodbank and organise a collection of food items. How can you encourage children to explore issues and make their own decisions about the best way to take action?</a:t>
            </a:r>
            <a:endParaRPr lang="en-GB" sz="18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latin typeface="Arial" panose="020B0604020202020204" pitchFamily="34" charset="0"/>
                <a:cs typeface="Arial" panose="020B0604020202020204" pitchFamily="34" charset="0"/>
              </a:rPr>
              <a:t>Activity 6: You might want to choose one book to focus on throughout the whole school and carefully select age-appropriate activities to accompany the learning. Consider linking up with your local library who can offer support with book lists and book boxes. </a:t>
            </a:r>
          </a:p>
          <a:p>
            <a:pPr marL="0" indent="0" rtl="0" fontAlgn="base">
              <a:buFont typeface="Arial" panose="020B0604020202020204" pitchFamily="34" charset="0"/>
              <a:buNone/>
            </a:pPr>
            <a:endParaRPr lang="en-GB" sz="1200" b="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417405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You could ask people to write down their ideas and share them with pupils. Ask pupils to share their favourite books and consider if there are any rights linked to them. </a:t>
            </a:r>
          </a:p>
        </p:txBody>
      </p:sp>
      <p:sp>
        <p:nvSpPr>
          <p:cNvPr id="4" name="Slide Number Placeholder 3"/>
          <p:cNvSpPr>
            <a:spLocks noGrp="1"/>
          </p:cNvSpPr>
          <p:nvPr>
            <p:ph type="sldNum" sz="quarter" idx="5"/>
          </p:nvPr>
        </p:nvSpPr>
        <p:spPr/>
        <p:txBody>
          <a:bodyPr/>
          <a:lstStyle/>
          <a:p>
            <a:fld id="{6301C135-8ECD-234C-BECE-154CA43012B9}" type="slidenum">
              <a:rPr lang="en-US" smtClean="0"/>
              <a:t>16</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Presenter notes: </a:t>
            </a:r>
            <a:r>
              <a:rPr lang="en-GB" sz="180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1800">
              <a:latin typeface="Arial" panose="020B060402020202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Encourage your colleagues to explore the RRSA website to find additional resources.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a:effectLst/>
                <a:latin typeface="Arial" panose="020B060402020202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17</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a:effectLst/>
              <a:latin typeface="Arial" panose="020B0604020202020204" pitchFamily="34" charset="0"/>
              <a:ea typeface="Times New Roman" panose="02020603050405020304" pitchFamily="18"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a:solidFill>
                  <a:srgbClr val="000000"/>
                </a:solidFill>
                <a:effectLst/>
                <a:latin typeface="Arial" panose="020B0604020202020204" pitchFamily="34" charset="0"/>
                <a:cs typeface="Arial" panose="020B0604020202020204" pitchFamily="34" charset="0"/>
              </a:rPr>
              <a:t>Please edit the aims of the session to suit the time you have available for your session.  </a:t>
            </a:r>
          </a:p>
          <a:p>
            <a:pPr algn="l" rtl="0" fontAlgn="base"/>
            <a:r>
              <a:rPr lang="en-GB" sz="1800" b="0" i="0">
                <a:solidFill>
                  <a:srgbClr val="000000"/>
                </a:solidFill>
                <a:effectLst/>
                <a:latin typeface="Arial" panose="020B0604020202020204" pitchFamily="34" charset="0"/>
                <a:cs typeface="Arial" panose="020B0604020202020204" pitchFamily="34" charset="0"/>
              </a:rPr>
              <a:t> </a:t>
            </a:r>
          </a:p>
          <a:p>
            <a:pPr algn="l" rtl="0" fontAlgn="base"/>
            <a:r>
              <a:rPr lang="en-GB" sz="1800" b="0" i="0">
                <a:solidFill>
                  <a:srgbClr val="000000"/>
                </a:solidFill>
                <a:effectLst/>
                <a:latin typeface="Arial" panose="020B0604020202020204" pitchFamily="34" charset="0"/>
                <a:cs typeface="Arial" panose="020B0604020202020204" pitchFamily="34" charset="0"/>
              </a:rPr>
              <a:t>This session is intended to support staff within Rights Respecting Schools to develop their understanding of how to use books as a powerful tool for teaching children about rights and also for exploring complex issues through a rights lens. </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a:p>
            <a:pPr algn="l" rtl="0" fontAlgn="base"/>
            <a:r>
              <a:rPr lang="en-GB" sz="1800" b="0" i="0">
                <a:solidFill>
                  <a:srgbClr val="000000"/>
                </a:solidFill>
                <a:effectLst/>
                <a:latin typeface="Arial" panose="020B0604020202020204" pitchFamily="34" charset="0"/>
                <a:cs typeface="Arial" panose="020B0604020202020204" pitchFamily="34" charset="0"/>
              </a:rPr>
              <a:t>The whole Spotlight series is about embedding children’s rights within a wide range of school priorities and practices. </a:t>
            </a:r>
          </a:p>
          <a:p>
            <a:pPr algn="l" rtl="0" fontAlgn="base"/>
            <a:r>
              <a:rPr lang="en-GB" sz="1800" b="0" i="0">
                <a:solidFill>
                  <a:schemeClr val="tx1"/>
                </a:solidFill>
                <a:effectLst/>
                <a:latin typeface="Arial" panose="020B0604020202020204" pitchFamily="34" charset="0"/>
                <a:cs typeface="Arial" panose="020B0604020202020204" pitchFamily="34" charset="0"/>
              </a:rPr>
              <a:t>​</a:t>
            </a:r>
          </a:p>
          <a:p>
            <a:pPr algn="l" rtl="0" fontAlgn="base"/>
            <a:r>
              <a:rPr lang="en-GB" sz="1800" b="0" i="0">
                <a:solidFill>
                  <a:schemeClr val="tx1"/>
                </a:solidFill>
                <a:effectLst/>
                <a:latin typeface="Arial" panose="020B0604020202020204" pitchFamily="34" charset="0"/>
                <a:cs typeface="Arial" panose="020B0604020202020204" pitchFamily="34" charset="0"/>
              </a:rPr>
              <a:t>​</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 Please also ask your colleagues to bring some of the key texts that are used in their year group or subject along to the meeting, as this will be needed for some of the activities. </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video complements the content of this pack and can also be used separately.</a:t>
            </a:r>
            <a:r>
              <a:rPr lang="en-GB" sz="1800" b="0" i="0" u="none" strike="noStrike">
                <a:solidFill>
                  <a:srgbClr val="000000"/>
                </a:solidFill>
                <a:effectLst/>
                <a:latin typeface="Arial" panose="020B0604020202020204" pitchFamily="34" charset="0"/>
                <a:cs typeface="Arial" panose="020B0604020202020204" pitchFamily="34" charset="0"/>
              </a:rPr>
              <a:t> </a:t>
            </a:r>
            <a:r>
              <a:rPr lang="en-US" sz="1800" b="0" i="0">
                <a:solidFill>
                  <a:srgbClr val="000000"/>
                </a:solidFill>
                <a:effectLst/>
                <a:latin typeface="Arial" panose="020B0604020202020204" pitchFamily="34" charset="0"/>
                <a:cs typeface="Arial" panose="020B0604020202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Books can be used in different ways to support all three Strands of the Rights Respecting Schools Award.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Strand A, Outcome 1: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Pupils need to develop knowledge and understanding of children’s rights and how children and young people can access their rights, or not, in their own community and the wider world. Books provide a fantastic opportunity for children to learn about rights in an engaging and inspiring way.</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Strand B, Outcomes 2-7: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A diverse selection of books throughout the school enables all learners, regardless of age and ability, to explore complex topics that are linked to children’s rights. Linking books to CRC articles will encourage rich discussion about how rights are lived on a day to day basis and will allow children to experience rights issues from different perspectives. Books can be used to explore areas such as safety, wellbeing and inclusion as well as relationships and the importance of education, and so can be linked to all Outcomes within Strand B.</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Strand C, Outcome 9:</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Books can inspire children and young people to take action to claim their rights and promote the rights of others locally and globally.</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The full text of the Strands and Outcomes of the Award can be found here:</a:t>
            </a:r>
          </a:p>
          <a:p>
            <a:r>
              <a:rPr lang="en-GB" sz="1800">
                <a:latin typeface="Arial" panose="020B0604020202020204" pitchFamily="34" charset="0"/>
                <a:cs typeface="Arial" panose="020B0604020202020204" pitchFamily="34" charset="0"/>
              </a:rPr>
              <a:t>www.unicef.org.uk/rights-respecting-schools/wp-content/uploads/sites/4/2015/06/RRSA-Strands-and-Outcomes-at-Silver-and-Gold-1.pdf</a:t>
            </a: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a:solidFill>
                  <a:srgbClr val="000000"/>
                </a:solidFill>
                <a:effectLst/>
                <a:latin typeface="Arial" panose="020B0604020202020204" pitchFamily="34" charset="0"/>
                <a:cs typeface="Arial" panose="020B0604020202020204" pitchFamily="34" charset="0"/>
              </a:rPr>
              <a:t>Presenter notes: Ask colleagues to look at the CRC articles with a partner – which articles can they link to texts that are already used in school? Or texts that they know? Encourage groups to share their ideas. How easy was it to think about a book linked to a particular article?</a:t>
            </a:r>
          </a:p>
          <a:p>
            <a:endParaRPr lang="en-GB" sz="18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cs typeface="Arial" panose="020B0604020202020204" pitchFamily="34" charset="0"/>
              </a:rPr>
              <a:t>CRC Summary: </a:t>
            </a:r>
            <a:r>
              <a:rPr lang="en-GB" sz="1800">
                <a:effectLst/>
                <a:latin typeface="Arial" panose="020B0604020202020204" pitchFamily="34" charset="0"/>
                <a:ea typeface="Calibri" panose="020F0502020204030204" pitchFamily="34" charset="0"/>
                <a:cs typeface="Arial" panose="020B0604020202020204" pitchFamily="34" charset="0"/>
              </a:rPr>
              <a:t>unicef.uk/</a:t>
            </a:r>
            <a:r>
              <a:rPr lang="en-GB" sz="1800" err="1">
                <a:effectLst/>
                <a:latin typeface="Arial" panose="020B0604020202020204" pitchFamily="34" charset="0"/>
                <a:ea typeface="Calibri" panose="020F0502020204030204" pitchFamily="34" charset="0"/>
                <a:cs typeface="Arial" panose="020B0604020202020204" pitchFamily="34" charset="0"/>
              </a:rPr>
              <a:t>CRC_Icons</a:t>
            </a:r>
            <a:endParaRPr lang="en-US" sz="1800">
              <a:latin typeface="Arial" panose="020B0604020202020204" pitchFamily="34" charset="0"/>
              <a:cs typeface="Arial" panose="020B0604020202020204" pitchFamily="34" charset="0"/>
            </a:endParaRPr>
          </a:p>
          <a:p>
            <a:pPr marL="0" indent="0" algn="l" rtl="0" fontAlgn="base">
              <a:buFont typeface="Arial" panose="020B0604020202020204" pitchFamily="34" charset="0"/>
              <a:buNone/>
            </a:pP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Ask colleagues to reflect on this slide and reflect on their practice as an educator within a Rights Respecting School. How can the idea of books as windows, mirrors and sliding doors support the work that you do to teach children about, through and for rights as a Rights Respecting School?  </a:t>
            </a: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68114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97236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pic>
        <p:nvPicPr>
          <p:cNvPr id="3" name="Picture 2" descr="A group of children in a classroom&#10;&#10;Description automatically generated">
            <a:extLst>
              <a:ext uri="{FF2B5EF4-FFF2-40B4-BE49-F238E27FC236}">
                <a16:creationId xmlns:a16="http://schemas.microsoft.com/office/drawing/2014/main" id="{79A8BE90-EB97-C5B9-F8B6-A80E6E1922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448" r="20448"/>
          <a:stretch/>
        </p:blipFill>
        <p:spPr>
          <a:xfrm>
            <a:off x="6096000" y="0"/>
            <a:ext cx="6096000" cy="6876093"/>
          </a:xfrm>
          <a:prstGeom prst="rect">
            <a:avLst/>
          </a:prstGeom>
        </p:spPr>
      </p:pic>
      <p:sp>
        <p:nvSpPr>
          <p:cNvPr id="4" name="TextBox 3">
            <a:extLst>
              <a:ext uri="{FF2B5EF4-FFF2-40B4-BE49-F238E27FC236}">
                <a16:creationId xmlns:a16="http://schemas.microsoft.com/office/drawing/2014/main" id="{DBE36EEA-DBDF-1F93-480F-B06A56874660}"/>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st-marys-coe-primary-childrens-rights-and-literatur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bar-hill-primary-school-childrens-rights-and-literatur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guidance-assemblies-lessons/rights-linked-reading-suggestions-for-children-and-young-people/"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padlet.com/rrsa/books_and_rights" TargetMode="External"/><Relationship Id="rId4" Type="http://schemas.openxmlformats.org/officeDocument/2006/relationships/hyperlink" Target="https://www.unicef.org.uk/rights-respecting-schools/wp-content/uploads/sites/4/2024/02/Examples-of-linking-reading-and-rights_George-Spiecer-Primary_Feb-2024.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1yNXX6Qa5-I?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hyperlink" Target="https://www.greatschoolspartnership.org/mirrors-windows-and-sliding-glass-doors-a-metaphor-for-reading-and-life/#:~:text=Books%20are%20mirrors%20when%20readers,feel%20empathy%20for%20the%20characters."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george-green-secondary-school-childrens-rights-and-literature/"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www.georgegreenslovestoread.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Univers LT Pro 85 XBlack" panose="020B0A04040702020204" pitchFamily="34" charset="0"/>
              </a:rPr>
              <a:t>CAMPAIGNING IN SCHOOL</a:t>
            </a:r>
          </a:p>
        </p:txBody>
      </p:sp>
      <p:pic>
        <p:nvPicPr>
          <p:cNvPr id="4" name="Picture 3" descr="A group of people holding books&#10;&#10;Description automatically generated">
            <a:extLst>
              <a:ext uri="{FF2B5EF4-FFF2-40B4-BE49-F238E27FC236}">
                <a16:creationId xmlns:a16="http://schemas.microsoft.com/office/drawing/2014/main" id="{90DEBE2F-8512-62F9-C469-6EB723E84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0"/>
            <a:ext cx="12522200" cy="7036408"/>
          </a:xfrm>
          <a:prstGeom prst="rect">
            <a:avLst/>
          </a:prstGeom>
        </p:spPr>
      </p:pic>
      <p:pic>
        <p:nvPicPr>
          <p:cNvPr id="5" name="Picture 4">
            <a:extLst>
              <a:ext uri="{FF2B5EF4-FFF2-40B4-BE49-F238E27FC236}">
                <a16:creationId xmlns:a16="http://schemas.microsoft.com/office/drawing/2014/main" id="{3BA98E72-345F-741D-BCC5-1694DE6171CB}"/>
              </a:ext>
            </a:extLst>
          </p:cNvPr>
          <p:cNvPicPr>
            <a:picLocks noChangeAspect="1"/>
          </p:cNvPicPr>
          <p:nvPr/>
        </p:nvPicPr>
        <p:blipFill>
          <a:blip r:embed="rId4"/>
          <a:stretch>
            <a:fillRect/>
          </a:stretch>
        </p:blipFill>
        <p:spPr>
          <a:xfrm>
            <a:off x="9759269" y="-47500"/>
            <a:ext cx="2138010" cy="1771650"/>
          </a:xfrm>
          <a:prstGeom prst="rect">
            <a:avLst/>
          </a:prstGeom>
        </p:spPr>
      </p:pic>
      <p:pic>
        <p:nvPicPr>
          <p:cNvPr id="9" name="Picture 8">
            <a:extLst>
              <a:ext uri="{FF2B5EF4-FFF2-40B4-BE49-F238E27FC236}">
                <a16:creationId xmlns:a16="http://schemas.microsoft.com/office/drawing/2014/main" id="{B7B4BC33-C20F-C773-A3E4-35B593ACC0FA}"/>
              </a:ext>
            </a:extLst>
          </p:cNvPr>
          <p:cNvPicPr>
            <a:picLocks noChangeAspect="1"/>
          </p:cNvPicPr>
          <p:nvPr/>
        </p:nvPicPr>
        <p:blipFill>
          <a:blip r:embed="rId5"/>
          <a:stretch>
            <a:fillRect/>
          </a:stretch>
        </p:blipFill>
        <p:spPr>
          <a:xfrm>
            <a:off x="7680518" y="4603346"/>
            <a:ext cx="4216761" cy="2034101"/>
          </a:xfrm>
          <a:prstGeom prst="rect">
            <a:avLst/>
          </a:prstGeom>
        </p:spPr>
      </p:pic>
      <p:sp>
        <p:nvSpPr>
          <p:cNvPr id="10" name="Rectangle 9">
            <a:extLst>
              <a:ext uri="{FF2B5EF4-FFF2-40B4-BE49-F238E27FC236}">
                <a16:creationId xmlns:a16="http://schemas.microsoft.com/office/drawing/2014/main" id="{C1C6CC55-611F-980C-180F-2543DE1A2053}"/>
              </a:ext>
            </a:extLst>
          </p:cNvPr>
          <p:cNvSpPr/>
          <p:nvPr/>
        </p:nvSpPr>
        <p:spPr>
          <a:xfrm>
            <a:off x="203200" y="5410200"/>
            <a:ext cx="3378200" cy="96594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latin typeface="Arial Black" panose="020B0A04020102020204" pitchFamily="34" charset="0"/>
              </a:rPr>
              <a:t>LINKING READING </a:t>
            </a:r>
          </a:p>
          <a:p>
            <a:r>
              <a:rPr lang="en-GB" sz="2400">
                <a:latin typeface="Arial Black" panose="020B0A04020102020204" pitchFamily="34" charset="0"/>
              </a:rPr>
              <a:t>TO RIGHTS</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a:t>Look at this school case study from </a:t>
            </a:r>
            <a:r>
              <a:rPr lang="en-GB"/>
              <a:t> St Mary’s CE Primary School Moss</a:t>
            </a:r>
            <a:r>
              <a:rPr lang="en-US"/>
              <a:t>. </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a:solidFill>
                  <a:srgbClr val="FF6937"/>
                </a:solidFill>
              </a:rPr>
              <a:t>Read the full case study </a:t>
            </a:r>
            <a:r>
              <a:rPr lang="en-US" b="1">
                <a:solidFill>
                  <a:srgbClr val="FF6937"/>
                </a:solidFill>
                <a:hlinkClick r:id="rId3">
                  <a:extLst>
                    <a:ext uri="{A12FA001-AC4F-418D-AE19-62706E023703}">
                      <ahyp:hlinkClr xmlns:ahyp="http://schemas.microsoft.com/office/drawing/2018/hyperlinkcolor" val="tx"/>
                    </a:ext>
                  </a:extLst>
                </a:hlinkClick>
              </a:rPr>
              <a:t>online</a:t>
            </a:r>
            <a:r>
              <a:rPr lang="en-US"/>
              <a:t>.</a:t>
            </a:r>
          </a:p>
        </p:txBody>
      </p:sp>
      <p:sp>
        <p:nvSpPr>
          <p:cNvPr id="10" name="Text Placeholder 6">
            <a:extLst>
              <a:ext uri="{FF2B5EF4-FFF2-40B4-BE49-F238E27FC236}">
                <a16:creationId xmlns:a16="http://schemas.microsoft.com/office/drawing/2014/main" id="{782A21C6-0B36-6325-7CDC-257A54449A66}"/>
              </a:ext>
            </a:extLst>
          </p:cNvPr>
          <p:cNvSpPr txBox="1">
            <a:spLocks/>
          </p:cNvSpPr>
          <p:nvPr/>
        </p:nvSpPr>
        <p:spPr>
          <a:xfrm>
            <a:off x="6535893" y="2288193"/>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800">
                <a:solidFill>
                  <a:srgbClr val="1E1E1E"/>
                </a:solidFill>
                <a:latin typeface="Arial" panose="020B0604020202020204" pitchFamily="34" charset="0"/>
                <a:cs typeface="Arial" panose="020B0604020202020204" pitchFamily="34" charset="0"/>
              </a:rPr>
              <a:t>As we are a very diverse school with many different religions and backgrounds, we use books  to serve as a wonderful conversation starter for children to speak about their faith, their culture and how they celebrate with their families. We often have brilliant discussions about the ways in which we are similar and the ways we might be different but always ensure we talk about each other with kindness and respect.</a:t>
            </a:r>
          </a:p>
          <a:p>
            <a:r>
              <a:rPr lang="en-GB" sz="6800">
                <a:solidFill>
                  <a:srgbClr val="1E1E1E"/>
                </a:solidFill>
                <a:latin typeface="Arial" panose="020B0604020202020204" pitchFamily="34" charset="0"/>
                <a:cs typeface="Arial" panose="020B0604020202020204" pitchFamily="34" charset="0"/>
              </a:rPr>
              <a:t>In Reception, we have a variety of books that cover topics such as children with disabilities (Article 23) children from different types of families and also information books (Article 17) about different countries, cultures and religions (Articles 14 &amp; 31). </a:t>
            </a:r>
            <a:endParaRPr lang="en-GB" sz="6400">
              <a:solidFill>
                <a:srgbClr val="1E1E1E"/>
              </a:solidFill>
              <a:latin typeface="Arial" panose="020B0604020202020204" pitchFamily="34" charset="0"/>
              <a:cs typeface="Arial" panose="020B0604020202020204" pitchFamily="34" charset="0"/>
            </a:endParaRPr>
          </a:p>
          <a:p>
            <a:r>
              <a:rPr lang="en-GB" sz="6600">
                <a:solidFill>
                  <a:srgbClr val="1E1E1E"/>
                </a:solidFill>
                <a:latin typeface="Arial" panose="020B0604020202020204" pitchFamily="34" charset="0"/>
                <a:cs typeface="Arial" panose="020B0604020202020204" pitchFamily="34" charset="0"/>
              </a:rPr>
              <a:t>If you want to improve links between reading and rights in your school I would start by doing an audit of books to check they are diverse and representative of the children in your school. </a:t>
            </a:r>
          </a:p>
        </p:txBody>
      </p:sp>
      <p:pic>
        <p:nvPicPr>
          <p:cNvPr id="9" name="Picture 8" descr="A child sitting on the floor reading a book&#10;&#10;Description automatically generated">
            <a:extLst>
              <a:ext uri="{FF2B5EF4-FFF2-40B4-BE49-F238E27FC236}">
                <a16:creationId xmlns:a16="http://schemas.microsoft.com/office/drawing/2014/main" id="{3C9832B1-F059-B8D3-6724-C834F503F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13" b="13888"/>
          <a:stretch/>
        </p:blipFill>
        <p:spPr>
          <a:xfrm>
            <a:off x="0" y="0"/>
            <a:ext cx="6242196" cy="6858000"/>
          </a:xfrm>
          <a:prstGeom prst="rect">
            <a:avLst/>
          </a:prstGeom>
        </p:spPr>
      </p:pic>
      <p:sp>
        <p:nvSpPr>
          <p:cNvPr id="11" name="Rectangle 10">
            <a:extLst>
              <a:ext uri="{FF2B5EF4-FFF2-40B4-BE49-F238E27FC236}">
                <a16:creationId xmlns:a16="http://schemas.microsoft.com/office/drawing/2014/main" id="{C0E1D038-0C4D-F9B4-AE7C-7FCC40ECA98A}"/>
              </a:ext>
            </a:extLst>
          </p:cNvPr>
          <p:cNvSpPr/>
          <p:nvPr/>
        </p:nvSpPr>
        <p:spPr>
          <a:xfrm>
            <a:off x="296867" y="195689"/>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F601222-8B6C-EE43-C0EE-678AE134EA5E}"/>
              </a:ext>
            </a:extLst>
          </p:cNvPr>
          <p:cNvSpPr txBox="1"/>
          <p:nvPr/>
        </p:nvSpPr>
        <p:spPr>
          <a:xfrm>
            <a:off x="389945" y="252622"/>
            <a:ext cx="5512362" cy="461665"/>
          </a:xfrm>
          <a:prstGeom prst="rect">
            <a:avLst/>
          </a:prstGeom>
          <a:noFill/>
        </p:spPr>
        <p:txBody>
          <a:bodyPr wrap="square">
            <a:spAutoFit/>
          </a:bodyPr>
          <a:lstStyle/>
          <a:p>
            <a:r>
              <a:rPr lang="en-GB" sz="1200" b="0" i="0">
                <a:solidFill>
                  <a:schemeClr val="bg1"/>
                </a:solidFill>
                <a:latin typeface="Univers LT Pro 45 Light" panose="020B0403020202020204" pitchFamily="34" charset="77"/>
              </a:rPr>
              <a:t>As a school, St Mary's ensure that books reflect the children and their families, and this runs from Nursery through to Year 6.</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59662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t>Look at this school case study from Bar Hill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a:solidFill>
                  <a:srgbClr val="FF6937"/>
                </a:solidFill>
              </a:rPr>
              <a:t>Read the full case study </a:t>
            </a:r>
            <a:r>
              <a:rPr lang="en-US" b="1">
                <a:solidFill>
                  <a:schemeClr val="accent2"/>
                </a:solidFill>
                <a:hlinkClick r:id="rId3">
                  <a:extLst>
                    <a:ext uri="{A12FA001-AC4F-418D-AE19-62706E023703}">
                      <ahyp:hlinkClr xmlns:ahyp="http://schemas.microsoft.com/office/drawing/2018/hyperlinkcolor" val="tx"/>
                    </a:ext>
                  </a:extLst>
                </a:hlinkClick>
              </a:rPr>
              <a:t>online</a:t>
            </a:r>
            <a:r>
              <a:rPr lang="en-US"/>
              <a:t>.</a:t>
            </a:r>
          </a:p>
        </p:txBody>
      </p:sp>
      <p:sp>
        <p:nvSpPr>
          <p:cNvPr id="10" name="Text Placeholder 6">
            <a:extLst>
              <a:ext uri="{FF2B5EF4-FFF2-40B4-BE49-F238E27FC236}">
                <a16:creationId xmlns:a16="http://schemas.microsoft.com/office/drawing/2014/main" id="{782A21C6-0B36-6325-7CDC-257A54449A66}"/>
              </a:ext>
            </a:extLst>
          </p:cNvPr>
          <p:cNvSpPr txBox="1">
            <a:spLocks/>
          </p:cNvSpPr>
          <p:nvPr/>
        </p:nvSpPr>
        <p:spPr>
          <a:xfrm>
            <a:off x="6535893" y="2288193"/>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800">
                <a:solidFill>
                  <a:srgbClr val="1E1E1E"/>
                </a:solidFill>
                <a:latin typeface="Arial" panose="020B0604020202020204" pitchFamily="34" charset="0"/>
                <a:cs typeface="Arial" panose="020B0604020202020204" pitchFamily="34" charset="0"/>
              </a:rPr>
              <a:t>We often use fiction as a focus point for a lesson and we will explore the book in depth to find answers to questions we may have. The children love seeing how the stories can relate to their own lives. We encourage them to think about the message behind that story and how it links to the rights that children are entitled to.</a:t>
            </a:r>
          </a:p>
          <a:p>
            <a:r>
              <a:rPr lang="en-GB" sz="6800">
                <a:solidFill>
                  <a:srgbClr val="1E1E1E"/>
                </a:solidFill>
                <a:latin typeface="Arial" panose="020B0604020202020204" pitchFamily="34" charset="0"/>
                <a:cs typeface="Arial" panose="020B0604020202020204" pitchFamily="34" charset="0"/>
              </a:rPr>
              <a:t>​​Our School Council were keen to find books about a diverse group of people who had achieved great things in their lives [..</a:t>
            </a:r>
            <a:r>
              <a:rPr lang="en-GB" sz="6600">
                <a:solidFill>
                  <a:srgbClr val="1E1E1E"/>
                </a:solidFill>
                <a:latin typeface="Arial" panose="020B0604020202020204" pitchFamily="34" charset="0"/>
                <a:cs typeface="Arial" panose="020B0604020202020204" pitchFamily="34" charset="0"/>
              </a:rPr>
              <a:t>.] </a:t>
            </a:r>
            <a:r>
              <a:rPr lang="en-GB" sz="6600" b="0" i="0">
                <a:solidFill>
                  <a:srgbClr val="1E1E1E"/>
                </a:solidFill>
                <a:effectLst/>
                <a:latin typeface="Roboto" panose="02000000000000000000" pitchFamily="2" charset="0"/>
              </a:rPr>
              <a:t>The School Council worked together to write a persuasive letter to the PTA explaining their ideas and asking for funding for the book series. The PTA were convinced by their arguments and agreed to buy the books for the school.</a:t>
            </a:r>
            <a:r>
              <a:rPr lang="en-GB" sz="6400">
                <a:solidFill>
                  <a:srgbClr val="1E1E1E"/>
                </a:solidFill>
                <a:latin typeface="Arial" panose="020B0604020202020204" pitchFamily="34" charset="0"/>
                <a:cs typeface="Arial" panose="020B0604020202020204" pitchFamily="34" charset="0"/>
              </a:rPr>
              <a:t> </a:t>
            </a:r>
          </a:p>
          <a:p>
            <a:r>
              <a:rPr lang="en-GB" sz="6600">
                <a:solidFill>
                  <a:srgbClr val="1E1E1E"/>
                </a:solidFill>
                <a:latin typeface="Arial" panose="020B0604020202020204" pitchFamily="34" charset="0"/>
                <a:cs typeface="Arial" panose="020B0604020202020204" pitchFamily="34" charset="0"/>
              </a:rPr>
              <a:t>Think about what you would like to celebrate within your school. We spent time looking online at different book types and had discussions about what we liked about the different books. </a:t>
            </a:r>
          </a:p>
        </p:txBody>
      </p:sp>
      <p:pic>
        <p:nvPicPr>
          <p:cNvPr id="9" name="Picture 8" descr="A group of children's books on a green table&#10;&#10;Description automatically generated">
            <a:extLst>
              <a:ext uri="{FF2B5EF4-FFF2-40B4-BE49-F238E27FC236}">
                <a16:creationId xmlns:a16="http://schemas.microsoft.com/office/drawing/2014/main" id="{63D00378-639F-4488-37F2-41BA205AB5B8}"/>
              </a:ext>
            </a:extLst>
          </p:cNvPr>
          <p:cNvPicPr>
            <a:picLocks noChangeAspect="1"/>
          </p:cNvPicPr>
          <p:nvPr/>
        </p:nvPicPr>
        <p:blipFill rotWithShape="1">
          <a:blip r:embed="rId4">
            <a:extLst>
              <a:ext uri="{28A0092B-C50C-407E-A947-70E740481C1C}">
                <a14:useLocalDpi xmlns:a14="http://schemas.microsoft.com/office/drawing/2010/main" val="0"/>
              </a:ext>
            </a:extLst>
          </a:blip>
          <a:srcRect l="21942" t="2233" r="8782" b="2233"/>
          <a:stretch/>
        </p:blipFill>
        <p:spPr>
          <a:xfrm>
            <a:off x="0" y="-494"/>
            <a:ext cx="6188597" cy="6858000"/>
          </a:xfrm>
          <a:prstGeom prst="rect">
            <a:avLst/>
          </a:prstGeom>
        </p:spPr>
      </p:pic>
      <p:sp>
        <p:nvSpPr>
          <p:cNvPr id="11" name="Rectangle 10">
            <a:extLst>
              <a:ext uri="{FF2B5EF4-FFF2-40B4-BE49-F238E27FC236}">
                <a16:creationId xmlns:a16="http://schemas.microsoft.com/office/drawing/2014/main" id="{3C151028-062D-5D3D-294B-535950E88BD2}"/>
              </a:ext>
            </a:extLst>
          </p:cNvPr>
          <p:cNvSpPr/>
          <p:nvPr/>
        </p:nvSpPr>
        <p:spPr>
          <a:xfrm>
            <a:off x="296867" y="195689"/>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C25F95-FA6D-DF79-DD8B-727DDCE0F2D6}"/>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Image of three of the 'Little People, Big Dreams' books that children </a:t>
            </a:r>
            <a:r>
              <a:rPr lang="en-GB" sz="1200" b="0" i="0">
                <a:solidFill>
                  <a:schemeClr val="bg1"/>
                </a:solidFill>
                <a:latin typeface="Univers LT Pro 45 Light" panose="020B0403020202020204" pitchFamily="34" charset="77"/>
              </a:rPr>
              <a:t>at Bar </a:t>
            </a:r>
            <a:r>
              <a:rPr lang="en-GB" sz="1200" b="0" i="0" dirty="0">
                <a:solidFill>
                  <a:schemeClr val="bg1"/>
                </a:solidFill>
                <a:latin typeface="Univers LT Pro 45 Light" panose="020B0403020202020204" pitchFamily="34" charset="77"/>
              </a:rPr>
              <a:t>Hill primary school secured funding to add to their school library.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415862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6EE7F045-53C4-0C74-0D59-1812075397B7}"/>
              </a:ext>
            </a:extLst>
          </p:cNvPr>
          <p:cNvSpPr txBox="1"/>
          <p:nvPr/>
        </p:nvSpPr>
        <p:spPr>
          <a:xfrm>
            <a:off x="1145206" y="2945880"/>
            <a:ext cx="2225454" cy="2308324"/>
          </a:xfrm>
          <a:prstGeom prst="rect">
            <a:avLst/>
          </a:prstGeom>
          <a:noFill/>
        </p:spPr>
        <p:txBody>
          <a:bodyPr wrap="square" lIns="91440" tIns="45720" rIns="91440" bIns="45720" rtlCol="0" anchor="t">
            <a:spAutoFit/>
          </a:bodyPr>
          <a:lstStyle/>
          <a:p>
            <a:pPr algn="ctr"/>
            <a:r>
              <a:rPr lang="en-GB" sz="2400">
                <a:effectLst/>
                <a:latin typeface="Arial"/>
                <a:ea typeface="Calibri" panose="020F0502020204030204" pitchFamily="34" charset="0"/>
                <a:cs typeface="Arial"/>
              </a:rPr>
              <a:t>1. How do </a:t>
            </a:r>
            <a:r>
              <a:rPr lang="en-GB" sz="2400">
                <a:latin typeface="Arial"/>
                <a:ea typeface="Calibri" panose="020F0502020204030204" pitchFamily="34" charset="0"/>
                <a:cs typeface="Arial"/>
              </a:rPr>
              <a:t>we currently use books across our curriculum to talk about rights?</a:t>
            </a:r>
            <a:endParaRPr lang="en-GB" sz="240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1C0311CC-FF9B-9152-AD4B-73E7BEFCC0F4}"/>
              </a:ext>
            </a:extLst>
          </p:cNvPr>
          <p:cNvSpPr txBox="1"/>
          <p:nvPr/>
        </p:nvSpPr>
        <p:spPr>
          <a:xfrm>
            <a:off x="4822266" y="2853780"/>
            <a:ext cx="2546853" cy="2039469"/>
          </a:xfrm>
          <a:prstGeom prst="rect">
            <a:avLst/>
          </a:prstGeom>
          <a:noFill/>
        </p:spPr>
        <p:txBody>
          <a:bodyPr wrap="square" lIns="91440" tIns="45720" rIns="91440" bIns="45720" rtlCol="0" anchor="t">
            <a:spAutoFit/>
          </a:bodyPr>
          <a:lstStyle/>
          <a:p>
            <a:pPr algn="ctr">
              <a:lnSpc>
                <a:spcPct val="107000"/>
              </a:lnSpc>
              <a:spcAft>
                <a:spcPts val="800"/>
              </a:spcAft>
            </a:pPr>
            <a:r>
              <a:rPr lang="en-GB" sz="2400" kern="100">
                <a:effectLst/>
                <a:latin typeface="Arial"/>
                <a:ea typeface="Calibri" panose="020F0502020204030204" pitchFamily="34" charset="0"/>
                <a:cs typeface="Arial"/>
              </a:rPr>
              <a:t>2. </a:t>
            </a:r>
            <a:r>
              <a:rPr lang="en-GB" sz="2400" kern="100">
                <a:latin typeface="Arial"/>
                <a:ea typeface="Calibri" panose="020F0502020204030204" pitchFamily="34" charset="0"/>
                <a:cs typeface="Arial"/>
              </a:rPr>
              <a:t>Why is it powerful to explore rights issues through fiction texts?</a:t>
            </a:r>
            <a:endParaRPr lang="en-GB" sz="2400" kern="1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441C42-84B9-461E-1D1D-BB49BE7DC194}"/>
              </a:ext>
            </a:extLst>
          </p:cNvPr>
          <p:cNvSpPr txBox="1"/>
          <p:nvPr/>
        </p:nvSpPr>
        <p:spPr>
          <a:xfrm>
            <a:off x="8826169" y="2746908"/>
            <a:ext cx="2373086" cy="2829814"/>
          </a:xfrm>
          <a:prstGeom prst="rect">
            <a:avLst/>
          </a:prstGeom>
          <a:noFill/>
        </p:spPr>
        <p:txBody>
          <a:bodyPr wrap="square" lIns="91440" tIns="45720" rIns="91440" bIns="45720" rtlCol="0" anchor="t">
            <a:spAutoFit/>
          </a:bodyPr>
          <a:lstStyle/>
          <a:p>
            <a:pPr algn="ctr">
              <a:lnSpc>
                <a:spcPct val="107000"/>
              </a:lnSpc>
              <a:spcAft>
                <a:spcPts val="800"/>
              </a:spcAft>
            </a:pPr>
            <a:r>
              <a:rPr lang="en-GB" sz="2400" kern="100">
                <a:effectLst/>
                <a:latin typeface="Arial"/>
                <a:ea typeface="Calibri" panose="020F0502020204030204" pitchFamily="34" charset="0"/>
                <a:cs typeface="Arial"/>
              </a:rPr>
              <a:t>3. </a:t>
            </a:r>
            <a:r>
              <a:rPr lang="en-GB" sz="2400" kern="100">
                <a:latin typeface="Arial"/>
                <a:ea typeface="Calibri" panose="020F0502020204030204" pitchFamily="34" charset="0"/>
                <a:cs typeface="Arial"/>
              </a:rPr>
              <a:t>How could non-fiction texts support the exploration of rights topics within our curriculum?</a:t>
            </a:r>
            <a:endParaRPr lang="en-GB" sz="24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604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6ACE45F4-8BE8-14B3-B975-A8DD99663B2E}"/>
              </a:ext>
            </a:extLst>
          </p:cNvPr>
          <p:cNvSpPr txBox="1"/>
          <p:nvPr/>
        </p:nvSpPr>
        <p:spPr>
          <a:xfrm>
            <a:off x="789168" y="3088684"/>
            <a:ext cx="2898754" cy="1569660"/>
          </a:xfrm>
          <a:prstGeom prst="rect">
            <a:avLst/>
          </a:prstGeom>
          <a:noFill/>
        </p:spPr>
        <p:txBody>
          <a:bodyPr wrap="square" lIns="91440" tIns="45720" rIns="91440" bIns="45720" rtlCol="0" anchor="t">
            <a:spAutoFit/>
          </a:bodyPr>
          <a:lstStyle/>
          <a:p>
            <a:pPr algn="ctr"/>
            <a:r>
              <a:rPr lang="en-GB" sz="2400" kern="100">
                <a:effectLst/>
                <a:latin typeface="Arial"/>
                <a:ea typeface="Roboto Medium"/>
                <a:cs typeface="Arial"/>
              </a:rPr>
              <a:t>4. How can we </a:t>
            </a:r>
            <a:r>
              <a:rPr lang="en-GB" sz="2400" kern="100">
                <a:latin typeface="Arial"/>
                <a:ea typeface="Roboto Medium"/>
                <a:cs typeface="Arial"/>
              </a:rPr>
              <a:t>use texts to support our learners to become global citizens?</a:t>
            </a:r>
            <a:endParaRPr lang="en-GB" sz="2400" kern="100">
              <a:effectLst/>
              <a:latin typeface="Arial" panose="020B0604020202020204" pitchFamily="34" charset="0"/>
              <a:ea typeface="Roboto Medium"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419F974B-7E5A-8875-F68F-B265B0C1A4B5}"/>
              </a:ext>
            </a:extLst>
          </p:cNvPr>
          <p:cNvSpPr txBox="1"/>
          <p:nvPr/>
        </p:nvSpPr>
        <p:spPr>
          <a:xfrm>
            <a:off x="4508536" y="3068408"/>
            <a:ext cx="3210599" cy="1200329"/>
          </a:xfrm>
          <a:prstGeom prst="rect">
            <a:avLst/>
          </a:prstGeom>
          <a:noFill/>
        </p:spPr>
        <p:txBody>
          <a:bodyPr wrap="square" lIns="91440" tIns="45720" rIns="91440" bIns="45720" rtlCol="0" anchor="t">
            <a:spAutoFit/>
          </a:bodyPr>
          <a:lstStyle/>
          <a:p>
            <a:pPr algn="ctr"/>
            <a:r>
              <a:rPr lang="en-GB" sz="2400" kern="100">
                <a:latin typeface="Arial"/>
                <a:ea typeface="Roboto Medium"/>
                <a:cs typeface="Arial"/>
              </a:rPr>
              <a:t>5</a:t>
            </a:r>
            <a:r>
              <a:rPr lang="en-GB" sz="2400" kern="100">
                <a:effectLst/>
                <a:latin typeface="Arial"/>
                <a:ea typeface="Roboto Medium"/>
                <a:cs typeface="Arial"/>
              </a:rPr>
              <a:t>. </a:t>
            </a:r>
            <a:r>
              <a:rPr lang="en-GB" sz="2400" kern="100">
                <a:latin typeface="Arial"/>
                <a:ea typeface="Roboto Medium"/>
                <a:cs typeface="Arial"/>
              </a:rPr>
              <a:t>Do the texts that we use reflect our diverse community? </a:t>
            </a:r>
            <a:endParaRPr lang="en-US"/>
          </a:p>
        </p:txBody>
      </p:sp>
      <p:sp>
        <p:nvSpPr>
          <p:cNvPr id="6" name="TextBox 5">
            <a:extLst>
              <a:ext uri="{FF2B5EF4-FFF2-40B4-BE49-F238E27FC236}">
                <a16:creationId xmlns:a16="http://schemas.microsoft.com/office/drawing/2014/main" id="{9302B46A-039E-CF64-FE9B-89A77E59EB60}"/>
              </a:ext>
            </a:extLst>
          </p:cNvPr>
          <p:cNvSpPr txBox="1"/>
          <p:nvPr/>
        </p:nvSpPr>
        <p:spPr>
          <a:xfrm>
            <a:off x="8700055" y="3031832"/>
            <a:ext cx="2625313" cy="2039469"/>
          </a:xfrm>
          <a:prstGeom prst="rect">
            <a:avLst/>
          </a:prstGeom>
          <a:noFill/>
        </p:spPr>
        <p:txBody>
          <a:bodyPr wrap="square" lIns="91440" tIns="45720" rIns="91440" bIns="45720" rtlCol="0" anchor="t">
            <a:spAutoFit/>
          </a:bodyPr>
          <a:lstStyle/>
          <a:p>
            <a:pPr algn="ctr">
              <a:lnSpc>
                <a:spcPct val="107000"/>
              </a:lnSpc>
              <a:spcAft>
                <a:spcPts val="800"/>
              </a:spcAft>
            </a:pPr>
            <a:r>
              <a:rPr lang="en-GB" sz="2400" kern="100">
                <a:effectLst/>
                <a:latin typeface="Arial"/>
                <a:ea typeface="Calibri" panose="020F0502020204030204" pitchFamily="34" charset="0"/>
                <a:cs typeface="Arial"/>
              </a:rPr>
              <a:t>6. How </a:t>
            </a:r>
            <a:r>
              <a:rPr lang="en-GB" sz="2400" kern="100">
                <a:latin typeface="Arial"/>
                <a:ea typeface="Calibri" panose="020F0502020204030204" pitchFamily="34" charset="0"/>
                <a:cs typeface="Arial"/>
              </a:rPr>
              <a:t>are children involved in choosing the texts that they read?</a:t>
            </a:r>
            <a:endParaRPr lang="en-GB" sz="24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383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7941FE24-1263-6F99-804A-B4A27B7A8009}"/>
              </a:ext>
            </a:extLst>
          </p:cNvPr>
          <p:cNvSpPr txBox="1"/>
          <p:nvPr/>
        </p:nvSpPr>
        <p:spPr>
          <a:xfrm>
            <a:off x="747803" y="2792537"/>
            <a:ext cx="2980862" cy="1708160"/>
          </a:xfrm>
          <a:prstGeom prst="rect">
            <a:avLst/>
          </a:prstGeom>
          <a:noFill/>
        </p:spPr>
        <p:txBody>
          <a:bodyPr wrap="square" lIns="91440" tIns="45720" rIns="91440" bIns="45720" rtlCol="0" anchor="t">
            <a:spAutoFit/>
          </a:bodyPr>
          <a:lstStyle/>
          <a:p>
            <a:pPr algn="ctr"/>
            <a:r>
              <a:rPr lang="en-GB" sz="2100" b="0" i="0">
                <a:effectLst/>
                <a:latin typeface="Arial"/>
                <a:cs typeface="Arial"/>
              </a:rPr>
              <a:t>1. </a:t>
            </a:r>
            <a:r>
              <a:rPr lang="en-GB" sz="2100">
                <a:latin typeface="Arial"/>
                <a:cs typeface="Arial"/>
              </a:rPr>
              <a:t>Look at the books you have brought along with you and identify which articles could be explored. </a:t>
            </a:r>
            <a:endParaRPr lang="en-GB" sz="2100" i="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1684C5A-42DC-4F02-3F4A-7DB2BD1BDD21}"/>
              </a:ext>
            </a:extLst>
          </p:cNvPr>
          <p:cNvSpPr txBox="1"/>
          <p:nvPr/>
        </p:nvSpPr>
        <p:spPr>
          <a:xfrm>
            <a:off x="4584371" y="2630498"/>
            <a:ext cx="3153065" cy="2677656"/>
          </a:xfrm>
          <a:prstGeom prst="rect">
            <a:avLst/>
          </a:prstGeom>
          <a:noFill/>
        </p:spPr>
        <p:txBody>
          <a:bodyPr wrap="square" lIns="91440" tIns="45720" rIns="91440" bIns="45720" rtlCol="0" anchor="t">
            <a:spAutoFit/>
          </a:bodyPr>
          <a:lstStyle/>
          <a:p>
            <a:pPr algn="ctr"/>
            <a:r>
              <a:rPr lang="en-GB" sz="2100" kern="100">
                <a:latin typeface="Arial"/>
                <a:ea typeface="Calibri" panose="020F0502020204030204" pitchFamily="34" charset="0"/>
                <a:cs typeface="Arial"/>
              </a:rPr>
              <a:t>2</a:t>
            </a:r>
            <a:r>
              <a:rPr lang="en-GB" sz="2100" kern="100">
                <a:effectLst/>
                <a:latin typeface="Arial"/>
                <a:ea typeface="Calibri" panose="020F0502020204030204" pitchFamily="34" charset="0"/>
                <a:cs typeface="Arial"/>
              </a:rPr>
              <a:t>. </a:t>
            </a:r>
            <a:r>
              <a:rPr lang="en-GB" sz="2100" kern="100">
                <a:latin typeface="Arial"/>
                <a:ea typeface="Calibri" panose="020F0502020204030204" pitchFamily="34" charset="0"/>
                <a:cs typeface="Arial"/>
              </a:rPr>
              <a:t>Create a bookmark, poster or crib sheet which could be used to encourage children to make links to rights and encourage rich rights discussion whilst reading. </a:t>
            </a:r>
            <a:endParaRPr lang="en-GB" sz="2100" kern="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172AB8-B6D0-FD96-C365-BBAB2E5AAE0A}"/>
              </a:ext>
            </a:extLst>
          </p:cNvPr>
          <p:cNvSpPr txBox="1"/>
          <p:nvPr/>
        </p:nvSpPr>
        <p:spPr>
          <a:xfrm>
            <a:off x="8459869" y="2738219"/>
            <a:ext cx="3153065" cy="2800767"/>
          </a:xfrm>
          <a:prstGeom prst="rect">
            <a:avLst/>
          </a:prstGeom>
          <a:noFill/>
        </p:spPr>
        <p:txBody>
          <a:bodyPr wrap="square" lIns="91440" tIns="45720" rIns="91440" bIns="45720" rtlCol="0" anchor="t">
            <a:spAutoFit/>
          </a:bodyPr>
          <a:lstStyle/>
          <a:p>
            <a:pPr algn="ctr"/>
            <a:r>
              <a:rPr lang="en-GB" sz="2200" kern="100">
                <a:effectLst/>
                <a:latin typeface="Arial"/>
                <a:ea typeface="Calibri" panose="020F0502020204030204" pitchFamily="34" charset="0"/>
                <a:cs typeface="Arial"/>
              </a:rPr>
              <a:t>3. </a:t>
            </a:r>
            <a:r>
              <a:rPr lang="en-GB" sz="2200" kern="100">
                <a:latin typeface="Arial"/>
                <a:ea typeface="Calibri" panose="020F0502020204030204" pitchFamily="34" charset="0"/>
                <a:cs typeface="Arial"/>
              </a:rPr>
              <a:t>Look again at the books that you have brought with you. Does our current book stock offer children 'windows and mirrors’? Create a plan for strengthening this. </a:t>
            </a:r>
            <a:endParaRPr lang="en-GB" sz="2200" kern="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D4E01AB4-7EBD-3B47-7A47-CDDD82E721A0}"/>
              </a:ext>
            </a:extLst>
          </p:cNvPr>
          <p:cNvSpPr txBox="1"/>
          <p:nvPr/>
        </p:nvSpPr>
        <p:spPr>
          <a:xfrm>
            <a:off x="714908" y="2468915"/>
            <a:ext cx="3166057" cy="3000821"/>
          </a:xfrm>
          <a:prstGeom prst="rect">
            <a:avLst/>
          </a:prstGeom>
          <a:noFill/>
        </p:spPr>
        <p:txBody>
          <a:bodyPr wrap="square" lIns="91440" tIns="45720" rIns="91440" bIns="45720" rtlCol="0" anchor="t">
            <a:spAutoFit/>
          </a:bodyPr>
          <a:lstStyle/>
          <a:p>
            <a:pPr algn="ctr"/>
            <a:r>
              <a:rPr lang="en-GB" sz="2100">
                <a:effectLst/>
                <a:latin typeface="Arial"/>
                <a:ea typeface="Calibri"/>
                <a:cs typeface="Arial"/>
              </a:rPr>
              <a:t>4. Create a plan for </a:t>
            </a:r>
            <a:r>
              <a:rPr lang="en-GB" sz="2100">
                <a:latin typeface="Arial"/>
                <a:ea typeface="Calibri"/>
                <a:cs typeface="Arial"/>
              </a:rPr>
              <a:t>strengthening pupil voice in relation to the books that we have available in our library/book corners,  and in choosing books that are used across the curriculum and in assemblies. </a:t>
            </a:r>
            <a:endParaRPr lang="en-GB" sz="2100">
              <a:latin typeface="Arial" panose="020B0604020202020204" pitchFamily="34" charset="0"/>
              <a:ea typeface="Calibri"/>
              <a:cs typeface="Arial" panose="020B0604020202020204" pitchFamily="34" charset="0"/>
            </a:endParaRPr>
          </a:p>
        </p:txBody>
      </p:sp>
      <p:sp>
        <p:nvSpPr>
          <p:cNvPr id="5" name="TextBox 4">
            <a:extLst>
              <a:ext uri="{FF2B5EF4-FFF2-40B4-BE49-F238E27FC236}">
                <a16:creationId xmlns:a16="http://schemas.microsoft.com/office/drawing/2014/main" id="{947A3202-8B3B-3C74-E166-FD27996AB851}"/>
              </a:ext>
            </a:extLst>
          </p:cNvPr>
          <p:cNvSpPr txBox="1"/>
          <p:nvPr/>
        </p:nvSpPr>
        <p:spPr>
          <a:xfrm>
            <a:off x="4502070" y="2907496"/>
            <a:ext cx="3365046" cy="1384995"/>
          </a:xfrm>
          <a:prstGeom prst="rect">
            <a:avLst/>
          </a:prstGeom>
          <a:noFill/>
        </p:spPr>
        <p:txBody>
          <a:bodyPr wrap="square" lIns="91440" tIns="45720" rIns="91440" bIns="45720" rtlCol="0" anchor="t">
            <a:spAutoFit/>
          </a:bodyPr>
          <a:lstStyle/>
          <a:p>
            <a:pPr algn="ctr"/>
            <a:r>
              <a:rPr lang="en-GB" sz="2100">
                <a:latin typeface="Arial"/>
                <a:cs typeface="Arial"/>
              </a:rPr>
              <a:t>5. Consider how books could be used in your class/year group to inspire rights related action.  </a:t>
            </a:r>
            <a:endParaRPr lang="en-GB" sz="21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5C97AB5-6721-8A1E-4CB3-237B9D0D658B}"/>
              </a:ext>
            </a:extLst>
          </p:cNvPr>
          <p:cNvSpPr txBox="1"/>
          <p:nvPr/>
        </p:nvSpPr>
        <p:spPr>
          <a:xfrm>
            <a:off x="8585480" y="2962064"/>
            <a:ext cx="2901430" cy="1384995"/>
          </a:xfrm>
          <a:prstGeom prst="rect">
            <a:avLst/>
          </a:prstGeom>
          <a:noFill/>
        </p:spPr>
        <p:txBody>
          <a:bodyPr wrap="square" lIns="91440" tIns="45720" rIns="91440" bIns="45720" rtlCol="0" anchor="t">
            <a:spAutoFit/>
          </a:bodyPr>
          <a:lstStyle/>
          <a:p>
            <a:pPr algn="ctr"/>
            <a:r>
              <a:rPr lang="en-GB" sz="2100" kern="100">
                <a:effectLst/>
                <a:latin typeface="Arial"/>
                <a:ea typeface="Calibri" panose="020F0502020204030204" pitchFamily="34" charset="0"/>
                <a:cs typeface="Arial"/>
              </a:rPr>
              <a:t>6. </a:t>
            </a:r>
            <a:r>
              <a:rPr lang="en-GB" sz="2100" kern="100">
                <a:latin typeface="Arial"/>
                <a:ea typeface="Calibri" panose="020F0502020204030204" pitchFamily="34" charset="0"/>
                <a:cs typeface="Arial"/>
              </a:rPr>
              <a:t>Plan a World Book Day event linking books and children’s rights.   </a:t>
            </a:r>
            <a:endParaRPr lang="en-GB" sz="21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0149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404710" y="1697735"/>
            <a:ext cx="5338363" cy="2448234"/>
          </a:xfrm>
          <a:prstGeom prst="rect">
            <a:avLst/>
          </a:prstGeom>
          <a:noFill/>
        </p:spPr>
        <p:txBody>
          <a:bodyPr wrap="square" rtlCol="0">
            <a:spAutoFit/>
          </a:bodyPr>
          <a:lstStyle/>
          <a:p>
            <a:pPr>
              <a:lnSpc>
                <a:spcPts val="3120"/>
              </a:lnSpc>
              <a:buClr>
                <a:srgbClr val="FF6937"/>
              </a:buClr>
            </a:pPr>
            <a:r>
              <a:rPr lang="en-GB" sz="2400">
                <a:latin typeface="Arial"/>
                <a:cs typeface="Arial"/>
              </a:rPr>
              <a:t>Books can convey messages in a powerful way.</a:t>
            </a:r>
            <a:endParaRPr lang="en-GB" sz="2400">
              <a:latin typeface="Arial" panose="020B0604020202020204" pitchFamily="34" charset="0"/>
              <a:cs typeface="Arial" panose="020B0604020202020204" pitchFamily="34" charset="0"/>
            </a:endParaRPr>
          </a:p>
          <a:p>
            <a:pPr marL="285750" indent="-285750">
              <a:lnSpc>
                <a:spcPts val="3120"/>
              </a:lnSpc>
              <a:buClr>
                <a:srgbClr val="FF6937"/>
              </a:buClr>
              <a:buFont typeface="Arial" panose="020B0604020202020204" pitchFamily="34" charset="0"/>
              <a:buChar char="•"/>
            </a:pPr>
            <a:r>
              <a:rPr lang="en-GB" sz="2400">
                <a:latin typeface="Arial"/>
                <a:cs typeface="Arial"/>
              </a:rPr>
              <a:t>Think of one of your favourite childhood books. What lessons did you learn from this book? </a:t>
            </a:r>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a:t>You may find the following resources useful for your work on linking reading to rights:</a:t>
            </a:r>
            <a:endParaRPr lang="en-US"/>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1884921"/>
            <a:ext cx="11543622" cy="1256306"/>
          </a:xfrm>
          <a:prstGeom prst="rect">
            <a:avLst/>
          </a:prstGeom>
          <a:noFill/>
        </p:spPr>
        <p:txBody>
          <a:bodyPr wrap="square" lIns="91440" tIns="45720" rIns="91440" bIns="45720" rtlCol="0" anchor="t">
            <a:spAutoFit/>
          </a:bodyPr>
          <a:lstStyle/>
          <a:p>
            <a:pPr marL="285750" indent="-285750">
              <a:lnSpc>
                <a:spcPct val="107000"/>
              </a:lnSpc>
              <a:buFont typeface="Arial" panose="020B0604020202020204" pitchFamily="34" charset="0"/>
              <a:buChar char="•"/>
            </a:pPr>
            <a:r>
              <a:rPr lang="en-GB" kern="100">
                <a:solidFill>
                  <a:srgbClr val="FFFF00"/>
                </a:solidFill>
                <a:latin typeface="Univers LT Pro 45 Light"/>
                <a:ea typeface="Calibri"/>
                <a:cs typeface="Arial"/>
                <a:hlinkClick r:id="rId3">
                  <a:extLst>
                    <a:ext uri="{A12FA001-AC4F-418D-AE19-62706E023703}">
                      <ahyp:hlinkClr xmlns:ahyp="http://schemas.microsoft.com/office/drawing/2018/hyperlinkcolor" val="tx"/>
                    </a:ext>
                  </a:extLst>
                </a:hlinkClick>
              </a:rPr>
              <a:t>Rights-linked reading list suggestions for groups: 3 to 7; 7 to 11; 11 to 18.</a:t>
            </a:r>
          </a:p>
          <a:p>
            <a:pPr marL="285750" indent="-285750">
              <a:lnSpc>
                <a:spcPct val="107000"/>
              </a:lnSpc>
              <a:buFont typeface="Arial" panose="020B0604020202020204" pitchFamily="34" charset="0"/>
              <a:buChar char="•"/>
            </a:pPr>
            <a:r>
              <a:rPr lang="en-GB" kern="100">
                <a:solidFill>
                  <a:srgbClr val="FFFF00"/>
                </a:solidFill>
                <a:latin typeface="Univers LT Pro 45 Light"/>
                <a:ea typeface="Calibri"/>
                <a:cs typeface="Arial"/>
                <a:hlinkClick r:id="rId4">
                  <a:extLst>
                    <a:ext uri="{A12FA001-AC4F-418D-AE19-62706E023703}">
                      <ahyp:hlinkClr xmlns:ahyp="http://schemas.microsoft.com/office/drawing/2018/hyperlinkcolor" val="tx"/>
                    </a:ext>
                  </a:extLst>
                </a:hlinkClick>
              </a:rPr>
              <a:t>Simple ideas on linking reading to rights from </a:t>
            </a:r>
            <a:r>
              <a:rPr lang="en-GB" kern="100" err="1">
                <a:solidFill>
                  <a:srgbClr val="FFFF00"/>
                </a:solidFill>
                <a:latin typeface="Univers LT Pro 45 Light"/>
                <a:ea typeface="Calibri"/>
                <a:cs typeface="Arial"/>
                <a:hlinkClick r:id="rId4">
                  <a:extLst>
                    <a:ext uri="{A12FA001-AC4F-418D-AE19-62706E023703}">
                      <ahyp:hlinkClr xmlns:ahyp="http://schemas.microsoft.com/office/drawing/2018/hyperlinkcolor" val="tx"/>
                    </a:ext>
                  </a:extLst>
                </a:hlinkClick>
              </a:rPr>
              <a:t>Geroge</a:t>
            </a:r>
            <a:r>
              <a:rPr lang="en-GB" kern="100">
                <a:solidFill>
                  <a:srgbClr val="FFFF00"/>
                </a:solidFill>
                <a:latin typeface="Univers LT Pro 45 Light"/>
                <a:ea typeface="Calibri"/>
                <a:cs typeface="Arial"/>
                <a:hlinkClick r:id="rId4">
                  <a:extLst>
                    <a:ext uri="{A12FA001-AC4F-418D-AE19-62706E023703}">
                      <ahyp:hlinkClr xmlns:ahyp="http://schemas.microsoft.com/office/drawing/2018/hyperlinkcolor" val="tx"/>
                    </a:ext>
                  </a:extLst>
                </a:hlinkClick>
              </a:rPr>
              <a:t> Spicer Primary</a:t>
            </a:r>
            <a:r>
              <a:rPr lang="en-GB" kern="100">
                <a:solidFill>
                  <a:srgbClr val="FFFF00"/>
                </a:solidFill>
                <a:latin typeface="Univers LT Pro 45 Light"/>
                <a:ea typeface="Calibri"/>
                <a:cs typeface="Arial"/>
                <a:hlinkClick r:id="rId3">
                  <a:extLst>
                    <a:ext uri="{A12FA001-AC4F-418D-AE19-62706E023703}">
                      <ahyp:hlinkClr xmlns:ahyp="http://schemas.microsoft.com/office/drawing/2018/hyperlinkcolor" val="tx"/>
                    </a:ext>
                  </a:extLst>
                </a:hlinkClick>
              </a:rPr>
              <a:t> </a:t>
            </a:r>
            <a:endParaRPr lang="en-GB" sz="1800" kern="100">
              <a:solidFill>
                <a:srgbClr val="FFFF00"/>
              </a:solidFill>
              <a:latin typeface="Univers LT Pro 45 Light"/>
              <a:ea typeface="Calibri"/>
              <a:cs typeface="Arial"/>
            </a:endParaRPr>
          </a:p>
          <a:p>
            <a:pPr marL="285750" indent="-285750">
              <a:lnSpc>
                <a:spcPct val="107000"/>
              </a:lnSpc>
              <a:buFont typeface="Arial" panose="020B0604020202020204" pitchFamily="34" charset="0"/>
              <a:buChar char="•"/>
            </a:pPr>
            <a:r>
              <a:rPr lang="en-GB">
                <a:solidFill>
                  <a:srgbClr val="FFFF00"/>
                </a:solidFill>
                <a:latin typeface="Arial"/>
                <a:cs typeface="Arial" panose="020B0604020202020204" pitchFamily="34" charset="0"/>
                <a:hlinkClick r:id="rId5">
                  <a:extLst>
                    <a:ext uri="{A12FA001-AC4F-418D-AE19-62706E023703}">
                      <ahyp:hlinkClr xmlns:ahyp="http://schemas.microsoft.com/office/drawing/2018/hyperlinkcolor" val="tx"/>
                    </a:ext>
                  </a:extLst>
                </a:hlinkClick>
              </a:rPr>
              <a:t>Padlet: A collection of resources and ideas from a range of organisations to help you to use books effectively to explore children's rights as part of your work as a Rights Respecting School.</a:t>
            </a:r>
            <a:endParaRPr lang="en-GB">
              <a:solidFill>
                <a:srgbClr val="FFFF00"/>
              </a:solidFill>
              <a:latin typeface="Arial"/>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chor="t">
            <a:normAutofit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a:cs typeface="Arial"/>
              </a:rPr>
              <a:t>Slide 3: Aims of the Session</a:t>
            </a:r>
          </a:p>
          <a:p>
            <a:pPr>
              <a:lnSpc>
                <a:spcPct val="150000"/>
              </a:lnSpc>
            </a:pPr>
            <a:r>
              <a:rPr lang="en-US" dirty="0">
                <a:solidFill>
                  <a:schemeClr val="tx1"/>
                </a:solidFill>
                <a:latin typeface="Arial"/>
                <a:cs typeface="Arial"/>
              </a:rPr>
              <a:t>Slide 4: Three ways to use this pack </a:t>
            </a:r>
            <a:endParaRPr lang="en-US" dirty="0">
              <a:solidFill>
                <a:schemeClr val="tx1"/>
              </a:solidFill>
              <a:latin typeface="Arial" panose="020B0604020202020204" pitchFamily="34" charset="0"/>
              <a:cs typeface="Arial" panose="020B0604020202020204" pitchFamily="34" charset="0"/>
            </a:endParaRPr>
          </a:p>
          <a:p>
            <a:pPr>
              <a:lnSpc>
                <a:spcPct val="150000"/>
              </a:lnSpc>
            </a:pPr>
            <a:r>
              <a:rPr lang="en-US" dirty="0">
                <a:solidFill>
                  <a:schemeClr val="tx1"/>
                </a:solidFill>
                <a:latin typeface="Arial"/>
                <a:cs typeface="Arial"/>
              </a:rPr>
              <a:t>Slide 5 : Introducing this month’s Spotlight</a:t>
            </a:r>
          </a:p>
          <a:p>
            <a:pPr>
              <a:lnSpc>
                <a:spcPct val="150000"/>
              </a:lnSpc>
            </a:pPr>
            <a:r>
              <a:rPr lang="en-US" dirty="0">
                <a:solidFill>
                  <a:schemeClr val="tx1"/>
                </a:solidFill>
                <a:latin typeface="Arial"/>
                <a:cs typeface="Arial"/>
              </a:rPr>
              <a:t>Slide 6: Links to RRSA Outcomes</a:t>
            </a:r>
          </a:p>
          <a:p>
            <a:pPr>
              <a:lnSpc>
                <a:spcPct val="150000"/>
              </a:lnSpc>
            </a:pPr>
            <a:r>
              <a:rPr lang="en-US" dirty="0">
                <a:solidFill>
                  <a:schemeClr val="tx1"/>
                </a:solidFill>
                <a:latin typeface="Arial"/>
                <a:cs typeface="Arial"/>
              </a:rPr>
              <a:t>Slide 7: Links to Articles</a:t>
            </a:r>
          </a:p>
          <a:p>
            <a:pPr>
              <a:lnSpc>
                <a:spcPct val="150000"/>
              </a:lnSpc>
            </a:pPr>
            <a:r>
              <a:rPr lang="en-US" dirty="0">
                <a:solidFill>
                  <a:schemeClr val="tx1"/>
                </a:solidFill>
                <a:latin typeface="Arial"/>
                <a:cs typeface="Arial"/>
              </a:rPr>
              <a:t>Slide 8: Introductory Activity</a:t>
            </a:r>
          </a:p>
          <a:p>
            <a:pPr>
              <a:lnSpc>
                <a:spcPct val="150000"/>
              </a:lnSpc>
            </a:pPr>
            <a:r>
              <a:rPr lang="en-US" dirty="0">
                <a:solidFill>
                  <a:schemeClr val="tx1"/>
                </a:solidFill>
                <a:latin typeface="Arial"/>
                <a:cs typeface="Arial"/>
              </a:rPr>
              <a:t>Slide  9: Case Study 1 – George Green's School</a:t>
            </a:r>
          </a:p>
          <a:p>
            <a:pPr>
              <a:lnSpc>
                <a:spcPct val="150000"/>
              </a:lnSpc>
            </a:pPr>
            <a:r>
              <a:rPr lang="en-US" dirty="0">
                <a:solidFill>
                  <a:schemeClr val="tx1"/>
                </a:solidFill>
                <a:latin typeface="Arial"/>
                <a:cs typeface="Arial"/>
              </a:rPr>
              <a:t>Slide 10: Case Study 2 – St Mary’s Primary School</a:t>
            </a:r>
          </a:p>
          <a:p>
            <a:pPr>
              <a:lnSpc>
                <a:spcPct val="150000"/>
              </a:lnSpc>
            </a:pPr>
            <a:r>
              <a:rPr lang="en-US" dirty="0">
                <a:solidFill>
                  <a:schemeClr val="tx1"/>
                </a:solidFill>
                <a:latin typeface="Arial"/>
                <a:cs typeface="Arial"/>
              </a:rPr>
              <a:t>Slide 11: Case Study 3 – Bar Hill Primary School</a:t>
            </a:r>
          </a:p>
          <a:p>
            <a:pPr>
              <a:lnSpc>
                <a:spcPct val="150000"/>
              </a:lnSpc>
            </a:pPr>
            <a:r>
              <a:rPr lang="en-US" dirty="0">
                <a:solidFill>
                  <a:schemeClr val="tx1"/>
                </a:solidFill>
                <a:latin typeface="Arial"/>
                <a:cs typeface="Arial"/>
              </a:rPr>
              <a:t>Slide 12: Let’s Discuss</a:t>
            </a:r>
          </a:p>
          <a:p>
            <a:pPr>
              <a:lnSpc>
                <a:spcPct val="150000"/>
              </a:lnSpc>
            </a:pPr>
            <a:r>
              <a:rPr lang="en-US" dirty="0">
                <a:solidFill>
                  <a:schemeClr val="tx1"/>
                </a:solidFill>
                <a:latin typeface="Arial"/>
                <a:cs typeface="Arial"/>
              </a:rPr>
              <a:t>Slide 14: Activities</a:t>
            </a:r>
          </a:p>
          <a:p>
            <a:pPr>
              <a:lnSpc>
                <a:spcPct val="150000"/>
              </a:lnSpc>
            </a:pPr>
            <a:r>
              <a:rPr lang="en-US" dirty="0">
                <a:solidFill>
                  <a:schemeClr val="tx1"/>
                </a:solidFill>
                <a:latin typeface="Arial"/>
                <a:cs typeface="Arial"/>
              </a:rPr>
              <a:t>Slide 16: Reflection</a:t>
            </a:r>
          </a:p>
          <a:p>
            <a:pPr>
              <a:lnSpc>
                <a:spcPct val="150000"/>
              </a:lnSpc>
            </a:pPr>
            <a:r>
              <a:rPr lang="en-US" dirty="0">
                <a:solidFill>
                  <a:schemeClr val="tx1"/>
                </a:solidFill>
                <a:latin typeface="Arial"/>
                <a:cs typeface="Arial"/>
              </a:rPr>
              <a:t>Slide 17: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342900" indent="-342900">
              <a:lnSpc>
                <a:spcPct val="107000"/>
              </a:lnSpc>
              <a:buFont typeface="Symbol" panose="05050102010706020507" pitchFamily="18" charset="2"/>
              <a:buChar char=""/>
            </a:pPr>
            <a:r>
              <a:rPr lang="en-GB" sz="1800" kern="100" dirty="0">
                <a:latin typeface="Arial"/>
                <a:ea typeface="Calibri" panose="020F0502020204030204" pitchFamily="34" charset="0"/>
                <a:cs typeface="Arial"/>
              </a:rPr>
              <a:t>To consider why it is helpful to use books to embed rights learning in our school.  </a:t>
            </a:r>
            <a:endParaRPr lang="en-GB" sz="1800"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GB" sz="1800" kern="100" dirty="0">
                <a:latin typeface="Arial"/>
                <a:ea typeface="Calibri" panose="020F0502020204030204" pitchFamily="34" charset="0"/>
                <a:cs typeface="Arial"/>
              </a:rPr>
              <a:t>To explore how to strengthen the links to rights when using books in our current curriculum.</a:t>
            </a:r>
          </a:p>
          <a:p>
            <a:pPr marL="342900" indent="-342900">
              <a:lnSpc>
                <a:spcPct val="107000"/>
              </a:lnSpc>
              <a:buFont typeface="Symbol" panose="05050102010706020507" pitchFamily="18" charset="2"/>
              <a:buChar char=""/>
            </a:pPr>
            <a:r>
              <a:rPr lang="en-GB" sz="1800" kern="100" dirty="0">
                <a:latin typeface="Arial"/>
                <a:ea typeface="Calibri" panose="020F0502020204030204" pitchFamily="34" charset="0"/>
                <a:cs typeface="Arial"/>
              </a:rPr>
              <a:t>To consider how we could further develop this work creatively through new ideas and texts. </a:t>
            </a:r>
          </a:p>
          <a:p>
            <a:pPr marL="0" indent="0">
              <a:lnSpc>
                <a:spcPct val="107000"/>
              </a:lnSpc>
              <a:buNone/>
            </a:pPr>
            <a:endParaRPr lang="en-GB" sz="1800" kern="100" dirty="0">
              <a:latin typeface="Arial"/>
              <a:ea typeface="Calibri" panose="020F0502020204030204" pitchFamily="34" charset="0"/>
              <a:cs typeface="Arial"/>
            </a:endParaRPr>
          </a:p>
          <a:p>
            <a:pPr marL="0" indent="0" algn="l" rtl="0" fontAlgn="base">
              <a:buNone/>
            </a:pPr>
            <a:endParaRPr lang="en-GB" b="0" i="0" u="none" strike="noStrike" dirty="0">
              <a:solidFill>
                <a:srgbClr val="000000"/>
              </a:solidFill>
              <a:effectLst/>
              <a:latin typeface="Arial" panose="020B0604020202020204" pitchFamily="34" charset="0"/>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1770832"/>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If you have longer, you can also choose some of the activities to explore.  </a:t>
            </a:r>
          </a:p>
          <a:p>
            <a:pPr marL="342900" indent="-342900">
              <a:lnSpc>
                <a:spcPct val="107000"/>
              </a:lnSpc>
              <a:buFont typeface="+mj-lt"/>
              <a:buAutoNum type="arabicPeriod"/>
            </a:pPr>
            <a:r>
              <a:rPr lang="en-GB" sz="1800" dirty="0">
                <a:solidFill>
                  <a:srgbClr val="000000"/>
                </a:solidFill>
                <a:effectLst/>
                <a:latin typeface="Arial" panose="020B0604020202020204" pitchFamily="34" charset="0"/>
                <a:ea typeface="Calibri" panose="020F0502020204030204" pitchFamily="34" charset="0"/>
              </a:rPr>
              <a:t>Please ask colleagues to bring some examples of books that are used within your curriculum when delivering this session.</a:t>
            </a:r>
            <a:endParaRPr lang="en-GB" sz="1800" dirty="0">
              <a:effectLst/>
              <a:latin typeface="Calibri" panose="020F0502020204030204" pitchFamily="34" charset="0"/>
              <a:ea typeface="Calibri" panose="020F0502020204030204" pitchFamily="34" charset="0"/>
            </a:endParaRP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Secondary schools may wish to ask Literacy Coordinators or Year Group teams/Form Tutors to explore this resource in their meetings.</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342900" indent="-342900">
              <a:lnSpc>
                <a:spcPct val="107000"/>
              </a:lnSpc>
              <a:buFont typeface="+mj-lt"/>
              <a:buAutoNum type="arabicPeriod"/>
            </a:pPr>
            <a:r>
              <a:rPr lang="en-GB" sz="200" kern="100" dirty="0">
                <a:latin typeface="Arial" panose="020B0604020202020204" pitchFamily="34" charset="0"/>
                <a:cs typeface="Arial" panose="020B0604020202020204" pitchFamily="34" charset="0"/>
              </a:rPr>
              <a:t>There </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789448"/>
            <a:ext cx="4277777" cy="4884671"/>
          </a:xfrm>
          <a:prstGeom prst="rect">
            <a:avLst/>
          </a:prstGeom>
          <a:noFill/>
        </p:spPr>
        <p:txBody>
          <a:bodyPr wrap="square" lIns="91440" tIns="45720" rIns="91440" bIns="45720" rtlCol="0" anchor="t">
            <a:spAutoFit/>
          </a:bodyPr>
          <a:lstStyle/>
          <a:p>
            <a:pPr>
              <a:lnSpc>
                <a:spcPct val="107000"/>
              </a:lnSpc>
              <a:spcAft>
                <a:spcPts val="800"/>
              </a:spcAft>
            </a:pPr>
            <a:r>
              <a:rPr lang="en-GB" kern="100">
                <a:latin typeface="Arial"/>
                <a:ea typeface="Calibri" panose="020F0502020204030204" pitchFamily="34" charset="0"/>
                <a:cs typeface="Arial"/>
              </a:rPr>
              <a:t>Literature has long played an important role in supporting </a:t>
            </a:r>
            <a:r>
              <a:rPr lang="en-GB" sz="1800" kern="100">
                <a:effectLst/>
                <a:latin typeface="Arial"/>
                <a:ea typeface="Calibri" panose="020F0502020204030204" pitchFamily="34" charset="0"/>
                <a:cs typeface="Arial"/>
              </a:rPr>
              <a:t>the </a:t>
            </a:r>
            <a:r>
              <a:rPr lang="en-GB" kern="100">
                <a:latin typeface="Arial"/>
                <a:ea typeface="Calibri" panose="020F0502020204030204" pitchFamily="34" charset="0"/>
                <a:cs typeface="Arial"/>
              </a:rPr>
              <a:t>delivery </a:t>
            </a:r>
            <a:r>
              <a:rPr lang="en-GB" sz="1800" kern="100">
                <a:effectLst/>
                <a:latin typeface="Arial"/>
                <a:ea typeface="Calibri" panose="020F0502020204030204" pitchFamily="34" charset="0"/>
                <a:cs typeface="Arial"/>
              </a:rPr>
              <a:t>of </a:t>
            </a:r>
            <a:r>
              <a:rPr lang="en-GB" kern="100">
                <a:latin typeface="Arial"/>
                <a:ea typeface="Calibri" panose="020F0502020204030204" pitchFamily="34" charset="0"/>
                <a:cs typeface="Arial"/>
              </a:rPr>
              <a:t>the curriculum in schools</a:t>
            </a:r>
            <a:r>
              <a:rPr lang="en-GB" sz="1800" kern="100">
                <a:effectLst/>
                <a:latin typeface="Arial"/>
                <a:ea typeface="Calibri" panose="020F0502020204030204" pitchFamily="34" charset="0"/>
                <a:cs typeface="Arial"/>
              </a:rPr>
              <a:t>.</a:t>
            </a:r>
            <a:r>
              <a:rPr lang="en-GB" kern="100">
                <a:latin typeface="Arial"/>
                <a:ea typeface="Calibri" panose="020F0502020204030204" pitchFamily="34" charset="0"/>
                <a:cs typeface="Arial"/>
              </a:rPr>
              <a:t> Books and stories can also be a fantastic way to explore trickier topics in a safe way. </a:t>
            </a:r>
            <a:r>
              <a:rPr lang="en-GB" sz="1800" kern="100">
                <a:effectLst/>
                <a:latin typeface="Arial"/>
                <a:ea typeface="Calibri" panose="020F0502020204030204" pitchFamily="34" charset="0"/>
                <a:cs typeface="Arial"/>
              </a:rPr>
              <a:t>In </a:t>
            </a:r>
            <a:r>
              <a:rPr lang="en-GB" kern="100">
                <a:latin typeface="Arial"/>
                <a:ea typeface="Calibri" panose="020F0502020204030204" pitchFamily="34" charset="0"/>
                <a:cs typeface="Arial"/>
              </a:rPr>
              <a:t>this session we will be looking at the books we currently </a:t>
            </a:r>
            <a:r>
              <a:rPr lang="en-GB" sz="1800" kern="100">
                <a:effectLst/>
                <a:latin typeface="Arial"/>
                <a:ea typeface="Calibri" panose="020F0502020204030204" pitchFamily="34" charset="0"/>
                <a:cs typeface="Arial"/>
              </a:rPr>
              <a:t>have in </a:t>
            </a:r>
            <a:r>
              <a:rPr lang="en-GB" kern="100">
                <a:latin typeface="Arial"/>
                <a:ea typeface="Calibri" panose="020F0502020204030204" pitchFamily="34" charset="0"/>
                <a:cs typeface="Arial"/>
              </a:rPr>
              <a:t>school and how we can use literature to strengthen teaching and learning about rights</a:t>
            </a:r>
            <a:r>
              <a:rPr lang="en-GB" sz="1800" kern="100">
                <a:effectLst/>
                <a:latin typeface="Arial"/>
                <a:ea typeface="Calibri" panose="020F0502020204030204" pitchFamily="34" charset="0"/>
                <a:cs typeface="Arial"/>
              </a:rPr>
              <a:t>. </a:t>
            </a:r>
            <a:r>
              <a:rPr lang="en-GB" kern="100">
                <a:latin typeface="Arial"/>
                <a:ea typeface="Calibri" panose="020F0502020204030204" pitchFamily="34" charset="0"/>
                <a:cs typeface="Arial"/>
              </a:rPr>
              <a:t>There are many rich opportunities to link literature</a:t>
            </a:r>
            <a:r>
              <a:rPr lang="en-GB" sz="1800" kern="100">
                <a:effectLst/>
                <a:latin typeface="Arial"/>
                <a:ea typeface="Calibri" panose="020F0502020204030204" pitchFamily="34" charset="0"/>
                <a:cs typeface="Arial"/>
              </a:rPr>
              <a:t> to </a:t>
            </a:r>
            <a:r>
              <a:rPr lang="en-GB" kern="100">
                <a:latin typeface="Arial"/>
                <a:ea typeface="Calibri" panose="020F0502020204030204" pitchFamily="34" charset="0"/>
                <a:cs typeface="Arial"/>
              </a:rPr>
              <a:t>articles from the CRC </a:t>
            </a:r>
            <a:r>
              <a:rPr lang="en-GB" sz="1800" kern="100">
                <a:effectLst/>
                <a:latin typeface="Arial"/>
                <a:ea typeface="Calibri" panose="020F0502020204030204" pitchFamily="34" charset="0"/>
                <a:cs typeface="Arial"/>
              </a:rPr>
              <a:t>and the </a:t>
            </a:r>
            <a:r>
              <a:rPr lang="en-GB" kern="100">
                <a:latin typeface="Arial"/>
                <a:ea typeface="Calibri" panose="020F0502020204030204" pitchFamily="34" charset="0"/>
                <a:cs typeface="Arial"/>
              </a:rPr>
              <a:t>outcomes of the RRSA and we will consider ways in which we already do this </a:t>
            </a:r>
            <a:r>
              <a:rPr lang="en-GB" sz="1800" kern="100">
                <a:effectLst/>
                <a:latin typeface="Arial"/>
                <a:ea typeface="Calibri" panose="020F0502020204030204" pitchFamily="34" charset="0"/>
                <a:cs typeface="Arial"/>
              </a:rPr>
              <a:t>and </a:t>
            </a:r>
            <a:r>
              <a:rPr lang="en-GB" kern="100">
                <a:latin typeface="Arial"/>
                <a:ea typeface="Calibri" panose="020F0502020204030204" pitchFamily="34" charset="0"/>
                <a:cs typeface="Arial"/>
              </a:rPr>
              <a:t>how we can strengthen our practice</a:t>
            </a:r>
            <a:r>
              <a:rPr lang="en-GB" sz="1800" kern="100">
                <a:effectLst/>
                <a:latin typeface="Arial"/>
                <a:ea typeface="Calibri" panose="020F0502020204030204" pitchFamily="34" charset="0"/>
                <a:cs typeface="Arial"/>
              </a:rPr>
              <a:t>.</a:t>
            </a:r>
            <a:endParaRPr lang="en-GB" sz="1600" kern="10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600" kern="100">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17876" y="5871029"/>
            <a:ext cx="4798575" cy="646331"/>
          </a:xfrm>
          <a:prstGeom prst="rect">
            <a:avLst/>
          </a:prstGeom>
          <a:noFill/>
        </p:spPr>
        <p:txBody>
          <a:bodyPr wrap="square" rtlCol="0">
            <a:spAutoFit/>
          </a:bodyPr>
          <a:lstStyle/>
          <a:p>
            <a:pPr algn="ctr"/>
            <a:r>
              <a:rPr lang="en-GB">
                <a:solidFill>
                  <a:srgbClr val="00AEEF"/>
                </a:solidFill>
                <a:latin typeface="Arial" panose="020B0604020202020204" pitchFamily="34" charset="0"/>
                <a:cs typeface="Arial" panose="020B0604020202020204" pitchFamily="34" charset="0"/>
              </a:rPr>
              <a:t> Sarah from the RRSA team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3" name="Online Media 2" title="Sarah Hodgkinson, Professional Adviser, introduces Spotlight on Linking Reading to Rights.">
            <a:hlinkClick r:id="" action="ppaction://media"/>
            <a:extLst>
              <a:ext uri="{FF2B5EF4-FFF2-40B4-BE49-F238E27FC236}">
                <a16:creationId xmlns:a16="http://schemas.microsoft.com/office/drawing/2014/main" id="{BE741BD9-D3A5-3CDD-9295-A67EBB3BB4E2}"/>
              </a:ext>
            </a:extLst>
          </p:cNvPr>
          <p:cNvPicPr>
            <a:picLocks noRot="1" noChangeAspect="1"/>
          </p:cNvPicPr>
          <p:nvPr>
            <a:videoFile r:link="rId1"/>
          </p:nvPr>
        </p:nvPicPr>
        <p:blipFill>
          <a:blip r:embed="rId6"/>
          <a:stretch>
            <a:fillRect/>
          </a:stretch>
        </p:blipFill>
        <p:spPr>
          <a:xfrm>
            <a:off x="1305560" y="1993900"/>
            <a:ext cx="5704840" cy="3223235"/>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3843809"/>
          </a:xfrm>
          <a:prstGeom prst="rect">
            <a:avLst/>
          </a:prstGeom>
          <a:noFill/>
        </p:spPr>
        <p:txBody>
          <a:bodyPr wrap="square">
            <a:spAutoFit/>
          </a:bodyPr>
          <a:lstStyle/>
          <a:p>
            <a:pPr lvl="0">
              <a:lnSpc>
                <a:spcPct val="107000"/>
              </a:lnSpc>
              <a:spcAft>
                <a:spcPts val="800"/>
              </a:spcAft>
            </a:pP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ABOUT </a:t>
            </a: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a:latin typeface="Arial"/>
                <a:cs typeface="Arial"/>
              </a:rPr>
              <a:t>Outcome 1: Books can support children to learn about a range of articles and also to explore concepts such as dignity, equity, equality and fairness. Books can also support children to explore global issues.</a:t>
            </a:r>
            <a:endParaRPr lang="en-GB">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800" b="1">
                <a:solidFill>
                  <a:srgbClr val="FFFF00"/>
                </a:solidFill>
                <a:effectLst/>
                <a:latin typeface="Arial"/>
                <a:ea typeface="Times New Roman" panose="02020603050405020304" pitchFamily="18" charset="0"/>
                <a:cs typeface="Arial"/>
              </a:rPr>
              <a:t>Strand </a:t>
            </a:r>
            <a:r>
              <a:rPr lang="en-GB" b="1">
                <a:solidFill>
                  <a:srgbClr val="FFFF00"/>
                </a:solidFill>
                <a:latin typeface="Arial"/>
                <a:ea typeface="Times New Roman" panose="02020603050405020304" pitchFamily="18" charset="0"/>
                <a:cs typeface="Arial"/>
              </a:rPr>
              <a:t>B: TEACHING AND LEARNING THROUGH RIGHTS</a:t>
            </a:r>
          </a:p>
          <a:p>
            <a:pPr>
              <a:lnSpc>
                <a:spcPct val="107000"/>
              </a:lnSpc>
              <a:spcAft>
                <a:spcPts val="800"/>
              </a:spcAft>
            </a:pPr>
            <a:r>
              <a:rPr lang="en-GB">
                <a:latin typeface="Arial"/>
                <a:ea typeface="Times New Roman" panose="02020603050405020304" pitchFamily="18" charset="0"/>
                <a:cs typeface="Arial"/>
              </a:rPr>
              <a:t>Outcomes 2-7: Books can support children to develop empathy and use rights language across the curriculum and in day-to-day life. Books can support even the youngest learners to explore complex topics in a meaningful way and children can be involved in choosing books across the school. </a:t>
            </a:r>
          </a:p>
          <a:p>
            <a:pPr>
              <a:lnSpc>
                <a:spcPct val="107000"/>
              </a:lnSpc>
              <a:spcAft>
                <a:spcPts val="800"/>
              </a:spcAft>
            </a:pPr>
            <a:r>
              <a:rPr lang="en-GB" b="1">
                <a:solidFill>
                  <a:srgbClr val="FFFF00"/>
                </a:solidFill>
                <a:latin typeface="Arial"/>
                <a:ea typeface="Times New Roman" panose="02020603050405020304" pitchFamily="18" charset="0"/>
                <a:cs typeface="Arial"/>
              </a:rPr>
              <a:t>Strand C</a:t>
            </a:r>
            <a:r>
              <a:rPr lang="en-GB" sz="1800" b="1">
                <a:solidFill>
                  <a:srgbClr val="FFFF00"/>
                </a:solidFill>
                <a:effectLst/>
                <a:latin typeface="Arial"/>
                <a:ea typeface="Times New Roman" panose="02020603050405020304" pitchFamily="18" charset="0"/>
                <a:cs typeface="Arial"/>
              </a:rPr>
              <a:t>:</a:t>
            </a:r>
            <a:r>
              <a:rPr lang="en-GB" b="1">
                <a:solidFill>
                  <a:srgbClr val="FFFF00"/>
                </a:solidFill>
                <a:latin typeface="Arial"/>
                <a:ea typeface="Times New Roman" panose="02020603050405020304" pitchFamily="18" charset="0"/>
                <a:cs typeface="Arial"/>
              </a:rPr>
              <a:t> </a:t>
            </a:r>
            <a:r>
              <a:rPr lang="en-GB" sz="1800" b="1">
                <a:solidFill>
                  <a:srgbClr val="FFFF00"/>
                </a:solidFill>
                <a:effectLst/>
                <a:latin typeface="Arial"/>
                <a:ea typeface="Times New Roman" panose="02020603050405020304" pitchFamily="18" charset="0"/>
                <a:cs typeface="Arial"/>
              </a:rPr>
              <a:t> TEACHING AND LEARNING FOR</a:t>
            </a:r>
            <a:r>
              <a:rPr lang="en-GB" b="1">
                <a:solidFill>
                  <a:srgbClr val="FFFF00"/>
                </a:solidFill>
                <a:latin typeface="Arial"/>
                <a:ea typeface="Times New Roman" panose="02020603050405020304" pitchFamily="18" charset="0"/>
                <a:cs typeface="Arial"/>
              </a:rPr>
              <a:t> </a:t>
            </a:r>
            <a:r>
              <a:rPr lang="en-GB" sz="1800" b="1">
                <a:solidFill>
                  <a:srgbClr val="FFFF00"/>
                </a:solidFill>
                <a:effectLst/>
                <a:latin typeface="Arial"/>
                <a:ea typeface="Times New Roman" panose="02020603050405020304" pitchFamily="18" charset="0"/>
                <a:cs typeface="Arial"/>
              </a:rPr>
              <a:t>RIGHTS</a:t>
            </a:r>
            <a:endParaRPr lang="en-GB">
              <a:cs typeface="Calibri"/>
            </a:endParaRPr>
          </a:p>
          <a:p>
            <a:pPr>
              <a:lnSpc>
                <a:spcPct val="107000"/>
              </a:lnSpc>
              <a:spcAft>
                <a:spcPts val="800"/>
              </a:spcAft>
            </a:pPr>
            <a:r>
              <a:rPr lang="en-GB">
                <a:latin typeface="Arial"/>
                <a:cs typeface="Arial"/>
              </a:rPr>
              <a:t>Outcome 9: Topics and themes within books can inspire children to take action on a range of issues. Following on from discussions, young people may want to fundraise, raise awareness or campaign locally and/or globally linked to rights.</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910234" cy="1200329"/>
          </a:xfrm>
          <a:prstGeom prst="rect">
            <a:avLst/>
          </a:prstGeom>
          <a:noFill/>
        </p:spPr>
        <p:txBody>
          <a:bodyPr wrap="square">
            <a:spAutoFit/>
          </a:bodyPr>
          <a:lstStyle/>
          <a:p>
            <a:r>
              <a:rPr lang="en-GB" sz="1800" b="1" i="0">
                <a:solidFill>
                  <a:srgbClr val="000000"/>
                </a:solidFill>
                <a:effectLst/>
                <a:latin typeface="Arial" panose="020B0604020202020204" pitchFamily="34" charset="0"/>
                <a:cs typeface="Arial" panose="020B0604020202020204" pitchFamily="34" charset="0"/>
              </a:rPr>
              <a:t>Look at the summary of the CRC with a partner – </a:t>
            </a:r>
            <a:r>
              <a:rPr lang="en-GB" b="1">
                <a:solidFill>
                  <a:srgbClr val="000000"/>
                </a:solidFill>
                <a:latin typeface="Arial" panose="020B0604020202020204" pitchFamily="34" charset="0"/>
                <a:cs typeface="Arial" panose="020B0604020202020204" pitchFamily="34" charset="0"/>
              </a:rPr>
              <a:t>Look at the selection of Articles from the CRC below. In pairs or threes, discuss which books (including subject textbooks) might relate to these selected articles. How could you make these links more explicit for your learners?</a:t>
            </a:r>
            <a:r>
              <a:rPr lang="en-GB" sz="1800" b="0" i="0">
                <a:solidFill>
                  <a:srgbClr val="000000"/>
                </a:solidFill>
                <a:effectLst/>
                <a:latin typeface="Arial" panose="020B0604020202020204" pitchFamily="34" charset="0"/>
                <a:cs typeface="Arial" panose="020B0604020202020204" pitchFamily="34" charset="0"/>
              </a:rPr>
              <a:t> </a:t>
            </a:r>
          </a:p>
        </p:txBody>
      </p:sp>
      <p:pic>
        <p:nvPicPr>
          <p:cNvPr id="3" name="Graphic 2">
            <a:extLst>
              <a:ext uri="{FF2B5EF4-FFF2-40B4-BE49-F238E27FC236}">
                <a16:creationId xmlns:a16="http://schemas.microsoft.com/office/drawing/2014/main" id="{EF5EEB2D-DA07-E905-692F-0C17D900B8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1065" y="2751402"/>
            <a:ext cx="1271059" cy="1694745"/>
          </a:xfrm>
          <a:prstGeom prst="rect">
            <a:avLst/>
          </a:prstGeom>
        </p:spPr>
      </p:pic>
      <p:pic>
        <p:nvPicPr>
          <p:cNvPr id="7" name="Graphic 6">
            <a:extLst>
              <a:ext uri="{FF2B5EF4-FFF2-40B4-BE49-F238E27FC236}">
                <a16:creationId xmlns:a16="http://schemas.microsoft.com/office/drawing/2014/main" id="{1B19E887-C1D4-45BC-335A-D8C7860AEB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00570" y="2751402"/>
            <a:ext cx="1271057" cy="1694743"/>
          </a:xfrm>
          <a:prstGeom prst="rect">
            <a:avLst/>
          </a:prstGeom>
        </p:spPr>
      </p:pic>
      <p:pic>
        <p:nvPicPr>
          <p:cNvPr id="8" name="Graphic 7">
            <a:extLst>
              <a:ext uri="{FF2B5EF4-FFF2-40B4-BE49-F238E27FC236}">
                <a16:creationId xmlns:a16="http://schemas.microsoft.com/office/drawing/2014/main" id="{9803AEFC-3BFC-1518-90A7-93F8E901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8688" y="2751402"/>
            <a:ext cx="1279469" cy="1705959"/>
          </a:xfrm>
          <a:prstGeom prst="rect">
            <a:avLst/>
          </a:prstGeom>
        </p:spPr>
      </p:pic>
      <p:pic>
        <p:nvPicPr>
          <p:cNvPr id="9" name="Graphic 8">
            <a:extLst>
              <a:ext uri="{FF2B5EF4-FFF2-40B4-BE49-F238E27FC236}">
                <a16:creationId xmlns:a16="http://schemas.microsoft.com/office/drawing/2014/main" id="{573359EF-D72E-BC43-A5C3-A6B88BEBD3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85218" y="2751402"/>
            <a:ext cx="1271057" cy="1694743"/>
          </a:xfrm>
          <a:prstGeom prst="rect">
            <a:avLst/>
          </a:prstGeom>
        </p:spPr>
      </p:pic>
      <p:pic>
        <p:nvPicPr>
          <p:cNvPr id="10" name="Graphic 9">
            <a:extLst>
              <a:ext uri="{FF2B5EF4-FFF2-40B4-BE49-F238E27FC236}">
                <a16:creationId xmlns:a16="http://schemas.microsoft.com/office/drawing/2014/main" id="{4E8ED63B-ED11-E0B2-0D27-972564687C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06533" y="4615927"/>
            <a:ext cx="1271058" cy="1694744"/>
          </a:xfrm>
          <a:prstGeom prst="rect">
            <a:avLst/>
          </a:prstGeom>
        </p:spPr>
      </p:pic>
      <p:pic>
        <p:nvPicPr>
          <p:cNvPr id="11" name="Graphic 10">
            <a:extLst>
              <a:ext uri="{FF2B5EF4-FFF2-40B4-BE49-F238E27FC236}">
                <a16:creationId xmlns:a16="http://schemas.microsoft.com/office/drawing/2014/main" id="{AF568206-D828-24FB-5523-4DEDC532AB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00569" y="4615927"/>
            <a:ext cx="1271057" cy="1694743"/>
          </a:xfrm>
          <a:prstGeom prst="rect">
            <a:avLst/>
          </a:prstGeom>
        </p:spPr>
      </p:pic>
      <p:pic>
        <p:nvPicPr>
          <p:cNvPr id="12" name="Graphic 11">
            <a:extLst>
              <a:ext uri="{FF2B5EF4-FFF2-40B4-BE49-F238E27FC236}">
                <a16:creationId xmlns:a16="http://schemas.microsoft.com/office/drawing/2014/main" id="{8EC015D0-467F-CC7C-0E4D-EC8F7A90F71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51984" y="4615927"/>
            <a:ext cx="1271057" cy="1694743"/>
          </a:xfrm>
          <a:prstGeom prst="rect">
            <a:avLst/>
          </a:prstGeom>
        </p:spPr>
      </p:pic>
      <p:pic>
        <p:nvPicPr>
          <p:cNvPr id="13" name="Graphic 12">
            <a:extLst>
              <a:ext uri="{FF2B5EF4-FFF2-40B4-BE49-F238E27FC236}">
                <a16:creationId xmlns:a16="http://schemas.microsoft.com/office/drawing/2014/main" id="{47C47994-5131-1191-0DF5-8CE388F1F9B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03399" y="4615927"/>
            <a:ext cx="1271057" cy="1694743"/>
          </a:xfrm>
          <a:prstGeom prst="rect">
            <a:avLst/>
          </a:prstGeom>
        </p:spPr>
      </p:pic>
      <p:pic>
        <p:nvPicPr>
          <p:cNvPr id="15" name="Graphic 14">
            <a:extLst>
              <a:ext uri="{FF2B5EF4-FFF2-40B4-BE49-F238E27FC236}">
                <a16:creationId xmlns:a16="http://schemas.microsoft.com/office/drawing/2014/main" id="{0663A162-B27E-759C-C3C7-AABEA5D1F74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4814" y="4615927"/>
            <a:ext cx="1271057" cy="1694743"/>
          </a:xfrm>
          <a:prstGeom prst="rect">
            <a:avLst/>
          </a:prstGeom>
        </p:spPr>
      </p:pic>
      <p:pic>
        <p:nvPicPr>
          <p:cNvPr id="16" name="Graphic 15">
            <a:extLst>
              <a:ext uri="{FF2B5EF4-FFF2-40B4-BE49-F238E27FC236}">
                <a16:creationId xmlns:a16="http://schemas.microsoft.com/office/drawing/2014/main" id="{8431D4CC-7DF5-9237-822B-67C3B73E381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54814" y="2751401"/>
            <a:ext cx="1271057" cy="1694742"/>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1E8F4B-3353-3663-E696-AE118821C9AE}"/>
              </a:ext>
            </a:extLst>
          </p:cNvPr>
          <p:cNvSpPr>
            <a:spLocks noGrp="1"/>
          </p:cNvSpPr>
          <p:nvPr>
            <p:ph type="body" sz="quarter" idx="14"/>
          </p:nvPr>
        </p:nvSpPr>
        <p:spPr>
          <a:xfrm>
            <a:off x="341836" y="392879"/>
            <a:ext cx="10694464" cy="1031803"/>
          </a:xfrm>
        </p:spPr>
        <p:txBody>
          <a:bodyPr/>
          <a:lstStyle/>
          <a:p>
            <a:r>
              <a:rPr lang="en-US" sz="3200">
                <a:latin typeface="Univers LT Pro 85 XBlack"/>
              </a:rPr>
              <a:t>INTRO REFLECTION: WINDOWS, MIRRORS AND SLIDING DOORS</a:t>
            </a:r>
            <a:endParaRPr lang="en-US" sz="3200"/>
          </a:p>
        </p:txBody>
      </p:sp>
      <p:sp>
        <p:nvSpPr>
          <p:cNvPr id="8" name="Text Placeholder 7">
            <a:extLst>
              <a:ext uri="{FF2B5EF4-FFF2-40B4-BE49-F238E27FC236}">
                <a16:creationId xmlns:a16="http://schemas.microsoft.com/office/drawing/2014/main" id="{77A85494-4587-7063-6C8F-CE9486DEA242}"/>
              </a:ext>
            </a:extLst>
          </p:cNvPr>
          <p:cNvSpPr>
            <a:spLocks noGrp="1"/>
          </p:cNvSpPr>
          <p:nvPr>
            <p:ph type="body" sz="quarter" idx="23"/>
          </p:nvPr>
        </p:nvSpPr>
        <p:spPr>
          <a:xfrm>
            <a:off x="821521" y="1871630"/>
            <a:ext cx="10214779" cy="3456406"/>
          </a:xfrm>
        </p:spPr>
        <p:txBody>
          <a:bodyPr vert="horz" lIns="0" tIns="45720" rIns="91440" bIns="45720" rtlCol="0" anchor="t">
            <a:noAutofit/>
          </a:bodyPr>
          <a:lstStyle/>
          <a:p>
            <a:r>
              <a:rPr lang="en-US" sz="2800" i="1">
                <a:solidFill>
                  <a:srgbClr val="000000"/>
                </a:solidFill>
                <a:latin typeface="Univers Next Pro" panose="020B0503030202020203" pitchFamily="34" charset="0"/>
                <a:cs typeface="Arial"/>
              </a:rPr>
              <a:t>“Books are mirrors when readers see their own lives reflected in the pages. </a:t>
            </a:r>
            <a:endParaRPr lang="en-US" sz="2800" i="1">
              <a:solidFill>
                <a:srgbClr val="FFFFFF"/>
              </a:solidFill>
              <a:latin typeface="Univers Next Pro" panose="020B0503030202020203" pitchFamily="34" charset="0"/>
              <a:cs typeface="Arial"/>
            </a:endParaRPr>
          </a:p>
          <a:p>
            <a:r>
              <a:rPr lang="en-US" sz="2800" i="1">
                <a:solidFill>
                  <a:srgbClr val="000000"/>
                </a:solidFill>
                <a:latin typeface="Univers Next Pro" panose="020B0503030202020203" pitchFamily="34" charset="0"/>
                <a:cs typeface="Arial"/>
              </a:rPr>
              <a:t>“Books are windows when they allow readers a view of lives and stories that are different from their own. </a:t>
            </a:r>
            <a:endParaRPr lang="en-US" sz="2800" i="1">
              <a:solidFill>
                <a:srgbClr val="FFFFFF"/>
              </a:solidFill>
              <a:latin typeface="Univers Next Pro" panose="020B0503030202020203" pitchFamily="34" charset="0"/>
              <a:cs typeface="Arial"/>
            </a:endParaRPr>
          </a:p>
          <a:p>
            <a:r>
              <a:rPr lang="en-US" sz="2800" i="1">
                <a:solidFill>
                  <a:srgbClr val="000000"/>
                </a:solidFill>
                <a:latin typeface="Univers Next Pro" panose="020B0503030202020203" pitchFamily="34" charset="0"/>
                <a:cs typeface="Arial"/>
              </a:rPr>
              <a:t>“Books become sliding glass doors when readers feel transported into the world of the story and when they feel empathy for the characters.”</a:t>
            </a:r>
            <a:endParaRPr lang="en-US" sz="2800" i="1">
              <a:latin typeface="Univers Next Pro" panose="020B0503030202020203" pitchFamily="34" charset="0"/>
            </a:endParaRPr>
          </a:p>
          <a:p>
            <a:r>
              <a:rPr lang="en-US" sz="1200">
                <a:solidFill>
                  <a:srgbClr val="000000"/>
                </a:solidFill>
                <a:latin typeface="Univers LT Pro 45 Light"/>
                <a:cs typeface="Arial"/>
                <a:hlinkClick r:id="rId3"/>
              </a:rPr>
              <a:t>Taken from Great School Partnerships. Mirrors, Windows and Sliding Doors: a metaphor for reading and life.</a:t>
            </a:r>
            <a:endParaRPr lang="en-US" sz="1200">
              <a:solidFill>
                <a:srgbClr val="000000"/>
              </a:solidFill>
              <a:latin typeface="Univers LT Pro 45 Light"/>
              <a:cs typeface="Arial"/>
            </a:endParaRPr>
          </a:p>
          <a:p>
            <a:endParaRPr lang="en-US" sz="1200"/>
          </a:p>
          <a:p>
            <a:endParaRPr lang="en-US" sz="800"/>
          </a:p>
        </p:txBody>
      </p:sp>
    </p:spTree>
    <p:extLst>
      <p:ext uri="{BB962C8B-B14F-4D97-AF65-F5344CB8AC3E}">
        <p14:creationId xmlns:p14="http://schemas.microsoft.com/office/powerpoint/2010/main" val="236288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a:latin typeface="Arial" panose="020B0604020202020204" pitchFamily="34" charset="0"/>
                <a:cs typeface="Arial" panose="020B0604020202020204" pitchFamily="34" charset="0"/>
              </a:rPr>
              <a:t>Look at this case study from George Green’s Secondary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a:solidFill>
                  <a:srgbClr val="FF6937"/>
                </a:solidFill>
                <a:latin typeface="Arial"/>
                <a:cs typeface="Arial"/>
              </a:rPr>
              <a:t>Read the full case study </a:t>
            </a:r>
            <a:r>
              <a:rPr lang="en-US" b="1">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solidFill>
                  <a:srgbClr val="1E1E1E"/>
                </a:solidFill>
                <a:latin typeface="Arial"/>
                <a:ea typeface="UD Digi Kyokasho NP-B"/>
                <a:cs typeface="Arial"/>
              </a:rPr>
              <a:t>​​We involve students in choosing, curating, and promoting books as well as an active involvement in competitions and events.  We have student librarians who curate bookshelves; student-led book clubs; a book request email system; all Year 7 students, when they join, choose a book to keep; a reading corner in the school magazine written by students and a dedicated reading </a:t>
            </a:r>
            <a:r>
              <a:rPr lang="en-GB" sz="1400">
                <a:solidFill>
                  <a:srgbClr val="1E1E1E"/>
                </a:solidFill>
                <a:latin typeface="Arial"/>
                <a:ea typeface="UD Digi Kyokasho NP-B"/>
                <a:cs typeface="Arial"/>
                <a:hlinkClick r:id="rId4"/>
              </a:rPr>
              <a:t>website</a:t>
            </a:r>
            <a:r>
              <a:rPr lang="en-GB" sz="1400">
                <a:solidFill>
                  <a:srgbClr val="1E1E1E"/>
                </a:solidFill>
                <a:latin typeface="Arial"/>
                <a:ea typeface="UD Digi Kyokasho NP-B"/>
                <a:cs typeface="Arial"/>
              </a:rPr>
              <a:t> for students and staff to share book reviews.</a:t>
            </a:r>
          </a:p>
          <a:p>
            <a:pPr>
              <a:lnSpc>
                <a:spcPct val="100000"/>
              </a:lnSpc>
            </a:pPr>
            <a:r>
              <a:rPr lang="en-GB" sz="1400">
                <a:solidFill>
                  <a:srgbClr val="1E1E1E"/>
                </a:solidFill>
                <a:latin typeface="Arial" panose="020B0604020202020204" pitchFamily="34" charset="0"/>
                <a:ea typeface="UD Digi Kyokasho NP-B" panose="020B0400000000000000" pitchFamily="18" charset="-128"/>
                <a:cs typeface="Arial" panose="020B0604020202020204" pitchFamily="34" charset="0"/>
              </a:rPr>
              <a:t>​We know that reading improves wellbeing and positive thinking and to this end, have a ‘shelf-care’ area in the library.</a:t>
            </a:r>
          </a:p>
          <a:p>
            <a:pPr>
              <a:lnSpc>
                <a:spcPct val="100000"/>
              </a:lnSpc>
            </a:pPr>
            <a:r>
              <a:rPr lang="en-GB" sz="1400">
                <a:solidFill>
                  <a:srgbClr val="1E1E1E"/>
                </a:solidFill>
                <a:latin typeface="Arial"/>
                <a:ea typeface="UD Digi Kyokasho NP-B"/>
                <a:cs typeface="Arial"/>
              </a:rPr>
              <a:t>​Find ways to introduce students to new perspectives and voices through form time reads (extracts or novels and non-fiction), PSHCE and through book clubs. And, all the way, listen to students to find out what they like to read, and what’s trending!</a:t>
            </a:r>
            <a:r>
              <a:rPr lang="en-GB" sz="1400" b="0" i="0">
                <a:solidFill>
                  <a:srgbClr val="1E1E1E"/>
                </a:solidFill>
                <a:effectLst/>
                <a:latin typeface="Arial"/>
                <a:cs typeface="Arial"/>
              </a:rPr>
              <a:t>.</a:t>
            </a:r>
          </a:p>
          <a:p>
            <a:pPr marL="0" indent="0">
              <a:lnSpc>
                <a:spcPct val="120000"/>
              </a:lnSpc>
              <a:buNone/>
            </a:pPr>
            <a:endParaRPr lang="en-GB" sz="140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5" name="Picture 4" descr="A few of the 18 wrapped doors, displaying popular reads including Staff YA Book Club and Tutor group reads.">
            <a:extLst>
              <a:ext uri="{FF2B5EF4-FFF2-40B4-BE49-F238E27FC236}">
                <a16:creationId xmlns:a16="http://schemas.microsoft.com/office/drawing/2014/main" id="{3A781620-B371-B98C-E959-BA3FEE9366F3}"/>
              </a:ext>
            </a:extLst>
          </p:cNvPr>
          <p:cNvPicPr>
            <a:picLocks noChangeAspect="1"/>
          </p:cNvPicPr>
          <p:nvPr/>
        </p:nvPicPr>
        <p:blipFill rotWithShape="1">
          <a:blip r:embed="rId5">
            <a:extLst>
              <a:ext uri="{28A0092B-C50C-407E-A947-70E740481C1C}">
                <a14:useLocalDpi xmlns:a14="http://schemas.microsoft.com/office/drawing/2010/main" val="0"/>
              </a:ext>
            </a:extLst>
          </a:blip>
          <a:srcRect l="26864" t="7758" r="15701" b="1691"/>
          <a:stretch/>
        </p:blipFill>
        <p:spPr>
          <a:xfrm>
            <a:off x="0" y="0"/>
            <a:ext cx="6219048" cy="6858000"/>
          </a:xfrm>
          <a:prstGeom prst="rect">
            <a:avLst/>
          </a:prstGeom>
        </p:spPr>
      </p:pic>
      <p:sp>
        <p:nvSpPr>
          <p:cNvPr id="11" name="Rectangle 10">
            <a:extLst>
              <a:ext uri="{FF2B5EF4-FFF2-40B4-BE49-F238E27FC236}">
                <a16:creationId xmlns:a16="http://schemas.microsoft.com/office/drawing/2014/main" id="{E55CD68D-5420-56AC-A977-00B638B27769}"/>
              </a:ext>
            </a:extLst>
          </p:cNvPr>
          <p:cNvSpPr/>
          <p:nvPr/>
        </p:nvSpPr>
        <p:spPr>
          <a:xfrm>
            <a:off x="296867" y="160966"/>
            <a:ext cx="5605440" cy="55332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DDCBE9E-97CC-520A-70E0-2B21808A7B28}"/>
              </a:ext>
            </a:extLst>
          </p:cNvPr>
          <p:cNvSpPr txBox="1"/>
          <p:nvPr/>
        </p:nvSpPr>
        <p:spPr>
          <a:xfrm>
            <a:off x="389945" y="252622"/>
            <a:ext cx="5512362" cy="461665"/>
          </a:xfrm>
          <a:prstGeom prst="rect">
            <a:avLst/>
          </a:prstGeom>
          <a:noFill/>
        </p:spPr>
        <p:txBody>
          <a:bodyPr wrap="square">
            <a:spAutoFit/>
          </a:bodyPr>
          <a:lstStyle/>
          <a:p>
            <a:r>
              <a:rPr lang="en-GB" sz="1200" b="0" i="0">
                <a:solidFill>
                  <a:schemeClr val="bg1"/>
                </a:solidFill>
                <a:latin typeface="Univers LT Pro 45 Light" panose="020B0403020202020204" pitchFamily="34" charset="77"/>
              </a:rPr>
              <a:t>A few of the 18 wrapped doors, displaying popular reads including Staff YA Book Club and Tutor group reads.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9bcb39cffbac5b612b443c136a5bee5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d19d953d02830745e77a37b409b98728"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383DB5-CEDF-41A6-9881-BF71FEF8433D}">
  <ds:schemaRefs>
    <ds:schemaRef ds:uri="ba2139d6-66e3-46ed-96ba-d85055a9f21e"/>
    <ds:schemaRef ds:uri="df5203e1-9219-4abb-bf46-6e2bce06c2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C1DDC0-457B-4BD5-8973-9E8E48475CE9}">
  <ds:schemaRefs>
    <ds:schemaRef ds:uri="http://schemas.microsoft.com/sharepoint/v3/contenttype/forms"/>
  </ds:schemaRefs>
</ds:datastoreItem>
</file>

<file path=customXml/itemProps3.xml><?xml version="1.0" encoding="utf-8"?>
<ds:datastoreItem xmlns:ds="http://schemas.openxmlformats.org/officeDocument/2006/customXml" ds:itemID="{2019CB9A-A5E0-4C38-BA6A-21C58A13A545}">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3961</Words>
  <Application>Microsoft Office PowerPoint</Application>
  <PresentationFormat>Widescreen</PresentationFormat>
  <Paragraphs>197</Paragraphs>
  <Slides>17</Slides>
  <Notes>17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Aleo</vt:lpstr>
      <vt:lpstr>Arial</vt:lpstr>
      <vt:lpstr>Arial Black</vt:lpstr>
      <vt:lpstr>Calibri</vt:lpstr>
      <vt:lpstr>Montserrat</vt:lpstr>
      <vt:lpstr>Open Sans</vt:lpstr>
      <vt:lpstr>Roboto</vt:lpstr>
      <vt:lpstr>Symbol</vt:lpstr>
      <vt:lpstr>Univers LT Pro 45 Light</vt:lpstr>
      <vt:lpstr>Univers LT Pro 85 XBlack</vt:lpstr>
      <vt:lpstr>Univers LT Std 45 Light</vt:lpstr>
      <vt:lpstr>Univers Next Pro</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2</cp:revision>
  <dcterms:created xsi:type="dcterms:W3CDTF">2022-01-18T14:28:30Z</dcterms:created>
  <dcterms:modified xsi:type="dcterms:W3CDTF">2024-02-23T08:57:07Z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