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92" r:id="rId5"/>
    <p:sldId id="286" r:id="rId6"/>
    <p:sldId id="285" r:id="rId7"/>
    <p:sldId id="270" r:id="rId8"/>
    <p:sldId id="281" r:id="rId9"/>
    <p:sldId id="287" r:id="rId10"/>
    <p:sldId id="288" r:id="rId11"/>
    <p:sldId id="268" r:id="rId12"/>
    <p:sldId id="290" r:id="rId13"/>
    <p:sldId id="271" r:id="rId14"/>
    <p:sldId id="305" r:id="rId15"/>
    <p:sldId id="303"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290"/>
            <p14:sldId id="271"/>
            <p14:sldId id="305"/>
            <p14:sldId id="303"/>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F7823-C21E-6AAF-1E43-CECF746FA49C}" name="Helen Trivers" initials="HT" userId="S::htrivers@unicef.org.uk::01c0b90d-8952-4913-9306-d7020156f283" providerId="AD"/>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FF9933"/>
    <a:srgbClr val="FFFF00"/>
    <a:srgbClr val="00AEEF"/>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98802D-7933-4AF5-9E82-F38C1AAF61FD}" v="235" dt="2024-04-18T08:41:03.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4/18/2024</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a:effectLst/>
                <a:latin typeface="Arial" panose="020B0604020202020204" pitchFamily="34" charset="0"/>
                <a:ea typeface="Calibri" panose="020F0502020204030204" pitchFamily="34" charset="0"/>
                <a:cs typeface="Arial" panose="020B0604020202020204" pitchFamily="34" charset="0"/>
              </a:rPr>
              <a:t>Image credit: UNICEFUK/DAWE</a:t>
            </a:r>
          </a:p>
          <a:p>
            <a:endParaRPr lang="en-GB" sz="1800" b="0">
              <a:effectLst/>
              <a:latin typeface="Arial" panose="020B0604020202020204" pitchFamily="34" charset="0"/>
              <a:ea typeface="Calibri" panose="020F0502020204030204" pitchFamily="34" charset="0"/>
              <a:cs typeface="Arial" panose="020B0604020202020204" pitchFamily="34" charset="0"/>
            </a:endParaRPr>
          </a:p>
          <a:p>
            <a:r>
              <a:rPr lang="en-GB" sz="1800" b="0">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p>
          <a:p>
            <a:endParaRPr lang="en-GB" sz="1800" b="1">
              <a:effectLst/>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Presenter Notes</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This slide and the next one, set out 6 scenarios or projects which may occur in a school.  For each scenario, consider:</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How could this scenario be changed in order to reflect an approach based on ‘dignity?’</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Here are some suggestions:</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Scenario 1: Consider whether it is appropriate for children’s names to be made visible to the whole class. An alternative approach might be to speak to the pupil privately, reminding them about respecting the rights of others, giving them a chance to reflect and space for consideration of the reasons behind the behaviour.</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Scenario 2: Consider the impact on the individual of having their target grades visible to all, especially those whose targets are low.  An alternative approach would be for the target grades to be privately monitored and discussed between teacher, pupil and parent/carer.</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Scenario 3: This process makes each family living in poverty easily identifiable. An alternative approach would be to message the family privately to arrange collection. </a:t>
            </a:r>
            <a:r>
              <a:rPr lang="en-GB" sz="1800" b="0" i="0">
                <a:solidFill>
                  <a:srgbClr val="444444"/>
                </a:solidFill>
                <a:effectLst/>
                <a:latin typeface="Arial" panose="020B0604020202020204" pitchFamily="34" charset="0"/>
                <a:cs typeface="Arial" panose="020B0604020202020204" pitchFamily="34" charset="0"/>
              </a:rPr>
              <a:t>​</a:t>
            </a:r>
          </a:p>
          <a:p>
            <a:pPr marL="0" indent="0" rtl="0" fontAlgn="base">
              <a:buFont typeface="Arial" panose="020B0604020202020204" pitchFamily="34" charset="0"/>
              <a:buNone/>
            </a:pPr>
            <a:endParaRPr lang="en-GB" sz="1200" b="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a:cs typeface="Arial"/>
              </a:rPr>
              <a:t>Scenario 4:</a:t>
            </a:r>
            <a:r>
              <a:rPr lang="en-US" sz="1800" b="0" i="0">
                <a:solidFill>
                  <a:srgbClr val="444444"/>
                </a:solidFill>
                <a:effectLst/>
                <a:latin typeface="Arial"/>
                <a:cs typeface="Arial"/>
              </a:rPr>
              <a:t>​</a:t>
            </a:r>
          </a:p>
          <a:p>
            <a:pPr algn="l" rtl="0" fontAlgn="base"/>
            <a:r>
              <a:rPr lang="en-GB" sz="1800" b="0" i="0">
                <a:solidFill>
                  <a:srgbClr val="444444"/>
                </a:solidFill>
                <a:effectLst/>
                <a:latin typeface="Arial"/>
                <a:cs typeface="Arial"/>
              </a:rPr>
              <a:t>​</a:t>
            </a:r>
          </a:p>
          <a:p>
            <a:pPr algn="l" rtl="0" fontAlgn="base"/>
            <a:r>
              <a:rPr lang="en-GB" sz="1800" b="0" i="0" u="none" strike="noStrike">
                <a:solidFill>
                  <a:srgbClr val="000000"/>
                </a:solidFill>
                <a:effectLst/>
                <a:latin typeface="Arial"/>
                <a:cs typeface="Arial"/>
              </a:rPr>
              <a:t>Consider the images that are used in the display, do they respect the inherent dignity of the recipients of the clothes and shoes? Be more specific about the community in Africa who are being supported and the challenges they face. Using a generic phrase such as ‘children in Africa’ is a generalisation which enforces negative stereotypes such as ‘all children in Africa are poor’.  Consider whether sending unwanted clothes and shoes is the best way to support the recipients – have they specifically requested the items they need?  Are the clothes/shoes in good condition? Would the children collecting the items be proud to wear them?</a:t>
            </a:r>
            <a:r>
              <a:rPr lang="en-US" sz="1800" b="0" i="0">
                <a:solidFill>
                  <a:srgbClr val="444444"/>
                </a:solidFill>
                <a:effectLst/>
                <a:latin typeface="Arial"/>
                <a:cs typeface="Arial"/>
              </a:rPr>
              <a:t>​</a:t>
            </a:r>
          </a:p>
          <a:p>
            <a:pPr algn="l" rtl="0" fontAlgn="base"/>
            <a:r>
              <a:rPr lang="en-GB" sz="1800" b="0" i="0">
                <a:solidFill>
                  <a:srgbClr val="444444"/>
                </a:solidFill>
                <a:effectLst/>
                <a:latin typeface="Arial"/>
                <a:cs typeface="Arial"/>
              </a:rPr>
              <a:t>​</a:t>
            </a:r>
          </a:p>
          <a:p>
            <a:pPr algn="l" rtl="0" fontAlgn="base"/>
            <a:r>
              <a:rPr lang="en-GB" sz="1800" b="0" i="0" u="none" strike="noStrike">
                <a:solidFill>
                  <a:srgbClr val="000000"/>
                </a:solidFill>
                <a:effectLst/>
                <a:latin typeface="Arial"/>
                <a:cs typeface="Arial"/>
              </a:rPr>
              <a:t>Scenario 5:</a:t>
            </a:r>
            <a:r>
              <a:rPr lang="en-US" sz="1800" b="0" i="0">
                <a:solidFill>
                  <a:srgbClr val="444444"/>
                </a:solidFill>
                <a:effectLst/>
                <a:latin typeface="Arial"/>
                <a:cs typeface="Arial"/>
              </a:rPr>
              <a:t>​</a:t>
            </a:r>
          </a:p>
          <a:p>
            <a:pPr algn="l" rtl="0" fontAlgn="base"/>
            <a:r>
              <a:rPr lang="en-GB" sz="1800" b="0" i="0">
                <a:solidFill>
                  <a:srgbClr val="444444"/>
                </a:solidFill>
                <a:effectLst/>
                <a:latin typeface="Arial"/>
                <a:cs typeface="Arial"/>
              </a:rPr>
              <a:t>​</a:t>
            </a:r>
          </a:p>
          <a:p>
            <a:pPr algn="l" rtl="0" fontAlgn="base"/>
            <a:r>
              <a:rPr lang="en-GB" sz="1800" b="0" i="0" u="none" strike="noStrike">
                <a:solidFill>
                  <a:srgbClr val="000000"/>
                </a:solidFill>
                <a:effectLst/>
                <a:latin typeface="Arial"/>
                <a:cs typeface="Arial"/>
              </a:rPr>
              <a:t>The pupil has been given the opportunity to attend the meeting but has not been provided with the means to participate effectively.  Whilst it is often the case that staff need to be advocates for the needs of children with special needs, the pupil should be provided with the facility to express themselves and their views through non-verbal methods such as visual aids, eye gaze technology or whatever is appropriate. Consider the balance here between ‘best interests of the child’ and ‘pupil voice/participation.’  </a:t>
            </a:r>
            <a:r>
              <a:rPr lang="en-US" sz="1800" b="0" i="0">
                <a:solidFill>
                  <a:srgbClr val="444444"/>
                </a:solidFill>
                <a:effectLst/>
                <a:latin typeface="Arial"/>
                <a:cs typeface="Arial"/>
              </a:rPr>
              <a:t>​</a:t>
            </a:r>
          </a:p>
          <a:p>
            <a:pPr algn="l" rtl="0" fontAlgn="base"/>
            <a:r>
              <a:rPr lang="en-GB" sz="1800" b="0" i="0">
                <a:solidFill>
                  <a:srgbClr val="444444"/>
                </a:solidFill>
                <a:effectLst/>
                <a:latin typeface="Arial"/>
                <a:cs typeface="Arial"/>
              </a:rPr>
              <a:t>​</a:t>
            </a:r>
          </a:p>
          <a:p>
            <a:pPr fontAlgn="base"/>
            <a:r>
              <a:rPr lang="en-GB" sz="1800">
                <a:solidFill>
                  <a:srgbClr val="000000"/>
                </a:solidFill>
                <a:latin typeface="Arial"/>
                <a:cs typeface="Arial"/>
              </a:rPr>
              <a:t>Activity</a:t>
            </a:r>
            <a:r>
              <a:rPr lang="en-GB" sz="1800" b="0" i="0" u="none" strike="noStrike">
                <a:solidFill>
                  <a:srgbClr val="000000"/>
                </a:solidFill>
                <a:effectLst/>
                <a:latin typeface="Arial"/>
                <a:cs typeface="Arial"/>
              </a:rPr>
              <a:t> 6:</a:t>
            </a:r>
            <a:r>
              <a:rPr lang="en-US" sz="1800" b="0" i="0">
                <a:solidFill>
                  <a:srgbClr val="444444"/>
                </a:solidFill>
                <a:effectLst/>
                <a:latin typeface="Arial"/>
                <a:cs typeface="Arial"/>
              </a:rPr>
              <a:t>​</a:t>
            </a:r>
            <a:r>
              <a:rPr lang="en-US" sz="1800">
                <a:solidFill>
                  <a:srgbClr val="444444"/>
                </a:solidFill>
                <a:latin typeface="Arial"/>
                <a:cs typeface="Arial"/>
              </a:rPr>
              <a:t> </a:t>
            </a:r>
            <a:r>
              <a:rPr lang="en-US">
                <a:solidFill>
                  <a:srgbClr val="444444"/>
                </a:solidFill>
              </a:rPr>
              <a:t>https://www.unicef.org.uk/rights-respecting-schools/resources/teaching-resources/guidance-assemblies-lessons/exploring-dignity-with-pupils/</a:t>
            </a:r>
            <a:endParaRPr lang="en-US" b="0" i="0">
              <a:solidFill>
                <a:srgbClr val="444444"/>
              </a:solidFill>
              <a:effectLst/>
              <a:ea typeface="Calibri"/>
              <a:cs typeface="Calibri"/>
            </a:endParaRPr>
          </a:p>
          <a:p>
            <a:pPr algn="l" rtl="0" fontAlgn="base"/>
            <a:endParaRPr lang="en-GB" sz="18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17405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u="none" strike="noStrike">
                <a:solidFill>
                  <a:srgbClr val="000000"/>
                </a:solidFill>
                <a:effectLst/>
                <a:latin typeface="Calibri" panose="020F0502020204030204" pitchFamily="34" charset="0"/>
              </a:rPr>
              <a:t>Presenter notes: You could ask people to write down personal commitments in the light of this reflection and collect these in and come back to them at the start of the next term to remind colleagues of their commitment and celebrate any progress. </a:t>
            </a:r>
            <a:r>
              <a:rPr lang="en-GB" sz="2800" b="0" i="0">
                <a:solidFill>
                  <a:srgbClr val="000000"/>
                </a:solidFill>
                <a:effectLst/>
                <a:latin typeface="Calibri" panose="020F0502020204030204" pitchFamily="34" charset="0"/>
              </a:rPr>
              <a:t>​</a:t>
            </a:r>
            <a:endParaRPr lang="en-GB"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Presenter notes: If you have time, please explore these links ahead of your session with colleagues. You may well find a particular resource that you want to highlight to all as part of your input. There may be links you want to share with the team ahead of or as follow up to your input with them. </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Encourage your colleagues to explore the RRSA website to find additional resources. </a:t>
            </a:r>
            <a:endParaRPr lang="en-GB" sz="1800" b="0" i="0">
              <a:solidFill>
                <a:srgbClr val="444444"/>
              </a:solidFill>
              <a:effectLst/>
              <a:latin typeface="Arial" panose="020B060402020202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cs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sz="180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800">
              <a:effectLst/>
              <a:latin typeface="Arial" panose="020B0604020202020204" pitchFamily="34" charset="0"/>
              <a:ea typeface="Times New Roman" panose="02020603050405020304" pitchFamily="18"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Presenter notes: Please edit the aims of the session to suit the time you have available.  </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This session is intended to support you to support staff to develop their understanding of dignity, a principle that underpins all human rights, including children's rights. </a:t>
            </a:r>
          </a:p>
          <a:p>
            <a:pPr algn="l" rtl="0" fontAlgn="base"/>
            <a:endParaRPr lang="en-GB" sz="1800" b="0" i="0" u="none" strike="noStrike">
              <a:solidFill>
                <a:srgbClr val="000000"/>
              </a:solidFill>
              <a:effectLst/>
              <a:latin typeface="Arial" panose="020B0604020202020204" pitchFamily="34" charset="0"/>
              <a:cs typeface="Arial" panose="020B0604020202020204" pitchFamily="34" charset="0"/>
            </a:endParaRP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It can be a difficult concept to pin down, so the focus is on helping staff to visualise what dignity might look like in practice and how they can give greater consideration to children's dignity in their day-to-day activity.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endParaRPr lang="en-GB" sz="1800" b="0" i="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Delete this slide before using.</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It would be useful to have copies of the summary CRC so that staff can refer to them throughout the session. Please also ask your colleagues to bring some of the key texts that are used in their year group or subject along to the meeting, as this will be needed for some of the activities. </a:t>
            </a:r>
          </a:p>
          <a:p>
            <a:pPr>
              <a:lnSpc>
                <a:spcPct val="107000"/>
              </a:lnSpc>
              <a:spcAft>
                <a:spcPts val="800"/>
              </a:spcAft>
            </a:pPr>
            <a:endPar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www.unicef.org.uk/wp-content/uploads/2019/10/UNCRC_summary-1_1.pdf</a:t>
            </a:r>
            <a:endParaRPr lang="en-US" sz="18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The video complements the content of this pack and can also be used separately. </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Presenter notes: </a:t>
            </a:r>
            <a:r>
              <a:rPr lang="en-US"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As Dragan points out in the film, dignity underpins all human rights. It is mentioned explicitly in some articles, but it is implicit across the whole UN Convention on the Rights of the Child. We all need to be aware of the importance of dignity if we are to successfully embed a rights based approach in our work. There isn't a checklist for dignity, it's about making sure we recognise the inherent worth of all individuals and translate that into our actions.</a:t>
            </a:r>
            <a:r>
              <a:rPr lang="en-US" sz="1800" b="0" i="0" u="none" strike="noStrike">
                <a:solidFill>
                  <a:srgbClr val="000000"/>
                </a:solidFill>
                <a:effectLst/>
                <a:latin typeface="Arial" panose="020B0604020202020204" pitchFamily="34" charset="0"/>
                <a:cs typeface="Arial" panose="020B0604020202020204" pitchFamily="34" charset="0"/>
              </a:rPr>
              <a:t> </a:t>
            </a:r>
            <a:r>
              <a:rPr lang="en-GB" sz="1800" b="0" i="0" u="none" strike="noStrike">
                <a:solidFill>
                  <a:srgbClr val="000000"/>
                </a:solidFill>
                <a:effectLst/>
                <a:latin typeface="Arial" panose="020B0604020202020204" pitchFamily="34" charset="0"/>
                <a:cs typeface="Arial" panose="020B0604020202020204" pitchFamily="34" charset="0"/>
              </a:rPr>
              <a:t> </a:t>
            </a:r>
            <a:endParaRPr lang="en-US" sz="1800" b="0" i="0">
              <a:solidFill>
                <a:srgbClr val="444444"/>
              </a:solidFill>
              <a:effectLst/>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Presenter notes: </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This slide provides an opportunity to remind colleagues of the ‘structure’ of RRSA which includes three strands: Teaching about rights; through rights; and for rights.</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Dignity is specifically mentioned under Outcome 3, but it features in other places, too. </a:t>
            </a:r>
            <a:r>
              <a:rPr lang="en-GB" sz="1800" b="0" i="0">
                <a:solidFill>
                  <a:srgbClr val="444444"/>
                </a:solidFill>
                <a:effectLst/>
                <a:latin typeface="Arial" panose="020B0604020202020204" pitchFamily="34" charset="0"/>
                <a:cs typeface="Arial" panose="020B0604020202020204" pitchFamily="34" charset="0"/>
              </a:rPr>
              <a:t>​ </a:t>
            </a:r>
            <a:r>
              <a:rPr lang="en-GB" sz="1800" b="1" i="0">
                <a:solidFill>
                  <a:srgbClr val="444444"/>
                </a:solidFill>
                <a:effectLst/>
                <a:latin typeface="Arial" panose="020B0604020202020204" pitchFamily="34" charset="0"/>
                <a:cs typeface="Arial" panose="020B0604020202020204" pitchFamily="34" charset="0"/>
              </a:rPr>
              <a:t>Please note that learners’ familiarity with and understanding of the concept of dignity is not expected until you are accredited at Gold. </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Strand B, Outcome 3: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Perhaps the biggest area for consideration when thinking about dignity is how you promote positive relationships. From an RRSA perspective, there isn't a right way or wrong way to do this, but consideration of learners' dignity when designing your approach is certainly going to help in developing rights respecting policy and practice. When something goes wrong, how do you respond? Is it handled calmly, with a focus on repair? Are you helping children to make better choices in a private, respectful way?</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Strand B, Outcome 6:</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Dignity is often closely tied to equity and making sure that pupils get the care and support they need to enjoy their rights. Being included and valued are central to the sense of self-worth which characterises dignity. How are you showing every child that you value them?</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Strand C, Outcome 8: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Part of valuing pupils involves listening to what they have to say and taking it seriously. It's important to take a systematic approach to listening, with many and varied opportunities for pupils to participate, especially those who are typically furthest from discussions. Also important is a recognition that some learners will need alternative methods of communication to make their 'voice' heard.</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Strand C, Outcome 9: </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As your school moves through Silver to Gold, it is expected that more and more pupils will have the opportunity to engage in taking action for the rights of others. This will typically includes advocacy, campaigning and fundraising. As we approach this work, dignity is an important consideration as we think about those children we are seeking to support. Our approach should be one of empathy rather than sympathy.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The full text of the Strands and Outcomes of the Award can be found here:</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www.unicef.org.uk/rights-respecting-schools/wp-content/uploads/sites/4/2015/06/RRSA-Strands-and-Outcomes-at-Silver-and-Gold-1.pdf</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2800" b="0" i="0">
                <a:solidFill>
                  <a:srgbClr val="444444"/>
                </a:solidFill>
                <a:effectLst/>
                <a:latin typeface="Calibri" panose="020F0502020204030204" pitchFamily="34" charset="0"/>
              </a:rPr>
              <a:t>​</a:t>
            </a:r>
          </a:p>
          <a:p>
            <a:endParaRPr lang="en-GB"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444444"/>
                </a:solidFill>
              </a:rPr>
              <a:t>It's good to get your colleagues to revisit the CRC whenever possible. Please make copies of the CRC summary available and ask people to explore the articles to address the task set out on the slide.</a:t>
            </a:r>
            <a:endParaRPr lang="en-GB"/>
          </a:p>
          <a:p>
            <a:endParaRPr lang="en-GB">
              <a:solidFill>
                <a:srgbClr val="444444"/>
              </a:solidFill>
            </a:endParaRPr>
          </a:p>
          <a:p>
            <a:r>
              <a:rPr lang="en-GB">
                <a:solidFill>
                  <a:srgbClr val="444444"/>
                </a:solidFill>
              </a:rPr>
              <a:t>After a few minutes invite responses and discuss these, then click to reveal the articles we have identified. </a:t>
            </a:r>
            <a:endParaRPr lang="en-GB">
              <a:solidFill>
                <a:srgbClr val="000000"/>
              </a:solidFill>
            </a:endParaRPr>
          </a:p>
          <a:p>
            <a:endParaRPr lang="en-GB">
              <a:solidFill>
                <a:srgbClr val="444444"/>
              </a:solidFill>
            </a:endParaRPr>
          </a:p>
          <a:p>
            <a:r>
              <a:rPr lang="en-GB">
                <a:solidFill>
                  <a:srgbClr val="444444"/>
                </a:solidFill>
              </a:rPr>
              <a:t>These are not a ‘correct’ answer, just the articles that seemed particularly relevant to the RRSA team, in terms of dignity. </a:t>
            </a:r>
            <a:endParaRPr lang="en-GB">
              <a:ea typeface="Calibri"/>
              <a:cs typeface="Calibri"/>
            </a:endParaRPr>
          </a:p>
          <a:p>
            <a:pPr marL="0" indent="0" algn="l">
              <a:buFont typeface="Arial" panose="020B0604020202020204" pitchFamily="34" charset="0"/>
              <a:buNone/>
            </a:pPr>
            <a:endParaRPr lang="en-GB" b="0" i="0">
              <a:solidFill>
                <a:srgbClr val="444444"/>
              </a:solidFill>
              <a:effectLst/>
              <a:latin typeface="Calibri" panose="020F0502020204030204" pitchFamily="34" charset="0"/>
              <a:ea typeface="Calibri"/>
              <a:cs typeface="Calibri"/>
            </a:endParaRPr>
          </a:p>
          <a:p>
            <a:pPr>
              <a:buFont typeface="Arial" panose="020B0604020202020204" pitchFamily="34" charset="0"/>
            </a:pPr>
            <a:endParaRPr lang="en-GB">
              <a:solidFill>
                <a:srgbClr val="444444"/>
              </a:solidFill>
              <a:ea typeface="Calibri"/>
              <a:cs typeface="Calibri"/>
            </a:endParaRPr>
          </a:p>
          <a:p>
            <a:endParaRPr lang="en-GB">
              <a:solidFill>
                <a:srgbClr val="444444"/>
              </a:solidFill>
              <a:ea typeface="Calibri"/>
              <a:cs typeface="Calibri"/>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Presenter notes: Choose the questions that are most relevant to your setting and experience. Collect some of the ideas from your colleagues and add them to your action plan/evidence. </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a:p>
            <a:pPr algn="l" rtl="0" fontAlgn="base">
              <a:buFont typeface="+mj-lt"/>
              <a:buAutoNum type="arabicPeriod"/>
            </a:pPr>
            <a:r>
              <a:rPr lang="en-GB" sz="1800" b="0" i="0" u="none" strike="noStrike">
                <a:solidFill>
                  <a:srgbClr val="000000"/>
                </a:solidFill>
                <a:effectLst/>
                <a:latin typeface="Arial" panose="020B0604020202020204" pitchFamily="34" charset="0"/>
                <a:cs typeface="Arial" panose="020B0604020202020204" pitchFamily="34" charset="0"/>
              </a:rPr>
              <a:t>Defining dignity isn't easy, for children or adults, but most of us have a general sense of what it means. Relating it to real life situations can help us to develop that working definition and help us to see how it shapes situations. </a:t>
            </a:r>
            <a:r>
              <a:rPr lang="en-GB" sz="1800" b="0" i="0">
                <a:solidFill>
                  <a:srgbClr val="444444"/>
                </a:solidFill>
                <a:effectLst/>
                <a:latin typeface="Arial" panose="020B0604020202020204" pitchFamily="34" charset="0"/>
                <a:cs typeface="Arial" panose="020B0604020202020204" pitchFamily="34" charset="0"/>
              </a:rPr>
              <a:t>​</a:t>
            </a:r>
          </a:p>
          <a:p>
            <a:pPr algn="l" rtl="0" fontAlgn="base">
              <a:buFont typeface="+mj-lt"/>
              <a:buAutoNum type="arabicPeriod"/>
            </a:pPr>
            <a:r>
              <a:rPr lang="en-GB" sz="1800" b="0" i="0" u="none" strike="noStrike">
                <a:solidFill>
                  <a:srgbClr val="000000"/>
                </a:solidFill>
                <a:effectLst/>
                <a:latin typeface="Arial" panose="020B0604020202020204" pitchFamily="34" charset="0"/>
                <a:cs typeface="Arial" panose="020B0604020202020204" pitchFamily="34" charset="0"/>
              </a:rPr>
              <a:t>There are many occasions where dignity will be involved in school life, even if you haven't thought of it before. Perhaps the most common area where it is important is in how you manage relationships. Personal care may be another area, particularly in early years or ASN settings. </a:t>
            </a:r>
            <a:r>
              <a:rPr lang="en-GB" sz="1800" b="0" i="0">
                <a:solidFill>
                  <a:srgbClr val="444444"/>
                </a:solidFill>
                <a:effectLst/>
                <a:latin typeface="Arial" panose="020B0604020202020204" pitchFamily="34" charset="0"/>
                <a:cs typeface="Arial" panose="020B0604020202020204" pitchFamily="34" charset="0"/>
              </a:rPr>
              <a:t>​</a:t>
            </a:r>
          </a:p>
          <a:p>
            <a:pPr algn="l" rtl="0" fontAlgn="base">
              <a:buFont typeface="+mj-lt"/>
              <a:buAutoNum type="arabicPeriod"/>
            </a:pPr>
            <a:r>
              <a:rPr lang="en-GB" sz="1800" b="0" i="0" u="none" strike="noStrike">
                <a:solidFill>
                  <a:srgbClr val="000000"/>
                </a:solidFill>
                <a:effectLst/>
                <a:latin typeface="Arial" panose="020B0604020202020204" pitchFamily="34" charset="0"/>
                <a:cs typeface="Arial" panose="020B0604020202020204" pitchFamily="34" charset="0"/>
              </a:rPr>
              <a:t>Building everyone's understanding of dignity will help to improve your approach. For practical ideas, see the resources section.</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2800" b="0" i="0">
                <a:solidFill>
                  <a:srgbClr val="444444"/>
                </a:solidFill>
                <a:effectLst/>
                <a:latin typeface="WordVisi_MSFontService"/>
              </a:rPr>
              <a:t>​</a:t>
            </a:r>
            <a:endParaRPr lang="en-GB" sz="2800" b="0" i="0">
              <a:solidFill>
                <a:srgbClr val="444444"/>
              </a:solidFill>
              <a:effectLst/>
              <a:latin typeface="Calibri" panose="020F0502020204030204" pitchFamily="34" charset="0"/>
            </a:endParaRPr>
          </a:p>
          <a:p>
            <a:endParaRPr lang="en-GB" sz="1800" b="0" i="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762142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a:t>
            </a:r>
            <a:r>
              <a:rPr lang="en-GB" sz="800" b="0" i="0" err="1">
                <a:solidFill>
                  <a:schemeClr val="bg1"/>
                </a:solidFill>
                <a:effectLst/>
                <a:latin typeface="Univers LT Pro 45 Light" panose="020B0403020202020204" pitchFamily="34" charset="77"/>
              </a:rPr>
              <a:t>UNICEF</a:t>
            </a:r>
            <a:r>
              <a:rPr lang="en-GB" sz="800" b="0" i="0" err="1">
                <a:solidFill>
                  <a:schemeClr val="bg1"/>
                </a:solidFill>
                <a:effectLst/>
                <a:latin typeface="Montserrat" pitchFamily="2" charset="77"/>
              </a:rPr>
              <a:t>Sandag</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a:solidFill>
                  <a:schemeClr val="bg1"/>
                </a:solidFill>
                <a:effectLst/>
                <a:latin typeface="Univers LT Pro 45 Light" panose="020B0403020202020204" pitchFamily="34" charset="77"/>
              </a:rPr>
              <a:t>2-year-old </a:t>
            </a:r>
            <a:r>
              <a:rPr lang="en-GB" sz="1200" b="0" i="0" err="1">
                <a:solidFill>
                  <a:schemeClr val="bg1"/>
                </a:solidFill>
                <a:effectLst/>
                <a:latin typeface="Univers LT Pro 45 Light" panose="020B0403020202020204" pitchFamily="34" charset="77"/>
              </a:rPr>
              <a:t>Anirlan</a:t>
            </a:r>
            <a:r>
              <a:rPr lang="en-GB" sz="1200" b="0" i="0">
                <a:solidFill>
                  <a:schemeClr val="bg1"/>
                </a:solidFill>
                <a:effectLst/>
                <a:latin typeface="Univers LT Pro 45 Light" panose="020B0403020202020204" pitchFamily="34" charset="77"/>
              </a:rPr>
              <a:t> lives in Mongolia with her mother, </a:t>
            </a:r>
            <a:r>
              <a:rPr lang="en-GB" sz="1200" b="0" i="0" err="1">
                <a:solidFill>
                  <a:schemeClr val="bg1"/>
                </a:solidFill>
                <a:effectLst/>
                <a:latin typeface="Univers LT Pro 45 Light" panose="020B0403020202020204" pitchFamily="34" charset="77"/>
              </a:rPr>
              <a:t>Otgonbayar</a:t>
            </a:r>
            <a:r>
              <a:rPr lang="en-GB" sz="1200" b="0" i="0">
                <a:solidFill>
                  <a:schemeClr val="bg1"/>
                </a:solidFill>
                <a:effectLst/>
                <a:latin typeface="Univers LT Pro 45 Light" panose="020B0403020202020204" pitchFamily="34" charset="77"/>
              </a:rPr>
              <a:t>. UNICEF health worker, </a:t>
            </a:r>
            <a:r>
              <a:rPr lang="en-GB" sz="1200" b="0" i="0" err="1">
                <a:solidFill>
                  <a:schemeClr val="bg1"/>
                </a:solidFill>
                <a:effectLst/>
                <a:latin typeface="Univers LT Pro 45 Light" panose="020B0403020202020204" pitchFamily="34" charset="77"/>
              </a:rPr>
              <a:t>Ogi</a:t>
            </a:r>
            <a:r>
              <a:rPr lang="en-GB" sz="1200" b="0" i="0">
                <a:solidFill>
                  <a:schemeClr val="bg1"/>
                </a:solidFill>
                <a:effectLst/>
                <a:latin typeface="Univers LT Pro 45 Light" panose="020B0403020202020204" pitchFamily="34" charset="77"/>
              </a:rPr>
              <a:t> travels hundreds of miles to vaccinate children in </a:t>
            </a:r>
            <a:r>
              <a:rPr lang="en-GB" sz="1200" b="0" i="0" err="1">
                <a:solidFill>
                  <a:schemeClr val="bg1"/>
                </a:solidFill>
                <a:effectLst/>
                <a:latin typeface="Univers LT Pro 45 Light" panose="020B0403020202020204" pitchFamily="34" charset="77"/>
              </a:rPr>
              <a:t>Anirlan’s</a:t>
            </a:r>
            <a:r>
              <a:rPr lang="en-GB" sz="1200" b="0" i="0">
                <a:solidFill>
                  <a:schemeClr val="bg1"/>
                </a:solidFill>
                <a:effectLst/>
                <a:latin typeface="Univers LT Pro 45 Light" panose="020B0403020202020204" pitchFamily="34" charset="77"/>
              </a:rPr>
              <a:t> remote community.</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Issaa</a:t>
            </a:r>
            <a:endParaRPr lang="en-US" sz="800" b="0" i="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pic>
        <p:nvPicPr>
          <p:cNvPr id="3" name="Picture 2" descr="A group of children in a classroom&#10;&#10;Description automatically generated">
            <a:extLst>
              <a:ext uri="{FF2B5EF4-FFF2-40B4-BE49-F238E27FC236}">
                <a16:creationId xmlns:a16="http://schemas.microsoft.com/office/drawing/2014/main" id="{79A8BE90-EB97-C5B9-F8B6-A80E6E1922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448" r="20448"/>
          <a:stretch/>
        </p:blipFill>
        <p:spPr>
          <a:xfrm>
            <a:off x="6096000" y="0"/>
            <a:ext cx="6096000" cy="6876093"/>
          </a:xfrm>
          <a:prstGeom prst="rect">
            <a:avLst/>
          </a:prstGeom>
        </p:spPr>
      </p:pic>
      <p:sp>
        <p:nvSpPr>
          <p:cNvPr id="4" name="TextBox 3">
            <a:extLst>
              <a:ext uri="{FF2B5EF4-FFF2-40B4-BE49-F238E27FC236}">
                <a16:creationId xmlns:a16="http://schemas.microsoft.com/office/drawing/2014/main" id="{DBE36EEA-DBDF-1F93-480F-B06A56874660}"/>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UNICEF/Sokol</a:t>
            </a:r>
            <a:endParaRPr lang="en-US" sz="800" b="0" i="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a:solidFill>
                  <a:schemeClr val="bg1"/>
                </a:solidFill>
                <a:effectLst/>
                <a:latin typeface="Open Sans" panose="020B0606030504020204" pitchFamily="34" charset="0"/>
              </a:rPr>
              <a:t>© UNICEF/Al-Basha</a:t>
            </a:r>
            <a:endParaRPr lang="en-US" sz="80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a:solidFill>
                  <a:schemeClr val="bg1"/>
                </a:solidFill>
                <a:effectLst/>
                <a:latin typeface="Open Sans" panose="020B0606030504020204" pitchFamily="34" charset="0"/>
              </a:rPr>
              <a:t>© UNICEF/</a:t>
            </a:r>
            <a:r>
              <a:rPr lang="en-GB" sz="800" b="0" i="0" err="1">
                <a:solidFill>
                  <a:schemeClr val="bg1"/>
                </a:solidFill>
                <a:effectLst/>
                <a:latin typeface="Open Sans" panose="020B0606030504020204" pitchFamily="34" charset="0"/>
              </a:rPr>
              <a:t>Dejongh</a:t>
            </a:r>
            <a:endParaRPr lang="en-US" sz="80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a:solidFill>
                  <a:schemeClr val="bg1"/>
                </a:solidFill>
                <a:latin typeface="Univers LT Pro 45 Light" panose="020B0403020202020204" pitchFamily="34" charset="77"/>
              </a:rPr>
              <a:t>Tato </a:t>
            </a:r>
            <a:r>
              <a:rPr lang="en-GB" sz="1200" b="0" i="0" err="1">
                <a:solidFill>
                  <a:schemeClr val="bg1"/>
                </a:solidFill>
                <a:latin typeface="Univers LT Pro 45 Light" panose="020B0403020202020204" pitchFamily="34" charset="77"/>
              </a:rPr>
              <a:t>Guyo</a:t>
            </a:r>
            <a:r>
              <a:rPr lang="en-GB" sz="1200" b="0" i="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Matas</a:t>
            </a:r>
            <a:endParaRPr lang="en-US" sz="800" b="0" i="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a:latin typeface="Univers LT Pro 45 Light" panose="020B0403020202020204" pitchFamily="34" charset="77"/>
              </a:rPr>
              <a:t>"I wash my hands so germs don't get on them," </a:t>
            </a:r>
            <a:r>
              <a:rPr lang="en-GB" sz="1200" b="0" i="0">
                <a:latin typeface="Univers LT Pro 45 Light" panose="020B0403020202020204" pitchFamily="34" charset="77"/>
              </a:rPr>
              <a:t>says </a:t>
            </a:r>
            <a:r>
              <a:rPr lang="en-GB" sz="1200" b="0" i="0" err="1">
                <a:latin typeface="Univers LT Pro 45 Light" panose="020B0403020202020204" pitchFamily="34" charset="77"/>
              </a:rPr>
              <a:t>Dareen</a:t>
            </a:r>
            <a:r>
              <a:rPr lang="en-GB" sz="1200" b="0" i="0">
                <a:latin typeface="Univers LT Pro 45 Light" panose="020B0403020202020204" pitchFamily="34" charset="77"/>
              </a:rPr>
              <a:t>, 6, at school in Jordan. UNICEF is supporting the Government of Jordan to improve water, sanitation and hygiene facilities in schools.</a:t>
            </a:r>
            <a:endParaRPr lang="en-US" sz="1200" b="0" i="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Mulala</a:t>
            </a:r>
            <a:endParaRPr lang="en-US" sz="800" b="0" i="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err="1">
                <a:solidFill>
                  <a:schemeClr val="bg1"/>
                </a:solidFill>
                <a:latin typeface="Univers LT Pro 45 Light" panose="020B0403020202020204" pitchFamily="34" charset="77"/>
              </a:rPr>
              <a:t>Anaelah</a:t>
            </a:r>
            <a:r>
              <a:rPr lang="en-GB" sz="1200" b="0" i="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Chikondi</a:t>
            </a:r>
            <a:endParaRPr lang="en-US" sz="800" b="0" i="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a:solidFill>
                  <a:schemeClr val="tx1"/>
                </a:solidFill>
                <a:latin typeface="Univers LT Pro 45 Light" panose="020B0403020202020204" pitchFamily="34" charset="77"/>
              </a:rPr>
              <a:t>Steven, 14, plays football at a UNICEF–supported Children’s Corner in Malawi.</a:t>
            </a:r>
          </a:p>
          <a:p>
            <a:pPr algn="r"/>
            <a:endParaRPr lang="en-GB" sz="1200" b="0" i="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Taxta</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Bashizi</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a:solidFill>
                  <a:schemeClr val="tx1"/>
                </a:solidFill>
                <a:latin typeface="Univers LT Pro 45 Light" panose="020B0403020202020204" pitchFamily="34" charset="77"/>
              </a:rPr>
              <a:t>Dorcas, 10, says </a:t>
            </a:r>
            <a:r>
              <a:rPr lang="en-GB" sz="1200" b="0" i="1">
                <a:solidFill>
                  <a:schemeClr val="tx1"/>
                </a:solidFill>
                <a:latin typeface="Univers LT Pro 45 Light" panose="020B0403020202020204" pitchFamily="34" charset="77"/>
              </a:rPr>
              <a:t>"I'm going to finish my primary education soon and go on to secondary school to be a boat captain." </a:t>
            </a:r>
            <a:r>
              <a:rPr lang="en-GB" sz="1200" b="0" i="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UNICEF/Karimi</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a:solidFill>
                  <a:schemeClr val="bg1"/>
                </a:solidFill>
                <a:latin typeface="Univers LT Pro 45 Light" panose="020B0403020202020204" pitchFamily="34" charset="77"/>
              </a:rPr>
              <a:t>My favourite thing here is studying, especially numbers and mathematics</a:t>
            </a:r>
            <a:r>
              <a:rPr lang="en-GB" sz="1200" b="0" i="0">
                <a:solidFill>
                  <a:schemeClr val="bg1"/>
                </a:solidFill>
                <a:latin typeface="Univers LT Pro 45 Light" panose="020B0403020202020204" pitchFamily="34" charset="77"/>
              </a:rPr>
              <a:t>”, she smiles.</a:t>
            </a:r>
          </a:p>
          <a:p>
            <a:pPr algn="l"/>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18/04/2024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www.unicef.org.uk/rights-respecting-schools/resources/teaching-resources/guidance-assemblies-lessons/exploring-dignity-with-pupi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guidance-assemblies-lessons/rights-linked-reading-suggestions-for-children-and-young-people/" TargetMode="External"/><Relationship Id="rId3" Type="http://schemas.openxmlformats.org/officeDocument/2006/relationships/hyperlink" Target="https://www.unicef.org.uk/rights-respecting-schools/resources/teaching-resources/guidance-assemblies-lessons/exploring-dignity-with-pupils/" TargetMode="External"/><Relationship Id="rId7" Type="http://schemas.openxmlformats.org/officeDocument/2006/relationships/hyperlink" Target="https://dignityinschool.childrensparliament.org.uk/"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hyperlink" Target="https://www.unicef.org.uk/child-friendly-cities/crba/&#8203;" TargetMode="External"/><Relationship Id="rId5" Type="http://schemas.openxmlformats.org/officeDocument/2006/relationships/hyperlink" Target="https://www.unicef.org.uk/rights-respecting-schools/wp-content/uploads/sites/4/2022/12/Article-of-the-Week_Articles-26-and-27.pptx" TargetMode="External"/><Relationship Id="rId4" Type="http://schemas.openxmlformats.org/officeDocument/2006/relationships/hyperlink" Target="https://www.unicef.org.uk/rights-respecting-schools/wp-content/uploads/sites/4/2022/10/Article-of-the-Week_Article-16.ppt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pXkponjwL4s?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7.xml"/><Relationship Id="rId16" Type="http://schemas.openxmlformats.org/officeDocument/2006/relationships/image" Target="../media/image40.svg"/><Relationship Id="rId1" Type="http://schemas.openxmlformats.org/officeDocument/2006/relationships/slideLayout" Target="../slideLayouts/slideLayout1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martin-primary-school-dignity/"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bg1"/>
                </a:solidFill>
                <a:latin typeface="Univers LT Pro 85 XBlack" panose="020B0A04040702020204" pitchFamily="34" charset="0"/>
              </a:rPr>
              <a:t>CAMPAIGNING IN SCHOOL</a:t>
            </a:r>
          </a:p>
        </p:txBody>
      </p:sp>
      <p:pic>
        <p:nvPicPr>
          <p:cNvPr id="14" name="Picture 13" descr="A child sitting on a swing&#10;&#10;Description automatically generated">
            <a:extLst>
              <a:ext uri="{FF2B5EF4-FFF2-40B4-BE49-F238E27FC236}">
                <a16:creationId xmlns:a16="http://schemas.microsoft.com/office/drawing/2014/main" id="{E99B79DD-DF29-670E-CD6C-CB3CCA10DC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4" b="16653"/>
          <a:stretch/>
        </p:blipFill>
        <p:spPr>
          <a:xfrm>
            <a:off x="0" y="0"/>
            <a:ext cx="12427974" cy="6858000"/>
          </a:xfrm>
          <a:prstGeom prst="rect">
            <a:avLst/>
          </a:prstGeom>
        </p:spPr>
      </p:pic>
      <p:pic>
        <p:nvPicPr>
          <p:cNvPr id="16" name="Picture 15">
            <a:extLst>
              <a:ext uri="{FF2B5EF4-FFF2-40B4-BE49-F238E27FC236}">
                <a16:creationId xmlns:a16="http://schemas.microsoft.com/office/drawing/2014/main" id="{B9E78C03-013D-DA5F-DD11-53ABA8A244DD}"/>
              </a:ext>
            </a:extLst>
          </p:cNvPr>
          <p:cNvPicPr>
            <a:picLocks noChangeAspect="1"/>
          </p:cNvPicPr>
          <p:nvPr/>
        </p:nvPicPr>
        <p:blipFill>
          <a:blip r:embed="rId4"/>
          <a:stretch>
            <a:fillRect/>
          </a:stretch>
        </p:blipFill>
        <p:spPr>
          <a:xfrm>
            <a:off x="7680518" y="4603346"/>
            <a:ext cx="4216761" cy="2034101"/>
          </a:xfrm>
          <a:prstGeom prst="rect">
            <a:avLst/>
          </a:prstGeom>
        </p:spPr>
      </p:pic>
      <p:sp>
        <p:nvSpPr>
          <p:cNvPr id="17" name="Rectangle 16">
            <a:extLst>
              <a:ext uri="{FF2B5EF4-FFF2-40B4-BE49-F238E27FC236}">
                <a16:creationId xmlns:a16="http://schemas.microsoft.com/office/drawing/2014/main" id="{5E802028-4E3C-7D34-5FDD-C93C8827BD0E}"/>
              </a:ext>
            </a:extLst>
          </p:cNvPr>
          <p:cNvSpPr/>
          <p:nvPr/>
        </p:nvSpPr>
        <p:spPr>
          <a:xfrm>
            <a:off x="203200" y="5789020"/>
            <a:ext cx="1725613" cy="5871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latin typeface="Arial Black" panose="020B0A04020102020204" pitchFamily="34" charset="0"/>
              </a:rPr>
              <a:t>DIGNITY</a:t>
            </a:r>
          </a:p>
        </p:txBody>
      </p:sp>
      <p:pic>
        <p:nvPicPr>
          <p:cNvPr id="20" name="Picture 19" descr="A blue sign with white text and children holding hands&#10;&#10;Description automatically generated">
            <a:extLst>
              <a:ext uri="{FF2B5EF4-FFF2-40B4-BE49-F238E27FC236}">
                <a16:creationId xmlns:a16="http://schemas.microsoft.com/office/drawing/2014/main" id="{3E466E1A-5A2D-35B5-B048-603FCCDD7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850" y="0"/>
            <a:ext cx="2468429" cy="2034101"/>
          </a:xfrm>
          <a:prstGeom prst="rect">
            <a:avLst/>
          </a:prstGeom>
        </p:spPr>
      </p:pic>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158827"/>
            <a:ext cx="7346255" cy="766371"/>
          </a:xfrm>
        </p:spPr>
        <p:txBody>
          <a:bodyPr/>
          <a:lstStyle/>
          <a:p>
            <a:r>
              <a:rPr lang="en-US"/>
              <a:t>ACTIVITY - SCENARIOS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7941FE24-1263-6F99-804A-B4A27B7A8009}"/>
              </a:ext>
            </a:extLst>
          </p:cNvPr>
          <p:cNvSpPr txBox="1"/>
          <p:nvPr/>
        </p:nvSpPr>
        <p:spPr>
          <a:xfrm>
            <a:off x="765581" y="2538165"/>
            <a:ext cx="2980862" cy="2862322"/>
          </a:xfrm>
          <a:prstGeom prst="rect">
            <a:avLst/>
          </a:prstGeom>
          <a:noFill/>
        </p:spPr>
        <p:txBody>
          <a:bodyPr wrap="square" lIns="91440" tIns="45720" rIns="91440" bIns="45720" rtlCol="0" anchor="t">
            <a:spAutoFit/>
          </a:bodyPr>
          <a:lstStyle/>
          <a:p>
            <a:pPr algn="ctr"/>
            <a:r>
              <a:rPr lang="en-GB" sz="2000" b="0" i="0">
                <a:effectLst/>
                <a:latin typeface="Arial"/>
                <a:cs typeface="Arial"/>
              </a:rPr>
              <a:t>1. When a pupil is disrupting the class or not following the school rules, their names are written on the board, or they are moved onto the red section of the ‘traffic light’ behaviour management system.</a:t>
            </a:r>
            <a:endParaRPr lang="en-GB" sz="2000" i="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1684C5A-42DC-4F02-3F4A-7DB2BD1BDD21}"/>
              </a:ext>
            </a:extLst>
          </p:cNvPr>
          <p:cNvSpPr txBox="1"/>
          <p:nvPr/>
        </p:nvSpPr>
        <p:spPr>
          <a:xfrm>
            <a:off x="4584372" y="2630498"/>
            <a:ext cx="3153065" cy="2246769"/>
          </a:xfrm>
          <a:prstGeom prst="rect">
            <a:avLst/>
          </a:prstGeom>
          <a:noFill/>
        </p:spPr>
        <p:txBody>
          <a:bodyPr wrap="square" lIns="91440" tIns="45720" rIns="91440" bIns="45720" rtlCol="0" anchor="t">
            <a:spAutoFit/>
          </a:bodyPr>
          <a:lstStyle/>
          <a:p>
            <a:pPr algn="ctr"/>
            <a:r>
              <a:rPr lang="en-GB" sz="2000" kern="100">
                <a:latin typeface="Arial"/>
                <a:ea typeface="Calibri" panose="020F0502020204030204" pitchFamily="34" charset="0"/>
                <a:cs typeface="Arial"/>
              </a:rPr>
              <a:t>2. Pupils are given target grades based on their performance in previous tests, these grades are highlighted on the front of their exercise books for each subject.</a:t>
            </a:r>
            <a:endParaRPr lang="en-GB" sz="2000" kern="1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172AB8-B6D0-FD96-C365-BBAB2E5AAE0A}"/>
              </a:ext>
            </a:extLst>
          </p:cNvPr>
          <p:cNvSpPr txBox="1"/>
          <p:nvPr/>
        </p:nvSpPr>
        <p:spPr>
          <a:xfrm>
            <a:off x="8527986" y="2630498"/>
            <a:ext cx="3153065" cy="2554545"/>
          </a:xfrm>
          <a:prstGeom prst="rect">
            <a:avLst/>
          </a:prstGeom>
          <a:noFill/>
        </p:spPr>
        <p:txBody>
          <a:bodyPr wrap="square" lIns="91440" tIns="45720" rIns="91440" bIns="45720" rtlCol="0" anchor="t">
            <a:spAutoFit/>
          </a:bodyPr>
          <a:lstStyle/>
          <a:p>
            <a:pPr algn="ctr"/>
            <a:r>
              <a:rPr lang="en-GB" sz="2000" kern="100">
                <a:effectLst/>
                <a:latin typeface="Arial"/>
                <a:ea typeface="Calibri" panose="020F0502020204030204" pitchFamily="34" charset="0"/>
                <a:cs typeface="Arial"/>
              </a:rPr>
              <a:t>3. Using government funding for deprivation, the school has decided to give free school uniforms to relevant learners. Eligible pupils are called to the school hall to collect their uniform.</a:t>
            </a:r>
            <a:endParaRPr lang="en-GB" sz="2000" kern="1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76D500D-A6FE-17CB-4570-11F593F97918}"/>
              </a:ext>
            </a:extLst>
          </p:cNvPr>
          <p:cNvSpPr txBox="1"/>
          <p:nvPr/>
        </p:nvSpPr>
        <p:spPr>
          <a:xfrm>
            <a:off x="300899" y="948424"/>
            <a:ext cx="8910234" cy="1200329"/>
          </a:xfrm>
          <a:prstGeom prst="rect">
            <a:avLst/>
          </a:prstGeom>
          <a:noFill/>
        </p:spPr>
        <p:txBody>
          <a:bodyPr wrap="square">
            <a:spAutoFit/>
          </a:bodyPr>
          <a:lstStyle/>
          <a:p>
            <a:r>
              <a:rPr lang="en-GB" b="1">
                <a:solidFill>
                  <a:srgbClr val="000000"/>
                </a:solidFill>
                <a:latin typeface="Arial" panose="020B0604020202020204" pitchFamily="34" charset="0"/>
                <a:cs typeface="Arial" panose="020B0604020202020204" pitchFamily="34" charset="0"/>
              </a:rPr>
              <a:t>Consider how you can improve respect for dignity in each of the following illustrative scenarios. When you have discussed, check the presenter notes for suggestions.</a:t>
            </a:r>
            <a:endParaRPr lang="en-GB" sz="1800" b="0" i="0">
              <a:solidFill>
                <a:srgbClr val="000000"/>
              </a:solidFill>
              <a:effectLst/>
              <a:latin typeface="Arial" panose="020B0604020202020204" pitchFamily="34" charset="0"/>
              <a:cs typeface="Arial" panose="020B0604020202020204" pitchFamily="34" charset="0"/>
            </a:endParaRPr>
          </a:p>
          <a:p>
            <a:endParaRPr lang="en-GB" sz="1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0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6190" y="2008094"/>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D4E01AB4-7EBD-3B47-7A47-CDDD82E721A0}"/>
              </a:ext>
            </a:extLst>
          </p:cNvPr>
          <p:cNvSpPr txBox="1"/>
          <p:nvPr/>
        </p:nvSpPr>
        <p:spPr>
          <a:xfrm>
            <a:off x="679102" y="2470737"/>
            <a:ext cx="3166057" cy="2862322"/>
          </a:xfrm>
          <a:prstGeom prst="rect">
            <a:avLst/>
          </a:prstGeom>
          <a:noFill/>
        </p:spPr>
        <p:txBody>
          <a:bodyPr wrap="square" lIns="91440" tIns="45720" rIns="91440" bIns="45720" rtlCol="0" anchor="t">
            <a:spAutoFit/>
          </a:bodyPr>
          <a:lstStyle/>
          <a:p>
            <a:pPr algn="ctr"/>
            <a:r>
              <a:rPr lang="en-GB" sz="2000">
                <a:effectLst/>
                <a:latin typeface="Arial"/>
                <a:ea typeface="Calibri"/>
                <a:cs typeface="Arial"/>
              </a:rPr>
              <a:t>4.The Rights Steering Group have arranged a collection of old clothes and shoes to send to children ‘in Africa’. They have created a display with photographs of poor children in Africa to encourage participation.</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lang="en-GB" sz="2000">
              <a:effectLst/>
              <a:latin typeface="Arial"/>
              <a:ea typeface="Calibri"/>
              <a:cs typeface="Arial"/>
            </a:endParaRPr>
          </a:p>
        </p:txBody>
      </p:sp>
      <p:sp>
        <p:nvSpPr>
          <p:cNvPr id="5" name="TextBox 4">
            <a:extLst>
              <a:ext uri="{FF2B5EF4-FFF2-40B4-BE49-F238E27FC236}">
                <a16:creationId xmlns:a16="http://schemas.microsoft.com/office/drawing/2014/main" id="{947A3202-8B3B-3C74-E166-FD27996AB851}"/>
              </a:ext>
            </a:extLst>
          </p:cNvPr>
          <p:cNvSpPr txBox="1"/>
          <p:nvPr/>
        </p:nvSpPr>
        <p:spPr>
          <a:xfrm>
            <a:off x="4682689" y="2470737"/>
            <a:ext cx="2956637" cy="3046988"/>
          </a:xfrm>
          <a:prstGeom prst="rect">
            <a:avLst/>
          </a:prstGeom>
          <a:noFill/>
        </p:spPr>
        <p:txBody>
          <a:bodyPr wrap="square" lIns="91440" tIns="45720" rIns="91440" bIns="45720" rtlCol="0" anchor="t">
            <a:spAutoFit/>
          </a:bodyPr>
          <a:lstStyle/>
          <a:p>
            <a:pPr algn="ctr"/>
            <a:r>
              <a:rPr lang="en-GB" sz="2100">
                <a:latin typeface="Arial"/>
                <a:cs typeface="Arial"/>
              </a:rPr>
              <a:t>5. School staff and a pupil who is non-verbal attend a meeting with an Occupational Therapist from the local authority, the staff explain the pupil’s needs and request the relevant assistance.</a:t>
            </a: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lang="en-GB" sz="2100">
              <a:latin typeface="Arial"/>
              <a:cs typeface="Arial"/>
            </a:endParaRPr>
          </a:p>
        </p:txBody>
      </p:sp>
      <p:sp>
        <p:nvSpPr>
          <p:cNvPr id="8" name="TextBox 7">
            <a:extLst>
              <a:ext uri="{FF2B5EF4-FFF2-40B4-BE49-F238E27FC236}">
                <a16:creationId xmlns:a16="http://schemas.microsoft.com/office/drawing/2014/main" id="{65C97AB5-6721-8A1E-4CB3-237B9D0D658B}"/>
              </a:ext>
            </a:extLst>
          </p:cNvPr>
          <p:cNvSpPr txBox="1"/>
          <p:nvPr/>
        </p:nvSpPr>
        <p:spPr>
          <a:xfrm>
            <a:off x="8423720" y="2538164"/>
            <a:ext cx="3225157" cy="2246769"/>
          </a:xfrm>
          <a:prstGeom prst="rect">
            <a:avLst/>
          </a:prstGeom>
          <a:noFill/>
        </p:spPr>
        <p:txBody>
          <a:bodyPr wrap="square" lIns="91440" tIns="45720" rIns="91440" bIns="45720" rtlCol="0" anchor="t">
            <a:spAutoFit/>
          </a:bodyPr>
          <a:lstStyle/>
          <a:p>
            <a:pPr algn="ctr"/>
            <a:r>
              <a:rPr lang="en-GB" sz="2000" kern="100">
                <a:effectLst/>
                <a:latin typeface="Arial"/>
                <a:ea typeface="Calibri"/>
                <a:cs typeface="Arial"/>
              </a:rPr>
              <a:t>6. In small groups look at the ideas on the RRSA </a:t>
            </a:r>
            <a:r>
              <a:rPr lang="en-GB" sz="2000" kern="100">
                <a:effectLst/>
                <a:latin typeface="Arial"/>
                <a:ea typeface="Calibri"/>
                <a:cs typeface="Arial"/>
                <a:hlinkClick r:id="rId4"/>
              </a:rPr>
              <a:t>website for discussing dignity with children</a:t>
            </a:r>
            <a:r>
              <a:rPr lang="en-GB" sz="2000" kern="100">
                <a:effectLst/>
                <a:latin typeface="Arial"/>
                <a:ea typeface="Calibri"/>
                <a:cs typeface="Arial"/>
              </a:rPr>
              <a:t>. Explore how you might incorporate one of these into your teaching.</a:t>
            </a:r>
            <a:endParaRPr lang="en-GB" sz="2000" kern="100">
              <a:effectLst/>
              <a:latin typeface="Arial" panose="020B0604020202020204" pitchFamily="34" charset="0"/>
              <a:ea typeface="Calibri"/>
              <a:cs typeface="Arial" panose="020B0604020202020204" pitchFamily="34" charset="0"/>
            </a:endParaRPr>
          </a:p>
        </p:txBody>
      </p:sp>
      <p:sp>
        <p:nvSpPr>
          <p:cNvPr id="7" name="Text Placeholder 2">
            <a:extLst>
              <a:ext uri="{FF2B5EF4-FFF2-40B4-BE49-F238E27FC236}">
                <a16:creationId xmlns:a16="http://schemas.microsoft.com/office/drawing/2014/main" id="{FF32C8DB-1954-64CA-A643-EFE3CD59C169}"/>
              </a:ext>
            </a:extLst>
          </p:cNvPr>
          <p:cNvSpPr txBox="1">
            <a:spLocks/>
          </p:cNvSpPr>
          <p:nvPr/>
        </p:nvSpPr>
        <p:spPr>
          <a:xfrm>
            <a:off x="300899" y="246691"/>
            <a:ext cx="7346255" cy="766371"/>
          </a:xfrm>
          <a:prstGeom prst="rect">
            <a:avLst/>
          </a:prstGeom>
          <a:solidFill>
            <a:schemeClr val="tx1"/>
          </a:solidFill>
        </p:spPr>
        <p:txBody>
          <a:bodyPr vert="horz" wrap="square" lIns="144000" tIns="144000" rIns="108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spc="100" baseline="0">
                <a:solidFill>
                  <a:schemeClr val="bg1"/>
                </a:solidFill>
                <a:latin typeface="Univers LT Pro 85 XBlack" panose="020B080403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ACTIVITY - SCENARIOS</a:t>
            </a:r>
          </a:p>
        </p:txBody>
      </p:sp>
      <p:sp>
        <p:nvSpPr>
          <p:cNvPr id="9" name="TextBox 8">
            <a:extLst>
              <a:ext uri="{FF2B5EF4-FFF2-40B4-BE49-F238E27FC236}">
                <a16:creationId xmlns:a16="http://schemas.microsoft.com/office/drawing/2014/main" id="{09DF429B-0EA1-ABF5-2AA6-29E7D92E67A6}"/>
              </a:ext>
            </a:extLst>
          </p:cNvPr>
          <p:cNvSpPr txBox="1"/>
          <p:nvPr/>
        </p:nvSpPr>
        <p:spPr>
          <a:xfrm>
            <a:off x="218056" y="1070295"/>
            <a:ext cx="8910234" cy="1200329"/>
          </a:xfrm>
          <a:prstGeom prst="rect">
            <a:avLst/>
          </a:prstGeom>
          <a:noFill/>
        </p:spPr>
        <p:txBody>
          <a:bodyPr wrap="square">
            <a:spAutoFit/>
          </a:bodyPr>
          <a:lstStyle/>
          <a:p>
            <a:r>
              <a:rPr lang="en-GB" b="1">
                <a:solidFill>
                  <a:srgbClr val="000000"/>
                </a:solidFill>
                <a:latin typeface="Arial" panose="020B0604020202020204" pitchFamily="34" charset="0"/>
                <a:cs typeface="Arial" panose="020B0604020202020204" pitchFamily="34" charset="0"/>
              </a:rPr>
              <a:t>Consider how you can improve respect for dignity in 4 &amp; 5 of the following illustrative scenarios. When you have discussed, check the presenter notes for suggestions.</a:t>
            </a:r>
            <a:endParaRPr lang="en-GB" sz="1800" b="0" i="0">
              <a:solidFill>
                <a:srgbClr val="000000"/>
              </a:solidFill>
              <a:effectLst/>
              <a:latin typeface="Arial" panose="020B0604020202020204" pitchFamily="34" charset="0"/>
              <a:cs typeface="Arial" panose="020B0604020202020204" pitchFamily="34" charset="0"/>
            </a:endParaRPr>
          </a:p>
          <a:p>
            <a:endParaRPr lang="en-GB" sz="1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14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370205" y="1559713"/>
            <a:ext cx="5338363" cy="3046988"/>
          </a:xfrm>
          <a:prstGeom prst="rect">
            <a:avLst/>
          </a:prstGeom>
          <a:noFill/>
        </p:spPr>
        <p:txBody>
          <a:bodyPr wrap="square" rtlCol="0">
            <a:spAutoFit/>
          </a:bodyPr>
          <a:lstStyle/>
          <a:p>
            <a:pPr marL="342900" indent="-342900" algn="l" rtl="0" fontAlgn="base">
              <a:buFont typeface="Wingdings" panose="05000000000000000000" pitchFamily="2" charset="2"/>
              <a:buChar char="§"/>
            </a:pPr>
            <a:r>
              <a:rPr lang="en-GB" sz="2400" b="0" i="0">
                <a:solidFill>
                  <a:srgbClr val="000000"/>
                </a:solidFill>
                <a:effectLst/>
                <a:latin typeface="Arial" panose="020B0604020202020204" pitchFamily="34" charset="0"/>
                <a:cs typeface="Arial" panose="020B0604020202020204" pitchFamily="34" charset="0"/>
              </a:rPr>
              <a:t>Do </a:t>
            </a:r>
            <a:r>
              <a:rPr lang="en-GB" sz="2400">
                <a:solidFill>
                  <a:srgbClr val="000000"/>
                </a:solidFill>
                <a:latin typeface="Arial" panose="020B0604020202020204" pitchFamily="34" charset="0"/>
                <a:cs typeface="Arial" panose="020B0604020202020204" pitchFamily="34" charset="0"/>
              </a:rPr>
              <a:t>we</a:t>
            </a:r>
            <a:r>
              <a:rPr lang="en-GB" sz="2400" b="0" i="0">
                <a:solidFill>
                  <a:srgbClr val="000000"/>
                </a:solidFill>
                <a:effectLst/>
                <a:latin typeface="Arial" panose="020B0604020202020204" pitchFamily="34" charset="0"/>
                <a:cs typeface="Arial" panose="020B0604020202020204" pitchFamily="34" charset="0"/>
              </a:rPr>
              <a:t> need to change anything in our school to ensure that the concept of dignity underpins the ethos and culture, policy and practices of the school?​</a:t>
            </a:r>
          </a:p>
          <a:p>
            <a:pPr marL="342900" indent="-342900" algn="l" rtl="0" fontAlgn="base">
              <a:buFont typeface="Wingdings" panose="05000000000000000000" pitchFamily="2" charset="2"/>
              <a:buChar char="§"/>
            </a:pPr>
            <a:endParaRPr lang="en-GB" sz="2400" b="0" i="0">
              <a:solidFill>
                <a:srgbClr val="000000"/>
              </a:solidFill>
              <a:effectLst/>
              <a:latin typeface="Arial" panose="020B0604020202020204" pitchFamily="34" charset="0"/>
              <a:cs typeface="Arial" panose="020B0604020202020204" pitchFamily="34" charset="0"/>
            </a:endParaRPr>
          </a:p>
          <a:p>
            <a:pPr marL="342900" indent="-342900" algn="l" rtl="0" fontAlgn="base">
              <a:buFont typeface="Wingdings" panose="05000000000000000000" pitchFamily="2" charset="2"/>
              <a:buChar char="§"/>
            </a:pPr>
            <a:r>
              <a:rPr lang="en-GB" sz="2400" b="0" i="0">
                <a:solidFill>
                  <a:srgbClr val="000000"/>
                </a:solidFill>
                <a:effectLst/>
                <a:latin typeface="Arial" panose="020B0604020202020204" pitchFamily="34" charset="0"/>
                <a:cs typeface="Arial" panose="020B0604020202020204" pitchFamily="34" charset="0"/>
              </a:rPr>
              <a:t>What would the challenges be in making these changes?</a:t>
            </a:r>
            <a:endParaRPr lang="en-GB" sz="32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4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dirty="0"/>
              <a:t>You may find the following resources useful for your work on dignity:</a:t>
            </a:r>
            <a:endParaRPr lang="en-US" dirty="0"/>
          </a:p>
        </p:txBody>
      </p:sp>
      <p:sp>
        <p:nvSpPr>
          <p:cNvPr id="2" name="TextBox 1">
            <a:extLst>
              <a:ext uri="{FF2B5EF4-FFF2-40B4-BE49-F238E27FC236}">
                <a16:creationId xmlns:a16="http://schemas.microsoft.com/office/drawing/2014/main" id="{DF2AD8E1-8DB2-2B27-287E-B0F95E1BF01E}"/>
              </a:ext>
            </a:extLst>
          </p:cNvPr>
          <p:cNvSpPr txBox="1"/>
          <p:nvPr/>
        </p:nvSpPr>
        <p:spPr>
          <a:xfrm>
            <a:off x="486906" y="1657683"/>
            <a:ext cx="11543622" cy="2862322"/>
          </a:xfrm>
          <a:prstGeom prst="rect">
            <a:avLst/>
          </a:prstGeom>
          <a:noFill/>
        </p:spPr>
        <p:txBody>
          <a:bodyPr wrap="square" lIns="91440" tIns="45720" rIns="91440" bIns="45720" rtlCol="0" anchor="t">
            <a:spAutoFit/>
          </a:bodyPr>
          <a:lstStyle/>
          <a:p>
            <a:pPr marL="285750" indent="-285750" fontAlgn="base">
              <a:buFont typeface="Wingdings" panose="05000000000000000000" pitchFamily="2" charset="2"/>
              <a:buChar char="§"/>
            </a:pPr>
            <a:r>
              <a:rPr lang="en-GB" sz="1800" b="0" i="0" u="none"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Exploring Dignity with Pupils – Ideas to use with pupils in school</a:t>
            </a:r>
            <a:endParaRPr lang="en-GB" b="0" i="0" dirty="0">
              <a:solidFill>
                <a:srgbClr val="FFFF00"/>
              </a:solidFill>
              <a:effectLst/>
              <a:latin typeface="Arial" panose="020B0604020202020204" pitchFamily="34" charset="0"/>
            </a:endParaRPr>
          </a:p>
          <a:p>
            <a:pPr marL="285750" indent="-285750" algn="l" rtl="0" fontAlgn="base">
              <a:buFont typeface="Wingdings" panose="05000000000000000000" pitchFamily="2" charset="2"/>
              <a:buChar char="§"/>
            </a:pPr>
            <a:r>
              <a:rPr lang="en-GB" sz="1800" b="0" i="0" u="none" strike="noStrike" dirty="0">
                <a:solidFill>
                  <a:srgbClr val="FFFF00"/>
                </a:solidFill>
                <a:effectLst/>
                <a:latin typeface="Arial" panose="020B0604020202020204" pitchFamily="34" charset="0"/>
              </a:rPr>
              <a:t>Article of the Week resources such as </a:t>
            </a:r>
            <a:r>
              <a:rPr lang="en-GB" sz="1800" b="0" i="0" u="sng"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Right to Privacy – Article 16</a:t>
            </a:r>
            <a:r>
              <a:rPr lang="en-GB" sz="1800" b="0" i="0" u="none" strike="noStrike" dirty="0">
                <a:solidFill>
                  <a:srgbClr val="FFFF00"/>
                </a:solidFill>
                <a:effectLst/>
                <a:latin typeface="Arial" panose="020B0604020202020204" pitchFamily="34" charset="0"/>
              </a:rPr>
              <a:t> and </a:t>
            </a:r>
            <a:r>
              <a:rPr lang="en-GB" sz="1800" b="0" i="0" u="sng" strike="noStrike" dirty="0">
                <a:solidFill>
                  <a:srgbClr val="FFFF00"/>
                </a:solidFill>
                <a:effectLst/>
                <a:latin typeface="Arial" panose="020B0604020202020204" pitchFamily="34" charset="0"/>
                <a:hlinkClick r:id="rId5">
                  <a:extLst>
                    <a:ext uri="{A12FA001-AC4F-418D-AE19-62706E023703}">
                      <ahyp:hlinkClr xmlns:ahyp="http://schemas.microsoft.com/office/drawing/2018/hyperlinkcolor" val="tx"/>
                    </a:ext>
                  </a:extLst>
                </a:hlinkClick>
              </a:rPr>
              <a:t>Social Security and Adequate Standard of Living – Articles 26 &amp; 27.</a:t>
            </a:r>
            <a:r>
              <a:rPr lang="en-GB" sz="1800" b="0" i="0" dirty="0">
                <a:solidFill>
                  <a:srgbClr val="FFFF00"/>
                </a:solidFill>
                <a:effectLst/>
                <a:latin typeface="Arial" panose="020B0604020202020204" pitchFamily="34" charset="0"/>
              </a:rPr>
              <a:t>​</a:t>
            </a:r>
            <a:endParaRPr lang="en-GB" b="0" i="0" dirty="0">
              <a:solidFill>
                <a:srgbClr val="FFFF00"/>
              </a:solidFill>
              <a:effectLst/>
              <a:latin typeface="Arial" panose="020B0604020202020204" pitchFamily="34" charset="0"/>
            </a:endParaRPr>
          </a:p>
          <a:p>
            <a:pPr marL="285750" indent="-285750" algn="l" rtl="0" fontAlgn="base">
              <a:buFont typeface="Wingdings" panose="05000000000000000000" pitchFamily="2" charset="2"/>
              <a:buChar char="§"/>
            </a:pPr>
            <a:r>
              <a:rPr lang="en-GB" sz="1800" b="0" i="0" u="none" strike="noStrike" dirty="0">
                <a:solidFill>
                  <a:srgbClr val="FFFF00"/>
                </a:solidFill>
                <a:effectLst/>
                <a:latin typeface="Arial"/>
                <a:cs typeface="Arial"/>
              </a:rPr>
              <a:t>Dignity is one of the 7 principles of the Child Rights Based Approach promoted by our sister programme, Child Friendly Cities and Communities – </a:t>
            </a:r>
            <a:r>
              <a:rPr lang="en-GB" sz="1800" b="0" i="0" u="none" strike="noStrike" dirty="0">
                <a:solidFill>
                  <a:srgbClr val="0563C1"/>
                </a:solidFill>
                <a:effectLst/>
                <a:latin typeface="Arial"/>
                <a:cs typeface="Arial"/>
                <a:hlinkClick r:id="rId6">
                  <a:extLst>
                    <a:ext uri="{A12FA001-AC4F-418D-AE19-62706E023703}">
                      <ahyp:hlinkClr xmlns:ahyp="http://schemas.microsoft.com/office/drawing/2018/hyperlinkcolor" val="tx"/>
                    </a:ext>
                  </a:extLst>
                </a:hlinkClick>
              </a:rPr>
              <a:t>A Child </a:t>
            </a:r>
            <a:r>
              <a:rPr lang="en-GB" dirty="0">
                <a:solidFill>
                  <a:srgbClr val="0563C1"/>
                </a:solidFill>
                <a:latin typeface="Arial"/>
                <a:cs typeface="Arial"/>
                <a:hlinkClick r:id="rId6">
                  <a:extLst>
                    <a:ext uri="{A12FA001-AC4F-418D-AE19-62706E023703}">
                      <ahyp:hlinkClr xmlns:ahyp="http://schemas.microsoft.com/office/drawing/2018/hyperlinkcolor" val="tx"/>
                    </a:ext>
                  </a:extLst>
                </a:hlinkClick>
              </a:rPr>
              <a:t>Rights-Based</a:t>
            </a:r>
            <a:r>
              <a:rPr lang="en-GB" sz="1800" b="0" i="0" u="none" strike="noStrike" dirty="0">
                <a:solidFill>
                  <a:srgbClr val="FFFF00"/>
                </a:solidFill>
                <a:effectLst/>
                <a:latin typeface="Arial"/>
                <a:cs typeface="Arial"/>
                <a:hlinkClick r:id="rId6">
                  <a:extLst>
                    <a:ext uri="{A12FA001-AC4F-418D-AE19-62706E023703}">
                      <ahyp:hlinkClr xmlns:ahyp="http://schemas.microsoft.com/office/drawing/2018/hyperlinkcolor" val="tx"/>
                    </a:ext>
                  </a:extLst>
                </a:hlinkClick>
              </a:rPr>
              <a:t> Approach </a:t>
            </a:r>
            <a:endParaRPr lang="en-GB" b="0" i="0" dirty="0">
              <a:solidFill>
                <a:srgbClr val="FFFF00"/>
              </a:solidFill>
              <a:effectLst/>
              <a:latin typeface="Arial"/>
              <a:cs typeface="Arial"/>
            </a:endParaRPr>
          </a:p>
          <a:p>
            <a:pPr algn="l" rtl="0" fontAlgn="base"/>
            <a:r>
              <a:rPr lang="en-GB" sz="1800" b="0" i="0" dirty="0">
                <a:solidFill>
                  <a:srgbClr val="FFFF00"/>
                </a:solidFill>
                <a:effectLst/>
                <a:latin typeface="Arial" panose="020B0604020202020204" pitchFamily="34" charset="0"/>
              </a:rPr>
              <a:t>​</a:t>
            </a:r>
            <a:endParaRPr lang="en-GB" b="0" i="0" dirty="0">
              <a:solidFill>
                <a:srgbClr val="FFFF00"/>
              </a:solidFill>
              <a:effectLst/>
              <a:latin typeface="Arial" panose="020B0604020202020204" pitchFamily="34" charset="0"/>
            </a:endParaRPr>
          </a:p>
          <a:p>
            <a:pPr algn="l" rtl="0" fontAlgn="base"/>
            <a:r>
              <a:rPr lang="en-GB" sz="1800" b="0" i="0" u="none" strike="noStrike" dirty="0">
                <a:solidFill>
                  <a:srgbClr val="FFFF00"/>
                </a:solidFill>
                <a:effectLst/>
                <a:latin typeface="Arial" panose="020B0604020202020204" pitchFamily="34" charset="0"/>
              </a:rPr>
              <a:t>Other materials that may help you explore dignity further such as:</a:t>
            </a:r>
            <a:r>
              <a:rPr lang="en-US" sz="1800" b="0" i="0" dirty="0">
                <a:solidFill>
                  <a:srgbClr val="FFFF00"/>
                </a:solidFill>
                <a:effectLst/>
                <a:latin typeface="Arial" panose="020B0604020202020204" pitchFamily="34" charset="0"/>
              </a:rPr>
              <a:t>​</a:t>
            </a:r>
            <a:endParaRPr lang="en-US" b="0" i="0" dirty="0">
              <a:solidFill>
                <a:srgbClr val="FFFF00"/>
              </a:solidFill>
              <a:effectLst/>
              <a:latin typeface="Arial" panose="020B0604020202020204" pitchFamily="34" charset="0"/>
            </a:endParaRPr>
          </a:p>
          <a:p>
            <a:pPr marL="285750" indent="-285750" algn="l" rtl="0" fontAlgn="base">
              <a:buFont typeface="Wingdings" panose="05000000000000000000" pitchFamily="2" charset="2"/>
              <a:buChar char="§"/>
            </a:pPr>
            <a:r>
              <a:rPr lang="en-GB" sz="1800" b="0" i="0" u="sng" strike="noStrike" dirty="0">
                <a:solidFill>
                  <a:srgbClr val="FFFF00"/>
                </a:solidFill>
                <a:effectLst/>
                <a:latin typeface="Arial" panose="020B0604020202020204" pitchFamily="34" charset="0"/>
                <a:hlinkClick r:id="rId7">
                  <a:extLst>
                    <a:ext uri="{A12FA001-AC4F-418D-AE19-62706E023703}">
                      <ahyp:hlinkClr xmlns:ahyp="http://schemas.microsoft.com/office/drawing/2018/hyperlinkcolor" val="tx"/>
                    </a:ext>
                  </a:extLst>
                </a:hlinkClick>
              </a:rPr>
              <a:t>Children’s Parliament (Scotland) ‘Dignity in School’</a:t>
            </a:r>
            <a:r>
              <a:rPr lang="en-GB" sz="1800" b="0" i="0" u="none" strike="noStrike" dirty="0">
                <a:solidFill>
                  <a:srgbClr val="FFFF00"/>
                </a:solidFill>
                <a:effectLst/>
                <a:latin typeface="Arial" panose="020B0604020202020204" pitchFamily="34" charset="0"/>
              </a:rPr>
              <a:t>  </a:t>
            </a:r>
            <a:r>
              <a:rPr lang="en-US" sz="1800" b="0" i="0" dirty="0">
                <a:solidFill>
                  <a:srgbClr val="FFFF00"/>
                </a:solidFill>
                <a:effectLst/>
                <a:latin typeface="Arial" panose="020B0604020202020204" pitchFamily="34" charset="0"/>
              </a:rPr>
              <a:t>​</a:t>
            </a:r>
            <a:endParaRPr lang="en-US" b="0" i="0" dirty="0">
              <a:solidFill>
                <a:srgbClr val="FFFF00"/>
              </a:solidFill>
              <a:effectLst/>
              <a:latin typeface="Arial" panose="020B0604020202020204" pitchFamily="34" charset="0"/>
            </a:endParaRPr>
          </a:p>
          <a:p>
            <a:pPr marL="285750" indent="-285750" algn="l" rtl="0" fontAlgn="base">
              <a:buFont typeface="Wingdings" panose="05000000000000000000" pitchFamily="2" charset="2"/>
              <a:buChar char="§"/>
            </a:pPr>
            <a:r>
              <a:rPr lang="en-GB" sz="1800" b="0" i="0" u="sng" strike="noStrike" dirty="0">
                <a:solidFill>
                  <a:srgbClr val="FFFF00"/>
                </a:solidFill>
                <a:effectLst/>
                <a:latin typeface="Arial" panose="020B0604020202020204" pitchFamily="34" charset="0"/>
                <a:hlinkClick r:id="rId8">
                  <a:extLst>
                    <a:ext uri="{A12FA001-AC4F-418D-AE19-62706E023703}">
                      <ahyp:hlinkClr xmlns:ahyp="http://schemas.microsoft.com/office/drawing/2018/hyperlinkcolor" val="tx"/>
                    </a:ext>
                  </a:extLst>
                </a:hlinkClick>
              </a:rPr>
              <a:t>Rights-linked reading resources</a:t>
            </a:r>
            <a:r>
              <a:rPr lang="en-GB" sz="1800" b="0" i="0" u="none" strike="noStrike" dirty="0">
                <a:solidFill>
                  <a:srgbClr val="FFFF00"/>
                </a:solidFill>
                <a:effectLst/>
                <a:latin typeface="Arial" panose="020B0604020202020204" pitchFamily="34" charset="0"/>
              </a:rPr>
              <a:t> – Created for an earlier Spotlight, this resource provides a selection of books which might help to explore rights; dignity (or its absence) will come through in many.</a:t>
            </a:r>
            <a:endParaRPr lang="en-US" b="0" i="0" dirty="0">
              <a:solidFill>
                <a:srgbClr val="FFFF00"/>
              </a:solidFill>
              <a:effectLst/>
              <a:latin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1256306"/>
          </a:xfrm>
          <a:prstGeom prst="rect">
            <a:avLst/>
          </a:prstGeom>
          <a:noFill/>
        </p:spPr>
        <p:txBody>
          <a:bodyPr wrap="square">
            <a:spAutoFit/>
          </a:bodyPr>
          <a:lstStyle/>
          <a:p>
            <a:pPr>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704723" y="2155178"/>
            <a:ext cx="11165702" cy="3690986"/>
          </a:xfrm>
          <a:prstGeom prst="rect">
            <a:avLst/>
          </a:prstGeom>
        </p:spPr>
        <p:txBody>
          <a:bodyPr vert="horz" lIns="0" tIns="45720" rIns="91440" bIns="45720" numCol="2" rtlCol="0" anchor="t">
            <a:normAutofit lnSpcReduction="10000"/>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solidFill>
                  <a:schemeClr val="tx1"/>
                </a:solidFill>
                <a:latin typeface="Arial"/>
                <a:cs typeface="Arial"/>
              </a:rPr>
              <a:t>Slide 3: Aims of the Session</a:t>
            </a:r>
          </a:p>
          <a:p>
            <a:pPr>
              <a:lnSpc>
                <a:spcPct val="150000"/>
              </a:lnSpc>
            </a:pPr>
            <a:r>
              <a:rPr lang="en-US">
                <a:solidFill>
                  <a:schemeClr val="tx1"/>
                </a:solidFill>
                <a:latin typeface="Arial"/>
                <a:cs typeface="Arial"/>
              </a:rPr>
              <a:t>Slide 4: Three ways to use this pack </a:t>
            </a:r>
            <a:endParaRPr lang="en-US">
              <a:solidFill>
                <a:schemeClr val="tx1"/>
              </a:solidFill>
              <a:latin typeface="Arial" panose="020B0604020202020204" pitchFamily="34" charset="0"/>
              <a:cs typeface="Arial" panose="020B0604020202020204" pitchFamily="34" charset="0"/>
            </a:endParaRPr>
          </a:p>
          <a:p>
            <a:pPr>
              <a:lnSpc>
                <a:spcPct val="150000"/>
              </a:lnSpc>
            </a:pPr>
            <a:r>
              <a:rPr lang="en-US">
                <a:solidFill>
                  <a:schemeClr val="tx1"/>
                </a:solidFill>
                <a:latin typeface="Arial"/>
                <a:cs typeface="Arial"/>
              </a:rPr>
              <a:t>Slide 5 : Introducing this month’s Spotlight</a:t>
            </a:r>
          </a:p>
          <a:p>
            <a:pPr>
              <a:lnSpc>
                <a:spcPct val="150000"/>
              </a:lnSpc>
            </a:pPr>
            <a:r>
              <a:rPr lang="en-US">
                <a:solidFill>
                  <a:schemeClr val="tx1"/>
                </a:solidFill>
                <a:latin typeface="Arial"/>
                <a:cs typeface="Arial"/>
              </a:rPr>
              <a:t>Slide 6: Links to RRSA Outcomes</a:t>
            </a:r>
          </a:p>
          <a:p>
            <a:pPr>
              <a:lnSpc>
                <a:spcPct val="150000"/>
              </a:lnSpc>
            </a:pPr>
            <a:r>
              <a:rPr lang="en-US">
                <a:solidFill>
                  <a:schemeClr val="tx1"/>
                </a:solidFill>
                <a:latin typeface="Arial"/>
                <a:cs typeface="Arial"/>
              </a:rPr>
              <a:t>Slide 7: Links to Articles</a:t>
            </a:r>
          </a:p>
          <a:p>
            <a:pPr>
              <a:lnSpc>
                <a:spcPct val="150000"/>
              </a:lnSpc>
            </a:pPr>
            <a:r>
              <a:rPr lang="en-US">
                <a:solidFill>
                  <a:schemeClr val="tx1"/>
                </a:solidFill>
                <a:latin typeface="Arial"/>
                <a:cs typeface="Arial"/>
              </a:rPr>
              <a:t>Slide 8: Case Study – Martin Primary School</a:t>
            </a:r>
          </a:p>
          <a:p>
            <a:pPr>
              <a:lnSpc>
                <a:spcPct val="150000"/>
              </a:lnSpc>
            </a:pPr>
            <a:r>
              <a:rPr lang="en-US">
                <a:solidFill>
                  <a:schemeClr val="tx1"/>
                </a:solidFill>
                <a:latin typeface="Arial"/>
                <a:cs typeface="Arial"/>
              </a:rPr>
              <a:t>Slide 9: Let’s Discuss</a:t>
            </a:r>
          </a:p>
          <a:p>
            <a:pPr>
              <a:lnSpc>
                <a:spcPct val="150000"/>
              </a:lnSpc>
            </a:pPr>
            <a:r>
              <a:rPr lang="en-US">
                <a:solidFill>
                  <a:schemeClr val="tx1"/>
                </a:solidFill>
                <a:latin typeface="Arial"/>
                <a:cs typeface="Arial"/>
              </a:rPr>
              <a:t>Slide 10: Activities</a:t>
            </a:r>
          </a:p>
          <a:p>
            <a:pPr>
              <a:lnSpc>
                <a:spcPct val="150000"/>
              </a:lnSpc>
            </a:pPr>
            <a:r>
              <a:rPr lang="en-US">
                <a:solidFill>
                  <a:schemeClr val="tx1"/>
                </a:solidFill>
                <a:latin typeface="Arial"/>
                <a:cs typeface="Arial"/>
              </a:rPr>
              <a:t>Slide 12: Reflection</a:t>
            </a:r>
          </a:p>
          <a:p>
            <a:pPr>
              <a:lnSpc>
                <a:spcPct val="150000"/>
              </a:lnSpc>
            </a:pPr>
            <a:r>
              <a:rPr lang="en-US">
                <a:solidFill>
                  <a:schemeClr val="tx1"/>
                </a:solidFill>
                <a:latin typeface="Arial"/>
                <a:cs typeface="Arial"/>
              </a:rPr>
              <a:t>Slide 13: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understand the concept of dignity and its importance to children's rights. ​</a:t>
            </a:r>
          </a:p>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consider how the idea of dignity is relevant in our school community. ​</a:t>
            </a:r>
          </a:p>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understand how </a:t>
            </a:r>
            <a:r>
              <a:rPr lang="en-GB" sz="2200" kern="100">
                <a:solidFill>
                  <a:prstClr val="black"/>
                </a:solidFill>
                <a:latin typeface="Arial" panose="020B0604020202020204" pitchFamily="34" charset="0"/>
                <a:ea typeface="Calibri" panose="020F0502020204030204" pitchFamily="34" charset="0"/>
                <a:cs typeface="Arial" panose="020B0604020202020204" pitchFamily="34" charset="0"/>
              </a:rPr>
              <a:t>we</a:t>
            </a:r>
            <a:r>
              <a:rPr kumimoji="0" lang="en-GB" sz="2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can better support children's dignity.</a:t>
            </a:r>
            <a:endParaRPr kumimoji="0" lang="en-GB" sz="2200" b="0" i="0" u="none" strike="noStrike" kern="1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ct val="107000"/>
              </a:lnSpc>
              <a:buNone/>
            </a:pPr>
            <a:endParaRPr lang="en-GB" sz="1800" kern="100">
              <a:latin typeface="Arial"/>
              <a:ea typeface="Calibri" panose="020F0502020204030204" pitchFamily="34" charset="0"/>
              <a:cs typeface="Arial"/>
            </a:endParaRPr>
          </a:p>
          <a:p>
            <a:pPr marL="0" indent="0" algn="l" rtl="0" fontAlgn="base">
              <a:buNone/>
            </a:pPr>
            <a:endParaRPr lang="en-GB" b="0" i="0" u="none" strike="noStrike">
              <a:solidFill>
                <a:srgbClr val="000000"/>
              </a:solidFill>
              <a:effectLst/>
              <a:latin typeface="Arial" panose="020B0604020202020204" pitchFamily="34" charset="0"/>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790" y="1927242"/>
            <a:ext cx="5305425" cy="376415"/>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a:latin typeface="Arial"/>
                <a:ea typeface="Calibri" panose="020F0502020204030204" pitchFamily="34" charset="0"/>
                <a:cs typeface="Arial"/>
              </a:rPr>
              <a:t>This pack is appropriate for use with the whole staff team who interact with pupils regularly such as playground assistants, lunchtime supervisors, office staff, learning mentors and student support teams. </a:t>
            </a:r>
            <a:endParaRPr lang="en-GB" kern="10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If you have longer, you can also choose some of the activities to explore.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There are trainer notes for each slide – please do have a look at these for further guidance. </a:t>
            </a:r>
          </a:p>
          <a:p>
            <a:pPr marL="342900" indent="-342900">
              <a:lnSpc>
                <a:spcPct val="107000"/>
              </a:lnSpc>
              <a:buFont typeface="+mj-lt"/>
              <a:buAutoNum type="arabicPeriod"/>
            </a:pPr>
            <a:r>
              <a:rPr lang="en-GB" sz="200" kern="100">
                <a:latin typeface="Arial" panose="020B0604020202020204" pitchFamily="34" charset="0"/>
                <a:cs typeface="Arial" panose="020B0604020202020204" pitchFamily="34" charset="0"/>
              </a:rPr>
              <a:t>There </a:t>
            </a:r>
            <a:endParaRPr lang="en-GB" sz="20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412535"/>
            <a:ext cx="4277777" cy="4884094"/>
          </a:xfrm>
          <a:prstGeom prst="rect">
            <a:avLst/>
          </a:prstGeom>
          <a:noFill/>
        </p:spPr>
        <p:txBody>
          <a:bodyPr wrap="square" lIns="91440" tIns="45720" rIns="91440" bIns="45720" rtlCol="0" anchor="t">
            <a:spAutoFit/>
          </a:bodyPr>
          <a:lstStyle/>
          <a:p>
            <a:pPr>
              <a:lnSpc>
                <a:spcPct val="107000"/>
              </a:lnSpc>
              <a:spcAft>
                <a:spcPts val="800"/>
              </a:spcAft>
              <a:defRPr/>
            </a:pPr>
            <a:r>
              <a:rPr kumimoji="0" lang="en-GB" sz="2000" b="0" i="0" u="none" strike="noStrike" kern="1200" cap="none" spc="0" normalizeH="0" baseline="0" noProof="0">
                <a:ln>
                  <a:noFill/>
                </a:ln>
                <a:solidFill>
                  <a:srgbClr val="000000"/>
                </a:solidFill>
                <a:effectLst/>
                <a:uLnTx/>
                <a:uFillTx/>
                <a:latin typeface="Arial"/>
                <a:cs typeface="Arial"/>
              </a:rPr>
              <a:t>Dignity is a thread that runs through the Convention and other human rights treaties, </a:t>
            </a:r>
            <a:r>
              <a:rPr lang="en-GB" sz="2000">
                <a:solidFill>
                  <a:srgbClr val="000000"/>
                </a:solidFill>
                <a:latin typeface="Arial"/>
                <a:cs typeface="Arial"/>
              </a:rPr>
              <a:t>such as </a:t>
            </a:r>
            <a:r>
              <a:rPr kumimoji="0" lang="en-GB" sz="2000" b="0" i="0" u="none" strike="noStrike" kern="1200" cap="none" spc="0" normalizeH="0" baseline="0" noProof="0">
                <a:ln>
                  <a:noFill/>
                </a:ln>
                <a:solidFill>
                  <a:srgbClr val="000000"/>
                </a:solidFill>
                <a:effectLst/>
                <a:uLnTx/>
                <a:uFillTx/>
                <a:latin typeface="Arial"/>
                <a:cs typeface="Arial"/>
              </a:rPr>
              <a:t>the Universal Declaration on Human Rights.</a:t>
            </a:r>
            <a:r>
              <a:rPr lang="en-GB" sz="2000">
                <a:solidFill>
                  <a:srgbClr val="000000"/>
                </a:solidFill>
                <a:latin typeface="Arial"/>
                <a:cs typeface="Arial"/>
              </a:rPr>
              <a:t> </a:t>
            </a:r>
          </a:p>
          <a:p>
            <a:pPr>
              <a:lnSpc>
                <a:spcPct val="107000"/>
              </a:lnSpc>
              <a:spcAft>
                <a:spcPts val="800"/>
              </a:spcAft>
              <a:defRPr/>
            </a:pPr>
            <a:r>
              <a:rPr kumimoji="0" lang="en-GB" sz="2000" b="0" i="0" u="none" strike="noStrike" kern="1200" cap="none" spc="0" normalizeH="0" baseline="0" noProof="0">
                <a:ln>
                  <a:noFill/>
                </a:ln>
                <a:solidFill>
                  <a:srgbClr val="000000"/>
                </a:solidFill>
                <a:effectLst/>
                <a:uLnTx/>
                <a:uFillTx/>
                <a:latin typeface="Arial"/>
                <a:cs typeface="Arial"/>
              </a:rPr>
              <a:t>Dignity was seen by the drafters of the Declaration as a cornerstone  of human rights and it</a:t>
            </a:r>
            <a:r>
              <a:rPr lang="en-GB" sz="2000">
                <a:solidFill>
                  <a:srgbClr val="000000"/>
                </a:solidFill>
                <a:latin typeface="Arial"/>
                <a:cs typeface="Arial"/>
              </a:rPr>
              <a:t> is specifically mentioned within several articles of the CRC, such as Articles 1 and 28. </a:t>
            </a:r>
          </a:p>
          <a:p>
            <a:pPr>
              <a:lnSpc>
                <a:spcPct val="107000"/>
              </a:lnSpc>
              <a:spcAft>
                <a:spcPts val="800"/>
              </a:spcAft>
              <a:defRPr/>
            </a:pPr>
            <a:r>
              <a:rPr kumimoji="0" lang="en-GB" sz="2000" b="0" i="0" u="none" strike="noStrike" kern="1200" cap="none" spc="0" normalizeH="0" baseline="0" noProof="0">
                <a:ln>
                  <a:noFill/>
                </a:ln>
                <a:solidFill>
                  <a:srgbClr val="000000"/>
                </a:solidFill>
                <a:effectLst/>
                <a:uLnTx/>
                <a:uFillTx/>
                <a:latin typeface="Arial"/>
                <a:cs typeface="Arial"/>
              </a:rPr>
              <a:t>We all have an inherent value and worth and that is why we are entitled to our human rights, and children to their specific rights under the CRC as well.</a:t>
            </a:r>
            <a:endParaRPr lang="en-GB" sz="2000" b="0" i="0" u="none" strike="noStrike" kern="1200" cap="none" spc="0" normalizeH="0" baseline="0" noProof="0">
              <a:ln>
                <a:noFill/>
              </a:ln>
              <a:solidFill>
                <a:prstClr val="black"/>
              </a:solidFill>
              <a:effectLst/>
              <a:uLnTx/>
              <a:uFillTx/>
              <a:latin typeface="Arial"/>
              <a:ea typeface="Times New Roman" panose="02020603050405020304" pitchFamily="18" charset="0"/>
              <a:cs typeface="Arial"/>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467974" y="5783586"/>
            <a:ext cx="4798575" cy="923330"/>
          </a:xfrm>
          <a:prstGeom prst="rect">
            <a:avLst/>
          </a:prstGeom>
          <a:noFill/>
        </p:spPr>
        <p:txBody>
          <a:bodyPr wrap="square" lIns="91440" tIns="45720" rIns="91440" bIns="45720" rtlCol="0" anchor="t">
            <a:spAutoFit/>
          </a:bodyPr>
          <a:lstStyle/>
          <a:p>
            <a:pPr algn="ctr"/>
            <a:r>
              <a:rPr lang="en-GB">
                <a:solidFill>
                  <a:srgbClr val="00AEEF"/>
                </a:solidFill>
                <a:latin typeface="Arial"/>
                <a:cs typeface="Arial"/>
              </a:rPr>
              <a:t>Dragan Nastic, Strategic Lead for the UN Convention on the Rights of the Child,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3" name="Online Media 2" title="Dragan Nastic, Strategic Lead, UN Convention on the Rights of the Child, introduces Dignity">
            <a:hlinkClick r:id="" action="ppaction://media"/>
            <a:extLst>
              <a:ext uri="{FF2B5EF4-FFF2-40B4-BE49-F238E27FC236}">
                <a16:creationId xmlns:a16="http://schemas.microsoft.com/office/drawing/2014/main" id="{5E8EA3BD-3389-A39A-6792-8F03790EE90D}"/>
              </a:ext>
            </a:extLst>
          </p:cNvPr>
          <p:cNvPicPr>
            <a:picLocks noRot="1" noChangeAspect="1"/>
          </p:cNvPicPr>
          <p:nvPr>
            <a:videoFile r:link="rId1"/>
          </p:nvPr>
        </p:nvPicPr>
        <p:blipFill>
          <a:blip r:embed="rId6"/>
          <a:stretch>
            <a:fillRect/>
          </a:stretch>
        </p:blipFill>
        <p:spPr>
          <a:xfrm>
            <a:off x="1079411" y="1993900"/>
            <a:ext cx="5835739" cy="3297193"/>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4247317"/>
          </a:xfrm>
          <a:prstGeom prst="rect">
            <a:avLst/>
          </a:prstGeom>
          <a:noFill/>
        </p:spPr>
        <p:txBody>
          <a:bodyPr wrap="square">
            <a:spAutoFit/>
          </a:bodyPr>
          <a:lstStyle/>
          <a:p>
            <a:pPr algn="l" rtl="0" fontAlgn="base"/>
            <a:r>
              <a:rPr lang="en-GB" sz="1800" b="1" i="0" u="none" strike="noStrike">
                <a:solidFill>
                  <a:srgbClr val="FFFF00"/>
                </a:solidFill>
                <a:effectLst/>
                <a:latin typeface="Arial" panose="020B0604020202020204" pitchFamily="34" charset="0"/>
              </a:rPr>
              <a:t>Strand B:  TEACHING AND LEARNING THROUGH RIGHTS</a:t>
            </a:r>
            <a:r>
              <a:rPr lang="en-US" sz="1800"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a:p>
            <a:pPr algn="l" rtl="0" fontAlgn="base"/>
            <a:r>
              <a:rPr lang="en-GB" sz="1800" b="0" i="0" u="none" strike="noStrike">
                <a:solidFill>
                  <a:srgbClr val="000000"/>
                </a:solidFill>
                <a:effectLst/>
                <a:latin typeface="Arial" panose="020B0604020202020204" pitchFamily="34" charset="0"/>
              </a:rPr>
              <a:t>Outcome 3: Relationships are positive and founded on dignity and a mutual respect for rights.</a:t>
            </a:r>
            <a:r>
              <a:rPr lang="en-US" sz="1800"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1" i="0" u="none" strike="noStrike">
                <a:solidFill>
                  <a:srgbClr val="000000"/>
                </a:solidFill>
                <a:effectLst/>
                <a:latin typeface="Arial" panose="020B0604020202020204" pitchFamily="34" charset="0"/>
              </a:rPr>
              <a:t>Although not specifically mentioned in the outcome descriptor, dignity is also a consideration in the following outcomes...</a:t>
            </a:r>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1" i="0" u="none" strike="noStrike">
                <a:solidFill>
                  <a:srgbClr val="FFFF00"/>
                </a:solidFill>
                <a:effectLst/>
                <a:latin typeface="Arial" panose="020B0604020202020204" pitchFamily="34" charset="0"/>
              </a:rPr>
              <a:t>Strand B:  TEACHING AND LEARNING THROUGH RIGHTS</a:t>
            </a:r>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0" i="0" u="none" strike="noStrike">
                <a:solidFill>
                  <a:srgbClr val="000000"/>
                </a:solidFill>
                <a:effectLst/>
                <a:latin typeface="Arial" panose="020B0604020202020204" pitchFamily="34" charset="0"/>
              </a:rPr>
              <a:t>Outcome 6: Children and young people are included and are valued as individuals.</a:t>
            </a:r>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1" i="0" u="none" strike="noStrike">
                <a:solidFill>
                  <a:srgbClr val="FFFF00"/>
                </a:solidFill>
                <a:effectLst/>
                <a:latin typeface="Arial" panose="020B0604020202020204" pitchFamily="34" charset="0"/>
              </a:rPr>
              <a:t>Strand C: TEACHING AND LEARNING FOR RIGHTS</a:t>
            </a:r>
            <a:r>
              <a:rPr lang="en-US" sz="1800"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a:p>
            <a:pPr algn="l" rtl="0" fontAlgn="base"/>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0" i="0" u="none" strike="noStrike">
                <a:solidFill>
                  <a:srgbClr val="000000"/>
                </a:solidFill>
                <a:effectLst/>
                <a:latin typeface="Arial" panose="020B0604020202020204" pitchFamily="34" charset="0"/>
              </a:rPr>
              <a:t>Outcome 8: Children and young people know that their views are taken seriously.</a:t>
            </a:r>
            <a:r>
              <a:rPr lang="en-GB" sz="1800" b="0" i="0">
                <a:solidFill>
                  <a:srgbClr val="000000"/>
                </a:solidFill>
                <a:effectLst/>
                <a:latin typeface="Arial" panose="020B0604020202020204" pitchFamily="34" charset="0"/>
              </a:rPr>
              <a:t>​</a:t>
            </a:r>
            <a:endParaRPr lang="en-GB" b="0" i="0">
              <a:solidFill>
                <a:srgbClr val="000000"/>
              </a:solidFill>
              <a:effectLst/>
              <a:latin typeface="Segoe UI" panose="020B0502040204020203" pitchFamily="34" charset="0"/>
            </a:endParaRPr>
          </a:p>
          <a:p>
            <a:pPr algn="l" rtl="0" fontAlgn="base"/>
            <a:r>
              <a:rPr lang="en-GB" sz="1800" b="0" i="0" u="none" strike="noStrike">
                <a:solidFill>
                  <a:srgbClr val="000000"/>
                </a:solidFill>
                <a:effectLst/>
                <a:latin typeface="Arial" panose="020B0604020202020204" pitchFamily="34" charset="0"/>
              </a:rPr>
              <a:t>Outcome 9: Children and young people have taken action to claim their rights and promote the rights of others, locally and globally.</a:t>
            </a:r>
            <a:r>
              <a:rPr lang="en-US" sz="1800"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15637" y="1092291"/>
            <a:ext cx="8910234" cy="1200329"/>
          </a:xfrm>
          <a:prstGeom prst="rect">
            <a:avLst/>
          </a:prstGeom>
          <a:noFill/>
        </p:spPr>
        <p:txBody>
          <a:bodyPr wrap="square">
            <a:spAutoFit/>
          </a:bodyPr>
          <a:lstStyle/>
          <a:p>
            <a:r>
              <a:rPr lang="en-GB" sz="1800" b="1" i="0" u="none" strike="noStrike">
                <a:solidFill>
                  <a:srgbClr val="000000"/>
                </a:solidFill>
                <a:effectLst/>
                <a:latin typeface="Arial" panose="020B0604020202020204" pitchFamily="34" charset="0"/>
              </a:rPr>
              <a:t>Look at the summary of the CRC with a partner – which articles do you think are particularly relevant to the concept of dignity? </a:t>
            </a:r>
          </a:p>
          <a:p>
            <a:r>
              <a:rPr lang="en-GB" sz="1800" b="0" i="0">
                <a:solidFill>
                  <a:srgbClr val="000000"/>
                </a:solidFill>
                <a:effectLst/>
                <a:latin typeface="Arial" panose="020B0604020202020204" pitchFamily="34" charset="0"/>
                <a:cs typeface="Arial" panose="020B0604020202020204" pitchFamily="34" charset="0"/>
              </a:rPr>
              <a:t>When ready click to reveal. </a:t>
            </a:r>
          </a:p>
          <a:p>
            <a:endParaRPr lang="en-GB" sz="1800" b="0" i="0">
              <a:solidFill>
                <a:srgbClr val="000000"/>
              </a:solidFill>
              <a:effectLst/>
              <a:latin typeface="Arial" panose="020B0604020202020204" pitchFamily="34" charset="0"/>
              <a:cs typeface="Arial" panose="020B0604020202020204" pitchFamily="34" charset="0"/>
            </a:endParaRPr>
          </a:p>
        </p:txBody>
      </p:sp>
      <p:pic>
        <p:nvPicPr>
          <p:cNvPr id="9" name="Picture 8" descr="A close up of a sign&#10;&#10;Description automatically generated">
            <a:extLst>
              <a:ext uri="{FF2B5EF4-FFF2-40B4-BE49-F238E27FC236}">
                <a16:creationId xmlns:a16="http://schemas.microsoft.com/office/drawing/2014/main" id="{85C044C4-30DC-1A90-D021-3E1C1AFE5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942" y="2772813"/>
            <a:ext cx="1532024" cy="2041977"/>
          </a:xfrm>
          <a:prstGeom prst="rect">
            <a:avLst/>
          </a:prstGeom>
        </p:spPr>
      </p:pic>
      <p:pic>
        <p:nvPicPr>
          <p:cNvPr id="11" name="Graphic 10">
            <a:extLst>
              <a:ext uri="{FF2B5EF4-FFF2-40B4-BE49-F238E27FC236}">
                <a16:creationId xmlns:a16="http://schemas.microsoft.com/office/drawing/2014/main" id="{3567FF68-3D04-5C5A-B7ED-C86DCB65C7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9159" y="2772452"/>
            <a:ext cx="1532024" cy="2042698"/>
          </a:xfrm>
          <a:prstGeom prst="rect">
            <a:avLst/>
          </a:prstGeom>
        </p:spPr>
      </p:pic>
      <p:pic>
        <p:nvPicPr>
          <p:cNvPr id="13" name="Graphic 12">
            <a:extLst>
              <a:ext uri="{FF2B5EF4-FFF2-40B4-BE49-F238E27FC236}">
                <a16:creationId xmlns:a16="http://schemas.microsoft.com/office/drawing/2014/main" id="{D8613ED7-69C8-F76D-884C-04843ECDEF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7762" y="2772452"/>
            <a:ext cx="1532024" cy="2042698"/>
          </a:xfrm>
          <a:prstGeom prst="rect">
            <a:avLst/>
          </a:prstGeom>
        </p:spPr>
      </p:pic>
      <p:pic>
        <p:nvPicPr>
          <p:cNvPr id="15" name="Graphic 14">
            <a:extLst>
              <a:ext uri="{FF2B5EF4-FFF2-40B4-BE49-F238E27FC236}">
                <a16:creationId xmlns:a16="http://schemas.microsoft.com/office/drawing/2014/main" id="{2FDE73B4-D86B-E85D-4037-03C91A89D9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17821" y="2766092"/>
            <a:ext cx="1541564" cy="2055418"/>
          </a:xfrm>
          <a:prstGeom prst="rect">
            <a:avLst/>
          </a:prstGeom>
        </p:spPr>
      </p:pic>
      <p:pic>
        <p:nvPicPr>
          <p:cNvPr id="16" name="Graphic 15">
            <a:extLst>
              <a:ext uri="{FF2B5EF4-FFF2-40B4-BE49-F238E27FC236}">
                <a16:creationId xmlns:a16="http://schemas.microsoft.com/office/drawing/2014/main" id="{4D2B8CC1-76D5-53D9-8030-E5DD277CC0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1888" y="2766093"/>
            <a:ext cx="1541563" cy="2055417"/>
          </a:xfrm>
          <a:prstGeom prst="rect">
            <a:avLst/>
          </a:prstGeom>
        </p:spPr>
      </p:pic>
      <p:pic>
        <p:nvPicPr>
          <p:cNvPr id="17" name="Graphic 16">
            <a:extLst>
              <a:ext uri="{FF2B5EF4-FFF2-40B4-BE49-F238E27FC236}">
                <a16:creationId xmlns:a16="http://schemas.microsoft.com/office/drawing/2014/main" id="{64D9496B-1D16-8FCB-837D-7015187832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47838" y="2766092"/>
            <a:ext cx="1541564" cy="2055418"/>
          </a:xfrm>
          <a:prstGeom prst="rect">
            <a:avLst/>
          </a:prstGeom>
        </p:spPr>
      </p:pic>
      <p:pic>
        <p:nvPicPr>
          <p:cNvPr id="18" name="Graphic 17">
            <a:extLst>
              <a:ext uri="{FF2B5EF4-FFF2-40B4-BE49-F238E27FC236}">
                <a16:creationId xmlns:a16="http://schemas.microsoft.com/office/drawing/2014/main" id="{3AE4D402-8560-87E1-44D9-6C4D83C3E3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27438" y="2766092"/>
            <a:ext cx="1541564" cy="2055419"/>
          </a:xfrm>
          <a:prstGeom prst="rect">
            <a:avLst/>
          </a:prstGeom>
        </p:spPr>
      </p:pic>
      <p:sp>
        <p:nvSpPr>
          <p:cNvPr id="19" name="TextBox 4">
            <a:extLst>
              <a:ext uri="{FF2B5EF4-FFF2-40B4-BE49-F238E27FC236}">
                <a16:creationId xmlns:a16="http://schemas.microsoft.com/office/drawing/2014/main" id="{D1313F8F-C849-578F-2FE0-AEC5F0A90B16}"/>
              </a:ext>
            </a:extLst>
          </p:cNvPr>
          <p:cNvSpPr txBox="1"/>
          <p:nvPr/>
        </p:nvSpPr>
        <p:spPr>
          <a:xfrm>
            <a:off x="415637" y="5534584"/>
            <a:ext cx="1152007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a:latin typeface="Arial"/>
                <a:cs typeface="Arial"/>
              </a:rPr>
              <a:t>Dignity is one of the fundamental principles of the Convention and underpins all other human rights treaties too.</a:t>
            </a:r>
          </a:p>
        </p:txBody>
      </p:sp>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a:latin typeface="Arial" panose="020B0604020202020204" pitchFamily="34" charset="0"/>
                <a:cs typeface="Arial" panose="020B0604020202020204" pitchFamily="34" charset="0"/>
              </a:rPr>
              <a:t>Look at this case study from Martin Primary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a:solidFill>
                  <a:srgbClr val="FF6937"/>
                </a:solidFill>
                <a:latin typeface="Arial"/>
                <a:cs typeface="Arial"/>
              </a:rPr>
              <a:t>Read the full case study </a:t>
            </a:r>
            <a:r>
              <a:rPr lang="en-US" b="1">
                <a:solidFill>
                  <a:srgbClr val="FF6937"/>
                </a:solidFill>
                <a:latin typeface="Arial"/>
                <a:cs typeface="Arial"/>
                <a:hlinkClick r:id="rId3">
                  <a:extLst>
                    <a:ext uri="{A12FA001-AC4F-418D-AE19-62706E023703}">
                      <ahyp:hlinkClr xmlns:ahyp="http://schemas.microsoft.com/office/drawing/2018/hyperlinkcolor" val="tx"/>
                    </a:ext>
                  </a:extLst>
                </a:hlinkClick>
              </a:rPr>
              <a:t>online</a:t>
            </a:r>
            <a:r>
              <a:rPr lang="en-US">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a:solidFill>
                  <a:srgbClr val="1E1E1E"/>
                </a:solidFill>
                <a:latin typeface="Arial"/>
                <a:ea typeface="UD Digi Kyokasho NP-B"/>
                <a:cs typeface="Arial"/>
              </a:rPr>
              <a:t>​​</a:t>
            </a:r>
            <a:r>
              <a:rPr lang="en-GB" sz="1400">
                <a:solidFill>
                  <a:srgbClr val="1E1E1E"/>
                </a:solidFill>
                <a:latin typeface="Arial" panose="020B0604020202020204" pitchFamily="34" charset="0"/>
                <a:ea typeface="UD Digi Kyokasho NP-B" panose="020B0400000000000000" pitchFamily="18" charset="-128"/>
                <a:cs typeface="Arial" panose="020B0604020202020204" pitchFamily="34" charset="0"/>
              </a:rPr>
              <a:t>​​​One of the ways we support pupils and staff to understand the meaning and importance of treating every individual with dignity is through the curriculum.  Units were introduced to reflect the diverse school community and to reflect the local area.</a:t>
            </a:r>
          </a:p>
          <a:p>
            <a:pPr>
              <a:lnSpc>
                <a:spcPct val="100000"/>
              </a:lnSpc>
            </a:pPr>
            <a:r>
              <a:rPr lang="en-GB" sz="1400">
                <a:solidFill>
                  <a:srgbClr val="1E1E1E"/>
                </a:solidFill>
                <a:latin typeface="Arial"/>
                <a:ea typeface="UD Digi Kyokasho NP-B"/>
                <a:cs typeface="Arial"/>
              </a:rPr>
              <a:t>​All members of our school community feel they are treated with dignity, walking in to our school the feeling of dignity and respect is almost tangible. It’s there from the way you are greeted as soon as you walk around the school to seeing the way staff and pupils interact.</a:t>
            </a:r>
          </a:p>
          <a:p>
            <a:pPr>
              <a:lnSpc>
                <a:spcPct val="100000"/>
              </a:lnSpc>
            </a:pPr>
            <a:r>
              <a:rPr lang="en-GB" sz="1400">
                <a:solidFill>
                  <a:srgbClr val="1E1E1E"/>
                </a:solidFill>
                <a:latin typeface="Arial"/>
                <a:ea typeface="UD Digi Kyokasho NP-B"/>
                <a:cs typeface="Arial"/>
              </a:rPr>
              <a:t>Restorative justice is used across the school when dealing with conflicts, particularly at playtime. </a:t>
            </a:r>
            <a:r>
              <a:rPr lang="en-GB" sz="1400" b="0" i="0">
                <a:solidFill>
                  <a:srgbClr val="1E1E1E"/>
                </a:solidFill>
                <a:effectLst/>
                <a:latin typeface="Roboto" panose="02000000000000000000" pitchFamily="2" charset="0"/>
              </a:rPr>
              <a:t>This has really helped children be involved in what happens, have their story heard and reflect on their actions.</a:t>
            </a:r>
            <a:endParaRPr lang="en-GB" sz="1400">
              <a:solidFill>
                <a:srgbClr val="1E1E1E"/>
              </a:solidFill>
              <a:latin typeface="Arial"/>
              <a:ea typeface="UD Digi Kyokasho NP-B"/>
              <a:cs typeface="Arial"/>
            </a:endParaRPr>
          </a:p>
          <a:p>
            <a:pPr>
              <a:lnSpc>
                <a:spcPct val="100000"/>
              </a:lnSpc>
            </a:pPr>
            <a:endParaRPr lang="en-GB" sz="1400" b="0" i="0">
              <a:solidFill>
                <a:srgbClr val="1E1E1E"/>
              </a:solidFill>
              <a:effectLst/>
              <a:latin typeface="Arial"/>
              <a:cs typeface="Arial"/>
            </a:endParaRPr>
          </a:p>
          <a:p>
            <a:pPr marL="0" indent="0">
              <a:lnSpc>
                <a:spcPct val="120000"/>
              </a:lnSpc>
              <a:buNone/>
            </a:pPr>
            <a:endParaRPr lang="en-GB" sz="140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p:txBody>
      </p:sp>
      <p:pic>
        <p:nvPicPr>
          <p:cNvPr id="7" name="Picture 6" descr="A board with pictures of people and text&#10;&#10;Description automatically generated">
            <a:extLst>
              <a:ext uri="{FF2B5EF4-FFF2-40B4-BE49-F238E27FC236}">
                <a16:creationId xmlns:a16="http://schemas.microsoft.com/office/drawing/2014/main" id="{FFDBBCEF-4B51-21F0-4308-50ABBA2E5BC5}"/>
              </a:ext>
            </a:extLst>
          </p:cNvPr>
          <p:cNvPicPr>
            <a:picLocks noChangeAspect="1"/>
          </p:cNvPicPr>
          <p:nvPr/>
        </p:nvPicPr>
        <p:blipFill rotWithShape="1">
          <a:blip r:embed="rId4">
            <a:extLst>
              <a:ext uri="{28A0092B-C50C-407E-A947-70E740481C1C}">
                <a14:useLocalDpi xmlns:a14="http://schemas.microsoft.com/office/drawing/2010/main" val="0"/>
              </a:ext>
            </a:extLst>
          </a:blip>
          <a:srcRect l="11552" r="20021"/>
          <a:stretch/>
        </p:blipFill>
        <p:spPr>
          <a:xfrm>
            <a:off x="0" y="-32464"/>
            <a:ext cx="6256962" cy="6858000"/>
          </a:xfrm>
          <a:prstGeom prst="rect">
            <a:avLst/>
          </a:prstGeom>
        </p:spPr>
      </p:pic>
      <p:sp>
        <p:nvSpPr>
          <p:cNvPr id="9" name="Rectangle 8">
            <a:extLst>
              <a:ext uri="{FF2B5EF4-FFF2-40B4-BE49-F238E27FC236}">
                <a16:creationId xmlns:a16="http://schemas.microsoft.com/office/drawing/2014/main" id="{B2E23C34-B8BE-F0FB-274F-F43929EC2003}"/>
              </a:ext>
            </a:extLst>
          </p:cNvPr>
          <p:cNvSpPr/>
          <p:nvPr/>
        </p:nvSpPr>
        <p:spPr>
          <a:xfrm>
            <a:off x="296867" y="160967"/>
            <a:ext cx="4367600" cy="317283"/>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E14BA2A-52BB-BBA4-6E59-DC33A6C33283}"/>
              </a:ext>
            </a:extLst>
          </p:cNvPr>
          <p:cNvSpPr txBox="1"/>
          <p:nvPr/>
        </p:nvSpPr>
        <p:spPr>
          <a:xfrm>
            <a:off x="389945" y="201251"/>
            <a:ext cx="5512362" cy="276999"/>
          </a:xfrm>
          <a:prstGeom prst="rect">
            <a:avLst/>
          </a:prstGeom>
          <a:noFill/>
        </p:spPr>
        <p:txBody>
          <a:bodyPr wrap="square">
            <a:spAutoFit/>
          </a:bodyPr>
          <a:lstStyle/>
          <a:p>
            <a:r>
              <a:rPr lang="en-GB" sz="1200" b="0" i="0">
                <a:solidFill>
                  <a:schemeClr val="bg1"/>
                </a:solidFill>
                <a:latin typeface="Univers LT Pro 45 Light" panose="020B0403020202020204" pitchFamily="34" charset="77"/>
              </a:rPr>
              <a:t>A display board promoting non-discrimination and equality. </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7" name="TextBox 6">
            <a:extLst>
              <a:ext uri="{FF2B5EF4-FFF2-40B4-BE49-F238E27FC236}">
                <a16:creationId xmlns:a16="http://schemas.microsoft.com/office/drawing/2014/main" id="{6EE7F045-53C4-0C74-0D59-1812075397B7}"/>
              </a:ext>
            </a:extLst>
          </p:cNvPr>
          <p:cNvSpPr txBox="1"/>
          <p:nvPr/>
        </p:nvSpPr>
        <p:spPr>
          <a:xfrm>
            <a:off x="849831" y="2938258"/>
            <a:ext cx="2481842" cy="1631216"/>
          </a:xfrm>
          <a:prstGeom prst="rect">
            <a:avLst/>
          </a:prstGeom>
          <a:noFill/>
        </p:spPr>
        <p:txBody>
          <a:bodyPr wrap="square" lIns="91440" tIns="45720" rIns="91440" bIns="45720" rtlCol="0" anchor="t">
            <a:spAutoFit/>
          </a:bodyPr>
          <a:lstStyle/>
          <a:p>
            <a:pPr algn="ctr"/>
            <a:r>
              <a:rPr lang="en-GB" sz="2000">
                <a:effectLst/>
                <a:latin typeface="Arial" panose="020B0604020202020204" pitchFamily="34" charset="0"/>
                <a:ea typeface="Calibri" panose="020F0502020204030204" pitchFamily="34" charset="0"/>
                <a:cs typeface="Arial" panose="020B0604020202020204" pitchFamily="34" charset="0"/>
              </a:rPr>
              <a:t>1. What does dignity mean to you? Has it ever influenced a decision you've taken?</a:t>
            </a:r>
          </a:p>
        </p:txBody>
      </p:sp>
      <p:sp>
        <p:nvSpPr>
          <p:cNvPr id="8" name="TextBox 7">
            <a:extLst>
              <a:ext uri="{FF2B5EF4-FFF2-40B4-BE49-F238E27FC236}">
                <a16:creationId xmlns:a16="http://schemas.microsoft.com/office/drawing/2014/main" id="{1C0311CC-FF9B-9152-AD4B-73E7BEFCC0F4}"/>
              </a:ext>
            </a:extLst>
          </p:cNvPr>
          <p:cNvSpPr txBox="1"/>
          <p:nvPr/>
        </p:nvSpPr>
        <p:spPr>
          <a:xfrm>
            <a:off x="4694321" y="2938258"/>
            <a:ext cx="2803357" cy="138570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00">
                <a:effectLst/>
                <a:latin typeface="Arial" panose="020B0604020202020204" pitchFamily="34" charset="0"/>
                <a:ea typeface="Calibri" panose="020F0502020204030204" pitchFamily="34" charset="0"/>
                <a:cs typeface="Arial" panose="020B0604020202020204" pitchFamily="34" charset="0"/>
              </a:rPr>
              <a:t>2. Are there areas of school life where you think dignity is especially important?</a:t>
            </a:r>
            <a:endParaRPr lang="en-GB" sz="240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441C42-84B9-461E-1D1D-BB49BE7DC194}"/>
              </a:ext>
            </a:extLst>
          </p:cNvPr>
          <p:cNvSpPr txBox="1"/>
          <p:nvPr/>
        </p:nvSpPr>
        <p:spPr>
          <a:xfrm>
            <a:off x="8474902" y="2938258"/>
            <a:ext cx="3075619" cy="1385700"/>
          </a:xfrm>
          <a:prstGeom prst="rect">
            <a:avLst/>
          </a:prstGeom>
          <a:noFill/>
        </p:spPr>
        <p:txBody>
          <a:bodyPr wrap="square" lIns="91440" tIns="45720" rIns="91440" bIns="45720" rtlCol="0" anchor="t">
            <a:spAutoFit/>
          </a:bodyPr>
          <a:lstStyle/>
          <a:p>
            <a:pPr lvl="0" algn="ctr">
              <a:lnSpc>
                <a:spcPct val="107000"/>
              </a:lnSpc>
              <a:spcAft>
                <a:spcPts val="800"/>
              </a:spcAft>
            </a:pPr>
            <a:r>
              <a:rPr lang="en-GB" sz="2000" kern="100">
                <a:effectLst/>
                <a:latin typeface="Arial" panose="020B0604020202020204" pitchFamily="34" charset="0"/>
                <a:ea typeface="Calibri" panose="020F0502020204030204" pitchFamily="34" charset="0"/>
                <a:cs typeface="Arial" panose="020B0604020202020204" pitchFamily="34" charset="0"/>
              </a:rPr>
              <a:t>3. How can we help our school community understand the importance of dignity?</a:t>
            </a:r>
            <a:r>
              <a:rPr lang="en-GB" sz="2000" b="0" i="0">
                <a:solidFill>
                  <a:srgbClr val="000000"/>
                </a:solidFill>
                <a:effectLst/>
                <a:latin typeface="Arial" panose="020B0604020202020204" pitchFamily="34" charset="0"/>
                <a:cs typeface="Arial" panose="020B0604020202020204" pitchFamily="34" charset="0"/>
              </a:rPr>
              <a:t> </a:t>
            </a:r>
            <a:endParaRPr lang="en-GB" sz="20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5604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9bcb39cffbac5b612b443c136a5bee5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d19d953d02830745e77a37b409b98728"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SharedWithUsers xmlns="df5203e1-9219-4abb-bf46-6e2bce06c285">
      <UserInfo>
        <DisplayName>Helen Trivers</DisplayName>
        <AccountId>22</AccountId>
        <AccountType/>
      </UserInfo>
      <UserInfo>
        <DisplayName>Martin Russell</DisplayName>
        <AccountId>21</AccountId>
        <AccountType/>
      </UserInfo>
      <UserInfo>
        <DisplayName>Frances Bestley</DisplayName>
        <AccountId>19</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19CB9A-A5E0-4C38-BA6A-21C58A13A545}">
  <ds:schemaRefs>
    <ds:schemaRef ds:uri="ba2139d6-66e3-46ed-96ba-d85055a9f21e"/>
    <ds:schemaRef ds:uri="df5203e1-9219-4abb-bf46-6e2bce06c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383DB5-CEDF-41A6-9881-BF71FEF8433D}">
  <ds:schemaRefs>
    <ds:schemaRef ds:uri="ba2139d6-66e3-46ed-96ba-d85055a9f21e"/>
    <ds:schemaRef ds:uri="df5203e1-9219-4abb-bf46-6e2bce06c2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C1DDC0-457B-4BD5-8973-9E8E48475C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2950</Words>
  <Application>Microsoft Office PowerPoint</Application>
  <PresentationFormat>Widescreen</PresentationFormat>
  <Paragraphs>181</Paragraphs>
  <Slides>13</Slides>
  <Notes>13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vt:i4>
      </vt:variant>
    </vt:vector>
  </HeadingPairs>
  <TitlesOfParts>
    <vt:vector size="28" baseType="lpstr">
      <vt:lpstr>Aleo</vt:lpstr>
      <vt:lpstr>Arial</vt:lpstr>
      <vt:lpstr>Arial Black</vt:lpstr>
      <vt:lpstr>Calibri</vt:lpstr>
      <vt:lpstr>Montserrat</vt:lpstr>
      <vt:lpstr>Open Sans</vt:lpstr>
      <vt:lpstr>Roboto</vt:lpstr>
      <vt:lpstr>Segoe UI</vt:lpstr>
      <vt:lpstr>Symbol</vt:lpstr>
      <vt:lpstr>Univers LT Pro 45 Light</vt:lpstr>
      <vt:lpstr>Univers LT Pro 85 XBlack</vt:lpstr>
      <vt:lpstr>Univers LT Std 45 Light</vt:lpstr>
      <vt:lpstr>Wingdings</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2</cp:revision>
  <dcterms:created xsi:type="dcterms:W3CDTF">2022-01-18T14:28:30Z</dcterms:created>
  <dcterms:modified xsi:type="dcterms:W3CDTF">2024-04-18T12:16:04Z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0x010100EBABA775576C094FB1EC29BF1B0EFAA5</vt:lpwstr>
  </property>
</Properties>
</file>