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92" r:id="rId5"/>
    <p:sldId id="286" r:id="rId6"/>
    <p:sldId id="285" r:id="rId7"/>
    <p:sldId id="297" r:id="rId8"/>
    <p:sldId id="281" r:id="rId9"/>
    <p:sldId id="295" r:id="rId10"/>
    <p:sldId id="287" r:id="rId11"/>
    <p:sldId id="288" r:id="rId12"/>
    <p:sldId id="290" r:id="rId13"/>
    <p:sldId id="271" r:id="rId14"/>
    <p:sldId id="273"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97"/>
            <p14:sldId id="281"/>
            <p14:sldId id="295"/>
            <p14:sldId id="287"/>
            <p14:sldId id="288"/>
            <p14:sldId id="290"/>
            <p14:sldId id="271"/>
            <p14:sldId id="273"/>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9933"/>
    <a:srgbClr val="00AEEF"/>
    <a:srgbClr val="DDF3F1"/>
    <a:srgbClr val="003B5E"/>
    <a:srgbClr val="FFFF00"/>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74AEE-00CA-480F-A06D-44994D480BEB}" v="5" dt="2024-08-01T12:54:14.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66086" autoAdjust="0"/>
  </p:normalViewPr>
  <p:slideViewPr>
    <p:cSldViewPr snapToGrid="0">
      <p:cViewPr varScale="1">
        <p:scale>
          <a:sx n="51" d="100"/>
          <a:sy n="51" d="100"/>
        </p:scale>
        <p:origin x="1072" y="60"/>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Allan" userId="52ef52c3-b571-42cc-9b30-8fa82413ad86" providerId="ADAL" clId="{90D9B988-802A-4AFE-99B1-04F5198A87E8}"/>
    <pc:docChg chg="">
      <pc:chgData name="Kathy Allan" userId="52ef52c3-b571-42cc-9b30-8fa82413ad86" providerId="ADAL" clId="{90D9B988-802A-4AFE-99B1-04F5198A87E8}" dt="2024-07-31T15:06:54.701" v="0"/>
      <pc:docMkLst>
        <pc:docMk/>
      </pc:docMkLst>
      <pc:sldChg chg="modCm">
        <pc:chgData name="Kathy Allan" userId="52ef52c3-b571-42cc-9b30-8fa82413ad86" providerId="ADAL" clId="{90D9B988-802A-4AFE-99B1-04F5198A87E8}" dt="2024-07-31T15:06:54.701" v="0"/>
        <pc:sldMkLst>
          <pc:docMk/>
          <pc:sldMk cId="677462668" sldId="281"/>
        </pc:sldMkLst>
      </pc:sldChg>
    </pc:docChg>
  </pc:docChgLst>
  <pc:docChgLst>
    <pc:chgData name="Samantha Bradey" userId="41c99f15-9b87-403a-8456-1da8256f332b" providerId="ADAL" clId="{E5774AEE-00CA-480F-A06D-44994D480BEB}"/>
    <pc:docChg chg="undo custSel addSld delSld modSld sldOrd modSection">
      <pc:chgData name="Samantha Bradey" userId="41c99f15-9b87-403a-8456-1da8256f332b" providerId="ADAL" clId="{E5774AEE-00CA-480F-A06D-44994D480BEB}" dt="2024-08-05T10:30:30.583" v="233" actId="20577"/>
      <pc:docMkLst>
        <pc:docMk/>
      </pc:docMkLst>
      <pc:sldChg chg="delSp del mod modNotesTx">
        <pc:chgData name="Samantha Bradey" userId="41c99f15-9b87-403a-8456-1da8256f332b" providerId="ADAL" clId="{E5774AEE-00CA-480F-A06D-44994D480BEB}" dt="2024-08-01T12:55:18.928" v="174" actId="47"/>
        <pc:sldMkLst>
          <pc:docMk/>
          <pc:sldMk cId="1248567209" sldId="270"/>
        </pc:sldMkLst>
        <pc:spChg chg="del">
          <ac:chgData name="Samantha Bradey" userId="41c99f15-9b87-403a-8456-1da8256f332b" providerId="ADAL" clId="{E5774AEE-00CA-480F-A06D-44994D480BEB}" dt="2024-08-01T08:15:23.396" v="76" actId="478"/>
          <ac:spMkLst>
            <pc:docMk/>
            <pc:sldMk cId="1248567209" sldId="270"/>
            <ac:spMk id="4" creationId="{9BFE73F4-6B3F-6710-08B5-7F421BF14D3E}"/>
          </ac:spMkLst>
        </pc:spChg>
      </pc:sldChg>
      <pc:sldChg chg="modSp mod modNotesTx">
        <pc:chgData name="Samantha Bradey" userId="41c99f15-9b87-403a-8456-1da8256f332b" providerId="ADAL" clId="{E5774AEE-00CA-480F-A06D-44994D480BEB}" dt="2024-08-05T10:30:30.583" v="233" actId="20577"/>
        <pc:sldMkLst>
          <pc:docMk/>
          <pc:sldMk cId="2799702665" sldId="271"/>
        </pc:sldMkLst>
        <pc:spChg chg="mod">
          <ac:chgData name="Samantha Bradey" userId="41c99f15-9b87-403a-8456-1da8256f332b" providerId="ADAL" clId="{E5774AEE-00CA-480F-A06D-44994D480BEB}" dt="2024-08-05T10:30:30.583" v="233" actId="20577"/>
          <ac:spMkLst>
            <pc:docMk/>
            <pc:sldMk cId="2799702665" sldId="271"/>
            <ac:spMk id="4" creationId="{B6CC1C1B-DACE-4F53-4E0D-EE7B47379C7A}"/>
          </ac:spMkLst>
        </pc:spChg>
        <pc:spChg chg="mod">
          <ac:chgData name="Samantha Bradey" userId="41c99f15-9b87-403a-8456-1da8256f332b" providerId="ADAL" clId="{E5774AEE-00CA-480F-A06D-44994D480BEB}" dt="2024-08-05T10:29:36.055" v="229" actId="6549"/>
          <ac:spMkLst>
            <pc:docMk/>
            <pc:sldMk cId="2799702665" sldId="271"/>
            <ac:spMk id="5" creationId="{EF123280-E7B4-3763-86B6-857B7E479145}"/>
          </ac:spMkLst>
        </pc:spChg>
      </pc:sldChg>
      <pc:sldChg chg="modNotesTx">
        <pc:chgData name="Samantha Bradey" userId="41c99f15-9b87-403a-8456-1da8256f332b" providerId="ADAL" clId="{E5774AEE-00CA-480F-A06D-44994D480BEB}" dt="2024-08-01T14:58:03.101" v="191" actId="2711"/>
        <pc:sldMkLst>
          <pc:docMk/>
          <pc:sldMk cId="1825517791" sldId="273"/>
        </pc:sldMkLst>
      </pc:sldChg>
      <pc:sldChg chg="delCm modNotesTx">
        <pc:chgData name="Samantha Bradey" userId="41c99f15-9b87-403a-8456-1da8256f332b" providerId="ADAL" clId="{E5774AEE-00CA-480F-A06D-44994D480BEB}" dt="2024-08-01T14:56:57.027" v="182" actId="2711"/>
        <pc:sldMkLst>
          <pc:docMk/>
          <pc:sldMk cId="677462668" sldId="281"/>
        </pc:sldMkLst>
      </pc:sldChg>
      <pc:sldChg chg="modNotesTx">
        <pc:chgData name="Samantha Bradey" userId="41c99f15-9b87-403a-8456-1da8256f332b" providerId="ADAL" clId="{E5774AEE-00CA-480F-A06D-44994D480BEB}" dt="2024-08-01T14:56:39.073" v="179" actId="2711"/>
        <pc:sldMkLst>
          <pc:docMk/>
          <pc:sldMk cId="3067294865" sldId="285"/>
        </pc:sldMkLst>
      </pc:sldChg>
      <pc:sldChg chg="modSp mod">
        <pc:chgData name="Samantha Bradey" userId="41c99f15-9b87-403a-8456-1da8256f332b" providerId="ADAL" clId="{E5774AEE-00CA-480F-A06D-44994D480BEB}" dt="2024-08-05T10:27:42.117" v="226" actId="20577"/>
        <pc:sldMkLst>
          <pc:docMk/>
          <pc:sldMk cId="617598930" sldId="286"/>
        </pc:sldMkLst>
        <pc:spChg chg="mod">
          <ac:chgData name="Samantha Bradey" userId="41c99f15-9b87-403a-8456-1da8256f332b" providerId="ADAL" clId="{E5774AEE-00CA-480F-A06D-44994D480BEB}" dt="2024-08-05T10:27:42.117" v="226" actId="20577"/>
          <ac:spMkLst>
            <pc:docMk/>
            <pc:sldMk cId="617598930" sldId="286"/>
            <ac:spMk id="5" creationId="{896B6967-CA41-0841-2839-ED3AA3068632}"/>
          </ac:spMkLst>
        </pc:spChg>
      </pc:sldChg>
      <pc:sldChg chg="modNotesTx">
        <pc:chgData name="Samantha Bradey" userId="41c99f15-9b87-403a-8456-1da8256f332b" providerId="ADAL" clId="{E5774AEE-00CA-480F-A06D-44994D480BEB}" dt="2024-08-01T14:57:29.657" v="186" actId="255"/>
        <pc:sldMkLst>
          <pc:docMk/>
          <pc:sldMk cId="3664343257" sldId="288"/>
        </pc:sldMkLst>
      </pc:sldChg>
      <pc:sldChg chg="modNotesTx">
        <pc:chgData name="Samantha Bradey" userId="41c99f15-9b87-403a-8456-1da8256f332b" providerId="ADAL" clId="{E5774AEE-00CA-480F-A06D-44994D480BEB}" dt="2024-08-01T14:57:42.276" v="188" actId="255"/>
        <pc:sldMkLst>
          <pc:docMk/>
          <pc:sldMk cId="165604475" sldId="290"/>
        </pc:sldMkLst>
      </pc:sldChg>
      <pc:sldChg chg="modNotesTx">
        <pc:chgData name="Samantha Bradey" userId="41c99f15-9b87-403a-8456-1da8256f332b" providerId="ADAL" clId="{E5774AEE-00CA-480F-A06D-44994D480BEB}" dt="2024-08-01T14:56:30.074" v="178" actId="255"/>
        <pc:sldMkLst>
          <pc:docMk/>
          <pc:sldMk cId="3553625616" sldId="292"/>
        </pc:sldMkLst>
      </pc:sldChg>
      <pc:sldChg chg="addSp delSp modSp del mod ord">
        <pc:chgData name="Samantha Bradey" userId="41c99f15-9b87-403a-8456-1da8256f332b" providerId="ADAL" clId="{E5774AEE-00CA-480F-A06D-44994D480BEB}" dt="2024-08-01T12:55:40.777" v="175" actId="47"/>
        <pc:sldMkLst>
          <pc:docMk/>
          <pc:sldMk cId="596626623" sldId="293"/>
        </pc:sldMkLst>
        <pc:spChg chg="add del mod">
          <ac:chgData name="Samantha Bradey" userId="41c99f15-9b87-403a-8456-1da8256f332b" providerId="ADAL" clId="{E5774AEE-00CA-480F-A06D-44994D480BEB}" dt="2024-08-01T08:16:43.662" v="134" actId="14100"/>
          <ac:spMkLst>
            <pc:docMk/>
            <pc:sldMk cId="596626623" sldId="293"/>
            <ac:spMk id="2" creationId="{05DD6C81-8AA4-E041-AAF8-8EB97BD3C477}"/>
          </ac:spMkLst>
        </pc:spChg>
        <pc:spChg chg="mod">
          <ac:chgData name="Samantha Bradey" userId="41c99f15-9b87-403a-8456-1da8256f332b" providerId="ADAL" clId="{E5774AEE-00CA-480F-A06D-44994D480BEB}" dt="2024-08-01T08:17:15.820" v="142" actId="1076"/>
          <ac:spMkLst>
            <pc:docMk/>
            <pc:sldMk cId="596626623" sldId="293"/>
            <ac:spMk id="3" creationId="{D795E4B6-838B-EB4E-BE98-33E79F1EFA72}"/>
          </ac:spMkLst>
        </pc:spChg>
        <pc:spChg chg="add del mod">
          <ac:chgData name="Samantha Bradey" userId="41c99f15-9b87-403a-8456-1da8256f332b" providerId="ADAL" clId="{E5774AEE-00CA-480F-A06D-44994D480BEB}" dt="2024-07-31T14:28:02.753" v="39" actId="478"/>
          <ac:spMkLst>
            <pc:docMk/>
            <pc:sldMk cId="596626623" sldId="293"/>
            <ac:spMk id="5" creationId="{D99325D1-193D-3979-6BFF-E8414F83F678}"/>
          </ac:spMkLst>
        </pc:spChg>
        <pc:spChg chg="add del mod">
          <ac:chgData name="Samantha Bradey" userId="41c99f15-9b87-403a-8456-1da8256f332b" providerId="ADAL" clId="{E5774AEE-00CA-480F-A06D-44994D480BEB}" dt="2024-08-01T08:17:09.563" v="141" actId="14100"/>
          <ac:spMkLst>
            <pc:docMk/>
            <pc:sldMk cId="596626623" sldId="293"/>
            <ac:spMk id="10" creationId="{782A21C6-0B36-6325-7CDC-257A54449A66}"/>
          </ac:spMkLst>
        </pc:spChg>
      </pc:sldChg>
      <pc:sldChg chg="modNotesTx">
        <pc:chgData name="Samantha Bradey" userId="41c99f15-9b87-403a-8456-1da8256f332b" providerId="ADAL" clId="{E5774AEE-00CA-480F-A06D-44994D480BEB}" dt="2024-08-01T14:57:13.085" v="184" actId="255"/>
        <pc:sldMkLst>
          <pc:docMk/>
          <pc:sldMk cId="4168862707" sldId="295"/>
        </pc:sldMkLst>
      </pc:sldChg>
      <pc:sldChg chg="modNotesTx">
        <pc:chgData name="Samantha Bradey" userId="41c99f15-9b87-403a-8456-1da8256f332b" providerId="ADAL" clId="{E5774AEE-00CA-480F-A06D-44994D480BEB}" dt="2024-08-01T14:58:13.694" v="193" actId="255"/>
        <pc:sldMkLst>
          <pc:docMk/>
          <pc:sldMk cId="3344954544" sldId="296"/>
        </pc:sldMkLst>
      </pc:sldChg>
      <pc:sldChg chg="addSp modSp add mod modNotesTx">
        <pc:chgData name="Samantha Bradey" userId="41c99f15-9b87-403a-8456-1da8256f332b" providerId="ADAL" clId="{E5774AEE-00CA-480F-A06D-44994D480BEB}" dt="2024-08-01T14:56:50.215" v="181" actId="255"/>
        <pc:sldMkLst>
          <pc:docMk/>
          <pc:sldMk cId="41594438" sldId="297"/>
        </pc:sldMkLst>
        <pc:spChg chg="mod">
          <ac:chgData name="Samantha Bradey" userId="41c99f15-9b87-403a-8456-1da8256f332b" providerId="ADAL" clId="{E5774AEE-00CA-480F-A06D-44994D480BEB}" dt="2024-08-01T12:55:14.279" v="173" actId="1076"/>
          <ac:spMkLst>
            <pc:docMk/>
            <pc:sldMk cId="41594438" sldId="297"/>
            <ac:spMk id="3" creationId="{316E67D6-ABF0-873B-5B00-6F586C03182F}"/>
          </ac:spMkLst>
        </pc:spChg>
        <pc:spChg chg="add mod">
          <ac:chgData name="Samantha Bradey" userId="41c99f15-9b87-403a-8456-1da8256f332b" providerId="ADAL" clId="{E5774AEE-00CA-480F-A06D-44994D480BEB}" dt="2024-08-01T12:55:09.382" v="172" actId="1076"/>
          <ac:spMkLst>
            <pc:docMk/>
            <pc:sldMk cId="41594438" sldId="297"/>
            <ac:spMk id="5" creationId="{3EF7618A-F0BA-452F-894F-6678C49ABFED}"/>
          </ac:spMkLst>
        </pc:spChg>
      </pc:sldChg>
      <pc:sldChg chg="add del">
        <pc:chgData name="Samantha Bradey" userId="41c99f15-9b87-403a-8456-1da8256f332b" providerId="ADAL" clId="{E5774AEE-00CA-480F-A06D-44994D480BEB}" dt="2024-08-01T12:53:58.776" v="160"/>
        <pc:sldMkLst>
          <pc:docMk/>
          <pc:sldMk cId="103950438" sldId="297"/>
        </pc:sldMkLst>
      </pc:sldChg>
    </pc:docChg>
  </pc:docChgLst>
  <pc:docChgLst>
    <pc:chgData name="Martin Russell" userId="a3a2a494-309d-4d02-9201-5320153f7240" providerId="ADAL" clId="{E158E644-4C9A-470E-B015-2D96C4067F71}"/>
    <pc:docChg chg="custSel modSld sldOrd">
      <pc:chgData name="Martin Russell" userId="a3a2a494-309d-4d02-9201-5320153f7240" providerId="ADAL" clId="{E158E644-4C9A-470E-B015-2D96C4067F71}" dt="2024-08-01T08:02:38.326" v="71" actId="20577"/>
      <pc:docMkLst>
        <pc:docMk/>
      </pc:docMkLst>
      <pc:sldChg chg="addSp delSp modSp mod ord modClrScheme chgLayout modNotesTx">
        <pc:chgData name="Martin Russell" userId="a3a2a494-309d-4d02-9201-5320153f7240" providerId="ADAL" clId="{E158E644-4C9A-470E-B015-2D96C4067F71}" dt="2024-08-01T08:02:38.326" v="71" actId="20577"/>
        <pc:sldMkLst>
          <pc:docMk/>
          <pc:sldMk cId="1248567209" sldId="270"/>
        </pc:sldMkLst>
        <pc:spChg chg="mod ord">
          <ac:chgData name="Martin Russell" userId="a3a2a494-309d-4d02-9201-5320153f7240" providerId="ADAL" clId="{E158E644-4C9A-470E-B015-2D96C4067F71}" dt="2024-08-01T07:52:24.475" v="8" actId="1076"/>
          <ac:spMkLst>
            <pc:docMk/>
            <pc:sldMk cId="1248567209" sldId="270"/>
            <ac:spMk id="2" creationId="{4B165716-FF31-A845-A83E-5C96960D70F9}"/>
          </ac:spMkLst>
        </pc:spChg>
        <pc:spChg chg="mod">
          <ac:chgData name="Martin Russell" userId="a3a2a494-309d-4d02-9201-5320153f7240" providerId="ADAL" clId="{E158E644-4C9A-470E-B015-2D96C4067F71}" dt="2024-08-01T07:52:54.938" v="11" actId="21"/>
          <ac:spMkLst>
            <pc:docMk/>
            <pc:sldMk cId="1248567209" sldId="270"/>
            <ac:spMk id="3" creationId="{316E67D6-ABF0-873B-5B00-6F586C03182F}"/>
          </ac:spMkLst>
        </pc:spChg>
        <pc:spChg chg="add mod ord">
          <ac:chgData name="Martin Russell" userId="a3a2a494-309d-4d02-9201-5320153f7240" providerId="ADAL" clId="{E158E644-4C9A-470E-B015-2D96C4067F71}" dt="2024-08-01T07:51:59.726" v="2" actId="700"/>
          <ac:spMkLst>
            <pc:docMk/>
            <pc:sldMk cId="1248567209" sldId="270"/>
            <ac:spMk id="4" creationId="{9BFE73F4-6B3F-6710-08B5-7F421BF14D3E}"/>
          </ac:spMkLst>
        </pc:spChg>
        <pc:spChg chg="add del mod ord">
          <ac:chgData name="Martin Russell" userId="a3a2a494-309d-4d02-9201-5320153f7240" providerId="ADAL" clId="{E158E644-4C9A-470E-B015-2D96C4067F71}" dt="2024-08-01T07:52:28.446" v="9" actId="478"/>
          <ac:spMkLst>
            <pc:docMk/>
            <pc:sldMk cId="1248567209" sldId="270"/>
            <ac:spMk id="5" creationId="{C4B81B3B-00BF-BC15-A545-D0A6EC538680}"/>
          </ac:spMkLst>
        </pc:spChg>
        <pc:spChg chg="add del mod ord">
          <ac:chgData name="Martin Russell" userId="a3a2a494-309d-4d02-9201-5320153f7240" providerId="ADAL" clId="{E158E644-4C9A-470E-B015-2D96C4067F71}" dt="2024-08-01T07:52:13.149" v="5" actId="478"/>
          <ac:spMkLst>
            <pc:docMk/>
            <pc:sldMk cId="1248567209" sldId="270"/>
            <ac:spMk id="6" creationId="{3988A14F-F5B8-9E82-2DFC-88D6B0BDEC7E}"/>
          </ac:spMkLst>
        </pc:spChg>
        <pc:spChg chg="add del mod ord">
          <ac:chgData name="Martin Russell" userId="a3a2a494-309d-4d02-9201-5320153f7240" providerId="ADAL" clId="{E158E644-4C9A-470E-B015-2D96C4067F71}" dt="2024-08-01T07:52:08.807" v="4" actId="478"/>
          <ac:spMkLst>
            <pc:docMk/>
            <pc:sldMk cId="1248567209" sldId="270"/>
            <ac:spMk id="7" creationId="{4E0765C1-0811-4FF5-D183-F352904FE44B}"/>
          </ac:spMkLst>
        </pc:spChg>
        <pc:spChg chg="add mod ord">
          <ac:chgData name="Martin Russell" userId="a3a2a494-309d-4d02-9201-5320153f7240" providerId="ADAL" clId="{E158E644-4C9A-470E-B015-2D96C4067F71}" dt="2024-08-01T08:01:58.066" v="69" actId="20577"/>
          <ac:spMkLst>
            <pc:docMk/>
            <pc:sldMk cId="1248567209" sldId="270"/>
            <ac:spMk id="8" creationId="{9CFBC7BF-262D-192C-236D-271EB4BB7005}"/>
          </ac:spMkLst>
        </pc:spChg>
        <pc:spChg chg="mod ord">
          <ac:chgData name="Martin Russell" userId="a3a2a494-309d-4d02-9201-5320153f7240" providerId="ADAL" clId="{E158E644-4C9A-470E-B015-2D96C4067F71}" dt="2024-08-01T07:56:51.763" v="41" actId="20577"/>
          <ac:spMkLst>
            <pc:docMk/>
            <pc:sldMk cId="1248567209" sldId="270"/>
            <ac:spMk id="9" creationId="{2285ED3D-9B27-A665-E620-BB448480368C}"/>
          </ac:spMkLst>
        </pc:spChg>
        <pc:spChg chg="add mod">
          <ac:chgData name="Martin Russell" userId="a3a2a494-309d-4d02-9201-5320153f7240" providerId="ADAL" clId="{E158E644-4C9A-470E-B015-2D96C4067F71}" dt="2024-08-01T08:02:18.789" v="70" actId="255"/>
          <ac:spMkLst>
            <pc:docMk/>
            <pc:sldMk cId="1248567209" sldId="270"/>
            <ac:spMk id="10" creationId="{9A6C8F7A-BCC6-D878-1FCA-7E884FB96CCB}"/>
          </ac:spMkLst>
        </pc:spChg>
        <pc:spChg chg="add mod">
          <ac:chgData name="Martin Russell" userId="a3a2a494-309d-4d02-9201-5320153f7240" providerId="ADAL" clId="{E158E644-4C9A-470E-B015-2D96C4067F71}" dt="2024-08-01T08:01:16.068" v="60" actId="1076"/>
          <ac:spMkLst>
            <pc:docMk/>
            <pc:sldMk cId="1248567209" sldId="270"/>
            <ac:spMk id="11" creationId="{920F1BE5-B0C2-9684-CD9F-984588B1C2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8/8/2024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Image caption: Young people at a Gold secondary school plan photography to capture what makes their school Rights Respecting.</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Trainer notes: You can delete or modify activities to suit your session.</a:t>
            </a:r>
          </a:p>
          <a:p>
            <a:r>
              <a:rPr lang="en-GB" sz="1800" dirty="0">
                <a:latin typeface="Arial" panose="020B0604020202020204" pitchFamily="34" charset="0"/>
                <a:cs typeface="Arial" panose="020B0604020202020204" pitchFamily="34" charset="0"/>
              </a:rPr>
              <a:t>Activity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Rights language: Hand out copies of the CRC glossary to be completed.  Collect completed sheets to influence future planning.</a:t>
            </a:r>
          </a:p>
          <a:p>
            <a:pPr marL="228600" indent="-228600">
              <a:buAutoNum type="arabicPeriod"/>
            </a:pPr>
            <a:r>
              <a:rPr lang="en-GB" sz="1800" dirty="0">
                <a:latin typeface="Arial" panose="020B0604020202020204" pitchFamily="34" charset="0"/>
                <a:cs typeface="Arial" panose="020B0604020202020204" pitchFamily="34" charset="0"/>
              </a:rPr>
              <a:t>Class charters: Share the RRSA Charter Guidance in advance. This activity could also be done with groups of children. Have copies of the CRC to share. You may want to think of some scenarios in advance to share.</a:t>
            </a:r>
          </a:p>
          <a:p>
            <a:pPr marL="228600" indent="-228600">
              <a:buAutoNum type="arabicPeriod"/>
            </a:pPr>
            <a:r>
              <a:rPr lang="en-GB" sz="1800" dirty="0">
                <a:latin typeface="Arial" panose="020B0604020202020204" pitchFamily="34" charset="0"/>
                <a:cs typeface="Arial" panose="020B0604020202020204" pitchFamily="34" charset="0"/>
              </a:rPr>
              <a:t>ABCDE:  this is useful to use with children and young people as well as colleagues.</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Trainer notes: 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Trainer notes: You could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Calibri" panose="020F0502020204030204" pitchFamily="34" charset="0"/>
                <a:cs typeface="Arial" panose="020B0604020202020204" pitchFamily="34" charset="0"/>
              </a:rPr>
              <a:t>Trainer notes: This session is particularly useful at the start of the new school year (though can be used year round) to encourage all staff to review their understanding of, and commitment to, children’s rights.  It will be particularly useful if you have several new staff starting in your school. However, it is always good to have a regular opportunity to come together as a staff team and renew your commitment to children’s rights and consider what your school is already doing to promote and protect rights and share what your priorities as RRSA lead for the year ahead.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Trainer notes: Delete this slide before using.</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It would be useful to have copies of the simplified CRC or the icons so that staff can refer to them throughout the session. </a:t>
            </a:r>
            <a:r>
              <a:rPr lang="en-GB" sz="1800" dirty="0">
                <a:effectLst/>
                <a:latin typeface="Arial" panose="020B0604020202020204" pitchFamily="34" charset="0"/>
                <a:ea typeface="Calibri" panose="020F0502020204030204" pitchFamily="34" charset="0"/>
                <a:cs typeface="Arial" panose="020B0604020202020204" pitchFamily="34" charset="0"/>
              </a:rPr>
              <a:t>Unicef.uk/</a:t>
            </a:r>
            <a:r>
              <a:rPr lang="en-GB" sz="1800" dirty="0" err="1">
                <a:effectLst/>
                <a:latin typeface="Arial" panose="020B0604020202020204" pitchFamily="34" charset="0"/>
                <a:ea typeface="Calibri" panose="020F0502020204030204" pitchFamily="34" charset="0"/>
                <a:cs typeface="Arial" panose="020B0604020202020204" pitchFamily="34" charset="0"/>
              </a:rPr>
              <a:t>CRC_Icons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Heather </a:t>
            </a:r>
            <a:r>
              <a:rPr lang="en-US" sz="1800" dirty="0" err="1">
                <a:latin typeface="Arial" panose="020B0604020202020204" pitchFamily="34" charset="0"/>
                <a:cs typeface="Arial" panose="020B0604020202020204" pitchFamily="34" charset="0"/>
              </a:rPr>
              <a:t>Nicholaou</a:t>
            </a:r>
            <a:r>
              <a:rPr lang="en-US" sz="1800" dirty="0">
                <a:latin typeface="Arial" panose="020B0604020202020204" pitchFamily="34" charset="0"/>
                <a:cs typeface="Arial" panose="020B0604020202020204" pitchFamily="34" charset="0"/>
              </a:rPr>
              <a:t>, RRSA Lead at Chingford CofE Primary talks about how they have used the Spotlight on Rights Respecting Language as part of their CPD: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“Spotlight was useful, as it provided a clear framework with aims of the session, a representative from UNICEF stating why RRS language is so important and a list of questions for us to work through.”</a:t>
            </a:r>
          </a:p>
          <a:p>
            <a:pPr marL="171450" indent="-171450">
              <a:buFont typeface="Arial" panose="020B0604020202020204" pitchFamily="34" charset="0"/>
              <a:buChar char="•"/>
            </a:pPr>
            <a:r>
              <a:rPr lang="en-GB" sz="1800" dirty="0">
                <a:solidFill>
                  <a:srgbClr val="000000"/>
                </a:solidFill>
                <a:latin typeface="Arial" panose="020B0604020202020204" pitchFamily="34" charset="0"/>
                <a:cs typeface="Arial" panose="020B0604020202020204" pitchFamily="34" charset="0"/>
              </a:rPr>
              <a:t>“S</a:t>
            </a:r>
            <a:r>
              <a:rPr lang="en-GB" sz="1800" b="0" i="0" dirty="0">
                <a:solidFill>
                  <a:srgbClr val="000000"/>
                </a:solidFill>
                <a:effectLst/>
                <a:latin typeface="Arial" panose="020B0604020202020204" pitchFamily="34" charset="0"/>
                <a:cs typeface="Arial" panose="020B0604020202020204" pitchFamily="34" charset="0"/>
              </a:rPr>
              <a:t>taff were able to discuss RRS language used in our school at the time and how to improve it.  The additional sheet with various words and phrases with RRS language was great as it allowed us all to speak about our experiences of the use of each word/phrase and make notes about this.” </a:t>
            </a:r>
            <a:endParaRPr lang="en-GB" sz="1800" dirty="0">
              <a:solidFill>
                <a:srgbClr val="1E1E1E"/>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“We aim to repeat this session in the new academic year </a:t>
            </a:r>
            <a:r>
              <a:rPr lang="en-GB" sz="1800" b="0" i="0" dirty="0">
                <a:effectLst/>
                <a:latin typeface="Arial" panose="020B0604020202020204" pitchFamily="34" charset="0"/>
                <a:cs typeface="Arial" panose="020B0604020202020204" pitchFamily="34" charset="0"/>
              </a:rPr>
              <a:t>with Learning Support Assistants and new members of staff to ensure that all members of our staff team are role models when it comes to using RRS language throughout the school.</a:t>
            </a:r>
            <a:r>
              <a:rPr lang="en-GB" sz="1800" dirty="0">
                <a:latin typeface="Arial" panose="020B0604020202020204" pitchFamily="34" charset="0"/>
                <a:cs typeface="Arial" panose="020B0604020202020204" pitchFamily="34" charset="0"/>
              </a:rPr>
              <a:t>”</a:t>
            </a:r>
            <a:r>
              <a:rPr lang="en-GB" sz="1800" b="0" i="0" dirty="0">
                <a:effectLst/>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 when introducing new staff to RRSA for example.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This was used at our 2023 conference but we thought you might like to share it with your whole staff team.</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You may also wish to share our latest RRSA film: unicef.uk/</a:t>
            </a:r>
            <a:r>
              <a:rPr lang="en-GB" sz="1800" dirty="0" err="1">
                <a:latin typeface="Arial" panose="020B0604020202020204" pitchFamily="34" charset="0"/>
                <a:cs typeface="Arial" panose="020B0604020202020204" pitchFamily="34" charset="0"/>
              </a:rPr>
              <a:t>RRSA_Film</a:t>
            </a:r>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1729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slide can help you share the ‘structure’ of RRSA with your colleagues and provide and an overview of the programme. These three strands are not unique to the Award, they are recognised globally as the pillars for most human rights education.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When we think about being a Rights Respecting School every article applies. However, the six articles identified here are particularly relevant to a shared understanding of what it is to be Rights Respecting.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1: Everyone under the age of 18 has all the rights in the Convention.</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3: The best interests of the child must be a top priority in all decisions and actions that affect children.</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12: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28: Every child has the right to an education. Primary education must be free and different forms of secondary education must be available to every child. Discipline in schools must respect children’s dignity and their rights. Richer countries must help poorer countries achieve this.</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29: Education must develop every child’s personality, talents and abilities to the full. It must encourage the child’s respect for human rights, as well as respect for their parents, their own and other cultures, and the environment.</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42: Governments must actively work to make sure children and adults know about the Convention.</a:t>
            </a:r>
          </a:p>
          <a:p>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You could ask your colleagues which articles they most strongly associate with being Rights Respecting… be prepared to hear Articles 19 and 31 mentioned!</a:t>
            </a: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Trainer notes: The aim here is to encourage your colleagues to talk about being Rights Respecting and about the Convention. You might want colleagues to work in small groups, each addressing one question. You may wish to delete one of these questions or even add your own to focus on an aspect of RRSA which you know needs attention.</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Consider sharing key resources and guidance with staff in advance of your meeting. It may be helpful to direct staff to the website too.</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Please do have copies of the CRC on hand to prompt discussion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762142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114288" cy="6858000"/>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 y="-4571"/>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unicef.org.uk/rights-respecting-schools/resources/teaching-resources/guidance-assemblies-lessons/abcde-of-rights/" TargetMode="External"/><Relationship Id="rId5" Type="http://schemas.openxmlformats.org/officeDocument/2006/relationships/hyperlink" Target="https://www.unicef.org.uk/rights-respecting-schools/charter-guidance/" TargetMode="External"/><Relationship Id="rId4" Type="http://schemas.openxmlformats.org/officeDocument/2006/relationships/hyperlink" Target="https://www.unicef.org.uk/rights-respecting-schools/resources/teaching-resources/guidance-assemblies-lessons/rrsa-glossar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guidance-assemblies-lessons/rrsa-glossary/" TargetMode="External"/><Relationship Id="rId3" Type="http://schemas.openxmlformats.org/officeDocument/2006/relationships/hyperlink" Target="https://www.unicef.org.uk/rights-respecting-schools/resources/teaching-resources/guidance-assemblies-lessons/article-of-the-week/" TargetMode="External"/><Relationship Id="rId7" Type="http://schemas.openxmlformats.org/officeDocument/2006/relationships/hyperlink" Target="https://www.unicef.org.uk/rights-respecting-schools/resources/teaching-resources/guidance-assemblies-lessons/myths-and-misconceptions-booklet-unicef-uk/"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www.unicef.org.uk/rights-respecting-schools/the-rrsa/about-the-rrsa/coronavirus-resources/articles-in-action/" TargetMode="External"/><Relationship Id="rId11" Type="http://schemas.openxmlformats.org/officeDocument/2006/relationships/hyperlink" Target="https://www.unicef.org.uk/rights-respecting-schools/your-guide-to-a-rights-respecting-classroom/" TargetMode="External"/><Relationship Id="rId5" Type="http://schemas.openxmlformats.org/officeDocument/2006/relationships/hyperlink" Target="https://www.unicef.org.uk/rights-respecting-schools/charter-guidance/" TargetMode="External"/><Relationship Id="rId10" Type="http://schemas.openxmlformats.org/officeDocument/2006/relationships/hyperlink" Target="https://www.unicef.org.uk/rights-respecting-schools/resources/teaching-resources/guidance-assemblies-lessons/child-friendly-crc-text-and-icons/" TargetMode="External"/><Relationship Id="rId4" Type="http://schemas.openxmlformats.org/officeDocument/2006/relationships/hyperlink" Target="https://www.unicef.org.uk/rights-respecting-schools/wp-content/uploads/sites/4/2023/07/article-of-the-week_articles-42.pptx" TargetMode="External"/><Relationship Id="rId9" Type="http://schemas.openxmlformats.org/officeDocument/2006/relationships/hyperlink" Target="https://www.unicef.org.uk/rights-respecting-schools/resources/teaching-resources/guidance-assemblies-lessons/abcde-of-righ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guidance-assemblies-lessons/child-friendly-crc-text-and-ic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oys sitting at a table&#10;&#10;Description automatically generated">
            <a:extLst>
              <a:ext uri="{FF2B5EF4-FFF2-40B4-BE49-F238E27FC236}">
                <a16:creationId xmlns:a16="http://schemas.microsoft.com/office/drawing/2014/main" id="{7F8C8152-58C0-26E0-B0C3-8586D23A69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856" y="-366442"/>
            <a:ext cx="12340856" cy="7224441"/>
          </a:xfrm>
          <a:prstGeom prst="rect">
            <a:avLst/>
          </a:prstGeom>
        </p:spPr>
      </p:pic>
      <p:pic>
        <p:nvPicPr>
          <p:cNvPr id="9" name="Picture 8">
            <a:extLst>
              <a:ext uri="{FF2B5EF4-FFF2-40B4-BE49-F238E27FC236}">
                <a16:creationId xmlns:a16="http://schemas.microsoft.com/office/drawing/2014/main" id="{F9DE3283-57E7-2EC0-E922-25CE00D95C1C}"/>
              </a:ext>
            </a:extLst>
          </p:cNvPr>
          <p:cNvPicPr>
            <a:picLocks noChangeAspect="1"/>
          </p:cNvPicPr>
          <p:nvPr/>
        </p:nvPicPr>
        <p:blipFill>
          <a:blip r:embed="rId4"/>
          <a:stretch>
            <a:fillRect/>
          </a:stretch>
        </p:blipFill>
        <p:spPr>
          <a:xfrm>
            <a:off x="399920" y="4572000"/>
            <a:ext cx="4216761" cy="2034101"/>
          </a:xfrm>
          <a:prstGeom prst="rect">
            <a:avLst/>
          </a:prstGeom>
        </p:spPr>
      </p:pic>
      <p:pic>
        <p:nvPicPr>
          <p:cNvPr id="13" name="Picture 12">
            <a:extLst>
              <a:ext uri="{FF2B5EF4-FFF2-40B4-BE49-F238E27FC236}">
                <a16:creationId xmlns:a16="http://schemas.microsoft.com/office/drawing/2014/main" id="{17BB6C1E-0F1A-0620-FDA6-500640E05C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9958" y="1"/>
            <a:ext cx="2138010" cy="1771650"/>
          </a:xfrm>
          <a:prstGeom prst="rect">
            <a:avLst/>
          </a:prstGeom>
        </p:spPr>
      </p:pic>
      <p:sp>
        <p:nvSpPr>
          <p:cNvPr id="14" name="TextBox 13">
            <a:extLst>
              <a:ext uri="{FF2B5EF4-FFF2-40B4-BE49-F238E27FC236}">
                <a16:creationId xmlns:a16="http://schemas.microsoft.com/office/drawing/2014/main" id="{D71C7E3F-A6E5-3AEE-9721-CFEBC5DEAF18}"/>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UNICEF/Maule-</a:t>
            </a:r>
            <a:r>
              <a:rPr lang="en-GB" sz="800" b="0" i="0" dirty="0" err="1">
                <a:solidFill>
                  <a:schemeClr val="bg1"/>
                </a:solidFill>
                <a:effectLst/>
                <a:latin typeface="Univers LT Pro 45 Light" panose="020B0403020202020204" pitchFamily="34" charset="77"/>
              </a:rPr>
              <a:t>ffinch</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09449"/>
            <a:ext cx="7294409" cy="699404"/>
          </a:xfrm>
        </p:spPr>
        <p:txBody>
          <a:bodyPr/>
          <a:lstStyle/>
          <a:p>
            <a:r>
              <a:rPr lang="en-US" dirty="0"/>
              <a:t>SUGGESTED 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908254" y="2652737"/>
            <a:ext cx="2660581" cy="2308324"/>
          </a:xfrm>
          <a:prstGeom prst="rect">
            <a:avLst/>
          </a:prstGeom>
          <a:noFill/>
        </p:spPr>
        <p:txBody>
          <a:bodyPr wrap="square" rtlCol="0">
            <a:spAutoFit/>
          </a:bodyPr>
          <a:lstStyle/>
          <a:p>
            <a:pPr algn="ct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Rights Language</a:t>
            </a:r>
          </a:p>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In groups complete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RRSA Glossary</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sheet to refresh understanding of key rights terminology, such as rights holders and duty bearers.</a:t>
            </a:r>
          </a:p>
        </p:txBody>
      </p:sp>
      <p:sp>
        <p:nvSpPr>
          <p:cNvPr id="4" name="TextBox 3">
            <a:extLst>
              <a:ext uri="{FF2B5EF4-FFF2-40B4-BE49-F238E27FC236}">
                <a16:creationId xmlns:a16="http://schemas.microsoft.com/office/drawing/2014/main" id="{B6CC1C1B-DACE-4F53-4E0D-EE7B47379C7A}"/>
              </a:ext>
            </a:extLst>
          </p:cNvPr>
          <p:cNvSpPr txBox="1"/>
          <p:nvPr/>
        </p:nvSpPr>
        <p:spPr>
          <a:xfrm>
            <a:off x="4769439" y="2551097"/>
            <a:ext cx="2783137" cy="2862322"/>
          </a:xfrm>
          <a:prstGeom prst="rect">
            <a:avLst/>
          </a:prstGeom>
          <a:noFill/>
        </p:spPr>
        <p:txBody>
          <a:bodyPr wrap="square" rtlCol="0">
            <a:spAutoFit/>
          </a:bodyPr>
          <a:lstStyle/>
          <a:p>
            <a:pPr algn="ctr"/>
            <a:r>
              <a:rPr lang="en-GB" sz="1800" b="1" dirty="0">
                <a:effectLst/>
                <a:latin typeface="Univers LT Pro 45 Light" panose="020B0403020202020204" pitchFamily="34" charset="0"/>
                <a:ea typeface="Calibri" panose="020F0502020204030204" pitchFamily="34" charset="0"/>
                <a:cs typeface="Times New Roman" panose="02020603050405020304" pitchFamily="18" charset="0"/>
              </a:rPr>
              <a:t>Class Charters</a:t>
            </a:r>
          </a:p>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 Recap the </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hlinkClick r:id="rId5"/>
              </a:rPr>
              <a:t>charter guidance</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 How can your school/class charter become part of </a:t>
            </a:r>
            <a:r>
              <a:rPr lang="en-GB" sz="1800">
                <a:effectLst/>
                <a:latin typeface="Univers LT Pro 45 Light" panose="020B0403020202020204" pitchFamily="34" charset="0"/>
                <a:ea typeface="Calibri" panose="020F0502020204030204" pitchFamily="34" charset="0"/>
                <a:cs typeface="Times New Roman" panose="02020603050405020304" pitchFamily="18" charset="0"/>
              </a:rPr>
              <a:t>your day-to-day </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conversations?</a:t>
            </a:r>
          </a:p>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Explore a range of scenarios where you could make reference to your charter. </a:t>
            </a:r>
          </a:p>
        </p:txBody>
      </p:sp>
      <p:sp>
        <p:nvSpPr>
          <p:cNvPr id="5" name="TextBox 4">
            <a:extLst>
              <a:ext uri="{FF2B5EF4-FFF2-40B4-BE49-F238E27FC236}">
                <a16:creationId xmlns:a16="http://schemas.microsoft.com/office/drawing/2014/main" id="{EF123280-E7B4-3763-86B6-857B7E479145}"/>
              </a:ext>
            </a:extLst>
          </p:cNvPr>
          <p:cNvSpPr txBox="1"/>
          <p:nvPr/>
        </p:nvSpPr>
        <p:spPr>
          <a:xfrm>
            <a:off x="8730013" y="2514238"/>
            <a:ext cx="2612571" cy="2031325"/>
          </a:xfrm>
          <a:prstGeom prst="rect">
            <a:avLst/>
          </a:prstGeom>
          <a:noFill/>
        </p:spPr>
        <p:txBody>
          <a:bodyPr wrap="square" rtlCol="0">
            <a:spAutoFit/>
          </a:bodyPr>
          <a:lstStyle/>
          <a:p>
            <a:pPr algn="ct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ABCDE of Rights </a:t>
            </a:r>
          </a:p>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Use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6"/>
              </a:rPr>
              <a:t>ABCDE resource</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to explore how we can promote these concepts around school.  Feedback ideas and agree next steps.</a:t>
            </a:r>
          </a:p>
        </p:txBody>
      </p:sp>
    </p:spTree>
    <p:extLst>
      <p:ext uri="{BB962C8B-B14F-4D97-AF65-F5344CB8AC3E}">
        <p14:creationId xmlns:p14="http://schemas.microsoft.com/office/powerpoint/2010/main" val="279970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solidFill>
                  <a:schemeClr val="bg1"/>
                </a:solidFill>
              </a:rPr>
              <a:t>Don’t forget that all back copies of Article of the Week can be found </a:t>
            </a:r>
            <a:r>
              <a:rPr lang="en-GB" dirty="0">
                <a:solidFill>
                  <a:schemeClr val="bg1"/>
                </a:solidFill>
                <a:hlinkClick r:id="rId3">
                  <a:extLst>
                    <a:ext uri="{A12FA001-AC4F-418D-AE19-62706E023703}">
                      <ahyp:hlinkClr xmlns:ahyp="http://schemas.microsoft.com/office/drawing/2018/hyperlinkcolor" val="tx"/>
                    </a:ext>
                  </a:extLst>
                </a:hlinkClick>
              </a:rPr>
              <a:t>here</a:t>
            </a:r>
            <a:r>
              <a:rPr lang="en-GB" dirty="0">
                <a:solidFill>
                  <a:schemeClr val="bg1"/>
                </a:solidFill>
              </a:rPr>
              <a:t>.  You might find the </a:t>
            </a:r>
            <a:r>
              <a:rPr lang="en-GB" dirty="0">
                <a:solidFill>
                  <a:schemeClr val="bg1"/>
                </a:solidFill>
                <a:hlinkClick r:id="rId4">
                  <a:extLst>
                    <a:ext uri="{A12FA001-AC4F-418D-AE19-62706E023703}">
                      <ahyp:hlinkClr xmlns:ahyp="http://schemas.microsoft.com/office/drawing/2018/hyperlinkcolor" val="tx"/>
                    </a:ext>
                  </a:extLst>
                </a:hlinkClick>
              </a:rPr>
              <a:t>Article 42 pack</a:t>
            </a:r>
            <a:r>
              <a:rPr lang="en-GB" dirty="0">
                <a:solidFill>
                  <a:schemeClr val="bg1"/>
                </a:solidFill>
              </a:rPr>
              <a:t> particularly relevant to support pupils engagement in your Rights Respecting School journey. </a:t>
            </a:r>
          </a:p>
        </p:txBody>
      </p:sp>
      <p:sp>
        <p:nvSpPr>
          <p:cNvPr id="6" name="TextBox 5">
            <a:extLst>
              <a:ext uri="{FF2B5EF4-FFF2-40B4-BE49-F238E27FC236}">
                <a16:creationId xmlns:a16="http://schemas.microsoft.com/office/drawing/2014/main" id="{4386A967-3C6A-3B65-26FA-F7913076689F}"/>
              </a:ext>
            </a:extLst>
          </p:cNvPr>
          <p:cNvSpPr txBox="1"/>
          <p:nvPr/>
        </p:nvSpPr>
        <p:spPr>
          <a:xfrm>
            <a:off x="632807" y="2293405"/>
            <a:ext cx="10450286" cy="2829814"/>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Charter Guidance</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Articles in Action</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Myths and Misconceptions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RRSA Glossary</a:t>
            </a:r>
            <a:endPar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ABCDE of Rights </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Child friendly CRC and Icons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Features of a Rights Respecting Classroom</a:t>
            </a:r>
            <a:endParaRPr lang="en-GB" sz="8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sp>
        <p:nvSpPr>
          <p:cNvPr id="11" name="Text Placeholder 10">
            <a:extLst>
              <a:ext uri="{FF2B5EF4-FFF2-40B4-BE49-F238E27FC236}">
                <a16:creationId xmlns:a16="http://schemas.microsoft.com/office/drawing/2014/main" id="{E84187A1-4B13-FD1D-0491-0E5FA9420FCD}"/>
              </a:ext>
            </a:extLst>
          </p:cNvPr>
          <p:cNvSpPr>
            <a:spLocks noGrp="1"/>
          </p:cNvSpPr>
          <p:nvPr>
            <p:ph type="body" sz="quarter" idx="21"/>
          </p:nvPr>
        </p:nvSpPr>
        <p:spPr>
          <a:xfrm>
            <a:off x="528634" y="1834169"/>
            <a:ext cx="5305425" cy="2449596"/>
          </a:xfrm>
        </p:spPr>
        <p:txBody>
          <a:bodyPr>
            <a:normAutofit lnSpcReduction="10000"/>
          </a:bodyPr>
          <a:lstStyle/>
          <a:p>
            <a:r>
              <a:rPr lang="en-GB" sz="2400" kern="100" dirty="0">
                <a:effectLst/>
                <a:latin typeface="Arial" panose="020B0604020202020204" pitchFamily="34" charset="0"/>
                <a:ea typeface="Calibri" panose="020F0502020204030204" pitchFamily="34" charset="0"/>
                <a:cs typeface="Arial" panose="020B0604020202020204" pitchFamily="34" charset="0"/>
              </a:rPr>
              <a:t>Write down three things that you, personally, are going to do this term to bring rights to life with your pupils.</a:t>
            </a:r>
          </a:p>
          <a:p>
            <a:r>
              <a:rPr lang="en-GB" sz="2400" kern="100" dirty="0">
                <a:latin typeface="Arial" panose="020B0604020202020204" pitchFamily="34" charset="0"/>
                <a:ea typeface="Calibri" panose="020F0502020204030204" pitchFamily="34" charset="0"/>
                <a:cs typeface="Arial" panose="020B0604020202020204" pitchFamily="34" charset="0"/>
              </a:rPr>
              <a:t>Share your intentions with a colleague.</a:t>
            </a:r>
          </a:p>
          <a:p>
            <a:r>
              <a:rPr lang="en-GB" sz="2400" kern="100" dirty="0">
                <a:effectLst/>
                <a:latin typeface="Arial" panose="020B0604020202020204" pitchFamily="34" charset="0"/>
                <a:ea typeface="Calibri" panose="020F0502020204030204" pitchFamily="34" charset="0"/>
                <a:cs typeface="Arial" panose="020B0604020202020204" pitchFamily="34" charset="0"/>
              </a:rPr>
              <a:t>How will you support each other to realise these commitments?</a:t>
            </a:r>
          </a:p>
          <a:p>
            <a:endParaRPr lang="en-GB" dirty="0"/>
          </a:p>
        </p:txBody>
      </p:sp>
      <p:pic>
        <p:nvPicPr>
          <p:cNvPr id="4" name="Picture 3">
            <a:extLst>
              <a:ext uri="{FF2B5EF4-FFF2-40B4-BE49-F238E27FC236}">
                <a16:creationId xmlns:a16="http://schemas.microsoft.com/office/drawing/2014/main" id="{8108F9CD-87EE-EABB-A635-7917FA715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5715000" y="381000"/>
            <a:ext cx="6858000" cy="6096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34495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532871"/>
            <a:ext cx="9180743" cy="959943"/>
          </a:xfrm>
          <a:prstGeom prst="rect">
            <a:avLst/>
          </a:prstGeom>
          <a:noFill/>
        </p:spPr>
        <p:txBody>
          <a:bodyPr wrap="square">
            <a:spAutoFit/>
          </a:bodyPr>
          <a:lstStyle/>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Topic: Rights </a:t>
            </a:r>
            <a:r>
              <a:rPr lang="en-GB" dirty="0" err="1">
                <a:latin typeface="Arial" panose="020B0604020202020204" pitchFamily="34" charset="0"/>
                <a:ea typeface="Times New Roman" panose="02020603050405020304" pitchFamily="18" charset="0"/>
                <a:cs typeface="Arial" panose="020B0604020202020204" pitchFamily="34" charset="0"/>
              </a:rPr>
              <a:t>Refeshers</a:t>
            </a: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24515" y="2367147"/>
            <a:ext cx="10097914" cy="4490853"/>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Thank you</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8: Links to Articles</a:t>
            </a:r>
          </a:p>
          <a:p>
            <a:pPr>
              <a:lnSpc>
                <a:spcPct val="150000"/>
              </a:lnSpc>
            </a:pPr>
            <a:endParaRPr lang="en-US" dirty="0">
              <a:solidFill>
                <a:schemeClr val="tx1"/>
              </a:solidFill>
              <a:latin typeface="Arial" panose="020B0604020202020204" pitchFamily="34" charset="0"/>
              <a:cs typeface="Arial" panose="020B0604020202020204" pitchFamily="34" charset="0"/>
            </a:endParaRPr>
          </a:p>
          <a:p>
            <a:pPr>
              <a:lnSpc>
                <a:spcPct val="150000"/>
              </a:lnSpc>
            </a:pP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panose="020B0604020202020204" pitchFamily="34" charset="0"/>
                <a:cs typeface="Arial" panose="020B0604020202020204" pitchFamily="34" charset="0"/>
              </a:rPr>
              <a:t>Slide 9: Discussion Questions</a:t>
            </a:r>
          </a:p>
          <a:p>
            <a:pPr>
              <a:lnSpc>
                <a:spcPct val="150000"/>
              </a:lnSpc>
            </a:pPr>
            <a:r>
              <a:rPr lang="en-US" dirty="0">
                <a:solidFill>
                  <a:schemeClr val="tx1"/>
                </a:solidFill>
                <a:latin typeface="Arial" panose="020B0604020202020204" pitchFamily="34" charset="0"/>
                <a:cs typeface="Arial" panose="020B0604020202020204" pitchFamily="34" charset="0"/>
              </a:rPr>
              <a:t>Slide 10: Suggested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11: Resources</a:t>
            </a:r>
          </a:p>
          <a:p>
            <a:pPr>
              <a:lnSpc>
                <a:spcPct val="150000"/>
              </a:lnSpc>
            </a:pPr>
            <a:r>
              <a:rPr lang="en-US" dirty="0">
                <a:solidFill>
                  <a:schemeClr val="tx1"/>
                </a:solidFill>
                <a:latin typeface="Arial" panose="020B0604020202020204" pitchFamily="34" charset="0"/>
                <a:cs typeface="Arial" panose="020B0604020202020204" pitchFamily="34" charset="0"/>
              </a:rPr>
              <a:t>Slide 12: Reflection</a:t>
            </a:r>
          </a:p>
          <a:p>
            <a:pPr>
              <a:lnSpc>
                <a:spcPct val="150000"/>
              </a:lnSpc>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rmAutofit fontScale="25000" lnSpcReduction="20000"/>
          </a:bodyPr>
          <a:lstStyle/>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get your year off to a Rights </a:t>
            </a:r>
            <a:r>
              <a:rPr lang="en-GB" sz="8000" kern="100" dirty="0">
                <a:latin typeface="Arial" panose="020B0604020202020204" pitchFamily="34" charset="0"/>
                <a:ea typeface="Calibri" panose="020F0502020204030204" pitchFamily="34" charset="0"/>
                <a:cs typeface="Arial" panose="020B0604020202020204" pitchFamily="34" charset="0"/>
              </a:rPr>
              <a:t>R</a:t>
            </a:r>
            <a:r>
              <a:rPr lang="en-GB" sz="8000" kern="100" dirty="0">
                <a:effectLst/>
                <a:latin typeface="Arial" panose="020B0604020202020204" pitchFamily="34" charset="0"/>
                <a:ea typeface="Calibri" panose="020F0502020204030204" pitchFamily="34" charset="0"/>
                <a:cs typeface="Arial" panose="020B0604020202020204" pitchFamily="34" charset="0"/>
              </a:rPr>
              <a:t>especting start!</a:t>
            </a:r>
          </a:p>
          <a:p>
            <a:pPr marL="342900" lvl="0" indent="-342900">
              <a:lnSpc>
                <a:spcPct val="107000"/>
              </a:lnSpc>
              <a:buFont typeface="Symbol" panose="05050102010706020507" pitchFamily="18" charset="2"/>
              <a:buChar char=""/>
            </a:pPr>
            <a:r>
              <a:rPr lang="en-GB" sz="8000" kern="100" dirty="0">
                <a:effectLst/>
                <a:latin typeface="Arial"/>
                <a:ea typeface="Calibri"/>
                <a:cs typeface="Arial"/>
              </a:rPr>
              <a:t>To refresh understanding of the Rights Respecting Schools Award.</a:t>
            </a:r>
            <a:endParaRPr lang="en-GB" sz="8000" dirty="0">
              <a:latin typeface="Arial"/>
              <a:ea typeface="Calibri"/>
              <a:cs typeface="Arial"/>
            </a:endParaRPr>
          </a:p>
          <a:p>
            <a:pPr marL="342900" indent="-342900">
              <a:lnSpc>
                <a:spcPct val="107000"/>
              </a:lnSpc>
              <a:buFont typeface="Symbol" panose="05050102010706020507" pitchFamily="18" charset="2"/>
              <a:buChar char=""/>
            </a:pPr>
            <a:r>
              <a:rPr lang="en-GB" sz="8000" kern="100" dirty="0">
                <a:effectLst/>
                <a:latin typeface="Arial"/>
                <a:ea typeface="Calibri"/>
                <a:cs typeface="Arial"/>
              </a:rPr>
              <a:t>To recap the </a:t>
            </a:r>
            <a:r>
              <a:rPr lang="en-GB" sz="8000" kern="100" dirty="0">
                <a:latin typeface="Arial"/>
                <a:ea typeface="Calibri"/>
                <a:cs typeface="Arial"/>
              </a:rPr>
              <a:t>important rights concepts including: rights holder and duty bearers, the ABCDE of rights and creating charters.</a:t>
            </a:r>
            <a:endParaRPr lang="en-GB" sz="8000" kern="100" dirty="0">
              <a:effectLst/>
              <a:latin typeface="Arial"/>
              <a:ea typeface="Calibri"/>
              <a:cs typeface="Arial"/>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THREE 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616935" y="257039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pP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If time is tight, </a:t>
            </a:r>
            <a:r>
              <a:rPr lang="en-GB" kern="100" dirty="0">
                <a:latin typeface="Arial" panose="020B0604020202020204" pitchFamily="34" charset="0"/>
                <a:ea typeface="Calibri" panose="020F0502020204030204" pitchFamily="34" charset="0"/>
                <a:cs typeface="Arial" panose="020B0604020202020204" pitchFamily="34" charset="0"/>
              </a:rPr>
              <a:t>use the ‘Spotlight on…’ slide and choose from the key discussion questions to explore with your colleagues. You may want to ask colleagues to consider a question before the session. </a:t>
            </a:r>
          </a:p>
          <a:p>
            <a:pPr marL="342900" indent="-342900">
              <a:lnSpc>
                <a:spcPct val="107000"/>
              </a:lnSpc>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If you have longer, </a:t>
            </a:r>
            <a:r>
              <a:rPr lang="en-GB" kern="100" dirty="0">
                <a:latin typeface="Arial" panose="020B0604020202020204" pitchFamily="34" charset="0"/>
                <a:ea typeface="Calibri" panose="020F0502020204030204" pitchFamily="34" charset="0"/>
                <a:cs typeface="Arial" panose="020B0604020202020204" pitchFamily="34" charset="0"/>
              </a:rPr>
              <a:t>you can also choose some of the activities to explore.</a:t>
            </a:r>
          </a:p>
          <a:p>
            <a:pPr marL="342900" indent="-342900">
              <a:lnSpc>
                <a:spcPct val="107000"/>
              </a:lnSpc>
              <a:spcAft>
                <a:spcPts val="800"/>
              </a:spcAft>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You may wish </a:t>
            </a:r>
            <a:r>
              <a:rPr lang="en-GB" kern="100" dirty="0">
                <a:latin typeface="Arial" panose="020B0604020202020204" pitchFamily="34" charset="0"/>
                <a:ea typeface="Calibri" panose="020F0502020204030204" pitchFamily="34" charset="0"/>
                <a:cs typeface="Arial" panose="020B0604020202020204" pitchFamily="34" charset="0"/>
              </a:rPr>
              <a:t>to cover the content over a      number of staff meeting sessions.</a:t>
            </a:r>
            <a:endParaRPr lang="en-GB" sz="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F7618A-F0BA-452F-894F-6678C49ABFED}"/>
              </a:ext>
            </a:extLst>
          </p:cNvPr>
          <p:cNvSpPr txBox="1"/>
          <p:nvPr/>
        </p:nvSpPr>
        <p:spPr>
          <a:xfrm>
            <a:off x="6454749" y="1798659"/>
            <a:ext cx="5467611" cy="959943"/>
          </a:xfrm>
          <a:prstGeom prst="rect">
            <a:avLst/>
          </a:prstGeom>
          <a:noFill/>
        </p:spPr>
        <p:txBody>
          <a:bodyPr wrap="square">
            <a:spAutoFit/>
          </a:bodyPr>
          <a:lstStyle/>
          <a:p>
            <a:pPr>
              <a:lnSpc>
                <a:spcPct val="107000"/>
              </a:lnSpc>
            </a:pPr>
            <a:r>
              <a:rPr lang="en-GB" kern="100" dirty="0">
                <a:latin typeface="Arial" panose="020B0604020202020204" pitchFamily="34" charset="0"/>
                <a:ea typeface="Calibri" panose="020F0502020204030204" pitchFamily="34" charset="0"/>
                <a:cs typeface="Arial" panose="020B0604020202020204" pitchFamily="34" charset="0"/>
              </a:rPr>
              <a:t>Read through the slides and notes pages to identify the most relevant activities for your colleagues and any preparation or resources needed. </a:t>
            </a:r>
          </a:p>
        </p:txBody>
      </p:sp>
    </p:spTree>
    <p:extLst>
      <p:ext uri="{BB962C8B-B14F-4D97-AF65-F5344CB8AC3E}">
        <p14:creationId xmlns:p14="http://schemas.microsoft.com/office/powerpoint/2010/main" val="4159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528741" y="1631177"/>
            <a:ext cx="10644996" cy="3552254"/>
          </a:xfrm>
          <a:prstGeom prst="rect">
            <a:avLst/>
          </a:prstGeom>
          <a:noFill/>
        </p:spPr>
        <p:txBody>
          <a:bodyPr wrap="square" rtlCol="0">
            <a:spAutoFit/>
          </a:bodyPr>
          <a:lstStyle/>
          <a:p>
            <a:pP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Refreshing Rights</a:t>
            </a:r>
          </a:p>
          <a:p>
            <a:pPr>
              <a:lnSpc>
                <a:spcPct val="107000"/>
              </a:lnSpc>
              <a:spcAft>
                <a:spcPts val="800"/>
              </a:spcAft>
            </a:pPr>
            <a:endPar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As a school involved in the RRSA, it is important that we, as staff, are clear about the key concepts, ideas and principles that underpin this approach. </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This session will give us some time and space to refresh our knowledge and understanding so that we can get our year off to a rights respecting start. </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Being a Rights Respecting School is special, we are one of around 5000 schools, across the UK, working with UNICEF UK to embed and promote children’s rights.</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This is really significant work, and is appreciated by UNICEF UK, and we should not underestimate its importance. </a:t>
            </a:r>
          </a:p>
        </p:txBody>
      </p:sp>
    </p:spTree>
    <p:extLst>
      <p:ext uri="{BB962C8B-B14F-4D97-AF65-F5344CB8AC3E}">
        <p14:creationId xmlns:p14="http://schemas.microsoft.com/office/powerpoint/2010/main" val="67746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4043259" cy="714793"/>
          </a:xfrm>
        </p:spPr>
        <p:txBody>
          <a:bodyPr/>
          <a:lstStyle/>
          <a:p>
            <a:r>
              <a:rPr lang="en-US" dirty="0"/>
              <a:t>THANK YOU!</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7392" y="103124"/>
            <a:ext cx="2382983" cy="1222466"/>
          </a:xfrm>
          <a:prstGeom prst="rect">
            <a:avLst/>
          </a:prstGeom>
        </p:spPr>
      </p:pic>
      <p:sp>
        <p:nvSpPr>
          <p:cNvPr id="26" name="TextBox 25">
            <a:extLst>
              <a:ext uri="{FF2B5EF4-FFF2-40B4-BE49-F238E27FC236}">
                <a16:creationId xmlns:a16="http://schemas.microsoft.com/office/drawing/2014/main" id="{C32CA361-86A3-544A-EAB3-0B0F77D5B03B}"/>
              </a:ext>
            </a:extLst>
          </p:cNvPr>
          <p:cNvSpPr txBox="1"/>
          <p:nvPr/>
        </p:nvSpPr>
        <p:spPr>
          <a:xfrm>
            <a:off x="4102355" y="6121499"/>
            <a:ext cx="3987289"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Olivia Colman UNICEF UK President thanks Rights Respecting Schools.</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6382" y="996362"/>
            <a:ext cx="8928898" cy="5361610"/>
          </a:xfrm>
          <a:prstGeom prst="rect">
            <a:avLst/>
          </a:prstGeom>
        </p:spPr>
      </p:pic>
      <p:pic>
        <p:nvPicPr>
          <p:cNvPr id="4" name="RS205546_20230605_Olivia_Colman_RRSA_16x9_01">
            <a:hlinkClick r:id="" action="ppaction://media"/>
            <a:extLst>
              <a:ext uri="{FF2B5EF4-FFF2-40B4-BE49-F238E27FC236}">
                <a16:creationId xmlns:a16="http://schemas.microsoft.com/office/drawing/2014/main" id="{2B500216-0BAC-DAB0-E16A-CE24E0E31D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97518" y="1876245"/>
            <a:ext cx="6818481" cy="3835396"/>
          </a:xfrm>
          <a:prstGeom prst="rect">
            <a:avLst/>
          </a:prstGeom>
        </p:spPr>
      </p:pic>
    </p:spTree>
    <p:extLst>
      <p:ext uri="{BB962C8B-B14F-4D97-AF65-F5344CB8AC3E}">
        <p14:creationId xmlns:p14="http://schemas.microsoft.com/office/powerpoint/2010/main" val="4168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7478297" cy="1253402"/>
          </a:xfrm>
        </p:spPr>
        <p:txBody>
          <a:bodyPr/>
          <a:lstStyle/>
          <a:p>
            <a:r>
              <a:rPr lang="en-US" dirty="0"/>
              <a:t>THE THREE STRANDS OF RRSA – a reminder</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994270"/>
            <a:ext cx="11360726" cy="4630307"/>
          </a:xfrm>
          <a:prstGeom prst="rect">
            <a:avLst/>
          </a:prstGeom>
          <a:noFill/>
        </p:spPr>
        <p:txBody>
          <a:bodyPr wrap="square">
            <a:spAutoFit/>
          </a:bodyPr>
          <a:lstStyle/>
          <a:p>
            <a:pPr lvl="0">
              <a:lnSpc>
                <a:spcPct val="107000"/>
              </a:lnSpc>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ABOUT RIGHTS </a:t>
            </a: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The United Nations Convention on the Rights of the Child (CRC) is made known to children, young people and adults, who use this shared understanding to work for improved child wellbeing, school improvement, global justice and sustainable living.</a:t>
            </a: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THROUGH RIGHTS – ETHOS AND RELATIONSHIPS</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Actions and decisions affecting children are rooted in, reviewed and resolved through rights. Children, young people and adults collaborate to develop and maintain a school community based on equality, dignity, respect, non-discrimination and participation; this includes learning and teaching in a way that respects the rights of both educators and learners and promotes wellbeing.</a:t>
            </a:r>
          </a:p>
          <a:p>
            <a:pPr>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C:  TEACHING AND LEARNING FOR RIGHTS – PARTICIPATION, EMPOWERMENT AND ACTION</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Children are empowered to enjoy and exercise their rights and to promote the rights of others locally and globally. Duty bearers are accountable for ensuring that children experience their rights.</a:t>
            </a: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304110"/>
            <a:ext cx="6031462" cy="699404"/>
          </a:xfrm>
        </p:spPr>
        <p:txBody>
          <a:bodyPr/>
          <a:lstStyle/>
          <a:p>
            <a:r>
              <a:rPr lang="en-US" dirty="0"/>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pic>
        <p:nvPicPr>
          <p:cNvPr id="5" name="Graphic 4">
            <a:extLst>
              <a:ext uri="{FF2B5EF4-FFF2-40B4-BE49-F238E27FC236}">
                <a16:creationId xmlns:a16="http://schemas.microsoft.com/office/drawing/2014/main" id="{012EB99A-F625-5F5C-FC80-0A381C8D6D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66804" y="1730618"/>
            <a:ext cx="1702529" cy="2270039"/>
          </a:xfrm>
          <a:prstGeom prst="rect">
            <a:avLst/>
          </a:prstGeom>
        </p:spPr>
      </p:pic>
      <p:pic>
        <p:nvPicPr>
          <p:cNvPr id="7" name="Picture 6" descr="A close up of a sign&#10;&#10;Description automatically generated">
            <a:extLst>
              <a:ext uri="{FF2B5EF4-FFF2-40B4-BE49-F238E27FC236}">
                <a16:creationId xmlns:a16="http://schemas.microsoft.com/office/drawing/2014/main" id="{0669FAB1-A7AA-63F1-D41E-3AE7CAF755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2457" y="1730619"/>
            <a:ext cx="1702529" cy="2269238"/>
          </a:xfrm>
          <a:prstGeom prst="rect">
            <a:avLst/>
          </a:prstGeom>
        </p:spPr>
      </p:pic>
      <p:pic>
        <p:nvPicPr>
          <p:cNvPr id="8" name="Graphic 7">
            <a:extLst>
              <a:ext uri="{FF2B5EF4-FFF2-40B4-BE49-F238E27FC236}">
                <a16:creationId xmlns:a16="http://schemas.microsoft.com/office/drawing/2014/main" id="{4D5CF158-9BCC-3697-2C16-DE9EEEE482A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01150" y="1730618"/>
            <a:ext cx="1702529" cy="2270039"/>
          </a:xfrm>
          <a:prstGeom prst="rect">
            <a:avLst/>
          </a:prstGeom>
        </p:spPr>
      </p:pic>
      <p:pic>
        <p:nvPicPr>
          <p:cNvPr id="9" name="Graphic 8">
            <a:extLst>
              <a:ext uri="{FF2B5EF4-FFF2-40B4-BE49-F238E27FC236}">
                <a16:creationId xmlns:a16="http://schemas.microsoft.com/office/drawing/2014/main" id="{0CF6E919-F326-F5B9-51F3-8585305AC0D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32457" y="4164416"/>
            <a:ext cx="1702528" cy="2270038"/>
          </a:xfrm>
          <a:prstGeom prst="rect">
            <a:avLst/>
          </a:prstGeom>
        </p:spPr>
      </p:pic>
      <p:pic>
        <p:nvPicPr>
          <p:cNvPr id="10" name="Graphic 9">
            <a:extLst>
              <a:ext uri="{FF2B5EF4-FFF2-40B4-BE49-F238E27FC236}">
                <a16:creationId xmlns:a16="http://schemas.microsoft.com/office/drawing/2014/main" id="{0E77BE56-7FE7-B884-3BB4-E13E69AFCBF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177404" y="4164416"/>
            <a:ext cx="1702529" cy="2270039"/>
          </a:xfrm>
          <a:prstGeom prst="rect">
            <a:avLst/>
          </a:prstGeom>
        </p:spPr>
      </p:pic>
      <p:pic>
        <p:nvPicPr>
          <p:cNvPr id="11" name="Graphic 10">
            <a:extLst>
              <a:ext uri="{FF2B5EF4-FFF2-40B4-BE49-F238E27FC236}">
                <a16:creationId xmlns:a16="http://schemas.microsoft.com/office/drawing/2014/main" id="{D0924D48-2AD3-76BC-7B6E-0E75A31F5A3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14597" y="4182347"/>
            <a:ext cx="1689081" cy="2252108"/>
          </a:xfrm>
          <a:prstGeom prst="rect">
            <a:avLst/>
          </a:prstGeom>
        </p:spPr>
      </p:pic>
    </p:spTree>
    <p:extLst>
      <p:ext uri="{BB962C8B-B14F-4D97-AF65-F5344CB8AC3E}">
        <p14:creationId xmlns:p14="http://schemas.microsoft.com/office/powerpoint/2010/main" val="366434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7570017" cy="699404"/>
          </a:xfrm>
          <a:solidFill>
            <a:srgbClr val="00AEEF"/>
          </a:solidFill>
        </p:spPr>
        <p:txBody>
          <a:bodyPr/>
          <a:lstStyle/>
          <a:p>
            <a:r>
              <a:rPr lang="en-US" dirty="0"/>
              <a:t>DISCUSSION QUESTIONS</a:t>
            </a:r>
          </a:p>
        </p:txBody>
      </p:sp>
      <p:sp>
        <p:nvSpPr>
          <p:cNvPr id="21" name="Oval 20">
            <a:extLst>
              <a:ext uri="{FF2B5EF4-FFF2-40B4-BE49-F238E27FC236}">
                <a16:creationId xmlns:a16="http://schemas.microsoft.com/office/drawing/2014/main" id="{9E77878A-8B8B-D9BA-EBC7-487B89748F05}"/>
              </a:ext>
            </a:extLst>
          </p:cNvPr>
          <p:cNvSpPr/>
          <p:nvPr/>
        </p:nvSpPr>
        <p:spPr>
          <a:xfrm>
            <a:off x="224321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6118510"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5" name="TextBox 4">
            <a:extLst>
              <a:ext uri="{FF2B5EF4-FFF2-40B4-BE49-F238E27FC236}">
                <a16:creationId xmlns:a16="http://schemas.microsoft.com/office/drawing/2014/main" id="{9C879093-8A3E-C665-EE69-5AF4E0749111}"/>
              </a:ext>
            </a:extLst>
          </p:cNvPr>
          <p:cNvSpPr txBox="1"/>
          <p:nvPr/>
        </p:nvSpPr>
        <p:spPr>
          <a:xfrm>
            <a:off x="2989646" y="2632965"/>
            <a:ext cx="2373086" cy="2549159"/>
          </a:xfrm>
          <a:prstGeom prst="rect">
            <a:avLst/>
          </a:prstGeom>
          <a:noFill/>
        </p:spPr>
        <p:txBody>
          <a:bodyPr wrap="square" rtlCol="0">
            <a:spAutoFit/>
          </a:bodyPr>
          <a:lstStyle/>
          <a:p>
            <a:pPr lvl="0" algn="ct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The CRC</a:t>
            </a:r>
          </a:p>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Where does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CRC</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and/or individual rights feature across our school day? Where can we develop clear explicit links?</a:t>
            </a:r>
          </a:p>
        </p:txBody>
      </p:sp>
      <p:sp>
        <p:nvSpPr>
          <p:cNvPr id="6" name="TextBox 5">
            <a:extLst>
              <a:ext uri="{FF2B5EF4-FFF2-40B4-BE49-F238E27FC236}">
                <a16:creationId xmlns:a16="http://schemas.microsoft.com/office/drawing/2014/main" id="{655980C8-A59E-5D9D-A3F6-517BFAC41D08}"/>
              </a:ext>
            </a:extLst>
          </p:cNvPr>
          <p:cNvSpPr txBox="1"/>
          <p:nvPr/>
        </p:nvSpPr>
        <p:spPr>
          <a:xfrm>
            <a:off x="6934744" y="2632965"/>
            <a:ext cx="2373086" cy="2845523"/>
          </a:xfrm>
          <a:prstGeom prst="rect">
            <a:avLst/>
          </a:prstGeom>
          <a:noFill/>
        </p:spPr>
        <p:txBody>
          <a:bodyPr wrap="square" rtlCol="0">
            <a:spAutoFit/>
          </a:bodyPr>
          <a:lstStyle/>
          <a:p>
            <a:pPr lvl="0" algn="ct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CRC Exploration</a:t>
            </a:r>
          </a:p>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In small groups explore the CRC, choose one article and share what you do as a duty bearer to support access to this.  Share with your colleagues.</a:t>
            </a:r>
          </a:p>
        </p:txBody>
      </p:sp>
    </p:spTree>
    <p:extLst>
      <p:ext uri="{BB962C8B-B14F-4D97-AF65-F5344CB8AC3E}">
        <p14:creationId xmlns:p14="http://schemas.microsoft.com/office/powerpoint/2010/main" val="16560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0FAFFA-AA92-440C-926E-41E1E730EE7B}">
  <ds:schemaRefs>
    <ds:schemaRef ds:uri="http://schemas.openxmlformats.org/package/2006/metadata/core-properties"/>
    <ds:schemaRef ds:uri="http://purl.org/dc/dcmitype/"/>
    <ds:schemaRef ds:uri="http://www.w3.org/XML/1998/namespace"/>
    <ds:schemaRef ds:uri="ba2139d6-66e3-46ed-96ba-d85055a9f21e"/>
    <ds:schemaRef ds:uri="http://schemas.microsoft.com/office/infopath/2007/PartnerControls"/>
    <ds:schemaRef ds:uri="df5203e1-9219-4abb-bf46-6e2bce06c285"/>
    <ds:schemaRef ds:uri="http://schemas.microsoft.com/office/2006/metadata/properties"/>
    <ds:schemaRef ds:uri="http://schemas.microsoft.com/office/2006/documentManagement/types"/>
    <ds:schemaRef ds:uri="http://schemas.microsoft.com/sharepoint/v3"/>
    <ds:schemaRef ds:uri="http://purl.org/dc/terms/"/>
    <ds:schemaRef ds:uri="http://purl.org/dc/elements/1.1/"/>
  </ds:schemaRefs>
</ds:datastoreItem>
</file>

<file path=customXml/itemProps2.xml><?xml version="1.0" encoding="utf-8"?>
<ds:datastoreItem xmlns:ds="http://schemas.openxmlformats.org/officeDocument/2006/customXml" ds:itemID="{3C99C587-D14E-4E0A-8873-B6DB7CC1361C}">
  <ds:schemaRefs>
    <ds:schemaRef ds:uri="http://schemas.microsoft.com/sharepoint/v3/contenttype/forms"/>
  </ds:schemaRefs>
</ds:datastoreItem>
</file>

<file path=customXml/itemProps3.xml><?xml version="1.0" encoding="utf-8"?>
<ds:datastoreItem xmlns:ds="http://schemas.openxmlformats.org/officeDocument/2006/customXml" ds:itemID="{52842CE9-04B8-485B-B44A-34A4076EC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2139d6-66e3-46ed-96ba-d85055a9f21e"/>
    <ds:schemaRef ds:uri="df5203e1-9219-4abb-bf46-6e2bce06c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1909</TotalTime>
  <Words>1919</Words>
  <Application>Microsoft Office PowerPoint</Application>
  <PresentationFormat>Widescreen</PresentationFormat>
  <Paragraphs>135</Paragraphs>
  <Slides>12</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Aleo</vt:lpstr>
      <vt:lpstr>Arial</vt:lpstr>
      <vt:lpstr>Calibri</vt:lpstr>
      <vt:lpstr>Montserrat</vt:lpstr>
      <vt:lpstr>Open Sans</vt:lpstr>
      <vt:lpstr>Symbol</vt:lpstr>
      <vt:lpstr>Univers LT Pro 45 Light</vt:lpstr>
      <vt:lpstr>Univers LT Pro 85 XBlack</vt:lpstr>
      <vt:lpstr>Univers LT Std 45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136</cp:revision>
  <dcterms:created xsi:type="dcterms:W3CDTF">2022-01-18T14:28:30Z</dcterms:created>
  <dcterms:modified xsi:type="dcterms:W3CDTF">2024-08-08T08:16:44Z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MediaServiceImageTags">
    <vt:lpwstr/>
  </property>
</Properties>
</file>