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5.xml" ContentType="application/vnd.openxmlformats-officedocument.presentationml.notesSlide+xml"/>
  <Override PartName="/ppt/slideLayouts/slideLayout19.xml" ContentType="application/vnd.openxmlformats-officedocument.presentationml.slideLayout+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handoutMasterIdLst>
    <p:handoutMasterId r:id="rId11"/>
  </p:handoutMasterIdLst>
  <p:sldIdLst>
    <p:sldId id="302" r:id="rId2"/>
    <p:sldId id="294" r:id="rId3"/>
    <p:sldId id="295" r:id="rId4"/>
    <p:sldId id="303" r:id="rId5"/>
    <p:sldId id="297" r:id="rId6"/>
    <p:sldId id="298" r:id="rId7"/>
    <p:sldId id="299" r:id="rId8"/>
    <p:sldId id="300" r:id="rId9"/>
  </p:sldIdLst>
  <p:sldSz cx="9144000" cy="6858000" type="screen4x3"/>
  <p:notesSz cx="6819900" cy="9918700"/>
  <p:embeddedFontLst>
    <p:embeddedFont>
      <p:font typeface="Calibri" panose="020F0502020204030204" pitchFamily="34" charset="0"/>
      <p:regular r:id="rId12"/>
      <p:bold r:id="rId13"/>
      <p:italic r:id="rId14"/>
      <p:boldItalic r:id="rId15"/>
    </p:embeddedFont>
    <p:embeddedFont>
      <p:font typeface="Univers Next Pro Condensed" panose="020B0906030202020203" pitchFamily="34" charset="0"/>
      <p:bold r:id="rId16"/>
      <p:boldItalic r:id="rId17"/>
    </p:embeddedFont>
    <p:embeddedFont>
      <p:font typeface="Univers Next Pro" panose="020B0503030202020203"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Allan" initials="K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F9"/>
    <a:srgbClr val="00AEE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54" autoAdjust="0"/>
    <p:restoredTop sz="68739" autoAdjust="0"/>
  </p:normalViewPr>
  <p:slideViewPr>
    <p:cSldViewPr>
      <p:cViewPr varScale="1">
        <p:scale>
          <a:sx n="61" d="100"/>
          <a:sy n="61" d="100"/>
        </p:scale>
        <p:origin x="151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958" y="-108"/>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commentAuthors" Target="commentAuthors.xml"/><Relationship Id="rId27"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1AEA2A0B-F36F-4B3F-84C3-EFB7110F3E28}" type="datetimeFigureOut">
              <a:rPr lang="en-GB" smtClean="0"/>
              <a:t>19/01/2018</a:t>
            </a:fld>
            <a:endParaRPr lang="en-GB"/>
          </a:p>
        </p:txBody>
      </p:sp>
      <p:sp>
        <p:nvSpPr>
          <p:cNvPr id="4" name="Footer Placeholder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963035FB-33D5-4095-8E50-C5859E3F67B4}" type="datetimeFigureOut">
              <a:rPr lang="en-GB" smtClean="0"/>
              <a:t>19/01/2018</a:t>
            </a:fld>
            <a:endParaRPr lang="en-GB"/>
          </a:p>
        </p:txBody>
      </p:sp>
      <p:sp>
        <p:nvSpPr>
          <p:cNvPr id="4" name="Slide Image Placeholder 3"/>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11383"/>
            <a:ext cx="5455920" cy="44634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AC3E0D46-958F-4129-A934-097439C0DE20}" type="slidenum">
              <a:rPr lang="en-GB" smtClean="0"/>
              <a:t>‹#›</a:t>
            </a:fld>
            <a:endParaRPr lang="en-GB"/>
          </a:p>
        </p:txBody>
      </p:sp>
    </p:spTree>
    <p:extLst>
      <p:ext uri="{BB962C8B-B14F-4D97-AF65-F5344CB8AC3E}">
        <p14:creationId xmlns:p14="http://schemas.microsoft.com/office/powerpoint/2010/main" val="365931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Mmy9MpwyKnQ"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c_DFEg2v-Y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Image: </a:t>
            </a:r>
            <a:r>
              <a:rPr lang="en-GB" sz="1200" b="0" i="0" kern="1200" smtClean="0">
                <a:solidFill>
                  <a:schemeClr val="tx1"/>
                </a:solidFill>
                <a:effectLst/>
                <a:latin typeface="+mn-lt"/>
                <a:ea typeface="+mn-ea"/>
                <a:cs typeface="+mn-cs"/>
              </a:rPr>
              <a:t>A woman </a:t>
            </a:r>
            <a:r>
              <a:rPr lang="en-GB" sz="1200" b="0" i="0" kern="1200" dirty="0" smtClean="0">
                <a:solidFill>
                  <a:schemeClr val="tx1"/>
                </a:solidFill>
                <a:effectLst/>
                <a:latin typeface="+mn-lt"/>
                <a:ea typeface="+mn-ea"/>
                <a:cs typeface="+mn-cs"/>
              </a:rPr>
              <a:t>plays with her child at primary health </a:t>
            </a:r>
            <a:r>
              <a:rPr lang="en-GB" sz="1200" b="0" i="0" kern="1200" dirty="0" err="1" smtClean="0">
                <a:solidFill>
                  <a:schemeClr val="tx1"/>
                </a:solidFill>
                <a:effectLst/>
                <a:latin typeface="+mn-lt"/>
                <a:ea typeface="+mn-ea"/>
                <a:cs typeface="+mn-cs"/>
              </a:rPr>
              <a:t>center</a:t>
            </a:r>
            <a:r>
              <a:rPr lang="en-GB" sz="1200" b="0" i="0" kern="1200" dirty="0" smtClean="0">
                <a:solidFill>
                  <a:schemeClr val="tx1"/>
                </a:solidFill>
                <a:effectLst/>
                <a:latin typeface="+mn-lt"/>
                <a:ea typeface="+mn-ea"/>
                <a:cs typeface="+mn-cs"/>
              </a:rPr>
              <a:t> in </a:t>
            </a:r>
            <a:r>
              <a:rPr lang="en-GB" sz="1200" b="0" i="0" kern="1200" dirty="0" err="1" smtClean="0">
                <a:solidFill>
                  <a:schemeClr val="tx1"/>
                </a:solidFill>
                <a:effectLst/>
                <a:latin typeface="+mn-lt"/>
                <a:ea typeface="+mn-ea"/>
                <a:cs typeface="+mn-cs"/>
              </a:rPr>
              <a:t>Uranga</a:t>
            </a:r>
            <a:r>
              <a:rPr lang="en-GB" sz="1200" b="0" i="0" kern="1200" dirty="0" smtClean="0">
                <a:solidFill>
                  <a:schemeClr val="tx1"/>
                </a:solidFill>
                <a:effectLst/>
                <a:latin typeface="+mn-lt"/>
                <a:ea typeface="+mn-ea"/>
                <a:cs typeface="+mn-cs"/>
              </a:rPr>
              <a:t> village, </a:t>
            </a:r>
            <a:r>
              <a:rPr lang="en-GB" sz="1200" b="0" i="0" kern="1200" dirty="0" err="1" smtClean="0">
                <a:solidFill>
                  <a:schemeClr val="tx1"/>
                </a:solidFill>
                <a:effectLst/>
                <a:latin typeface="+mn-lt"/>
                <a:ea typeface="+mn-ea"/>
                <a:cs typeface="+mn-cs"/>
              </a:rPr>
              <a:t>Mainpat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Sarguja</a:t>
            </a:r>
            <a:r>
              <a:rPr lang="en-GB" sz="1200" b="0" i="0" kern="1200" dirty="0" smtClean="0">
                <a:solidFill>
                  <a:schemeClr val="tx1"/>
                </a:solidFill>
                <a:effectLst/>
                <a:latin typeface="+mn-lt"/>
                <a:ea typeface="+mn-ea"/>
                <a:cs typeface="+mn-cs"/>
              </a:rPr>
              <a:t>, Chhattisgarh, August 02, 2014.</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1</a:t>
            </a:fld>
            <a:endParaRPr lang="en-GB"/>
          </a:p>
        </p:txBody>
      </p:sp>
    </p:spTree>
    <p:extLst>
      <p:ext uri="{BB962C8B-B14F-4D97-AF65-F5344CB8AC3E}">
        <p14:creationId xmlns:p14="http://schemas.microsoft.com/office/powerpoint/2010/main" val="65821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a:t>
            </a:r>
            <a:r>
              <a:rPr lang="en-GB" dirty="0" smtClean="0"/>
              <a:t>June, 2006.</a:t>
            </a:r>
            <a:r>
              <a:rPr lang="en-GB" baseline="0" dirty="0" smtClean="0"/>
              <a:t> </a:t>
            </a:r>
            <a:r>
              <a:rPr lang="en-GB" dirty="0" smtClean="0"/>
              <a:t>Youth leaders stand in a circle, holding hands, to symbolize the slogan 'We can do it together', at a child care centre run by Precious Jewels Ministry, a local NGO that supports AIDS-affected children in Manila, the capital. Youth leaders are themselves affected by AIDS. The UNICEF-assisted centre offers medical assistance, educational activities and counselling, as well as community outreach to raise awareness of HIV/AIDS and combat the stigma associated with the disease.</a:t>
            </a:r>
          </a:p>
          <a:p>
            <a:endParaRPr lang="en-GB" dirty="0" smtClean="0"/>
          </a:p>
          <a:p>
            <a:pPr rtl="0"/>
            <a:r>
              <a:rPr lang="en-GB" sz="1200" b="1" i="0" kern="1200" dirty="0" smtClean="0">
                <a:solidFill>
                  <a:schemeClr val="tx1"/>
                </a:solidFill>
                <a:effectLst/>
                <a:latin typeface="+mn-lt"/>
                <a:ea typeface="+mn-ea"/>
                <a:cs typeface="+mn-cs"/>
              </a:rPr>
              <a:t>Presentation: </a:t>
            </a:r>
            <a:r>
              <a:rPr lang="en-GB" sz="1200" b="0" i="0" kern="1200" dirty="0" smtClean="0">
                <a:solidFill>
                  <a:schemeClr val="tx1"/>
                </a:solidFill>
                <a:effectLst/>
                <a:latin typeface="+mn-lt"/>
                <a:ea typeface="+mn-ea"/>
                <a:cs typeface="+mn-cs"/>
              </a:rPr>
              <a:t>The UNCRC was adopted by the UN General Assembly on the 20th November 1989.  Every UN member state has signed the Convention and all bar the United States of America has ratified it.  ‘Ratification’ is an act by which a State signifies an agreement to be legally bound by the terms of a particular treaty. The UK signed &amp; ratified the UNCRC in 1991.</a:t>
            </a:r>
          </a:p>
          <a:p>
            <a:pPr rtl="0"/>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2</a:t>
            </a:fld>
            <a:endParaRPr lang="en-GB"/>
          </a:p>
        </p:txBody>
      </p:sp>
    </p:spTree>
    <p:extLst>
      <p:ext uri="{BB962C8B-B14F-4D97-AF65-F5344CB8AC3E}">
        <p14:creationId xmlns:p14="http://schemas.microsoft.com/office/powerpoint/2010/main" val="140792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1: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Iraq, May 2013. Two Syrian children look through the fence in the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Domiz</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refugee camp in Northern Iraq.</a:t>
            </a:r>
            <a:b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Domiz</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is situated near the city of </a:t>
            </a:r>
            <a:r>
              <a:rPr kumimoji="0" lang="en-GB"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Dohuk</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about forty miles from the Syrian border. Approximately 40,000 Syrians are living here, in facilities provided for around half that number.</a:t>
            </a:r>
          </a:p>
          <a:p>
            <a:endPar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GB"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Image 2: </a:t>
            </a:r>
            <a:r>
              <a:rPr kumimoji="0" lang="en-GB"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Children at a school in the UK use a Unicef Rights Respecting school use computers as part of their lesson. </a:t>
            </a:r>
          </a:p>
          <a:p>
            <a:endParaRPr lang="en-GB" dirty="0" smtClean="0"/>
          </a:p>
          <a:p>
            <a:pPr rtl="0"/>
            <a:r>
              <a:rPr lang="en-GB" sz="1200" b="1" i="0" kern="1200" dirty="0" smtClean="0">
                <a:solidFill>
                  <a:schemeClr val="tx1"/>
                </a:solidFill>
                <a:effectLst/>
                <a:latin typeface="+mn-lt"/>
                <a:ea typeface="+mn-ea"/>
                <a:cs typeface="+mn-cs"/>
              </a:rPr>
              <a:t>Presentation: </a:t>
            </a:r>
            <a:r>
              <a:rPr lang="en-GB" sz="1200" b="0" i="0" kern="1200" dirty="0" smtClean="0">
                <a:solidFill>
                  <a:schemeClr val="tx1"/>
                </a:solidFill>
                <a:effectLst/>
                <a:latin typeface="+mn-lt"/>
                <a:ea typeface="+mn-ea"/>
                <a:cs typeface="+mn-cs"/>
              </a:rPr>
              <a:t>The UNCRC applies to all children and young people (everyone under the age of 18 years), everywhere, all of the time.  By ratifying the UNCRC, countries are committed to meeting its requirements but this remains a work ‘in progress’ for all countries and is monitored by the United Nations.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30000" dirty="0" smtClean="0">
              <a:solidFill>
                <a:schemeClr val="tx1"/>
              </a:solidFill>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3</a:t>
            </a:fld>
            <a:endParaRPr lang="en-GB"/>
          </a:p>
        </p:txBody>
      </p:sp>
    </p:spTree>
    <p:extLst>
      <p:ext uri="{BB962C8B-B14F-4D97-AF65-F5344CB8AC3E}">
        <p14:creationId xmlns:p14="http://schemas.microsoft.com/office/powerpoint/2010/main" val="3834338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For each statement ask the students to vote by a ‘show of hands’ whether they consider this to be a right or not in the UNCRC.  The rights shown on the slide are those highlighted (second slide click).  A ‘want’ or ‘need’ may coincide with a ’right’ but this may not always be the case as children’s rights are defined by the UNCRC - an </a:t>
            </a:r>
          </a:p>
          <a:p>
            <a:r>
              <a:rPr lang="en-GB" dirty="0" smtClean="0"/>
              <a:t>internationally agreed treaty.  Students may feel that they want or need a mobile phone, bike or holiday but these are not defined by the UNCRC as rights.  Neither is there the ‘right to be happy’ under the UNCRC as it is not possible to legislate for emotions but of course it would be hoped that if all the rights of a child are being met then they are likely to be </a:t>
            </a:r>
          </a:p>
          <a:p>
            <a:r>
              <a:rPr lang="en-GB" dirty="0" smtClean="0"/>
              <a:t>happy.  The final click of the slide emphasises that ‘wants’ and ‘needs’ are not always the same as rights.</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4</a:t>
            </a:fld>
            <a:endParaRPr lang="en-GB"/>
          </a:p>
        </p:txBody>
      </p:sp>
    </p:spTree>
    <p:extLst>
      <p:ext uri="{BB962C8B-B14F-4D97-AF65-F5344CB8AC3E}">
        <p14:creationId xmlns:p14="http://schemas.microsoft.com/office/powerpoint/2010/main" val="91881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Presentation: </a:t>
            </a:r>
            <a:r>
              <a:rPr lang="en-GB" dirty="0" smtClean="0"/>
              <a:t>Some basic information about the Articles of the UNCRC is given.  The 2010 Unicef video ‘For every child’ (approximately 4.5 minutes) gives an overview of some of these Articles supported by the emotive song “Lullaby, The UNICEF Anthem”.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Embedded video </a:t>
            </a:r>
            <a:r>
              <a:rPr lang="en-GB" baseline="0" dirty="0" smtClean="0"/>
              <a:t>can be found here: </a:t>
            </a:r>
            <a:r>
              <a:rPr lang="en-GB" sz="1200" dirty="0" smtClean="0">
                <a:hlinkClick r:id="rId3"/>
              </a:rPr>
              <a:t>https://www.youtube.com/watch?v=Mmy9MpwyKnQ</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5</a:t>
            </a:fld>
            <a:endParaRPr lang="en-GB"/>
          </a:p>
        </p:txBody>
      </p:sp>
    </p:spTree>
    <p:extLst>
      <p:ext uri="{BB962C8B-B14F-4D97-AF65-F5344CB8AC3E}">
        <p14:creationId xmlns:p14="http://schemas.microsoft.com/office/powerpoint/2010/main" val="97698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Using examples of the articles can be a starting point for further information and discussion.  For example, students could be asked how well they feel these rights are being met for children in the UK or explore particular ways that governments may work to uphold these rights such as providing vaccination programmes to support the ‘right to life’.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6</a:t>
            </a:fld>
            <a:endParaRPr lang="en-GB"/>
          </a:p>
        </p:txBody>
      </p:sp>
    </p:spTree>
    <p:extLst>
      <p:ext uri="{BB962C8B-B14F-4D97-AF65-F5344CB8AC3E}">
        <p14:creationId xmlns:p14="http://schemas.microsoft.com/office/powerpoint/2010/main" val="694123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Presentation: </a:t>
            </a:r>
            <a:r>
              <a:rPr lang="en-GB" dirty="0" smtClean="0"/>
              <a:t>Explain that Unicef has a mandate from the United Nations in Article 45 of the UNCRC to help provide expert advice and assistance on children’s rights.  Unicef has several ambassadors that promote and support the work of Unicef, including </a:t>
            </a:r>
            <a:r>
              <a:rPr lang="en-GB" smtClean="0"/>
              <a:t>David Beckham</a:t>
            </a:r>
            <a:r>
              <a:rPr lang="en-GB" dirty="0" smtClean="0"/>
              <a:t>.  The video link is to a 2016 summary of </a:t>
            </a:r>
            <a:r>
              <a:rPr lang="en-GB" dirty="0" err="1" smtClean="0"/>
              <a:t>Unicef’s</a:t>
            </a:r>
            <a:r>
              <a:rPr lang="en-GB" dirty="0" smtClean="0"/>
              <a:t> work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Embedded video can be found here: </a:t>
            </a:r>
            <a:r>
              <a:rPr lang="en-GB" sz="1200" u="sng" kern="1200" dirty="0" smtClean="0">
                <a:solidFill>
                  <a:schemeClr val="tx1"/>
                </a:solidFill>
                <a:effectLst/>
                <a:latin typeface="+mn-lt"/>
                <a:ea typeface="+mn-ea"/>
                <a:cs typeface="+mn-cs"/>
                <a:hlinkClick r:id="rId3"/>
              </a:rPr>
              <a:t>https://www.youtube.com/watch?v=c_DFEg2v-Y4</a:t>
            </a:r>
            <a:r>
              <a:rPr lang="en-GB"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7</a:t>
            </a:fld>
            <a:endParaRPr lang="en-GB"/>
          </a:p>
        </p:txBody>
      </p:sp>
    </p:spTree>
    <p:extLst>
      <p:ext uri="{BB962C8B-B14F-4D97-AF65-F5344CB8AC3E}">
        <p14:creationId xmlns:p14="http://schemas.microsoft.com/office/powerpoint/2010/main" val="890942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The picture and text provide an opportunity for students to reflect upon a right, Article 7, which is taken for granted in the UK and yet for millions of children is denied.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8</a:t>
            </a:fld>
            <a:endParaRPr lang="en-GB"/>
          </a:p>
        </p:txBody>
      </p:sp>
    </p:spTree>
    <p:extLst>
      <p:ext uri="{BB962C8B-B14F-4D97-AF65-F5344CB8AC3E}">
        <p14:creationId xmlns:p14="http://schemas.microsoft.com/office/powerpoint/2010/main" val="4082101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397" r="16689" b="1504"/>
          <a:stretch/>
        </p:blipFill>
        <p:spPr>
          <a:xfrm>
            <a:off x="-1" y="-27384"/>
            <a:ext cx="9144001"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7906" y="167436"/>
            <a:ext cx="5002518" cy="1100772"/>
          </a:xfrm>
          <a:prstGeom prst="rect">
            <a:avLst/>
          </a:prstGeom>
        </p:spPr>
      </p:pic>
    </p:spTree>
    <p:extLst>
      <p:ext uri="{BB962C8B-B14F-4D97-AF65-F5344CB8AC3E}">
        <p14:creationId xmlns:p14="http://schemas.microsoft.com/office/powerpoint/2010/main" val="30792138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1"/>
            <a:ext cx="5111750" cy="52441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0821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360000" y="5733256"/>
            <a:ext cx="2133600" cy="331932"/>
          </a:xfrm>
        </p:spPr>
        <p:txBody>
          <a:bodyPr/>
          <a:lstStyle/>
          <a:p>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r>
              <a:rPr lang="en-GB" smtClean="0"/>
              <a:t>ASSEMBLY 1</a:t>
            </a:r>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3636" y="5757228"/>
            <a:ext cx="5002518" cy="1100772"/>
          </a:xfrm>
          <a:prstGeom prst="rect">
            <a:avLst/>
          </a:prstGeom>
        </p:spPr>
      </p:pic>
    </p:spTree>
    <p:extLst>
      <p:ext uri="{BB962C8B-B14F-4D97-AF65-F5344CB8AC3E}">
        <p14:creationId xmlns:p14="http://schemas.microsoft.com/office/powerpoint/2010/main" val="16344908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3930" y="5757228"/>
            <a:ext cx="5002518" cy="1100772"/>
          </a:xfrm>
          <a:prstGeom prst="rect">
            <a:avLst/>
          </a:prstGeom>
        </p:spPr>
      </p:pic>
    </p:spTree>
    <p:extLst>
      <p:ext uri="{BB962C8B-B14F-4D97-AF65-F5344CB8AC3E}">
        <p14:creationId xmlns:p14="http://schemas.microsoft.com/office/powerpoint/2010/main" val="30499674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r>
              <a:rPr lang="en-GB" smtClean="0"/>
              <a:t>ASSEMBLY 1</a:t>
            </a:r>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smtClean="0">
                <a:solidFill>
                  <a:srgbClr val="00AEEF"/>
                </a:solidFill>
                <a:latin typeface="Univers Next Pro Condensed" panose="020B0906030202020203" pitchFamily="34" charset="0"/>
              </a:rPr>
              <a:t>Any questions?</a:t>
            </a:r>
            <a:endParaRPr lang="en-GB" sz="5000" cap="all" spc="400" baseline="0" dirty="0">
              <a:solidFill>
                <a:srgbClr val="00AEEF"/>
              </a:solidFill>
              <a:latin typeface="Univers Next Pro Condensed" panose="020B0906030202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6254266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042" t="3593" r="11263" b="2473"/>
          <a:stretch/>
        </p:blipFill>
        <p:spPr>
          <a:xfrm>
            <a:off x="-252536" y="-193210"/>
            <a:ext cx="9649072" cy="705121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4018" y="5757228"/>
            <a:ext cx="5002518" cy="1100772"/>
          </a:xfrm>
          <a:prstGeom prst="rect">
            <a:avLst/>
          </a:prstGeom>
        </p:spPr>
      </p:pic>
    </p:spTree>
    <p:extLst>
      <p:ext uri="{BB962C8B-B14F-4D97-AF65-F5344CB8AC3E}">
        <p14:creationId xmlns:p14="http://schemas.microsoft.com/office/powerpoint/2010/main" val="2880974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954" t="9580" r="16198" b="1672"/>
          <a:stretch/>
        </p:blipFill>
        <p:spPr>
          <a:xfrm>
            <a:off x="-23292" y="-138980"/>
            <a:ext cx="9324528" cy="6996979"/>
          </a:xfrm>
          <a:prstGeom prst="rect">
            <a:avLst/>
          </a:prstGeom>
        </p:spPr>
      </p:pic>
      <p:sp>
        <p:nvSpPr>
          <p:cNvPr id="10"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718" y="5757227"/>
            <a:ext cx="5002518" cy="1100772"/>
          </a:xfrm>
          <a:prstGeom prst="rect">
            <a:avLst/>
          </a:prstGeom>
        </p:spPr>
      </p:pic>
    </p:spTree>
    <p:extLst>
      <p:ext uri="{BB962C8B-B14F-4D97-AF65-F5344CB8AC3E}">
        <p14:creationId xmlns:p14="http://schemas.microsoft.com/office/powerpoint/2010/main" val="10863475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3099" b="3426"/>
          <a:stretch/>
        </p:blipFill>
        <p:spPr>
          <a:xfrm>
            <a:off x="-78707" y="-3133"/>
            <a:ext cx="9222707" cy="6861133"/>
          </a:xfrm>
          <a:prstGeom prst="rect">
            <a:avLst/>
          </a:prstGeom>
        </p:spPr>
      </p:pic>
      <p:sp>
        <p:nvSpPr>
          <p:cNvPr id="11" name="Title 1"/>
          <p:cNvSpPr txBox="1">
            <a:spLocks/>
          </p:cNvSpPr>
          <p:nvPr userDrawn="1"/>
        </p:nvSpPr>
        <p:spPr>
          <a:xfrm>
            <a:off x="-36512"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41897556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break slid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9" r="10527" b="2322"/>
          <a:stretch/>
        </p:blipFill>
        <p:spPr>
          <a:xfrm>
            <a:off x="0" y="1"/>
            <a:ext cx="9144000" cy="6858000"/>
          </a:xfrm>
          <a:prstGeom prst="rect">
            <a:avLst/>
          </a:prstGeom>
        </p:spPr>
      </p:pic>
      <p:sp>
        <p:nvSpPr>
          <p:cNvPr id="11"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9"/>
            <a:ext cx="5002518" cy="1100772"/>
          </a:xfrm>
          <a:prstGeom prst="rect">
            <a:avLst/>
          </a:prstGeom>
        </p:spPr>
      </p:pic>
    </p:spTree>
    <p:extLst>
      <p:ext uri="{BB962C8B-B14F-4D97-AF65-F5344CB8AC3E}">
        <p14:creationId xmlns:p14="http://schemas.microsoft.com/office/powerpoint/2010/main" val="41472265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8494" y="5757228"/>
            <a:ext cx="5002518" cy="1100772"/>
          </a:xfrm>
          <a:prstGeom prst="rect">
            <a:avLst/>
          </a:prstGeom>
        </p:spPr>
      </p:pic>
    </p:spTree>
    <p:extLst>
      <p:ext uri="{BB962C8B-B14F-4D97-AF65-F5344CB8AC3E}">
        <p14:creationId xmlns:p14="http://schemas.microsoft.com/office/powerpoint/2010/main" val="4019396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break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0"/>
            <a:ext cx="9180512" cy="6907314"/>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806542"/>
            <a:ext cx="5002518" cy="1100772"/>
          </a:xfrm>
          <a:prstGeom prst="rect">
            <a:avLst/>
          </a:prstGeom>
        </p:spPr>
      </p:pic>
    </p:spTree>
    <p:extLst>
      <p:ext uri="{BB962C8B-B14F-4D97-AF65-F5344CB8AC3E}">
        <p14:creationId xmlns:p14="http://schemas.microsoft.com/office/powerpoint/2010/main" val="200659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23" t="1162" r="2233" b="3388"/>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3200" y="180000"/>
            <a:ext cx="5002518" cy="1100772"/>
          </a:xfrm>
          <a:prstGeom prst="rect">
            <a:avLst/>
          </a:prstGeom>
        </p:spPr>
      </p:pic>
    </p:spTree>
    <p:extLst>
      <p:ext uri="{BB962C8B-B14F-4D97-AF65-F5344CB8AC3E}">
        <p14:creationId xmlns:p14="http://schemas.microsoft.com/office/powerpoint/2010/main" val="17601762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8" t="370" r="9890" b="6648"/>
          <a:stretch/>
        </p:blipFill>
        <p:spPr>
          <a:xfrm>
            <a:off x="0" y="-27384"/>
            <a:ext cx="9144000"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3342" y="180000"/>
            <a:ext cx="5002518" cy="1100772"/>
          </a:xfrm>
          <a:prstGeom prst="rect">
            <a:avLst/>
          </a:prstGeom>
        </p:spPr>
      </p:pic>
    </p:spTree>
    <p:extLst>
      <p:ext uri="{BB962C8B-B14F-4D97-AF65-F5344CB8AC3E}">
        <p14:creationId xmlns:p14="http://schemas.microsoft.com/office/powerpoint/2010/main" val="1221611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883" t="13418" r="15156"/>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180000"/>
            <a:ext cx="5002518" cy="1100772"/>
          </a:xfrm>
          <a:prstGeom prst="rect">
            <a:avLst/>
          </a:prstGeom>
        </p:spPr>
      </p:pic>
    </p:spTree>
    <p:extLst>
      <p:ext uri="{BB962C8B-B14F-4D97-AF65-F5344CB8AC3E}">
        <p14:creationId xmlns:p14="http://schemas.microsoft.com/office/powerpoint/2010/main" val="20497707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0" y="5905500"/>
            <a:ext cx="5715000" cy="952500"/>
          </a:xfrm>
          <a:prstGeom prst="rect">
            <a:avLst/>
          </a:prstGeom>
        </p:spPr>
      </p:pic>
    </p:spTree>
    <p:extLst>
      <p:ext uri="{BB962C8B-B14F-4D97-AF65-F5344CB8AC3E}">
        <p14:creationId xmlns:p14="http://schemas.microsoft.com/office/powerpoint/2010/main" val="15129549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161"/>
            <a:ext cx="8229600" cy="1093751"/>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2952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58"/>
            <a:ext cx="91440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4508" y="5789648"/>
            <a:ext cx="5002518" cy="1100772"/>
          </a:xfrm>
          <a:prstGeom prst="rect">
            <a:avLst/>
          </a:prstGeom>
        </p:spPr>
      </p:pic>
    </p:spTree>
    <p:extLst>
      <p:ext uri="{BB962C8B-B14F-4D97-AF65-F5344CB8AC3E}">
        <p14:creationId xmlns:p14="http://schemas.microsoft.com/office/powerpoint/2010/main" val="18188919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r>
              <a:rPr lang="en-GB" smtClean="0"/>
              <a:t>ASSEMBLY 1</a:t>
            </a:r>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258854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333891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214" y="5757228"/>
            <a:ext cx="5002518" cy="1100772"/>
          </a:xfrm>
          <a:prstGeom prst="rect">
            <a:avLst/>
          </a:prstGeom>
        </p:spPr>
      </p:pic>
    </p:spTree>
    <p:extLst>
      <p:ext uri="{BB962C8B-B14F-4D97-AF65-F5344CB8AC3E}">
        <p14:creationId xmlns:p14="http://schemas.microsoft.com/office/powerpoint/2010/main" val="30108532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96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smtClean="0"/>
              <a:t>ASSEMBLY 1</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50" r:id="rId4"/>
    <p:sldLayoutId id="2147483661" r:id="rId5"/>
    <p:sldLayoutId id="2147483652" r:id="rId6"/>
    <p:sldLayoutId id="2147483654" r:id="rId7"/>
    <p:sldLayoutId id="2147483655" r:id="rId8"/>
    <p:sldLayoutId id="2147483662" r:id="rId9"/>
    <p:sldLayoutId id="2147483656" r:id="rId10"/>
    <p:sldLayoutId id="2147483657" r:id="rId11"/>
    <p:sldLayoutId id="2147483663" r:id="rId12"/>
    <p:sldLayoutId id="2147483658" r:id="rId13"/>
    <p:sldLayoutId id="2147483659" r:id="rId14"/>
    <p:sldLayoutId id="2147483666" r:id="rId15"/>
    <p:sldLayoutId id="2147483669" r:id="rId16"/>
    <p:sldLayoutId id="2147483660" r:id="rId17"/>
    <p:sldLayoutId id="2147483670" r:id="rId18"/>
    <p:sldLayoutId id="2147483671" r:id="rId19"/>
  </p:sldLayoutIdLst>
  <p:timing>
    <p:tnLst>
      <p:par>
        <p:cTn id="1" dur="indefinite" restart="never" nodeType="tmRoot"/>
      </p:par>
    </p:tnLst>
  </p:timing>
  <p:hf sldNum="0" hdr="0" dt="0"/>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Mmy9MpwyKnQ" TargetMode="Externa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c_DFEg2v-Y4" TargetMode="Externa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hyperlink" Target="http://www.unicef.ca/sites/default/files/imagecache/wysiwyg_imageupload_lightbox_preset/wysiwyg_imageupload/13/birth_registration_2_resize.jpg"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hyperlink" Target="http://www.google.co.uk/url?sa=i&amp;rct=j&amp;q=&amp;esrc=s&amp;source=images&amp;cd=&amp;ved=0ahUKEwiezsLUxrbLAhXIWBoKHbQtBD4QjRwIBw&amp;url=http://www.unicef.ca/en/blog/230-million-children-are-invisible-without-birth-registration&amp;psig=AFQjCNFaJFjDcytKjCIWHaaqa-bdIsffyQ&amp;ust=1457714161263531"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1" t="2421" r="13183" b="683"/>
          <a:stretch/>
        </p:blipFill>
        <p:spPr>
          <a:xfrm>
            <a:off x="-17291" y="0"/>
            <a:ext cx="9197804" cy="6858000"/>
          </a:xfrm>
          <a:prstGeom prst="rect">
            <a:avLst/>
          </a:prstGeom>
        </p:spPr>
      </p:pic>
      <p:sp>
        <p:nvSpPr>
          <p:cNvPr id="4" name="Title 1"/>
          <p:cNvSpPr txBox="1">
            <a:spLocks/>
          </p:cNvSpPr>
          <p:nvPr/>
        </p:nvSpPr>
        <p:spPr>
          <a:xfrm>
            <a:off x="-17292" y="4869160"/>
            <a:ext cx="8333707" cy="1323439"/>
          </a:xfrm>
          <a:prstGeom prst="rect">
            <a:avLst/>
          </a:prstGeom>
          <a:solidFill>
            <a:srgbClr val="00ADF9"/>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b="1" dirty="0" smtClean="0">
                <a:solidFill>
                  <a:srgbClr val="000000"/>
                </a:solidFill>
                <a:latin typeface="Arial" panose="020B0604020202020204" pitchFamily="34" charset="0"/>
                <a:cs typeface="Arial" panose="020B0604020202020204" pitchFamily="34" charset="0"/>
              </a:rPr>
              <a:t>A promise to the </a:t>
            </a:r>
            <a:r>
              <a:rPr lang="en-GB" b="1" dirty="0" smtClean="0">
                <a:latin typeface="Arial" panose="020B0604020202020204" pitchFamily="34" charset="0"/>
                <a:cs typeface="Arial" panose="020B0604020202020204" pitchFamily="34" charset="0"/>
              </a:rPr>
              <a:t>world’s young people</a:t>
            </a:r>
            <a:endParaRPr lang="en-GB" b="1" dirty="0">
              <a:latin typeface="Arial" panose="020B0604020202020204" pitchFamily="34" charset="0"/>
              <a:cs typeface="Arial" panose="020B0604020202020204" pitchFamily="34" charset="0"/>
            </a:endParaRPr>
          </a:p>
        </p:txBody>
      </p:sp>
      <p:sp>
        <p:nvSpPr>
          <p:cNvPr id="7" name="Rectangle 6"/>
          <p:cNvSpPr/>
          <p:nvPr/>
        </p:nvSpPr>
        <p:spPr>
          <a:xfrm>
            <a:off x="7884368" y="6597436"/>
            <a:ext cx="1069636" cy="253916"/>
          </a:xfrm>
          <a:prstGeom prst="rect">
            <a:avLst/>
          </a:prstGeom>
        </p:spPr>
        <p:txBody>
          <a:bodyPr wrap="none">
            <a:spAutoFit/>
          </a:bodyPr>
          <a:lstStyle/>
          <a:p>
            <a:r>
              <a:rPr lang="en-GB" sz="1050" dirty="0">
                <a:solidFill>
                  <a:schemeClr val="bg1"/>
                </a:solidFill>
                <a:latin typeface="Arial" panose="020B0604020202020204" pitchFamily="34" charset="0"/>
                <a:cs typeface="Arial" panose="020B0604020202020204" pitchFamily="34" charset="0"/>
              </a:rPr>
              <a:t>© </a:t>
            </a:r>
            <a:r>
              <a:rPr lang="en-GB" sz="1050" dirty="0" smtClean="0">
                <a:solidFill>
                  <a:schemeClr val="bg1"/>
                </a:solidFill>
                <a:latin typeface="Arial" panose="020B0604020202020204" pitchFamily="34" charset="0"/>
                <a:cs typeface="Arial" panose="020B0604020202020204" pitchFamily="34" charset="0"/>
              </a:rPr>
              <a:t>Unicef/</a:t>
            </a:r>
            <a:r>
              <a:rPr lang="en-GB" sz="1050" dirty="0" err="1" smtClean="0">
                <a:solidFill>
                  <a:schemeClr val="bg1"/>
                </a:solidFill>
                <a:latin typeface="Arial" panose="020B0604020202020204" pitchFamily="34" charset="0"/>
                <a:cs typeface="Arial" panose="020B0604020202020204" pitchFamily="34" charset="0"/>
              </a:rPr>
              <a:t>Qadri</a:t>
            </a:r>
            <a:endParaRPr lang="en-GB" sz="105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13" y="172893"/>
            <a:ext cx="5715000" cy="952500"/>
          </a:xfrm>
          <a:prstGeom prst="rect">
            <a:avLst/>
          </a:prstGeom>
        </p:spPr>
      </p:pic>
    </p:spTree>
    <p:extLst>
      <p:ext uri="{BB962C8B-B14F-4D97-AF65-F5344CB8AC3E}">
        <p14:creationId xmlns:p14="http://schemas.microsoft.com/office/powerpoint/2010/main" val="2616447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160338"/>
            <a:ext cx="8471284" cy="1143000"/>
          </a:xfrm>
        </p:spPr>
        <p:txBody>
          <a:bodyPr>
            <a:noAutofit/>
          </a:bodyPr>
          <a:lstStyle/>
          <a:p>
            <a:r>
              <a:rPr lang="en-GB" sz="3200" b="1" dirty="0" smtClean="0">
                <a:latin typeface="Arial" panose="020B0604020202020204" pitchFamily="34" charset="0"/>
                <a:cs typeface="Arial" panose="020B0604020202020204" pitchFamily="34" charset="0"/>
              </a:rPr>
              <a:t>1989 was a very special year </a:t>
            </a:r>
            <a:r>
              <a:rPr lang="en-GB" sz="3200" b="1" dirty="0" smtClean="0">
                <a:solidFill>
                  <a:srgbClr val="00ADF9"/>
                </a:solidFill>
                <a:latin typeface="Arial" panose="020B0604020202020204" pitchFamily="34" charset="0"/>
                <a:cs typeface="Arial" panose="020B0604020202020204" pitchFamily="34" charset="0"/>
              </a:rPr>
              <a:t>for Young people</a:t>
            </a:r>
            <a:endParaRPr lang="en-GB" sz="3200" b="1" dirty="0">
              <a:solidFill>
                <a:srgbClr val="00ADF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772816"/>
            <a:ext cx="5139679" cy="4258573"/>
          </a:xfrm>
        </p:spPr>
        <p:txBody>
          <a:bodyPr>
            <a:noAutofit/>
          </a:bodyPr>
          <a:lstStyle/>
          <a:p>
            <a:r>
              <a:rPr lang="en-GB" sz="2500" dirty="0" smtClean="0"/>
              <a:t>In 1989, the United Nations adopted an international human rights treaty called the UN Convention on the Rights of the Child (UNCRC).</a:t>
            </a:r>
          </a:p>
          <a:p>
            <a:r>
              <a:rPr lang="en-GB" sz="2500" dirty="0" smtClean="0"/>
              <a:t>The UNCRC is the most widely signed and ratified human rights treaty in the world!</a:t>
            </a:r>
          </a:p>
          <a:p>
            <a:r>
              <a:rPr lang="en-GB" sz="2500" dirty="0" smtClean="0"/>
              <a:t>Every child has one thing in common – </a:t>
            </a:r>
            <a:r>
              <a:rPr lang="en-GB" sz="2500" b="1" dirty="0" smtClean="0">
                <a:solidFill>
                  <a:srgbClr val="00ADF9"/>
                </a:solidFill>
              </a:rPr>
              <a:t>their rights!</a:t>
            </a:r>
          </a:p>
          <a:p>
            <a:pPr marL="0" indent="0">
              <a:buNone/>
            </a:pPr>
            <a:endParaRPr lang="en-GB" sz="2800" dirty="0" smtClean="0"/>
          </a:p>
          <a:p>
            <a:endParaRPr lang="en-GB" sz="2800" dirty="0" smtClean="0"/>
          </a:p>
          <a:p>
            <a:pPr marL="0" indent="0">
              <a:buNone/>
            </a:pPr>
            <a:endParaRPr lang="en-GB" dirty="0" smtClean="0"/>
          </a:p>
          <a:p>
            <a:endParaRPr lang="en-GB" dirty="0" smtClean="0"/>
          </a:p>
        </p:txBody>
      </p:sp>
      <p:sp>
        <p:nvSpPr>
          <p:cNvPr id="4" name="AutoShape 4" descr="Image result for unicef world map of crc"/>
          <p:cNvSpPr>
            <a:spLocks noChangeAspect="1" noChangeArrowheads="1"/>
          </p:cNvSpPr>
          <p:nvPr/>
        </p:nvSpPr>
        <p:spPr bwMode="auto">
          <a:xfrm>
            <a:off x="0"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920" y="1772816"/>
            <a:ext cx="3726180" cy="2484120"/>
          </a:xfrm>
          <a:prstGeom prst="rect">
            <a:avLst/>
          </a:prstGeom>
        </p:spPr>
      </p:pic>
      <p:sp>
        <p:nvSpPr>
          <p:cNvPr id="9" name="Rectangle 8"/>
          <p:cNvSpPr/>
          <p:nvPr/>
        </p:nvSpPr>
        <p:spPr>
          <a:xfrm>
            <a:off x="5221909" y="4256936"/>
            <a:ext cx="1144392" cy="253916"/>
          </a:xfrm>
          <a:prstGeom prst="rect">
            <a:avLst/>
          </a:prstGeom>
        </p:spPr>
        <p:txBody>
          <a:bodyPr wrap="none">
            <a:spAutoFit/>
          </a:bodyPr>
          <a:lstStyle/>
          <a:p>
            <a:r>
              <a:rPr lang="en-GB" sz="1050" dirty="0">
                <a:latin typeface="Arial" panose="020B0604020202020204" pitchFamily="34" charset="0"/>
                <a:cs typeface="Arial" panose="020B0604020202020204" pitchFamily="34" charset="0"/>
              </a:rPr>
              <a:t>© </a:t>
            </a:r>
            <a:r>
              <a:rPr lang="en-GB" sz="1050" dirty="0" smtClean="0">
                <a:latin typeface="Arial" panose="020B0604020202020204" pitchFamily="34" charset="0"/>
                <a:cs typeface="Arial" panose="020B0604020202020204" pitchFamily="34" charset="0"/>
              </a:rPr>
              <a:t>Unicef/</a:t>
            </a:r>
            <a:r>
              <a:rPr lang="en-GB" sz="1050" dirty="0" err="1" smtClean="0">
                <a:latin typeface="Arial" panose="020B0604020202020204" pitchFamily="34" charset="0"/>
                <a:cs typeface="Arial" panose="020B0604020202020204" pitchFamily="34" charset="0"/>
              </a:rPr>
              <a:t>Pirozzi</a:t>
            </a:r>
            <a:endParaRPr lang="en-GB"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230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7"/>
            <a:ext cx="8229600" cy="1143000"/>
          </a:xfrm>
        </p:spPr>
        <p:txBody>
          <a:bodyPr>
            <a:noAutofit/>
          </a:bodyPr>
          <a:lstStyle/>
          <a:p>
            <a:r>
              <a:rPr lang="en-GB" sz="3200" b="1" dirty="0" smtClean="0">
                <a:latin typeface="Arial" panose="020B0604020202020204" pitchFamily="34" charset="0"/>
                <a:cs typeface="Arial" panose="020B0604020202020204" pitchFamily="34" charset="0"/>
              </a:rPr>
              <a:t>The UNCRC is for </a:t>
            </a:r>
            <a:r>
              <a:rPr lang="en-GB" sz="3200" b="1" dirty="0" smtClean="0">
                <a:solidFill>
                  <a:srgbClr val="00ADF9"/>
                </a:solidFill>
                <a:latin typeface="Arial" panose="020B0604020202020204" pitchFamily="34" charset="0"/>
                <a:cs typeface="Arial" panose="020B0604020202020204" pitchFamily="34" charset="0"/>
              </a:rPr>
              <a:t>ALL Young people, EVERYWHERE</a:t>
            </a:r>
            <a:endParaRPr lang="en-GB" sz="3200" b="1" dirty="0">
              <a:solidFill>
                <a:srgbClr val="00ADF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12440" y="1556792"/>
            <a:ext cx="4059560" cy="4320480"/>
          </a:xfrm>
        </p:spPr>
        <p:txBody>
          <a:bodyPr>
            <a:noAutofit/>
          </a:bodyPr>
          <a:lstStyle/>
          <a:p>
            <a:pPr marL="0" indent="0">
              <a:buNone/>
            </a:pPr>
            <a:r>
              <a:rPr lang="en-GB" sz="2400" dirty="0" smtClean="0"/>
              <a:t>The UNCRC sets out:</a:t>
            </a:r>
          </a:p>
          <a:p>
            <a:pPr marL="0" indent="0">
              <a:buNone/>
            </a:pPr>
            <a:endParaRPr lang="en-GB" sz="2400" dirty="0" smtClean="0"/>
          </a:p>
          <a:p>
            <a:r>
              <a:rPr lang="en-GB" sz="2400" dirty="0"/>
              <a:t>T</a:t>
            </a:r>
            <a:r>
              <a:rPr lang="en-GB" sz="2400" dirty="0" smtClean="0"/>
              <a:t>he rights that everyone under 18 is entitled to.</a:t>
            </a:r>
          </a:p>
          <a:p>
            <a:r>
              <a:rPr lang="en-GB" sz="2400" dirty="0"/>
              <a:t>W</a:t>
            </a:r>
            <a:r>
              <a:rPr lang="en-GB" sz="2400" dirty="0" smtClean="0"/>
              <a:t>hat countries must do to ensure that all children can enjoy their rights regardless of who they are, or where they come from.</a:t>
            </a:r>
          </a:p>
          <a:p>
            <a:endParaRPr lang="en-GB" dirty="0" smtClean="0"/>
          </a:p>
          <a:p>
            <a:endParaRPr lang="en-GB" dirty="0"/>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484784"/>
            <a:ext cx="3301661" cy="2207543"/>
          </a:xfrm>
          <a:prstGeom prst="rect">
            <a:avLst/>
          </a:prstGeom>
        </p:spPr>
      </p:pic>
      <p:sp>
        <p:nvSpPr>
          <p:cNvPr id="9" name="Rectangle 8"/>
          <p:cNvSpPr/>
          <p:nvPr/>
        </p:nvSpPr>
        <p:spPr>
          <a:xfrm>
            <a:off x="-36512" y="6453336"/>
            <a:ext cx="1313180"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 </a:t>
            </a:r>
            <a:r>
              <a:rPr lang="en-GB" sz="800" dirty="0" smtClean="0">
                <a:latin typeface="Arial" panose="020B0604020202020204" pitchFamily="34" charset="0"/>
                <a:cs typeface="Arial" panose="020B0604020202020204" pitchFamily="34" charset="0"/>
              </a:rPr>
              <a:t>Unicef/</a:t>
            </a:r>
            <a:r>
              <a:rPr lang="en-GB" sz="800" dirty="0" err="1" smtClean="0">
                <a:latin typeface="Arial" panose="020B0604020202020204" pitchFamily="34" charset="0"/>
                <a:cs typeface="Arial" panose="020B0604020202020204" pitchFamily="34" charset="0"/>
              </a:rPr>
              <a:t>Schermbrucker</a:t>
            </a:r>
            <a:endParaRPr lang="en-GB" sz="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148063" y="3645024"/>
            <a:ext cx="3301661" cy="2072387"/>
          </a:xfrm>
          <a:prstGeom prst="rect">
            <a:avLst/>
          </a:prstGeom>
        </p:spPr>
      </p:pic>
      <p:sp>
        <p:nvSpPr>
          <p:cNvPr id="11" name="Rectangle 10"/>
          <p:cNvSpPr/>
          <p:nvPr/>
        </p:nvSpPr>
        <p:spPr>
          <a:xfrm>
            <a:off x="-23519" y="6604084"/>
            <a:ext cx="836287"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 </a:t>
            </a:r>
            <a:r>
              <a:rPr lang="en-GB" sz="800" dirty="0" smtClean="0">
                <a:latin typeface="Arial" panose="020B0604020202020204" pitchFamily="34" charset="0"/>
                <a:cs typeface="Arial" panose="020B0604020202020204" pitchFamily="34" charset="0"/>
              </a:rPr>
              <a:t>Unicef/2016</a:t>
            </a:r>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494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4293096"/>
            <a:ext cx="7704856" cy="1152128"/>
          </a:xfrm>
        </p:spPr>
        <p:txBody>
          <a:bodyPr>
            <a:noAutofit/>
          </a:bodyPr>
          <a:lstStyle/>
          <a:p>
            <a:r>
              <a:rPr lang="en-GB" sz="2400" dirty="0" smtClean="0"/>
              <a:t>‘Wants’ and ‘needs’ are not always the same as </a:t>
            </a:r>
            <a:r>
              <a:rPr lang="en-GB" sz="2400" b="1" dirty="0" smtClean="0">
                <a:solidFill>
                  <a:srgbClr val="00ADF9"/>
                </a:solidFill>
              </a:rPr>
              <a:t>rights!</a:t>
            </a:r>
          </a:p>
          <a:p>
            <a:endParaRPr lang="en-GB" dirty="0" smtClean="0"/>
          </a:p>
        </p:txBody>
      </p:sp>
      <p:sp>
        <p:nvSpPr>
          <p:cNvPr id="4" name="AutoShape 4" descr="Image result for unicef world map of crc"/>
          <p:cNvSpPr>
            <a:spLocks noChangeAspect="1" noChangeArrowheads="1"/>
          </p:cNvSpPr>
          <p:nvPr/>
        </p:nvSpPr>
        <p:spPr bwMode="auto">
          <a:xfrm>
            <a:off x="0"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7" name="Table 6"/>
          <p:cNvGraphicFramePr>
            <a:graphicFrameLocks noGrp="1"/>
          </p:cNvGraphicFramePr>
          <p:nvPr>
            <p:extLst/>
          </p:nvPr>
        </p:nvGraphicFramePr>
        <p:xfrm>
          <a:off x="165809" y="1844824"/>
          <a:ext cx="8884096" cy="2286000"/>
        </p:xfrm>
        <a:graphic>
          <a:graphicData uri="http://schemas.openxmlformats.org/drawingml/2006/table">
            <a:tbl>
              <a:tblPr firstRow="1" bandRow="1">
                <a:tableStyleId>{5940675A-B579-460E-94D1-54222C63F5DA}</a:tableStyleId>
              </a:tblPr>
              <a:tblGrid>
                <a:gridCol w="4442048"/>
                <a:gridCol w="4442048"/>
              </a:tblGrid>
              <a:tr h="370840">
                <a:tc>
                  <a:txBody>
                    <a:bodyPr/>
                    <a:lstStyle/>
                    <a:p>
                      <a:r>
                        <a:rPr lang="en-GB" sz="2400" dirty="0" smtClean="0">
                          <a:latin typeface="Arial" panose="020B0604020202020204" pitchFamily="34" charset="0"/>
                          <a:cs typeface="Arial" panose="020B0604020202020204" pitchFamily="34" charset="0"/>
                        </a:rPr>
                        <a:t>Having</a:t>
                      </a:r>
                      <a:r>
                        <a:rPr lang="en-GB" sz="2400" baseline="0" dirty="0" smtClean="0">
                          <a:latin typeface="Arial" panose="020B0604020202020204" pitchFamily="34" charset="0"/>
                          <a:cs typeface="Arial" panose="020B0604020202020204" pitchFamily="34" charset="0"/>
                        </a:rPr>
                        <a:t> a mobile phone</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Be treated fairly</a:t>
                      </a:r>
                      <a:endParaRPr lang="en-GB" sz="2400" dirty="0">
                        <a:latin typeface="Arial" panose="020B0604020202020204" pitchFamily="34" charset="0"/>
                        <a:cs typeface="Arial" panose="020B0604020202020204" pitchFamily="34" charset="0"/>
                      </a:endParaRPr>
                    </a:p>
                  </a:txBody>
                  <a:tcPr/>
                </a:tc>
              </a:tr>
              <a:tr h="370840">
                <a:tc>
                  <a:txBody>
                    <a:bodyPr/>
                    <a:lstStyle/>
                    <a:p>
                      <a:r>
                        <a:rPr lang="en-GB" sz="2400" dirty="0" smtClean="0">
                          <a:latin typeface="Arial" panose="020B0604020202020204" pitchFamily="34" charset="0"/>
                          <a:cs typeface="Arial" panose="020B0604020202020204" pitchFamily="34" charset="0"/>
                        </a:rPr>
                        <a:t>Having an education</a:t>
                      </a:r>
                    </a:p>
                  </a:txBody>
                  <a:tcPr/>
                </a:tc>
                <a:tc>
                  <a:txBody>
                    <a:bodyPr/>
                    <a:lstStyle/>
                    <a:p>
                      <a:r>
                        <a:rPr lang="en-GB" sz="2400" dirty="0" smtClean="0">
                          <a:latin typeface="Arial" panose="020B0604020202020204" pitchFamily="34" charset="0"/>
                          <a:cs typeface="Arial" panose="020B0604020202020204" pitchFamily="34" charset="0"/>
                        </a:rPr>
                        <a:t>Owning a bike</a:t>
                      </a:r>
                      <a:endParaRPr lang="en-GB" sz="2400" dirty="0">
                        <a:latin typeface="Arial" panose="020B0604020202020204" pitchFamily="34" charset="0"/>
                        <a:cs typeface="Arial" panose="020B0604020202020204" pitchFamily="34" charset="0"/>
                      </a:endParaRPr>
                    </a:p>
                  </a:txBody>
                  <a:tcPr/>
                </a:tc>
              </a:tr>
              <a:tr h="370840">
                <a:tc>
                  <a:txBody>
                    <a:bodyPr/>
                    <a:lstStyle/>
                    <a:p>
                      <a:r>
                        <a:rPr lang="en-GB" sz="2400" dirty="0" smtClean="0">
                          <a:latin typeface="Arial" panose="020B0604020202020204" pitchFamily="34" charset="0"/>
                          <a:cs typeface="Arial" panose="020B0604020202020204" pitchFamily="34" charset="0"/>
                        </a:rPr>
                        <a:t>Going on holiday</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Freedom</a:t>
                      </a:r>
                      <a:r>
                        <a:rPr lang="en-GB" sz="2400" baseline="0" dirty="0" smtClean="0">
                          <a:latin typeface="Arial" panose="020B0604020202020204" pitchFamily="34" charset="0"/>
                          <a:cs typeface="Arial" panose="020B0604020202020204" pitchFamily="34" charset="0"/>
                        </a:rPr>
                        <a:t> of expression</a:t>
                      </a:r>
                      <a:endParaRPr lang="en-GB" sz="2400" dirty="0">
                        <a:latin typeface="Arial" panose="020B0604020202020204" pitchFamily="34" charset="0"/>
                        <a:cs typeface="Arial" panose="020B0604020202020204" pitchFamily="34" charset="0"/>
                      </a:endParaRPr>
                    </a:p>
                  </a:txBody>
                  <a:tcPr/>
                </a:tc>
              </a:tr>
              <a:tr h="370840">
                <a:tc>
                  <a:txBody>
                    <a:bodyPr/>
                    <a:lstStyle/>
                    <a:p>
                      <a:r>
                        <a:rPr lang="en-GB" sz="2400" dirty="0" smtClean="0">
                          <a:latin typeface="Arial" panose="020B0604020202020204" pitchFamily="34" charset="0"/>
                          <a:cs typeface="Arial" panose="020B0604020202020204" pitchFamily="34" charset="0"/>
                        </a:rPr>
                        <a:t>Having access  to clean water  </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Being safe</a:t>
                      </a:r>
                      <a:endParaRPr lang="en-GB" sz="2400" dirty="0">
                        <a:latin typeface="Arial" panose="020B0604020202020204" pitchFamily="34" charset="0"/>
                        <a:cs typeface="Arial" panose="020B0604020202020204" pitchFamily="34" charset="0"/>
                      </a:endParaRPr>
                    </a:p>
                  </a:txBody>
                  <a:tcPr/>
                </a:tc>
              </a:tr>
              <a:tr h="370840">
                <a:tc>
                  <a:txBody>
                    <a:bodyPr/>
                    <a:lstStyle/>
                    <a:p>
                      <a:r>
                        <a:rPr lang="en-GB" sz="2400" dirty="0" smtClean="0">
                          <a:latin typeface="Arial" panose="020B0604020202020204" pitchFamily="34" charset="0"/>
                          <a:cs typeface="Arial" panose="020B0604020202020204" pitchFamily="34" charset="0"/>
                        </a:rPr>
                        <a:t>To </a:t>
                      </a:r>
                      <a:r>
                        <a:rPr lang="en-GB" sz="2400" baseline="0" dirty="0" smtClean="0">
                          <a:latin typeface="Arial" panose="020B0604020202020204" pitchFamily="34" charset="0"/>
                          <a:cs typeface="Arial" panose="020B0604020202020204" pitchFamily="34" charset="0"/>
                        </a:rPr>
                        <a:t> be  able to relax</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To be happy</a:t>
                      </a:r>
                      <a:endParaRPr lang="en-GB" sz="2400" dirty="0">
                        <a:latin typeface="Arial" panose="020B0604020202020204" pitchFamily="34" charset="0"/>
                        <a:cs typeface="Arial" panose="020B0604020202020204" pitchFamily="34" charset="0"/>
                      </a:endParaRPr>
                    </a:p>
                  </a:txBody>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2475569654"/>
              </p:ext>
            </p:extLst>
          </p:nvPr>
        </p:nvGraphicFramePr>
        <p:xfrm>
          <a:off x="152400" y="1844824"/>
          <a:ext cx="8884096" cy="2286000"/>
        </p:xfrm>
        <a:graphic>
          <a:graphicData uri="http://schemas.openxmlformats.org/drawingml/2006/table">
            <a:tbl>
              <a:tblPr firstRow="1" bandRow="1">
                <a:tableStyleId>{5940675A-B579-460E-94D1-54222C63F5DA}</a:tableStyleId>
              </a:tblPr>
              <a:tblGrid>
                <a:gridCol w="4442048"/>
                <a:gridCol w="4442048"/>
              </a:tblGrid>
              <a:tr h="370840">
                <a:tc>
                  <a:txBody>
                    <a:bodyPr/>
                    <a:lstStyle/>
                    <a:p>
                      <a:r>
                        <a:rPr lang="en-GB" sz="2400" b="0" dirty="0" smtClean="0">
                          <a:latin typeface="Arial" panose="020B0604020202020204" pitchFamily="34" charset="0"/>
                          <a:cs typeface="Arial" panose="020B0604020202020204" pitchFamily="34" charset="0"/>
                        </a:rPr>
                        <a:t>Having</a:t>
                      </a:r>
                      <a:r>
                        <a:rPr lang="en-GB" sz="2400" b="0" baseline="0" dirty="0" smtClean="0">
                          <a:latin typeface="Arial" panose="020B0604020202020204" pitchFamily="34" charset="0"/>
                          <a:cs typeface="Arial" panose="020B0604020202020204" pitchFamily="34" charset="0"/>
                        </a:rPr>
                        <a:t> a mobile phone</a:t>
                      </a:r>
                      <a:endParaRPr lang="en-GB" sz="2400" b="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Being treated fairly</a:t>
                      </a:r>
                      <a:endParaRPr lang="en-GB"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r>
              <a:tr h="370840">
                <a:tc>
                  <a:txBody>
                    <a:bodyPr/>
                    <a:lstStyle/>
                    <a:p>
                      <a:r>
                        <a:rPr lang="en-GB" sz="2400" dirty="0" smtClean="0">
                          <a:latin typeface="Arial" panose="020B0604020202020204" pitchFamily="34" charset="0"/>
                          <a:cs typeface="Arial" panose="020B0604020202020204" pitchFamily="34" charset="0"/>
                        </a:rPr>
                        <a:t>Having an education</a:t>
                      </a:r>
                    </a:p>
                  </a:txBody>
                  <a:tcPr>
                    <a:solidFill>
                      <a:schemeClr val="accent1">
                        <a:lumMod val="40000"/>
                        <a:lumOff val="60000"/>
                      </a:schemeClr>
                    </a:solidFill>
                  </a:tcPr>
                </a:tc>
                <a:tc>
                  <a:txBody>
                    <a:bodyPr/>
                    <a:lstStyle/>
                    <a:p>
                      <a:r>
                        <a:rPr lang="en-GB" sz="2400" dirty="0" smtClean="0">
                          <a:latin typeface="Arial" panose="020B0604020202020204" pitchFamily="34" charset="0"/>
                          <a:cs typeface="Arial" panose="020B0604020202020204" pitchFamily="34" charset="0"/>
                        </a:rPr>
                        <a:t>Owning a bike</a:t>
                      </a:r>
                      <a:endParaRPr lang="en-GB" sz="2400" dirty="0">
                        <a:latin typeface="Arial" panose="020B0604020202020204" pitchFamily="34" charset="0"/>
                        <a:cs typeface="Arial" panose="020B0604020202020204" pitchFamily="34" charset="0"/>
                      </a:endParaRPr>
                    </a:p>
                  </a:txBody>
                  <a:tcPr/>
                </a:tc>
              </a:tr>
              <a:tr h="370840">
                <a:tc>
                  <a:txBody>
                    <a:bodyPr/>
                    <a:lstStyle/>
                    <a:p>
                      <a:r>
                        <a:rPr lang="en-GB" sz="2400" dirty="0" smtClean="0">
                          <a:latin typeface="Arial" panose="020B0604020202020204" pitchFamily="34" charset="0"/>
                          <a:cs typeface="Arial" panose="020B0604020202020204" pitchFamily="34" charset="0"/>
                        </a:rPr>
                        <a:t>Going on holiday</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Freedom</a:t>
                      </a:r>
                      <a:r>
                        <a:rPr lang="en-GB" sz="2400" baseline="0" dirty="0" smtClean="0">
                          <a:latin typeface="Arial" panose="020B0604020202020204" pitchFamily="34" charset="0"/>
                          <a:cs typeface="Arial" panose="020B0604020202020204" pitchFamily="34" charset="0"/>
                        </a:rPr>
                        <a:t> of expression</a:t>
                      </a:r>
                      <a:endParaRPr lang="en-GB"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r>
              <a:tr h="370840">
                <a:tc>
                  <a:txBody>
                    <a:bodyPr/>
                    <a:lstStyle/>
                    <a:p>
                      <a:r>
                        <a:rPr lang="en-GB" sz="2400" dirty="0" smtClean="0">
                          <a:latin typeface="Arial" panose="020B0604020202020204" pitchFamily="34" charset="0"/>
                          <a:cs typeface="Arial" panose="020B0604020202020204" pitchFamily="34" charset="0"/>
                        </a:rPr>
                        <a:t>Having access  to clean water  </a:t>
                      </a:r>
                      <a:endParaRPr lang="en-GB"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lang="en-GB" sz="2400" dirty="0" smtClean="0">
                          <a:latin typeface="Arial" panose="020B0604020202020204" pitchFamily="34" charset="0"/>
                          <a:cs typeface="Arial" panose="020B0604020202020204" pitchFamily="34" charset="0"/>
                        </a:rPr>
                        <a:t>Being safe</a:t>
                      </a:r>
                      <a:endParaRPr lang="en-GB"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r>
              <a:tr h="370840">
                <a:tc>
                  <a:txBody>
                    <a:bodyPr/>
                    <a:lstStyle/>
                    <a:p>
                      <a:r>
                        <a:rPr lang="en-GB" sz="2400" dirty="0" smtClean="0">
                          <a:latin typeface="Arial" panose="020B0604020202020204" pitchFamily="34" charset="0"/>
                          <a:cs typeface="Arial" panose="020B0604020202020204" pitchFamily="34" charset="0"/>
                        </a:rPr>
                        <a:t>To </a:t>
                      </a:r>
                      <a:r>
                        <a:rPr lang="en-GB" sz="2400" baseline="0" dirty="0" smtClean="0">
                          <a:latin typeface="Arial" panose="020B0604020202020204" pitchFamily="34" charset="0"/>
                          <a:cs typeface="Arial" panose="020B0604020202020204" pitchFamily="34" charset="0"/>
                        </a:rPr>
                        <a:t> be  able to relax</a:t>
                      </a:r>
                      <a:endParaRPr lang="en-GB" sz="2400" dirty="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lang="en-GB" sz="2400" dirty="0" smtClean="0">
                          <a:latin typeface="Arial" panose="020B0604020202020204" pitchFamily="34" charset="0"/>
                          <a:cs typeface="Arial" panose="020B0604020202020204" pitchFamily="34" charset="0"/>
                        </a:rPr>
                        <a:t>To</a:t>
                      </a:r>
                      <a:r>
                        <a:rPr lang="en-GB" sz="2400" baseline="0" dirty="0" smtClean="0">
                          <a:latin typeface="Arial" panose="020B0604020202020204" pitchFamily="34" charset="0"/>
                          <a:cs typeface="Arial" panose="020B0604020202020204" pitchFamily="34" charset="0"/>
                        </a:rPr>
                        <a:t> be happy</a:t>
                      </a:r>
                      <a:endParaRPr lang="en-GB" sz="2400" dirty="0">
                        <a:latin typeface="Arial" panose="020B0604020202020204" pitchFamily="34" charset="0"/>
                        <a:cs typeface="Arial" panose="020B0604020202020204" pitchFamily="34" charset="0"/>
                      </a:endParaRPr>
                    </a:p>
                  </a:txBody>
                  <a:tcPr>
                    <a:noFill/>
                  </a:tcPr>
                </a:tc>
              </a:tr>
            </a:tbl>
          </a:graphicData>
        </a:graphic>
      </p:graphicFrame>
      <p:sp>
        <p:nvSpPr>
          <p:cNvPr id="8" name="Title 1"/>
          <p:cNvSpPr>
            <a:spLocks noGrp="1"/>
          </p:cNvSpPr>
          <p:nvPr>
            <p:ph type="title"/>
          </p:nvPr>
        </p:nvSpPr>
        <p:spPr>
          <a:xfrm>
            <a:off x="237034" y="160338"/>
            <a:ext cx="8496539" cy="1143000"/>
          </a:xfrm>
        </p:spPr>
        <p:txBody>
          <a:bodyPr>
            <a:noAutofit/>
          </a:bodyPr>
          <a:lstStyle/>
          <a:p>
            <a:r>
              <a:rPr lang="en-GB" sz="3200" b="1" cap="none" dirty="0" smtClean="0">
                <a:latin typeface="Arial" panose="020B0604020202020204" pitchFamily="34" charset="0"/>
                <a:cs typeface="Arial" panose="020B0604020202020204" pitchFamily="34" charset="0"/>
              </a:rPr>
              <a:t>WHICH OF THESE RIGHTS IS IN THE </a:t>
            </a:r>
            <a:r>
              <a:rPr lang="en-GB" sz="3200" b="1" cap="none" dirty="0" smtClean="0">
                <a:solidFill>
                  <a:srgbClr val="00ADF9"/>
                </a:solidFill>
                <a:latin typeface="Arial" panose="020B0604020202020204" pitchFamily="34" charset="0"/>
                <a:cs typeface="Arial" panose="020B0604020202020204" pitchFamily="34" charset="0"/>
              </a:rPr>
              <a:t>UNCRC?</a:t>
            </a:r>
            <a:endParaRPr lang="en-GB" sz="3200" b="1" cap="none" dirty="0">
              <a:solidFill>
                <a:srgbClr val="00ADF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87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2347"/>
            <a:ext cx="8392344" cy="1728192"/>
          </a:xfrm>
        </p:spPr>
        <p:txBody>
          <a:bodyPr>
            <a:normAutofit/>
          </a:bodyPr>
          <a:lstStyle/>
          <a:p>
            <a:r>
              <a:rPr lang="en-GB" sz="3200" b="1" dirty="0" smtClean="0">
                <a:latin typeface="Arial" panose="020B0604020202020204" pitchFamily="34" charset="0"/>
                <a:cs typeface="Arial" panose="020B0604020202020204" pitchFamily="34" charset="0"/>
              </a:rPr>
              <a:t>Children’s Rights have been </a:t>
            </a:r>
            <a:r>
              <a:rPr lang="en-GB" sz="3200" b="1" dirty="0" smtClean="0">
                <a:solidFill>
                  <a:srgbClr val="00ADF9"/>
                </a:solidFill>
                <a:latin typeface="Arial" panose="020B0604020202020204" pitchFamily="34" charset="0"/>
                <a:cs typeface="Arial" panose="020B0604020202020204" pitchFamily="34" charset="0"/>
              </a:rPr>
              <a:t>internationally agreed</a:t>
            </a:r>
            <a:endParaRPr lang="en-GB" sz="3200" b="1" dirty="0">
              <a:solidFill>
                <a:srgbClr val="00ADF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9168" y="1484784"/>
            <a:ext cx="4042791" cy="4817082"/>
          </a:xfrm>
        </p:spPr>
        <p:txBody>
          <a:bodyPr>
            <a:noAutofit/>
          </a:bodyPr>
          <a:lstStyle/>
          <a:p>
            <a:pPr marL="0" indent="0">
              <a:buNone/>
            </a:pPr>
            <a:endParaRPr lang="en-GB" sz="1200" dirty="0" smtClean="0"/>
          </a:p>
          <a:p>
            <a:r>
              <a:rPr lang="en-GB" sz="2400" dirty="0" smtClean="0"/>
              <a:t>The UNCRC lists </a:t>
            </a:r>
            <a:r>
              <a:rPr lang="en-GB" sz="2400" b="1" dirty="0" smtClean="0">
                <a:solidFill>
                  <a:srgbClr val="00ADF9"/>
                </a:solidFill>
              </a:rPr>
              <a:t>42 rights for children </a:t>
            </a:r>
            <a:r>
              <a:rPr lang="en-GB" sz="2400" dirty="0" smtClean="0"/>
              <a:t>-</a:t>
            </a:r>
            <a:r>
              <a:rPr lang="en-GB" sz="2400" b="1" dirty="0" smtClean="0"/>
              <a:t> </a:t>
            </a:r>
            <a:r>
              <a:rPr lang="en-GB" sz="2400" dirty="0" smtClean="0"/>
              <a:t>each right is called an </a:t>
            </a:r>
            <a:r>
              <a:rPr lang="en-GB" sz="2400" b="1" dirty="0" smtClean="0">
                <a:solidFill>
                  <a:srgbClr val="00ADF9"/>
                </a:solidFill>
              </a:rPr>
              <a:t>article</a:t>
            </a:r>
            <a:r>
              <a:rPr lang="en-GB" sz="2400" dirty="0" smtClean="0">
                <a:solidFill>
                  <a:srgbClr val="00ADF9"/>
                </a:solidFill>
              </a:rPr>
              <a:t> </a:t>
            </a:r>
            <a:r>
              <a:rPr lang="en-GB" sz="2400" dirty="0" smtClean="0"/>
              <a:t>of the Convention.</a:t>
            </a:r>
          </a:p>
          <a:p>
            <a:r>
              <a:rPr lang="en-GB" sz="2400" dirty="0" smtClean="0"/>
              <a:t>The UNCRC has </a:t>
            </a:r>
            <a:r>
              <a:rPr lang="en-GB" sz="2400" b="1" dirty="0" smtClean="0">
                <a:solidFill>
                  <a:srgbClr val="00ADF9"/>
                </a:solidFill>
              </a:rPr>
              <a:t>54</a:t>
            </a:r>
            <a:r>
              <a:rPr lang="en-GB" sz="2400" dirty="0" smtClean="0">
                <a:solidFill>
                  <a:srgbClr val="00ADF9"/>
                </a:solidFill>
              </a:rPr>
              <a:t> </a:t>
            </a:r>
            <a:r>
              <a:rPr lang="en-GB" sz="2400" dirty="0" smtClean="0"/>
              <a:t>articles in total and articles 43-54 are about how adults and governments must work together to make sure all children can enjoy their rights.</a:t>
            </a:r>
          </a:p>
          <a:p>
            <a:pPr marL="0" indent="0">
              <a:buNone/>
            </a:pPr>
            <a:endParaRPr lang="en-GB" sz="2800" dirty="0" smtClean="0"/>
          </a:p>
          <a:p>
            <a:endParaRPr lang="en-GB" sz="2800" dirty="0" smtClean="0"/>
          </a:p>
        </p:txBody>
      </p:sp>
      <p:sp>
        <p:nvSpPr>
          <p:cNvPr id="4" name="AutoShape 4" descr="Image result for unicef world map of crc"/>
          <p:cNvSpPr>
            <a:spLocks noChangeAspect="1" noChangeArrowheads="1"/>
          </p:cNvSpPr>
          <p:nvPr/>
        </p:nvSpPr>
        <p:spPr bwMode="auto">
          <a:xfrm>
            <a:off x="0"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Mmy9MpwyKnQ"/>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4355976" y="2204864"/>
            <a:ext cx="4424265" cy="2486226"/>
          </a:xfrm>
          <a:prstGeom prst="rect">
            <a:avLst/>
          </a:prstGeom>
          <a:ln>
            <a:noFill/>
          </a:ln>
          <a:effectLst/>
        </p:spPr>
      </p:pic>
    </p:spTree>
    <p:extLst>
      <p:ext uri="{BB962C8B-B14F-4D97-AF65-F5344CB8AC3E}">
        <p14:creationId xmlns:p14="http://schemas.microsoft.com/office/powerpoint/2010/main" val="2624474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9186"/>
            <a:ext cx="8587680" cy="935558"/>
          </a:xfrm>
        </p:spPr>
        <p:txBody>
          <a:bodyPr>
            <a:noAutofit/>
          </a:bodyPr>
          <a:lstStyle/>
          <a:p>
            <a:r>
              <a:rPr lang="en-GB" sz="3600" b="1" dirty="0" smtClean="0">
                <a:latin typeface="Arial" panose="020B0604020202020204" pitchFamily="34" charset="0"/>
                <a:cs typeface="Arial" panose="020B0604020202020204" pitchFamily="34" charset="0"/>
              </a:rPr>
              <a:t>Children’s rights- </a:t>
            </a:r>
            <a:r>
              <a:rPr lang="en-GB" sz="3600" b="1" dirty="0" smtClean="0">
                <a:solidFill>
                  <a:srgbClr val="00ADF9"/>
                </a:solidFill>
                <a:latin typeface="Arial" panose="020B0604020202020204" pitchFamily="34" charset="0"/>
                <a:cs typeface="Arial" panose="020B0604020202020204" pitchFamily="34" charset="0"/>
              </a:rPr>
              <a:t>examples</a:t>
            </a:r>
            <a:endParaRPr lang="en-GB" sz="3600" b="1" dirty="0">
              <a:solidFill>
                <a:srgbClr val="00ADF9"/>
              </a:solidFill>
              <a:latin typeface="Arial" panose="020B0604020202020204" pitchFamily="34" charset="0"/>
              <a:cs typeface="Arial" panose="020B0604020202020204" pitchFamily="34" charset="0"/>
            </a:endParaRPr>
          </a:p>
        </p:txBody>
      </p:sp>
      <p:sp>
        <p:nvSpPr>
          <p:cNvPr id="4" name="AutoShape 4" descr="Image result for unicef world map of crc"/>
          <p:cNvSpPr>
            <a:spLocks noChangeAspect="1" noChangeArrowheads="1"/>
          </p:cNvSpPr>
          <p:nvPr/>
        </p:nvSpPr>
        <p:spPr bwMode="auto">
          <a:xfrm>
            <a:off x="0"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3851920" y="1551621"/>
            <a:ext cx="4608512" cy="369332"/>
          </a:xfrm>
          <a:prstGeom prst="rect">
            <a:avLst/>
          </a:prstGeom>
          <a:noFill/>
        </p:spPr>
        <p:txBody>
          <a:bodyPr wrap="square" rtlCol="0">
            <a:noAutofit/>
          </a:bodyPr>
          <a:lstStyle/>
          <a:p>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500490471"/>
              </p:ext>
            </p:extLst>
          </p:nvPr>
        </p:nvGraphicFramePr>
        <p:xfrm>
          <a:off x="336792" y="1628800"/>
          <a:ext cx="8555688" cy="3907798"/>
        </p:xfrm>
        <a:graphic>
          <a:graphicData uri="http://schemas.openxmlformats.org/drawingml/2006/table">
            <a:tbl>
              <a:tblPr firstRow="1" bandRow="1">
                <a:tableStyleId>{616DA210-FB5B-4158-B5E0-FEB733F419BA}</a:tableStyleId>
              </a:tblPr>
              <a:tblGrid>
                <a:gridCol w="8555688"/>
              </a:tblGrid>
              <a:tr h="396170">
                <a:tc>
                  <a:txBody>
                    <a:bodyPr/>
                    <a:lstStyle/>
                    <a:p>
                      <a:r>
                        <a:rPr lang="en-GB" sz="2000" b="1" i="0" dirty="0" smtClean="0">
                          <a:solidFill>
                            <a:srgbClr val="00ADF9"/>
                          </a:solidFill>
                          <a:latin typeface="Arial" panose="020B0604020202020204" pitchFamily="34" charset="0"/>
                          <a:cs typeface="Arial" panose="020B0604020202020204" pitchFamily="34" charset="0"/>
                        </a:rPr>
                        <a:t>Article</a:t>
                      </a:r>
                      <a:r>
                        <a:rPr lang="en-GB" sz="2000" b="1" i="0" baseline="0" dirty="0" smtClean="0">
                          <a:solidFill>
                            <a:srgbClr val="00ADF9"/>
                          </a:solidFill>
                          <a:latin typeface="Arial" panose="020B0604020202020204" pitchFamily="34" charset="0"/>
                          <a:cs typeface="Arial" panose="020B0604020202020204" pitchFamily="34" charset="0"/>
                        </a:rPr>
                        <a:t> 2</a:t>
                      </a:r>
                      <a:r>
                        <a:rPr lang="en-GB" sz="2000" b="0" baseline="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Non-discrimination</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12700" cmpd="sng">
                      <a:noFill/>
                    </a:lnT>
                    <a:lnB w="25400" cmpd="sng">
                      <a:noFill/>
                    </a:lnB>
                    <a:lnTlToBr w="12700" cmpd="sng">
                      <a:noFill/>
                      <a:prstDash val="solid"/>
                    </a:lnTlToBr>
                    <a:lnBlToTr w="12700" cmpd="sng">
                      <a:noFill/>
                      <a:prstDash val="solid"/>
                    </a:lnBlToTr>
                  </a:tcPr>
                </a:tc>
              </a:tr>
              <a:tr h="396170">
                <a:tc>
                  <a:txBody>
                    <a:bodyPr/>
                    <a:lstStyle/>
                    <a:p>
                      <a:r>
                        <a:rPr lang="en-GB" sz="2000" b="1" dirty="0" smtClean="0">
                          <a:solidFill>
                            <a:srgbClr val="00ADF9"/>
                          </a:solidFill>
                          <a:latin typeface="Arial" panose="020B0604020202020204" pitchFamily="34" charset="0"/>
                          <a:cs typeface="Arial" panose="020B0604020202020204" pitchFamily="34" charset="0"/>
                        </a:rPr>
                        <a:t>Article 3</a:t>
                      </a:r>
                      <a:r>
                        <a:rPr lang="en-GB" sz="2000" b="0" dirty="0" smtClean="0">
                          <a:solidFill>
                            <a:srgbClr val="00ADF9"/>
                          </a:solidFill>
                          <a:latin typeface="Arial" panose="020B0604020202020204" pitchFamily="34" charset="0"/>
                          <a:cs typeface="Arial" panose="020B0604020202020204" pitchFamily="34" charset="0"/>
                        </a:rPr>
                        <a:t>:</a:t>
                      </a:r>
                      <a:r>
                        <a:rPr lang="en-GB" sz="2000" b="0" baseline="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Best interests of the child</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tx2">
                        <a:lumMod val="40000"/>
                        <a:lumOff val="60000"/>
                        <a:alpha val="20000"/>
                      </a:schemeClr>
                    </a:solidFill>
                  </a:tcPr>
                </a:tc>
              </a:tr>
              <a:tr h="396170">
                <a:tc>
                  <a:txBody>
                    <a:bodyPr/>
                    <a:lstStyle/>
                    <a:p>
                      <a:r>
                        <a:rPr lang="en-GB" sz="2000" b="1" dirty="0" smtClean="0">
                          <a:solidFill>
                            <a:srgbClr val="00ADF9"/>
                          </a:solidFill>
                          <a:latin typeface="Arial" panose="020B0604020202020204" pitchFamily="34" charset="0"/>
                          <a:cs typeface="Arial" panose="020B0604020202020204" pitchFamily="34" charset="0"/>
                        </a:rPr>
                        <a:t>Article 13</a:t>
                      </a:r>
                      <a:r>
                        <a:rPr lang="en-GB" sz="2000" b="0" dirty="0" smtClean="0">
                          <a:solidFill>
                            <a:srgbClr val="00ADF9"/>
                          </a:solidFill>
                          <a:latin typeface="Arial" panose="020B0604020202020204" pitchFamily="34" charset="0"/>
                          <a:cs typeface="Arial" panose="020B0604020202020204" pitchFamily="34" charset="0"/>
                        </a:rPr>
                        <a:t>:</a:t>
                      </a:r>
                      <a:r>
                        <a:rPr lang="en-GB" sz="2000" b="0" baseline="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Freedom of expression</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12700" cmpd="sng">
                      <a:noFill/>
                    </a:lnT>
                    <a:lnB w="12700" cmpd="sng">
                      <a:noFill/>
                    </a:lnB>
                    <a:lnTlToBr w="12700" cmpd="sng">
                      <a:noFill/>
                      <a:prstDash val="solid"/>
                    </a:lnTlToBr>
                    <a:lnBlToTr w="12700" cmpd="sng">
                      <a:noFill/>
                      <a:prstDash val="solid"/>
                    </a:lnBlToTr>
                  </a:tcPr>
                </a:tc>
              </a:tr>
              <a:tr h="396170">
                <a:tc>
                  <a:txBody>
                    <a:bodyPr/>
                    <a:lstStyle/>
                    <a:p>
                      <a:r>
                        <a:rPr lang="en-GB" sz="2000" b="1" dirty="0" smtClean="0">
                          <a:solidFill>
                            <a:srgbClr val="00ADF9"/>
                          </a:solidFill>
                          <a:latin typeface="Arial" panose="020B0604020202020204" pitchFamily="34" charset="0"/>
                          <a:cs typeface="Arial" panose="020B0604020202020204" pitchFamily="34" charset="0"/>
                        </a:rPr>
                        <a:t>Article 14</a:t>
                      </a:r>
                      <a:r>
                        <a:rPr lang="en-GB" sz="2000" b="0" dirty="0" smtClean="0">
                          <a:solidFill>
                            <a:srgbClr val="00ADF9"/>
                          </a:solidFill>
                          <a:latin typeface="Arial" panose="020B0604020202020204" pitchFamily="34" charset="0"/>
                          <a:cs typeface="Arial" panose="020B0604020202020204" pitchFamily="34" charset="0"/>
                        </a:rPr>
                        <a:t>:</a:t>
                      </a:r>
                      <a:r>
                        <a:rPr lang="en-GB" sz="2000" b="0" baseline="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Freedom of thought, belief and religion</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alpha val="20000"/>
                      </a:schemeClr>
                    </a:solidFill>
                  </a:tcPr>
                </a:tc>
              </a:tr>
              <a:tr h="396170">
                <a:tc>
                  <a:txBody>
                    <a:bodyPr/>
                    <a:lstStyle/>
                    <a:p>
                      <a:r>
                        <a:rPr lang="en-GB" sz="2000" b="1" dirty="0" smtClean="0">
                          <a:solidFill>
                            <a:srgbClr val="00ADF9"/>
                          </a:solidFill>
                          <a:latin typeface="Arial" panose="020B0604020202020204" pitchFamily="34" charset="0"/>
                          <a:cs typeface="Arial" panose="020B0604020202020204" pitchFamily="34" charset="0"/>
                        </a:rPr>
                        <a:t>Article</a:t>
                      </a:r>
                      <a:r>
                        <a:rPr lang="en-GB" sz="2000" b="1" baseline="0" dirty="0" smtClean="0">
                          <a:solidFill>
                            <a:srgbClr val="00ADF9"/>
                          </a:solidFill>
                          <a:latin typeface="Arial" panose="020B0604020202020204" pitchFamily="34" charset="0"/>
                          <a:cs typeface="Arial" panose="020B0604020202020204" pitchFamily="34" charset="0"/>
                        </a:rPr>
                        <a:t> 19</a:t>
                      </a:r>
                      <a:r>
                        <a:rPr lang="en-GB" sz="2000" b="0" baseline="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Protection from violence,</a:t>
                      </a:r>
                      <a:r>
                        <a:rPr lang="en-GB" sz="2000" b="0" baseline="0" dirty="0" smtClean="0">
                          <a:latin typeface="Arial" panose="020B0604020202020204" pitchFamily="34" charset="0"/>
                          <a:cs typeface="Arial" panose="020B0604020202020204" pitchFamily="34" charset="0"/>
                        </a:rPr>
                        <a:t> abuse and neglect</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12700" cmpd="sng">
                      <a:noFill/>
                    </a:lnT>
                    <a:lnB w="12700" cmpd="sng">
                      <a:noFill/>
                    </a:lnB>
                    <a:lnTlToBr w="12700" cmpd="sng">
                      <a:noFill/>
                      <a:prstDash val="solid"/>
                    </a:lnTlToBr>
                    <a:lnBlToTr w="12700" cmpd="sng">
                      <a:noFill/>
                      <a:prstDash val="solid"/>
                    </a:lnBlToTr>
                  </a:tcPr>
                </a:tc>
              </a:tr>
              <a:tr h="396170">
                <a:tc>
                  <a:txBody>
                    <a:bodyPr/>
                    <a:lstStyle/>
                    <a:p>
                      <a:r>
                        <a:rPr lang="en-GB" sz="2000" b="1" dirty="0" smtClean="0">
                          <a:solidFill>
                            <a:srgbClr val="00ADF9"/>
                          </a:solidFill>
                          <a:latin typeface="Arial" panose="020B0604020202020204" pitchFamily="34" charset="0"/>
                          <a:cs typeface="Arial" panose="020B0604020202020204" pitchFamily="34" charset="0"/>
                        </a:rPr>
                        <a:t>Article 24</a:t>
                      </a:r>
                      <a:r>
                        <a:rPr lang="en-GB" sz="2000" b="0" dirty="0" smtClean="0">
                          <a:solidFill>
                            <a:srgbClr val="00ADF9"/>
                          </a:solidFill>
                          <a:latin typeface="Arial" panose="020B0604020202020204" pitchFamily="34" charset="0"/>
                          <a:cs typeface="Arial" panose="020B0604020202020204" pitchFamily="34" charset="0"/>
                        </a:rPr>
                        <a:t>:</a:t>
                      </a:r>
                      <a:r>
                        <a:rPr lang="en-GB" sz="2000" b="0" baseline="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The right to the best possible health</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0000"/>
                      </a:schemeClr>
                    </a:solidFill>
                  </a:tcPr>
                </a:tc>
              </a:tr>
              <a:tr h="396170">
                <a:tc>
                  <a:txBody>
                    <a:bodyPr/>
                    <a:lstStyle/>
                    <a:p>
                      <a:r>
                        <a:rPr lang="en-GB" sz="2000" b="1" dirty="0" smtClean="0">
                          <a:solidFill>
                            <a:srgbClr val="00ADF9"/>
                          </a:solidFill>
                          <a:latin typeface="Arial" panose="020B0604020202020204" pitchFamily="34" charset="0"/>
                          <a:cs typeface="Arial" panose="020B0604020202020204" pitchFamily="34" charset="0"/>
                        </a:rPr>
                        <a:t>Article  28</a:t>
                      </a:r>
                      <a:r>
                        <a:rPr lang="en-GB" sz="2000" b="0" dirty="0" smtClean="0">
                          <a:solidFill>
                            <a:srgbClr val="00ADF9"/>
                          </a:solidFill>
                          <a:latin typeface="Arial" panose="020B0604020202020204" pitchFamily="34" charset="0"/>
                          <a:cs typeface="Arial" panose="020B0604020202020204" pitchFamily="34" charset="0"/>
                        </a:rPr>
                        <a:t>:</a:t>
                      </a:r>
                      <a:r>
                        <a:rPr lang="en-GB" sz="2000" b="0" baseline="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The right to education</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12700" cmpd="sng">
                      <a:noFill/>
                    </a:lnT>
                    <a:lnB w="12700" cmpd="sng">
                      <a:noFill/>
                    </a:lnB>
                    <a:lnTlToBr w="12700" cmpd="sng">
                      <a:noFill/>
                      <a:prstDash val="solid"/>
                    </a:lnTlToBr>
                    <a:lnBlToTr w="12700" cmpd="sng">
                      <a:noFill/>
                      <a:prstDash val="solid"/>
                    </a:lnBlToTr>
                  </a:tcPr>
                </a:tc>
              </a:tr>
              <a:tr h="738406">
                <a:tc>
                  <a:txBody>
                    <a:bodyPr/>
                    <a:lstStyle/>
                    <a:p>
                      <a:r>
                        <a:rPr lang="en-GB" sz="2000" b="1" dirty="0" smtClean="0">
                          <a:solidFill>
                            <a:srgbClr val="00ADF9"/>
                          </a:solidFill>
                          <a:latin typeface="Arial" panose="020B0604020202020204" pitchFamily="34" charset="0"/>
                          <a:cs typeface="Arial" panose="020B0604020202020204" pitchFamily="34" charset="0"/>
                        </a:rPr>
                        <a:t>Article 29</a:t>
                      </a:r>
                      <a:r>
                        <a:rPr lang="en-GB" sz="2000" b="0" dirty="0" smtClean="0">
                          <a:solidFill>
                            <a:srgbClr val="00ADF9"/>
                          </a:solidFill>
                          <a:latin typeface="Arial" panose="020B0604020202020204" pitchFamily="34" charset="0"/>
                          <a:cs typeface="Arial" panose="020B0604020202020204" pitchFamily="34" charset="0"/>
                        </a:rPr>
                        <a:t>:</a:t>
                      </a:r>
                      <a:r>
                        <a:rPr lang="en-GB" sz="2000" b="0" baseline="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The right that education must develop every child’s personality, talents and abilities to</a:t>
                      </a:r>
                      <a:r>
                        <a:rPr lang="en-GB" sz="2000" b="0" baseline="0" dirty="0" smtClean="0">
                          <a:latin typeface="Arial" panose="020B0604020202020204" pitchFamily="34" charset="0"/>
                          <a:cs typeface="Arial" panose="020B0604020202020204" pitchFamily="34" charset="0"/>
                        </a:rPr>
                        <a:t> the full.</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0000"/>
                      </a:schemeClr>
                    </a:solidFill>
                  </a:tcPr>
                </a:tc>
              </a:tr>
              <a:tr h="396170">
                <a:tc>
                  <a:txBody>
                    <a:bodyPr/>
                    <a:lstStyle/>
                    <a:p>
                      <a:r>
                        <a:rPr lang="en-GB" sz="2000" b="1" dirty="0" smtClean="0">
                          <a:solidFill>
                            <a:srgbClr val="00ADF9"/>
                          </a:solidFill>
                          <a:latin typeface="Arial" panose="020B0604020202020204" pitchFamily="34" charset="0"/>
                          <a:cs typeface="Arial" panose="020B0604020202020204" pitchFamily="34" charset="0"/>
                        </a:rPr>
                        <a:t>Article 31</a:t>
                      </a:r>
                      <a:r>
                        <a:rPr lang="en-GB" sz="2000" b="0" dirty="0" smtClean="0">
                          <a:solidFill>
                            <a:srgbClr val="00ADF9"/>
                          </a:solidFill>
                          <a:latin typeface="Arial" panose="020B0604020202020204" pitchFamily="34" charset="0"/>
                          <a:cs typeface="Arial" panose="020B0604020202020204" pitchFamily="34" charset="0"/>
                        </a:rPr>
                        <a:t>: </a:t>
                      </a:r>
                      <a:r>
                        <a:rPr lang="en-GB" sz="2000" b="0" dirty="0" smtClean="0">
                          <a:latin typeface="Arial" panose="020B0604020202020204" pitchFamily="34" charset="0"/>
                          <a:cs typeface="Arial" panose="020B0604020202020204" pitchFamily="34" charset="0"/>
                        </a:rPr>
                        <a:t>The</a:t>
                      </a:r>
                      <a:r>
                        <a:rPr lang="en-GB" sz="2000" b="0" baseline="0" dirty="0" smtClean="0">
                          <a:latin typeface="Arial" panose="020B0604020202020204" pitchFamily="34" charset="0"/>
                          <a:cs typeface="Arial" panose="020B0604020202020204" pitchFamily="34" charset="0"/>
                        </a:rPr>
                        <a:t> right to leisure, play and a range of cultural activities.</a:t>
                      </a:r>
                      <a:endParaRPr lang="en-GB" sz="2000" b="0" dirty="0">
                        <a:latin typeface="Arial" panose="020B0604020202020204" pitchFamily="34" charset="0"/>
                        <a:cs typeface="Arial" panose="020B0604020202020204" pitchFamily="34" charset="0"/>
                      </a:endParaRPr>
                    </a:p>
                  </a:txBody>
                  <a:tcPr marT="45687" marB="45687">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696565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28" y="0"/>
            <a:ext cx="8229600" cy="1323439"/>
          </a:xfrm>
        </p:spPr>
        <p:txBody>
          <a:bodyPr>
            <a:noAutofit/>
          </a:bodyPr>
          <a:lstStyle/>
          <a:p>
            <a:r>
              <a:rPr lang="en-GB" sz="3600" b="1" dirty="0" smtClean="0">
                <a:latin typeface="Arial" panose="020B0604020202020204" pitchFamily="34" charset="0"/>
                <a:cs typeface="Arial" panose="020B0604020202020204" pitchFamily="34" charset="0"/>
              </a:rPr>
              <a:t>UNICEF</a:t>
            </a:r>
            <a:r>
              <a:rPr lang="en-GB" sz="3600" b="1" dirty="0">
                <a:latin typeface="Arial" panose="020B0604020202020204" pitchFamily="34" charset="0"/>
                <a:cs typeface="Arial" panose="020B0604020202020204" pitchFamily="34" charset="0"/>
              </a:rPr>
              <a:t> </a:t>
            </a:r>
            <a:r>
              <a:rPr lang="en-GB" sz="3600" b="1" dirty="0" smtClean="0">
                <a:latin typeface="Arial" panose="020B0604020202020204" pitchFamily="34" charset="0"/>
                <a:cs typeface="Arial" panose="020B0604020202020204" pitchFamily="34" charset="0"/>
              </a:rPr>
              <a:t>is the </a:t>
            </a:r>
            <a:r>
              <a:rPr lang="en-GB" sz="3600" b="1" dirty="0" smtClean="0">
                <a:solidFill>
                  <a:srgbClr val="00ADF9"/>
                </a:solidFill>
                <a:latin typeface="Arial" panose="020B0604020202020204" pitchFamily="34" charset="0"/>
                <a:cs typeface="Arial" panose="020B0604020202020204" pitchFamily="34" charset="0"/>
              </a:rPr>
              <a:t>United Nations Children’s Fund</a:t>
            </a:r>
            <a:endParaRPr lang="en-GB" sz="3600" b="1" dirty="0">
              <a:solidFill>
                <a:srgbClr val="00ADF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9512" y="1598662"/>
            <a:ext cx="4752528" cy="5112568"/>
          </a:xfrm>
        </p:spPr>
        <p:txBody>
          <a:bodyPr>
            <a:noAutofit/>
          </a:bodyPr>
          <a:lstStyle/>
          <a:p>
            <a:r>
              <a:rPr lang="en-GB" sz="2400" dirty="0" smtClean="0"/>
              <a:t>Unicef</a:t>
            </a:r>
            <a:r>
              <a:rPr lang="en-GB" sz="2400" b="1" dirty="0" smtClean="0"/>
              <a:t> </a:t>
            </a:r>
            <a:r>
              <a:rPr lang="en-GB" sz="2400" dirty="0" smtClean="0"/>
              <a:t>works in nearly every country of the world to help make sure that </a:t>
            </a:r>
            <a:r>
              <a:rPr lang="en-GB" sz="2400" b="1" dirty="0" smtClean="0">
                <a:solidFill>
                  <a:srgbClr val="00ADF9"/>
                </a:solidFill>
              </a:rPr>
              <a:t>all</a:t>
            </a:r>
            <a:r>
              <a:rPr lang="en-GB" sz="2400" dirty="0" smtClean="0"/>
              <a:t> the rights of </a:t>
            </a:r>
            <a:r>
              <a:rPr lang="en-GB" sz="2400" b="1" dirty="0" smtClean="0">
                <a:solidFill>
                  <a:srgbClr val="00ADF9"/>
                </a:solidFill>
              </a:rPr>
              <a:t>every</a:t>
            </a:r>
            <a:r>
              <a:rPr lang="en-GB" sz="2400" dirty="0" smtClean="0">
                <a:solidFill>
                  <a:srgbClr val="00ADF9"/>
                </a:solidFill>
              </a:rPr>
              <a:t> </a:t>
            </a:r>
            <a:r>
              <a:rPr lang="en-GB" sz="2400" dirty="0" smtClean="0"/>
              <a:t>child are met</a:t>
            </a:r>
            <a:r>
              <a:rPr lang="en-GB" sz="2400" dirty="0"/>
              <a:t>. </a:t>
            </a:r>
          </a:p>
          <a:p>
            <a:pPr marL="0" indent="0">
              <a:buNone/>
            </a:pPr>
            <a:endParaRPr lang="en-GB" sz="2400" dirty="0" smtClean="0"/>
          </a:p>
          <a:p>
            <a:r>
              <a:rPr lang="en-GB" sz="2400" dirty="0" smtClean="0"/>
              <a:t>Children are born with their </a:t>
            </a:r>
            <a:r>
              <a:rPr lang="en-GB" sz="2400" dirty="0"/>
              <a:t>rights but </a:t>
            </a:r>
            <a:r>
              <a:rPr lang="en-GB" sz="2400" dirty="0" smtClean="0"/>
              <a:t>sometimes </a:t>
            </a:r>
            <a:r>
              <a:rPr lang="en-GB" sz="2400" dirty="0"/>
              <a:t>they are </a:t>
            </a:r>
            <a:r>
              <a:rPr lang="en-GB" sz="2400" dirty="0" smtClean="0"/>
              <a:t>prevented </a:t>
            </a:r>
            <a:r>
              <a:rPr lang="en-GB" sz="2400" dirty="0"/>
              <a:t>from accessing their </a:t>
            </a:r>
            <a:r>
              <a:rPr lang="en-GB" sz="2400" dirty="0" smtClean="0"/>
              <a:t>rights because of poverty, disease, war, conflict, violence, climate change and emergencies.</a:t>
            </a:r>
          </a:p>
          <a:p>
            <a:endParaRPr lang="en-GB" sz="2000" dirty="0" smtClean="0"/>
          </a:p>
          <a:p>
            <a:endParaRPr lang="en-GB" sz="2000" dirty="0"/>
          </a:p>
        </p:txBody>
      </p:sp>
      <p:pic>
        <p:nvPicPr>
          <p:cNvPr id="4" name="c_DFEg2v-Y4"/>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4956053" y="2137352"/>
            <a:ext cx="3968441" cy="2223255"/>
          </a:xfrm>
          <a:prstGeom prst="rect">
            <a:avLst/>
          </a:prstGeom>
        </p:spPr>
      </p:pic>
    </p:spTree>
    <p:extLst>
      <p:ext uri="{BB962C8B-B14F-4D97-AF65-F5344CB8AC3E}">
        <p14:creationId xmlns:p14="http://schemas.microsoft.com/office/powerpoint/2010/main" val="3911598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563" y="161837"/>
            <a:ext cx="8229600" cy="1143000"/>
          </a:xfrm>
        </p:spPr>
        <p:txBody>
          <a:bodyPr>
            <a:normAutofit/>
          </a:bodyPr>
          <a:lstStyle/>
          <a:p>
            <a:r>
              <a:rPr lang="en-GB" sz="3600" b="1" dirty="0" smtClean="0">
                <a:latin typeface="Arial" panose="020B0604020202020204" pitchFamily="34" charset="0"/>
                <a:cs typeface="Arial" panose="020B0604020202020204" pitchFamily="34" charset="0"/>
              </a:rPr>
              <a:t>Reflection</a:t>
            </a:r>
            <a:endParaRPr lang="en-GB" sz="3600" b="1" dirty="0">
              <a:latin typeface="Arial" panose="020B0604020202020204" pitchFamily="34" charset="0"/>
              <a:cs typeface="Arial" panose="020B0604020202020204" pitchFamily="34" charset="0"/>
            </a:endParaRPr>
          </a:p>
        </p:txBody>
      </p:sp>
      <p:sp>
        <p:nvSpPr>
          <p:cNvPr id="3" name="Rectangle 2"/>
          <p:cNvSpPr/>
          <p:nvPr/>
        </p:nvSpPr>
        <p:spPr>
          <a:xfrm>
            <a:off x="179512" y="764704"/>
            <a:ext cx="8856984" cy="1664348"/>
          </a:xfrm>
          <a:prstGeom prst="rect">
            <a:avLst/>
          </a:prstGeom>
        </p:spPr>
        <p:txBody>
          <a:bodyPr wrap="square">
            <a:noAutofit/>
          </a:bodyPr>
          <a:lstStyle/>
          <a:p>
            <a:endParaRPr lang="en-GB" b="1" dirty="0">
              <a:latin typeface="Univers Next Pro" panose="020B0503030202020203" pitchFamily="34" charset="0"/>
            </a:endParaRPr>
          </a:p>
        </p:txBody>
      </p:sp>
      <p:sp>
        <p:nvSpPr>
          <p:cNvPr id="4" name="TextBox 3"/>
          <p:cNvSpPr txBox="1"/>
          <p:nvPr/>
        </p:nvSpPr>
        <p:spPr>
          <a:xfrm>
            <a:off x="683568" y="908720"/>
            <a:ext cx="7848872" cy="1200329"/>
          </a:xfrm>
          <a:prstGeom prst="rect">
            <a:avLst/>
          </a:prstGeom>
          <a:noFill/>
        </p:spPr>
        <p:txBody>
          <a:bodyPr wrap="square" rtlCol="0">
            <a:spAutoFit/>
          </a:bodyPr>
          <a:lstStyle/>
          <a:p>
            <a:endParaRPr lang="en-GB" dirty="0" smtClean="0">
              <a:latin typeface="Univers Next Pro" panose="020B0503030202020203" pitchFamily="34" charset="0"/>
            </a:endParaRPr>
          </a:p>
          <a:p>
            <a:endParaRPr lang="en-GB" dirty="0">
              <a:latin typeface="Univers Next Pro" panose="020B0503030202020203" pitchFamily="34" charset="0"/>
            </a:endParaRPr>
          </a:p>
          <a:p>
            <a:endParaRPr lang="en-GB" dirty="0" smtClean="0">
              <a:latin typeface="Univers Next Pro" panose="020B0503030202020203" pitchFamily="34" charset="0"/>
            </a:endParaRPr>
          </a:p>
          <a:p>
            <a:endParaRPr lang="en-GB" dirty="0">
              <a:latin typeface="Univers Next Pro" panose="020B0503030202020203" pitchFamily="34" charset="0"/>
            </a:endParaRPr>
          </a:p>
        </p:txBody>
      </p:sp>
      <p:pic>
        <p:nvPicPr>
          <p:cNvPr id="1034" name="Picture 10" descr="62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08013"/>
            <a:ext cx="5715000" cy="5715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62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855613"/>
            <a:ext cx="5715000" cy="5715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www.unicef.ca/sites/default/files/imagecache/wysiwyg_imageupload_lightbox_preset/wysiwyg_imageupload/13/birth_registration_2_resiz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993" y="1827094"/>
            <a:ext cx="3648308" cy="364830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45340" y="1700808"/>
            <a:ext cx="4812704" cy="3900880"/>
          </a:xfrm>
          <a:prstGeom prst="rect">
            <a:avLst/>
          </a:prstGeom>
          <a:noFill/>
        </p:spPr>
        <p:txBody>
          <a:bodyPr wrap="square" rtlCol="0">
            <a:noAutofit/>
          </a:bodyPr>
          <a:lstStyle/>
          <a:p>
            <a:r>
              <a:rPr lang="en-GB" sz="2400" b="1" dirty="0" smtClean="0">
                <a:solidFill>
                  <a:srgbClr val="00ADF9"/>
                </a:solidFill>
                <a:latin typeface="Arial" panose="020B0604020202020204" pitchFamily="34" charset="0"/>
                <a:cs typeface="Arial" panose="020B0604020202020204" pitchFamily="34" charset="0"/>
              </a:rPr>
              <a:t>Article 7</a:t>
            </a:r>
          </a:p>
          <a:p>
            <a:r>
              <a:rPr lang="en-GB" sz="2400" dirty="0" smtClean="0">
                <a:latin typeface="Arial" panose="020B0604020202020204" pitchFamily="34" charset="0"/>
                <a:cs typeface="Arial" panose="020B0604020202020204" pitchFamily="34" charset="0"/>
              </a:rPr>
              <a:t>Every child has the right to be registered at birth, to have a name and nationality, and, as far as possible, to know and be cared for by their parents. For many children registration at birth does not happen.  </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What would it be like to be ‘invisible’ to the world?</a:t>
            </a:r>
          </a:p>
          <a:p>
            <a:endParaRPr lang="en-GB" dirty="0">
              <a:latin typeface="Univers Next Pro" panose="020B0503030202020203" pitchFamily="34" charset="0"/>
            </a:endParaRPr>
          </a:p>
          <a:p>
            <a:endParaRPr lang="en-GB" dirty="0">
              <a:latin typeface="Univers Next Pro" panose="020B0503030202020203" pitchFamily="34" charset="0"/>
            </a:endParaRPr>
          </a:p>
        </p:txBody>
      </p:sp>
    </p:spTree>
    <p:extLst>
      <p:ext uri="{BB962C8B-B14F-4D97-AF65-F5344CB8AC3E}">
        <p14:creationId xmlns:p14="http://schemas.microsoft.com/office/powerpoint/2010/main" val="3958663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99E8BC73-0546-4870-BE76-4A93A632134C}"/>
</file>

<file path=customXml/itemProps2.xml><?xml version="1.0" encoding="utf-8"?>
<ds:datastoreItem xmlns:ds="http://schemas.openxmlformats.org/officeDocument/2006/customXml" ds:itemID="{7F1682A6-B4BF-449D-8B60-E7A255D91C15}"/>
</file>

<file path=customXml/itemProps3.xml><?xml version="1.0" encoding="utf-8"?>
<ds:datastoreItem xmlns:ds="http://schemas.openxmlformats.org/officeDocument/2006/customXml" ds:itemID="{5045727B-DB02-400E-8210-4E89056E9829}"/>
</file>

<file path=docProps/app.xml><?xml version="1.0" encoding="utf-8"?>
<Properties xmlns="http://schemas.openxmlformats.org/officeDocument/2006/extended-properties" xmlns:vt="http://schemas.openxmlformats.org/officeDocument/2006/docPropsVTypes">
  <TotalTime>36274</TotalTime>
  <Words>1116</Words>
  <Application>Microsoft Office PowerPoint</Application>
  <PresentationFormat>On-screen Show (4:3)</PresentationFormat>
  <Paragraphs>93</Paragraphs>
  <Slides>8</Slides>
  <Notes>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Wingdings</vt:lpstr>
      <vt:lpstr>Calibri</vt:lpstr>
      <vt:lpstr>Univers Next Pro Condensed</vt:lpstr>
      <vt:lpstr>Univers Next Pro</vt:lpstr>
      <vt:lpstr>Office Theme</vt:lpstr>
      <vt:lpstr>PowerPoint Presentation</vt:lpstr>
      <vt:lpstr>1989 was a very special year for Young people</vt:lpstr>
      <vt:lpstr>The UNCRC is for ALL Young people, EVERYWHERE</vt:lpstr>
      <vt:lpstr>WHICH OF THESE RIGHTS IS IN THE UNCRC?</vt:lpstr>
      <vt:lpstr>Children’s Rights have been internationally agreed</vt:lpstr>
      <vt:lpstr>Children’s rights- examples</vt:lpstr>
      <vt:lpstr>UNICEF is the United Nations Children’s Fund</vt:lpstr>
      <vt:lpstr>Reflection</vt:lpstr>
    </vt:vector>
  </TitlesOfParts>
  <Company>UNICEF UK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Samantha Bradey</cp:lastModifiedBy>
  <cp:revision>246</cp:revision>
  <cp:lastPrinted>2016-01-05T20:48:21Z</cp:lastPrinted>
  <dcterms:created xsi:type="dcterms:W3CDTF">2014-10-31T12:48:46Z</dcterms:created>
  <dcterms:modified xsi:type="dcterms:W3CDTF">2018-01-19T15:26:17Z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Order">
    <vt:r8>8200</vt:r8>
  </property>
</Properties>
</file>