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handoutMasterIdLst>
    <p:handoutMasterId r:id="rId8"/>
  </p:handoutMasterIdLst>
  <p:sldIdLst>
    <p:sldId id="337" r:id="rId2"/>
    <p:sldId id="331" r:id="rId3"/>
    <p:sldId id="334" r:id="rId4"/>
    <p:sldId id="335" r:id="rId5"/>
    <p:sldId id="336" r:id="rId6"/>
  </p:sldIdLst>
  <p:sldSz cx="9144000" cy="6858000" type="screen4x3"/>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Allan"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F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2416" autoAdjust="0"/>
  </p:normalViewPr>
  <p:slideViewPr>
    <p:cSldViewPr>
      <p:cViewPr varScale="1">
        <p:scale>
          <a:sx n="140" d="100"/>
          <a:sy n="140" d="100"/>
        </p:scale>
        <p:origin x="-259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958"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viewProps" Target="viewProps.xml"/><Relationship Id="rId7" Type="http://schemas.openxmlformats.org/officeDocument/2006/relationships/notesMaster" Target="notesMasters/notesMaster1.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commentAuthors" Target="commentAuthors.xml"/><Relationship Id="rId1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1AEA2A0B-F36F-4B3F-84C3-EFB7110F3E28}" type="datetimeFigureOut">
              <a:rPr lang="en-GB" smtClean="0"/>
              <a:t>24/08/17</a:t>
            </a:fld>
            <a:endParaRPr lang="en-GB"/>
          </a:p>
        </p:txBody>
      </p:sp>
      <p:sp>
        <p:nvSpPr>
          <p:cNvPr id="4" name="Footer Placeholder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963035FB-33D5-4095-8E50-C5859E3F67B4}" type="datetimeFigureOut">
              <a:rPr lang="en-GB" smtClean="0"/>
              <a:t>24/08/17</a:t>
            </a:fld>
            <a:endParaRPr lang="en-GB"/>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AC3E0D46-958F-4129-A934-097439C0DE20}" type="slidenum">
              <a:rPr lang="en-GB" smtClean="0"/>
              <a:t>‹#›</a:t>
            </a:fld>
            <a:endParaRPr lang="en-GB"/>
          </a:p>
        </p:txBody>
      </p:sp>
    </p:spTree>
    <p:extLst>
      <p:ext uri="{BB962C8B-B14F-4D97-AF65-F5344CB8AC3E}">
        <p14:creationId xmlns:p14="http://schemas.microsoft.com/office/powerpoint/2010/main" val="36593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youtube.com/watch?v=Bjxf-QDANq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a:t>
            </a:r>
            <a:r>
              <a:rPr lang="en-GB" b="1" baseline="0" dirty="0" smtClean="0"/>
              <a:t> </a:t>
            </a:r>
            <a:r>
              <a:rPr lang="en-GB" dirty="0" smtClean="0"/>
              <a:t>Jordan, 2016.  </a:t>
            </a:r>
            <a:r>
              <a:rPr lang="en-GB" dirty="0" smtClean="0">
                <a:effectLst/>
              </a:rPr>
              <a:t>A young boy waits by the water station in </a:t>
            </a:r>
            <a:r>
              <a:rPr lang="en-GB" dirty="0" err="1" smtClean="0">
                <a:effectLst/>
              </a:rPr>
              <a:t>Azraq</a:t>
            </a:r>
            <a:r>
              <a:rPr lang="en-GB" dirty="0" smtClean="0">
                <a:effectLst/>
              </a:rPr>
              <a:t> Refugee Camp with his wheelbarrow ready to assist others in transporting their jerry cans home.</a:t>
            </a:r>
          </a:p>
          <a:p>
            <a:endParaRPr lang="en-GB" dirty="0" smtClean="0">
              <a:effectLst/>
            </a:endParaRPr>
          </a:p>
        </p:txBody>
      </p:sp>
      <p:sp>
        <p:nvSpPr>
          <p:cNvPr id="4" name="Slide Number Placeholder 3"/>
          <p:cNvSpPr>
            <a:spLocks noGrp="1"/>
          </p:cNvSpPr>
          <p:nvPr>
            <p:ph type="sldNum" sz="quarter" idx="10"/>
          </p:nvPr>
        </p:nvSpPr>
        <p:spPr/>
        <p:txBody>
          <a:bodyPr/>
          <a:lstStyle/>
          <a:p>
            <a:fld id="{AC3E0D46-958F-4129-A934-097439C0DE20}" type="slidenum">
              <a:rPr lang="en-GB" smtClean="0"/>
              <a:t>1</a:t>
            </a:fld>
            <a:endParaRPr lang="en-GB"/>
          </a:p>
        </p:txBody>
      </p:sp>
    </p:spTree>
    <p:extLst>
      <p:ext uri="{BB962C8B-B14F-4D97-AF65-F5344CB8AC3E}">
        <p14:creationId xmlns:p14="http://schemas.microsoft.com/office/powerpoint/2010/main" val="318725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Presentation: </a:t>
            </a:r>
            <a:r>
              <a:rPr lang="en-GB" dirty="0" smtClean="0"/>
              <a:t>Global goal #6 has several specific targets and two are cited on this slide.  As slide 4 references, many millions of people currently do not have access to clean water and/or basic sanitation. It is important to link achieving this global goal with the positive impact it will have on children’s rights.</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2</a:t>
            </a:fld>
            <a:endParaRPr lang="en-GB"/>
          </a:p>
        </p:txBody>
      </p:sp>
    </p:spTree>
    <p:extLst>
      <p:ext uri="{BB962C8B-B14F-4D97-AF65-F5344CB8AC3E}">
        <p14:creationId xmlns:p14="http://schemas.microsoft.com/office/powerpoint/2010/main" val="339503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Video: </a:t>
            </a:r>
            <a:r>
              <a:rPr lang="en-GB" dirty="0" smtClean="0"/>
              <a:t>If embedded video does not load then please</a:t>
            </a:r>
            <a:r>
              <a:rPr lang="en-GB" baseline="0" dirty="0" smtClean="0"/>
              <a:t> click here https://www.youtube.com/watch?v=8gPijsVcB3s</a:t>
            </a:r>
          </a:p>
          <a:p>
            <a:endParaRPr lang="en-GB" baseline="0" dirty="0" smtClean="0"/>
          </a:p>
          <a:p>
            <a:r>
              <a:rPr lang="en-GB" b="1" dirty="0" smtClean="0"/>
              <a:t>Presentation: </a:t>
            </a:r>
            <a:r>
              <a:rPr lang="en-GB" dirty="0" smtClean="0"/>
              <a:t>The data shows how much progress has already been made in the provision of clean water and sanitation.  The video (approximately 1 minute) celebrates the importance of water to everyone in the world, a resource we can so easily take for granted.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3</a:t>
            </a:fld>
            <a:endParaRPr lang="en-GB"/>
          </a:p>
        </p:txBody>
      </p:sp>
    </p:spTree>
    <p:extLst>
      <p:ext uri="{BB962C8B-B14F-4D97-AF65-F5344CB8AC3E}">
        <p14:creationId xmlns:p14="http://schemas.microsoft.com/office/powerpoint/2010/main" val="425666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embedded</a:t>
            </a:r>
            <a:r>
              <a:rPr lang="en-GB" baseline="0" dirty="0" smtClean="0"/>
              <a:t> video does not play then please find here </a:t>
            </a:r>
            <a:r>
              <a:rPr lang="en-GB" sz="1200" dirty="0" smtClean="0">
                <a:hlinkClick r:id="rId3"/>
              </a:rPr>
              <a:t>https://www.youtube.com/watch?v=Bjxf-QDANqM</a:t>
            </a:r>
            <a:endParaRPr lang="en-GB" sz="1200" dirty="0" smtClean="0"/>
          </a:p>
          <a:p>
            <a:endParaRPr lang="en-GB" dirty="0" smtClean="0"/>
          </a:p>
          <a:p>
            <a:r>
              <a:rPr lang="en-GB" b="1" dirty="0" smtClean="0"/>
              <a:t>Presentation: </a:t>
            </a:r>
            <a:r>
              <a:rPr lang="en-GB" dirty="0" smtClean="0"/>
              <a:t>The data shows that much more needs to be done to ensure that everyone has access to clean water and sanitation.  In the video (approximately 2 minutes), we see how the manual drilling for water in a village within Democratic Republic of the Congo (DRC) can help transform a community. The DRC is one of three countries in the world in which more than 50% per cent of the population do not have access to safe drinking water. </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4</a:t>
            </a:fld>
            <a:endParaRPr lang="en-GB"/>
          </a:p>
        </p:txBody>
      </p:sp>
    </p:spTree>
    <p:extLst>
      <p:ext uri="{BB962C8B-B14F-4D97-AF65-F5344CB8AC3E}">
        <p14:creationId xmlns:p14="http://schemas.microsoft.com/office/powerpoint/2010/main" val="303640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b="0" dirty="0" err="1" smtClean="0"/>
              <a:t>Sulem</a:t>
            </a:r>
            <a:r>
              <a:rPr lang="en-GB" b="0" dirty="0" smtClean="0"/>
              <a:t>, 9, has to walk four kilometres from her home to collect water from a borehole - or her family will go without anything to drink.</a:t>
            </a:r>
          </a:p>
          <a:p>
            <a:endParaRPr lang="en-GB" b="1" dirty="0" smtClean="0"/>
          </a:p>
          <a:p>
            <a:r>
              <a:rPr lang="en-GB" b="1" dirty="0" smtClean="0"/>
              <a:t>Presentation: </a:t>
            </a:r>
            <a:r>
              <a:rPr lang="en-GB" dirty="0" smtClean="0"/>
              <a:t>An opportunity for students to reflect upon the impact of the lack of clean water and poor sanitation on children's health and education.</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5</a:t>
            </a:fld>
            <a:endParaRPr lang="en-GB"/>
          </a:p>
        </p:txBody>
      </p:sp>
    </p:spTree>
    <p:extLst>
      <p:ext uri="{BB962C8B-B14F-4D97-AF65-F5344CB8AC3E}">
        <p14:creationId xmlns:p14="http://schemas.microsoft.com/office/powerpoint/2010/main" val="303640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7906" y="167436"/>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36" y="5757228"/>
            <a:ext cx="5002518" cy="1100772"/>
          </a:xfrm>
          <a:prstGeom prst="rect">
            <a:avLst/>
          </a:prstGeom>
        </p:spPr>
      </p:pic>
    </p:spTree>
    <p:extLst>
      <p:ext uri="{BB962C8B-B14F-4D97-AF65-F5344CB8AC3E}">
        <p14:creationId xmlns:p14="http://schemas.microsoft.com/office/powerpoint/2010/main" val="163449081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3930" y="5757228"/>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2" t="3593" r="11263" b="2473"/>
          <a:stretch/>
        </p:blipFill>
        <p:spPr>
          <a:xfrm>
            <a:off x="-252536" y="-193210"/>
            <a:ext cx="9649072"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4018" y="5757228"/>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23292" y="-138980"/>
            <a:ext cx="9324528" cy="6996979"/>
          </a:xfrm>
          <a:prstGeom prst="rect">
            <a:avLst/>
          </a:prstGeom>
        </p:spPr>
      </p:pic>
      <p:sp>
        <p:nvSpPr>
          <p:cNvPr id="10"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718" y="5757227"/>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1" name="Title 1"/>
          <p:cNvSpPr txBox="1">
            <a:spLocks/>
          </p:cNvSpPr>
          <p:nvPr userDrawn="1"/>
        </p:nvSpPr>
        <p:spPr>
          <a:xfrm>
            <a:off x="-36512"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1"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9"/>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8494" y="5757228"/>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806542"/>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89125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3342"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883" t="13418" r="15156"/>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180000"/>
            <a:ext cx="5002518" cy="110077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15129549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1577" y="5905500"/>
            <a:ext cx="5715000" cy="952500"/>
          </a:xfrm>
          <a:prstGeom prst="rect">
            <a:avLst/>
          </a:prstGeom>
        </p:spPr>
      </p:pic>
    </p:spTree>
    <p:extLst>
      <p:ext uri="{BB962C8B-B14F-4D97-AF65-F5344CB8AC3E}">
        <p14:creationId xmlns:p14="http://schemas.microsoft.com/office/powerpoint/2010/main" val="181889194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0" y="5905500"/>
            <a:ext cx="5715000" cy="952500"/>
          </a:xfrm>
          <a:prstGeom prst="rect">
            <a:avLst/>
          </a:prstGeom>
        </p:spPr>
      </p:pic>
    </p:spTree>
    <p:extLst>
      <p:ext uri="{BB962C8B-B14F-4D97-AF65-F5344CB8AC3E}">
        <p14:creationId xmlns:p14="http://schemas.microsoft.com/office/powerpoint/2010/main" val="32258854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3338917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214" y="5757228"/>
            <a:ext cx="5002518" cy="1100772"/>
          </a:xfrm>
          <a:prstGeom prst="rect">
            <a:avLst/>
          </a:prstGeom>
        </p:spPr>
      </p:pic>
    </p:spTree>
    <p:extLst>
      <p:ext uri="{BB962C8B-B14F-4D97-AF65-F5344CB8AC3E}">
        <p14:creationId xmlns:p14="http://schemas.microsoft.com/office/powerpoint/2010/main" val="301085321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962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24/08/17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50" r:id="rId4"/>
    <p:sldLayoutId id="2147483661" r:id="rId5"/>
    <p:sldLayoutId id="2147483652" r:id="rId6"/>
    <p:sldLayoutId id="2147483654" r:id="rId7"/>
    <p:sldLayoutId id="2147483655" r:id="rId8"/>
    <p:sldLayoutId id="2147483662" r:id="rId9"/>
    <p:sldLayoutId id="2147483656" r:id="rId10"/>
    <p:sldLayoutId id="2147483657" r:id="rId11"/>
    <p:sldLayoutId id="2147483663" r:id="rId12"/>
    <p:sldLayoutId id="2147483658" r:id="rId13"/>
    <p:sldLayoutId id="2147483659" r:id="rId14"/>
    <p:sldLayoutId id="2147483666" r:id="rId15"/>
    <p:sldLayoutId id="2147483669" r:id="rId16"/>
    <p:sldLayoutId id="2147483660" r:id="rId17"/>
    <p:sldLayoutId id="2147483670" r:id="rId18"/>
    <p:sldLayoutId id="2147483671" r:id="rId19"/>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6.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5.JPG"/><Relationship Id="rId1" Type="http://schemas.openxmlformats.org/officeDocument/2006/relationships/video" Target="https://www.youtube.com/embed/8gPijsVcB3s" TargetMode="Externa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6.JPG"/><Relationship Id="rId1" Type="http://schemas.openxmlformats.org/officeDocument/2006/relationships/video" Target="https://www.youtube.com/embed/Bjxf-QDANqM" TargetMode="External"/><Relationship Id="rId2"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165343" y="6597352"/>
            <a:ext cx="1927131" cy="253916"/>
          </a:xfrm>
          <a:prstGeom prst="rect">
            <a:avLst/>
          </a:prstGeom>
        </p:spPr>
        <p:txBody>
          <a:bodyPr wrap="none">
            <a:spAutoFit/>
          </a:bodyPr>
          <a:lstStyle/>
          <a:p>
            <a:r>
              <a:rPr lang="en-GB" sz="1050" dirty="0">
                <a:solidFill>
                  <a:schemeClr val="bg1"/>
                </a:solidFill>
                <a:latin typeface="Arial" panose="020B0604020202020204" pitchFamily="34" charset="0"/>
                <a:cs typeface="Arial" panose="020B0604020202020204" pitchFamily="34" charset="0"/>
              </a:rPr>
              <a:t>© </a:t>
            </a:r>
            <a:r>
              <a:rPr lang="en-GB" sz="1050" dirty="0" smtClean="0">
                <a:solidFill>
                  <a:schemeClr val="bg1"/>
                </a:solidFill>
                <a:latin typeface="Arial" panose="020B0604020202020204" pitchFamily="34" charset="0"/>
                <a:cs typeface="Arial" panose="020B0604020202020204" pitchFamily="34" charset="0"/>
              </a:rPr>
              <a:t>UNICEF/UNI144870/Singh</a:t>
            </a:r>
            <a:endParaRPr lang="en-GB" sz="105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280" r="3402"/>
          <a:stretch/>
        </p:blipFill>
        <p:spPr>
          <a:xfrm flipH="1">
            <a:off x="-36512" y="-29574"/>
            <a:ext cx="9217024" cy="6957433"/>
          </a:xfrm>
          <a:prstGeom prst="rect">
            <a:avLst/>
          </a:prstGeom>
        </p:spPr>
      </p:pic>
      <p:sp>
        <p:nvSpPr>
          <p:cNvPr id="8" name="Title 1"/>
          <p:cNvSpPr txBox="1">
            <a:spLocks/>
          </p:cNvSpPr>
          <p:nvPr/>
        </p:nvSpPr>
        <p:spPr>
          <a:xfrm>
            <a:off x="-36512" y="5013176"/>
            <a:ext cx="5256584" cy="1323439"/>
          </a:xfrm>
          <a:prstGeom prst="rect">
            <a:avLst/>
          </a:prstGeom>
          <a:solidFill>
            <a:srgbClr val="00ADF9"/>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b="1" dirty="0" smtClean="0">
                <a:solidFill>
                  <a:srgbClr val="000000"/>
                </a:solidFill>
                <a:latin typeface="Arial" panose="020B0604020202020204" pitchFamily="34" charset="0"/>
                <a:cs typeface="Arial" panose="020B0604020202020204" pitchFamily="34" charset="0"/>
              </a:rPr>
              <a:t>The UN global goals </a:t>
            </a:r>
            <a:r>
              <a:rPr lang="en-GB" b="1" dirty="0" smtClean="0">
                <a:latin typeface="Arial" panose="020B0604020202020204" pitchFamily="34" charset="0"/>
                <a:cs typeface="Arial" panose="020B0604020202020204" pitchFamily="34" charset="0"/>
              </a:rPr>
              <a:t>#6</a:t>
            </a:r>
            <a:endParaRPr lang="en-GB"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12" y="260648"/>
            <a:ext cx="5715000" cy="952500"/>
          </a:xfrm>
          <a:prstGeom prst="rect">
            <a:avLst/>
          </a:prstGeom>
        </p:spPr>
      </p:pic>
      <p:sp>
        <p:nvSpPr>
          <p:cNvPr id="13" name="Rectangle 12"/>
          <p:cNvSpPr/>
          <p:nvPr/>
        </p:nvSpPr>
        <p:spPr>
          <a:xfrm>
            <a:off x="7812360" y="6607321"/>
            <a:ext cx="1237206" cy="261610"/>
          </a:xfrm>
          <a:prstGeom prst="rect">
            <a:avLst/>
          </a:prstGeom>
        </p:spPr>
        <p:txBody>
          <a:bodyPr wrap="none">
            <a:spAutoFit/>
          </a:bodyPr>
          <a:lstStyle/>
          <a:p>
            <a:r>
              <a:rPr lang="en-GB" sz="1100" dirty="0">
                <a:solidFill>
                  <a:schemeClr val="bg1"/>
                </a:solidFill>
                <a:latin typeface="Arial" panose="020B0604020202020204" pitchFamily="34" charset="0"/>
                <a:cs typeface="Arial" panose="020B0604020202020204" pitchFamily="34" charset="0"/>
              </a:rPr>
              <a:t>© Unicef</a:t>
            </a:r>
            <a:r>
              <a:rPr lang="en-GB" sz="1100" dirty="0" smtClean="0">
                <a:solidFill>
                  <a:schemeClr val="bg1"/>
                </a:solidFill>
                <a:latin typeface="Arial" panose="020B0604020202020204" pitchFamily="34" charset="0"/>
                <a:cs typeface="Arial" panose="020B0604020202020204" pitchFamily="34" charset="0"/>
              </a:rPr>
              <a:t>/Martino</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514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543"/>
            <a:ext cx="8229600" cy="646331"/>
          </a:xfrm>
        </p:spPr>
        <p:txBody>
          <a:bodyPr/>
          <a:lstStyle/>
          <a:p>
            <a:r>
              <a:rPr lang="en-GB" sz="3600" b="1" dirty="0" smtClean="0">
                <a:latin typeface="Arial" panose="020B0604020202020204" pitchFamily="34" charset="0"/>
                <a:cs typeface="Arial" panose="020B0604020202020204" pitchFamily="34" charset="0"/>
              </a:rPr>
              <a:t>The UN GLOBAL goal </a:t>
            </a:r>
            <a:r>
              <a:rPr lang="en-GB" sz="3600" b="1" dirty="0" smtClean="0">
                <a:solidFill>
                  <a:srgbClr val="00AEEF"/>
                </a:solidFill>
                <a:latin typeface="Arial" panose="020B0604020202020204" pitchFamily="34" charset="0"/>
                <a:cs typeface="Arial" panose="020B0604020202020204" pitchFamily="34" charset="0"/>
              </a:rPr>
              <a:t>#6 </a:t>
            </a:r>
            <a:endParaRPr lang="en-GB" sz="3600" b="1" dirty="0">
              <a:solidFill>
                <a:srgbClr val="00AEEF"/>
              </a:solidFill>
              <a:latin typeface="Arial" panose="020B0604020202020204" pitchFamily="34" charset="0"/>
              <a:cs typeface="Arial" panose="020B0604020202020204" pitchFamily="34" charset="0"/>
            </a:endParaRPr>
          </a:p>
        </p:txBody>
      </p:sp>
      <p:sp>
        <p:nvSpPr>
          <p:cNvPr id="3" name="Rectangle 2"/>
          <p:cNvSpPr/>
          <p:nvPr/>
        </p:nvSpPr>
        <p:spPr>
          <a:xfrm>
            <a:off x="472897" y="1700808"/>
            <a:ext cx="5467255" cy="5314730"/>
          </a:xfrm>
          <a:prstGeom prst="rect">
            <a:avLst/>
          </a:prstGeom>
        </p:spPr>
        <p:txBody>
          <a:bodyPr>
            <a:noAutofit/>
          </a:bodyPr>
          <a:lstStyle/>
          <a:p>
            <a:r>
              <a:rPr lang="en-GB" sz="2000" b="1" dirty="0" smtClean="0">
                <a:latin typeface="Arial" panose="020B0604020202020204" pitchFamily="34" charset="0"/>
                <a:cs typeface="Arial" panose="020B0604020202020204" pitchFamily="34" charset="0"/>
              </a:rPr>
              <a:t>Some of the targets of Global Goal #6 are:</a:t>
            </a:r>
          </a:p>
          <a:p>
            <a:endParaRPr lang="en-GB" sz="2000" b="1" dirty="0">
              <a:latin typeface="Arial" panose="020B0604020202020204" pitchFamily="34" charset="0"/>
              <a:cs typeface="Arial" panose="020B0604020202020204" pitchFamily="34" charset="0"/>
            </a:endParaRPr>
          </a:p>
          <a:p>
            <a:pPr marL="457200" indent="-457200">
              <a:buClr>
                <a:srgbClr val="00AEEF"/>
              </a:buClr>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By </a:t>
            </a:r>
            <a:r>
              <a:rPr lang="en-GB" sz="2000" dirty="0">
                <a:latin typeface="Arial" panose="020B0604020202020204" pitchFamily="34" charset="0"/>
                <a:cs typeface="Arial" panose="020B0604020202020204" pitchFamily="34" charset="0"/>
              </a:rPr>
              <a:t>2030, achieve universal and equitable access to safe </a:t>
            </a:r>
            <a:r>
              <a:rPr lang="en-GB" sz="2000" dirty="0" smtClean="0">
                <a:latin typeface="Arial" panose="020B0604020202020204" pitchFamily="34" charset="0"/>
                <a:cs typeface="Arial" panose="020B0604020202020204" pitchFamily="34" charset="0"/>
              </a:rPr>
              <a:t>and affordable </a:t>
            </a:r>
            <a:r>
              <a:rPr lang="en-GB" sz="2000" dirty="0">
                <a:latin typeface="Arial" panose="020B0604020202020204" pitchFamily="34" charset="0"/>
                <a:cs typeface="Arial" panose="020B0604020202020204" pitchFamily="34" charset="0"/>
              </a:rPr>
              <a:t>drinking water for </a:t>
            </a:r>
            <a:r>
              <a:rPr lang="en-GB" sz="2000" dirty="0" smtClean="0">
                <a:latin typeface="Arial" panose="020B0604020202020204" pitchFamily="34" charset="0"/>
                <a:cs typeface="Arial" panose="020B0604020202020204" pitchFamily="34" charset="0"/>
              </a:rPr>
              <a:t>all.</a:t>
            </a:r>
          </a:p>
          <a:p>
            <a:pPr marL="171450" indent="-171450">
              <a:buClr>
                <a:srgbClr val="00AEEF"/>
              </a:buClr>
              <a:buFont typeface="Wingdings" panose="05000000000000000000" pitchFamily="2" charset="2"/>
              <a:buChar char="§"/>
            </a:pPr>
            <a:endParaRPr lang="en-GB" sz="2000" dirty="0">
              <a:latin typeface="Arial" panose="020B0604020202020204" pitchFamily="34" charset="0"/>
              <a:cs typeface="Arial" panose="020B0604020202020204" pitchFamily="34" charset="0"/>
            </a:endParaRPr>
          </a:p>
          <a:p>
            <a:pPr marL="457200" indent="-457200">
              <a:buClr>
                <a:srgbClr val="00AEEF"/>
              </a:buClr>
              <a:buFont typeface="Wingdings" panose="05000000000000000000" pitchFamily="2" charset="2"/>
              <a:buChar char="§"/>
            </a:pPr>
            <a:r>
              <a:rPr lang="en-GB" sz="2000" dirty="0">
                <a:latin typeface="Arial" panose="020B0604020202020204" pitchFamily="34" charset="0"/>
                <a:cs typeface="Arial" panose="020B0604020202020204" pitchFamily="34" charset="0"/>
              </a:rPr>
              <a:t>By 2030, achieve access to </a:t>
            </a:r>
            <a:r>
              <a:rPr lang="en-GB" sz="2000" dirty="0" smtClean="0">
                <a:latin typeface="Arial" panose="020B0604020202020204" pitchFamily="34" charset="0"/>
                <a:cs typeface="Arial" panose="020B0604020202020204" pitchFamily="34" charset="0"/>
              </a:rPr>
              <a:t>adequate and </a:t>
            </a:r>
            <a:r>
              <a:rPr lang="en-GB" sz="2000" dirty="0">
                <a:latin typeface="Arial" panose="020B0604020202020204" pitchFamily="34" charset="0"/>
                <a:cs typeface="Arial" panose="020B0604020202020204" pitchFamily="34" charset="0"/>
              </a:rPr>
              <a:t>equitable </a:t>
            </a:r>
            <a:r>
              <a:rPr lang="en-GB" sz="2000" dirty="0" smtClean="0">
                <a:latin typeface="Arial" panose="020B0604020202020204" pitchFamily="34" charset="0"/>
                <a:cs typeface="Arial" panose="020B0604020202020204" pitchFamily="34" charset="0"/>
              </a:rPr>
              <a:t>sanitation and </a:t>
            </a:r>
            <a:r>
              <a:rPr lang="en-GB" sz="2000" dirty="0">
                <a:latin typeface="Arial" panose="020B0604020202020204" pitchFamily="34" charset="0"/>
                <a:cs typeface="Arial" panose="020B0604020202020204" pitchFamily="34" charset="0"/>
              </a:rPr>
              <a:t>hygiene </a:t>
            </a:r>
            <a:r>
              <a:rPr lang="en-GB" sz="2000" dirty="0" smtClean="0">
                <a:latin typeface="Arial" panose="020B0604020202020204" pitchFamily="34" charset="0"/>
                <a:cs typeface="Arial" panose="020B0604020202020204" pitchFamily="34" charset="0"/>
              </a:rPr>
              <a:t>for </a:t>
            </a:r>
            <a:r>
              <a:rPr lang="en-GB" sz="2000" dirty="0">
                <a:latin typeface="Arial" panose="020B0604020202020204" pitchFamily="34" charset="0"/>
                <a:cs typeface="Arial" panose="020B0604020202020204" pitchFamily="34" charset="0"/>
              </a:rPr>
              <a:t>all and end open defecation, </a:t>
            </a:r>
            <a:r>
              <a:rPr lang="en-GB" sz="2000" dirty="0" smtClean="0">
                <a:latin typeface="Arial" panose="020B0604020202020204" pitchFamily="34" charset="0"/>
                <a:cs typeface="Arial" panose="020B0604020202020204" pitchFamily="34" charset="0"/>
              </a:rPr>
              <a:t>paying special attention to </a:t>
            </a:r>
            <a:r>
              <a:rPr lang="en-GB" sz="2000" dirty="0">
                <a:latin typeface="Arial" panose="020B0604020202020204" pitchFamily="34" charset="0"/>
                <a:cs typeface="Arial" panose="020B0604020202020204" pitchFamily="34" charset="0"/>
              </a:rPr>
              <a:t>the needs </a:t>
            </a:r>
            <a:r>
              <a:rPr lang="en-GB" sz="2000" dirty="0" smtClean="0">
                <a:latin typeface="Arial" panose="020B0604020202020204" pitchFamily="34" charset="0"/>
                <a:cs typeface="Arial" panose="020B0604020202020204" pitchFamily="34" charset="0"/>
              </a:rPr>
              <a:t>of women </a:t>
            </a:r>
            <a:r>
              <a:rPr lang="en-GB" sz="2000" dirty="0">
                <a:latin typeface="Arial" panose="020B0604020202020204" pitchFamily="34" charset="0"/>
                <a:cs typeface="Arial" panose="020B0604020202020204" pitchFamily="34" charset="0"/>
              </a:rPr>
              <a:t>and girls and </a:t>
            </a:r>
            <a:r>
              <a:rPr lang="en-GB" sz="2000" dirty="0" smtClean="0">
                <a:latin typeface="Arial" panose="020B0604020202020204" pitchFamily="34" charset="0"/>
                <a:cs typeface="Arial" panose="020B0604020202020204" pitchFamily="34" charset="0"/>
              </a:rPr>
              <a:t>those in vulnerable situations. </a:t>
            </a:r>
          </a:p>
          <a:p>
            <a:endParaRPr lang="en-GB" sz="2400" b="1" dirty="0" smtClean="0">
              <a:latin typeface="Arial" panose="020B0604020202020204" pitchFamily="34" charset="0"/>
              <a:cs typeface="Arial" panose="020B0604020202020204" pitchFamily="34" charset="0"/>
            </a:endParaRPr>
          </a:p>
        </p:txBody>
      </p:sp>
      <p:sp>
        <p:nvSpPr>
          <p:cNvPr id="8" name="AutoShape 8" descr="#Goal6 promises to give water to everyone. But this can only happen if we can make @TheGlobalGoals famous."/>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4" descr="http://cdn.worldslargestlesson.globalgoals.org/2015/09/TGG_Icon_Color_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772816"/>
            <a:ext cx="2736304"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1089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02717"/>
            <a:ext cx="9111356" cy="1200329"/>
          </a:xfrm>
        </p:spPr>
        <p:txBody>
          <a:bodyPr/>
          <a:lstStyle/>
          <a:p>
            <a:r>
              <a:rPr lang="en-GB" sz="3600" b="1" dirty="0" smtClean="0">
                <a:latin typeface="Arial" panose="020B0604020202020204" pitchFamily="34" charset="0"/>
                <a:cs typeface="Arial" panose="020B0604020202020204" pitchFamily="34" charset="0"/>
              </a:rPr>
              <a:t>Clean water and sanitation: </a:t>
            </a:r>
            <a:br>
              <a:rPr lang="en-GB" sz="3600" b="1" dirty="0" smtClean="0">
                <a:latin typeface="Arial" panose="020B0604020202020204" pitchFamily="34" charset="0"/>
                <a:cs typeface="Arial" panose="020B0604020202020204" pitchFamily="34" charset="0"/>
              </a:rPr>
            </a:br>
            <a:r>
              <a:rPr lang="en-GB" sz="3600" b="1" dirty="0" smtClean="0">
                <a:solidFill>
                  <a:srgbClr val="00AEEF"/>
                </a:solidFill>
                <a:latin typeface="Arial" panose="020B0604020202020204" pitchFamily="34" charset="0"/>
                <a:cs typeface="Arial" panose="020B0604020202020204" pitchFamily="34" charset="0"/>
              </a:rPr>
              <a:t>the good news </a:t>
            </a:r>
            <a:endParaRPr lang="en-GB" sz="3600" b="1" dirty="0">
              <a:solidFill>
                <a:srgbClr val="00AEEF"/>
              </a:solidFill>
              <a:latin typeface="Arial" panose="020B0604020202020204" pitchFamily="34" charset="0"/>
              <a:cs typeface="Arial" panose="020B0604020202020204" pitchFamily="34" charset="0"/>
            </a:endParaRPr>
          </a:p>
        </p:txBody>
      </p:sp>
      <p:sp>
        <p:nvSpPr>
          <p:cNvPr id="8" name="AutoShape 8" descr="#Goal6 promises to give water to everyone. But this can only happen if we can make @TheGlobalGoals famous."/>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220464" y="1559689"/>
            <a:ext cx="3919488" cy="4893647"/>
          </a:xfrm>
          <a:prstGeom prst="rect">
            <a:avLst/>
          </a:prstGeom>
        </p:spPr>
        <p:txBody>
          <a:bodyPr wrap="square">
            <a:spAutoFit/>
          </a:bodyPr>
          <a:lstStyle/>
          <a:p>
            <a:pPr marL="342900" indent="-342900">
              <a:buClr>
                <a:srgbClr val="00AEEF"/>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6 billion people </a:t>
            </a:r>
            <a:r>
              <a:rPr lang="en-US" sz="2400" dirty="0">
                <a:latin typeface="Arial" panose="020B0604020202020204" pitchFamily="34" charset="0"/>
                <a:cs typeface="Arial" panose="020B0604020202020204" pitchFamily="34" charset="0"/>
              </a:rPr>
              <a:t>have gained access to improved drinking water sources since </a:t>
            </a:r>
            <a:r>
              <a:rPr lang="en-US" sz="2400" dirty="0" smtClean="0">
                <a:latin typeface="Arial" panose="020B0604020202020204" pitchFamily="34" charset="0"/>
                <a:cs typeface="Arial" panose="020B0604020202020204" pitchFamily="34" charset="0"/>
              </a:rPr>
              <a:t>1990.</a:t>
            </a:r>
          </a:p>
          <a:p>
            <a:pPr marL="342900" indent="-342900">
              <a:buClr>
                <a:srgbClr val="00AEEF"/>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342900" indent="-342900">
              <a:buClr>
                <a:srgbClr val="00AEEF"/>
              </a:buCl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Between </a:t>
            </a:r>
            <a:r>
              <a:rPr lang="en-US" sz="2400" dirty="0">
                <a:latin typeface="Arial" panose="020B0604020202020204" pitchFamily="34" charset="0"/>
                <a:cs typeface="Arial" panose="020B0604020202020204" pitchFamily="34" charset="0"/>
              </a:rPr>
              <a:t>1990 and 2015, the proportion of the </a:t>
            </a:r>
            <a:r>
              <a:rPr lang="en-US" sz="2400" dirty="0" smtClean="0">
                <a:latin typeface="Arial" panose="020B0604020202020204" pitchFamily="34" charset="0"/>
                <a:cs typeface="Arial" panose="020B0604020202020204" pitchFamily="34" charset="0"/>
              </a:rPr>
              <a:t>  global </a:t>
            </a:r>
            <a:r>
              <a:rPr lang="en-US" sz="2400" dirty="0">
                <a:latin typeface="Arial" panose="020B0604020202020204" pitchFamily="34" charset="0"/>
                <a:cs typeface="Arial" panose="020B0604020202020204" pitchFamily="34" charset="0"/>
              </a:rPr>
              <a:t>population using an </a:t>
            </a:r>
            <a:r>
              <a:rPr lang="en-US" sz="2400" b="1" dirty="0">
                <a:latin typeface="Arial" panose="020B0604020202020204" pitchFamily="34" charset="0"/>
                <a:cs typeface="Arial" panose="020B0604020202020204" pitchFamily="34" charset="0"/>
              </a:rPr>
              <a:t>improved drinking water source has increased from 76% to 91</a:t>
            </a:r>
            <a:r>
              <a:rPr lang="en-US" sz="2400" b="1" dirty="0" smtClean="0">
                <a:latin typeface="Arial" panose="020B0604020202020204" pitchFamily="34" charset="0"/>
                <a:cs typeface="Arial" panose="020B0604020202020204" pitchFamily="34" charset="0"/>
              </a:rPr>
              <a:t>%.</a:t>
            </a:r>
            <a:endParaRPr lang="en-GB" sz="2400" b="1" dirty="0">
              <a:latin typeface="Arial" panose="020B0604020202020204" pitchFamily="34" charset="0"/>
              <a:cs typeface="Arial" panose="020B0604020202020204" pitchFamily="34" charset="0"/>
            </a:endParaRPr>
          </a:p>
          <a:p>
            <a:pPr lvl="0"/>
            <a:endParaRPr lang="en-GB" sz="2400" dirty="0">
              <a:latin typeface="Arial" panose="020B0604020202020204" pitchFamily="34" charset="0"/>
              <a:cs typeface="Arial" panose="020B0604020202020204" pitchFamily="34" charset="0"/>
            </a:endParaRPr>
          </a:p>
        </p:txBody>
      </p:sp>
      <p:pic>
        <p:nvPicPr>
          <p:cNvPr id="6" name="8gPijsVcB3s"/>
          <p:cNvPicPr>
            <a:picLocks noRot="1" noChangeAspect="1"/>
          </p:cNvPicPr>
          <p:nvPr>
            <a:quickTimeFile r:link="rId1"/>
          </p:nvPr>
        </p:nvPicPr>
        <p:blipFill>
          <a:blip r:embed="rId4">
            <a:extLst>
              <a:ext uri="{28A0092B-C50C-407E-A947-70E740481C1C}">
                <a14:useLocalDpi xmlns:a14="http://schemas.microsoft.com/office/drawing/2010/main" val="0"/>
              </a:ext>
            </a:extLst>
          </a:blip>
          <a:stretch>
            <a:fillRect/>
          </a:stretch>
        </p:blipFill>
        <p:spPr>
          <a:xfrm>
            <a:off x="4139952" y="1568280"/>
            <a:ext cx="4794141" cy="2719885"/>
          </a:xfrm>
          <a:prstGeom prst="rect">
            <a:avLst/>
          </a:prstGeom>
        </p:spPr>
      </p:pic>
    </p:spTree>
    <p:extLst>
      <p:ext uri="{BB962C8B-B14F-4D97-AF65-F5344CB8AC3E}">
        <p14:creationId xmlns:p14="http://schemas.microsoft.com/office/powerpoint/2010/main" val="37078755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01" y="97402"/>
            <a:ext cx="9443392" cy="1200329"/>
          </a:xfrm>
        </p:spPr>
        <p:txBody>
          <a:bodyPr/>
          <a:lstStyle/>
          <a:p>
            <a:r>
              <a:rPr lang="en-GB" sz="3600" b="1" dirty="0" smtClean="0">
                <a:latin typeface="Arial" panose="020B0604020202020204" pitchFamily="34" charset="0"/>
                <a:cs typeface="Arial" panose="020B0604020202020204" pitchFamily="34" charset="0"/>
              </a:rPr>
              <a:t>Clean water and sanitation:</a:t>
            </a:r>
            <a:br>
              <a:rPr lang="en-GB" sz="3600" b="1" dirty="0" smtClean="0">
                <a:latin typeface="Arial" panose="020B0604020202020204" pitchFamily="34" charset="0"/>
                <a:cs typeface="Arial" panose="020B0604020202020204" pitchFamily="34" charset="0"/>
              </a:rPr>
            </a:br>
            <a:r>
              <a:rPr lang="en-GB" sz="3600" b="1" dirty="0" smtClean="0">
                <a:solidFill>
                  <a:srgbClr val="00AEEF"/>
                </a:solidFill>
                <a:latin typeface="Arial" panose="020B0604020202020204" pitchFamily="34" charset="0"/>
                <a:cs typeface="Arial" panose="020B0604020202020204" pitchFamily="34" charset="0"/>
              </a:rPr>
              <a:t>the challenges ahead</a:t>
            </a:r>
            <a:endParaRPr lang="en-GB" sz="3600" b="1" dirty="0">
              <a:solidFill>
                <a:srgbClr val="00AEEF"/>
              </a:solidFill>
              <a:latin typeface="Arial" panose="020B0604020202020204" pitchFamily="34" charset="0"/>
              <a:cs typeface="Arial" panose="020B0604020202020204" pitchFamily="34" charset="0"/>
            </a:endParaRPr>
          </a:p>
        </p:txBody>
      </p:sp>
      <p:sp>
        <p:nvSpPr>
          <p:cNvPr id="8" name="AutoShape 8" descr="#Goal6 promises to give water to everyone. But this can only happen if we can make @TheGlobalGoals famous."/>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Rectangle 2"/>
          <p:cNvSpPr/>
          <p:nvPr/>
        </p:nvSpPr>
        <p:spPr>
          <a:xfrm>
            <a:off x="205606" y="1484784"/>
            <a:ext cx="5374506" cy="5184576"/>
          </a:xfrm>
          <a:prstGeom prst="rect">
            <a:avLst/>
          </a:prstGeom>
        </p:spPr>
        <p:txBody>
          <a:bodyPr>
            <a:noAutofit/>
          </a:bodyPr>
          <a:lstStyle/>
          <a:p>
            <a:pPr marL="457200" indent="-457200">
              <a:buClr>
                <a:srgbClr val="00AEEF"/>
              </a:buClr>
              <a:buFont typeface="Wingdings" panose="05000000000000000000" pitchFamily="2" charset="2"/>
              <a:buChar char="§"/>
            </a:pPr>
            <a:r>
              <a:rPr lang="en-US" sz="2800" b="1" dirty="0">
                <a:latin typeface="Arial" panose="020B0604020202020204" pitchFamily="34" charset="0"/>
                <a:cs typeface="Arial" panose="020B0604020202020204" pitchFamily="34" charset="0"/>
              </a:rPr>
              <a:t>663 million people </a:t>
            </a:r>
            <a:r>
              <a:rPr lang="en-US" sz="2800" dirty="0">
                <a:latin typeface="Arial" panose="020B0604020202020204" pitchFamily="34" charset="0"/>
                <a:cs typeface="Arial" panose="020B0604020202020204" pitchFamily="34" charset="0"/>
              </a:rPr>
              <a:t>are </a:t>
            </a:r>
            <a:r>
              <a:rPr lang="en-US" sz="2800" dirty="0" smtClean="0">
                <a:latin typeface="Arial" panose="020B0604020202020204" pitchFamily="34" charset="0"/>
                <a:cs typeface="Arial" panose="020B0604020202020204" pitchFamily="34" charset="0"/>
              </a:rPr>
              <a:t>     still </a:t>
            </a:r>
            <a:r>
              <a:rPr lang="en-US" sz="2800" dirty="0">
                <a:latin typeface="Arial" panose="020B0604020202020204" pitchFamily="34" charset="0"/>
                <a:cs typeface="Arial" panose="020B0604020202020204" pitchFamily="34" charset="0"/>
              </a:rPr>
              <a:t>without clean </a:t>
            </a:r>
            <a:r>
              <a:rPr lang="en-US" sz="2800" dirty="0" smtClean="0">
                <a:latin typeface="Arial" panose="020B0604020202020204" pitchFamily="34" charset="0"/>
                <a:cs typeface="Arial" panose="020B0604020202020204" pitchFamily="34" charset="0"/>
              </a:rPr>
              <a:t>water.</a:t>
            </a:r>
          </a:p>
          <a:p>
            <a:pPr>
              <a:buClr>
                <a:srgbClr val="00AEEF"/>
              </a:buClr>
            </a:pPr>
            <a:endParaRPr lang="en-US" sz="1200" dirty="0" smtClean="0">
              <a:latin typeface="Arial" panose="020B0604020202020204" pitchFamily="34" charset="0"/>
              <a:cs typeface="Arial" panose="020B0604020202020204" pitchFamily="34" charset="0"/>
            </a:endParaRPr>
          </a:p>
          <a:p>
            <a:pPr marL="457200" lvl="0" indent="-457200">
              <a:buClr>
                <a:srgbClr val="00AEEF"/>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2.4 </a:t>
            </a:r>
            <a:r>
              <a:rPr lang="en-US" sz="2800" b="1" dirty="0">
                <a:latin typeface="Arial" panose="020B0604020202020204" pitchFamily="34" charset="0"/>
                <a:cs typeface="Arial" panose="020B0604020202020204" pitchFamily="34" charset="0"/>
              </a:rPr>
              <a:t>billion people </a:t>
            </a:r>
            <a:r>
              <a:rPr lang="en-US" sz="2800" dirty="0">
                <a:latin typeface="Arial" panose="020B0604020202020204" pitchFamily="34" charset="0"/>
                <a:cs typeface="Arial" panose="020B0604020202020204" pitchFamily="34" charset="0"/>
              </a:rPr>
              <a:t>lack access to basic sanitation services, such as toilets </a:t>
            </a:r>
            <a:r>
              <a:rPr lang="en-US" sz="2800" dirty="0" smtClean="0">
                <a:latin typeface="Arial" panose="020B0604020202020204" pitchFamily="34" charset="0"/>
                <a:cs typeface="Arial" panose="020B0604020202020204" pitchFamily="34" charset="0"/>
              </a:rPr>
              <a:t>      or latrines.</a:t>
            </a:r>
          </a:p>
          <a:p>
            <a:pPr marL="457200" lvl="0" indent="-457200">
              <a:buClr>
                <a:srgbClr val="00AEEF"/>
              </a:buClr>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457200" lvl="0" indent="-457200">
              <a:buClr>
                <a:srgbClr val="00AEEF"/>
              </a:buClr>
              <a:buFont typeface="Wingdings" panose="05000000000000000000" pitchFamily="2" charset="2"/>
              <a:buChar char="§"/>
            </a:pPr>
            <a:r>
              <a:rPr lang="en-GB" sz="2800" b="1" dirty="0" smtClean="0">
                <a:latin typeface="Arial" panose="020B0604020202020204" pitchFamily="34" charset="0"/>
                <a:cs typeface="Arial" panose="020B0604020202020204" pitchFamily="34" charset="0"/>
              </a:rPr>
              <a:t>Each </a:t>
            </a:r>
            <a:r>
              <a:rPr lang="en-GB" sz="2800" b="1" dirty="0">
                <a:latin typeface="Arial" panose="020B0604020202020204" pitchFamily="34" charset="0"/>
                <a:cs typeface="Arial" panose="020B0604020202020204" pitchFamily="34" charset="0"/>
              </a:rPr>
              <a:t>day, nearly 1,000 children die </a:t>
            </a:r>
            <a:r>
              <a:rPr lang="en-GB" sz="2800" dirty="0">
                <a:latin typeface="Arial" panose="020B0604020202020204" pitchFamily="34" charset="0"/>
                <a:cs typeface="Arial" panose="020B0604020202020204" pitchFamily="34" charset="0"/>
              </a:rPr>
              <a:t>due to preventable water and sanitation-related </a:t>
            </a:r>
            <a:r>
              <a:rPr lang="en-GB" sz="2800" dirty="0" smtClean="0">
                <a:latin typeface="Arial" panose="020B0604020202020204" pitchFamily="34" charset="0"/>
                <a:cs typeface="Arial" panose="020B0604020202020204" pitchFamily="34" charset="0"/>
              </a:rPr>
              <a:t>     diarrhoeal diseases.</a:t>
            </a:r>
            <a:endParaRPr lang="en-GB" sz="2800" dirty="0">
              <a:latin typeface="Arial" panose="020B0604020202020204" pitchFamily="34" charset="0"/>
              <a:cs typeface="Arial" panose="020B0604020202020204" pitchFamily="34" charset="0"/>
            </a:endParaRPr>
          </a:p>
          <a:p>
            <a:endParaRPr lang="en-GB" dirty="0">
              <a:latin typeface="Univers Next Pro" panose="020B0503030202020203" pitchFamily="34" charset="0"/>
            </a:endParaRPr>
          </a:p>
          <a:p>
            <a:pPr lvl="0"/>
            <a:endParaRPr lang="en-GB" dirty="0">
              <a:latin typeface="Univers Next Pro" panose="020B0503030202020203" pitchFamily="34" charset="0"/>
            </a:endParaRPr>
          </a:p>
        </p:txBody>
      </p:sp>
      <p:pic>
        <p:nvPicPr>
          <p:cNvPr id="6" name="Bjxf-QDANqM"/>
          <p:cNvPicPr>
            <a:picLocks noRot="1" noChangeAspect="1"/>
          </p:cNvPicPr>
          <p:nvPr>
            <a:quickTimeFile r:link="rId1"/>
          </p:nvPr>
        </p:nvPicPr>
        <p:blipFill>
          <a:blip r:embed="rId4">
            <a:extLst>
              <a:ext uri="{28A0092B-C50C-407E-A947-70E740481C1C}">
                <a14:useLocalDpi xmlns:a14="http://schemas.microsoft.com/office/drawing/2010/main" val="0"/>
              </a:ext>
            </a:extLst>
          </a:blip>
          <a:stretch>
            <a:fillRect/>
          </a:stretch>
        </p:blipFill>
        <p:spPr>
          <a:xfrm>
            <a:off x="5078286" y="1574730"/>
            <a:ext cx="3642013" cy="2057400"/>
          </a:xfrm>
          <a:prstGeom prst="rect">
            <a:avLst/>
          </a:prstGeom>
        </p:spPr>
      </p:pic>
    </p:spTree>
    <p:extLst>
      <p:ext uri="{BB962C8B-B14F-4D97-AF65-F5344CB8AC3E}">
        <p14:creationId xmlns:p14="http://schemas.microsoft.com/office/powerpoint/2010/main" val="7224550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543"/>
            <a:ext cx="8229600" cy="646331"/>
          </a:xfrm>
        </p:spPr>
        <p:txBody>
          <a:bodyPr/>
          <a:lstStyle/>
          <a:p>
            <a:r>
              <a:rPr lang="en-GB" sz="3600" b="1" dirty="0" smtClean="0">
                <a:latin typeface="Arial" panose="020B0604020202020204" pitchFamily="34" charset="0"/>
                <a:cs typeface="Arial" panose="020B0604020202020204" pitchFamily="34" charset="0"/>
              </a:rPr>
              <a:t>REFLECTION</a:t>
            </a:r>
            <a:endParaRPr lang="en-GB" sz="3600" b="1" i="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8" name="AutoShape 8" descr="#Goal6 promises to give water to everyone. But this can only happen if we can make @TheGlobalGoals famous."/>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p:cNvSpPr/>
          <p:nvPr/>
        </p:nvSpPr>
        <p:spPr>
          <a:xfrm>
            <a:off x="457200" y="1849760"/>
            <a:ext cx="3898776" cy="1296144"/>
          </a:xfrm>
          <a:prstGeom prst="rect">
            <a:avLst/>
          </a:prstGeom>
        </p:spPr>
        <p:txBody>
          <a:bodyPr>
            <a:noAutofit/>
          </a:bodyPr>
          <a:lstStyle/>
          <a:p>
            <a:r>
              <a:rPr lang="en-GB" sz="2000" dirty="0">
                <a:latin typeface="Arial" panose="020B0604020202020204" pitchFamily="34" charset="0"/>
                <a:cs typeface="Arial" panose="020B0604020202020204" pitchFamily="34" charset="0"/>
              </a:rPr>
              <a:t>Poor sanitation, water and hygiene affect more than just children’s health. Children – particularly girls – often miss out on education, because many schools lack proper toilets and hand washing facilities. Others miss out because they have to spend their days making long journeys to collect clean water, rather than going to </a:t>
            </a:r>
            <a:r>
              <a:rPr lang="en-GB" sz="2000" dirty="0" smtClean="0">
                <a:latin typeface="Arial" panose="020B0604020202020204" pitchFamily="34" charset="0"/>
                <a:cs typeface="Arial" panose="020B0604020202020204" pitchFamily="34" charset="0"/>
              </a:rPr>
              <a:t>school</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152" y="1849760"/>
            <a:ext cx="4089648" cy="2726432"/>
          </a:xfrm>
          <a:prstGeom prst="rect">
            <a:avLst/>
          </a:prstGeom>
        </p:spPr>
      </p:pic>
      <p:sp>
        <p:nvSpPr>
          <p:cNvPr id="4" name="Rectangle 3"/>
          <p:cNvSpPr/>
          <p:nvPr/>
        </p:nvSpPr>
        <p:spPr>
          <a:xfrm>
            <a:off x="4572000" y="4576192"/>
            <a:ext cx="1553430" cy="369332"/>
          </a:xfrm>
          <a:prstGeom prst="rect">
            <a:avLst/>
          </a:prstGeom>
        </p:spPr>
        <p:txBody>
          <a:bodyPr wrap="none">
            <a:spAutoFit/>
          </a:bodyPr>
          <a:lstStyle/>
          <a:p>
            <a:r>
              <a:rPr lang="en-GB" dirty="0">
                <a:solidFill>
                  <a:srgbClr val="1E1E1E"/>
                </a:solidFill>
                <a:latin typeface="Roboto"/>
              </a:rPr>
              <a:t>Unicef</a:t>
            </a:r>
            <a:r>
              <a:rPr lang="en-GB" dirty="0" smtClean="0">
                <a:solidFill>
                  <a:srgbClr val="1E1E1E"/>
                </a:solidFill>
                <a:latin typeface="Roboto"/>
              </a:rPr>
              <a:t>/</a:t>
            </a:r>
            <a:r>
              <a:rPr lang="en-GB" dirty="0" err="1" smtClean="0">
                <a:solidFill>
                  <a:srgbClr val="1E1E1E"/>
                </a:solidFill>
                <a:latin typeface="Roboto"/>
              </a:rPr>
              <a:t>Ayene</a:t>
            </a:r>
            <a:endParaRPr lang="en-GB" dirty="0"/>
          </a:p>
        </p:txBody>
      </p:sp>
    </p:spTree>
    <p:extLst>
      <p:ext uri="{BB962C8B-B14F-4D97-AF65-F5344CB8AC3E}">
        <p14:creationId xmlns:p14="http://schemas.microsoft.com/office/powerpoint/2010/main" val="14369655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905122C2-B098-4859-9085-CBAA5C115180}"/>
</file>

<file path=customXml/itemProps2.xml><?xml version="1.0" encoding="utf-8"?>
<ds:datastoreItem xmlns:ds="http://schemas.openxmlformats.org/officeDocument/2006/customXml" ds:itemID="{407B0862-49AA-4D71-940D-75813601A358}"/>
</file>

<file path=customXml/itemProps3.xml><?xml version="1.0" encoding="utf-8"?>
<ds:datastoreItem xmlns:ds="http://schemas.openxmlformats.org/officeDocument/2006/customXml" ds:itemID="{68A9E2FB-C4CF-4131-9926-F2D011291CB4}"/>
</file>

<file path=docProps/app.xml><?xml version="1.0" encoding="utf-8"?>
<Properties xmlns="http://schemas.openxmlformats.org/officeDocument/2006/extended-properties" xmlns:vt="http://schemas.openxmlformats.org/officeDocument/2006/docPropsVTypes">
  <TotalTime>36237</TotalTime>
  <Words>543</Words>
  <Application>Microsoft Macintosh PowerPoint</Application>
  <PresentationFormat>On-screen Show (4:3)</PresentationFormat>
  <Paragraphs>38</Paragraphs>
  <Slides>5</Slides>
  <Notes>5</Notes>
  <HiddenSlides>0</HiddenSlides>
  <MMClips>2</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The UN GLOBAL goal #6 </vt:lpstr>
      <vt:lpstr>Clean water and sanitation:  the good news </vt:lpstr>
      <vt:lpstr>Clean water and sanitation: the challenges ahead</vt:lpstr>
      <vt:lpstr>REFLECTION</vt:lpstr>
    </vt:vector>
  </TitlesOfParts>
  <Company>UNICEF UK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Natasha Fiala</cp:lastModifiedBy>
  <cp:revision>241</cp:revision>
  <cp:lastPrinted>2016-01-05T20:48:21Z</cp:lastPrinted>
  <dcterms:created xsi:type="dcterms:W3CDTF">2014-10-31T12:48:46Z</dcterms:created>
  <dcterms:modified xsi:type="dcterms:W3CDTF">2017-08-24T13:23:58Z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Order">
    <vt:r8>300</vt:r8>
  </property>
</Properties>
</file>