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314" r:id="rId2"/>
    <p:sldId id="311" r:id="rId3"/>
    <p:sldId id="306" r:id="rId4"/>
    <p:sldId id="312" r:id="rId5"/>
    <p:sldId id="310" r:id="rId6"/>
    <p:sldId id="307" r:id="rId7"/>
  </p:sldIdLst>
  <p:sldSz cx="9144000" cy="6858000" type="screen4x3"/>
  <p:notesSz cx="6819900" cy="9918700"/>
  <p:embeddedFontLst>
    <p:embeddedFont>
      <p:font typeface="Univers Next Pro Condensed" panose="020B0906030202020203" pitchFamily="34" charset="0"/>
      <p:bold r:id="rId10"/>
      <p:bold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Allan" initials="K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F9"/>
    <a:srgbClr val="00AEE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982" autoAdjust="0"/>
  </p:normalViewPr>
  <p:slideViewPr>
    <p:cSldViewPr>
      <p:cViewPr varScale="1">
        <p:scale>
          <a:sx n="98" d="100"/>
          <a:sy n="98" d="100"/>
        </p:scale>
        <p:origin x="198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58" y="-108"/>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customXml" Target="../customXml/item3.xml"/><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1AEA2A0B-F36F-4B3F-84C3-EFB7110F3E28}" type="datetimeFigureOut">
              <a:rPr lang="en-GB" smtClean="0"/>
              <a:t>15/09/2017</a:t>
            </a:fld>
            <a:endParaRPr lang="en-GB"/>
          </a:p>
        </p:txBody>
      </p:sp>
      <p:sp>
        <p:nvSpPr>
          <p:cNvPr id="4" name="Footer Placeholder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963035FB-33D5-4095-8E50-C5859E3F67B4}" type="datetimeFigureOut">
              <a:rPr lang="en-GB" smtClean="0"/>
              <a:t>15/09/2017</a:t>
            </a:fld>
            <a:endParaRPr lang="en-GB"/>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AC3E0D46-958F-4129-A934-097439C0DE20}" type="slidenum">
              <a:rPr lang="en-GB" smtClean="0"/>
              <a:t>‹#›</a:t>
            </a:fld>
            <a:endParaRPr lang="en-GB"/>
          </a:p>
        </p:txBody>
      </p:sp>
    </p:spTree>
    <p:extLst>
      <p:ext uri="{BB962C8B-B14F-4D97-AF65-F5344CB8AC3E}">
        <p14:creationId xmlns:p14="http://schemas.microsoft.com/office/powerpoint/2010/main" val="365931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Image: </a:t>
            </a:r>
            <a:r>
              <a:rPr lang="en-GB" dirty="0" smtClean="0"/>
              <a:t>Malawi, April 2014. The children’s ward of </a:t>
            </a:r>
            <a:r>
              <a:rPr lang="en-GB" dirty="0" err="1" smtClean="0"/>
              <a:t>Dedza</a:t>
            </a:r>
            <a:r>
              <a:rPr lang="en-GB" dirty="0" smtClean="0"/>
              <a:t> district hospital.</a:t>
            </a: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1</a:t>
            </a:fld>
            <a:endParaRPr lang="en-GB"/>
          </a:p>
        </p:txBody>
      </p:sp>
    </p:spTree>
    <p:extLst>
      <p:ext uri="{BB962C8B-B14F-4D97-AF65-F5344CB8AC3E}">
        <p14:creationId xmlns:p14="http://schemas.microsoft.com/office/powerpoint/2010/main" val="201740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The text on the slide is a summary of Article 24.  You may wish to discuss particular elements of the text in more detail including the importance of mental well-being as well as good physical health.</a:t>
            </a: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2</a:t>
            </a:fld>
            <a:endParaRPr lang="en-GB"/>
          </a:p>
        </p:txBody>
      </p:sp>
    </p:spTree>
    <p:extLst>
      <p:ext uri="{BB962C8B-B14F-4D97-AF65-F5344CB8AC3E}">
        <p14:creationId xmlns:p14="http://schemas.microsoft.com/office/powerpoint/2010/main" val="98918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The graph makes the key point that child mortality figures have over time improved although there remains much work to be done.  The target referred to in the graph for the year 2030 relates to the United Nation’s Sustainable Development Goals and is ‘Goal 3: Good Health and Well Being’. </a:t>
            </a: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3</a:t>
            </a:fld>
            <a:endParaRPr lang="en-GB"/>
          </a:p>
        </p:txBody>
      </p:sp>
    </p:spTree>
    <p:extLst>
      <p:ext uri="{BB962C8B-B14F-4D97-AF65-F5344CB8AC3E}">
        <p14:creationId xmlns:p14="http://schemas.microsoft.com/office/powerpoint/2010/main" val="332027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Vaccination programmes have proven to be highly effective around the world in reducing child mortality but more still needs to be done.  The video clip (approximately 2 minutes) shows the incredible journey that one mother in Sierra Leone makes in order to have her child vaccinated. </a:t>
            </a:r>
          </a:p>
          <a:p>
            <a:endParaRPr lang="en-GB" dirty="0" smtClean="0"/>
          </a:p>
          <a:p>
            <a:r>
              <a:rPr lang="en-GB" dirty="0" smtClean="0"/>
              <a:t>If embedded</a:t>
            </a:r>
            <a:r>
              <a:rPr lang="en-GB" baseline="0" dirty="0" smtClean="0"/>
              <a:t> video will not play please find here: https://www.youtube.com/watch?v=jlJuGzidrsQ&amp;feature=youtu.be </a:t>
            </a:r>
            <a:endParaRPr lang="en-GB" dirty="0"/>
          </a:p>
        </p:txBody>
      </p:sp>
      <p:sp>
        <p:nvSpPr>
          <p:cNvPr id="4" name="Slide Number Placeholder 3"/>
          <p:cNvSpPr>
            <a:spLocks noGrp="1"/>
          </p:cNvSpPr>
          <p:nvPr>
            <p:ph type="sldNum" sz="quarter" idx="10"/>
          </p:nvPr>
        </p:nvSpPr>
        <p:spPr/>
        <p:txBody>
          <a:bodyPr/>
          <a:lstStyle/>
          <a:p>
            <a:fld id="{27593730-DE65-4C82-9DCE-D288A0C09440}" type="slidenum">
              <a:rPr lang="en-GB" smtClean="0"/>
              <a:t>4</a:t>
            </a:fld>
            <a:endParaRPr lang="en-GB"/>
          </a:p>
        </p:txBody>
      </p:sp>
    </p:spTree>
    <p:extLst>
      <p:ext uri="{BB962C8B-B14F-4D97-AF65-F5344CB8AC3E}">
        <p14:creationId xmlns:p14="http://schemas.microsoft.com/office/powerpoint/2010/main" val="388813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Presentation: The video clip (approximately two and a half minutes) illustrates the unequal access to vaccines through the fictional story of two mothers in South Africa both trying to have their babies vaccinated</a:t>
            </a:r>
            <a:r>
              <a:rPr lang="en-GB" dirty="0" smtClean="0"/>
              <a:t>.</a:t>
            </a:r>
          </a:p>
          <a:p>
            <a:endParaRPr lang="en-GB" dirty="0" smtClean="0"/>
          </a:p>
          <a:p>
            <a:r>
              <a:rPr lang="en-GB" dirty="0" smtClean="0"/>
              <a:t>If the embedded video does</a:t>
            </a:r>
            <a:r>
              <a:rPr lang="en-GB" baseline="0" dirty="0" smtClean="0"/>
              <a:t> not </a:t>
            </a:r>
            <a:r>
              <a:rPr lang="en-GB" baseline="0" smtClean="0"/>
              <a:t>place please find here: https://www.youtube.com/watch?v=h8NEi1W9nnI&amp;feature=youtu.be </a:t>
            </a:r>
            <a:endParaRPr lang="en-GB" dirty="0"/>
          </a:p>
        </p:txBody>
      </p:sp>
      <p:sp>
        <p:nvSpPr>
          <p:cNvPr id="4" name="Slide Number Placeholder 3"/>
          <p:cNvSpPr>
            <a:spLocks noGrp="1"/>
          </p:cNvSpPr>
          <p:nvPr>
            <p:ph type="sldNum" sz="quarter" idx="10"/>
          </p:nvPr>
        </p:nvSpPr>
        <p:spPr/>
        <p:txBody>
          <a:bodyPr/>
          <a:lstStyle/>
          <a:p>
            <a:fld id="{27593730-DE65-4C82-9DCE-D288A0C09440}" type="slidenum">
              <a:rPr lang="en-GB" smtClean="0"/>
              <a:t>5</a:t>
            </a:fld>
            <a:endParaRPr lang="en-GB"/>
          </a:p>
        </p:txBody>
      </p:sp>
    </p:spTree>
    <p:extLst>
      <p:ext uri="{BB962C8B-B14F-4D97-AF65-F5344CB8AC3E}">
        <p14:creationId xmlns:p14="http://schemas.microsoft.com/office/powerpoint/2010/main" val="388813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The right to the best possible health includes physical and mental health.  Good health is also a vital part of well-being.  The statistics on the slide show in relation to criteria used by Unicef to estimate child well-being that the UK is behind several of the other richest countries in the world.  This provides an opportunity to reflect upon the possible reasons for this.</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6</a:t>
            </a:fld>
            <a:endParaRPr lang="en-GB"/>
          </a:p>
        </p:txBody>
      </p:sp>
    </p:spTree>
    <p:extLst>
      <p:ext uri="{BB962C8B-B14F-4D97-AF65-F5344CB8AC3E}">
        <p14:creationId xmlns:p14="http://schemas.microsoft.com/office/powerpoint/2010/main" val="1875322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7906" y="167436"/>
            <a:ext cx="5002518" cy="1100772"/>
          </a:xfrm>
          <a:prstGeom prst="rect">
            <a:avLst/>
          </a:prstGeom>
        </p:spPr>
      </p:pic>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1"/>
            <a:ext cx="5111750" cy="52441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0821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3636" y="5757228"/>
            <a:ext cx="5002518" cy="1100772"/>
          </a:xfrm>
          <a:prstGeom prst="rect">
            <a:avLst/>
          </a:prstGeom>
        </p:spPr>
      </p:pic>
    </p:spTree>
    <p:extLst>
      <p:ext uri="{BB962C8B-B14F-4D97-AF65-F5344CB8AC3E}">
        <p14:creationId xmlns:p14="http://schemas.microsoft.com/office/powerpoint/2010/main" val="1634490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091434"/>
            <a:ext cx="6552728" cy="42579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9747" y="0"/>
            <a:ext cx="9098757" cy="50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3930" y="5757228"/>
            <a:ext cx="5002518" cy="1100772"/>
          </a:xfrm>
          <a:prstGeom prst="rect">
            <a:avLst/>
          </a:prstGeom>
        </p:spPr>
      </p:pic>
    </p:spTree>
    <p:extLst>
      <p:ext uri="{BB962C8B-B14F-4D97-AF65-F5344CB8AC3E}">
        <p14:creationId xmlns:p14="http://schemas.microsoft.com/office/powerpoint/2010/main" val="30499674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7"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8"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
        <p:nvSpPr>
          <p:cNvPr id="3" name="TextBox 2"/>
          <p:cNvSpPr txBox="1"/>
          <p:nvPr userDrawn="1"/>
        </p:nvSpPr>
        <p:spPr>
          <a:xfrm>
            <a:off x="467544" y="2276872"/>
            <a:ext cx="8208912" cy="861774"/>
          </a:xfrm>
          <a:prstGeom prst="rect">
            <a:avLst/>
          </a:prstGeom>
          <a:noFill/>
        </p:spPr>
        <p:txBody>
          <a:bodyPr wrap="square" rtlCol="0">
            <a:spAutoFit/>
          </a:bodyPr>
          <a:lstStyle/>
          <a:p>
            <a:pPr algn="ctr"/>
            <a:r>
              <a:rPr lang="en-GB" sz="5000" cap="all" spc="400" baseline="0" dirty="0" smtClean="0">
                <a:solidFill>
                  <a:srgbClr val="00AEEF"/>
                </a:solidFill>
                <a:latin typeface="Univers Next Pro Condensed" panose="020B0906030202020203" pitchFamily="34" charset="0"/>
              </a:rPr>
              <a:t>Any questions?</a:t>
            </a:r>
            <a:endParaRPr lang="en-GB" sz="5000" cap="all" spc="400" baseline="0" dirty="0">
              <a:solidFill>
                <a:srgbClr val="00AEEF"/>
              </a:solidFill>
              <a:latin typeface="Univers Next Pro Condensed" panose="020B0906030202020203"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625426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042" t="3593" r="11263" b="2473"/>
          <a:stretch/>
        </p:blipFill>
        <p:spPr>
          <a:xfrm>
            <a:off x="-252536" y="-193210"/>
            <a:ext cx="9649072" cy="705121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4018" y="5757228"/>
            <a:ext cx="5002518" cy="1100772"/>
          </a:xfrm>
          <a:prstGeom prst="rect">
            <a:avLst/>
          </a:prstGeom>
        </p:spPr>
      </p:pic>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break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4" t="9580" r="16198" b="1672"/>
          <a:stretch/>
        </p:blipFill>
        <p:spPr>
          <a:xfrm>
            <a:off x="-23292" y="-138980"/>
            <a:ext cx="9324528" cy="6996979"/>
          </a:xfrm>
          <a:prstGeom prst="rect">
            <a:avLst/>
          </a:prstGeom>
        </p:spPr>
      </p:pic>
      <p:sp>
        <p:nvSpPr>
          <p:cNvPr id="10"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8718" y="5757227"/>
            <a:ext cx="5002518" cy="1100772"/>
          </a:xfrm>
          <a:prstGeom prst="rect">
            <a:avLst/>
          </a:prstGeom>
        </p:spPr>
      </p:pic>
    </p:spTree>
    <p:extLst>
      <p:ext uri="{BB962C8B-B14F-4D97-AF65-F5344CB8AC3E}">
        <p14:creationId xmlns:p14="http://schemas.microsoft.com/office/powerpoint/2010/main" val="1086347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break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3099" b="3426"/>
          <a:stretch/>
        </p:blipFill>
        <p:spPr>
          <a:xfrm>
            <a:off x="-78707" y="-3133"/>
            <a:ext cx="9222707" cy="6861133"/>
          </a:xfrm>
          <a:prstGeom prst="rect">
            <a:avLst/>
          </a:prstGeom>
        </p:spPr>
      </p:pic>
      <p:sp>
        <p:nvSpPr>
          <p:cNvPr id="11" name="Title 1"/>
          <p:cNvSpPr txBox="1">
            <a:spLocks/>
          </p:cNvSpPr>
          <p:nvPr userDrawn="1"/>
        </p:nvSpPr>
        <p:spPr>
          <a:xfrm>
            <a:off x="-36512"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41897556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nd/break slide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9" r="10527" b="2322"/>
          <a:stretch/>
        </p:blipFill>
        <p:spPr>
          <a:xfrm>
            <a:off x="0" y="1"/>
            <a:ext cx="9144000" cy="6858000"/>
          </a:xfrm>
          <a:prstGeom prst="rect">
            <a:avLst/>
          </a:prstGeom>
        </p:spPr>
      </p:pic>
      <p:sp>
        <p:nvSpPr>
          <p:cNvPr id="11"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9"/>
            <a:ext cx="5002518" cy="1100772"/>
          </a:xfrm>
          <a:prstGeom prst="rect">
            <a:avLst/>
          </a:prstGeom>
        </p:spPr>
      </p:pic>
    </p:spTree>
    <p:extLst>
      <p:ext uri="{BB962C8B-B14F-4D97-AF65-F5344CB8AC3E}">
        <p14:creationId xmlns:p14="http://schemas.microsoft.com/office/powerpoint/2010/main" val="41472265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break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494" y="5757228"/>
            <a:ext cx="5002518" cy="1100772"/>
          </a:xfrm>
          <a:prstGeom prst="rect">
            <a:avLst/>
          </a:prstGeom>
        </p:spPr>
      </p:pic>
    </p:spTree>
    <p:extLst>
      <p:ext uri="{BB962C8B-B14F-4D97-AF65-F5344CB8AC3E}">
        <p14:creationId xmlns:p14="http://schemas.microsoft.com/office/powerpoint/2010/main" val="4019396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d/break slide 3">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9180512" cy="6907314"/>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806542"/>
            <a:ext cx="5002518" cy="1100772"/>
          </a:xfrm>
          <a:prstGeom prst="rect">
            <a:avLst/>
          </a:prstGeom>
        </p:spPr>
      </p:pic>
    </p:spTree>
    <p:extLst>
      <p:ext uri="{BB962C8B-B14F-4D97-AF65-F5344CB8AC3E}">
        <p14:creationId xmlns:p14="http://schemas.microsoft.com/office/powerpoint/2010/main" val="200659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717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8" t="370" r="9890" b="6648"/>
          <a:stretch/>
        </p:blipFill>
        <p:spPr>
          <a:xfrm>
            <a:off x="0" y="-27384"/>
            <a:ext cx="9144000"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3342" y="180000"/>
            <a:ext cx="5002518" cy="1100772"/>
          </a:xfrm>
          <a:prstGeom prst="rect">
            <a:avLst/>
          </a:prstGeom>
        </p:spPr>
      </p:pic>
    </p:spTree>
    <p:extLst>
      <p:ext uri="{BB962C8B-B14F-4D97-AF65-F5344CB8AC3E}">
        <p14:creationId xmlns:p14="http://schemas.microsoft.com/office/powerpoint/2010/main" val="1221611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3" t="13418" r="15156"/>
          <a:stretch/>
        </p:blipFill>
        <p:spPr>
          <a:xfrm>
            <a:off x="0" y="0"/>
            <a:ext cx="9144000" cy="6858000"/>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180000"/>
            <a:ext cx="5002518" cy="1100772"/>
          </a:xfrm>
          <a:prstGeom prst="rect">
            <a:avLst/>
          </a:prstGeom>
        </p:spPr>
      </p:pic>
    </p:spTree>
    <p:extLst>
      <p:ext uri="{BB962C8B-B14F-4D97-AF65-F5344CB8AC3E}">
        <p14:creationId xmlns:p14="http://schemas.microsoft.com/office/powerpoint/2010/main" val="2049770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5905500"/>
            <a:ext cx="5715000" cy="952500"/>
          </a:xfrm>
          <a:prstGeom prst="rect">
            <a:avLst/>
          </a:prstGeom>
        </p:spPr>
      </p:pic>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58"/>
            <a:ext cx="9144000"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4508" y="5789648"/>
            <a:ext cx="5002518" cy="1100772"/>
          </a:xfrm>
          <a:prstGeom prst="rect">
            <a:avLst/>
          </a:prstGeom>
        </p:spPr>
      </p:pic>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4214" y="5757228"/>
            <a:ext cx="5002518" cy="1100772"/>
          </a:xfrm>
          <a:prstGeom prst="rect">
            <a:avLst/>
          </a:prstGeom>
        </p:spPr>
      </p:pic>
    </p:spTree>
    <p:extLst>
      <p:ext uri="{BB962C8B-B14F-4D97-AF65-F5344CB8AC3E}">
        <p14:creationId xmlns:p14="http://schemas.microsoft.com/office/powerpoint/2010/main" val="3010853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9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15/09/2017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50" r:id="rId4"/>
    <p:sldLayoutId id="2147483661" r:id="rId5"/>
    <p:sldLayoutId id="2147483652" r:id="rId6"/>
    <p:sldLayoutId id="2147483654" r:id="rId7"/>
    <p:sldLayoutId id="2147483655" r:id="rId8"/>
    <p:sldLayoutId id="2147483662" r:id="rId9"/>
    <p:sldLayoutId id="2147483656" r:id="rId10"/>
    <p:sldLayoutId id="2147483657" r:id="rId11"/>
    <p:sldLayoutId id="2147483663" r:id="rId12"/>
    <p:sldLayoutId id="2147483658" r:id="rId13"/>
    <p:sldLayoutId id="2147483659" r:id="rId14"/>
    <p:sldLayoutId id="2147483666" r:id="rId15"/>
    <p:sldLayoutId id="2147483669" r:id="rId16"/>
    <p:sldLayoutId id="2147483660" r:id="rId17"/>
    <p:sldLayoutId id="2147483670" r:id="rId18"/>
    <p:sldLayoutId id="2147483671" r:id="rId19"/>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jlJuGzidrsQ"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h8NEi1W9nnI"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M1I_yqYHLAhWDORoKHViuCIwQjRwIBw&amp;url=http://www.unicef-irc.org/publications/series/16&amp;bvm=bv.114733917,d.d2s&amp;psig=AFQjCNHEIYXQUe7c0ewEehIg4rwJc9O6Zg&amp;ust=145588539640678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20272" y="6597352"/>
            <a:ext cx="2217274" cy="253916"/>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UNICEF/UNI173761/</a:t>
            </a:r>
            <a:r>
              <a:rPr lang="en-GB" sz="1050" dirty="0" err="1">
                <a:solidFill>
                  <a:schemeClr val="bg1"/>
                </a:solidFill>
                <a:latin typeface="Arial" panose="020B0604020202020204" pitchFamily="34" charset="0"/>
                <a:cs typeface="Arial" panose="020B0604020202020204" pitchFamily="34" charset="0"/>
              </a:rPr>
              <a:t>Altaf</a:t>
            </a:r>
            <a:r>
              <a:rPr lang="en-GB" sz="1050" dirty="0">
                <a:solidFill>
                  <a:schemeClr val="bg1"/>
                </a:solidFill>
                <a:latin typeface="Arial" panose="020B0604020202020204" pitchFamily="34" charset="0"/>
                <a:cs typeface="Arial" panose="020B0604020202020204" pitchFamily="34" charset="0"/>
              </a:rPr>
              <a:t> </a:t>
            </a:r>
            <a:r>
              <a:rPr lang="en-GB" sz="1050" dirty="0" err="1">
                <a:solidFill>
                  <a:schemeClr val="bg1"/>
                </a:solidFill>
                <a:latin typeface="Arial" panose="020B0604020202020204" pitchFamily="34" charset="0"/>
                <a:cs typeface="Arial" panose="020B0604020202020204" pitchFamily="34" charset="0"/>
              </a:rPr>
              <a:t>Qadri</a:t>
            </a:r>
            <a:endParaRPr lang="en-GB" sz="105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94" t="28" r="8551" b="-525"/>
          <a:stretch/>
        </p:blipFill>
        <p:spPr>
          <a:xfrm>
            <a:off x="-36513" y="-25442"/>
            <a:ext cx="9217025" cy="6982834"/>
          </a:xfrm>
          <a:prstGeom prst="rect">
            <a:avLst/>
          </a:prstGeom>
        </p:spPr>
      </p:pic>
      <p:sp>
        <p:nvSpPr>
          <p:cNvPr id="9" name="Title 1"/>
          <p:cNvSpPr txBox="1">
            <a:spLocks/>
          </p:cNvSpPr>
          <p:nvPr/>
        </p:nvSpPr>
        <p:spPr>
          <a:xfrm>
            <a:off x="-36512" y="4869160"/>
            <a:ext cx="7772400" cy="1323439"/>
          </a:xfrm>
          <a:prstGeom prst="rect">
            <a:avLst/>
          </a:prstGeom>
          <a:solidFill>
            <a:srgbClr val="00ADF9"/>
          </a:solidFill>
        </p:spPr>
        <p:txBody>
          <a:bodyPr vert="horz"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GB" b="1" dirty="0" smtClean="0">
                <a:solidFill>
                  <a:schemeClr val="tx1"/>
                </a:solidFill>
                <a:latin typeface="Arial" panose="020B0604020202020204" pitchFamily="34" charset="0"/>
                <a:cs typeface="Arial" panose="020B0604020202020204" pitchFamily="34" charset="0"/>
              </a:rPr>
              <a:t>The Right To the </a:t>
            </a:r>
          </a:p>
          <a:p>
            <a:r>
              <a:rPr lang="en-GB" b="1" dirty="0" smtClean="0">
                <a:latin typeface="Arial" panose="020B0604020202020204" pitchFamily="34" charset="0"/>
                <a:cs typeface="Arial" panose="020B0604020202020204" pitchFamily="34" charset="0"/>
              </a:rPr>
              <a:t>best possible Health</a:t>
            </a:r>
            <a:endParaRPr lang="en-GB"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512" y="209526"/>
            <a:ext cx="5715000" cy="952500"/>
          </a:xfrm>
          <a:prstGeom prst="rect">
            <a:avLst/>
          </a:prstGeom>
        </p:spPr>
      </p:pic>
      <p:sp>
        <p:nvSpPr>
          <p:cNvPr id="11" name="Rectangle 10"/>
          <p:cNvSpPr/>
          <p:nvPr/>
        </p:nvSpPr>
        <p:spPr>
          <a:xfrm>
            <a:off x="7884368" y="6604084"/>
            <a:ext cx="1146468" cy="253916"/>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a:t>
            </a:r>
            <a:r>
              <a:rPr lang="en-GB" sz="1050" dirty="0" smtClean="0">
                <a:solidFill>
                  <a:schemeClr val="bg1"/>
                </a:solidFill>
                <a:latin typeface="Arial" panose="020B0604020202020204" pitchFamily="34" charset="0"/>
                <a:cs typeface="Arial" panose="020B0604020202020204" pitchFamily="34" charset="0"/>
              </a:rPr>
              <a:t>Unicef//</a:t>
            </a:r>
            <a:r>
              <a:rPr lang="en-GB" sz="1050" dirty="0" err="1" smtClean="0">
                <a:solidFill>
                  <a:schemeClr val="bg1"/>
                </a:solidFill>
                <a:latin typeface="Arial" panose="020B0604020202020204" pitchFamily="34" charset="0"/>
                <a:cs typeface="Arial" panose="020B0604020202020204" pitchFamily="34" charset="0"/>
              </a:rPr>
              <a:t>Matas</a:t>
            </a:r>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89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598"/>
            <a:ext cx="8964488" cy="1200329"/>
          </a:xfrm>
        </p:spPr>
        <p:txBody>
          <a:bodyPr/>
          <a:lstStyle/>
          <a:p>
            <a:r>
              <a:rPr lang="en-GB" sz="3600" b="1" dirty="0" smtClean="0">
                <a:latin typeface="Arial" panose="020B0604020202020204" pitchFamily="34" charset="0"/>
                <a:cs typeface="Arial" panose="020B0604020202020204" pitchFamily="34" charset="0"/>
              </a:rPr>
              <a:t>The right to the </a:t>
            </a:r>
            <a:r>
              <a:rPr lang="en-GB" sz="3600" b="1" dirty="0" smtClean="0">
                <a:solidFill>
                  <a:srgbClr val="00ADF9"/>
                </a:solidFill>
                <a:latin typeface="Arial" panose="020B0604020202020204" pitchFamily="34" charset="0"/>
                <a:cs typeface="Arial" panose="020B0604020202020204" pitchFamily="34" charset="0"/>
              </a:rPr>
              <a:t>best possible health: article 24</a:t>
            </a:r>
            <a:endParaRPr lang="en-GB" sz="3600" b="1" dirty="0">
              <a:solidFill>
                <a:srgbClr val="00ADF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700808"/>
            <a:ext cx="8568952" cy="3960440"/>
          </a:xfrm>
        </p:spPr>
        <p:txBody>
          <a:bodyPr>
            <a:noAutofit/>
          </a:bodyPr>
          <a:lstStyle/>
          <a:p>
            <a:r>
              <a:rPr lang="en-GB" sz="2400" dirty="0" smtClean="0"/>
              <a:t>Every child has the right to the best possible health.  </a:t>
            </a:r>
          </a:p>
          <a:p>
            <a:r>
              <a:rPr lang="en-GB" sz="2400" dirty="0" smtClean="0"/>
              <a:t>Governments must provide: </a:t>
            </a:r>
          </a:p>
          <a:p>
            <a:pPr marL="0" indent="0">
              <a:buNone/>
            </a:pPr>
            <a:r>
              <a:rPr lang="en-GB" sz="2400" dirty="0" smtClean="0"/>
              <a:t>    - good quality health care</a:t>
            </a:r>
          </a:p>
          <a:p>
            <a:pPr marL="0" indent="0">
              <a:buNone/>
            </a:pPr>
            <a:r>
              <a:rPr lang="en-GB" sz="2400" dirty="0"/>
              <a:t> </a:t>
            </a:r>
            <a:r>
              <a:rPr lang="en-GB" sz="2400" dirty="0" smtClean="0"/>
              <a:t>   - clean water</a:t>
            </a:r>
          </a:p>
          <a:p>
            <a:pPr marL="0" indent="0">
              <a:buNone/>
            </a:pPr>
            <a:r>
              <a:rPr lang="en-GB" sz="2400" dirty="0"/>
              <a:t> </a:t>
            </a:r>
            <a:r>
              <a:rPr lang="en-GB" sz="2400" dirty="0" smtClean="0"/>
              <a:t>   - nutritious food</a:t>
            </a:r>
          </a:p>
          <a:p>
            <a:pPr marL="0" indent="0">
              <a:buNone/>
            </a:pPr>
            <a:r>
              <a:rPr lang="en-GB" sz="2400" dirty="0"/>
              <a:t> </a:t>
            </a:r>
            <a:r>
              <a:rPr lang="en-GB" sz="2400" dirty="0" smtClean="0"/>
              <a:t>   - a clean environment </a:t>
            </a:r>
            <a:endParaRPr lang="en-GB" sz="2400" dirty="0"/>
          </a:p>
          <a:p>
            <a:pPr marL="0" indent="0">
              <a:lnSpc>
                <a:spcPct val="120000"/>
              </a:lnSpc>
              <a:spcBef>
                <a:spcPts val="0"/>
              </a:spcBef>
              <a:buNone/>
            </a:pPr>
            <a:r>
              <a:rPr lang="en-GB" sz="2400" dirty="0" smtClean="0"/>
              <a:t>    - education on health and well-being so that children          </a:t>
            </a:r>
          </a:p>
          <a:p>
            <a:pPr marL="0" indent="0">
              <a:lnSpc>
                <a:spcPct val="120000"/>
              </a:lnSpc>
              <a:spcBef>
                <a:spcPts val="0"/>
              </a:spcBef>
              <a:buNone/>
            </a:pPr>
            <a:r>
              <a:rPr lang="en-GB" sz="2400" dirty="0"/>
              <a:t> </a:t>
            </a:r>
            <a:r>
              <a:rPr lang="en-GB" sz="2400" dirty="0" smtClean="0"/>
              <a:t>     can stay healthy  </a:t>
            </a:r>
          </a:p>
          <a:p>
            <a:r>
              <a:rPr lang="en-GB" sz="2400" dirty="0" smtClean="0"/>
              <a:t>Richer countries must help poorer countries achieve this.</a:t>
            </a:r>
            <a:endParaRPr lang="en-GB" sz="2400" dirty="0"/>
          </a:p>
        </p:txBody>
      </p:sp>
    </p:spTree>
    <p:extLst>
      <p:ext uri="{BB962C8B-B14F-4D97-AF65-F5344CB8AC3E}">
        <p14:creationId xmlns:p14="http://schemas.microsoft.com/office/powerpoint/2010/main" val="3601588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dn.globalgoals.org/2015/07/good_health_graph.pn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20802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5754"/>
            <a:ext cx="9892208" cy="1143000"/>
          </a:xfrm>
        </p:spPr>
        <p:txBody>
          <a:bodyPr>
            <a:noAutofit/>
          </a:bodyPr>
          <a:lstStyle/>
          <a:p>
            <a:r>
              <a:rPr lang="en-GB" sz="3600" b="1" dirty="0" smtClean="0">
                <a:latin typeface="Arial" panose="020B0604020202020204" pitchFamily="34" charset="0"/>
                <a:cs typeface="Arial" panose="020B0604020202020204" pitchFamily="34" charset="0"/>
              </a:rPr>
              <a:t>Vaccinations Are key to </a:t>
            </a:r>
            <a:r>
              <a:rPr lang="en-GB" sz="3600" b="1" dirty="0" smtClean="0">
                <a:solidFill>
                  <a:srgbClr val="00ADF9"/>
                </a:solidFill>
                <a:latin typeface="Arial" panose="020B0604020202020204" pitchFamily="34" charset="0"/>
                <a:cs typeface="Arial" panose="020B0604020202020204" pitchFamily="34" charset="0"/>
              </a:rPr>
              <a:t>reducing child mortality</a:t>
            </a:r>
            <a:endParaRPr lang="en-GB" sz="3600" b="1" dirty="0">
              <a:solidFill>
                <a:srgbClr val="00ADF9"/>
              </a:solidFill>
              <a:latin typeface="Arial" panose="020B0604020202020204" pitchFamily="34" charset="0"/>
              <a:cs typeface="Arial" panose="020B0604020202020204" pitchFamily="34" charset="0"/>
            </a:endParaRPr>
          </a:p>
        </p:txBody>
      </p:sp>
      <p:sp>
        <p:nvSpPr>
          <p:cNvPr id="4" name="AutoShape 4" descr="Image result for unicef world map of crc"/>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unicef childre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Content Placeholder 2"/>
          <p:cNvSpPr>
            <a:spLocks noGrp="1"/>
          </p:cNvSpPr>
          <p:nvPr>
            <p:ph idx="1"/>
          </p:nvPr>
        </p:nvSpPr>
        <p:spPr>
          <a:xfrm>
            <a:off x="171389" y="1916832"/>
            <a:ext cx="4688643" cy="5099997"/>
          </a:xfrm>
        </p:spPr>
        <p:txBody>
          <a:bodyPr>
            <a:noAutofit/>
          </a:bodyPr>
          <a:lstStyle/>
          <a:p>
            <a:r>
              <a:rPr lang="en-GB" sz="2400" dirty="0"/>
              <a:t>Since 1980, Unicef has helped quadruple immunisation rates for children worldwide, saving up to </a:t>
            </a:r>
            <a:r>
              <a:rPr lang="en-GB" sz="2400" b="1" dirty="0">
                <a:solidFill>
                  <a:srgbClr val="00ADF9"/>
                </a:solidFill>
              </a:rPr>
              <a:t>3 million children’s lives </a:t>
            </a:r>
            <a:r>
              <a:rPr lang="en-GB" sz="2400" dirty="0"/>
              <a:t>a year</a:t>
            </a:r>
            <a:r>
              <a:rPr lang="en-GB" sz="2400" dirty="0" smtClean="0"/>
              <a:t>.</a:t>
            </a:r>
          </a:p>
          <a:p>
            <a:pPr marL="0" indent="0">
              <a:buNone/>
            </a:pPr>
            <a:endParaRPr lang="en-GB" sz="2400" dirty="0" smtClean="0"/>
          </a:p>
          <a:p>
            <a:r>
              <a:rPr lang="en-GB" sz="2400" dirty="0" smtClean="0"/>
              <a:t>We take vaccinations for granted but for many people getting a vaccination is a major challenge.</a:t>
            </a:r>
            <a:endParaRPr lang="en-GB" sz="2400" dirty="0"/>
          </a:p>
          <a:p>
            <a:endParaRPr lang="en-GB" sz="2800" b="1" i="1" dirty="0"/>
          </a:p>
        </p:txBody>
      </p:sp>
      <p:pic>
        <p:nvPicPr>
          <p:cNvPr id="7" name="jlJuGzidrsQ"/>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5255995" y="1988840"/>
            <a:ext cx="3647417" cy="2057400"/>
          </a:xfrm>
          <a:prstGeom prst="rect">
            <a:avLst/>
          </a:prstGeom>
        </p:spPr>
      </p:pic>
    </p:spTree>
    <p:extLst>
      <p:ext uri="{BB962C8B-B14F-4D97-AF65-F5344CB8AC3E}">
        <p14:creationId xmlns:p14="http://schemas.microsoft.com/office/powerpoint/2010/main" val="198505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60338"/>
            <a:ext cx="8471284" cy="1143000"/>
          </a:xfrm>
        </p:spPr>
        <p:txBody>
          <a:bodyPr>
            <a:normAutofit fontScale="90000"/>
          </a:bodyPr>
          <a:lstStyle/>
          <a:p>
            <a:r>
              <a:rPr lang="en-GB" sz="4000" b="1" dirty="0" smtClean="0">
                <a:latin typeface="Arial" panose="020B0604020202020204" pitchFamily="34" charset="0"/>
                <a:cs typeface="Arial" panose="020B0604020202020204" pitchFamily="34" charset="0"/>
              </a:rPr>
              <a:t>The right to the </a:t>
            </a:r>
            <a:br>
              <a:rPr lang="en-GB" sz="4000" b="1" dirty="0" smtClean="0">
                <a:latin typeface="Arial" panose="020B0604020202020204" pitchFamily="34" charset="0"/>
                <a:cs typeface="Arial" panose="020B0604020202020204" pitchFamily="34" charset="0"/>
              </a:rPr>
            </a:br>
            <a:r>
              <a:rPr lang="en-GB" sz="4000" b="1" dirty="0" smtClean="0">
                <a:solidFill>
                  <a:srgbClr val="00ADF9"/>
                </a:solidFill>
                <a:latin typeface="Arial" panose="020B0604020202020204" pitchFamily="34" charset="0"/>
                <a:cs typeface="Arial" panose="020B0604020202020204" pitchFamily="34" charset="0"/>
              </a:rPr>
              <a:t>best </a:t>
            </a:r>
            <a:r>
              <a:rPr lang="en-GB" b="1" dirty="0">
                <a:solidFill>
                  <a:srgbClr val="00ADF9"/>
                </a:solidFill>
                <a:latin typeface="Arial" panose="020B0604020202020204" pitchFamily="34" charset="0"/>
                <a:cs typeface="Arial" panose="020B0604020202020204" pitchFamily="34" charset="0"/>
              </a:rPr>
              <a:t>P</a:t>
            </a:r>
            <a:r>
              <a:rPr lang="en-GB" sz="4000" b="1" dirty="0" smtClean="0">
                <a:solidFill>
                  <a:srgbClr val="00ADF9"/>
                </a:solidFill>
                <a:latin typeface="Arial" panose="020B0604020202020204" pitchFamily="34" charset="0"/>
                <a:cs typeface="Arial" panose="020B0604020202020204" pitchFamily="34" charset="0"/>
              </a:rPr>
              <a:t>ossible health</a:t>
            </a:r>
            <a:endParaRPr lang="en-GB" sz="4000" b="1" dirty="0">
              <a:solidFill>
                <a:srgbClr val="00ADF9"/>
              </a:solidFill>
              <a:latin typeface="Arial" panose="020B0604020202020204" pitchFamily="34" charset="0"/>
              <a:cs typeface="Arial" panose="020B0604020202020204" pitchFamily="34" charset="0"/>
            </a:endParaRPr>
          </a:p>
        </p:txBody>
      </p:sp>
      <p:sp>
        <p:nvSpPr>
          <p:cNvPr id="4" name="AutoShape 4" descr="Image result for unicef world map of crc"/>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unicef childre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Good Health Mahatma Gandhi Quote"/>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92704"/>
            <a:ext cx="2592288" cy="3861346"/>
          </a:xfrm>
          <a:prstGeom prst="rect">
            <a:avLst/>
          </a:prstGeom>
          <a:noFill/>
          <a:ln>
            <a:noFill/>
          </a:ln>
        </p:spPr>
      </p:pic>
      <p:sp>
        <p:nvSpPr>
          <p:cNvPr id="14" name="Content Placeholder 2"/>
          <p:cNvSpPr>
            <a:spLocks noGrp="1"/>
          </p:cNvSpPr>
          <p:nvPr>
            <p:ph idx="1"/>
          </p:nvPr>
        </p:nvSpPr>
        <p:spPr>
          <a:xfrm>
            <a:off x="143372" y="1778188"/>
            <a:ext cx="5112568" cy="3875862"/>
          </a:xfrm>
        </p:spPr>
        <p:txBody>
          <a:bodyPr>
            <a:noAutofit/>
          </a:bodyPr>
          <a:lstStyle/>
          <a:p>
            <a:r>
              <a:rPr lang="en-GB" sz="2400" dirty="0" smtClean="0"/>
              <a:t>Nearly 1 </a:t>
            </a:r>
            <a:r>
              <a:rPr lang="en-GB" sz="2400" dirty="0"/>
              <a:t>in 5 children around the world are unable to receive vaccinations because of unequal access to immunization services.</a:t>
            </a:r>
            <a:endParaRPr lang="en-GB" sz="2400" b="1" i="1" dirty="0"/>
          </a:p>
        </p:txBody>
      </p:sp>
      <p:pic>
        <p:nvPicPr>
          <p:cNvPr id="3" name="h8NEi1W9nnI"/>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614505" y="3490673"/>
            <a:ext cx="3840114" cy="2163377"/>
          </a:xfrm>
          <a:prstGeom prst="rect">
            <a:avLst/>
          </a:prstGeom>
        </p:spPr>
      </p:pic>
    </p:spTree>
    <p:extLst>
      <p:ext uri="{BB962C8B-B14F-4D97-AF65-F5344CB8AC3E}">
        <p14:creationId xmlns:p14="http://schemas.microsoft.com/office/powerpoint/2010/main" val="275097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98" y="0"/>
            <a:ext cx="8712968" cy="1323439"/>
          </a:xfrm>
        </p:spPr>
        <p:txBody>
          <a:bodyPr>
            <a:normAutofit/>
          </a:bodyPr>
          <a:lstStyle/>
          <a:p>
            <a:r>
              <a:rPr lang="en-GB" sz="3600" b="1" dirty="0" smtClean="0">
                <a:latin typeface="Arial" panose="020B0604020202020204" pitchFamily="34" charset="0"/>
                <a:cs typeface="Arial" panose="020B0604020202020204" pitchFamily="34" charset="0"/>
              </a:rPr>
              <a:t>Reflection: </a:t>
            </a:r>
            <a:br>
              <a:rPr lang="en-GB" sz="3600" b="1" dirty="0" smtClean="0">
                <a:latin typeface="Arial" panose="020B0604020202020204" pitchFamily="34" charset="0"/>
                <a:cs typeface="Arial" panose="020B0604020202020204" pitchFamily="34" charset="0"/>
              </a:rPr>
            </a:br>
            <a:r>
              <a:rPr lang="en-GB" sz="3600" b="1" dirty="0" err="1" smtClean="0">
                <a:solidFill>
                  <a:srgbClr val="00ADF9"/>
                </a:solidFill>
                <a:latin typeface="Arial" panose="020B0604020202020204" pitchFamily="34" charset="0"/>
                <a:cs typeface="Arial" panose="020B0604020202020204" pitchFamily="34" charset="0"/>
              </a:rPr>
              <a:t>uk</a:t>
            </a:r>
            <a:r>
              <a:rPr lang="en-GB" sz="3600" b="1" dirty="0" smtClean="0">
                <a:solidFill>
                  <a:srgbClr val="00ADF9"/>
                </a:solidFill>
                <a:latin typeface="Arial" panose="020B0604020202020204" pitchFamily="34" charset="0"/>
                <a:cs typeface="Arial" panose="020B0604020202020204" pitchFamily="34" charset="0"/>
              </a:rPr>
              <a:t> CHILDREN’S WELL-BEING</a:t>
            </a:r>
            <a:endParaRPr lang="en-GB" sz="3600" b="1" cap="none" dirty="0">
              <a:solidFill>
                <a:srgbClr val="00ADF9"/>
              </a:solidFill>
              <a:latin typeface="Arial" panose="020B0604020202020204" pitchFamily="34" charset="0"/>
              <a:cs typeface="Arial" panose="020B0604020202020204" pitchFamily="34" charset="0"/>
            </a:endParaRPr>
          </a:p>
        </p:txBody>
      </p:sp>
      <p:pic>
        <p:nvPicPr>
          <p:cNvPr id="3074" name="Picture 2" descr="http://www.unicef-irc.org/publications/cover/683-Child-Well-being-in-Rich-Countries-A-comparative-overview.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706375"/>
            <a:ext cx="2104325" cy="297482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p:cNvSpPr>
            <a:spLocks noGrp="1"/>
          </p:cNvSpPr>
          <p:nvPr>
            <p:ph idx="1"/>
          </p:nvPr>
        </p:nvSpPr>
        <p:spPr>
          <a:xfrm>
            <a:off x="179512" y="1666853"/>
            <a:ext cx="6336704" cy="3053865"/>
          </a:xfrm>
        </p:spPr>
        <p:txBody>
          <a:bodyPr>
            <a:noAutofit/>
          </a:bodyPr>
          <a:lstStyle/>
          <a:p>
            <a:pPr indent="0">
              <a:spcAft>
                <a:spcPts val="600"/>
              </a:spcAft>
            </a:pPr>
            <a:r>
              <a:rPr lang="en-GB" sz="2400" dirty="0" smtClean="0">
                <a:ea typeface="Calibri"/>
              </a:rPr>
              <a:t> </a:t>
            </a:r>
            <a:r>
              <a:rPr lang="en-GB" sz="2400" dirty="0"/>
              <a:t>The right to the best possible health includes both physical and mental health.  Good health is also a vital part of </a:t>
            </a:r>
            <a:r>
              <a:rPr lang="en-GB" sz="2400" b="1" dirty="0" smtClean="0">
                <a:solidFill>
                  <a:srgbClr val="00ADF9"/>
                </a:solidFill>
              </a:rPr>
              <a:t>wellbeing</a:t>
            </a:r>
            <a:r>
              <a:rPr lang="en-GB" sz="2400" dirty="0" smtClean="0"/>
              <a:t>.</a:t>
            </a:r>
          </a:p>
          <a:p>
            <a:pPr indent="0">
              <a:spcAft>
                <a:spcPts val="600"/>
              </a:spcAft>
            </a:pPr>
            <a:r>
              <a:rPr lang="en-GB" sz="2400" dirty="0">
                <a:ea typeface="Calibri"/>
              </a:rPr>
              <a:t> </a:t>
            </a:r>
            <a:r>
              <a:rPr lang="en-GB" sz="2400" dirty="0"/>
              <a:t>In a 2013 Unicef survey for child well-being for 29 of the world’s most advanced economies, the </a:t>
            </a:r>
            <a:r>
              <a:rPr lang="en-GB" sz="2400" dirty="0" smtClean="0"/>
              <a:t>UK</a:t>
            </a:r>
            <a:r>
              <a:rPr lang="en-GB" sz="2400" dirty="0" smtClean="0">
                <a:ea typeface="Calibri"/>
              </a:rPr>
              <a:t> </a:t>
            </a:r>
            <a:r>
              <a:rPr lang="en-GB" sz="2400" dirty="0">
                <a:ea typeface="Calibri"/>
              </a:rPr>
              <a:t>was placed </a:t>
            </a:r>
            <a:r>
              <a:rPr lang="en-GB" sz="2400" dirty="0" smtClean="0">
                <a:ea typeface="Calibri"/>
              </a:rPr>
              <a:t>16</a:t>
            </a:r>
            <a:r>
              <a:rPr lang="en-GB" sz="2400" baseline="30000" dirty="0" smtClean="0">
                <a:ea typeface="Calibri"/>
              </a:rPr>
              <a:t>th</a:t>
            </a:r>
            <a:r>
              <a:rPr lang="en-GB" sz="2400" dirty="0" smtClean="0">
                <a:ea typeface="Calibri"/>
              </a:rPr>
              <a:t>.  </a:t>
            </a:r>
          </a:p>
          <a:p>
            <a:pPr indent="0">
              <a:spcAft>
                <a:spcPts val="600"/>
              </a:spcAft>
            </a:pPr>
            <a:r>
              <a:rPr lang="en-GB" sz="2400" dirty="0" smtClean="0">
                <a:ea typeface="Calibri"/>
              </a:rPr>
              <a:t>Why do </a:t>
            </a:r>
            <a:r>
              <a:rPr lang="en-GB" sz="2400" b="1" dirty="0" smtClean="0">
                <a:solidFill>
                  <a:srgbClr val="00ADF9"/>
                </a:solidFill>
                <a:ea typeface="Calibri"/>
              </a:rPr>
              <a:t>you</a:t>
            </a:r>
            <a:r>
              <a:rPr lang="en-GB" sz="2400" dirty="0" smtClean="0">
                <a:ea typeface="Calibri"/>
              </a:rPr>
              <a:t> think this is?</a:t>
            </a:r>
            <a:endParaRPr lang="en-GB" sz="2400" i="1" dirty="0"/>
          </a:p>
        </p:txBody>
      </p:sp>
    </p:spTree>
    <p:extLst>
      <p:ext uri="{BB962C8B-B14F-4D97-AF65-F5344CB8AC3E}">
        <p14:creationId xmlns:p14="http://schemas.microsoft.com/office/powerpoint/2010/main" val="789431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3254CC52-2AFD-4C93-9AF8-74BC31692A01}"/>
</file>

<file path=customXml/itemProps2.xml><?xml version="1.0" encoding="utf-8"?>
<ds:datastoreItem xmlns:ds="http://schemas.openxmlformats.org/officeDocument/2006/customXml" ds:itemID="{9A635153-03D1-479D-967B-4F41C226DBE5}"/>
</file>

<file path=customXml/itemProps3.xml><?xml version="1.0" encoding="utf-8"?>
<ds:datastoreItem xmlns:ds="http://schemas.openxmlformats.org/officeDocument/2006/customXml" ds:itemID="{AB4F5C1E-AA78-430F-98F4-93A5AD72E873}"/>
</file>

<file path=docProps/app.xml><?xml version="1.0" encoding="utf-8"?>
<Properties xmlns="http://schemas.openxmlformats.org/officeDocument/2006/extended-properties" xmlns:vt="http://schemas.openxmlformats.org/officeDocument/2006/docPropsVTypes">
  <TotalTime>36438</TotalTime>
  <Words>514</Words>
  <Application>Microsoft Office PowerPoint</Application>
  <PresentationFormat>On-screen Show (4:3)</PresentationFormat>
  <Paragraphs>40</Paragraphs>
  <Slides>6</Slides>
  <Notes>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Univers Next Pro Condensed</vt:lpstr>
      <vt:lpstr>Calibri</vt:lpstr>
      <vt:lpstr>Arial</vt:lpstr>
      <vt:lpstr>Wingdings</vt:lpstr>
      <vt:lpstr>Office Theme</vt:lpstr>
      <vt:lpstr>PowerPoint Presentation</vt:lpstr>
      <vt:lpstr>The right to the best possible health: article 24</vt:lpstr>
      <vt:lpstr>PowerPoint Presentation</vt:lpstr>
      <vt:lpstr>Vaccinations Are key to reducing child mortality</vt:lpstr>
      <vt:lpstr>The right to the  best Possible health</vt:lpstr>
      <vt:lpstr>Reflection:  uk CHILDREN’S WELL-BEING</vt:lpstr>
    </vt:vector>
  </TitlesOfParts>
  <Company>UNICEF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Samantha Bradey</cp:lastModifiedBy>
  <cp:revision>241</cp:revision>
  <cp:lastPrinted>2016-01-05T20:48:21Z</cp:lastPrinted>
  <dcterms:created xsi:type="dcterms:W3CDTF">2014-10-31T12:48:46Z</dcterms:created>
  <dcterms:modified xsi:type="dcterms:W3CDTF">2017-09-15T11:31:28Z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Order">
    <vt:r8>400</vt:r8>
  </property>
</Properties>
</file>