
<file path=[Content_Types].xml><?xml version="1.0" encoding="utf-8"?>
<Types xmlns="http://schemas.openxmlformats.org/package/2006/content-types">
  <Default Extension="bin" ContentType="application/vnd.openxmlformats-officedocument.presentationml.printerSetting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handoutMasterIdLst>
    <p:handoutMasterId r:id="rId9"/>
  </p:handoutMasterIdLst>
  <p:sldIdLst>
    <p:sldId id="310" r:id="rId2"/>
    <p:sldId id="309" r:id="rId3"/>
    <p:sldId id="304" r:id="rId4"/>
    <p:sldId id="308" r:id="rId5"/>
    <p:sldId id="305" r:id="rId6"/>
    <p:sldId id="307" r:id="rId7"/>
  </p:sldIdLst>
  <p:sldSz cx="9144000" cy="6858000" type="screen4x3"/>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y Allan" initials="K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0ADF9"/>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2939" autoAdjust="0"/>
  </p:normalViewPr>
  <p:slideViewPr>
    <p:cSldViewPr>
      <p:cViewPr varScale="1">
        <p:scale>
          <a:sx n="123" d="100"/>
          <a:sy n="123" d="100"/>
        </p:scale>
        <p:origin x="-2984" y="-1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2958" y="-108"/>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viewProps" Target="viewProps.xml"/><Relationship Id="rId8" Type="http://schemas.openxmlformats.org/officeDocument/2006/relationships/notesMaster" Target="notesMasters/notesMaster1.xml"/><Relationship Id="rId18"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presProps" Target="presProps.xml"/><Relationship Id="rId7" Type="http://schemas.openxmlformats.org/officeDocument/2006/relationships/slide" Target="slides/slide6.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printerSettings" Target="printerSettings/printerSettings1.bin"/><Relationship Id="rId1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63032" y="0"/>
            <a:ext cx="2955290" cy="495935"/>
          </a:xfrm>
          <a:prstGeom prst="rect">
            <a:avLst/>
          </a:prstGeom>
        </p:spPr>
        <p:txBody>
          <a:bodyPr vert="horz" lIns="91440" tIns="45720" rIns="91440" bIns="45720" rtlCol="0"/>
          <a:lstStyle>
            <a:lvl1pPr algn="r">
              <a:defRPr sz="1200"/>
            </a:lvl1pPr>
          </a:lstStyle>
          <a:p>
            <a:fld id="{1AEA2A0B-F36F-4B3F-84C3-EFB7110F3E28}" type="datetimeFigureOut">
              <a:rPr lang="en-GB" smtClean="0"/>
              <a:t>24/08/17</a:t>
            </a:fld>
            <a:endParaRPr lang="en-GB"/>
          </a:p>
        </p:txBody>
      </p:sp>
      <p:sp>
        <p:nvSpPr>
          <p:cNvPr id="4" name="Footer Placeholder 3"/>
          <p:cNvSpPr>
            <a:spLocks noGrp="1"/>
          </p:cNvSpPr>
          <p:nvPr>
            <p:ph type="ftr" sz="quarter" idx="2"/>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63032" y="9421044"/>
            <a:ext cx="2955290" cy="495935"/>
          </a:xfrm>
          <a:prstGeom prst="rect">
            <a:avLst/>
          </a:prstGeom>
        </p:spPr>
        <p:txBody>
          <a:bodyPr vert="horz" lIns="91440" tIns="45720" rIns="91440" bIns="45720" rtlCol="0" anchor="b"/>
          <a:lstStyle>
            <a:lvl1pPr algn="r">
              <a:defRPr sz="1200"/>
            </a:lvl1pPr>
          </a:lstStyle>
          <a:p>
            <a:fld id="{70942D0A-9682-4A15-A246-53AF8061BA29}" type="slidenum">
              <a:rPr lang="en-GB" smtClean="0"/>
              <a:t>‹#›</a:t>
            </a:fld>
            <a:endParaRPr lang="en-GB"/>
          </a:p>
        </p:txBody>
      </p:sp>
    </p:spTree>
    <p:extLst>
      <p:ext uri="{BB962C8B-B14F-4D97-AF65-F5344CB8AC3E}">
        <p14:creationId xmlns:p14="http://schemas.microsoft.com/office/powerpoint/2010/main" val="215351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63032" y="0"/>
            <a:ext cx="2955290" cy="495935"/>
          </a:xfrm>
          <a:prstGeom prst="rect">
            <a:avLst/>
          </a:prstGeom>
        </p:spPr>
        <p:txBody>
          <a:bodyPr vert="horz" lIns="91440" tIns="45720" rIns="91440" bIns="45720" rtlCol="0"/>
          <a:lstStyle>
            <a:lvl1pPr algn="r">
              <a:defRPr sz="1200"/>
            </a:lvl1pPr>
          </a:lstStyle>
          <a:p>
            <a:fld id="{963035FB-33D5-4095-8E50-C5859E3F67B4}" type="datetimeFigureOut">
              <a:rPr lang="en-GB" smtClean="0"/>
              <a:t>24/08/17</a:t>
            </a:fld>
            <a:endParaRPr lang="en-GB"/>
          </a:p>
        </p:txBody>
      </p:sp>
      <p:sp>
        <p:nvSpPr>
          <p:cNvPr id="4" name="Slide Image Placeholder 3"/>
          <p:cNvSpPr>
            <a:spLocks noGrp="1" noRot="1" noChangeAspect="1"/>
          </p:cNvSpPr>
          <p:nvPr>
            <p:ph type="sldImg" idx="2"/>
          </p:nvPr>
        </p:nvSpPr>
        <p:spPr>
          <a:xfrm>
            <a:off x="930275" y="744538"/>
            <a:ext cx="4959350" cy="37195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990" y="4711383"/>
            <a:ext cx="5455920" cy="446341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63032" y="9421044"/>
            <a:ext cx="2955290" cy="495935"/>
          </a:xfrm>
          <a:prstGeom prst="rect">
            <a:avLst/>
          </a:prstGeom>
        </p:spPr>
        <p:txBody>
          <a:bodyPr vert="horz" lIns="91440" tIns="45720" rIns="91440" bIns="45720" rtlCol="0" anchor="b"/>
          <a:lstStyle>
            <a:lvl1pPr algn="r">
              <a:defRPr sz="1200"/>
            </a:lvl1pPr>
          </a:lstStyle>
          <a:p>
            <a:fld id="{AC3E0D46-958F-4129-A934-097439C0DE20}" type="slidenum">
              <a:rPr lang="en-GB" smtClean="0"/>
              <a:t>‹#›</a:t>
            </a:fld>
            <a:endParaRPr lang="en-GB"/>
          </a:p>
        </p:txBody>
      </p:sp>
    </p:spTree>
    <p:extLst>
      <p:ext uri="{BB962C8B-B14F-4D97-AF65-F5344CB8AC3E}">
        <p14:creationId xmlns:p14="http://schemas.microsoft.com/office/powerpoint/2010/main" val="365931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www.youtube.com/watch?v=lZG8xJcxhO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youtube.com/watch?v=YteS-sS9xQ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www.youtube.com/watch?v=qersZxgMQcQ"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Image: </a:t>
            </a:r>
            <a:r>
              <a:rPr lang="en-GB" sz="1200" b="0" i="0" kern="1200" dirty="0" smtClean="0">
                <a:solidFill>
                  <a:schemeClr val="tx1"/>
                </a:solidFill>
                <a:effectLst/>
                <a:latin typeface="+mn-lt"/>
                <a:ea typeface="+mn-ea"/>
                <a:cs typeface="+mn-cs"/>
              </a:rPr>
              <a:t>On 1 July 2016, </a:t>
            </a:r>
            <a:r>
              <a:rPr lang="en-GB" sz="1200" b="0" i="0" kern="1200" dirty="0" err="1" smtClean="0">
                <a:solidFill>
                  <a:schemeClr val="tx1"/>
                </a:solidFill>
                <a:effectLst/>
                <a:latin typeface="+mn-lt"/>
                <a:ea typeface="+mn-ea"/>
                <a:cs typeface="+mn-cs"/>
              </a:rPr>
              <a:t>Iñupiat</a:t>
            </a:r>
            <a:r>
              <a:rPr lang="en-GB" sz="1200" b="0" i="0" kern="1200" dirty="0" smtClean="0">
                <a:solidFill>
                  <a:schemeClr val="tx1"/>
                </a:solidFill>
                <a:effectLst/>
                <a:latin typeface="+mn-lt"/>
                <a:ea typeface="+mn-ea"/>
                <a:cs typeface="+mn-cs"/>
              </a:rPr>
              <a:t> girl </a:t>
            </a:r>
            <a:r>
              <a:rPr lang="en-GB" sz="1200" b="0" i="0" kern="1200" dirty="0" err="1" smtClean="0">
                <a:solidFill>
                  <a:schemeClr val="tx1"/>
                </a:solidFill>
                <a:effectLst/>
                <a:latin typeface="+mn-lt"/>
                <a:ea typeface="+mn-ea"/>
                <a:cs typeface="+mn-cs"/>
              </a:rPr>
              <a:t>Amaia</a:t>
            </a:r>
            <a:r>
              <a:rPr lang="en-GB" sz="1200" b="0" i="0" kern="1200" dirty="0" smtClean="0">
                <a:solidFill>
                  <a:schemeClr val="tx1"/>
                </a:solidFill>
                <a:effectLst/>
                <a:latin typeface="+mn-lt"/>
                <a:ea typeface="+mn-ea"/>
                <a:cs typeface="+mn-cs"/>
              </a:rPr>
              <a:t>, 11, standing on a ice floe on a shore of the Arctic Ocean in Barrow, Alaska in the United States of America. The anomalous melting of the Arctic ice is one of the many effects of global warming that has a serious impact on the life of humans and the wildlife. In the several recent years, big ice floes can be found further from the shore, as the sea ice starts melting earlier and faster. </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1</a:t>
            </a:fld>
            <a:endParaRPr lang="en-GB"/>
          </a:p>
        </p:txBody>
      </p:sp>
    </p:spTree>
    <p:extLst>
      <p:ext uri="{BB962C8B-B14F-4D97-AF65-F5344CB8AC3E}">
        <p14:creationId xmlns:p14="http://schemas.microsoft.com/office/powerpoint/2010/main" val="3277082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Video:</a:t>
            </a:r>
            <a:r>
              <a:rPr lang="en-GB" b="1" baseline="0" dirty="0" smtClean="0"/>
              <a:t> </a:t>
            </a:r>
            <a:r>
              <a:rPr lang="en-GB" dirty="0" smtClean="0"/>
              <a:t>If this embedded</a:t>
            </a:r>
            <a:r>
              <a:rPr lang="en-GB" baseline="0" dirty="0" smtClean="0"/>
              <a:t> video does not work then please find here: </a:t>
            </a:r>
            <a:r>
              <a:rPr lang="en-GB" sz="1200" dirty="0" smtClean="0">
                <a:hlinkClick r:id="rId3"/>
              </a:rPr>
              <a:t>https://www.youtube.com/watch?v=lZG8xJcxhOE</a:t>
            </a: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Presentation: </a:t>
            </a:r>
            <a:r>
              <a:rPr lang="en-GB" sz="1200" dirty="0" smtClean="0"/>
              <a:t>The text on the slide is a summary of Article 6.  This is not the only Article that can be linked to the impact of climate change (for example, see Article 24) but it enables the presenter to make the vital point that climate change can lead to life threatening situations. The video clip (1 minute) shows how</a:t>
            </a:r>
            <a:r>
              <a:rPr lang="en-GB" sz="1200" baseline="0" dirty="0" smtClean="0"/>
              <a:t> </a:t>
            </a:r>
            <a:r>
              <a:rPr lang="en-GB" sz="1200" dirty="0" smtClean="0"/>
              <a:t>throughout the world climate change</a:t>
            </a:r>
            <a:r>
              <a:rPr lang="en-GB" sz="1200" baseline="0" dirty="0" smtClean="0"/>
              <a:t> and its effects are forcing millions of children and families to flee their homes. </a:t>
            </a: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p:txBody>
      </p:sp>
      <p:sp>
        <p:nvSpPr>
          <p:cNvPr id="4" name="Slide Number Placeholder 3"/>
          <p:cNvSpPr>
            <a:spLocks noGrp="1"/>
          </p:cNvSpPr>
          <p:nvPr>
            <p:ph type="sldNum" sz="quarter" idx="10"/>
          </p:nvPr>
        </p:nvSpPr>
        <p:spPr/>
        <p:txBody>
          <a:bodyPr/>
          <a:lstStyle/>
          <a:p>
            <a:fld id="{AC3E0D46-958F-4129-A934-097439C0DE20}" type="slidenum">
              <a:rPr lang="en-GB" smtClean="0"/>
              <a:t>2</a:t>
            </a:fld>
            <a:endParaRPr lang="en-GB"/>
          </a:p>
        </p:txBody>
      </p:sp>
    </p:spTree>
    <p:extLst>
      <p:ext uri="{BB962C8B-B14F-4D97-AF65-F5344CB8AC3E}">
        <p14:creationId xmlns:p14="http://schemas.microsoft.com/office/powerpoint/2010/main" val="202950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Images: </a:t>
            </a:r>
            <a:r>
              <a:rPr lang="en-GB" dirty="0" smtClean="0"/>
              <a:t>From left to right:</a:t>
            </a:r>
          </a:p>
          <a:p>
            <a:endParaRPr lang="en-GB" dirty="0" smtClean="0"/>
          </a:p>
          <a:p>
            <a:pPr marL="228600" indent="-228600">
              <a:buAutoNum type="arabicPeriod"/>
            </a:pPr>
            <a:r>
              <a:rPr lang="en-GB" sz="1200" b="0" i="0" kern="1200" dirty="0" smtClean="0">
                <a:solidFill>
                  <a:schemeClr val="tx1"/>
                </a:solidFill>
                <a:effectLst/>
                <a:latin typeface="+mn-lt"/>
                <a:ea typeface="+mn-ea"/>
                <a:cs typeface="+mn-cs"/>
              </a:rPr>
              <a:t>Ethiopia is experiencing one of its worst droughts in decades, which has led to water scarcity and food insecurity for millions. Approximately 5.8 million people need access to safe drinking water. In areas with severe water shortages, some children have to travel long distances to get water for household use. As a result, they go to school late or miss school altogether. </a:t>
            </a:r>
          </a:p>
          <a:p>
            <a:pPr marL="0" indent="0">
              <a:buNone/>
            </a:pPr>
            <a:endParaRPr lang="en-GB" dirty="0" smtClean="0"/>
          </a:p>
          <a:p>
            <a:r>
              <a:rPr lang="en-GB" dirty="0" smtClean="0"/>
              <a:t>2. Frank, 13, stands on a seawall that protects his family home from the rising seas in </a:t>
            </a:r>
            <a:r>
              <a:rPr lang="en-GB" dirty="0" err="1" smtClean="0"/>
              <a:t>Jenrock</a:t>
            </a:r>
            <a:r>
              <a:rPr lang="en-GB" dirty="0" smtClean="0"/>
              <a:t> village in the Majuro Atoll in the Marshall Islands. His parents say that despite the wall during high tides the water breaks in to their yard.</a:t>
            </a:r>
          </a:p>
          <a:p>
            <a:endParaRPr lang="en-GB" dirty="0" smtClean="0"/>
          </a:p>
          <a:p>
            <a:r>
              <a:rPr lang="en-GB" dirty="0" smtClean="0"/>
              <a:t>3.</a:t>
            </a:r>
            <a:r>
              <a:rPr lang="en-GB" baseline="0" dirty="0" smtClean="0"/>
              <a:t> </a:t>
            </a:r>
            <a:r>
              <a:rPr lang="en-GB" sz="1200" b="0" i="0" kern="1200" dirty="0" err="1" smtClean="0">
                <a:solidFill>
                  <a:schemeClr val="tx1"/>
                </a:solidFill>
                <a:effectLst/>
                <a:latin typeface="+mn-lt"/>
                <a:ea typeface="+mn-ea"/>
                <a:cs typeface="+mn-cs"/>
              </a:rPr>
              <a:t>Tekua</a:t>
            </a:r>
            <a:r>
              <a:rPr lang="en-GB" sz="1200" b="0" i="0" kern="1200" dirty="0" smtClean="0">
                <a:solidFill>
                  <a:schemeClr val="tx1"/>
                </a:solidFill>
                <a:effectLst/>
                <a:latin typeface="+mn-lt"/>
                <a:ea typeface="+mn-ea"/>
                <a:cs typeface="+mn-cs"/>
              </a:rPr>
              <a:t>, 10, sits on a dead coconut tree in the village of </a:t>
            </a:r>
            <a:r>
              <a:rPr lang="en-GB" sz="1200" b="0" i="0" kern="1200" dirty="0" err="1" smtClean="0">
                <a:solidFill>
                  <a:schemeClr val="tx1"/>
                </a:solidFill>
                <a:effectLst/>
                <a:latin typeface="+mn-lt"/>
                <a:ea typeface="+mn-ea"/>
                <a:cs typeface="+mn-cs"/>
              </a:rPr>
              <a:t>Tebunginako</a:t>
            </a:r>
            <a:r>
              <a:rPr lang="en-GB" sz="1200" b="0" i="0" kern="1200" dirty="0" smtClean="0">
                <a:solidFill>
                  <a:schemeClr val="tx1"/>
                </a:solidFill>
                <a:effectLst/>
                <a:latin typeface="+mn-lt"/>
                <a:ea typeface="+mn-ea"/>
                <a:cs typeface="+mn-cs"/>
              </a:rPr>
              <a:t>, Kiribati. Residents of the village have been planting mangroves in the area that usually floods at high tide. The</a:t>
            </a:r>
            <a:r>
              <a:rPr lang="en-GB" sz="1200" b="0" i="0" kern="1200" baseline="0" dirty="0" smtClean="0">
                <a:solidFill>
                  <a:schemeClr val="tx1"/>
                </a:solidFill>
                <a:effectLst/>
                <a:latin typeface="+mn-lt"/>
                <a:ea typeface="+mn-ea"/>
                <a:cs typeface="+mn-cs"/>
              </a:rPr>
              <a:t> island</a:t>
            </a:r>
            <a:r>
              <a:rPr lang="en-GB" sz="1200" b="0" i="0" kern="1200" dirty="0" smtClean="0">
                <a:solidFill>
                  <a:schemeClr val="tx1"/>
                </a:solidFill>
                <a:effectLst/>
                <a:latin typeface="+mn-lt"/>
                <a:ea typeface="+mn-ea"/>
                <a:cs typeface="+mn-cs"/>
              </a:rPr>
              <a:t> is most threatened by rising sea levels. The country's government says </a:t>
            </a:r>
            <a:r>
              <a:rPr lang="en-GB" sz="1200" b="0" i="0" kern="1200" dirty="0" err="1" smtClean="0">
                <a:solidFill>
                  <a:schemeClr val="tx1"/>
                </a:solidFill>
                <a:effectLst/>
                <a:latin typeface="+mn-lt"/>
                <a:ea typeface="+mn-ea"/>
                <a:cs typeface="+mn-cs"/>
              </a:rPr>
              <a:t>Tebunginako</a:t>
            </a:r>
            <a:r>
              <a:rPr lang="en-GB" sz="1200" b="0" i="0" kern="1200" dirty="0" smtClean="0">
                <a:solidFill>
                  <a:schemeClr val="tx1"/>
                </a:solidFill>
                <a:effectLst/>
                <a:latin typeface="+mn-lt"/>
                <a:ea typeface="+mn-ea"/>
                <a:cs typeface="+mn-cs"/>
              </a:rPr>
              <a:t> is a "barometer for what Kiribati can expect in the future". </a:t>
            </a:r>
          </a:p>
          <a:p>
            <a:endParaRPr lang="en-GB" sz="1200" b="0" i="0" kern="1200" dirty="0" smtClean="0">
              <a:solidFill>
                <a:schemeClr val="tx1"/>
              </a:solidFill>
              <a:effectLst/>
              <a:latin typeface="+mn-lt"/>
              <a:ea typeface="+mn-ea"/>
              <a:cs typeface="+mn-cs"/>
            </a:endParaRPr>
          </a:p>
          <a:p>
            <a:r>
              <a:rPr lang="en-GB" b="1" dirty="0" smtClean="0"/>
              <a:t>Presentation: </a:t>
            </a:r>
          </a:p>
          <a:p>
            <a:r>
              <a:rPr lang="en-GB" b="0" dirty="0" smtClean="0"/>
              <a:t>Left</a:t>
            </a:r>
            <a:r>
              <a:rPr lang="en-GB" b="0" baseline="0" dirty="0" smtClean="0"/>
              <a:t> image: E</a:t>
            </a:r>
            <a:r>
              <a:rPr lang="en-GB" dirty="0" smtClean="0"/>
              <a:t>thiopia is currently (in 2017) experiencing one of its worst droughts in decades.  In areas with severe water shortages, some children have to travel long distances to get water for household use. As a result, they go to school late or miss school altogether. </a:t>
            </a:r>
          </a:p>
          <a:p>
            <a:r>
              <a:rPr lang="en-GB" dirty="0" smtClean="0"/>
              <a:t>Middle image:  Frank, 13, stands on a seawall that protects his family home from the rising seas in </a:t>
            </a:r>
            <a:r>
              <a:rPr lang="en-GB" dirty="0" err="1" smtClean="0"/>
              <a:t>Jenrock</a:t>
            </a:r>
            <a:r>
              <a:rPr lang="en-GB" dirty="0" smtClean="0"/>
              <a:t> village in the Majuro Atoll in the Marshall Islands (2014). His parents say that despite the wall during high tides the water breaks in to their yard. </a:t>
            </a:r>
          </a:p>
          <a:p>
            <a:r>
              <a:rPr lang="en-GB" dirty="0" smtClean="0"/>
              <a:t>Right image: </a:t>
            </a:r>
            <a:r>
              <a:rPr lang="en-GB" dirty="0" err="1" smtClean="0"/>
              <a:t>Tekua</a:t>
            </a:r>
            <a:r>
              <a:rPr lang="en-GB" dirty="0" smtClean="0"/>
              <a:t>, 10, sits on a dead coconut tree in the village of </a:t>
            </a:r>
            <a:r>
              <a:rPr lang="en-GB" dirty="0" err="1" smtClean="0"/>
              <a:t>Tebunginako</a:t>
            </a:r>
            <a:r>
              <a:rPr lang="en-GB" dirty="0" smtClean="0"/>
              <a:t>, Kiribati (2016). Residents of the village have been planting mangroves in the area that usually floods at high tide.</a:t>
            </a: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3</a:t>
            </a:fld>
            <a:endParaRPr lang="en-GB"/>
          </a:p>
        </p:txBody>
      </p:sp>
    </p:spTree>
    <p:extLst>
      <p:ext uri="{BB962C8B-B14F-4D97-AF65-F5344CB8AC3E}">
        <p14:creationId xmlns:p14="http://schemas.microsoft.com/office/powerpoint/2010/main" val="94221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Video: </a:t>
            </a:r>
            <a:r>
              <a:rPr lang="en-GB" dirty="0" smtClean="0"/>
              <a:t>If</a:t>
            </a:r>
            <a:r>
              <a:rPr lang="en-GB" baseline="0" dirty="0" smtClean="0"/>
              <a:t> the embedded video will not load then please find it here: </a:t>
            </a:r>
            <a:r>
              <a:rPr lang="en-GB" sz="1200" dirty="0" smtClean="0">
                <a:hlinkClick r:id="rId3"/>
              </a:rPr>
              <a:t>https://www.youtube.com/watch?v=YteS-sS9xQs</a:t>
            </a:r>
            <a:endParaRPr lang="en-GB" sz="1200" dirty="0" smtClean="0"/>
          </a:p>
          <a:p>
            <a:endParaRPr lang="en-GB" dirty="0" smtClean="0"/>
          </a:p>
          <a:p>
            <a:r>
              <a:rPr lang="en-GB" b="1" dirty="0" smtClean="0"/>
              <a:t>Presentation: </a:t>
            </a:r>
            <a:r>
              <a:rPr lang="en-GB" dirty="0" smtClean="0"/>
              <a:t>The video clip highlights how a small family is affected by the changing climate during the course of three generations. Children are the most vulnerable, yet least responsible for the effects of climate change. </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4</a:t>
            </a:fld>
            <a:endParaRPr lang="en-GB"/>
          </a:p>
        </p:txBody>
      </p:sp>
    </p:spTree>
    <p:extLst>
      <p:ext uri="{BB962C8B-B14F-4D97-AF65-F5344CB8AC3E}">
        <p14:creationId xmlns:p14="http://schemas.microsoft.com/office/powerpoint/2010/main" val="3888768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Video:</a:t>
            </a:r>
            <a:r>
              <a:rPr lang="en-GB" b="1" baseline="0" dirty="0" smtClean="0"/>
              <a:t> </a:t>
            </a:r>
            <a:r>
              <a:rPr lang="en-GB" dirty="0" smtClean="0"/>
              <a:t>If the embedded video will not load then please find</a:t>
            </a:r>
            <a:r>
              <a:rPr lang="en-GB" baseline="0" dirty="0" smtClean="0"/>
              <a:t> here: </a:t>
            </a:r>
            <a:r>
              <a:rPr lang="en-GB" sz="1200" dirty="0" smtClean="0">
                <a:hlinkClick r:id="rId3"/>
              </a:rPr>
              <a:t>https://www.youtube.com/watch?v=qersZxgMQcQ</a:t>
            </a: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Presentation: </a:t>
            </a:r>
            <a:r>
              <a:rPr lang="en-GB" sz="1200" dirty="0" smtClean="0"/>
              <a:t>The video clip ‘John from Vanuatu tells his story’ relates to March 2015, when Vanuatu was hit by Cyclone Pam which destroyed many houses, buildings and ruined crops. Instead of having the chance to recover, it is now experiencing extreme dry weather due to El Nino. UNICEF is working in the region to provide health and nutritional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5</a:t>
            </a:fld>
            <a:endParaRPr lang="en-GB"/>
          </a:p>
        </p:txBody>
      </p:sp>
    </p:spTree>
    <p:extLst>
      <p:ext uri="{BB962C8B-B14F-4D97-AF65-F5344CB8AC3E}">
        <p14:creationId xmlns:p14="http://schemas.microsoft.com/office/powerpoint/2010/main" val="3530996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 </a:t>
            </a:r>
            <a:r>
              <a:rPr lang="en-GB" dirty="0" err="1" smtClean="0"/>
              <a:t>Nhleya</a:t>
            </a:r>
            <a:r>
              <a:rPr lang="en-GB" dirty="0" smtClean="0"/>
              <a:t> (17) head of the </a:t>
            </a:r>
            <a:r>
              <a:rPr lang="en-GB" dirty="0" err="1" smtClean="0"/>
              <a:t>Nhleya</a:t>
            </a:r>
            <a:r>
              <a:rPr lang="en-GB" dirty="0" smtClean="0"/>
              <a:t> Family is seen a the drying up dam where they fetch water in this Thursday August, 25, 2016 photo in </a:t>
            </a:r>
            <a:r>
              <a:rPr lang="en-GB" dirty="0" err="1" smtClean="0"/>
              <a:t>Siyephi</a:t>
            </a:r>
            <a:r>
              <a:rPr lang="en-GB" dirty="0" smtClean="0"/>
              <a:t> Village, </a:t>
            </a:r>
            <a:r>
              <a:rPr lang="en-GB" dirty="0" err="1" smtClean="0"/>
              <a:t>Bullilima</a:t>
            </a:r>
            <a:r>
              <a:rPr lang="en-GB" dirty="0" smtClean="0"/>
              <a:t> District in </a:t>
            </a:r>
            <a:r>
              <a:rPr lang="en-GB" dirty="0" err="1" smtClean="0"/>
              <a:t>Matebeland</a:t>
            </a:r>
            <a:r>
              <a:rPr lang="en-GB" dirty="0" smtClean="0"/>
              <a:t> South Province, Zimbabwe. The mother of the children ran away leaving the family to be taken care of by their elder sister Vanessa </a:t>
            </a:r>
            <a:r>
              <a:rPr lang="en-GB" dirty="0" err="1" smtClean="0"/>
              <a:t>Nhleya</a:t>
            </a:r>
            <a:r>
              <a:rPr lang="en-GB" dirty="0" smtClean="0"/>
              <a:t> (17) who is now heading the family. The </a:t>
            </a:r>
            <a:r>
              <a:rPr lang="en-GB" dirty="0" err="1" smtClean="0"/>
              <a:t>Nhleyas</a:t>
            </a:r>
            <a:r>
              <a:rPr lang="en-GB" dirty="0" smtClean="0"/>
              <a:t> are among the more than four </a:t>
            </a:r>
            <a:r>
              <a:rPr lang="en-GB" dirty="0" err="1" smtClean="0"/>
              <a:t>millon</a:t>
            </a:r>
            <a:r>
              <a:rPr lang="en-GB" dirty="0" smtClean="0"/>
              <a:t> Zimbabweans that the government says will need food aid assistance following the El Nino-induced drought that struck the Southern African Nation. The government, UN agencies including UNICEF and other donors are appealing for millions of dollars in emergency support to assist stricken families. UNICEF Zimbabwe says its funding gap remains above US $19 million.</a:t>
            </a:r>
          </a:p>
          <a:p>
            <a:endParaRPr lang="en-GB" dirty="0" smtClean="0"/>
          </a:p>
          <a:p>
            <a:r>
              <a:rPr lang="en-GB" b="1" dirty="0" smtClean="0"/>
              <a:t>Presentation: </a:t>
            </a:r>
            <a:r>
              <a:rPr lang="en-GB" dirty="0" smtClean="0"/>
              <a:t>The slide asks a question for students to reflect upon using their knowledge of the UNCRC in terms of the rights that are denied due to extreme drought severity.</a:t>
            </a: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6</a:t>
            </a:fld>
            <a:endParaRPr lang="en-GB"/>
          </a:p>
        </p:txBody>
      </p:sp>
    </p:spTree>
    <p:extLst>
      <p:ext uri="{BB962C8B-B14F-4D97-AF65-F5344CB8AC3E}">
        <p14:creationId xmlns:p14="http://schemas.microsoft.com/office/powerpoint/2010/main" val="3764683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4397" r="16689" b="1504"/>
          <a:stretch/>
        </p:blipFill>
        <p:spPr>
          <a:xfrm>
            <a:off x="-1" y="-27384"/>
            <a:ext cx="9144001"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7906" y="167436"/>
            <a:ext cx="5002518" cy="1100772"/>
          </a:xfrm>
          <a:prstGeom prst="rect">
            <a:avLst/>
          </a:prstGeom>
        </p:spPr>
      </p:pic>
    </p:spTree>
    <p:extLst>
      <p:ext uri="{BB962C8B-B14F-4D97-AF65-F5344CB8AC3E}">
        <p14:creationId xmlns:p14="http://schemas.microsoft.com/office/powerpoint/2010/main" val="307921384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1"/>
            <a:ext cx="5111750" cy="52441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313" cy="40821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24/08/17</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3636" y="5757228"/>
            <a:ext cx="5002518" cy="1100772"/>
          </a:xfrm>
          <a:prstGeom prst="rect">
            <a:avLst/>
          </a:prstGeom>
        </p:spPr>
      </p:pic>
    </p:spTree>
    <p:extLst>
      <p:ext uri="{BB962C8B-B14F-4D97-AF65-F5344CB8AC3E}">
        <p14:creationId xmlns:p14="http://schemas.microsoft.com/office/powerpoint/2010/main" val="1634490818"/>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5091434"/>
            <a:ext cx="6552728" cy="425798"/>
          </a:xfrm>
        </p:spPr>
        <p:txBody>
          <a:bodyPr anchor="b"/>
          <a:lstStyle>
            <a:lvl1pPr algn="l">
              <a:defRPr sz="2000" b="1"/>
            </a:lvl1pPr>
          </a:lstStyle>
          <a:p>
            <a:r>
              <a:rPr lang="en-US" dirty="0" smtClean="0"/>
              <a:t>Click to edit Master title style</a:t>
            </a:r>
            <a:endParaRPr lang="en-GB" dirty="0"/>
          </a:p>
        </p:txBody>
      </p:sp>
      <p:sp>
        <p:nvSpPr>
          <p:cNvPr id="3" name="Picture Placeholder 2"/>
          <p:cNvSpPr>
            <a:spLocks noGrp="1"/>
          </p:cNvSpPr>
          <p:nvPr>
            <p:ph type="pic" idx="1"/>
          </p:nvPr>
        </p:nvSpPr>
        <p:spPr>
          <a:xfrm>
            <a:off x="9747" y="0"/>
            <a:ext cx="9098757" cy="50131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3930" y="5757228"/>
            <a:ext cx="5002518" cy="1100772"/>
          </a:xfrm>
          <a:prstGeom prst="rect">
            <a:avLst/>
          </a:prstGeom>
        </p:spPr>
      </p:pic>
    </p:spTree>
    <p:extLst>
      <p:ext uri="{BB962C8B-B14F-4D97-AF65-F5344CB8AC3E}">
        <p14:creationId xmlns:p14="http://schemas.microsoft.com/office/powerpoint/2010/main" val="3049967444"/>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24/08/17</a:t>
            </a:fld>
            <a:endParaRPr lang="en-GB" dirty="0"/>
          </a:p>
        </p:txBody>
      </p:sp>
      <p:sp>
        <p:nvSpPr>
          <p:cNvPr id="7"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8"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3" name="TextBox 2"/>
          <p:cNvSpPr txBox="1"/>
          <p:nvPr userDrawn="1"/>
        </p:nvSpPr>
        <p:spPr>
          <a:xfrm>
            <a:off x="467544" y="2276872"/>
            <a:ext cx="8208912" cy="861774"/>
          </a:xfrm>
          <a:prstGeom prst="rect">
            <a:avLst/>
          </a:prstGeom>
          <a:noFill/>
        </p:spPr>
        <p:txBody>
          <a:bodyPr wrap="square" rtlCol="0">
            <a:spAutoFit/>
          </a:bodyPr>
          <a:lstStyle/>
          <a:p>
            <a:pPr algn="ctr"/>
            <a:r>
              <a:rPr lang="en-GB" sz="5000" cap="all" spc="400" baseline="0" dirty="0" smtClean="0">
                <a:solidFill>
                  <a:srgbClr val="00AEEF"/>
                </a:solidFill>
                <a:latin typeface="Univers Next Pro Condensed" panose="020B0906030202020203" pitchFamily="34" charset="0"/>
              </a:rPr>
              <a:t>Any questions?</a:t>
            </a:r>
            <a:endParaRPr lang="en-GB" sz="5000" cap="all" spc="400" baseline="0" dirty="0">
              <a:solidFill>
                <a:srgbClr val="00AEEF"/>
              </a:solidFill>
              <a:latin typeface="Univers Next Pro Condensed" panose="020B0906030202020203" pitchFamily="34" charset="0"/>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625426613"/>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break slide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042" t="3593" r="11263" b="2473"/>
          <a:stretch/>
        </p:blipFill>
        <p:spPr>
          <a:xfrm>
            <a:off x="-252536" y="-193210"/>
            <a:ext cx="9649072" cy="705121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4018" y="5757228"/>
            <a:ext cx="5002518" cy="1100772"/>
          </a:xfrm>
          <a:prstGeom prst="rect">
            <a:avLst/>
          </a:prstGeom>
        </p:spPr>
      </p:pic>
    </p:spTree>
    <p:extLst>
      <p:ext uri="{BB962C8B-B14F-4D97-AF65-F5344CB8AC3E}">
        <p14:creationId xmlns:p14="http://schemas.microsoft.com/office/powerpoint/2010/main" val="288097439"/>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break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954" t="9580" r="16198" b="1672"/>
          <a:stretch/>
        </p:blipFill>
        <p:spPr>
          <a:xfrm>
            <a:off x="-23292" y="-138980"/>
            <a:ext cx="9324528" cy="6996979"/>
          </a:xfrm>
          <a:prstGeom prst="rect">
            <a:avLst/>
          </a:prstGeom>
        </p:spPr>
      </p:pic>
      <p:sp>
        <p:nvSpPr>
          <p:cNvPr id="10"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718" y="5757227"/>
            <a:ext cx="5002518" cy="1100772"/>
          </a:xfrm>
          <a:prstGeom prst="rect">
            <a:avLst/>
          </a:prstGeom>
        </p:spPr>
      </p:pic>
    </p:spTree>
    <p:extLst>
      <p:ext uri="{BB962C8B-B14F-4D97-AF65-F5344CB8AC3E}">
        <p14:creationId xmlns:p14="http://schemas.microsoft.com/office/powerpoint/2010/main" val="1086347555"/>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break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3099" b="3426"/>
          <a:stretch/>
        </p:blipFill>
        <p:spPr>
          <a:xfrm>
            <a:off x="-78707" y="-3133"/>
            <a:ext cx="9222707" cy="6861133"/>
          </a:xfrm>
          <a:prstGeom prst="rect">
            <a:avLst/>
          </a:prstGeom>
        </p:spPr>
      </p:pic>
      <p:sp>
        <p:nvSpPr>
          <p:cNvPr id="11" name="Title 1"/>
          <p:cNvSpPr txBox="1">
            <a:spLocks/>
          </p:cNvSpPr>
          <p:nvPr userDrawn="1"/>
        </p:nvSpPr>
        <p:spPr>
          <a:xfrm>
            <a:off x="-36512"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418975569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d/break slide 4">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289" r="10527" b="2322"/>
          <a:stretch/>
        </p:blipFill>
        <p:spPr>
          <a:xfrm>
            <a:off x="0" y="1"/>
            <a:ext cx="9144000" cy="6858000"/>
          </a:xfrm>
          <a:prstGeom prst="rect">
            <a:avLst/>
          </a:prstGeom>
        </p:spPr>
      </p:pic>
      <p:sp>
        <p:nvSpPr>
          <p:cNvPr id="11"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9"/>
            <a:ext cx="5002518" cy="1100772"/>
          </a:xfrm>
          <a:prstGeom prst="rect">
            <a:avLst/>
          </a:prstGeom>
        </p:spPr>
      </p:pic>
    </p:spTree>
    <p:extLst>
      <p:ext uri="{BB962C8B-B14F-4D97-AF65-F5344CB8AC3E}">
        <p14:creationId xmlns:p14="http://schemas.microsoft.com/office/powerpoint/2010/main" val="4147226519"/>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break slid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8494" y="5757228"/>
            <a:ext cx="5002518" cy="1100772"/>
          </a:xfrm>
          <a:prstGeom prst="rect">
            <a:avLst/>
          </a:prstGeom>
        </p:spPr>
      </p:pic>
    </p:spTree>
    <p:extLst>
      <p:ext uri="{BB962C8B-B14F-4D97-AF65-F5344CB8AC3E}">
        <p14:creationId xmlns:p14="http://schemas.microsoft.com/office/powerpoint/2010/main" val="401939696"/>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nd/break slide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0"/>
            <a:ext cx="9180512" cy="6907314"/>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806542"/>
            <a:ext cx="5002518" cy="1100772"/>
          </a:xfrm>
          <a:prstGeom prst="rect">
            <a:avLst/>
          </a:prstGeom>
        </p:spPr>
      </p:pic>
    </p:spTree>
    <p:extLst>
      <p:ext uri="{BB962C8B-B14F-4D97-AF65-F5344CB8AC3E}">
        <p14:creationId xmlns:p14="http://schemas.microsoft.com/office/powerpoint/2010/main" val="2006590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92023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88" t="370" r="9890" b="6648"/>
          <a:stretch/>
        </p:blipFill>
        <p:spPr>
          <a:xfrm>
            <a:off x="0" y="-27384"/>
            <a:ext cx="9144000"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3342" y="180000"/>
            <a:ext cx="5002518" cy="1100772"/>
          </a:xfrm>
          <a:prstGeom prst="rect">
            <a:avLst/>
          </a:prstGeom>
        </p:spPr>
      </p:pic>
    </p:spTree>
    <p:extLst>
      <p:ext uri="{BB962C8B-B14F-4D97-AF65-F5344CB8AC3E}">
        <p14:creationId xmlns:p14="http://schemas.microsoft.com/office/powerpoint/2010/main" val="12216115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7883" t="13418" r="15156"/>
          <a:stretch/>
        </p:blipFill>
        <p:spPr>
          <a:xfrm>
            <a:off x="0" y="0"/>
            <a:ext cx="9144000" cy="6858000"/>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180000"/>
            <a:ext cx="5002518" cy="1100772"/>
          </a:xfrm>
          <a:prstGeom prst="rect">
            <a:avLst/>
          </a:prstGeom>
        </p:spPr>
      </p:pic>
    </p:spTree>
    <p:extLst>
      <p:ext uri="{BB962C8B-B14F-4D97-AF65-F5344CB8AC3E}">
        <p14:creationId xmlns:p14="http://schemas.microsoft.com/office/powerpoint/2010/main" val="204977072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8989"/>
            <a:ext cx="8229600" cy="1323439"/>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1556792"/>
            <a:ext cx="8229600" cy="39604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8" name="Straight Connector 7"/>
          <p:cNvCxnSpPr/>
          <p:nvPr userDrawn="1"/>
        </p:nvCxnSpPr>
        <p:spPr>
          <a:xfrm>
            <a:off x="0" y="1369234"/>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0" y="5905500"/>
            <a:ext cx="5715000" cy="952500"/>
          </a:xfrm>
          <a:prstGeom prst="rect">
            <a:avLst/>
          </a:prstGeom>
        </p:spPr>
      </p:pic>
    </p:spTree>
    <p:extLst>
      <p:ext uri="{BB962C8B-B14F-4D97-AF65-F5344CB8AC3E}">
        <p14:creationId xmlns:p14="http://schemas.microsoft.com/office/powerpoint/2010/main" val="151295492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161"/>
            <a:ext cx="8229600" cy="1093751"/>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2636912"/>
            <a:ext cx="8229600" cy="2952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58"/>
            <a:ext cx="91440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4508" y="5789648"/>
            <a:ext cx="5002518" cy="1100772"/>
          </a:xfrm>
          <a:prstGeom prst="rect">
            <a:avLst/>
          </a:prstGeom>
        </p:spPr>
      </p:pic>
    </p:spTree>
    <p:extLst>
      <p:ext uri="{BB962C8B-B14F-4D97-AF65-F5344CB8AC3E}">
        <p14:creationId xmlns:p14="http://schemas.microsoft.com/office/powerpoint/2010/main" val="1818891946"/>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24/08/17</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2588545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cxnSp>
        <p:nvCxnSpPr>
          <p:cNvPr id="4" name="Straight Connector 3"/>
          <p:cNvCxnSpPr/>
          <p:nvPr userDrawn="1"/>
        </p:nvCxnSpPr>
        <p:spPr>
          <a:xfrm>
            <a:off x="0" y="1412776"/>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33389175"/>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4214" y="5757228"/>
            <a:ext cx="5002518" cy="1100772"/>
          </a:xfrm>
          <a:prstGeom prst="rect">
            <a:avLst/>
          </a:prstGeom>
        </p:spPr>
      </p:pic>
    </p:spTree>
    <p:extLst>
      <p:ext uri="{BB962C8B-B14F-4D97-AF65-F5344CB8AC3E}">
        <p14:creationId xmlns:p14="http://schemas.microsoft.com/office/powerpoint/2010/main" val="3010853214"/>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80962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94ABF6D-B116-48FA-8A85-4C24104CDDB3}" type="datetimeFigureOut">
              <a:rPr lang="en-GB" smtClean="0"/>
              <a:pPr/>
              <a:t>24/08/17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099AA68-E695-4F58-BEEE-DDF7D9F5029C}" type="slidenum">
              <a:rPr lang="en-GB" smtClean="0"/>
              <a:pPr/>
              <a:t>‹#›</a:t>
            </a:fld>
            <a:endParaRPr lang="en-GB"/>
          </a:p>
        </p:txBody>
      </p:sp>
    </p:spTree>
    <p:extLst>
      <p:ext uri="{BB962C8B-B14F-4D97-AF65-F5344CB8AC3E}">
        <p14:creationId xmlns:p14="http://schemas.microsoft.com/office/powerpoint/2010/main" val="62824984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50" r:id="rId4"/>
    <p:sldLayoutId id="2147483661" r:id="rId5"/>
    <p:sldLayoutId id="2147483652" r:id="rId6"/>
    <p:sldLayoutId id="2147483654" r:id="rId7"/>
    <p:sldLayoutId id="2147483655" r:id="rId8"/>
    <p:sldLayoutId id="2147483662" r:id="rId9"/>
    <p:sldLayoutId id="2147483656" r:id="rId10"/>
    <p:sldLayoutId id="2147483657" r:id="rId11"/>
    <p:sldLayoutId id="2147483663" r:id="rId12"/>
    <p:sldLayoutId id="2147483658" r:id="rId13"/>
    <p:sldLayoutId id="2147483659" r:id="rId14"/>
    <p:sldLayoutId id="2147483666" r:id="rId15"/>
    <p:sldLayoutId id="2147483669" r:id="rId16"/>
    <p:sldLayoutId id="2147483660" r:id="rId17"/>
    <p:sldLayoutId id="2147483670" r:id="rId18"/>
    <p:sldLayoutId id="2147483671" r:id="rId19"/>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4000" kern="1200" cap="all" spc="400" baseline="0">
          <a:solidFill>
            <a:schemeClr val="tx1"/>
          </a:solidFill>
          <a:latin typeface="Univers Next Pro Condensed" panose="020B0906030202020203" pitchFamily="34" charset="0"/>
          <a:ea typeface="+mj-ea"/>
          <a:cs typeface="+mj-cs"/>
        </a:defRPr>
      </a:lvl1pPr>
    </p:titleStyle>
    <p:body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5.png"/><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4.JPG"/><Relationship Id="rId1" Type="http://schemas.openxmlformats.org/officeDocument/2006/relationships/video" Target="https://www.youtube.com/embed/lZG8xJcxhOE" TargetMode="External"/><Relationship Id="rId2"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8.jpg"/><Relationship Id="rId1" Type="http://schemas.openxmlformats.org/officeDocument/2006/relationships/video" Target="https://www.youtube.com/embed/YteS-sS9xQs" TargetMode="External"/><Relationship Id="rId2"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9.gif"/><Relationship Id="rId5" Type="http://schemas.openxmlformats.org/officeDocument/2006/relationships/image" Target="../media/image20.JPG"/><Relationship Id="rId1" Type="http://schemas.openxmlformats.org/officeDocument/2006/relationships/video" Target="https://www.youtube.com/embed/qersZxgMQcQ" TargetMode="External"/><Relationship Id="rId2"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884" t="1997" r="11196" b="2127"/>
          <a:stretch/>
        </p:blipFill>
        <p:spPr>
          <a:xfrm>
            <a:off x="-36512" y="-27385"/>
            <a:ext cx="9217024" cy="6912769"/>
          </a:xfrm>
          <a:prstGeom prst="rect">
            <a:avLst/>
          </a:prstGeom>
        </p:spPr>
      </p:pic>
      <p:sp>
        <p:nvSpPr>
          <p:cNvPr id="8" name="Title 1"/>
          <p:cNvSpPr txBox="1">
            <a:spLocks/>
          </p:cNvSpPr>
          <p:nvPr/>
        </p:nvSpPr>
        <p:spPr>
          <a:xfrm>
            <a:off x="-32048" y="5301208"/>
            <a:ext cx="7772400" cy="1323439"/>
          </a:xfrm>
          <a:prstGeom prst="rect">
            <a:avLst/>
          </a:prstGeom>
          <a:solidFill>
            <a:srgbClr val="00ADF9"/>
          </a:solidFill>
        </p:spPr>
        <p:txBody>
          <a:bodyPr vert="horz"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GB" b="1" dirty="0" smtClean="0">
                <a:solidFill>
                  <a:schemeClr val="tx1"/>
                </a:solidFill>
                <a:latin typeface="Arial" panose="020B0604020202020204" pitchFamily="34" charset="0"/>
                <a:cs typeface="Arial" panose="020B0604020202020204" pitchFamily="34" charset="0"/>
              </a:rPr>
              <a:t>Climate change and </a:t>
            </a:r>
            <a:r>
              <a:rPr lang="en-GB" b="1" dirty="0" smtClean="0">
                <a:latin typeface="Arial" panose="020B0604020202020204" pitchFamily="34" charset="0"/>
                <a:cs typeface="Arial" panose="020B0604020202020204" pitchFamily="34" charset="0"/>
              </a:rPr>
              <a:t>children’s health</a:t>
            </a:r>
            <a:endParaRPr lang="en-GB"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512" y="188640"/>
            <a:ext cx="5715000" cy="952500"/>
          </a:xfrm>
          <a:prstGeom prst="rect">
            <a:avLst/>
          </a:prstGeom>
        </p:spPr>
      </p:pic>
      <p:sp>
        <p:nvSpPr>
          <p:cNvPr id="13" name="Rectangle 12"/>
          <p:cNvSpPr/>
          <p:nvPr/>
        </p:nvSpPr>
        <p:spPr>
          <a:xfrm>
            <a:off x="8022161" y="6624514"/>
            <a:ext cx="1106850" cy="253916"/>
          </a:xfrm>
          <a:prstGeom prst="rect">
            <a:avLst/>
          </a:prstGeom>
        </p:spPr>
        <p:txBody>
          <a:bodyPr wrap="none">
            <a:spAutoFit/>
          </a:bodyPr>
          <a:lstStyle/>
          <a:p>
            <a:r>
              <a:rPr lang="en-GB" sz="1050" dirty="0">
                <a:solidFill>
                  <a:schemeClr val="bg1"/>
                </a:solidFill>
                <a:latin typeface="Arial" panose="020B0604020202020204" pitchFamily="34" charset="0"/>
                <a:cs typeface="Arial" panose="020B0604020202020204" pitchFamily="34" charset="0"/>
              </a:rPr>
              <a:t>© </a:t>
            </a:r>
            <a:r>
              <a:rPr lang="en-GB" sz="1050" dirty="0" smtClean="0">
                <a:solidFill>
                  <a:schemeClr val="bg1"/>
                </a:solidFill>
                <a:latin typeface="Arial" panose="020B0604020202020204" pitchFamily="34" charset="0"/>
                <a:cs typeface="Arial" panose="020B0604020202020204" pitchFamily="34" charset="0"/>
              </a:rPr>
              <a:t>Unicef/</a:t>
            </a:r>
            <a:r>
              <a:rPr lang="en-GB" sz="1050" dirty="0" err="1" smtClean="0">
                <a:solidFill>
                  <a:schemeClr val="bg1"/>
                </a:solidFill>
              </a:rPr>
              <a:t>Sokhin</a:t>
            </a:r>
            <a:endParaRPr lang="en-GB"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85952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784976" cy="1200329"/>
          </a:xfrm>
        </p:spPr>
        <p:txBody>
          <a:bodyPr/>
          <a:lstStyle/>
          <a:p>
            <a:r>
              <a:rPr lang="en-GB" sz="3600" b="1" dirty="0" smtClean="0">
                <a:latin typeface="Arial" panose="020B0604020202020204" pitchFamily="34" charset="0"/>
                <a:cs typeface="Arial" panose="020B0604020202020204" pitchFamily="34" charset="0"/>
              </a:rPr>
              <a:t>The right to life, survival and development: </a:t>
            </a:r>
            <a:r>
              <a:rPr lang="en-GB" sz="3600" b="1" dirty="0" smtClean="0">
                <a:solidFill>
                  <a:srgbClr val="00AEEF"/>
                </a:solidFill>
                <a:latin typeface="Arial" panose="020B0604020202020204" pitchFamily="34" charset="0"/>
                <a:cs typeface="Arial" panose="020B0604020202020204" pitchFamily="34" charset="0"/>
              </a:rPr>
              <a:t>article </a:t>
            </a:r>
            <a:r>
              <a:rPr lang="en-GB" sz="3600" b="1" dirty="0">
                <a:solidFill>
                  <a:srgbClr val="00AEEF"/>
                </a:solidFill>
                <a:latin typeface="Arial" panose="020B0604020202020204" pitchFamily="34" charset="0"/>
                <a:cs typeface="Arial" panose="020B0604020202020204" pitchFamily="34" charset="0"/>
              </a:rPr>
              <a:t>6</a:t>
            </a:r>
          </a:p>
        </p:txBody>
      </p:sp>
      <p:sp>
        <p:nvSpPr>
          <p:cNvPr id="3" name="Content Placeholder 2"/>
          <p:cNvSpPr>
            <a:spLocks noGrp="1"/>
          </p:cNvSpPr>
          <p:nvPr>
            <p:ph idx="1"/>
          </p:nvPr>
        </p:nvSpPr>
        <p:spPr>
          <a:xfrm>
            <a:off x="251520" y="1916832"/>
            <a:ext cx="3960440" cy="3456384"/>
          </a:xfrm>
        </p:spPr>
        <p:txBody>
          <a:bodyPr>
            <a:normAutofit fontScale="92500"/>
          </a:bodyPr>
          <a:lstStyle/>
          <a:p>
            <a:r>
              <a:rPr lang="en-GB" sz="2400" dirty="0" smtClean="0"/>
              <a:t>Every child has the right to life.  </a:t>
            </a:r>
          </a:p>
          <a:p>
            <a:r>
              <a:rPr lang="en-GB" sz="2400" dirty="0" smtClean="0"/>
              <a:t>Governments must do all they can to ensure that children survive and develop to their full potential.</a:t>
            </a:r>
          </a:p>
          <a:p>
            <a:r>
              <a:rPr lang="en-GB" sz="2400" dirty="0" smtClean="0"/>
              <a:t>How does climate change effect children’s rights?</a:t>
            </a:r>
          </a:p>
          <a:p>
            <a:pPr marL="0" indent="0">
              <a:buNone/>
            </a:pPr>
            <a:endParaRPr lang="en-GB" dirty="0" smtClean="0"/>
          </a:p>
          <a:p>
            <a:endParaRPr lang="en-GB" dirty="0"/>
          </a:p>
        </p:txBody>
      </p:sp>
      <p:pic>
        <p:nvPicPr>
          <p:cNvPr id="4" name="lZG8xJcxhOE"/>
          <p:cNvPicPr>
            <a:picLocks noRot="1" noChangeAspect="1"/>
          </p:cNvPicPr>
          <p:nvPr>
            <a:quickTimeFile r:link="rId1"/>
          </p:nvPr>
        </p:nvPicPr>
        <p:blipFill>
          <a:blip r:embed="rId4">
            <a:extLst>
              <a:ext uri="{28A0092B-C50C-407E-A947-70E740481C1C}">
                <a14:useLocalDpi xmlns:a14="http://schemas.microsoft.com/office/drawing/2010/main" val="0"/>
              </a:ext>
            </a:extLst>
          </a:blip>
          <a:stretch>
            <a:fillRect/>
          </a:stretch>
        </p:blipFill>
        <p:spPr>
          <a:xfrm>
            <a:off x="4339060" y="1988840"/>
            <a:ext cx="4491756" cy="2520280"/>
          </a:xfrm>
          <a:prstGeom prst="rect">
            <a:avLst/>
          </a:prstGeom>
        </p:spPr>
      </p:pic>
    </p:spTree>
    <p:extLst>
      <p:ext uri="{BB962C8B-B14F-4D97-AF65-F5344CB8AC3E}">
        <p14:creationId xmlns:p14="http://schemas.microsoft.com/office/powerpoint/2010/main" val="31177044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24" y="125760"/>
            <a:ext cx="9244136" cy="1143000"/>
          </a:xfrm>
        </p:spPr>
        <p:txBody>
          <a:bodyPr>
            <a:noAutofit/>
          </a:bodyPr>
          <a:lstStyle/>
          <a:p>
            <a:r>
              <a:rPr lang="en-GB" sz="3600" b="1" dirty="0" smtClean="0">
                <a:latin typeface="Arial" panose="020B0604020202020204" pitchFamily="34" charset="0"/>
                <a:cs typeface="Arial" panose="020B0604020202020204" pitchFamily="34" charset="0"/>
              </a:rPr>
              <a:t>The impact of Climate </a:t>
            </a:r>
            <a:br>
              <a:rPr lang="en-GB" sz="3600" b="1" dirty="0" smtClean="0">
                <a:latin typeface="Arial" panose="020B0604020202020204" pitchFamily="34" charset="0"/>
                <a:cs typeface="Arial" panose="020B0604020202020204" pitchFamily="34" charset="0"/>
              </a:rPr>
            </a:br>
            <a:r>
              <a:rPr lang="en-GB" sz="3600" b="1" dirty="0" smtClean="0">
                <a:latin typeface="Arial" panose="020B0604020202020204" pitchFamily="34" charset="0"/>
                <a:cs typeface="Arial" panose="020B0604020202020204" pitchFamily="34" charset="0"/>
              </a:rPr>
              <a:t>Change on </a:t>
            </a:r>
            <a:r>
              <a:rPr lang="en-GB" sz="3600" b="1" dirty="0" smtClean="0">
                <a:solidFill>
                  <a:srgbClr val="00AEEF"/>
                </a:solidFill>
                <a:latin typeface="Arial" panose="020B0604020202020204" pitchFamily="34" charset="0"/>
                <a:cs typeface="Arial" panose="020B0604020202020204" pitchFamily="34" charset="0"/>
              </a:rPr>
              <a:t>child rights</a:t>
            </a:r>
            <a:endParaRPr lang="en-GB" sz="3600" b="1" dirty="0">
              <a:solidFill>
                <a:srgbClr val="00AEEF"/>
              </a:solidFill>
              <a:latin typeface="Arial" panose="020B0604020202020204" pitchFamily="34" charset="0"/>
              <a:cs typeface="Arial" panose="020B0604020202020204" pitchFamily="34" charset="0"/>
            </a:endParaRPr>
          </a:p>
        </p:txBody>
      </p:sp>
      <p:sp>
        <p:nvSpPr>
          <p:cNvPr id="4" name="AutoShape 4" descr="Image result for unicef childre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unicef children"/>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2" descr="Image result for unicef katy perry weather report"/>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unicef katy perry weather report"/>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332978" y="1631454"/>
            <a:ext cx="8631510" cy="1021026"/>
          </a:xfrm>
          <a:prstGeom prst="rect">
            <a:avLst/>
          </a:prstGeom>
          <a:noFill/>
        </p:spPr>
        <p:txBody>
          <a:bodyPr wrap="square" rtlCol="0">
            <a:noAutofit/>
          </a:bodyPr>
          <a:lstStyle/>
          <a:p>
            <a:pPr>
              <a:spcAft>
                <a:spcPts val="600"/>
              </a:spcAft>
            </a:pPr>
            <a:r>
              <a:rPr lang="en-GB" sz="2400" dirty="0">
                <a:solidFill>
                  <a:srgbClr val="333333"/>
                </a:solidFill>
                <a:latin typeface="Arial" panose="020B0604020202020204" pitchFamily="34" charset="0"/>
                <a:ea typeface="Calibri"/>
                <a:cs typeface="Arial" panose="020B0604020202020204" pitchFamily="34" charset="0"/>
              </a:rPr>
              <a:t>Children are the most vulnerable, yet least responsible for the effects of climate change</a:t>
            </a:r>
            <a:r>
              <a:rPr lang="en-GB" sz="2400" dirty="0">
                <a:solidFill>
                  <a:srgbClr val="333333"/>
                </a:solidFill>
                <a:latin typeface="Univers Next Pro" panose="020B0503030202020203" pitchFamily="34" charset="0"/>
                <a:ea typeface="Calibri"/>
                <a:cs typeface="Times New Roman"/>
              </a:rPr>
              <a:t>.</a:t>
            </a:r>
            <a:r>
              <a:rPr lang="en-GB" sz="2800" dirty="0">
                <a:solidFill>
                  <a:srgbClr val="333333"/>
                </a:solidFill>
                <a:latin typeface="Univers Next Pro" panose="020B0503030202020203" pitchFamily="34" charset="0"/>
                <a:ea typeface="Calibri"/>
                <a:cs typeface="Times New Roman"/>
              </a:rPr>
              <a:t/>
            </a:r>
            <a:br>
              <a:rPr lang="en-GB" sz="2800" dirty="0">
                <a:solidFill>
                  <a:srgbClr val="333333"/>
                </a:solidFill>
                <a:latin typeface="Univers Next Pro" panose="020B0503030202020203" pitchFamily="34" charset="0"/>
                <a:ea typeface="Calibri"/>
                <a:cs typeface="Times New Roman"/>
              </a:rPr>
            </a:br>
            <a:r>
              <a:rPr lang="en-GB" sz="2800" dirty="0">
                <a:solidFill>
                  <a:srgbClr val="333333"/>
                </a:solidFill>
                <a:latin typeface="Univers Next Pro" panose="020B0503030202020203" pitchFamily="34" charset="0"/>
                <a:ea typeface="Calibri"/>
                <a:cs typeface="Times New Roman"/>
              </a:rPr>
              <a:t/>
            </a:r>
            <a:br>
              <a:rPr lang="en-GB" sz="2800" dirty="0">
                <a:solidFill>
                  <a:srgbClr val="333333"/>
                </a:solidFill>
                <a:latin typeface="Univers Next Pro" panose="020B0503030202020203" pitchFamily="34" charset="0"/>
                <a:ea typeface="Calibri"/>
                <a:cs typeface="Times New Roman"/>
              </a:rPr>
            </a:br>
            <a:endParaRPr lang="en-GB" sz="4000" dirty="0">
              <a:effectLst/>
              <a:latin typeface="Univers Next Pro" panose="020B0503030202020203" pitchFamily="34" charset="0"/>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3228334"/>
            <a:ext cx="3275516" cy="2183904"/>
          </a:xfrm>
          <a:prstGeom prst="rect">
            <a:avLst/>
          </a:prstGeom>
        </p:spPr>
      </p:pic>
      <p:sp>
        <p:nvSpPr>
          <p:cNvPr id="5" name="Rectangle 4"/>
          <p:cNvSpPr/>
          <p:nvPr/>
        </p:nvSpPr>
        <p:spPr>
          <a:xfrm>
            <a:off x="3250424" y="5201148"/>
            <a:ext cx="921747" cy="215444"/>
          </a:xfrm>
          <a:prstGeom prst="rect">
            <a:avLst/>
          </a:prstGeom>
        </p:spPr>
        <p:txBody>
          <a:bodyPr wrap="none">
            <a:spAutoFit/>
          </a:bodyPr>
          <a:lstStyle/>
          <a:p>
            <a:r>
              <a:rPr lang="en-GB" sz="800" dirty="0">
                <a:solidFill>
                  <a:schemeClr val="bg1"/>
                </a:solidFill>
                <a:latin typeface="Arial" panose="020B0604020202020204" pitchFamily="34" charset="0"/>
                <a:cs typeface="Arial" panose="020B0604020202020204" pitchFamily="34" charset="0"/>
              </a:rPr>
              <a:t>© </a:t>
            </a:r>
            <a:r>
              <a:rPr lang="en-GB" sz="800" dirty="0" smtClean="0">
                <a:solidFill>
                  <a:schemeClr val="bg1"/>
                </a:solidFill>
                <a:latin typeface="Arial" panose="020B0604020202020204" pitchFamily="34" charset="0"/>
                <a:cs typeface="Arial" panose="020B0604020202020204" pitchFamily="34" charset="0"/>
              </a:rPr>
              <a:t>Unicef/</a:t>
            </a:r>
            <a:r>
              <a:rPr lang="en-GB" sz="800" dirty="0" err="1" smtClean="0">
                <a:solidFill>
                  <a:schemeClr val="bg1"/>
                </a:solidFill>
                <a:latin typeface="Arial" panose="020B0604020202020204" pitchFamily="34" charset="0"/>
                <a:cs typeface="Arial" panose="020B0604020202020204" pitchFamily="34" charset="0"/>
              </a:rPr>
              <a:t>Sokhin</a:t>
            </a:r>
            <a:endParaRPr lang="en-GB" sz="800"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28334"/>
            <a:ext cx="3275856" cy="2183904"/>
          </a:xfrm>
          <a:prstGeom prst="rect">
            <a:avLst/>
          </a:prstGeom>
        </p:spPr>
      </p:pic>
      <p:sp>
        <p:nvSpPr>
          <p:cNvPr id="14" name="Rectangle 13"/>
          <p:cNvSpPr/>
          <p:nvPr/>
        </p:nvSpPr>
        <p:spPr>
          <a:xfrm>
            <a:off x="165342" y="5197859"/>
            <a:ext cx="902811" cy="215444"/>
          </a:xfrm>
          <a:prstGeom prst="rect">
            <a:avLst/>
          </a:prstGeom>
        </p:spPr>
        <p:txBody>
          <a:bodyPr wrap="none">
            <a:spAutoFit/>
          </a:bodyPr>
          <a:lstStyle/>
          <a:p>
            <a:r>
              <a:rPr lang="en-GB" sz="800" dirty="0">
                <a:solidFill>
                  <a:schemeClr val="bg1"/>
                </a:solidFill>
                <a:latin typeface="Arial" panose="020B0604020202020204" pitchFamily="34" charset="0"/>
                <a:cs typeface="Arial" panose="020B0604020202020204" pitchFamily="34" charset="0"/>
              </a:rPr>
              <a:t>© </a:t>
            </a:r>
            <a:r>
              <a:rPr lang="en-GB" sz="800" dirty="0" smtClean="0">
                <a:solidFill>
                  <a:schemeClr val="bg1"/>
                </a:solidFill>
                <a:latin typeface="Arial" panose="020B0604020202020204" pitchFamily="34" charset="0"/>
                <a:cs typeface="Arial" panose="020B0604020202020204" pitchFamily="34" charset="0"/>
              </a:rPr>
              <a:t>Unicef/</a:t>
            </a:r>
            <a:r>
              <a:rPr lang="en-GB" sz="800" dirty="0" err="1">
                <a:solidFill>
                  <a:schemeClr val="bg1"/>
                </a:solidFill>
                <a:latin typeface="Arial" panose="020B0604020202020204" pitchFamily="34" charset="0"/>
                <a:cs typeface="Arial" panose="020B0604020202020204" pitchFamily="34" charset="0"/>
              </a:rPr>
              <a:t>Ayene</a:t>
            </a:r>
            <a:endParaRPr lang="en-GB" sz="800"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13625"/>
          <a:stretch/>
        </p:blipFill>
        <p:spPr>
          <a:xfrm>
            <a:off x="6345589" y="3223980"/>
            <a:ext cx="2834923" cy="2188258"/>
          </a:xfrm>
          <a:prstGeom prst="rect">
            <a:avLst/>
          </a:prstGeom>
        </p:spPr>
      </p:pic>
      <p:sp>
        <p:nvSpPr>
          <p:cNvPr id="16" name="Rectangle 15"/>
          <p:cNvSpPr/>
          <p:nvPr/>
        </p:nvSpPr>
        <p:spPr>
          <a:xfrm>
            <a:off x="6318422" y="5197859"/>
            <a:ext cx="921747" cy="215444"/>
          </a:xfrm>
          <a:prstGeom prst="rect">
            <a:avLst/>
          </a:prstGeom>
        </p:spPr>
        <p:txBody>
          <a:bodyPr wrap="none">
            <a:spAutoFit/>
          </a:bodyPr>
          <a:lstStyle/>
          <a:p>
            <a:r>
              <a:rPr lang="en-GB" sz="800" dirty="0">
                <a:solidFill>
                  <a:schemeClr val="bg1"/>
                </a:solidFill>
                <a:latin typeface="Arial" panose="020B0604020202020204" pitchFamily="34" charset="0"/>
                <a:cs typeface="Arial" panose="020B0604020202020204" pitchFamily="34" charset="0"/>
              </a:rPr>
              <a:t>© </a:t>
            </a:r>
            <a:r>
              <a:rPr lang="en-GB" sz="800" dirty="0" smtClean="0">
                <a:solidFill>
                  <a:schemeClr val="bg1"/>
                </a:solidFill>
                <a:latin typeface="Arial" panose="020B0604020202020204" pitchFamily="34" charset="0"/>
                <a:cs typeface="Arial" panose="020B0604020202020204" pitchFamily="34" charset="0"/>
              </a:rPr>
              <a:t>Unicef/</a:t>
            </a:r>
            <a:r>
              <a:rPr lang="en-GB" sz="800" dirty="0" err="1" smtClean="0">
                <a:solidFill>
                  <a:schemeClr val="bg1"/>
                </a:solidFill>
                <a:latin typeface="Arial" panose="020B0604020202020204" pitchFamily="34" charset="0"/>
                <a:cs typeface="Arial" panose="020B0604020202020204" pitchFamily="34" charset="0"/>
              </a:rPr>
              <a:t>Sokhin</a:t>
            </a:r>
            <a:endParaRPr lang="en-GB"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1491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27" y="160337"/>
            <a:ext cx="9374054" cy="1143000"/>
          </a:xfrm>
        </p:spPr>
        <p:txBody>
          <a:bodyPr>
            <a:noAutofit/>
          </a:bodyPr>
          <a:lstStyle/>
          <a:p>
            <a:r>
              <a:rPr lang="en-GB" sz="3600" b="1" dirty="0" smtClean="0">
                <a:latin typeface="Arial" panose="020B0604020202020204" pitchFamily="34" charset="0"/>
                <a:cs typeface="Arial" panose="020B0604020202020204" pitchFamily="34" charset="0"/>
              </a:rPr>
              <a:t>The impact of climate </a:t>
            </a:r>
            <a:br>
              <a:rPr lang="en-GB" sz="3600" b="1" dirty="0" smtClean="0">
                <a:latin typeface="Arial" panose="020B0604020202020204" pitchFamily="34" charset="0"/>
                <a:cs typeface="Arial" panose="020B0604020202020204" pitchFamily="34" charset="0"/>
              </a:rPr>
            </a:br>
            <a:r>
              <a:rPr lang="en-GB" sz="3600" b="1" dirty="0" smtClean="0">
                <a:latin typeface="Arial" panose="020B0604020202020204" pitchFamily="34" charset="0"/>
                <a:cs typeface="Arial" panose="020B0604020202020204" pitchFamily="34" charset="0"/>
              </a:rPr>
              <a:t>change on </a:t>
            </a:r>
            <a:r>
              <a:rPr lang="en-GB" sz="3600" b="1" dirty="0" smtClean="0">
                <a:solidFill>
                  <a:srgbClr val="00AEEF"/>
                </a:solidFill>
                <a:latin typeface="Arial" panose="020B0604020202020204" pitchFamily="34" charset="0"/>
                <a:cs typeface="Arial" panose="020B0604020202020204" pitchFamily="34" charset="0"/>
              </a:rPr>
              <a:t>child rights</a:t>
            </a:r>
            <a:endParaRPr lang="en-GB" sz="3600" b="1" dirty="0">
              <a:solidFill>
                <a:srgbClr val="00AEEF"/>
              </a:solidFill>
              <a:latin typeface="Arial" panose="020B0604020202020204" pitchFamily="34" charset="0"/>
              <a:cs typeface="Arial" panose="020B0604020202020204" pitchFamily="34" charset="0"/>
            </a:endParaRPr>
          </a:p>
        </p:txBody>
      </p:sp>
      <p:sp>
        <p:nvSpPr>
          <p:cNvPr id="4" name="AutoShape 4" descr="Image result for unicef childre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unicef children"/>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2" descr="Image result for unicef katy perry weather report"/>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unicef katy perry weather report"/>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Content Placeholder 2"/>
          <p:cNvSpPr>
            <a:spLocks noGrp="1"/>
          </p:cNvSpPr>
          <p:nvPr>
            <p:ph idx="1"/>
          </p:nvPr>
        </p:nvSpPr>
        <p:spPr>
          <a:xfrm>
            <a:off x="267427" y="1989138"/>
            <a:ext cx="3080437" cy="3023376"/>
          </a:xfrm>
        </p:spPr>
        <p:txBody>
          <a:bodyPr>
            <a:noAutofit/>
          </a:bodyPr>
          <a:lstStyle/>
          <a:p>
            <a:r>
              <a:rPr lang="en-GB" sz="2400" b="1" dirty="0" smtClean="0">
                <a:solidFill>
                  <a:srgbClr val="00AEEF"/>
                </a:solidFill>
                <a:ea typeface="Calibri"/>
              </a:rPr>
              <a:t>Climate </a:t>
            </a:r>
            <a:r>
              <a:rPr lang="en-GB" sz="2400" b="1" dirty="0">
                <a:solidFill>
                  <a:srgbClr val="00AEEF"/>
                </a:solidFill>
                <a:ea typeface="Calibri"/>
              </a:rPr>
              <a:t>change </a:t>
            </a:r>
            <a:r>
              <a:rPr lang="en-GB" sz="2400" dirty="0">
                <a:solidFill>
                  <a:srgbClr val="333333"/>
                </a:solidFill>
                <a:ea typeface="Calibri"/>
              </a:rPr>
              <a:t>means more droughts, floods, heatwaves and other severe weather conditions. </a:t>
            </a:r>
            <a:endParaRPr lang="en-GB" sz="2400" dirty="0" smtClean="0">
              <a:solidFill>
                <a:srgbClr val="333333"/>
              </a:solidFill>
              <a:ea typeface="Calibri"/>
            </a:endParaRPr>
          </a:p>
          <a:p>
            <a:pPr marL="0" indent="0">
              <a:buNone/>
            </a:pPr>
            <a:endParaRPr lang="en-GB" dirty="0" smtClean="0"/>
          </a:p>
        </p:txBody>
      </p:sp>
      <p:sp>
        <p:nvSpPr>
          <p:cNvPr id="11" name="AutoShape 2" descr="Image result for unicef nine year old in vanuatu and climate change"/>
          <p:cNvSpPr>
            <a:spLocks noChangeAspect="1" noChangeArrowheads="1"/>
          </p:cNvSpPr>
          <p:nvPr/>
        </p:nvSpPr>
        <p:spPr bwMode="auto">
          <a:xfrm>
            <a:off x="609600"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4" descr="Image result for unicef nine year old in vanuatu and climate change"/>
          <p:cNvSpPr>
            <a:spLocks noChangeAspect="1" noChangeArrowheads="1"/>
          </p:cNvSpPr>
          <p:nvPr/>
        </p:nvSpPr>
        <p:spPr bwMode="auto">
          <a:xfrm>
            <a:off x="762000"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6" descr="Image result for unicef nine year old in vanuatu and climate change"/>
          <p:cNvSpPr>
            <a:spLocks noChangeAspect="1" noChangeArrowheads="1"/>
          </p:cNvSpPr>
          <p:nvPr/>
        </p:nvSpPr>
        <p:spPr bwMode="auto">
          <a:xfrm>
            <a:off x="914400"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8" descr="Image result for unicef nine year old in vanuatu and climate change"/>
          <p:cNvSpPr>
            <a:spLocks noChangeAspect="1" noChangeArrowheads="1"/>
          </p:cNvSpPr>
          <p:nvPr/>
        </p:nvSpPr>
        <p:spPr bwMode="auto">
          <a:xfrm>
            <a:off x="1066800"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YteS-sS9xQs"/>
          <p:cNvPicPr>
            <a:picLocks noRot="1" noChangeAspect="1"/>
          </p:cNvPicPr>
          <p:nvPr>
            <a:quickTimeFile r:link="rId1"/>
          </p:nvPr>
        </p:nvPicPr>
        <p:blipFill>
          <a:blip r:embed="rId4">
            <a:extLst>
              <a:ext uri="{28A0092B-C50C-407E-A947-70E740481C1C}">
                <a14:useLocalDpi xmlns:a14="http://schemas.microsoft.com/office/drawing/2010/main" val="0"/>
              </a:ext>
            </a:extLst>
          </a:blip>
          <a:stretch>
            <a:fillRect/>
          </a:stretch>
        </p:blipFill>
        <p:spPr>
          <a:xfrm>
            <a:off x="4072269" y="2129225"/>
            <a:ext cx="4868151" cy="2743201"/>
          </a:xfrm>
          <a:prstGeom prst="rect">
            <a:avLst/>
          </a:prstGeom>
        </p:spPr>
      </p:pic>
    </p:spTree>
    <p:extLst>
      <p:ext uri="{BB962C8B-B14F-4D97-AF65-F5344CB8AC3E}">
        <p14:creationId xmlns:p14="http://schemas.microsoft.com/office/powerpoint/2010/main" val="28471258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1631"/>
            <a:ext cx="10036224" cy="1143000"/>
          </a:xfrm>
        </p:spPr>
        <p:txBody>
          <a:bodyPr>
            <a:noAutofit/>
          </a:bodyPr>
          <a:lstStyle/>
          <a:p>
            <a:r>
              <a:rPr lang="en-GB" sz="3600" b="1" dirty="0" smtClean="0">
                <a:latin typeface="Arial" panose="020B0604020202020204" pitchFamily="34" charset="0"/>
                <a:cs typeface="Arial" panose="020B0604020202020204" pitchFamily="34" charset="0"/>
              </a:rPr>
              <a:t>The impact of climate </a:t>
            </a:r>
            <a:br>
              <a:rPr lang="en-GB" sz="3600" b="1" dirty="0" smtClean="0">
                <a:latin typeface="Arial" panose="020B0604020202020204" pitchFamily="34" charset="0"/>
                <a:cs typeface="Arial" panose="020B0604020202020204" pitchFamily="34" charset="0"/>
              </a:rPr>
            </a:br>
            <a:r>
              <a:rPr lang="en-GB" sz="3600" b="1" dirty="0" smtClean="0">
                <a:latin typeface="Arial" panose="020B0604020202020204" pitchFamily="34" charset="0"/>
                <a:cs typeface="Arial" panose="020B0604020202020204" pitchFamily="34" charset="0"/>
              </a:rPr>
              <a:t>change on </a:t>
            </a:r>
            <a:r>
              <a:rPr lang="en-GB" sz="3600" b="1" dirty="0" smtClean="0">
                <a:solidFill>
                  <a:srgbClr val="00AEEF"/>
                </a:solidFill>
                <a:latin typeface="Arial" panose="020B0604020202020204" pitchFamily="34" charset="0"/>
                <a:cs typeface="Arial" panose="020B0604020202020204" pitchFamily="34" charset="0"/>
              </a:rPr>
              <a:t>child rights</a:t>
            </a:r>
            <a:endParaRPr lang="en-GB" sz="3600" b="1" dirty="0">
              <a:solidFill>
                <a:srgbClr val="00AEEF"/>
              </a:solidFill>
              <a:latin typeface="Arial" panose="020B0604020202020204" pitchFamily="34" charset="0"/>
              <a:cs typeface="Arial" panose="020B0604020202020204" pitchFamily="34" charset="0"/>
            </a:endParaRPr>
          </a:p>
        </p:txBody>
      </p:sp>
      <p:sp>
        <p:nvSpPr>
          <p:cNvPr id="4" name="AutoShape 4" descr="Image result for unicef childre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unicef children"/>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2" descr="Image result for unicef katy perry weather report"/>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unicef katy perry weather report"/>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Content Placeholder 2"/>
          <p:cNvSpPr>
            <a:spLocks noGrp="1"/>
          </p:cNvSpPr>
          <p:nvPr>
            <p:ph idx="1"/>
          </p:nvPr>
        </p:nvSpPr>
        <p:spPr>
          <a:xfrm>
            <a:off x="139432" y="1733044"/>
            <a:ext cx="4032447" cy="4032448"/>
          </a:xfrm>
        </p:spPr>
        <p:txBody>
          <a:bodyPr>
            <a:noAutofit/>
          </a:bodyPr>
          <a:lstStyle/>
          <a:p>
            <a:r>
              <a:rPr lang="en-GB" sz="2800" dirty="0" smtClean="0">
                <a:solidFill>
                  <a:srgbClr val="333333"/>
                </a:solidFill>
                <a:ea typeface="Calibri"/>
              </a:rPr>
              <a:t>These </a:t>
            </a:r>
            <a:r>
              <a:rPr lang="en-GB" sz="2800" dirty="0">
                <a:solidFill>
                  <a:srgbClr val="333333"/>
                </a:solidFill>
                <a:ea typeface="Calibri"/>
              </a:rPr>
              <a:t>events can ripple throughout a child's life and ​limit​</a:t>
            </a:r>
            <a:r>
              <a:rPr lang="en-GB" sz="2800" dirty="0" smtClean="0">
                <a:solidFill>
                  <a:srgbClr val="333333"/>
                </a:solidFill>
                <a:ea typeface="Calibri"/>
              </a:rPr>
              <a:t> </a:t>
            </a:r>
            <a:r>
              <a:rPr lang="en-GB" sz="2800" dirty="0">
                <a:solidFill>
                  <a:srgbClr val="333333"/>
                </a:solidFill>
                <a:ea typeface="Calibri"/>
              </a:rPr>
              <a:t>their access to sanitation, education and </a:t>
            </a:r>
            <a:r>
              <a:rPr lang="en-GB" sz="2800" dirty="0" smtClean="0">
                <a:solidFill>
                  <a:srgbClr val="333333"/>
                </a:solidFill>
                <a:ea typeface="Calibri"/>
              </a:rPr>
              <a:t>opportunities.</a:t>
            </a:r>
            <a:endParaRPr lang="en-GB" sz="2800" dirty="0" smtClean="0"/>
          </a:p>
        </p:txBody>
      </p:sp>
      <p:sp>
        <p:nvSpPr>
          <p:cNvPr id="11" name="AutoShape 2" descr="Image result for unicef nine year old in vanuatu and climate change"/>
          <p:cNvSpPr>
            <a:spLocks noChangeAspect="1" noChangeArrowheads="1"/>
          </p:cNvSpPr>
          <p:nvPr/>
        </p:nvSpPr>
        <p:spPr bwMode="auto">
          <a:xfrm>
            <a:off x="609600"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4" descr="Image result for unicef nine year old in vanuatu and climate change"/>
          <p:cNvSpPr>
            <a:spLocks noChangeAspect="1" noChangeArrowheads="1"/>
          </p:cNvSpPr>
          <p:nvPr/>
        </p:nvSpPr>
        <p:spPr bwMode="auto">
          <a:xfrm>
            <a:off x="762000"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6" descr="Image result for unicef nine year old in vanuatu and climate change"/>
          <p:cNvSpPr>
            <a:spLocks noChangeAspect="1" noChangeArrowheads="1"/>
          </p:cNvSpPr>
          <p:nvPr/>
        </p:nvSpPr>
        <p:spPr bwMode="auto">
          <a:xfrm>
            <a:off x="914400"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8" descr="Image result for unicef nine year old in vanuatu and climate change"/>
          <p:cNvSpPr>
            <a:spLocks noChangeAspect="1" noChangeArrowheads="1"/>
          </p:cNvSpPr>
          <p:nvPr/>
        </p:nvSpPr>
        <p:spPr bwMode="auto">
          <a:xfrm>
            <a:off x="1066800"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descr="Map of Vanuat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52" y="4630330"/>
            <a:ext cx="289560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5" name="qersZxgMQcQ"/>
          <p:cNvPicPr>
            <a:picLocks noRot="1" noChangeAspect="1"/>
          </p:cNvPicPr>
          <p:nvPr>
            <a:quickTimeFile r:link="rId1"/>
          </p:nvPr>
        </p:nvPicPr>
        <p:blipFill>
          <a:blip r:embed="rId5">
            <a:extLst>
              <a:ext uri="{28A0092B-C50C-407E-A947-70E740481C1C}">
                <a14:useLocalDpi xmlns:a14="http://schemas.microsoft.com/office/drawing/2010/main" val="0"/>
              </a:ext>
            </a:extLst>
          </a:blip>
          <a:stretch>
            <a:fillRect/>
          </a:stretch>
        </p:blipFill>
        <p:spPr>
          <a:xfrm>
            <a:off x="4174906" y="1733044"/>
            <a:ext cx="4812582" cy="2710483"/>
          </a:xfrm>
          <a:prstGeom prst="rect">
            <a:avLst/>
          </a:prstGeom>
        </p:spPr>
      </p:pic>
    </p:spTree>
    <p:extLst>
      <p:ext uri="{BB962C8B-B14F-4D97-AF65-F5344CB8AC3E}">
        <p14:creationId xmlns:p14="http://schemas.microsoft.com/office/powerpoint/2010/main" val="27454923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812088" cy="1143000"/>
          </a:xfrm>
        </p:spPr>
        <p:txBody>
          <a:bodyPr>
            <a:noAutofit/>
          </a:bodyPr>
          <a:lstStyle/>
          <a:p>
            <a:r>
              <a:rPr lang="en-GB" sz="3600" b="1" dirty="0" smtClean="0">
                <a:latin typeface="Arial" panose="020B0604020202020204" pitchFamily="34" charset="0"/>
                <a:cs typeface="Arial" panose="020B0604020202020204" pitchFamily="34" charset="0"/>
              </a:rPr>
              <a:t>Reflection</a:t>
            </a:r>
            <a:endParaRPr lang="en-GB" sz="3600" b="1" dirty="0">
              <a:latin typeface="Arial" panose="020B0604020202020204" pitchFamily="34" charset="0"/>
              <a:cs typeface="Arial" panose="020B0604020202020204" pitchFamily="34" charset="0"/>
            </a:endParaRPr>
          </a:p>
        </p:txBody>
      </p:sp>
      <p:sp>
        <p:nvSpPr>
          <p:cNvPr id="4" name="AutoShape 4" descr="Image result for unicef children"/>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Image result for unicef children"/>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2" descr="Image result for unicef katy perry weather report"/>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unicef katy perry weather report"/>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2" descr="Image result for unicef nine year old in vanuatu and climate change"/>
          <p:cNvSpPr>
            <a:spLocks noChangeAspect="1" noChangeArrowheads="1"/>
          </p:cNvSpPr>
          <p:nvPr/>
        </p:nvSpPr>
        <p:spPr bwMode="auto">
          <a:xfrm>
            <a:off x="609600"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4" descr="Image result for unicef nine year old in vanuatu and climate change"/>
          <p:cNvSpPr>
            <a:spLocks noChangeAspect="1" noChangeArrowheads="1"/>
          </p:cNvSpPr>
          <p:nvPr/>
        </p:nvSpPr>
        <p:spPr bwMode="auto">
          <a:xfrm>
            <a:off x="762000"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AutoShape 6" descr="Image result for unicef nine year old in vanuatu and climate change"/>
          <p:cNvSpPr>
            <a:spLocks noChangeAspect="1" noChangeArrowheads="1"/>
          </p:cNvSpPr>
          <p:nvPr/>
        </p:nvSpPr>
        <p:spPr bwMode="auto">
          <a:xfrm>
            <a:off x="914400"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8" descr="Image result for unicef nine year old in vanuatu and climate change"/>
          <p:cNvSpPr>
            <a:spLocks noChangeAspect="1" noChangeArrowheads="1"/>
          </p:cNvSpPr>
          <p:nvPr/>
        </p:nvSpPr>
        <p:spPr bwMode="auto">
          <a:xfrm>
            <a:off x="1066800"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Rectangle 2"/>
          <p:cNvSpPr/>
          <p:nvPr/>
        </p:nvSpPr>
        <p:spPr>
          <a:xfrm>
            <a:off x="304800" y="1741856"/>
            <a:ext cx="3096766" cy="4585871"/>
          </a:xfrm>
          <a:prstGeom prst="rect">
            <a:avLst/>
          </a:prstGeom>
        </p:spPr>
        <p:txBody>
          <a:bodyPr wrap="square">
            <a:spAutoFit/>
          </a:bodyPr>
          <a:lstStyle/>
          <a:p>
            <a:pPr marL="457200" indent="-457200">
              <a:buClr>
                <a:srgbClr val="00B0F0"/>
              </a:buClr>
              <a:buFont typeface="Wingdings" panose="05000000000000000000" pitchFamily="2" charset="2"/>
              <a:buChar char="§"/>
            </a:pPr>
            <a:r>
              <a:rPr lang="en-GB" sz="2800" dirty="0">
                <a:latin typeface="Arial" panose="020B0604020202020204" pitchFamily="34" charset="0"/>
                <a:cs typeface="Arial" panose="020B0604020202020204" pitchFamily="34" charset="0"/>
              </a:rPr>
              <a:t>Nearly 160 </a:t>
            </a:r>
            <a:r>
              <a:rPr lang="en-GB" sz="2800" dirty="0" smtClean="0">
                <a:latin typeface="Arial" panose="020B0604020202020204" pitchFamily="34" charset="0"/>
                <a:cs typeface="Arial" panose="020B0604020202020204" pitchFamily="34" charset="0"/>
              </a:rPr>
              <a:t>million  children</a:t>
            </a:r>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live </a:t>
            </a:r>
            <a:r>
              <a:rPr lang="en-GB" sz="2800" dirty="0">
                <a:latin typeface="Arial" panose="020B0604020202020204" pitchFamily="34" charset="0"/>
                <a:cs typeface="Arial" panose="020B0604020202020204" pitchFamily="34" charset="0"/>
              </a:rPr>
              <a:t>in areas of high </a:t>
            </a:r>
            <a:r>
              <a:rPr lang="en-GB" sz="2800" dirty="0" smtClean="0">
                <a:latin typeface="Arial" panose="020B0604020202020204" pitchFamily="34" charset="0"/>
                <a:cs typeface="Arial" panose="020B0604020202020204" pitchFamily="34" charset="0"/>
              </a:rPr>
              <a:t>or extremely </a:t>
            </a:r>
            <a:r>
              <a:rPr lang="en-GB" sz="2800" dirty="0">
                <a:latin typeface="Arial" panose="020B0604020202020204" pitchFamily="34" charset="0"/>
                <a:cs typeface="Arial" panose="020B0604020202020204" pitchFamily="34" charset="0"/>
              </a:rPr>
              <a:t>high </a:t>
            </a:r>
            <a:r>
              <a:rPr lang="en-GB" sz="2800" dirty="0" smtClean="0">
                <a:latin typeface="Arial" panose="020B0604020202020204" pitchFamily="34" charset="0"/>
                <a:cs typeface="Arial" panose="020B0604020202020204" pitchFamily="34" charset="0"/>
              </a:rPr>
              <a:t>drought severity.</a:t>
            </a:r>
          </a:p>
          <a:p>
            <a:pPr marL="171450" indent="-171450">
              <a:buClr>
                <a:srgbClr val="00B0F0"/>
              </a:buClr>
              <a:buFont typeface="Wingdings" panose="05000000000000000000" pitchFamily="2" charset="2"/>
              <a:buChar char="§"/>
            </a:pPr>
            <a:endParaRPr lang="en-GB" sz="1200" dirty="0">
              <a:latin typeface="Arial" panose="020B0604020202020204" pitchFamily="34" charset="0"/>
              <a:cs typeface="Arial" panose="020B0604020202020204" pitchFamily="34" charset="0"/>
            </a:endParaRPr>
          </a:p>
          <a:p>
            <a:pPr marL="457200" indent="-457200">
              <a:buClr>
                <a:srgbClr val="00B0F0"/>
              </a:buClr>
              <a:buFont typeface="Wingdings" panose="05000000000000000000" pitchFamily="2" charset="2"/>
              <a:buChar char="§"/>
            </a:pPr>
            <a:r>
              <a:rPr lang="en-GB" sz="2800" dirty="0" smtClean="0">
                <a:latin typeface="Arial" panose="020B0604020202020204" pitchFamily="34" charset="0"/>
                <a:cs typeface="Arial" panose="020B0604020202020204" pitchFamily="34" charset="0"/>
              </a:rPr>
              <a:t>Which of their rights will be affected?</a:t>
            </a:r>
            <a:endParaRPr lang="en-GB"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0116" y="1916832"/>
            <a:ext cx="5380355" cy="3586903"/>
          </a:xfrm>
          <a:prstGeom prst="rect">
            <a:avLst/>
          </a:prstGeom>
        </p:spPr>
      </p:pic>
      <p:sp>
        <p:nvSpPr>
          <p:cNvPr id="9" name="Rectangle 8"/>
          <p:cNvSpPr/>
          <p:nvPr/>
        </p:nvSpPr>
        <p:spPr>
          <a:xfrm>
            <a:off x="3347864" y="5231915"/>
            <a:ext cx="1339007" cy="253916"/>
          </a:xfrm>
          <a:prstGeom prst="rect">
            <a:avLst/>
          </a:prstGeom>
        </p:spPr>
        <p:txBody>
          <a:bodyPr wrap="none">
            <a:spAutoFit/>
          </a:bodyPr>
          <a:lstStyle/>
          <a:p>
            <a:r>
              <a:rPr lang="en-GB" sz="1050" dirty="0">
                <a:solidFill>
                  <a:schemeClr val="bg1"/>
                </a:solidFill>
                <a:latin typeface="Arial" panose="020B0604020202020204" pitchFamily="34" charset="0"/>
                <a:cs typeface="Arial" panose="020B0604020202020204" pitchFamily="34" charset="0"/>
              </a:rPr>
              <a:t>© </a:t>
            </a:r>
            <a:r>
              <a:rPr lang="en-GB" sz="1050" dirty="0" smtClean="0">
                <a:solidFill>
                  <a:schemeClr val="bg1"/>
                </a:solidFill>
                <a:latin typeface="Arial" panose="020B0604020202020204" pitchFamily="34" charset="0"/>
                <a:cs typeface="Arial" panose="020B0604020202020204" pitchFamily="34" charset="0"/>
              </a:rPr>
              <a:t>Unicef/</a:t>
            </a:r>
            <a:r>
              <a:rPr lang="en-GB" sz="1050" dirty="0" err="1" smtClean="0">
                <a:solidFill>
                  <a:schemeClr val="bg1"/>
                </a:solidFill>
                <a:latin typeface="Arial" panose="020B0604020202020204" pitchFamily="34" charset="0"/>
                <a:cs typeface="Arial" panose="020B0604020202020204" pitchFamily="34" charset="0"/>
              </a:rPr>
              <a:t>Mukwazhi</a:t>
            </a:r>
            <a:endParaRPr lang="en-GB"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569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4f4b348929f87e65f75bf3478de5ae2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0f3e50a48c0475e9ecf960f855efb08b"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a2139d6-66e3-46ed-96ba-d85055a9f21e">
      <Terms xmlns="http://schemas.microsoft.com/office/infopath/2007/PartnerControls"/>
    </lcf76f155ced4ddcb4097134ff3c332f>
    <_ip_UnifiedCompliancePolicyProperties xmlns="http://schemas.microsoft.com/sharepoint/v3" xsi:nil="true"/>
    <TaxCatchAll xmlns="df5203e1-9219-4abb-bf46-6e2bce06c285" xsi:nil="true"/>
  </documentManagement>
</p:properties>
</file>

<file path=customXml/itemProps1.xml><?xml version="1.0" encoding="utf-8"?>
<ds:datastoreItem xmlns:ds="http://schemas.openxmlformats.org/officeDocument/2006/customXml" ds:itemID="{D4E8D1B0-72A5-4D45-8871-E8B012369A7F}"/>
</file>

<file path=customXml/itemProps2.xml><?xml version="1.0" encoding="utf-8"?>
<ds:datastoreItem xmlns:ds="http://schemas.openxmlformats.org/officeDocument/2006/customXml" ds:itemID="{10F0D5EB-184C-491F-B3C1-874D713AA8AB}"/>
</file>

<file path=customXml/itemProps3.xml><?xml version="1.0" encoding="utf-8"?>
<ds:datastoreItem xmlns:ds="http://schemas.openxmlformats.org/officeDocument/2006/customXml" ds:itemID="{DFC6607F-DA17-4C4A-82B0-37ADFA3829EC}"/>
</file>

<file path=docProps/app.xml><?xml version="1.0" encoding="utf-8"?>
<Properties xmlns="http://schemas.openxmlformats.org/officeDocument/2006/extended-properties" xmlns:vt="http://schemas.openxmlformats.org/officeDocument/2006/docPropsVTypes">
  <TotalTime>36013</TotalTime>
  <Words>770</Words>
  <Application>Microsoft Macintosh PowerPoint</Application>
  <PresentationFormat>On-screen Show (4:3)</PresentationFormat>
  <Paragraphs>52</Paragraphs>
  <Slides>6</Slides>
  <Notes>6</Notes>
  <HiddenSlides>0</HiddenSlides>
  <MMClips>3</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The right to life, survival and development: article 6</vt:lpstr>
      <vt:lpstr>The impact of Climate  Change on child rights</vt:lpstr>
      <vt:lpstr>The impact of climate  change on child rights</vt:lpstr>
      <vt:lpstr>The impact of climate  change on child rights</vt:lpstr>
      <vt:lpstr>Reflection</vt:lpstr>
    </vt:vector>
  </TitlesOfParts>
  <Company>UNICEF UK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McCaul</dc:creator>
  <cp:lastModifiedBy>Natasha Fiala</cp:lastModifiedBy>
  <cp:revision>234</cp:revision>
  <cp:lastPrinted>2016-01-05T20:48:21Z</cp:lastPrinted>
  <dcterms:created xsi:type="dcterms:W3CDTF">2014-10-31T12:48:46Z</dcterms:created>
  <dcterms:modified xsi:type="dcterms:W3CDTF">2017-08-24T13:12:55Z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0x010100EBABA775576C094FB1EC29BF1B0EFAA5</vt:lpwstr>
  </property>
  <property fmtid="{D5CDD505-2E9C-101B-9397-08002B2CF9AE}" pid="3" name="Order">
    <vt:r8>500</vt:r8>
  </property>
</Properties>
</file>