
<file path=[Content_Types].xml><?xml version="1.0" encoding="utf-8"?>
<Types xmlns="http://schemas.openxmlformats.org/package/2006/content-types">
  <Default Extension="bin" ContentType="application/vnd.openxmlformats-officedocument.presentationml.printerSetting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2.xml" ContentType="application/vnd.openxmlformats-officedocument.presentationml.slide+xml"/>
  <Override PartName="/ppt/slides/slide3.xml" ContentType="application/vnd.openxmlformats-officedocument.presentationml.slide+xml"/>
  <Override PartName="/ppt/slides/slide8.xml" ContentType="application/vnd.openxmlformats-officedocument.presentationml.slide+xml"/>
  <Override PartName="/ppt/slides/slide1.xml" ContentType="application/vnd.openxmlformats-officedocument.presentationml.slide+xml"/>
  <Override PartName="/ppt/slides/slide7.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6.xml" ContentType="application/vnd.openxmlformats-officedocument.presentationml.slide+xml"/>
  <Override PartName="/ppt/notesSlides/notesSlide3.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4.xml" ContentType="application/vnd.openxmlformats-officedocument.presentationml.notesSlide+xml"/>
  <Override PartName="/ppt/slideMasters/slideMaster1.xml" ContentType="application/vnd.openxmlformats-officedocument.presentationml.slideMaster+xml"/>
  <Override PartName="/ppt/notesSlides/notesSlide5.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0.xml" ContentType="application/vnd.openxmlformats-officedocument.presentationml.slideLayout+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0"/>
  </p:notesMasterIdLst>
  <p:handoutMasterIdLst>
    <p:handoutMasterId r:id="rId11"/>
  </p:handoutMasterIdLst>
  <p:sldIdLst>
    <p:sldId id="314" r:id="rId2"/>
    <p:sldId id="312" r:id="rId3"/>
    <p:sldId id="313" r:id="rId4"/>
    <p:sldId id="311" r:id="rId5"/>
    <p:sldId id="310" r:id="rId6"/>
    <p:sldId id="306" r:id="rId7"/>
    <p:sldId id="309" r:id="rId8"/>
    <p:sldId id="307" r:id="rId9"/>
  </p:sldIdLst>
  <p:sldSz cx="9144000" cy="6858000" type="screen4x3"/>
  <p:notesSz cx="6819900" cy="9918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3124">
          <p15:clr>
            <a:srgbClr val="A4A3A4"/>
          </p15:clr>
        </p15:guide>
        <p15:guide id="2" pos="214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thy Allan" initials="KA"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EF"/>
    <a:srgbClr val="00ADF9"/>
    <a:srgbClr val="99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7DF18680-E054-41AD-8BC1-D1AEF772440D}">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78858" autoAdjust="0"/>
  </p:normalViewPr>
  <p:slideViewPr>
    <p:cSldViewPr>
      <p:cViewPr varScale="1">
        <p:scale>
          <a:sx n="133" d="100"/>
          <a:sy n="133" d="100"/>
        </p:scale>
        <p:origin x="-2528" y="-11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1" d="100"/>
          <a:sy n="51" d="100"/>
        </p:scale>
        <p:origin x="-2958" y="-108"/>
      </p:cViewPr>
      <p:guideLst>
        <p:guide orient="horz" pos="3124"/>
        <p:guide pos="214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commentAuthors" Target="commentAuthors.xml"/><Relationship Id="rId8" Type="http://schemas.openxmlformats.org/officeDocument/2006/relationships/slide" Target="slides/slide7.xml"/><Relationship Id="rId18" Type="http://schemas.openxmlformats.org/officeDocument/2006/relationships/customXml" Target="../customXml/item1.xml"/><Relationship Id="rId3" Type="http://schemas.openxmlformats.org/officeDocument/2006/relationships/slide" Target="slides/slide2.xml"/><Relationship Id="rId12" Type="http://schemas.openxmlformats.org/officeDocument/2006/relationships/printerSettings" Target="printerSettings/printerSettings1.bin"/><Relationship Id="rId17" Type="http://schemas.openxmlformats.org/officeDocument/2006/relationships/tableStyles" Target="tableStyles.xml"/><Relationship Id="rId7" Type="http://schemas.openxmlformats.org/officeDocument/2006/relationships/slide" Target="slides/slide6.xml"/><Relationship Id="rId16" Type="http://schemas.openxmlformats.org/officeDocument/2006/relationships/theme" Target="theme/theme1.xml"/><Relationship Id="rId2" Type="http://schemas.openxmlformats.org/officeDocument/2006/relationships/slide" Target="slides/slide1.xml"/><Relationship Id="rId20" Type="http://schemas.openxmlformats.org/officeDocument/2006/relationships/customXml" Target="../customXml/item3.xml"/><Relationship Id="rId1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notesMaster" Target="notesMasters/notesMaster1.xml"/><Relationship Id="rId19" Type="http://schemas.openxmlformats.org/officeDocument/2006/relationships/customXml" Target="../customXml/item2.xml"/><Relationship Id="rId1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5290" cy="4959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63032" y="0"/>
            <a:ext cx="2955290" cy="495935"/>
          </a:xfrm>
          <a:prstGeom prst="rect">
            <a:avLst/>
          </a:prstGeom>
        </p:spPr>
        <p:txBody>
          <a:bodyPr vert="horz" lIns="91440" tIns="45720" rIns="91440" bIns="45720" rtlCol="0"/>
          <a:lstStyle>
            <a:lvl1pPr algn="r">
              <a:defRPr sz="1200"/>
            </a:lvl1pPr>
          </a:lstStyle>
          <a:p>
            <a:fld id="{1AEA2A0B-F36F-4B3F-84C3-EFB7110F3E28}" type="datetimeFigureOut">
              <a:rPr lang="en-GB" smtClean="0"/>
              <a:t>24/08/17</a:t>
            </a:fld>
            <a:endParaRPr lang="en-GB"/>
          </a:p>
        </p:txBody>
      </p:sp>
      <p:sp>
        <p:nvSpPr>
          <p:cNvPr id="4" name="Footer Placeholder 3"/>
          <p:cNvSpPr>
            <a:spLocks noGrp="1"/>
          </p:cNvSpPr>
          <p:nvPr>
            <p:ph type="ftr" sz="quarter" idx="2"/>
          </p:nvPr>
        </p:nvSpPr>
        <p:spPr>
          <a:xfrm>
            <a:off x="0" y="9421044"/>
            <a:ext cx="2955290" cy="49593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63032" y="9421044"/>
            <a:ext cx="2955290" cy="495935"/>
          </a:xfrm>
          <a:prstGeom prst="rect">
            <a:avLst/>
          </a:prstGeom>
        </p:spPr>
        <p:txBody>
          <a:bodyPr vert="horz" lIns="91440" tIns="45720" rIns="91440" bIns="45720" rtlCol="0" anchor="b"/>
          <a:lstStyle>
            <a:lvl1pPr algn="r">
              <a:defRPr sz="1200"/>
            </a:lvl1pPr>
          </a:lstStyle>
          <a:p>
            <a:fld id="{70942D0A-9682-4A15-A246-53AF8061BA29}" type="slidenum">
              <a:rPr lang="en-GB" smtClean="0"/>
              <a:t>‹#›</a:t>
            </a:fld>
            <a:endParaRPr lang="en-GB"/>
          </a:p>
        </p:txBody>
      </p:sp>
    </p:spTree>
    <p:extLst>
      <p:ext uri="{BB962C8B-B14F-4D97-AF65-F5344CB8AC3E}">
        <p14:creationId xmlns:p14="http://schemas.microsoft.com/office/powerpoint/2010/main" val="21535153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5290" cy="4959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63032" y="0"/>
            <a:ext cx="2955290" cy="495935"/>
          </a:xfrm>
          <a:prstGeom prst="rect">
            <a:avLst/>
          </a:prstGeom>
        </p:spPr>
        <p:txBody>
          <a:bodyPr vert="horz" lIns="91440" tIns="45720" rIns="91440" bIns="45720" rtlCol="0"/>
          <a:lstStyle>
            <a:lvl1pPr algn="r">
              <a:defRPr sz="1200"/>
            </a:lvl1pPr>
          </a:lstStyle>
          <a:p>
            <a:fld id="{963035FB-33D5-4095-8E50-C5859E3F67B4}" type="datetimeFigureOut">
              <a:rPr lang="en-GB" smtClean="0"/>
              <a:t>24/08/17</a:t>
            </a:fld>
            <a:endParaRPr lang="en-GB"/>
          </a:p>
        </p:txBody>
      </p:sp>
      <p:sp>
        <p:nvSpPr>
          <p:cNvPr id="4" name="Slide Image Placeholder 3"/>
          <p:cNvSpPr>
            <a:spLocks noGrp="1" noRot="1" noChangeAspect="1"/>
          </p:cNvSpPr>
          <p:nvPr>
            <p:ph type="sldImg" idx="2"/>
          </p:nvPr>
        </p:nvSpPr>
        <p:spPr>
          <a:xfrm>
            <a:off x="930275" y="744538"/>
            <a:ext cx="4959350" cy="371951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1990" y="4711383"/>
            <a:ext cx="5455920" cy="446341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1044"/>
            <a:ext cx="2955290" cy="49593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63032" y="9421044"/>
            <a:ext cx="2955290" cy="495935"/>
          </a:xfrm>
          <a:prstGeom prst="rect">
            <a:avLst/>
          </a:prstGeom>
        </p:spPr>
        <p:txBody>
          <a:bodyPr vert="horz" lIns="91440" tIns="45720" rIns="91440" bIns="45720" rtlCol="0" anchor="b"/>
          <a:lstStyle>
            <a:lvl1pPr algn="r">
              <a:defRPr sz="1200"/>
            </a:lvl1pPr>
          </a:lstStyle>
          <a:p>
            <a:fld id="{AC3E0D46-958F-4129-A934-097439C0DE20}" type="slidenum">
              <a:rPr lang="en-GB" smtClean="0"/>
              <a:t>‹#›</a:t>
            </a:fld>
            <a:endParaRPr lang="en-GB"/>
          </a:p>
        </p:txBody>
      </p:sp>
    </p:spTree>
    <p:extLst>
      <p:ext uri="{BB962C8B-B14F-4D97-AF65-F5344CB8AC3E}">
        <p14:creationId xmlns:p14="http://schemas.microsoft.com/office/powerpoint/2010/main" val="3659311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 Id="rId3" Type="http://schemas.openxmlformats.org/officeDocument/2006/relationships/hyperlink" Target="https://www.youtube.com/watch?v=tSfXh_L_a_Q"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Image: </a:t>
            </a:r>
            <a:r>
              <a:rPr lang="en-GB" dirty="0" smtClean="0"/>
              <a:t>November, 2011. A girl stands in a field where she works, in the village of </a:t>
            </a:r>
            <a:r>
              <a:rPr lang="en-GB" dirty="0" err="1" smtClean="0"/>
              <a:t>Djorbana</a:t>
            </a:r>
            <a:r>
              <a:rPr lang="en-GB" dirty="0" smtClean="0"/>
              <a:t>, </a:t>
            </a:r>
            <a:r>
              <a:rPr lang="en-GB" dirty="0" err="1" smtClean="0"/>
              <a:t>Zanzan</a:t>
            </a:r>
            <a:r>
              <a:rPr lang="en-GB" dirty="0" smtClean="0"/>
              <a:t> Region. She does not attend school.</a:t>
            </a:r>
            <a:endParaRPr lang="en-GB" dirty="0"/>
          </a:p>
        </p:txBody>
      </p:sp>
      <p:sp>
        <p:nvSpPr>
          <p:cNvPr id="4" name="Slide Number Placeholder 3"/>
          <p:cNvSpPr>
            <a:spLocks noGrp="1"/>
          </p:cNvSpPr>
          <p:nvPr>
            <p:ph type="sldNum" sz="quarter" idx="10"/>
          </p:nvPr>
        </p:nvSpPr>
        <p:spPr/>
        <p:txBody>
          <a:bodyPr/>
          <a:lstStyle/>
          <a:p>
            <a:fld id="{AC3E0D46-958F-4129-A934-097439C0DE20}" type="slidenum">
              <a:rPr lang="en-GB" smtClean="0"/>
              <a:t>1</a:t>
            </a:fld>
            <a:endParaRPr lang="en-GB"/>
          </a:p>
        </p:txBody>
      </p:sp>
    </p:spTree>
    <p:extLst>
      <p:ext uri="{BB962C8B-B14F-4D97-AF65-F5344CB8AC3E}">
        <p14:creationId xmlns:p14="http://schemas.microsoft.com/office/powerpoint/2010/main" val="3663195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Presentation: </a:t>
            </a:r>
            <a:r>
              <a:rPr lang="en-GB" dirty="0" smtClean="0"/>
              <a:t>The text on the slide is a summary of Article 32.</a:t>
            </a:r>
            <a:endParaRPr lang="en-GB" dirty="0"/>
          </a:p>
        </p:txBody>
      </p:sp>
      <p:sp>
        <p:nvSpPr>
          <p:cNvPr id="4" name="Slide Number Placeholder 3"/>
          <p:cNvSpPr>
            <a:spLocks noGrp="1"/>
          </p:cNvSpPr>
          <p:nvPr>
            <p:ph type="sldNum" sz="quarter" idx="10"/>
          </p:nvPr>
        </p:nvSpPr>
        <p:spPr/>
        <p:txBody>
          <a:bodyPr/>
          <a:lstStyle/>
          <a:p>
            <a:fld id="{AC3E0D46-958F-4129-A934-097439C0DE20}" type="slidenum">
              <a:rPr lang="en-GB" smtClean="0"/>
              <a:t>2</a:t>
            </a:fld>
            <a:endParaRPr lang="en-GB"/>
          </a:p>
        </p:txBody>
      </p:sp>
    </p:spTree>
    <p:extLst>
      <p:ext uri="{BB962C8B-B14F-4D97-AF65-F5344CB8AC3E}">
        <p14:creationId xmlns:p14="http://schemas.microsoft.com/office/powerpoint/2010/main" val="1650523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Presentation: </a:t>
            </a:r>
            <a:r>
              <a:rPr lang="en-GB" dirty="0" smtClean="0"/>
              <a:t>The slide provides a definition of child labour. You may wish to explore with students examples of child labour that have occurred in the past and in the present both in the UK and the wider world. </a:t>
            </a:r>
            <a:endParaRPr lang="en-GB" dirty="0"/>
          </a:p>
        </p:txBody>
      </p:sp>
      <p:sp>
        <p:nvSpPr>
          <p:cNvPr id="4" name="Slide Number Placeholder 3"/>
          <p:cNvSpPr>
            <a:spLocks noGrp="1"/>
          </p:cNvSpPr>
          <p:nvPr>
            <p:ph type="sldNum" sz="quarter" idx="10"/>
          </p:nvPr>
        </p:nvSpPr>
        <p:spPr/>
        <p:txBody>
          <a:bodyPr/>
          <a:lstStyle/>
          <a:p>
            <a:fld id="{AC3E0D46-958F-4129-A934-097439C0DE20}" type="slidenum">
              <a:rPr lang="en-GB" smtClean="0"/>
              <a:t>3</a:t>
            </a:fld>
            <a:endParaRPr lang="en-GB"/>
          </a:p>
        </p:txBody>
      </p:sp>
    </p:spTree>
    <p:extLst>
      <p:ext uri="{BB962C8B-B14F-4D97-AF65-F5344CB8AC3E}">
        <p14:creationId xmlns:p14="http://schemas.microsoft.com/office/powerpoint/2010/main" val="582389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Image: </a:t>
            </a:r>
            <a:r>
              <a:rPr lang="en-GB" dirty="0" smtClean="0"/>
              <a:t>November, 2010. In the image shown an 11-year-old girl works alongside other girls and women in a charcoal production yard near the south-western city of San </a:t>
            </a:r>
            <a:r>
              <a:rPr lang="en-GB" dirty="0" err="1" smtClean="0"/>
              <a:t>Pédro</a:t>
            </a:r>
            <a:r>
              <a:rPr lang="en-GB" dirty="0" smtClean="0"/>
              <a:t>. She says she does not go to school. Workers are exposed to dangerous smoke and charcoal fumes throughout the day. </a:t>
            </a:r>
          </a:p>
          <a:p>
            <a:endParaRPr lang="en-GB" dirty="0" smtClean="0"/>
          </a:p>
          <a:p>
            <a:r>
              <a:rPr lang="en-GB" b="1" dirty="0" smtClean="0"/>
              <a:t>Presentation:  </a:t>
            </a:r>
            <a:r>
              <a:rPr lang="en-GB" dirty="0" smtClean="0"/>
              <a:t>The statistics indicate that child labour remains a major global concern with the poorest countries of the world experiencing the highest levels. </a:t>
            </a:r>
            <a:endParaRPr lang="en-GB" dirty="0"/>
          </a:p>
        </p:txBody>
      </p:sp>
      <p:sp>
        <p:nvSpPr>
          <p:cNvPr id="4" name="Slide Number Placeholder 3"/>
          <p:cNvSpPr>
            <a:spLocks noGrp="1"/>
          </p:cNvSpPr>
          <p:nvPr>
            <p:ph type="sldNum" sz="quarter" idx="10"/>
          </p:nvPr>
        </p:nvSpPr>
        <p:spPr/>
        <p:txBody>
          <a:bodyPr/>
          <a:lstStyle/>
          <a:p>
            <a:fld id="{AC3E0D46-958F-4129-A934-097439C0DE20}" type="slidenum">
              <a:rPr lang="en-GB" smtClean="0"/>
              <a:t>4</a:t>
            </a:fld>
            <a:endParaRPr lang="en-GB"/>
          </a:p>
        </p:txBody>
      </p:sp>
    </p:spTree>
    <p:extLst>
      <p:ext uri="{BB962C8B-B14F-4D97-AF65-F5344CB8AC3E}">
        <p14:creationId xmlns:p14="http://schemas.microsoft.com/office/powerpoint/2010/main" val="600606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smtClean="0">
                <a:solidFill>
                  <a:schemeClr val="tx1"/>
                </a:solidFill>
                <a:effectLst/>
                <a:latin typeface="+mn-lt"/>
                <a:ea typeface="+mn-ea"/>
                <a:cs typeface="+mn-cs"/>
              </a:rPr>
              <a:t>Image: </a:t>
            </a:r>
            <a:r>
              <a:rPr lang="en-GB" sz="1200" b="0" i="0" kern="1200" dirty="0" smtClean="0">
                <a:solidFill>
                  <a:schemeClr val="tx1"/>
                </a:solidFill>
                <a:effectLst/>
                <a:latin typeface="+mn-lt"/>
                <a:ea typeface="+mn-ea"/>
                <a:cs typeface="+mn-cs"/>
              </a:rPr>
              <a:t>March, 2012. Daniel uses a machete to break open a cacao pod on his cacao plantation, near the town of </a:t>
            </a:r>
            <a:r>
              <a:rPr lang="en-GB" sz="1200" b="0" i="0" kern="1200" dirty="0" err="1" smtClean="0">
                <a:solidFill>
                  <a:schemeClr val="tx1"/>
                </a:solidFill>
                <a:effectLst/>
                <a:latin typeface="+mn-lt"/>
                <a:ea typeface="+mn-ea"/>
                <a:cs typeface="+mn-cs"/>
              </a:rPr>
              <a:t>Moussadougou</a:t>
            </a:r>
            <a:r>
              <a:rPr lang="en-GB" sz="1200" b="0" i="0" kern="1200" dirty="0" smtClean="0">
                <a:solidFill>
                  <a:schemeClr val="tx1"/>
                </a:solidFill>
                <a:effectLst/>
                <a:latin typeface="+mn-lt"/>
                <a:ea typeface="+mn-ea"/>
                <a:cs typeface="+mn-cs"/>
              </a:rPr>
              <a:t>, in Bas-</a:t>
            </a:r>
            <a:r>
              <a:rPr lang="en-GB" sz="1200" b="0" i="0" kern="1200" dirty="0" err="1" smtClean="0">
                <a:solidFill>
                  <a:schemeClr val="tx1"/>
                </a:solidFill>
                <a:effectLst/>
                <a:latin typeface="+mn-lt"/>
                <a:ea typeface="+mn-ea"/>
                <a:cs typeface="+mn-cs"/>
              </a:rPr>
              <a:t>Sassandra</a:t>
            </a:r>
            <a:r>
              <a:rPr lang="en-GB" sz="1200" b="0" i="0" kern="1200" dirty="0" smtClean="0">
                <a:solidFill>
                  <a:schemeClr val="tx1"/>
                </a:solidFill>
                <a:effectLst/>
                <a:latin typeface="+mn-lt"/>
                <a:ea typeface="+mn-ea"/>
                <a:cs typeface="+mn-cs"/>
              </a:rPr>
              <a:t> Region of Côte d </a:t>
            </a:r>
            <a:r>
              <a:rPr lang="en-GB" sz="1200" b="0" i="0" kern="1200" dirty="0" err="1" smtClean="0">
                <a:solidFill>
                  <a:schemeClr val="tx1"/>
                </a:solidFill>
                <a:effectLst/>
                <a:latin typeface="+mn-lt"/>
                <a:ea typeface="+mn-ea"/>
                <a:cs typeface="+mn-cs"/>
              </a:rPr>
              <a:t>Ivoire</a:t>
            </a:r>
            <a:r>
              <a:rPr lang="en-GB" sz="1200" b="0" i="0" kern="1200" dirty="0" smtClean="0">
                <a:solidFill>
                  <a:schemeClr val="tx1"/>
                </a:solidFill>
                <a:effectLst/>
                <a:latin typeface="+mn-lt"/>
                <a:ea typeface="+mn-ea"/>
                <a:cs typeface="+mn-cs"/>
              </a:rPr>
              <a:t>. The country is the world’s largest producer and exporters of cocoa beans.</a:t>
            </a:r>
          </a:p>
          <a:p>
            <a:endParaRPr lang="en-GB" sz="1200" b="0" i="0" kern="1200" dirty="0" smtClean="0">
              <a:solidFill>
                <a:schemeClr val="tx1"/>
              </a:solidFill>
              <a:effectLst/>
              <a:latin typeface="+mn-lt"/>
              <a:ea typeface="+mn-ea"/>
              <a:cs typeface="+mn-cs"/>
            </a:endParaRPr>
          </a:p>
          <a:p>
            <a:r>
              <a:rPr lang="en-GB" sz="1200" b="1" i="0" kern="1200" dirty="0" smtClean="0">
                <a:solidFill>
                  <a:schemeClr val="tx1"/>
                </a:solidFill>
                <a:effectLst/>
                <a:latin typeface="+mn-lt"/>
                <a:ea typeface="+mn-ea"/>
                <a:cs typeface="+mn-cs"/>
              </a:rPr>
              <a:t>Presentation: </a:t>
            </a:r>
            <a:r>
              <a:rPr lang="en-GB" sz="1200" b="0" i="0" kern="1200" dirty="0" smtClean="0">
                <a:solidFill>
                  <a:schemeClr val="tx1"/>
                </a:solidFill>
                <a:effectLst/>
                <a:latin typeface="+mn-lt"/>
                <a:ea typeface="+mn-ea"/>
                <a:cs typeface="+mn-cs"/>
              </a:rPr>
              <a:t>The picture shows a cocoa pod, the starting point for chocolate production (the pods are harvested and then the cocoa beans inside are extracted before undergoing a series of treatments and processes to produce chocolate).  Cocoa and chocolate production can yield high profits but this may be based on the use of child labour.  Cocoa production also provides opportunities to explore </a:t>
            </a:r>
            <a:r>
              <a:rPr lang="en-GB" sz="1200" b="0" i="0" kern="1200" dirty="0" err="1" smtClean="0">
                <a:solidFill>
                  <a:schemeClr val="tx1"/>
                </a:solidFill>
                <a:effectLst/>
                <a:latin typeface="+mn-lt"/>
                <a:ea typeface="+mn-ea"/>
                <a:cs typeface="+mn-cs"/>
              </a:rPr>
              <a:t>fairtrade</a:t>
            </a:r>
            <a:r>
              <a:rPr lang="en-GB" sz="1200" b="0" i="0" kern="1200" dirty="0" smtClean="0">
                <a:solidFill>
                  <a:schemeClr val="tx1"/>
                </a:solidFill>
                <a:effectLst/>
                <a:latin typeface="+mn-lt"/>
                <a:ea typeface="+mn-ea"/>
                <a:cs typeface="+mn-cs"/>
              </a:rPr>
              <a:t> issues and examples of philanthropic practice. </a:t>
            </a:r>
            <a:r>
              <a:rPr lang="en-GB" dirty="0" smtClean="0"/>
              <a:t> </a:t>
            </a:r>
          </a:p>
          <a:p>
            <a:endParaRPr lang="en-GB"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C3E0D46-958F-4129-A934-097439C0DE20}" type="slidenum">
              <a:rPr lang="en-GB" smtClean="0"/>
              <a:t>5</a:t>
            </a:fld>
            <a:endParaRPr lang="en-GB"/>
          </a:p>
        </p:txBody>
      </p:sp>
    </p:spTree>
    <p:extLst>
      <p:ext uri="{BB962C8B-B14F-4D97-AF65-F5344CB8AC3E}">
        <p14:creationId xmlns:p14="http://schemas.microsoft.com/office/powerpoint/2010/main" val="22840905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Video: </a:t>
            </a:r>
            <a:r>
              <a:rPr lang="en-GB" dirty="0" smtClean="0"/>
              <a:t>If the embedded video wil</a:t>
            </a:r>
            <a:r>
              <a:rPr lang="en-GB" baseline="0" dirty="0" smtClean="0"/>
              <a:t>l not play, it can be found here: </a:t>
            </a:r>
            <a:r>
              <a:rPr lang="en-GB" sz="1200" dirty="0" smtClean="0">
                <a:hlinkClick r:id="rId3"/>
              </a:rPr>
              <a:t>https://www.youtube.com/watch?v=tSfXh_L_a_Q</a:t>
            </a:r>
            <a:endParaRPr lang="en-GB" sz="1200" dirty="0" smtClean="0"/>
          </a:p>
          <a:p>
            <a:endParaRPr lang="en-GB" dirty="0" smtClean="0"/>
          </a:p>
          <a:p>
            <a:r>
              <a:rPr lang="en-GB" b="1" dirty="0" smtClean="0"/>
              <a:t>Presentation: </a:t>
            </a:r>
            <a:r>
              <a:rPr lang="en-GB" dirty="0" smtClean="0"/>
              <a:t>The use of child labour to produce cocoa in Côte d’Ivoire is widespread and at the expense of children’s rights to an education (Article 28). The video (approximately three minutes) shows how the small village of </a:t>
            </a:r>
            <a:r>
              <a:rPr lang="en-GB" dirty="0" err="1" smtClean="0"/>
              <a:t>Koffikro</a:t>
            </a:r>
            <a:r>
              <a:rPr lang="en-GB" dirty="0" smtClean="0"/>
              <a:t> has taken steps to ensure that all children, like Halima, go to school.  Approximately 40% of the world’s cocoa comes from Côte d’Ivoire.</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AC3E0D46-958F-4129-A934-097439C0DE20}" type="slidenum">
              <a:rPr lang="en-GB" smtClean="0"/>
              <a:t>6</a:t>
            </a:fld>
            <a:endParaRPr lang="en-GB"/>
          </a:p>
        </p:txBody>
      </p:sp>
    </p:spTree>
    <p:extLst>
      <p:ext uri="{BB962C8B-B14F-4D97-AF65-F5344CB8AC3E}">
        <p14:creationId xmlns:p14="http://schemas.microsoft.com/office/powerpoint/2010/main" val="23940555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Video: </a:t>
            </a:r>
            <a:r>
              <a:rPr lang="en-GB" dirty="0" smtClean="0"/>
              <a:t>If the bedded</a:t>
            </a:r>
            <a:r>
              <a:rPr lang="en-GB" baseline="0" dirty="0" smtClean="0"/>
              <a:t> video will not play then please find here: </a:t>
            </a:r>
            <a:r>
              <a:rPr lang="en-GB" sz="1200" dirty="0" smtClean="0"/>
              <a:t>https://</a:t>
            </a:r>
            <a:r>
              <a:rPr lang="en-GB" sz="1200" dirty="0" err="1" smtClean="0"/>
              <a:t>www.youtube.com</a:t>
            </a:r>
            <a:r>
              <a:rPr lang="en-GB" sz="1200" dirty="0" smtClean="0"/>
              <a:t>/</a:t>
            </a:r>
            <a:r>
              <a:rPr lang="en-GB" sz="1200" dirty="0" err="1" smtClean="0"/>
              <a:t>watch?v</a:t>
            </a:r>
            <a:r>
              <a:rPr lang="en-GB" sz="1200" dirty="0" smtClean="0"/>
              <a:t>=TyXZCDo4P5Y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smtClean="0"/>
              <a:t>Presentation: </a:t>
            </a:r>
            <a:r>
              <a:rPr lang="en-GB" sz="1200" dirty="0" smtClean="0"/>
              <a:t>The video (approximately three and a half minutes) looks at how Unicef and Ethical Tea Partnership are working together to protect children and young people living in tea communities in Assam, India.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AC3E0D46-958F-4129-A934-097439C0DE20}" type="slidenum">
              <a:rPr lang="en-GB" smtClean="0"/>
              <a:t>7</a:t>
            </a:fld>
            <a:endParaRPr lang="en-GB"/>
          </a:p>
        </p:txBody>
      </p:sp>
    </p:spTree>
    <p:extLst>
      <p:ext uri="{BB962C8B-B14F-4D97-AF65-F5344CB8AC3E}">
        <p14:creationId xmlns:p14="http://schemas.microsoft.com/office/powerpoint/2010/main" val="1000673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Presentation: </a:t>
            </a:r>
            <a:r>
              <a:rPr lang="en-GB" dirty="0" smtClean="0"/>
              <a:t>The slide provides an opportunity for students to reflect upon the impact of children’s rights as a result of global activities such as trade</a:t>
            </a:r>
            <a:r>
              <a:rPr lang="en-GB" baseline="0" dirty="0" smtClean="0"/>
              <a:t>, as well as how their buying habits can make a difference.</a:t>
            </a:r>
            <a:endParaRPr lang="en-GB" dirty="0"/>
          </a:p>
        </p:txBody>
      </p:sp>
      <p:sp>
        <p:nvSpPr>
          <p:cNvPr id="4" name="Slide Number Placeholder 3"/>
          <p:cNvSpPr>
            <a:spLocks noGrp="1"/>
          </p:cNvSpPr>
          <p:nvPr>
            <p:ph type="sldNum" sz="quarter" idx="10"/>
          </p:nvPr>
        </p:nvSpPr>
        <p:spPr/>
        <p:txBody>
          <a:bodyPr/>
          <a:lstStyle/>
          <a:p>
            <a:fld id="{AC3E0D46-958F-4129-A934-097439C0DE20}" type="slidenum">
              <a:rPr lang="en-GB" smtClean="0"/>
              <a:t>8</a:t>
            </a:fld>
            <a:endParaRPr lang="en-GB"/>
          </a:p>
        </p:txBody>
      </p:sp>
    </p:spTree>
    <p:extLst>
      <p:ext uri="{BB962C8B-B14F-4D97-AF65-F5344CB8AC3E}">
        <p14:creationId xmlns:p14="http://schemas.microsoft.com/office/powerpoint/2010/main" val="2861852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 Id="rId3"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 Id="rId3"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 Id="rId3"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 Id="rId3"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 Id="rId3"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eg"/><Relationship Id="rId3"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t="4397" r="16689" b="1504"/>
          <a:stretch/>
        </p:blipFill>
        <p:spPr>
          <a:xfrm>
            <a:off x="-1" y="-27384"/>
            <a:ext cx="9144001" cy="6885384"/>
          </a:xfrm>
          <a:prstGeom prst="rect">
            <a:avLst/>
          </a:prstGeom>
        </p:spPr>
      </p:pic>
      <p:sp>
        <p:nvSpPr>
          <p:cNvPr id="2" name="Title 1"/>
          <p:cNvSpPr>
            <a:spLocks noGrp="1"/>
          </p:cNvSpPr>
          <p:nvPr>
            <p:ph type="ctrTitle"/>
          </p:nvPr>
        </p:nvSpPr>
        <p:spPr>
          <a:xfrm>
            <a:off x="0" y="5220000"/>
            <a:ext cx="7772400" cy="1323439"/>
          </a:xfrm>
          <a:solidFill>
            <a:srgbClr val="00ADF9"/>
          </a:solidFill>
        </p:spPr>
        <p:txBody>
          <a:bodyPr lIns="360000">
            <a:spAutoFit/>
          </a:bodyPr>
          <a:lstStyle>
            <a:lvl1pPr>
              <a:defRPr>
                <a:solidFill>
                  <a:schemeClr val="bg1"/>
                </a:solidFill>
              </a:defRPr>
            </a:lvl1pPr>
          </a:lstStyle>
          <a:p>
            <a:r>
              <a:rPr lang="en-US" dirty="0" smtClean="0"/>
              <a:t>Click to edit Master title style</a:t>
            </a:r>
            <a:endParaRPr lang="en-GB" dirty="0"/>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47906" y="167436"/>
            <a:ext cx="5002518" cy="1100772"/>
          </a:xfrm>
          <a:prstGeom prst="rect">
            <a:avLst/>
          </a:prstGeom>
        </p:spPr>
      </p:pic>
    </p:spTree>
    <p:extLst>
      <p:ext uri="{BB962C8B-B14F-4D97-AF65-F5344CB8AC3E}">
        <p14:creationId xmlns:p14="http://schemas.microsoft.com/office/powerpoint/2010/main" val="3079213843"/>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smtClean="0"/>
              <a:t>Click to edit Master title style</a:t>
            </a:r>
            <a:endParaRPr lang="en-GB" dirty="0"/>
          </a:p>
        </p:txBody>
      </p:sp>
      <p:sp>
        <p:nvSpPr>
          <p:cNvPr id="3" name="Content Placeholder 2"/>
          <p:cNvSpPr>
            <a:spLocks noGrp="1"/>
          </p:cNvSpPr>
          <p:nvPr>
            <p:ph idx="1"/>
          </p:nvPr>
        </p:nvSpPr>
        <p:spPr>
          <a:xfrm>
            <a:off x="3575050" y="273051"/>
            <a:ext cx="5111750" cy="524418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1"/>
            <a:ext cx="3008313" cy="408213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24/08/17</a:t>
            </a:fld>
            <a:endParaRPr lang="en-GB" dirty="0"/>
          </a:p>
        </p:txBody>
      </p:sp>
      <p:sp>
        <p:nvSpPr>
          <p:cNvPr id="12"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13"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53636" y="5757228"/>
            <a:ext cx="5002518" cy="1100772"/>
          </a:xfrm>
          <a:prstGeom prst="rect">
            <a:avLst/>
          </a:prstGeom>
        </p:spPr>
      </p:pic>
    </p:spTree>
    <p:extLst>
      <p:ext uri="{BB962C8B-B14F-4D97-AF65-F5344CB8AC3E}">
        <p14:creationId xmlns:p14="http://schemas.microsoft.com/office/powerpoint/2010/main" val="1634490818"/>
      </p:ext>
    </p:extLst>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1640" y="5091434"/>
            <a:ext cx="6552728" cy="425798"/>
          </a:xfrm>
        </p:spPr>
        <p:txBody>
          <a:bodyPr anchor="b"/>
          <a:lstStyle>
            <a:lvl1pPr algn="l">
              <a:defRPr sz="2000" b="1"/>
            </a:lvl1pPr>
          </a:lstStyle>
          <a:p>
            <a:r>
              <a:rPr lang="en-US" dirty="0" smtClean="0"/>
              <a:t>Click to edit Master title style</a:t>
            </a:r>
            <a:endParaRPr lang="en-GB" dirty="0"/>
          </a:p>
        </p:txBody>
      </p:sp>
      <p:sp>
        <p:nvSpPr>
          <p:cNvPr id="3" name="Picture Placeholder 2"/>
          <p:cNvSpPr>
            <a:spLocks noGrp="1"/>
          </p:cNvSpPr>
          <p:nvPr>
            <p:ph type="pic" idx="1"/>
          </p:nvPr>
        </p:nvSpPr>
        <p:spPr>
          <a:xfrm>
            <a:off x="9747" y="0"/>
            <a:ext cx="9098757" cy="501317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63930" y="5757228"/>
            <a:ext cx="5002518" cy="1100772"/>
          </a:xfrm>
          <a:prstGeom prst="rect">
            <a:avLst/>
          </a:prstGeom>
        </p:spPr>
      </p:pic>
    </p:spTree>
    <p:extLst>
      <p:ext uri="{BB962C8B-B14F-4D97-AF65-F5344CB8AC3E}">
        <p14:creationId xmlns:p14="http://schemas.microsoft.com/office/powerpoint/2010/main" val="3049967444"/>
      </p:ext>
    </p:extLst>
  </p:cSld>
  <p:clrMapOvr>
    <a:masterClrMapping/>
  </p:clrMapOvr>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ny questions">
    <p:spTree>
      <p:nvGrpSpPr>
        <p:cNvPr id="1" name=""/>
        <p:cNvGrpSpPr/>
        <p:nvPr/>
      </p:nvGrpSpPr>
      <p:grpSpPr>
        <a:xfrm>
          <a:off x="0" y="0"/>
          <a:ext cx="0" cy="0"/>
          <a:chOff x="0" y="0"/>
          <a:chExt cx="0" cy="0"/>
        </a:xfrm>
      </p:grpSpPr>
      <p:sp>
        <p:nvSpPr>
          <p:cNvPr id="6"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24/08/17</a:t>
            </a:fld>
            <a:endParaRPr lang="en-GB" dirty="0"/>
          </a:p>
        </p:txBody>
      </p:sp>
      <p:sp>
        <p:nvSpPr>
          <p:cNvPr id="7"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8"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3" name="TextBox 2"/>
          <p:cNvSpPr txBox="1"/>
          <p:nvPr userDrawn="1"/>
        </p:nvSpPr>
        <p:spPr>
          <a:xfrm>
            <a:off x="467544" y="2276872"/>
            <a:ext cx="8208912" cy="861774"/>
          </a:xfrm>
          <a:prstGeom prst="rect">
            <a:avLst/>
          </a:prstGeom>
          <a:noFill/>
        </p:spPr>
        <p:txBody>
          <a:bodyPr wrap="square" rtlCol="0">
            <a:spAutoFit/>
          </a:bodyPr>
          <a:lstStyle/>
          <a:p>
            <a:pPr algn="ctr"/>
            <a:r>
              <a:rPr lang="en-GB" sz="5000" cap="all" spc="400" baseline="0" dirty="0" smtClean="0">
                <a:solidFill>
                  <a:srgbClr val="00AEEF"/>
                </a:solidFill>
                <a:latin typeface="Univers Next Pro Condensed" panose="020B0906030202020203" pitchFamily="34" charset="0"/>
              </a:rPr>
              <a:t>Any questions?</a:t>
            </a:r>
            <a:endParaRPr lang="en-GB" sz="5000" cap="all" spc="400" baseline="0" dirty="0">
              <a:solidFill>
                <a:srgbClr val="00AEEF"/>
              </a:solidFill>
              <a:latin typeface="Univers Next Pro Condensed" panose="020B0906030202020203" pitchFamily="34" charset="0"/>
            </a:endParaRP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1482" y="5757228"/>
            <a:ext cx="5002518" cy="1100772"/>
          </a:xfrm>
          <a:prstGeom prst="rect">
            <a:avLst/>
          </a:prstGeom>
        </p:spPr>
      </p:pic>
    </p:spTree>
    <p:extLst>
      <p:ext uri="{BB962C8B-B14F-4D97-AF65-F5344CB8AC3E}">
        <p14:creationId xmlns:p14="http://schemas.microsoft.com/office/powerpoint/2010/main" val="625426613"/>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break slide 1">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3042" t="3593" r="11263" b="2473"/>
          <a:stretch/>
        </p:blipFill>
        <p:spPr>
          <a:xfrm>
            <a:off x="-252536" y="-193210"/>
            <a:ext cx="9649072" cy="7051210"/>
          </a:xfrm>
          <a:prstGeom prst="rect">
            <a:avLst/>
          </a:prstGeom>
        </p:spPr>
      </p:pic>
      <p:sp>
        <p:nvSpPr>
          <p:cNvPr id="2" name="Title 1"/>
          <p:cNvSpPr>
            <a:spLocks noGrp="1"/>
          </p:cNvSpPr>
          <p:nvPr>
            <p:ph type="ctrTitle" hasCustomPrompt="1"/>
          </p:nvPr>
        </p:nvSpPr>
        <p:spPr>
          <a:xfrm>
            <a:off x="0" y="4125989"/>
            <a:ext cx="5580112" cy="707886"/>
          </a:xfrm>
          <a:solidFill>
            <a:schemeClr val="tx1">
              <a:alpha val="50000"/>
            </a:schemeClr>
          </a:solidFill>
        </p:spPr>
        <p:txBody>
          <a:bodyPr wrap="square" lIns="360000">
            <a:spAutoFit/>
          </a:bodyPr>
          <a:lstStyle>
            <a:lvl1pPr>
              <a:defRPr>
                <a:solidFill>
                  <a:schemeClr val="bg1"/>
                </a:solidFill>
              </a:defRPr>
            </a:lvl1pPr>
          </a:lstStyle>
          <a:p>
            <a:r>
              <a:rPr lang="en-US" dirty="0" smtClean="0"/>
              <a:t>Click to edit text</a:t>
            </a:r>
            <a:endParaRPr lang="en-GB"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94018" y="5757228"/>
            <a:ext cx="5002518" cy="1100772"/>
          </a:xfrm>
          <a:prstGeom prst="rect">
            <a:avLst/>
          </a:prstGeom>
        </p:spPr>
      </p:pic>
    </p:spTree>
    <p:extLst>
      <p:ext uri="{BB962C8B-B14F-4D97-AF65-F5344CB8AC3E}">
        <p14:creationId xmlns:p14="http://schemas.microsoft.com/office/powerpoint/2010/main" val="288097439"/>
      </p:ext>
    </p:extLst>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d/break slide 2">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4954" t="9580" r="16198" b="1672"/>
          <a:stretch/>
        </p:blipFill>
        <p:spPr>
          <a:xfrm>
            <a:off x="-23292" y="-138980"/>
            <a:ext cx="9324528" cy="6996979"/>
          </a:xfrm>
          <a:prstGeom prst="rect">
            <a:avLst/>
          </a:prstGeom>
        </p:spPr>
      </p:pic>
      <p:sp>
        <p:nvSpPr>
          <p:cNvPr id="10" name="Title 1"/>
          <p:cNvSpPr txBox="1">
            <a:spLocks/>
          </p:cNvSpPr>
          <p:nvPr userDrawn="1"/>
        </p:nvSpPr>
        <p:spPr>
          <a:xfrm>
            <a:off x="0" y="4125989"/>
            <a:ext cx="5580112" cy="707886"/>
          </a:xfrm>
          <a:prstGeom prst="rect">
            <a:avLst/>
          </a:prstGeom>
          <a:solidFill>
            <a:schemeClr val="tx1">
              <a:alpha val="50000"/>
            </a:schemeClr>
          </a:solidFill>
        </p:spPr>
        <p:txBody>
          <a:bodyPr vert="horz" wrap="square" lIns="360000" tIns="45720" rIns="91440" bIns="45720" rtlCol="0" anchor="ctr">
            <a:spAutoFit/>
          </a:bodyPr>
          <a:lstStyle>
            <a:lvl1pPr algn="l" defTabSz="914400" rtl="0" eaLnBrk="1" latinLnBrk="0" hangingPunct="1">
              <a:spcBef>
                <a:spcPct val="0"/>
              </a:spcBef>
              <a:buNone/>
              <a:defRPr sz="4000" kern="1200" cap="all" spc="400" baseline="0">
                <a:solidFill>
                  <a:schemeClr val="bg1"/>
                </a:solidFill>
                <a:latin typeface="Univers Next Pro Condensed" panose="020B0906030202020203" pitchFamily="34" charset="0"/>
                <a:ea typeface="+mj-ea"/>
                <a:cs typeface="+mj-cs"/>
              </a:defRPr>
            </a:lvl1pPr>
          </a:lstStyle>
          <a:p>
            <a:r>
              <a:rPr lang="en-US" smtClean="0"/>
              <a:t>Click to edit text</a:t>
            </a:r>
            <a:endParaRPr lang="en-GB" dirty="0"/>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98718" y="5757227"/>
            <a:ext cx="5002518" cy="1100772"/>
          </a:xfrm>
          <a:prstGeom prst="rect">
            <a:avLst/>
          </a:prstGeom>
        </p:spPr>
      </p:pic>
    </p:spTree>
    <p:extLst>
      <p:ext uri="{BB962C8B-B14F-4D97-AF65-F5344CB8AC3E}">
        <p14:creationId xmlns:p14="http://schemas.microsoft.com/office/powerpoint/2010/main" val="1086347555"/>
      </p:ext>
    </p:extLst>
  </p:cSld>
  <p:clrMapOvr>
    <a:masterClrMapping/>
  </p:clrMapOvr>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nd/break slide 4">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r="13099" b="3426"/>
          <a:stretch/>
        </p:blipFill>
        <p:spPr>
          <a:xfrm>
            <a:off x="-78707" y="-3133"/>
            <a:ext cx="9222707" cy="6861133"/>
          </a:xfrm>
          <a:prstGeom prst="rect">
            <a:avLst/>
          </a:prstGeom>
        </p:spPr>
      </p:pic>
      <p:sp>
        <p:nvSpPr>
          <p:cNvPr id="11" name="Title 1"/>
          <p:cNvSpPr txBox="1">
            <a:spLocks/>
          </p:cNvSpPr>
          <p:nvPr userDrawn="1"/>
        </p:nvSpPr>
        <p:spPr>
          <a:xfrm>
            <a:off x="-36512" y="4125989"/>
            <a:ext cx="5580112" cy="707886"/>
          </a:xfrm>
          <a:prstGeom prst="rect">
            <a:avLst/>
          </a:prstGeom>
          <a:solidFill>
            <a:schemeClr val="tx1">
              <a:alpha val="50000"/>
            </a:schemeClr>
          </a:solidFill>
        </p:spPr>
        <p:txBody>
          <a:bodyPr vert="horz" wrap="square" lIns="360000" tIns="45720" rIns="91440" bIns="45720" rtlCol="0" anchor="ctr">
            <a:spAutoFit/>
          </a:bodyPr>
          <a:lstStyle>
            <a:lvl1pPr algn="l" defTabSz="914400" rtl="0" eaLnBrk="1" latinLnBrk="0" hangingPunct="1">
              <a:spcBef>
                <a:spcPct val="0"/>
              </a:spcBef>
              <a:buNone/>
              <a:defRPr sz="4000" kern="1200" cap="all" spc="400" baseline="0">
                <a:solidFill>
                  <a:schemeClr val="bg1"/>
                </a:solidFill>
                <a:latin typeface="Univers Next Pro Condensed" panose="020B0906030202020203" pitchFamily="34" charset="0"/>
                <a:ea typeface="+mj-ea"/>
                <a:cs typeface="+mj-cs"/>
              </a:defRPr>
            </a:lvl1pPr>
          </a:lstStyle>
          <a:p>
            <a:r>
              <a:rPr lang="en-US" smtClean="0"/>
              <a:t>Click to edit text</a:t>
            </a:r>
            <a:endParaRPr lang="en-GB" dirty="0"/>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41482" y="5757228"/>
            <a:ext cx="5002518" cy="1100772"/>
          </a:xfrm>
          <a:prstGeom prst="rect">
            <a:avLst/>
          </a:prstGeom>
        </p:spPr>
      </p:pic>
    </p:spTree>
    <p:extLst>
      <p:ext uri="{BB962C8B-B14F-4D97-AF65-F5344CB8AC3E}">
        <p14:creationId xmlns:p14="http://schemas.microsoft.com/office/powerpoint/2010/main" val="4189755693"/>
      </p:ext>
    </p:extLst>
  </p:cSld>
  <p:clrMapOvr>
    <a:masterClrMapping/>
  </p:clrMapOvr>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End/break slide 4">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2289" r="10527" b="2322"/>
          <a:stretch/>
        </p:blipFill>
        <p:spPr>
          <a:xfrm>
            <a:off x="0" y="1"/>
            <a:ext cx="9144000" cy="6858000"/>
          </a:xfrm>
          <a:prstGeom prst="rect">
            <a:avLst/>
          </a:prstGeom>
        </p:spPr>
      </p:pic>
      <p:sp>
        <p:nvSpPr>
          <p:cNvPr id="11" name="Title 1"/>
          <p:cNvSpPr txBox="1">
            <a:spLocks/>
          </p:cNvSpPr>
          <p:nvPr userDrawn="1"/>
        </p:nvSpPr>
        <p:spPr>
          <a:xfrm>
            <a:off x="0" y="4125989"/>
            <a:ext cx="5580112" cy="707886"/>
          </a:xfrm>
          <a:prstGeom prst="rect">
            <a:avLst/>
          </a:prstGeom>
          <a:solidFill>
            <a:schemeClr val="tx1">
              <a:alpha val="50000"/>
            </a:schemeClr>
          </a:solidFill>
        </p:spPr>
        <p:txBody>
          <a:bodyPr vert="horz" wrap="square" lIns="360000" tIns="45720" rIns="91440" bIns="45720" rtlCol="0" anchor="ctr">
            <a:spAutoFit/>
          </a:bodyPr>
          <a:lstStyle>
            <a:lvl1pPr algn="l" defTabSz="914400" rtl="0" eaLnBrk="1" latinLnBrk="0" hangingPunct="1">
              <a:spcBef>
                <a:spcPct val="0"/>
              </a:spcBef>
              <a:buNone/>
              <a:defRPr sz="4000" kern="1200" cap="all" spc="400" baseline="0">
                <a:solidFill>
                  <a:schemeClr val="bg1"/>
                </a:solidFill>
                <a:latin typeface="Univers Next Pro Condensed" panose="020B0906030202020203" pitchFamily="34" charset="0"/>
                <a:ea typeface="+mj-ea"/>
                <a:cs typeface="+mj-cs"/>
              </a:defRPr>
            </a:lvl1pPr>
          </a:lstStyle>
          <a:p>
            <a:r>
              <a:rPr lang="en-US" dirty="0" smtClean="0"/>
              <a:t>Click to edit text</a:t>
            </a:r>
            <a:endParaRPr lang="en-GB"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41482" y="5757229"/>
            <a:ext cx="5002518" cy="1100772"/>
          </a:xfrm>
          <a:prstGeom prst="rect">
            <a:avLst/>
          </a:prstGeom>
        </p:spPr>
      </p:pic>
    </p:spTree>
    <p:extLst>
      <p:ext uri="{BB962C8B-B14F-4D97-AF65-F5344CB8AC3E}">
        <p14:creationId xmlns:p14="http://schemas.microsoft.com/office/powerpoint/2010/main" val="4147226519"/>
      </p:ext>
    </p:extLst>
  </p:cSld>
  <p:clrMapOvr>
    <a:masterClrMapping/>
  </p:clrMapOvr>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nd/break slide 3">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4001" cy="6858000"/>
          </a:xfrm>
          <a:prstGeom prst="rect">
            <a:avLst/>
          </a:prstGeom>
        </p:spPr>
      </p:pic>
      <p:sp>
        <p:nvSpPr>
          <p:cNvPr id="2" name="Title 1"/>
          <p:cNvSpPr>
            <a:spLocks noGrp="1"/>
          </p:cNvSpPr>
          <p:nvPr>
            <p:ph type="ctrTitle" hasCustomPrompt="1"/>
          </p:nvPr>
        </p:nvSpPr>
        <p:spPr>
          <a:xfrm>
            <a:off x="0" y="4125989"/>
            <a:ext cx="5580112" cy="707886"/>
          </a:xfrm>
          <a:solidFill>
            <a:schemeClr val="tx1">
              <a:alpha val="50000"/>
            </a:schemeClr>
          </a:solidFill>
        </p:spPr>
        <p:txBody>
          <a:bodyPr wrap="square" lIns="360000">
            <a:spAutoFit/>
          </a:bodyPr>
          <a:lstStyle>
            <a:lvl1pPr>
              <a:defRPr>
                <a:solidFill>
                  <a:schemeClr val="bg1"/>
                </a:solidFill>
              </a:defRPr>
            </a:lvl1pPr>
          </a:lstStyle>
          <a:p>
            <a:r>
              <a:rPr lang="en-US" dirty="0" smtClean="0"/>
              <a:t>Click to edit text</a:t>
            </a:r>
            <a:endParaRPr lang="en-GB"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8494" y="5757228"/>
            <a:ext cx="5002518" cy="1100772"/>
          </a:xfrm>
          <a:prstGeom prst="rect">
            <a:avLst/>
          </a:prstGeom>
        </p:spPr>
      </p:pic>
    </p:spTree>
    <p:extLst>
      <p:ext uri="{BB962C8B-B14F-4D97-AF65-F5344CB8AC3E}">
        <p14:creationId xmlns:p14="http://schemas.microsoft.com/office/powerpoint/2010/main" val="401939696"/>
      </p:ext>
    </p:extLst>
  </p:cSld>
  <p:clrMapOvr>
    <a:masterClrMapping/>
  </p:clrMapOvr>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End/break slide 3">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512" y="0"/>
            <a:ext cx="9180512" cy="6907314"/>
          </a:xfrm>
          <a:prstGeom prst="rect">
            <a:avLst/>
          </a:prstGeom>
        </p:spPr>
      </p:pic>
      <p:sp>
        <p:nvSpPr>
          <p:cNvPr id="2" name="Title 1"/>
          <p:cNvSpPr>
            <a:spLocks noGrp="1"/>
          </p:cNvSpPr>
          <p:nvPr>
            <p:ph type="ctrTitle" hasCustomPrompt="1"/>
          </p:nvPr>
        </p:nvSpPr>
        <p:spPr>
          <a:xfrm>
            <a:off x="0" y="4125989"/>
            <a:ext cx="5580112" cy="707886"/>
          </a:xfrm>
          <a:solidFill>
            <a:schemeClr val="tx1">
              <a:alpha val="50000"/>
            </a:schemeClr>
          </a:solidFill>
        </p:spPr>
        <p:txBody>
          <a:bodyPr wrap="square" lIns="360000">
            <a:spAutoFit/>
          </a:bodyPr>
          <a:lstStyle>
            <a:lvl1pPr>
              <a:defRPr>
                <a:solidFill>
                  <a:schemeClr val="bg1"/>
                </a:solidFill>
              </a:defRPr>
            </a:lvl1pPr>
          </a:lstStyle>
          <a:p>
            <a:r>
              <a:rPr lang="en-US" dirty="0" smtClean="0"/>
              <a:t>Click to edit text</a:t>
            </a:r>
            <a:endParaRPr lang="en-GB" dirty="0"/>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41482" y="5806542"/>
            <a:ext cx="5002518" cy="1100772"/>
          </a:xfrm>
          <a:prstGeom prst="rect">
            <a:avLst/>
          </a:prstGeom>
        </p:spPr>
      </p:pic>
    </p:spTree>
    <p:extLst>
      <p:ext uri="{BB962C8B-B14F-4D97-AF65-F5344CB8AC3E}">
        <p14:creationId xmlns:p14="http://schemas.microsoft.com/office/powerpoint/2010/main" val="20065909"/>
      </p:ext>
    </p:extLst>
  </p:cSld>
  <p:clrMapOvr>
    <a:masterClrMapping/>
  </p:clrMapOvr>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Slide 3">
    <p:spTree>
      <p:nvGrpSpPr>
        <p:cNvPr id="1" name=""/>
        <p:cNvGrpSpPr/>
        <p:nvPr/>
      </p:nvGrpSpPr>
      <p:grpSpPr>
        <a:xfrm>
          <a:off x="0" y="0"/>
          <a:ext cx="0" cy="0"/>
          <a:chOff x="0" y="0"/>
          <a:chExt cx="0" cy="0"/>
        </a:xfrm>
      </p:grpSpPr>
    </p:spTree>
    <p:extLst>
      <p:ext uri="{BB962C8B-B14F-4D97-AF65-F5344CB8AC3E}">
        <p14:creationId xmlns:p14="http://schemas.microsoft.com/office/powerpoint/2010/main" val="998108581"/>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6588" t="370" r="9890" b="6648"/>
          <a:stretch/>
        </p:blipFill>
        <p:spPr>
          <a:xfrm>
            <a:off x="0" y="-27384"/>
            <a:ext cx="9144000" cy="6885384"/>
          </a:xfrm>
          <a:prstGeom prst="rect">
            <a:avLst/>
          </a:prstGeom>
        </p:spPr>
      </p:pic>
      <p:sp>
        <p:nvSpPr>
          <p:cNvPr id="2" name="Title 1"/>
          <p:cNvSpPr>
            <a:spLocks noGrp="1"/>
          </p:cNvSpPr>
          <p:nvPr>
            <p:ph type="ctrTitle"/>
          </p:nvPr>
        </p:nvSpPr>
        <p:spPr>
          <a:xfrm>
            <a:off x="0" y="5220000"/>
            <a:ext cx="7772400" cy="1323439"/>
          </a:xfrm>
          <a:solidFill>
            <a:srgbClr val="00ADF9"/>
          </a:solidFill>
        </p:spPr>
        <p:txBody>
          <a:bodyPr lIns="360000">
            <a:spAutoFit/>
          </a:bodyPr>
          <a:lstStyle>
            <a:lvl1pPr>
              <a:defRPr>
                <a:solidFill>
                  <a:schemeClr val="bg1"/>
                </a:solidFill>
              </a:defRPr>
            </a:lvl1pPr>
          </a:lstStyle>
          <a:p>
            <a:r>
              <a:rPr lang="en-US" dirty="0" smtClean="0"/>
              <a:t>Click to edit Master title style</a:t>
            </a:r>
            <a:endParaRPr lang="en-GB"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43342" y="180000"/>
            <a:ext cx="5002518" cy="1100772"/>
          </a:xfrm>
          <a:prstGeom prst="rect">
            <a:avLst/>
          </a:prstGeom>
        </p:spPr>
      </p:pic>
    </p:spTree>
    <p:extLst>
      <p:ext uri="{BB962C8B-B14F-4D97-AF65-F5344CB8AC3E}">
        <p14:creationId xmlns:p14="http://schemas.microsoft.com/office/powerpoint/2010/main" val="122161151"/>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7883" t="13418" r="15156"/>
          <a:stretch/>
        </p:blipFill>
        <p:spPr>
          <a:xfrm>
            <a:off x="0" y="0"/>
            <a:ext cx="9144000" cy="6858000"/>
          </a:xfrm>
          <a:prstGeom prst="rect">
            <a:avLst/>
          </a:prstGeom>
        </p:spPr>
      </p:pic>
      <p:sp>
        <p:nvSpPr>
          <p:cNvPr id="2" name="Title 1"/>
          <p:cNvSpPr>
            <a:spLocks noGrp="1"/>
          </p:cNvSpPr>
          <p:nvPr>
            <p:ph type="ctrTitle"/>
          </p:nvPr>
        </p:nvSpPr>
        <p:spPr>
          <a:xfrm>
            <a:off x="0" y="5220000"/>
            <a:ext cx="7772400" cy="1323439"/>
          </a:xfrm>
          <a:solidFill>
            <a:srgbClr val="00ADF9"/>
          </a:solidFill>
        </p:spPr>
        <p:txBody>
          <a:bodyPr lIns="360000">
            <a:spAutoFit/>
          </a:bodyPr>
          <a:lstStyle>
            <a:lvl1pPr>
              <a:defRPr>
                <a:solidFill>
                  <a:schemeClr val="bg1"/>
                </a:solidFill>
              </a:defRPr>
            </a:lvl1pPr>
          </a:lstStyle>
          <a:p>
            <a:r>
              <a:rPr lang="en-US" dirty="0" smtClean="0"/>
              <a:t>Click to edit Master title style</a:t>
            </a:r>
            <a:endParaRPr lang="en-GB"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41482" y="180000"/>
            <a:ext cx="5002518" cy="1100772"/>
          </a:xfrm>
          <a:prstGeom prst="rect">
            <a:avLst/>
          </a:prstGeom>
        </p:spPr>
      </p:pic>
    </p:spTree>
    <p:extLst>
      <p:ext uri="{BB962C8B-B14F-4D97-AF65-F5344CB8AC3E}">
        <p14:creationId xmlns:p14="http://schemas.microsoft.com/office/powerpoint/2010/main" val="2049770722"/>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8989"/>
            <a:ext cx="8229600" cy="1323439"/>
          </a:xfrm>
          <a:ln>
            <a:noFill/>
          </a:ln>
        </p:spPr>
        <p:txBody>
          <a:bodyPr>
            <a:spAutoFit/>
          </a:bodyPr>
          <a:lstStyle/>
          <a:p>
            <a:r>
              <a:rPr lang="en-US" dirty="0" smtClean="0"/>
              <a:t>Click to edit Master title style</a:t>
            </a:r>
            <a:endParaRPr lang="en-GB" dirty="0"/>
          </a:p>
        </p:txBody>
      </p:sp>
      <p:sp>
        <p:nvSpPr>
          <p:cNvPr id="3" name="Content Placeholder 2"/>
          <p:cNvSpPr>
            <a:spLocks noGrp="1"/>
          </p:cNvSpPr>
          <p:nvPr>
            <p:ph idx="1"/>
          </p:nvPr>
        </p:nvSpPr>
        <p:spPr>
          <a:xfrm>
            <a:off x="457200" y="1556792"/>
            <a:ext cx="8229600" cy="396044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cxnSp>
        <p:nvCxnSpPr>
          <p:cNvPr id="8" name="Straight Connector 7"/>
          <p:cNvCxnSpPr/>
          <p:nvPr userDrawn="1"/>
        </p:nvCxnSpPr>
        <p:spPr>
          <a:xfrm>
            <a:off x="0" y="1369234"/>
            <a:ext cx="9144000"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29000" y="5905500"/>
            <a:ext cx="5715000" cy="952500"/>
          </a:xfrm>
          <a:prstGeom prst="rect">
            <a:avLst/>
          </a:prstGeom>
        </p:spPr>
      </p:pic>
    </p:spTree>
    <p:extLst>
      <p:ext uri="{BB962C8B-B14F-4D97-AF65-F5344CB8AC3E}">
        <p14:creationId xmlns:p14="http://schemas.microsoft.com/office/powerpoint/2010/main" val="1512954924"/>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43161"/>
            <a:ext cx="8229600" cy="1093751"/>
          </a:xfrm>
          <a:ln>
            <a:noFill/>
          </a:ln>
        </p:spPr>
        <p:txBody>
          <a:bodyPr>
            <a:spAutoFit/>
          </a:bodyPr>
          <a:lstStyle/>
          <a:p>
            <a:r>
              <a:rPr lang="en-US" dirty="0" smtClean="0"/>
              <a:t>Click to edit Master title style</a:t>
            </a:r>
            <a:endParaRPr lang="en-GB" dirty="0"/>
          </a:p>
        </p:txBody>
      </p:sp>
      <p:sp>
        <p:nvSpPr>
          <p:cNvPr id="3" name="Content Placeholder 2"/>
          <p:cNvSpPr>
            <a:spLocks noGrp="1"/>
          </p:cNvSpPr>
          <p:nvPr>
            <p:ph idx="1"/>
          </p:nvPr>
        </p:nvSpPr>
        <p:spPr>
          <a:xfrm>
            <a:off x="457200" y="2636912"/>
            <a:ext cx="8229600" cy="295232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pic>
        <p:nvPicPr>
          <p:cNvPr id="14"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958"/>
            <a:ext cx="9144000"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44508" y="5789648"/>
            <a:ext cx="5002518" cy="1100772"/>
          </a:xfrm>
          <a:prstGeom prst="rect">
            <a:avLst/>
          </a:prstGeom>
        </p:spPr>
      </p:pic>
    </p:spTree>
    <p:extLst>
      <p:ext uri="{BB962C8B-B14F-4D97-AF65-F5344CB8AC3E}">
        <p14:creationId xmlns:p14="http://schemas.microsoft.com/office/powerpoint/2010/main" val="1818891946"/>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484784"/>
            <a:ext cx="4038600" cy="403244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8200" y="1484784"/>
            <a:ext cx="4038600" cy="403244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1"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24/08/17</a:t>
            </a:fld>
            <a:endParaRPr lang="en-GB" dirty="0"/>
          </a:p>
        </p:txBody>
      </p:sp>
      <p:sp>
        <p:nvSpPr>
          <p:cNvPr id="12"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13"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1482" y="5757228"/>
            <a:ext cx="5002518" cy="1100772"/>
          </a:xfrm>
          <a:prstGeom prst="rect">
            <a:avLst/>
          </a:prstGeom>
        </p:spPr>
      </p:pic>
    </p:spTree>
    <p:extLst>
      <p:ext uri="{BB962C8B-B14F-4D97-AF65-F5344CB8AC3E}">
        <p14:creationId xmlns:p14="http://schemas.microsoft.com/office/powerpoint/2010/main" val="3225885456"/>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GB" dirty="0"/>
          </a:p>
        </p:txBody>
      </p:sp>
      <p:cxnSp>
        <p:nvCxnSpPr>
          <p:cNvPr id="4" name="Straight Connector 3"/>
          <p:cNvCxnSpPr/>
          <p:nvPr userDrawn="1"/>
        </p:nvCxnSpPr>
        <p:spPr>
          <a:xfrm>
            <a:off x="0" y="1412776"/>
            <a:ext cx="9144000"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1482" y="5757228"/>
            <a:ext cx="5002518" cy="1100772"/>
          </a:xfrm>
          <a:prstGeom prst="rect">
            <a:avLst/>
          </a:prstGeom>
        </p:spPr>
      </p:pic>
    </p:spTree>
    <p:extLst>
      <p:ext uri="{BB962C8B-B14F-4D97-AF65-F5344CB8AC3E}">
        <p14:creationId xmlns:p14="http://schemas.microsoft.com/office/powerpoint/2010/main" val="3233389175"/>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34214" y="5757228"/>
            <a:ext cx="5002518" cy="1100772"/>
          </a:xfrm>
          <a:prstGeom prst="rect">
            <a:avLst/>
          </a:prstGeom>
        </p:spPr>
      </p:pic>
    </p:spTree>
    <p:extLst>
      <p:ext uri="{BB962C8B-B14F-4D97-AF65-F5344CB8AC3E}">
        <p14:creationId xmlns:p14="http://schemas.microsoft.com/office/powerpoint/2010/main" val="3010853214"/>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870809627"/>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994ABF6D-B116-48FA-8A85-4C24104CDDB3}" type="datetimeFigureOut">
              <a:rPr lang="en-GB" smtClean="0"/>
              <a:pPr/>
              <a:t>24/08/17</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1099AA68-E695-4F58-BEEE-DDF7D9F5029C}" type="slidenum">
              <a:rPr lang="en-GB" smtClean="0"/>
              <a:pPr/>
              <a:t>‹#›</a:t>
            </a:fld>
            <a:endParaRPr lang="en-GB"/>
          </a:p>
        </p:txBody>
      </p:sp>
    </p:spTree>
    <p:extLst>
      <p:ext uri="{BB962C8B-B14F-4D97-AF65-F5344CB8AC3E}">
        <p14:creationId xmlns:p14="http://schemas.microsoft.com/office/powerpoint/2010/main" val="628249844"/>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8" r:id="rId3"/>
    <p:sldLayoutId id="2147483650" r:id="rId4"/>
    <p:sldLayoutId id="2147483661" r:id="rId5"/>
    <p:sldLayoutId id="2147483652" r:id="rId6"/>
    <p:sldLayoutId id="2147483654" r:id="rId7"/>
    <p:sldLayoutId id="2147483655" r:id="rId8"/>
    <p:sldLayoutId id="2147483662" r:id="rId9"/>
    <p:sldLayoutId id="2147483656" r:id="rId10"/>
    <p:sldLayoutId id="2147483657" r:id="rId11"/>
    <p:sldLayoutId id="2147483663" r:id="rId12"/>
    <p:sldLayoutId id="2147483658" r:id="rId13"/>
    <p:sldLayoutId id="2147483659" r:id="rId14"/>
    <p:sldLayoutId id="2147483666" r:id="rId15"/>
    <p:sldLayoutId id="2147483669" r:id="rId16"/>
    <p:sldLayoutId id="2147483660" r:id="rId17"/>
    <p:sldLayoutId id="2147483670" r:id="rId18"/>
    <p:sldLayoutId id="2147483671" r:id="rId19"/>
  </p:sldLayoutIdLst>
  <p:timing>
    <p:tnLst>
      <p:par>
        <p:cTn xmlns:p14="http://schemas.microsoft.com/office/powerpoint/2010/main" id="1" dur="indefinite" restart="never" nodeType="tmRoot"/>
      </p:par>
    </p:tnLst>
  </p:timing>
  <p:txStyles>
    <p:titleStyle>
      <a:lvl1pPr algn="l" defTabSz="914400" rtl="0" eaLnBrk="1" latinLnBrk="0" hangingPunct="1">
        <a:spcBef>
          <a:spcPct val="0"/>
        </a:spcBef>
        <a:buNone/>
        <a:defRPr sz="4000" kern="1200" cap="all" spc="400" baseline="0">
          <a:solidFill>
            <a:schemeClr val="tx1"/>
          </a:solidFill>
          <a:latin typeface="Univers Next Pro Condensed" panose="020B0906030202020203" pitchFamily="34" charset="0"/>
          <a:ea typeface="+mj-ea"/>
          <a:cs typeface="+mj-cs"/>
        </a:defRPr>
      </a:lvl1pPr>
    </p:titleStyle>
    <p:bodyStyle>
      <a:lvl1pPr marL="342900" indent="-342900" algn="l" defTabSz="914400" rtl="0" eaLnBrk="1" latinLnBrk="0" hangingPunct="1">
        <a:spcBef>
          <a:spcPct val="20000"/>
        </a:spcBef>
        <a:buClr>
          <a:srgbClr val="00ADF9"/>
        </a:buClr>
        <a:buFont typeface="Wingdings" panose="05000000000000000000" pitchFamily="2" charset="2"/>
        <a:buChar char="§"/>
        <a:defRPr sz="3200" kern="1200">
          <a:solidFill>
            <a:schemeClr val="tx1"/>
          </a:solidFill>
          <a:latin typeface="Arial" panose="020B0604020202020204" pitchFamily="34" charset="0"/>
          <a:ea typeface="+mn-ea"/>
          <a:cs typeface="Arial" panose="020B0604020202020204" pitchFamily="34" charset="0"/>
        </a:defRPr>
      </a:lvl1pPr>
      <a:lvl2pPr marL="914400" indent="-457200" algn="l" defTabSz="914400" rtl="0" eaLnBrk="1" latinLnBrk="0" hangingPunct="1">
        <a:spcBef>
          <a:spcPct val="20000"/>
        </a:spcBef>
        <a:buClr>
          <a:srgbClr val="999999"/>
        </a:buClr>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00ADF9"/>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999999"/>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00ADF9"/>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3.jpeg"/><Relationship Id="rId1" Type="http://schemas.openxmlformats.org/officeDocument/2006/relationships/slideLayout" Target="../slideLayouts/slideLayout19.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hyperlink" Target="http://www.google.co.uk/url?sa=i&amp;rct=j&amp;q=&amp;esrc=s&amp;source=images&amp;cd=&amp;cad=rja&amp;uact=8&amp;ved=0ahUKEwiO4r298IbOAhUGnRQKHdi4AgsQjRwIBw&amp;url=http://www.bbc.co.uk/news/world-africa-13287216&amp;bvm=bv.127521224,d.d24&amp;psig=AFQjCNGmz7RcbPoVAj9pnnsjqEF4ZTesqw&amp;ust=1469270281364188" TargetMode="External"/><Relationship Id="rId5" Type="http://schemas.openxmlformats.org/officeDocument/2006/relationships/image" Target="../media/image16.gif"/><Relationship Id="rId6" Type="http://schemas.openxmlformats.org/officeDocument/2006/relationships/image" Target="../media/image17.JPG"/><Relationship Id="rId1" Type="http://schemas.openxmlformats.org/officeDocument/2006/relationships/video" Target="https://www.youtube.com/embed/tSfXh_L_a_Q" TargetMode="External"/><Relationship Id="rId2"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18.JPG"/><Relationship Id="rId1" Type="http://schemas.openxmlformats.org/officeDocument/2006/relationships/video" Target="https://www.youtube.com/embed/TyXZCDo4P5Y" TargetMode="External"/><Relationship Id="rId2"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www.google.co.uk/url?sa=i&amp;rct=j&amp;q=&amp;esrc=s&amp;source=images&amp;cd=&amp;cad=rja&amp;uact=8&amp;ved=0ahUKEwj5yZ2czIHLAhVCPhQKHaflCxcQjRwIBw&amp;url=http://www.unicef.org.uk/Latest/Publications/The-World-We-Want-After-2015&amp;psig=AFQjCNGXV_P_0UcByvJ98yLuClvJJ2qnVw&amp;ust=1455894505080944" TargetMode="External"/><Relationship Id="rId4" Type="http://schemas.openxmlformats.org/officeDocument/2006/relationships/image" Target="../media/image19.jpeg"/><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0" y="476672"/>
            <a:ext cx="5715000" cy="9525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9872" y="476672"/>
            <a:ext cx="5715000" cy="952500"/>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5596" r="5594"/>
          <a:stretch/>
        </p:blipFill>
        <p:spPr>
          <a:xfrm>
            <a:off x="0" y="-6763"/>
            <a:ext cx="9180512" cy="6864763"/>
          </a:xfrm>
          <a:prstGeom prst="rect">
            <a:avLst/>
          </a:prstGeom>
        </p:spPr>
      </p:pic>
      <p:sp>
        <p:nvSpPr>
          <p:cNvPr id="9" name="Title 1"/>
          <p:cNvSpPr txBox="1">
            <a:spLocks/>
          </p:cNvSpPr>
          <p:nvPr/>
        </p:nvSpPr>
        <p:spPr>
          <a:xfrm>
            <a:off x="0" y="5085184"/>
            <a:ext cx="8604448" cy="1323439"/>
          </a:xfrm>
          <a:prstGeom prst="rect">
            <a:avLst/>
          </a:prstGeom>
          <a:solidFill>
            <a:srgbClr val="00ADF9"/>
          </a:solidFill>
        </p:spPr>
        <p:txBody>
          <a:bodyPr vert="horz" wrap="square" lIns="360000" tIns="45720" rIns="91440" bIns="45720" rtlCol="0" anchor="ctr">
            <a:spAutoFit/>
          </a:bodyPr>
          <a:lstStyle>
            <a:lvl1pPr algn="l" defTabSz="914400" rtl="0" eaLnBrk="1" latinLnBrk="0" hangingPunct="1">
              <a:spcBef>
                <a:spcPct val="0"/>
              </a:spcBef>
              <a:buNone/>
              <a:defRPr sz="4000" kern="1200" cap="all" spc="400" baseline="0">
                <a:solidFill>
                  <a:schemeClr val="bg1"/>
                </a:solidFill>
                <a:latin typeface="Univers Next Pro Condensed" panose="020B0906030202020203" pitchFamily="34" charset="0"/>
                <a:ea typeface="+mj-ea"/>
                <a:cs typeface="+mj-cs"/>
              </a:defRPr>
            </a:lvl1pPr>
          </a:lstStyle>
          <a:p>
            <a:r>
              <a:rPr lang="en-GB" b="1" dirty="0" smtClean="0">
                <a:solidFill>
                  <a:schemeClr val="tx1"/>
                </a:solidFill>
                <a:latin typeface="Arial" panose="020B0604020202020204" pitchFamily="34" charset="0"/>
                <a:cs typeface="Arial" panose="020B0604020202020204" pitchFamily="34" charset="0"/>
              </a:rPr>
              <a:t>When rights are denied </a:t>
            </a:r>
            <a:r>
              <a:rPr lang="en-GB" b="1" dirty="0" smtClean="0">
                <a:latin typeface="Arial" panose="020B0604020202020204" pitchFamily="34" charset="0"/>
                <a:cs typeface="Arial" panose="020B0604020202020204" pitchFamily="34" charset="0"/>
              </a:rPr>
              <a:t>A </a:t>
            </a:r>
            <a:r>
              <a:rPr lang="en-GB" b="1" dirty="0" smtClean="0">
                <a:latin typeface="Arial" panose="020B0604020202020204" pitchFamily="34" charset="0"/>
                <a:cs typeface="Arial" panose="020B0604020202020204" pitchFamily="34" charset="0"/>
              </a:rPr>
              <a:t>case study</a:t>
            </a:r>
            <a:endParaRPr lang="en-GB" b="1"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5512" y="476672"/>
            <a:ext cx="5715000" cy="952500"/>
          </a:xfrm>
          <a:prstGeom prst="rect">
            <a:avLst/>
          </a:prstGeom>
        </p:spPr>
      </p:pic>
      <p:sp>
        <p:nvSpPr>
          <p:cNvPr id="4" name="Rectangle 3"/>
          <p:cNvSpPr/>
          <p:nvPr/>
        </p:nvSpPr>
        <p:spPr>
          <a:xfrm>
            <a:off x="7812360" y="6525344"/>
            <a:ext cx="1440160" cy="807914"/>
          </a:xfrm>
          <a:prstGeom prst="rect">
            <a:avLst/>
          </a:prstGeom>
        </p:spPr>
        <p:txBody>
          <a:bodyPr wrap="square">
            <a:spAutoFit/>
          </a:bodyPr>
          <a:lstStyle/>
          <a:p>
            <a:r>
              <a:rPr lang="en-GB" sz="1050" dirty="0">
                <a:solidFill>
                  <a:schemeClr val="bg1"/>
                </a:solidFill>
                <a:latin typeface="Arial" panose="020B0604020202020204" pitchFamily="34" charset="0"/>
                <a:cs typeface="Arial" panose="020B0604020202020204" pitchFamily="34" charset="0"/>
              </a:rPr>
              <a:t>© </a:t>
            </a:r>
            <a:r>
              <a:rPr lang="en-GB" sz="1050" dirty="0" smtClean="0">
                <a:solidFill>
                  <a:schemeClr val="bg1"/>
                </a:solidFill>
                <a:latin typeface="Arial" panose="020B0604020202020204" pitchFamily="34" charset="0"/>
                <a:cs typeface="Arial" panose="020B0604020202020204" pitchFamily="34" charset="0"/>
              </a:rPr>
              <a:t>Unicef/</a:t>
            </a:r>
            <a:r>
              <a:rPr lang="en-GB" sz="1050" dirty="0" err="1" smtClean="0">
                <a:solidFill>
                  <a:schemeClr val="bg1"/>
                </a:solidFill>
                <a:latin typeface="Arial" panose="020B0604020202020204" pitchFamily="34" charset="0"/>
                <a:cs typeface="Arial" panose="020B0604020202020204" pitchFamily="34" charset="0"/>
              </a:rPr>
              <a:t>Asselin</a:t>
            </a:r>
            <a:endParaRPr lang="en-GB" sz="1050" dirty="0">
              <a:solidFill>
                <a:schemeClr val="bg1"/>
              </a:solidFill>
              <a:latin typeface="Arial" panose="020B0604020202020204" pitchFamily="34" charset="0"/>
              <a:cs typeface="Arial" panose="020B0604020202020204" pitchFamily="34" charset="0"/>
            </a:endParaRPr>
          </a:p>
          <a:p>
            <a:r>
              <a:rPr lang="en-GB" dirty="0">
                <a:solidFill>
                  <a:srgbClr val="000000"/>
                </a:solidFill>
                <a:latin typeface="Open Sans"/>
              </a:rPr>
              <a:t/>
            </a:r>
            <a:br>
              <a:rPr lang="en-GB" dirty="0">
                <a:solidFill>
                  <a:srgbClr val="000000"/>
                </a:solidFill>
                <a:latin typeface="Open Sans"/>
              </a:rPr>
            </a:br>
            <a:endParaRPr lang="en-GB" dirty="0"/>
          </a:p>
        </p:txBody>
      </p:sp>
    </p:spTree>
    <p:extLst>
      <p:ext uri="{BB962C8B-B14F-4D97-AF65-F5344CB8AC3E}">
        <p14:creationId xmlns:p14="http://schemas.microsoft.com/office/powerpoint/2010/main" val="46131507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16632"/>
            <a:ext cx="8229600" cy="1200329"/>
          </a:xfrm>
        </p:spPr>
        <p:txBody>
          <a:bodyPr/>
          <a:lstStyle/>
          <a:p>
            <a:r>
              <a:rPr lang="en-GB" sz="3600" b="1" dirty="0" smtClean="0">
                <a:latin typeface="Arial" panose="020B0604020202020204" pitchFamily="34" charset="0"/>
                <a:cs typeface="Arial" panose="020B0604020202020204" pitchFamily="34" charset="0"/>
              </a:rPr>
              <a:t>The convention on the rights of the child</a:t>
            </a:r>
            <a:endParaRPr lang="en-GB" sz="3600" b="1" dirty="0">
              <a:solidFill>
                <a:schemeClr val="tx2">
                  <a:lumMod val="60000"/>
                  <a:lumOff val="40000"/>
                </a:schemeClr>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67544" y="1700808"/>
            <a:ext cx="8229600" cy="3960440"/>
          </a:xfrm>
        </p:spPr>
        <p:txBody>
          <a:bodyPr>
            <a:normAutofit fontScale="92500" lnSpcReduction="20000"/>
          </a:bodyPr>
          <a:lstStyle/>
          <a:p>
            <a:pPr marL="0" indent="0">
              <a:buNone/>
            </a:pPr>
            <a:r>
              <a:rPr lang="en-GB" b="1" dirty="0" smtClean="0"/>
              <a:t>Article 32:</a:t>
            </a:r>
          </a:p>
          <a:p>
            <a:r>
              <a:rPr lang="en-GB" dirty="0" smtClean="0"/>
              <a:t>Governments must protect children from economic exploitation and work that is dangerous or might harm their health, development or education. </a:t>
            </a:r>
          </a:p>
          <a:p>
            <a:pPr marL="0" indent="0">
              <a:buNone/>
            </a:pPr>
            <a:endParaRPr lang="en-GB" dirty="0" smtClean="0"/>
          </a:p>
          <a:p>
            <a:r>
              <a:rPr lang="en-GB" dirty="0" smtClean="0"/>
              <a:t>Governments must set a minimum age for children to work and ensure that work conditions are safe and appropriate.</a:t>
            </a:r>
            <a:endParaRPr lang="en-GB" dirty="0"/>
          </a:p>
        </p:txBody>
      </p:sp>
    </p:spTree>
    <p:extLst>
      <p:ext uri="{BB962C8B-B14F-4D97-AF65-F5344CB8AC3E}">
        <p14:creationId xmlns:p14="http://schemas.microsoft.com/office/powerpoint/2010/main" val="283862834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7543"/>
            <a:ext cx="8229600" cy="646331"/>
          </a:xfrm>
        </p:spPr>
        <p:txBody>
          <a:bodyPr/>
          <a:lstStyle/>
          <a:p>
            <a:r>
              <a:rPr lang="en-GB" sz="3600" b="1" dirty="0" smtClean="0">
                <a:latin typeface="Arial" panose="020B0604020202020204" pitchFamily="34" charset="0"/>
                <a:cs typeface="Arial" panose="020B0604020202020204" pitchFamily="34" charset="0"/>
              </a:rPr>
              <a:t>Defining </a:t>
            </a:r>
            <a:r>
              <a:rPr lang="en-GB" sz="3600" b="1" dirty="0" smtClean="0">
                <a:solidFill>
                  <a:srgbClr val="00AEEF"/>
                </a:solidFill>
                <a:latin typeface="Arial" panose="020B0604020202020204" pitchFamily="34" charset="0"/>
                <a:cs typeface="Arial" panose="020B0604020202020204" pitchFamily="34" charset="0"/>
              </a:rPr>
              <a:t>child labour</a:t>
            </a:r>
            <a:endParaRPr lang="en-GB" sz="3600" b="1" dirty="0">
              <a:solidFill>
                <a:srgbClr val="00AEEF"/>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67544" y="1700808"/>
            <a:ext cx="8229600" cy="3960440"/>
          </a:xfrm>
        </p:spPr>
        <p:txBody>
          <a:bodyPr>
            <a:normAutofit/>
          </a:bodyPr>
          <a:lstStyle/>
          <a:p>
            <a:r>
              <a:rPr lang="en-GB" dirty="0" smtClean="0"/>
              <a:t>Children are child labourers </a:t>
            </a:r>
            <a:r>
              <a:rPr lang="en-GB" dirty="0"/>
              <a:t>when they are either too young to work or are involved in hazardous activities that may compromise their physical, mental, social or educational development. </a:t>
            </a:r>
            <a:endParaRPr lang="en-GB" dirty="0" smtClean="0"/>
          </a:p>
          <a:p>
            <a:pPr marL="0" indent="0">
              <a:buNone/>
            </a:pPr>
            <a:endParaRPr lang="en-GB" dirty="0"/>
          </a:p>
        </p:txBody>
      </p:sp>
    </p:spTree>
    <p:extLst>
      <p:ext uri="{BB962C8B-B14F-4D97-AF65-F5344CB8AC3E}">
        <p14:creationId xmlns:p14="http://schemas.microsoft.com/office/powerpoint/2010/main" val="131501406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223" y="160337"/>
            <a:ext cx="8812088" cy="1143000"/>
          </a:xfrm>
        </p:spPr>
        <p:txBody>
          <a:bodyPr>
            <a:noAutofit/>
          </a:bodyPr>
          <a:lstStyle/>
          <a:p>
            <a:r>
              <a:rPr lang="en-GB" sz="3600" b="1" dirty="0" smtClean="0">
                <a:latin typeface="Arial" panose="020B0604020202020204" pitchFamily="34" charset="0"/>
                <a:cs typeface="Arial" panose="020B0604020202020204" pitchFamily="34" charset="0"/>
              </a:rPr>
              <a:t>Child Labour: </a:t>
            </a:r>
            <a:r>
              <a:rPr lang="en-GB" sz="3600" b="1" dirty="0" smtClean="0">
                <a:solidFill>
                  <a:srgbClr val="00AEEF"/>
                </a:solidFill>
                <a:latin typeface="Arial" panose="020B0604020202020204" pitchFamily="34" charset="0"/>
                <a:cs typeface="Arial" panose="020B0604020202020204" pitchFamily="34" charset="0"/>
              </a:rPr>
              <a:t>statistics</a:t>
            </a:r>
            <a:endParaRPr lang="en-GB" sz="3600" b="1" dirty="0">
              <a:solidFill>
                <a:srgbClr val="00AEEF"/>
              </a:solidFill>
              <a:latin typeface="Arial" panose="020B0604020202020204" pitchFamily="34" charset="0"/>
              <a:cs typeface="Arial" panose="020B0604020202020204" pitchFamily="34" charset="0"/>
            </a:endParaRPr>
          </a:p>
        </p:txBody>
      </p:sp>
      <p:sp>
        <p:nvSpPr>
          <p:cNvPr id="4" name="AutoShape 4" descr="Image result for unicef children"/>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6" descr="Image result for unicef children"/>
          <p:cNvSpPr>
            <a:spLocks noChangeAspect="1" noChangeArrowheads="1"/>
          </p:cNvSpPr>
          <p:nvPr/>
        </p:nvSpPr>
        <p:spPr bwMode="auto">
          <a:xfrm>
            <a:off x="1524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2" descr="Image result for unicef katy perry weather report"/>
          <p:cNvSpPr>
            <a:spLocks noChangeAspect="1" noChangeArrowheads="1"/>
          </p:cNvSpPr>
          <p:nvPr/>
        </p:nvSpPr>
        <p:spPr bwMode="auto">
          <a:xfrm>
            <a:off x="304800"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4" descr="Image result for unicef katy perry weather report"/>
          <p:cNvSpPr>
            <a:spLocks noChangeAspect="1" noChangeArrowheads="1"/>
          </p:cNvSpPr>
          <p:nvPr/>
        </p:nvSpPr>
        <p:spPr bwMode="auto">
          <a:xfrm>
            <a:off x="457200"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Content Placeholder 2"/>
          <p:cNvSpPr>
            <a:spLocks noGrp="1"/>
          </p:cNvSpPr>
          <p:nvPr>
            <p:ph idx="1"/>
          </p:nvPr>
        </p:nvSpPr>
        <p:spPr>
          <a:xfrm>
            <a:off x="176003" y="1507852"/>
            <a:ext cx="4828046" cy="5361183"/>
          </a:xfrm>
        </p:spPr>
        <p:txBody>
          <a:bodyPr>
            <a:noAutofit/>
          </a:bodyPr>
          <a:lstStyle/>
          <a:p>
            <a:r>
              <a:rPr lang="en-GB" sz="2000" dirty="0" smtClean="0"/>
              <a:t>It is estimated that </a:t>
            </a:r>
            <a:r>
              <a:rPr lang="en-GB" sz="2000" b="1" dirty="0" smtClean="0"/>
              <a:t>168 million children aged 5 to 17 are engaged in child labour</a:t>
            </a:r>
            <a:r>
              <a:rPr lang="en-GB" sz="2000" dirty="0" smtClean="0"/>
              <a:t>.</a:t>
            </a:r>
          </a:p>
          <a:p>
            <a:pPr marL="0" indent="0">
              <a:buNone/>
            </a:pPr>
            <a:endParaRPr lang="en-GB" sz="2000" dirty="0" smtClean="0"/>
          </a:p>
          <a:p>
            <a:r>
              <a:rPr lang="en-GB" sz="2000" dirty="0" smtClean="0"/>
              <a:t>Despite </a:t>
            </a:r>
            <a:r>
              <a:rPr lang="en-GB" sz="2000" dirty="0"/>
              <a:t>a steady decline in child labour, </a:t>
            </a:r>
            <a:r>
              <a:rPr lang="en-GB" sz="2000" b="1" dirty="0"/>
              <a:t>progress is far too slow</a:t>
            </a:r>
            <a:r>
              <a:rPr lang="en-GB" sz="2000" dirty="0"/>
              <a:t>. </a:t>
            </a:r>
            <a:r>
              <a:rPr lang="en-GB" sz="2000" dirty="0" smtClean="0"/>
              <a:t>At </a:t>
            </a:r>
            <a:r>
              <a:rPr lang="en-GB" sz="2000" dirty="0"/>
              <a:t>current rates, </a:t>
            </a:r>
            <a:r>
              <a:rPr lang="en-GB" sz="2000" b="1" dirty="0"/>
              <a:t>more than 100 million children will still be trapped in child labour by 2020</a:t>
            </a:r>
            <a:r>
              <a:rPr lang="en-GB" sz="2000" dirty="0" smtClean="0"/>
              <a:t>.</a:t>
            </a:r>
          </a:p>
          <a:p>
            <a:pPr marL="0" indent="0">
              <a:buNone/>
            </a:pPr>
            <a:endParaRPr lang="en-GB" sz="2000" dirty="0" smtClean="0"/>
          </a:p>
          <a:p>
            <a:r>
              <a:rPr lang="en-GB" sz="2000" dirty="0" smtClean="0"/>
              <a:t>In </a:t>
            </a:r>
            <a:r>
              <a:rPr lang="en-GB" sz="2000" dirty="0"/>
              <a:t>the world’s poorest countries, </a:t>
            </a:r>
            <a:r>
              <a:rPr lang="en-GB" sz="2000" b="1" dirty="0"/>
              <a:t>nearly one in four children </a:t>
            </a:r>
            <a:r>
              <a:rPr lang="en-GB" sz="2000" dirty="0"/>
              <a:t>are engaged in work that is </a:t>
            </a:r>
            <a:r>
              <a:rPr lang="en-GB" sz="2000" dirty="0" smtClean="0"/>
              <a:t>potentially </a:t>
            </a:r>
            <a:r>
              <a:rPr lang="en-GB" sz="2000" dirty="0"/>
              <a:t>harmful </a:t>
            </a:r>
            <a:r>
              <a:rPr lang="en-GB" sz="2000" dirty="0" smtClean="0"/>
              <a:t>to their health.</a:t>
            </a:r>
          </a:p>
        </p:txBody>
      </p:sp>
      <p:sp>
        <p:nvSpPr>
          <p:cNvPr id="11" name="AutoShape 2" descr="Image result for unicef nine year old in vanuatu and climate change"/>
          <p:cNvSpPr>
            <a:spLocks noChangeAspect="1" noChangeArrowheads="1"/>
          </p:cNvSpPr>
          <p:nvPr/>
        </p:nvSpPr>
        <p:spPr bwMode="auto">
          <a:xfrm>
            <a:off x="609600"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AutoShape 4" descr="Image result for unicef nine year old in vanuatu and climate change"/>
          <p:cNvSpPr>
            <a:spLocks noChangeAspect="1" noChangeArrowheads="1"/>
          </p:cNvSpPr>
          <p:nvPr/>
        </p:nvSpPr>
        <p:spPr bwMode="auto">
          <a:xfrm>
            <a:off x="762000"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AutoShape 6" descr="Image result for unicef nine year old in vanuatu and climate change"/>
          <p:cNvSpPr>
            <a:spLocks noChangeAspect="1" noChangeArrowheads="1"/>
          </p:cNvSpPr>
          <p:nvPr/>
        </p:nvSpPr>
        <p:spPr bwMode="auto">
          <a:xfrm>
            <a:off x="914400"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AutoShape 8" descr="Image result for unicef nine year old in vanuatu and climate change"/>
          <p:cNvSpPr>
            <a:spLocks noChangeAspect="1" noChangeArrowheads="1"/>
          </p:cNvSpPr>
          <p:nvPr/>
        </p:nvSpPr>
        <p:spPr bwMode="auto">
          <a:xfrm>
            <a:off x="1066800"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8064" y="2204864"/>
            <a:ext cx="3707904" cy="2471936"/>
          </a:xfrm>
          <a:prstGeom prst="rect">
            <a:avLst/>
          </a:prstGeom>
        </p:spPr>
      </p:pic>
      <p:sp>
        <p:nvSpPr>
          <p:cNvPr id="5" name="Rectangle 4"/>
          <p:cNvSpPr/>
          <p:nvPr/>
        </p:nvSpPr>
        <p:spPr>
          <a:xfrm>
            <a:off x="7506071" y="4653136"/>
            <a:ext cx="1530425" cy="830997"/>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 </a:t>
            </a:r>
            <a:r>
              <a:rPr lang="en-GB" sz="1200" dirty="0" smtClean="0">
                <a:latin typeface="Arial" panose="020B0604020202020204" pitchFamily="34" charset="0"/>
                <a:cs typeface="Arial" panose="020B0604020202020204" pitchFamily="34" charset="0"/>
              </a:rPr>
              <a:t>Unicef/</a:t>
            </a:r>
            <a:r>
              <a:rPr lang="en-GB" sz="1200" dirty="0" err="1" smtClean="0">
                <a:latin typeface="Arial" panose="020B0604020202020204" pitchFamily="34" charset="0"/>
                <a:cs typeface="Arial" panose="020B0604020202020204" pitchFamily="34" charset="0"/>
              </a:rPr>
              <a:t>Kamber</a:t>
            </a:r>
            <a:endParaRPr lang="en-GB" sz="1200" dirty="0">
              <a:latin typeface="Arial" panose="020B0604020202020204" pitchFamily="34" charset="0"/>
              <a:cs typeface="Arial" panose="020B0604020202020204" pitchFamily="34" charset="0"/>
            </a:endParaRPr>
          </a:p>
          <a:p>
            <a:r>
              <a:rPr lang="en-GB" dirty="0">
                <a:solidFill>
                  <a:srgbClr val="000000"/>
                </a:solidFill>
                <a:latin typeface="Open Sans"/>
              </a:rPr>
              <a:t/>
            </a:r>
            <a:br>
              <a:rPr lang="en-GB" dirty="0">
                <a:solidFill>
                  <a:srgbClr val="000000"/>
                </a:solidFill>
                <a:latin typeface="Open Sans"/>
              </a:rPr>
            </a:br>
            <a:endParaRPr lang="en-GB" dirty="0"/>
          </a:p>
        </p:txBody>
      </p:sp>
    </p:spTree>
    <p:extLst>
      <p:ext uri="{BB962C8B-B14F-4D97-AF65-F5344CB8AC3E}">
        <p14:creationId xmlns:p14="http://schemas.microsoft.com/office/powerpoint/2010/main" val="376313628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16632"/>
            <a:ext cx="8229600" cy="1200329"/>
          </a:xfrm>
        </p:spPr>
        <p:txBody>
          <a:bodyPr/>
          <a:lstStyle/>
          <a:p>
            <a:r>
              <a:rPr lang="en-GB" sz="3600" b="1" dirty="0" smtClean="0">
                <a:latin typeface="Arial" panose="020B0604020202020204" pitchFamily="34" charset="0"/>
                <a:cs typeface="Arial" panose="020B0604020202020204" pitchFamily="34" charset="0"/>
              </a:rPr>
              <a:t>does money </a:t>
            </a:r>
            <a:r>
              <a:rPr lang="en-GB" sz="3600" b="1" dirty="0" smtClean="0">
                <a:latin typeface="Arial" panose="020B0604020202020204" pitchFamily="34" charset="0"/>
                <a:cs typeface="Arial" panose="020B0604020202020204" pitchFamily="34" charset="0"/>
              </a:rPr>
              <a:t/>
            </a:r>
            <a:br>
              <a:rPr lang="en-GB" sz="3600" b="1" dirty="0" smtClean="0">
                <a:latin typeface="Arial" panose="020B0604020202020204" pitchFamily="34" charset="0"/>
                <a:cs typeface="Arial" panose="020B0604020202020204" pitchFamily="34" charset="0"/>
              </a:rPr>
            </a:br>
            <a:r>
              <a:rPr lang="en-GB" sz="3600" b="1" dirty="0" smtClean="0">
                <a:solidFill>
                  <a:srgbClr val="00AEEF"/>
                </a:solidFill>
                <a:latin typeface="Arial" panose="020B0604020202020204" pitchFamily="34" charset="0"/>
                <a:cs typeface="Arial" panose="020B0604020202020204" pitchFamily="34" charset="0"/>
              </a:rPr>
              <a:t>grow on </a:t>
            </a:r>
            <a:r>
              <a:rPr lang="en-GB" sz="3600" b="1" dirty="0" smtClean="0">
                <a:solidFill>
                  <a:srgbClr val="00AEEF"/>
                </a:solidFill>
                <a:latin typeface="Arial" panose="020B0604020202020204" pitchFamily="34" charset="0"/>
                <a:cs typeface="Arial" panose="020B0604020202020204" pitchFamily="34" charset="0"/>
              </a:rPr>
              <a:t>trees?</a:t>
            </a:r>
            <a:endParaRPr lang="en-GB" sz="3600" b="1" dirty="0">
              <a:solidFill>
                <a:srgbClr val="00AEEF"/>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3648" y="1556792"/>
            <a:ext cx="6336704" cy="4224470"/>
          </a:xfrm>
          <a:prstGeom prst="rect">
            <a:avLst/>
          </a:prstGeom>
        </p:spPr>
      </p:pic>
      <p:sp>
        <p:nvSpPr>
          <p:cNvPr id="4" name="Rectangle 3"/>
          <p:cNvSpPr/>
          <p:nvPr/>
        </p:nvSpPr>
        <p:spPr>
          <a:xfrm>
            <a:off x="109269" y="6524938"/>
            <a:ext cx="2588757" cy="307777"/>
          </a:xfrm>
          <a:prstGeom prst="rect">
            <a:avLst/>
          </a:prstGeom>
        </p:spPr>
        <p:txBody>
          <a:bodyPr wrap="square">
            <a:spAutoFit/>
          </a:bodyPr>
          <a:lstStyle/>
          <a:p>
            <a:r>
              <a:rPr lang="en-GB" sz="1400" dirty="0">
                <a:latin typeface="Arial" panose="020B0604020202020204" pitchFamily="34" charset="0"/>
                <a:cs typeface="Arial" panose="020B0604020202020204" pitchFamily="34" charset="0"/>
              </a:rPr>
              <a:t>© </a:t>
            </a:r>
            <a:r>
              <a:rPr lang="en-GB" sz="1400" dirty="0" smtClean="0">
                <a:latin typeface="Arial" panose="020B0604020202020204" pitchFamily="34" charset="0"/>
                <a:cs typeface="Arial" panose="020B0604020202020204" pitchFamily="34" charset="0"/>
              </a:rPr>
              <a:t>Unicef</a:t>
            </a:r>
            <a:endParaRPr lang="en-GB"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163979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60337"/>
            <a:ext cx="8812088" cy="1143000"/>
          </a:xfrm>
        </p:spPr>
        <p:txBody>
          <a:bodyPr>
            <a:noAutofit/>
          </a:bodyPr>
          <a:lstStyle/>
          <a:p>
            <a:r>
              <a:rPr lang="en-GB" sz="3600" b="1" dirty="0" smtClean="0">
                <a:latin typeface="Arial" panose="020B0604020202020204" pitchFamily="34" charset="0"/>
                <a:cs typeface="Arial" panose="020B0604020202020204" pitchFamily="34" charset="0"/>
              </a:rPr>
              <a:t>Rights and </a:t>
            </a:r>
            <a:r>
              <a:rPr lang="en-GB" sz="3600" b="1" dirty="0" smtClean="0">
                <a:solidFill>
                  <a:srgbClr val="00AEEF"/>
                </a:solidFill>
                <a:latin typeface="Arial" panose="020B0604020202020204" pitchFamily="34" charset="0"/>
                <a:cs typeface="Arial" panose="020B0604020202020204" pitchFamily="34" charset="0"/>
              </a:rPr>
              <a:t>Child Labour</a:t>
            </a:r>
            <a:endParaRPr lang="en-GB" sz="3600" b="1" dirty="0">
              <a:solidFill>
                <a:srgbClr val="00AEEF"/>
              </a:solidFill>
              <a:latin typeface="Arial" panose="020B0604020202020204" pitchFamily="34" charset="0"/>
              <a:cs typeface="Arial" panose="020B0604020202020204" pitchFamily="34" charset="0"/>
            </a:endParaRPr>
          </a:p>
        </p:txBody>
      </p:sp>
      <p:sp>
        <p:nvSpPr>
          <p:cNvPr id="4" name="AutoShape 4" descr="Image result for unicef children"/>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6" descr="Image result for unicef children"/>
          <p:cNvSpPr>
            <a:spLocks noChangeAspect="1" noChangeArrowheads="1"/>
          </p:cNvSpPr>
          <p:nvPr/>
        </p:nvSpPr>
        <p:spPr bwMode="auto">
          <a:xfrm>
            <a:off x="1524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2" descr="Image result for unicef katy perry weather report"/>
          <p:cNvSpPr>
            <a:spLocks noChangeAspect="1" noChangeArrowheads="1"/>
          </p:cNvSpPr>
          <p:nvPr/>
        </p:nvSpPr>
        <p:spPr bwMode="auto">
          <a:xfrm>
            <a:off x="304800"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4" descr="Image result for unicef katy perry weather report"/>
          <p:cNvSpPr>
            <a:spLocks noChangeAspect="1" noChangeArrowheads="1"/>
          </p:cNvSpPr>
          <p:nvPr/>
        </p:nvSpPr>
        <p:spPr bwMode="auto">
          <a:xfrm>
            <a:off x="457200"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TextBox 2"/>
          <p:cNvSpPr txBox="1"/>
          <p:nvPr/>
        </p:nvSpPr>
        <p:spPr>
          <a:xfrm>
            <a:off x="425185" y="1781054"/>
            <a:ext cx="4775993" cy="1569660"/>
          </a:xfrm>
          <a:prstGeom prst="rect">
            <a:avLst/>
          </a:prstGeom>
          <a:noFill/>
        </p:spPr>
        <p:txBody>
          <a:bodyPr wrap="square" rtlCol="0">
            <a:spAutoFit/>
          </a:bodyPr>
          <a:lstStyle/>
          <a:p>
            <a:r>
              <a:rPr lang="en-GB" sz="2400" dirty="0" smtClean="0">
                <a:latin typeface="Arial" panose="020B0604020202020204" pitchFamily="34" charset="0"/>
                <a:cs typeface="Arial" panose="020B0604020202020204" pitchFamily="34" charset="0"/>
              </a:rPr>
              <a:t>From cocoa fields</a:t>
            </a:r>
          </a:p>
          <a:p>
            <a:r>
              <a:rPr lang="en-GB" sz="2400" dirty="0">
                <a:latin typeface="Arial" panose="020B0604020202020204" pitchFamily="34" charset="0"/>
                <a:cs typeface="Arial" panose="020B0604020202020204" pitchFamily="34" charset="0"/>
              </a:rPr>
              <a:t>i</a:t>
            </a:r>
            <a:r>
              <a:rPr lang="en-GB" sz="2400" dirty="0" smtClean="0">
                <a:latin typeface="Arial" panose="020B0604020202020204" pitchFamily="34" charset="0"/>
                <a:cs typeface="Arial" panose="020B0604020202020204" pitchFamily="34" charset="0"/>
              </a:rPr>
              <a:t>n West Africa  </a:t>
            </a:r>
          </a:p>
          <a:p>
            <a:r>
              <a:rPr lang="en-GB" sz="2400" dirty="0" smtClean="0">
                <a:latin typeface="Arial" panose="020B0604020202020204" pitchFamily="34" charset="0"/>
                <a:cs typeface="Arial" panose="020B0604020202020204" pitchFamily="34" charset="0"/>
              </a:rPr>
              <a:t>to supermarkets </a:t>
            </a:r>
          </a:p>
          <a:p>
            <a:r>
              <a:rPr lang="en-GB" sz="2400" dirty="0" smtClean="0">
                <a:latin typeface="Arial" panose="020B0604020202020204" pitchFamily="34" charset="0"/>
                <a:cs typeface="Arial" panose="020B0604020202020204" pitchFamily="34" charset="0"/>
              </a:rPr>
              <a:t>in the UK</a:t>
            </a:r>
            <a:endParaRPr lang="en-GB" sz="2400" dirty="0">
              <a:latin typeface="Arial" panose="020B0604020202020204" pitchFamily="34" charset="0"/>
              <a:cs typeface="Arial" panose="020B0604020202020204" pitchFamily="34" charset="0"/>
            </a:endParaRPr>
          </a:p>
        </p:txBody>
      </p:sp>
      <p:sp>
        <p:nvSpPr>
          <p:cNvPr id="11" name="AutoShape 2" descr="Image result for unicef nine year old in vanuatu and climate change"/>
          <p:cNvSpPr>
            <a:spLocks noChangeAspect="1" noChangeArrowheads="1"/>
          </p:cNvSpPr>
          <p:nvPr/>
        </p:nvSpPr>
        <p:spPr bwMode="auto">
          <a:xfrm>
            <a:off x="609600"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AutoShape 4" descr="Image result for unicef nine year old in vanuatu and climate change"/>
          <p:cNvSpPr>
            <a:spLocks noChangeAspect="1" noChangeArrowheads="1"/>
          </p:cNvSpPr>
          <p:nvPr/>
        </p:nvSpPr>
        <p:spPr bwMode="auto">
          <a:xfrm>
            <a:off x="762000"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AutoShape 6" descr="Image result for unicef nine year old in vanuatu and climate change"/>
          <p:cNvSpPr>
            <a:spLocks noChangeAspect="1" noChangeArrowheads="1"/>
          </p:cNvSpPr>
          <p:nvPr/>
        </p:nvSpPr>
        <p:spPr bwMode="auto">
          <a:xfrm>
            <a:off x="914400"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AutoShape 8" descr="Image result for unicef nine year old in vanuatu and climate change"/>
          <p:cNvSpPr>
            <a:spLocks noChangeAspect="1" noChangeArrowheads="1"/>
          </p:cNvSpPr>
          <p:nvPr/>
        </p:nvSpPr>
        <p:spPr bwMode="auto">
          <a:xfrm>
            <a:off x="1066800"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0" name="Picture 2" descr="http://ichef.bbci.co.uk/news/1024/media/images/78772000/gif/_78772945_ivory_coast.gif">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3487576"/>
            <a:ext cx="3613144" cy="2031424"/>
          </a:xfrm>
          <a:prstGeom prst="rect">
            <a:avLst/>
          </a:prstGeom>
          <a:noFill/>
          <a:extLst>
            <a:ext uri="{909E8E84-426E-40dd-AFC4-6F175D3DCCD1}">
              <a14:hiddenFill xmlns:a14="http://schemas.microsoft.com/office/drawing/2010/main">
                <a:solidFill>
                  <a:srgbClr val="FFFFFF"/>
                </a:solidFill>
              </a14:hiddenFill>
            </a:ext>
          </a:extLst>
        </p:spPr>
      </p:pic>
      <p:pic>
        <p:nvPicPr>
          <p:cNvPr id="10" name="tSfXh_L_a_Q"/>
          <p:cNvPicPr>
            <a:picLocks noRot="1" noChangeAspect="1"/>
          </p:cNvPicPr>
          <p:nvPr>
            <a:quickTimeFile r:link="rId1"/>
          </p:nvPr>
        </p:nvPicPr>
        <p:blipFill>
          <a:blip r:embed="rId6" cstate="print">
            <a:extLst>
              <a:ext uri="{28A0092B-C50C-407E-A947-70E740481C1C}">
                <a14:useLocalDpi xmlns:a14="http://schemas.microsoft.com/office/drawing/2010/main" val="0"/>
              </a:ext>
            </a:extLst>
          </a:blip>
          <a:stretch>
            <a:fillRect/>
          </a:stretch>
        </p:blipFill>
        <p:spPr>
          <a:xfrm>
            <a:off x="4502645" y="1781054"/>
            <a:ext cx="4219162" cy="2376264"/>
          </a:xfrm>
          <a:prstGeom prst="rect">
            <a:avLst/>
          </a:prstGeom>
        </p:spPr>
      </p:pic>
    </p:spTree>
    <p:extLst>
      <p:ext uri="{BB962C8B-B14F-4D97-AF65-F5344CB8AC3E}">
        <p14:creationId xmlns:p14="http://schemas.microsoft.com/office/powerpoint/2010/main" val="291908227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706" y="170637"/>
            <a:ext cx="8812088" cy="1143000"/>
          </a:xfrm>
        </p:spPr>
        <p:txBody>
          <a:bodyPr>
            <a:noAutofit/>
          </a:bodyPr>
          <a:lstStyle/>
          <a:p>
            <a:r>
              <a:rPr lang="en-GB" sz="3600" b="1" dirty="0" smtClean="0">
                <a:latin typeface="Arial" panose="020B0604020202020204" pitchFamily="34" charset="0"/>
                <a:cs typeface="Arial" panose="020B0604020202020204" pitchFamily="34" charset="0"/>
              </a:rPr>
              <a:t>Rights And </a:t>
            </a:r>
            <a:r>
              <a:rPr lang="en-GB" sz="3600" b="1" dirty="0" smtClean="0">
                <a:solidFill>
                  <a:srgbClr val="00AEEF"/>
                </a:solidFill>
                <a:latin typeface="Arial" panose="020B0604020202020204" pitchFamily="34" charset="0"/>
                <a:cs typeface="Arial" panose="020B0604020202020204" pitchFamily="34" charset="0"/>
              </a:rPr>
              <a:t>Child Labour</a:t>
            </a:r>
            <a:endParaRPr lang="en-GB" sz="3600" b="1" dirty="0">
              <a:solidFill>
                <a:srgbClr val="00AEEF"/>
              </a:solidFill>
              <a:latin typeface="Arial" panose="020B0604020202020204" pitchFamily="34" charset="0"/>
              <a:cs typeface="Arial" panose="020B0604020202020204" pitchFamily="34" charset="0"/>
            </a:endParaRPr>
          </a:p>
        </p:txBody>
      </p:sp>
      <p:sp>
        <p:nvSpPr>
          <p:cNvPr id="4" name="AutoShape 4" descr="Image result for unicef children"/>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6" descr="Image result for unicef children"/>
          <p:cNvSpPr>
            <a:spLocks noChangeAspect="1" noChangeArrowheads="1"/>
          </p:cNvSpPr>
          <p:nvPr/>
        </p:nvSpPr>
        <p:spPr bwMode="auto">
          <a:xfrm>
            <a:off x="1524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2" descr="Image result for unicef katy perry weather report"/>
          <p:cNvSpPr>
            <a:spLocks noChangeAspect="1" noChangeArrowheads="1"/>
          </p:cNvSpPr>
          <p:nvPr/>
        </p:nvSpPr>
        <p:spPr bwMode="auto">
          <a:xfrm>
            <a:off x="304800"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4" descr="Image result for unicef katy perry weather report"/>
          <p:cNvSpPr>
            <a:spLocks noChangeAspect="1" noChangeArrowheads="1"/>
          </p:cNvSpPr>
          <p:nvPr/>
        </p:nvSpPr>
        <p:spPr bwMode="auto">
          <a:xfrm>
            <a:off x="457200"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Content Placeholder 2"/>
          <p:cNvSpPr>
            <a:spLocks noGrp="1"/>
          </p:cNvSpPr>
          <p:nvPr>
            <p:ph idx="1"/>
          </p:nvPr>
        </p:nvSpPr>
        <p:spPr>
          <a:xfrm>
            <a:off x="304800" y="1549244"/>
            <a:ext cx="4123184" cy="5075707"/>
          </a:xfrm>
        </p:spPr>
        <p:txBody>
          <a:bodyPr>
            <a:noAutofit/>
          </a:bodyPr>
          <a:lstStyle/>
          <a:p>
            <a:r>
              <a:rPr lang="en-GB" sz="2800" dirty="0" smtClean="0"/>
              <a:t>Being a </a:t>
            </a:r>
            <a:r>
              <a:rPr lang="en-GB" sz="2800" b="1" dirty="0" smtClean="0"/>
              <a:t>responsible global citizen </a:t>
            </a:r>
            <a:r>
              <a:rPr lang="en-GB" sz="2800" dirty="0" smtClean="0"/>
              <a:t>can help reduce child labour.</a:t>
            </a:r>
          </a:p>
          <a:p>
            <a:pPr marL="0" indent="0">
              <a:buNone/>
            </a:pPr>
            <a:endParaRPr lang="en-GB" sz="2800" dirty="0" smtClean="0"/>
          </a:p>
          <a:p>
            <a:r>
              <a:rPr lang="en-GB" sz="2800" dirty="0" smtClean="0"/>
              <a:t>Unicef is trying to put a </a:t>
            </a:r>
            <a:r>
              <a:rPr lang="en-GB" sz="2800" b="1" dirty="0" smtClean="0"/>
              <a:t>stop</a:t>
            </a:r>
            <a:r>
              <a:rPr lang="en-GB" sz="2800" dirty="0" smtClean="0"/>
              <a:t> to child labour and exploitation.</a:t>
            </a:r>
          </a:p>
        </p:txBody>
      </p:sp>
      <p:sp>
        <p:nvSpPr>
          <p:cNvPr id="18" name="TextBox 17"/>
          <p:cNvSpPr txBox="1"/>
          <p:nvPr/>
        </p:nvSpPr>
        <p:spPr>
          <a:xfrm>
            <a:off x="4572000" y="2003837"/>
            <a:ext cx="4248472" cy="369332"/>
          </a:xfrm>
          <a:prstGeom prst="rect">
            <a:avLst/>
          </a:prstGeom>
          <a:noFill/>
        </p:spPr>
        <p:txBody>
          <a:bodyPr wrap="square" rtlCol="0">
            <a:spAutoFit/>
          </a:bodyPr>
          <a:lstStyle/>
          <a:p>
            <a:r>
              <a:rPr lang="en-GB" dirty="0" smtClean="0">
                <a:latin typeface="Arial" panose="020B0604020202020204" pitchFamily="34" charset="0"/>
                <a:cs typeface="Arial" panose="020B0604020202020204" pitchFamily="34" charset="0"/>
              </a:rPr>
              <a:t>Unicef and the Ethical Tea Partnership</a:t>
            </a:r>
            <a:endParaRPr lang="en-GB" dirty="0">
              <a:latin typeface="Arial" panose="020B0604020202020204" pitchFamily="34" charset="0"/>
              <a:cs typeface="Arial" panose="020B0604020202020204" pitchFamily="34" charset="0"/>
            </a:endParaRPr>
          </a:p>
        </p:txBody>
      </p:sp>
      <p:sp>
        <p:nvSpPr>
          <p:cNvPr id="11" name="AutoShape 2" descr="Image result for unicef nine year old in vanuatu and climate change"/>
          <p:cNvSpPr>
            <a:spLocks noChangeAspect="1" noChangeArrowheads="1"/>
          </p:cNvSpPr>
          <p:nvPr/>
        </p:nvSpPr>
        <p:spPr bwMode="auto">
          <a:xfrm>
            <a:off x="609600"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AutoShape 4" descr="Image result for unicef nine year old in vanuatu and climate change"/>
          <p:cNvSpPr>
            <a:spLocks noChangeAspect="1" noChangeArrowheads="1"/>
          </p:cNvSpPr>
          <p:nvPr/>
        </p:nvSpPr>
        <p:spPr bwMode="auto">
          <a:xfrm>
            <a:off x="762000"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AutoShape 6" descr="Image result for unicef nine year old in vanuatu and climate change"/>
          <p:cNvSpPr>
            <a:spLocks noChangeAspect="1" noChangeArrowheads="1"/>
          </p:cNvSpPr>
          <p:nvPr/>
        </p:nvSpPr>
        <p:spPr bwMode="auto">
          <a:xfrm>
            <a:off x="914400"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AutoShape 8" descr="Image result for unicef nine year old in vanuatu and climate change"/>
          <p:cNvSpPr>
            <a:spLocks noChangeAspect="1" noChangeArrowheads="1"/>
          </p:cNvSpPr>
          <p:nvPr/>
        </p:nvSpPr>
        <p:spPr bwMode="auto">
          <a:xfrm>
            <a:off x="1066800"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 name="TyXZCDo4P5Y"/>
          <p:cNvPicPr>
            <a:picLocks noRot="1" noChangeAspect="1"/>
          </p:cNvPicPr>
          <p:nvPr>
            <a:quickTimeFile r:link="rId1"/>
          </p:nvPr>
        </p:nvPicPr>
        <p:blipFill>
          <a:blip r:embed="rId4">
            <a:extLst>
              <a:ext uri="{28A0092B-C50C-407E-A947-70E740481C1C}">
                <a14:useLocalDpi xmlns:a14="http://schemas.microsoft.com/office/drawing/2010/main" val="0"/>
              </a:ext>
            </a:extLst>
          </a:blip>
          <a:stretch>
            <a:fillRect/>
          </a:stretch>
        </p:blipFill>
        <p:spPr>
          <a:xfrm>
            <a:off x="4726384" y="2492896"/>
            <a:ext cx="3636864" cy="2057400"/>
          </a:xfrm>
          <a:prstGeom prst="rect">
            <a:avLst/>
          </a:prstGeom>
        </p:spPr>
      </p:pic>
    </p:spTree>
    <p:extLst>
      <p:ext uri="{BB962C8B-B14F-4D97-AF65-F5344CB8AC3E}">
        <p14:creationId xmlns:p14="http://schemas.microsoft.com/office/powerpoint/2010/main" val="170649907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081" y="182049"/>
            <a:ext cx="8812088" cy="1143000"/>
          </a:xfrm>
        </p:spPr>
        <p:txBody>
          <a:bodyPr>
            <a:noAutofit/>
          </a:bodyPr>
          <a:lstStyle/>
          <a:p>
            <a:r>
              <a:rPr lang="en-GB" sz="3600" b="1" dirty="0" smtClean="0">
                <a:latin typeface="Arial" panose="020B0604020202020204" pitchFamily="34" charset="0"/>
                <a:cs typeface="Arial" panose="020B0604020202020204" pitchFamily="34" charset="0"/>
              </a:rPr>
              <a:t>Reflection</a:t>
            </a:r>
            <a:endParaRPr lang="en-GB" sz="3600" b="1" dirty="0">
              <a:latin typeface="Arial" panose="020B0604020202020204" pitchFamily="34" charset="0"/>
              <a:cs typeface="Arial" panose="020B0604020202020204" pitchFamily="34" charset="0"/>
            </a:endParaRPr>
          </a:p>
        </p:txBody>
      </p:sp>
      <p:sp>
        <p:nvSpPr>
          <p:cNvPr id="4" name="AutoShape 4" descr="Image result for unicef children"/>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6" descr="Image result for unicef children"/>
          <p:cNvSpPr>
            <a:spLocks noChangeAspect="1" noChangeArrowheads="1"/>
          </p:cNvSpPr>
          <p:nvPr/>
        </p:nvSpPr>
        <p:spPr bwMode="auto">
          <a:xfrm>
            <a:off x="1524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2" descr="Image result for unicef katy perry weather report"/>
          <p:cNvSpPr>
            <a:spLocks noChangeAspect="1" noChangeArrowheads="1"/>
          </p:cNvSpPr>
          <p:nvPr/>
        </p:nvSpPr>
        <p:spPr bwMode="auto">
          <a:xfrm>
            <a:off x="304800"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4" descr="Image result for unicef katy perry weather report"/>
          <p:cNvSpPr>
            <a:spLocks noChangeAspect="1" noChangeArrowheads="1"/>
          </p:cNvSpPr>
          <p:nvPr/>
        </p:nvSpPr>
        <p:spPr bwMode="auto">
          <a:xfrm>
            <a:off x="457200"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AutoShape 2" descr="Image result for unicef nine year old in vanuatu and climate change"/>
          <p:cNvSpPr>
            <a:spLocks noChangeAspect="1" noChangeArrowheads="1"/>
          </p:cNvSpPr>
          <p:nvPr/>
        </p:nvSpPr>
        <p:spPr bwMode="auto">
          <a:xfrm>
            <a:off x="609600"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AutoShape 4" descr="Image result for unicef nine year old in vanuatu and climate change"/>
          <p:cNvSpPr>
            <a:spLocks noChangeAspect="1" noChangeArrowheads="1"/>
          </p:cNvSpPr>
          <p:nvPr/>
        </p:nvSpPr>
        <p:spPr bwMode="auto">
          <a:xfrm>
            <a:off x="762000"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AutoShape 6" descr="Image result for unicef nine year old in vanuatu and climate change"/>
          <p:cNvSpPr>
            <a:spLocks noChangeAspect="1" noChangeArrowheads="1"/>
          </p:cNvSpPr>
          <p:nvPr/>
        </p:nvSpPr>
        <p:spPr bwMode="auto">
          <a:xfrm>
            <a:off x="914400"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AutoShape 8" descr="Image result for unicef nine year old in vanuatu and climate change"/>
          <p:cNvSpPr>
            <a:spLocks noChangeAspect="1" noChangeArrowheads="1"/>
          </p:cNvSpPr>
          <p:nvPr/>
        </p:nvSpPr>
        <p:spPr bwMode="auto">
          <a:xfrm>
            <a:off x="1066800"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TextBox 2"/>
          <p:cNvSpPr txBox="1"/>
          <p:nvPr/>
        </p:nvSpPr>
        <p:spPr>
          <a:xfrm>
            <a:off x="586114" y="4817951"/>
            <a:ext cx="8003232" cy="1728192"/>
          </a:xfrm>
          <a:prstGeom prst="rect">
            <a:avLst/>
          </a:prstGeom>
          <a:noFill/>
        </p:spPr>
        <p:txBody>
          <a:bodyPr wrap="square" rtlCol="0">
            <a:noAutofit/>
          </a:bodyPr>
          <a:lstStyle/>
          <a:p>
            <a:pPr marL="342900" indent="-342900">
              <a:buClr>
                <a:srgbClr val="00ADF9"/>
              </a:buClr>
              <a:buFont typeface="Wingdings" panose="05000000000000000000" pitchFamily="2" charset="2"/>
              <a:buChar char="§"/>
            </a:pPr>
            <a:r>
              <a:rPr lang="en-GB" sz="2400" dirty="0" smtClean="0">
                <a:latin typeface="Arial" panose="020B0604020202020204" pitchFamily="34" charset="0"/>
                <a:cs typeface="Arial" panose="020B0604020202020204" pitchFamily="34" charset="0"/>
              </a:rPr>
              <a:t>What you eat, wear, use, buy, and how you travel…</a:t>
            </a:r>
          </a:p>
          <a:p>
            <a:r>
              <a:rPr lang="en-GB" sz="2400" b="1" dirty="0" smtClean="0">
                <a:solidFill>
                  <a:srgbClr val="00AEEF"/>
                </a:solidFill>
                <a:latin typeface="Arial" panose="020B0604020202020204" pitchFamily="34" charset="0"/>
                <a:cs typeface="Arial" panose="020B0604020202020204" pitchFamily="34" charset="0"/>
              </a:rPr>
              <a:t>    How might these impact on children’s rights?</a:t>
            </a:r>
            <a:endParaRPr lang="en-GB" sz="2400" b="1" dirty="0">
              <a:solidFill>
                <a:srgbClr val="00AEEF"/>
              </a:solidFill>
              <a:latin typeface="Arial" panose="020B0604020202020204" pitchFamily="34" charset="0"/>
              <a:cs typeface="Arial" panose="020B0604020202020204" pitchFamily="34" charset="0"/>
            </a:endParaRPr>
          </a:p>
        </p:txBody>
      </p:sp>
      <p:pic>
        <p:nvPicPr>
          <p:cNvPr id="17" name="Picture 2" descr="http://www.unicef.org.uk/Images/Publications/post2015-302-161.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0424" y="1847364"/>
            <a:ext cx="4592408" cy="244827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57200" y="1707946"/>
            <a:ext cx="3331096" cy="3046988"/>
          </a:xfrm>
          <a:prstGeom prst="rect">
            <a:avLst/>
          </a:prstGeom>
        </p:spPr>
        <p:txBody>
          <a:bodyPr wrap="square">
            <a:spAutoFit/>
          </a:bodyPr>
          <a:lstStyle/>
          <a:p>
            <a:pPr marL="342900" indent="-342900">
              <a:buClr>
                <a:srgbClr val="00ADF9"/>
              </a:buClr>
              <a:buFont typeface="Wingdings" panose="05000000000000000000" pitchFamily="2" charset="2"/>
              <a:buChar char="§"/>
            </a:pPr>
            <a:r>
              <a:rPr lang="en-GB" sz="2400" dirty="0">
                <a:latin typeface="Arial" panose="020B0604020202020204" pitchFamily="34" charset="0"/>
                <a:cs typeface="Arial" panose="020B0604020202020204" pitchFamily="34" charset="0"/>
              </a:rPr>
              <a:t>We are living in a global community and children’s rights can be affected by the activities </a:t>
            </a:r>
            <a:r>
              <a:rPr lang="en-GB" sz="2400" dirty="0" smtClean="0">
                <a:latin typeface="Arial" panose="020B0604020202020204" pitchFamily="34" charset="0"/>
                <a:cs typeface="Arial" panose="020B0604020202020204" pitchFamily="34" charset="0"/>
              </a:rPr>
              <a:t>and </a:t>
            </a:r>
            <a:r>
              <a:rPr lang="en-GB" sz="2400" dirty="0">
                <a:latin typeface="Arial" panose="020B0604020202020204" pitchFamily="34" charset="0"/>
                <a:cs typeface="Arial" panose="020B0604020202020204" pitchFamily="34" charset="0"/>
              </a:rPr>
              <a:t>actions of others elsewhere in the </a:t>
            </a:r>
            <a:r>
              <a:rPr lang="en-GB" sz="2400" dirty="0" smtClean="0">
                <a:latin typeface="Arial" panose="020B0604020202020204" pitchFamily="34" charset="0"/>
                <a:cs typeface="Arial" panose="020B0604020202020204" pitchFamily="34" charset="0"/>
              </a:rPr>
              <a:t>world.</a:t>
            </a:r>
            <a:endParaRPr lang="en-GB" sz="2400" dirty="0">
              <a:latin typeface="Arial" panose="020B0604020202020204" pitchFamily="34" charset="0"/>
              <a:cs typeface="Arial" panose="020B0604020202020204" pitchFamily="34" charset="0"/>
            </a:endParaRPr>
          </a:p>
        </p:txBody>
      </p:sp>
      <p:sp>
        <p:nvSpPr>
          <p:cNvPr id="9" name="Rectangle 8"/>
          <p:cNvSpPr/>
          <p:nvPr/>
        </p:nvSpPr>
        <p:spPr>
          <a:xfrm>
            <a:off x="7452320" y="4293096"/>
            <a:ext cx="1512168" cy="830997"/>
          </a:xfrm>
          <a:prstGeom prst="rect">
            <a:avLst/>
          </a:prstGeom>
        </p:spPr>
        <p:txBody>
          <a:bodyPr wrap="square">
            <a:spAutoFit/>
          </a:bodyPr>
          <a:lstStyle/>
          <a:p>
            <a:r>
              <a:rPr lang="en-GB" sz="1200" dirty="0">
                <a:solidFill>
                  <a:schemeClr val="bg1"/>
                </a:solidFill>
                <a:latin typeface="Arial" panose="020B0604020202020204" pitchFamily="34" charset="0"/>
                <a:cs typeface="Arial" panose="020B0604020202020204" pitchFamily="34" charset="0"/>
              </a:rPr>
              <a:t>© </a:t>
            </a:r>
            <a:r>
              <a:rPr lang="en-GB" sz="1200" dirty="0" smtClean="0">
                <a:latin typeface="Arial" panose="020B0604020202020204" pitchFamily="34" charset="0"/>
                <a:cs typeface="Arial" panose="020B0604020202020204" pitchFamily="34" charset="0"/>
              </a:rPr>
              <a:t>Unicef/</a:t>
            </a:r>
            <a:r>
              <a:rPr lang="en-GB" sz="1200" dirty="0" err="1" smtClean="0">
                <a:latin typeface="Arial" panose="020B0604020202020204" pitchFamily="34" charset="0"/>
                <a:cs typeface="Arial" panose="020B0604020202020204" pitchFamily="34" charset="0"/>
              </a:rPr>
              <a:t>Pirozzi</a:t>
            </a:r>
            <a:endParaRPr lang="en-GB" sz="1200" dirty="0">
              <a:latin typeface="Arial" panose="020B0604020202020204" pitchFamily="34" charset="0"/>
              <a:cs typeface="Arial" panose="020B0604020202020204" pitchFamily="34" charset="0"/>
            </a:endParaRPr>
          </a:p>
          <a:p>
            <a:r>
              <a:rPr lang="en-GB" dirty="0">
                <a:solidFill>
                  <a:srgbClr val="000000"/>
                </a:solidFill>
                <a:latin typeface="Open Sans"/>
              </a:rPr>
              <a:t/>
            </a:r>
            <a:br>
              <a:rPr lang="en-GB" dirty="0">
                <a:solidFill>
                  <a:srgbClr val="000000"/>
                </a:solidFill>
                <a:latin typeface="Open Sans"/>
              </a:rPr>
            </a:br>
            <a:endParaRPr lang="en-GB" dirty="0"/>
          </a:p>
        </p:txBody>
      </p:sp>
    </p:spTree>
    <p:extLst>
      <p:ext uri="{BB962C8B-B14F-4D97-AF65-F5344CB8AC3E}">
        <p14:creationId xmlns:p14="http://schemas.microsoft.com/office/powerpoint/2010/main" val="24955693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BABA775576C094FB1EC29BF1B0EFAA5" ma:contentTypeVersion="17" ma:contentTypeDescription="Create a new document." ma:contentTypeScope="" ma:versionID="4f4b348929f87e65f75bf3478de5ae2b">
  <xsd:schema xmlns:xsd="http://www.w3.org/2001/XMLSchema" xmlns:xs="http://www.w3.org/2001/XMLSchema" xmlns:p="http://schemas.microsoft.com/office/2006/metadata/properties" xmlns:ns1="http://schemas.microsoft.com/sharepoint/v3" xmlns:ns2="ba2139d6-66e3-46ed-96ba-d85055a9f21e" xmlns:ns3="df5203e1-9219-4abb-bf46-6e2bce06c285" targetNamespace="http://schemas.microsoft.com/office/2006/metadata/properties" ma:root="true" ma:fieldsID="0f3e50a48c0475e9ecf960f855efb08b" ns1:_="" ns2:_="" ns3:_="">
    <xsd:import namespace="http://schemas.microsoft.com/sharepoint/v3"/>
    <xsd:import namespace="ba2139d6-66e3-46ed-96ba-d85055a9f21e"/>
    <xsd:import namespace="df5203e1-9219-4abb-bf46-6e2bce06c28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3:SharedWithUsers" minOccurs="0"/>
                <xsd:element ref="ns3:SharedWithDetails"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a2139d6-66e3-46ed-96ba-d85055a9f2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indexed="true" ma:internalName="MediaServiceLocatio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4fbae504-01c2-4ae5-a842-09e5f32470bd"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f5203e1-9219-4abb-bf46-6e2bce06c285"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d2d00102-6217-41b8-bd23-46f9882885fb}" ma:internalName="TaxCatchAll" ma:showField="CatchAllData" ma:web="df5203e1-9219-4abb-bf46-6e2bce06c285">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ba2139d6-66e3-46ed-96ba-d85055a9f21e">
      <Terms xmlns="http://schemas.microsoft.com/office/infopath/2007/PartnerControls"/>
    </lcf76f155ced4ddcb4097134ff3c332f>
    <_ip_UnifiedCompliancePolicyProperties xmlns="http://schemas.microsoft.com/sharepoint/v3" xsi:nil="true"/>
    <TaxCatchAll xmlns="df5203e1-9219-4abb-bf46-6e2bce06c285" xsi:nil="true"/>
  </documentManagement>
</p:properties>
</file>

<file path=customXml/itemProps1.xml><?xml version="1.0" encoding="utf-8"?>
<ds:datastoreItem xmlns:ds="http://schemas.openxmlformats.org/officeDocument/2006/customXml" ds:itemID="{00BC0820-0573-4A9D-91CB-CA829436E3F2}"/>
</file>

<file path=customXml/itemProps2.xml><?xml version="1.0" encoding="utf-8"?>
<ds:datastoreItem xmlns:ds="http://schemas.openxmlformats.org/officeDocument/2006/customXml" ds:itemID="{E739B4F1-A59C-4FFC-9A0F-6E7333A36679}"/>
</file>

<file path=customXml/itemProps3.xml><?xml version="1.0" encoding="utf-8"?>
<ds:datastoreItem xmlns:ds="http://schemas.openxmlformats.org/officeDocument/2006/customXml" ds:itemID="{9F27E4AC-8836-42A2-ACD7-674796DDDB2E}"/>
</file>

<file path=docProps/app.xml><?xml version="1.0" encoding="utf-8"?>
<Properties xmlns="http://schemas.openxmlformats.org/officeDocument/2006/extended-properties" xmlns:vt="http://schemas.openxmlformats.org/officeDocument/2006/docPropsVTypes">
  <TotalTime>36180</TotalTime>
  <Words>792</Words>
  <Application>Microsoft Macintosh PowerPoint</Application>
  <PresentationFormat>On-screen Show (4:3)</PresentationFormat>
  <Paragraphs>60</Paragraphs>
  <Slides>8</Slides>
  <Notes>8</Notes>
  <HiddenSlides>0</HiddenSlides>
  <MMClips>2</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Office Theme</vt:lpstr>
      <vt:lpstr>PowerPoint Presentation</vt:lpstr>
      <vt:lpstr>The convention on the rights of the child</vt:lpstr>
      <vt:lpstr>Defining child labour</vt:lpstr>
      <vt:lpstr>Child Labour: statistics</vt:lpstr>
      <vt:lpstr>does money  grow on trees?</vt:lpstr>
      <vt:lpstr>Rights and Child Labour</vt:lpstr>
      <vt:lpstr>Rights And Child Labour</vt:lpstr>
      <vt:lpstr>Reflection</vt:lpstr>
    </vt:vector>
  </TitlesOfParts>
  <Company>UNICEF UK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Patrick McCaul</dc:creator>
  <cp:lastModifiedBy>Natasha Fiala</cp:lastModifiedBy>
  <cp:revision>236</cp:revision>
  <cp:lastPrinted>2016-01-05T20:48:21Z</cp:lastPrinted>
  <dcterms:created xsi:type="dcterms:W3CDTF">2014-10-31T12:48:46Z</dcterms:created>
  <dcterms:modified xsi:type="dcterms:W3CDTF">2017-08-24T13:14:48Z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0x010100EBABA775576C094FB1EC29BF1B0EFAA5</vt:lpwstr>
  </property>
  <property fmtid="{D5CDD505-2E9C-101B-9397-08002B2CF9AE}" pid="3" name="Order">
    <vt:r8>600</vt:r8>
  </property>
</Properties>
</file>