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16.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1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commentAuthors.xml" ContentType="application/vnd.openxmlformats-officedocument.presentationml.commentAuthors+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
  </p:notesMasterIdLst>
  <p:handoutMasterIdLst>
    <p:handoutMasterId r:id="rId10"/>
  </p:handoutMasterIdLst>
  <p:sldIdLst>
    <p:sldId id="316" r:id="rId2"/>
    <p:sldId id="313" r:id="rId3"/>
    <p:sldId id="308" r:id="rId4"/>
    <p:sldId id="315" r:id="rId5"/>
    <p:sldId id="314" r:id="rId6"/>
    <p:sldId id="304" r:id="rId7"/>
    <p:sldId id="312" r:id="rId8"/>
  </p:sldIdLst>
  <p:sldSz cx="9144000" cy="6858000" type="screen4x3"/>
  <p:notesSz cx="6819900" cy="9918700"/>
  <p:embeddedFontLst>
    <p:embeddedFont>
      <p:font typeface="Calibri" panose="020F0502020204030204" pitchFamily="34" charset="0"/>
      <p:regular r:id="rId11"/>
      <p:bold r:id="rId12"/>
      <p:italic r:id="rId13"/>
      <p:boldItalic r:id="rId14"/>
    </p:embeddedFont>
    <p:embeddedFont>
      <p:font typeface="Univers Next Pro Condensed" panose="020B0906030202020203" pitchFamily="34" charset="0"/>
      <p:bold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y Allan"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F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5581" autoAdjust="0"/>
  </p:normalViewPr>
  <p:slideViewPr>
    <p:cSldViewPr>
      <p:cViewPr varScale="1">
        <p:scale>
          <a:sx n="88" d="100"/>
          <a:sy n="88" d="100"/>
        </p:scale>
        <p:origin x="228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1" d="100"/>
          <a:sy n="51" d="100"/>
        </p:scale>
        <p:origin x="-2958" y="-108"/>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customXml" Target="../customXml/item2.xml"/><Relationship Id="rId10" Type="http://schemas.openxmlformats.org/officeDocument/2006/relationships/handoutMaster" Target="handoutMasters/handout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63032" y="0"/>
            <a:ext cx="2955290" cy="495935"/>
          </a:xfrm>
          <a:prstGeom prst="rect">
            <a:avLst/>
          </a:prstGeom>
        </p:spPr>
        <p:txBody>
          <a:bodyPr vert="horz" lIns="91440" tIns="45720" rIns="91440" bIns="45720" rtlCol="0"/>
          <a:lstStyle>
            <a:lvl1pPr algn="r">
              <a:defRPr sz="1200"/>
            </a:lvl1pPr>
          </a:lstStyle>
          <a:p>
            <a:fld id="{1AEA2A0B-F36F-4B3F-84C3-EFB7110F3E28}" type="datetimeFigureOut">
              <a:rPr lang="en-GB" smtClean="0"/>
              <a:t>15/09/2017</a:t>
            </a:fld>
            <a:endParaRPr lang="en-GB"/>
          </a:p>
        </p:txBody>
      </p:sp>
      <p:sp>
        <p:nvSpPr>
          <p:cNvPr id="4" name="Footer Placeholder 3"/>
          <p:cNvSpPr>
            <a:spLocks noGrp="1"/>
          </p:cNvSpPr>
          <p:nvPr>
            <p:ph type="ftr" sz="quarter" idx="2"/>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63032" y="9421044"/>
            <a:ext cx="2955290" cy="495935"/>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963035FB-33D5-4095-8E50-C5859E3F67B4}" type="datetimeFigureOut">
              <a:rPr lang="en-GB" smtClean="0"/>
              <a:t>15/09/2017</a:t>
            </a:fld>
            <a:endParaRPr lang="en-GB"/>
          </a:p>
        </p:txBody>
      </p:sp>
      <p:sp>
        <p:nvSpPr>
          <p:cNvPr id="4" name="Slide Image Placeholder 3"/>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11383"/>
            <a:ext cx="5455920" cy="446341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AC3E0D46-958F-4129-A934-097439C0DE20}" type="slidenum">
              <a:rPr lang="en-GB" smtClean="0"/>
              <a:t>‹#›</a:t>
            </a:fld>
            <a:endParaRPr lang="en-GB"/>
          </a:p>
        </p:txBody>
      </p:sp>
    </p:spTree>
    <p:extLst>
      <p:ext uri="{BB962C8B-B14F-4D97-AF65-F5344CB8AC3E}">
        <p14:creationId xmlns:p14="http://schemas.microsoft.com/office/powerpoint/2010/main" val="365931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icef.org/media/media_94892.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jJSqOe9k58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9e8qRayOwu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dirty="0" smtClean="0"/>
              <a:t>On 10 June, 2010,</a:t>
            </a:r>
            <a:r>
              <a:rPr lang="en-GB" baseline="0" dirty="0" smtClean="0"/>
              <a:t> </a:t>
            </a:r>
            <a:r>
              <a:rPr lang="en-GB" dirty="0" smtClean="0"/>
              <a:t>a boy sits against a wall covered with drawings of weapons and military vehicles, including guns and a helicopter, in a transit and orientation centre for former child soldiers, in </a:t>
            </a:r>
            <a:r>
              <a:rPr lang="en-GB" dirty="0" err="1" smtClean="0"/>
              <a:t>N’Djaména</a:t>
            </a:r>
            <a:r>
              <a:rPr lang="en-GB" dirty="0" smtClean="0"/>
              <a:t>, the capital of Chad. The centre, run by the NGO CARE International and supported by UNICEF, provides rehabilitation services, skills training and shelter for former child soldiers until they are reunited with their families or become self-sufficient. The children are encouraged to draw to help them express, and recover from, their experiences.</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1</a:t>
            </a:fld>
            <a:endParaRPr lang="en-GB"/>
          </a:p>
        </p:txBody>
      </p:sp>
    </p:spTree>
    <p:extLst>
      <p:ext uri="{BB962C8B-B14F-4D97-AF65-F5344CB8AC3E}">
        <p14:creationId xmlns:p14="http://schemas.microsoft.com/office/powerpoint/2010/main" val="177519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Image: </a:t>
            </a:r>
            <a:r>
              <a:rPr lang="en-GB" b="0" dirty="0" smtClean="0"/>
              <a:t>Central African Republic, 2012. </a:t>
            </a:r>
            <a:r>
              <a:rPr lang="en-GB" dirty="0" smtClean="0"/>
              <a:t>UNICEF Advocate for Children Affected by War Ishmael </a:t>
            </a:r>
            <a:r>
              <a:rPr lang="en-GB" dirty="0" err="1" smtClean="0"/>
              <a:t>Beah</a:t>
            </a:r>
            <a:r>
              <a:rPr lang="en-GB" dirty="0" smtClean="0"/>
              <a:t> reviews a vocational training programme with neighbourhood children and some former child soldiers, at a UNICEF-assisted transit centre for recently released former child soldiers, in the town of </a:t>
            </a:r>
            <a:r>
              <a:rPr lang="en-GB" dirty="0" err="1" smtClean="0"/>
              <a:t>N’dele</a:t>
            </a:r>
            <a:r>
              <a:rPr lang="en-GB" dirty="0" smtClean="0"/>
              <a:t>, capital of the northern </a:t>
            </a:r>
            <a:r>
              <a:rPr lang="en-GB" dirty="0" err="1" smtClean="0"/>
              <a:t>Bamingui-Bangoran</a:t>
            </a:r>
            <a:r>
              <a:rPr lang="en-GB" dirty="0" smtClean="0"/>
              <a:t> Prefecture.</a:t>
            </a:r>
          </a:p>
          <a:p>
            <a:endParaRPr lang="en-GB" dirty="0" smtClean="0"/>
          </a:p>
          <a:p>
            <a:r>
              <a:rPr lang="en-GB" b="1" dirty="0" smtClean="0"/>
              <a:t>Presentation: </a:t>
            </a:r>
            <a:r>
              <a:rPr lang="en-GB" dirty="0" smtClean="0"/>
              <a:t>The text on the slide makes the point that children recruited by armed forces or armed groups could be exploited in many different ways.</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2</a:t>
            </a:fld>
            <a:endParaRPr lang="en-GB"/>
          </a:p>
        </p:txBody>
      </p:sp>
    </p:spTree>
    <p:extLst>
      <p:ext uri="{BB962C8B-B14F-4D97-AF65-F5344CB8AC3E}">
        <p14:creationId xmlns:p14="http://schemas.microsoft.com/office/powerpoint/2010/main" val="89013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The first bullet point on the slide is a summary of Article 38; governments must not allow children under the age of 15 to take part in war or armed conflict.  It should be noted (second bullet point) that Article 41 says that if a country has laws and standards that go further than the present Convention, as for example in the UK, then the country must keep these laws.</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3</a:t>
            </a:fld>
            <a:endParaRPr lang="en-GB"/>
          </a:p>
        </p:txBody>
      </p:sp>
    </p:spTree>
    <p:extLst>
      <p:ext uri="{BB962C8B-B14F-4D97-AF65-F5344CB8AC3E}">
        <p14:creationId xmlns:p14="http://schemas.microsoft.com/office/powerpoint/2010/main" val="18333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Image: </a:t>
            </a:r>
            <a:r>
              <a:rPr lang="en-GB" dirty="0" smtClean="0"/>
              <a:t>Congo,</a:t>
            </a:r>
            <a:r>
              <a:rPr lang="en-GB" baseline="0" dirty="0" smtClean="0"/>
              <a:t> Democratic Republic, June, 2003. </a:t>
            </a:r>
            <a:r>
              <a:rPr lang="en-GB" dirty="0" smtClean="0"/>
              <a:t>Child soldiers, armed with guns, stand in tall grass guarding a road outside a village near the city of Bunia in the eastern region of </a:t>
            </a:r>
            <a:r>
              <a:rPr lang="en-GB" dirty="0" err="1" smtClean="0"/>
              <a:t>Ituri</a:t>
            </a:r>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Presentation:  </a:t>
            </a:r>
            <a:r>
              <a:rPr lang="en-GB" dirty="0" smtClean="0"/>
              <a:t>Many countries (including the UK) but not all countries have signed the ‘Optional Protocol to the Convention on the Rights of the Child on the involvement of children in armed conflict’ and the slide text summarises the key aspects of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4</a:t>
            </a:fld>
            <a:endParaRPr lang="en-GB"/>
          </a:p>
        </p:txBody>
      </p:sp>
    </p:spTree>
    <p:extLst>
      <p:ext uri="{BB962C8B-B14F-4D97-AF65-F5344CB8AC3E}">
        <p14:creationId xmlns:p14="http://schemas.microsoft.com/office/powerpoint/2010/main" val="399374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Presentation: </a:t>
            </a:r>
            <a:r>
              <a:rPr lang="en-GB" dirty="0" smtClean="0"/>
              <a:t>The slide gives some examples of the scale of the problem around the world.  The rights being denied children in this situation could be further explored. </a:t>
            </a:r>
            <a:endParaRPr lang="en-GB" dirty="0" smtClean="0"/>
          </a:p>
          <a:p>
            <a:r>
              <a:rPr lang="en-GB" dirty="0" smtClean="0"/>
              <a:t>Sources</a:t>
            </a:r>
            <a:r>
              <a:rPr lang="en-GB" baseline="0" dirty="0" smtClean="0"/>
              <a:t> of this information can be found here: </a:t>
            </a:r>
            <a:r>
              <a:rPr lang="en-GB" sz="1200" u="sng" kern="1200" dirty="0" smtClean="0">
                <a:solidFill>
                  <a:schemeClr val="tx1"/>
                </a:solidFill>
                <a:effectLst/>
                <a:latin typeface="+mn-lt"/>
                <a:ea typeface="+mn-ea"/>
                <a:cs typeface="+mn-cs"/>
                <a:hlinkClick r:id="rId3"/>
              </a:rPr>
              <a:t>https://www.unicef.org/media/media_94892.html</a:t>
            </a:r>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5</a:t>
            </a:fld>
            <a:endParaRPr lang="en-GB"/>
          </a:p>
        </p:txBody>
      </p:sp>
    </p:spTree>
    <p:extLst>
      <p:ext uri="{BB962C8B-B14F-4D97-AF65-F5344CB8AC3E}">
        <p14:creationId xmlns:p14="http://schemas.microsoft.com/office/powerpoint/2010/main" val="259461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Video: </a:t>
            </a:r>
            <a:r>
              <a:rPr lang="en-GB" dirty="0" smtClean="0"/>
              <a:t>If the embedded</a:t>
            </a:r>
            <a:r>
              <a:rPr lang="en-GB" baseline="0" dirty="0" smtClean="0"/>
              <a:t> video will not load then please find it here: </a:t>
            </a:r>
            <a:r>
              <a:rPr lang="en-GB" sz="1200" dirty="0" smtClean="0">
                <a:hlinkClick r:id="rId3"/>
              </a:rPr>
              <a:t>https://www.youtube.com/watch?v=jJSqOe9k58c</a:t>
            </a:r>
            <a:endParaRPr lang="en-GB" sz="1200" dirty="0" smtClean="0"/>
          </a:p>
          <a:p>
            <a:endParaRPr lang="en-GB" dirty="0" smtClean="0"/>
          </a:p>
          <a:p>
            <a:r>
              <a:rPr lang="en-GB" b="1" dirty="0" smtClean="0"/>
              <a:t>Presentation: </a:t>
            </a:r>
            <a:r>
              <a:rPr lang="en-GB" dirty="0" smtClean="0"/>
              <a:t>The video (approximately 3 and half minutes long) tells the story of Simon (not his real name), a former child soldier who has been helped by Unicef to return to his home and family in South Sudan.</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6</a:t>
            </a:fld>
            <a:endParaRPr lang="en-GB"/>
          </a:p>
        </p:txBody>
      </p:sp>
    </p:spTree>
    <p:extLst>
      <p:ext uri="{BB962C8B-B14F-4D97-AF65-F5344CB8AC3E}">
        <p14:creationId xmlns:p14="http://schemas.microsoft.com/office/powerpoint/2010/main" val="370733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Video:</a:t>
            </a:r>
            <a:r>
              <a:rPr lang="en-GB" baseline="0" dirty="0" smtClean="0"/>
              <a:t> </a:t>
            </a:r>
            <a:r>
              <a:rPr lang="en-GB" dirty="0" smtClean="0"/>
              <a:t>If the embedded video will</a:t>
            </a:r>
            <a:r>
              <a:rPr lang="en-GB" baseline="0" dirty="0" smtClean="0"/>
              <a:t> not play please find it here: </a:t>
            </a:r>
            <a:r>
              <a:rPr lang="en-GB" dirty="0" smtClean="0">
                <a:hlinkClick r:id="rId3"/>
              </a:rPr>
              <a:t>https://www.youtube.com/watch?v=9e8qRayOwug</a:t>
            </a:r>
            <a:endParaRPr lang="en-GB" dirty="0" smtClean="0"/>
          </a:p>
          <a:p>
            <a:endParaRPr lang="en-GB" dirty="0" smtClean="0"/>
          </a:p>
          <a:p>
            <a:r>
              <a:rPr lang="en-GB" b="1" dirty="0" smtClean="0"/>
              <a:t>Presentation: </a:t>
            </a:r>
            <a:r>
              <a:rPr lang="en-GB" dirty="0" smtClean="0"/>
              <a:t>At thirteen years of age, Ishmael </a:t>
            </a:r>
            <a:r>
              <a:rPr lang="en-GB" dirty="0" err="1" smtClean="0"/>
              <a:t>Beah</a:t>
            </a:r>
            <a:r>
              <a:rPr lang="en-GB" dirty="0" smtClean="0"/>
              <a:t> was forcibly recruited into the Sierra Leone civil war.  After two years with the help of Unicef he was removed from the army and placed in a rehabilitation home.  In 2007 he was appointed UNICEF’s first ‘Advocate for Children Affected by War’. He is also a best-selling author and human rights spokesperson.  The quotation and video clip (approximately 3 minutes) provide an opportunity for students to reflect upon his personal story.</a:t>
            </a:r>
          </a:p>
          <a:p>
            <a:endParaRPr lang="en-GB" dirty="0"/>
          </a:p>
        </p:txBody>
      </p:sp>
      <p:sp>
        <p:nvSpPr>
          <p:cNvPr id="4" name="Slide Number Placeholder 3"/>
          <p:cNvSpPr>
            <a:spLocks noGrp="1"/>
          </p:cNvSpPr>
          <p:nvPr>
            <p:ph type="sldNum" sz="quarter" idx="10"/>
          </p:nvPr>
        </p:nvSpPr>
        <p:spPr/>
        <p:txBody>
          <a:bodyPr/>
          <a:lstStyle/>
          <a:p>
            <a:fld id="{AC3E0D46-958F-4129-A934-097439C0DE20}" type="slidenum">
              <a:rPr lang="en-GB" smtClean="0"/>
              <a:t>7</a:t>
            </a:fld>
            <a:endParaRPr lang="en-GB"/>
          </a:p>
        </p:txBody>
      </p:sp>
    </p:spTree>
    <p:extLst>
      <p:ext uri="{BB962C8B-B14F-4D97-AF65-F5344CB8AC3E}">
        <p14:creationId xmlns:p14="http://schemas.microsoft.com/office/powerpoint/2010/main" val="2586630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7906" y="167436"/>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15/09/2017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36" y="5757228"/>
            <a:ext cx="5002518" cy="1100772"/>
          </a:xfrm>
          <a:prstGeom prst="rect">
            <a:avLst/>
          </a:prstGeom>
        </p:spPr>
      </p:pic>
    </p:spTree>
    <p:extLst>
      <p:ext uri="{BB962C8B-B14F-4D97-AF65-F5344CB8AC3E}">
        <p14:creationId xmlns:p14="http://schemas.microsoft.com/office/powerpoint/2010/main" val="16344908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3930" y="5757228"/>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15/09/2017</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042" t="3593" r="11263" b="2473"/>
          <a:stretch/>
        </p:blipFill>
        <p:spPr>
          <a:xfrm>
            <a:off x="-252536" y="-193210"/>
            <a:ext cx="9649072"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4018" y="5757228"/>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23292" y="-138980"/>
            <a:ext cx="9324528" cy="6996979"/>
          </a:xfrm>
          <a:prstGeom prst="rect">
            <a:avLst/>
          </a:prstGeom>
        </p:spPr>
      </p:pic>
      <p:sp>
        <p:nvSpPr>
          <p:cNvPr id="10"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718" y="5757227"/>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1" name="Title 1"/>
          <p:cNvSpPr txBox="1">
            <a:spLocks/>
          </p:cNvSpPr>
          <p:nvPr userDrawn="1"/>
        </p:nvSpPr>
        <p:spPr>
          <a:xfrm>
            <a:off x="-36512"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smtClean="0"/>
              <a:t>Click to edit text</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1" name="Title 1"/>
          <p:cNvSpPr txBox="1">
            <a:spLocks/>
          </p:cNvSpPr>
          <p:nvPr userDrawn="1"/>
        </p:nvSpPr>
        <p:spPr>
          <a:xfrm>
            <a:off x="0" y="4125989"/>
            <a:ext cx="5580112" cy="707886"/>
          </a:xfrm>
          <a:prstGeom prst="rect">
            <a:avLst/>
          </a:prstGeom>
          <a:solidFill>
            <a:schemeClr val="tx1">
              <a:alpha val="50000"/>
            </a:schemeClr>
          </a:solidFill>
        </p:spPr>
        <p:txBody>
          <a:bodyPr vert="horz" wrap="square"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757229"/>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8494" y="5757228"/>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806542"/>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3034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3342"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883" t="13418" r="15156"/>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180000"/>
            <a:ext cx="5002518" cy="110077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0" y="5900001"/>
            <a:ext cx="5715000" cy="952500"/>
          </a:xfrm>
          <a:prstGeom prst="rect">
            <a:avLst/>
          </a:prstGeom>
        </p:spPr>
      </p:pic>
    </p:spTree>
    <p:extLst>
      <p:ext uri="{BB962C8B-B14F-4D97-AF65-F5344CB8AC3E}">
        <p14:creationId xmlns:p14="http://schemas.microsoft.com/office/powerpoint/2010/main" val="15129549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4508" y="5789648"/>
            <a:ext cx="5002518" cy="1100772"/>
          </a:xfrm>
          <a:prstGeom prst="rect">
            <a:avLst/>
          </a:prstGeom>
        </p:spPr>
      </p:pic>
    </p:spTree>
    <p:extLst>
      <p:ext uri="{BB962C8B-B14F-4D97-AF65-F5344CB8AC3E}">
        <p14:creationId xmlns:p14="http://schemas.microsoft.com/office/powerpoint/2010/main" val="18188919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15/09/2017</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258854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757228"/>
            <a:ext cx="5002518" cy="1100772"/>
          </a:xfrm>
          <a:prstGeom prst="rect">
            <a:avLst/>
          </a:prstGeom>
        </p:spPr>
      </p:pic>
    </p:spTree>
    <p:extLst>
      <p:ext uri="{BB962C8B-B14F-4D97-AF65-F5344CB8AC3E}">
        <p14:creationId xmlns:p14="http://schemas.microsoft.com/office/powerpoint/2010/main" val="32333891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214" y="5757228"/>
            <a:ext cx="5002518" cy="1100772"/>
          </a:xfrm>
          <a:prstGeom prst="rect">
            <a:avLst/>
          </a:prstGeom>
        </p:spPr>
      </p:pic>
    </p:spTree>
    <p:extLst>
      <p:ext uri="{BB962C8B-B14F-4D97-AF65-F5344CB8AC3E}">
        <p14:creationId xmlns:p14="http://schemas.microsoft.com/office/powerpoint/2010/main" val="30108532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96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15/09/2017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50" r:id="rId4"/>
    <p:sldLayoutId id="2147483661" r:id="rId5"/>
    <p:sldLayoutId id="2147483652" r:id="rId6"/>
    <p:sldLayoutId id="2147483654" r:id="rId7"/>
    <p:sldLayoutId id="2147483655" r:id="rId8"/>
    <p:sldLayoutId id="2147483662" r:id="rId9"/>
    <p:sldLayoutId id="2147483656" r:id="rId10"/>
    <p:sldLayoutId id="2147483657" r:id="rId11"/>
    <p:sldLayoutId id="2147483663" r:id="rId12"/>
    <p:sldLayoutId id="2147483658" r:id="rId13"/>
    <p:sldLayoutId id="2147483659" r:id="rId14"/>
    <p:sldLayoutId id="2147483666" r:id="rId15"/>
    <p:sldLayoutId id="2147483669" r:id="rId16"/>
    <p:sldLayoutId id="2147483660" r:id="rId17"/>
    <p:sldLayoutId id="2147483670" r:id="rId18"/>
    <p:sldLayoutId id="2147483671" r:id="rId19"/>
  </p:sldLayoutIdLst>
  <p:timing>
    <p:tnLst>
      <p:par>
        <p:cTn id="1" dur="indefinite" restart="never" nodeType="tmRoot"/>
      </p:par>
    </p:tnLst>
  </p:timing>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jJSqOe9k58c" TargetMode="Externa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9e8qRayOwug" TargetMode="Externa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5057889"/>
            <a:ext cx="7772400" cy="1323439"/>
          </a:xfrm>
          <a:prstGeom prst="rect">
            <a:avLst/>
          </a:prstGeom>
          <a:solidFill>
            <a:srgbClr val="00ADF9"/>
          </a:solidFill>
        </p:spPr>
        <p:txBody>
          <a:bodyPr vert="horz"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dirty="0" smtClean="0">
                <a:latin typeface="Arial" panose="020B0604020202020204" pitchFamily="34" charset="0"/>
                <a:cs typeface="Arial" panose="020B0604020202020204" pitchFamily="34" charset="0"/>
              </a:rPr>
              <a:t>When rights are denied – A case study</a:t>
            </a:r>
            <a:endParaRPr lang="en-GB"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476672"/>
            <a:ext cx="5715000" cy="952500"/>
          </a:xfrm>
          <a:prstGeom prst="rect">
            <a:avLst/>
          </a:prstGeom>
        </p:spPr>
      </p:pic>
      <p:sp>
        <p:nvSpPr>
          <p:cNvPr id="6" name="Title 1"/>
          <p:cNvSpPr txBox="1">
            <a:spLocks/>
          </p:cNvSpPr>
          <p:nvPr/>
        </p:nvSpPr>
        <p:spPr>
          <a:xfrm>
            <a:off x="-12980" y="4527738"/>
            <a:ext cx="7772400" cy="1938992"/>
          </a:xfrm>
          <a:prstGeom prst="rect">
            <a:avLst/>
          </a:prstGeom>
          <a:solidFill>
            <a:srgbClr val="00ADF9"/>
          </a:solidFill>
        </p:spPr>
        <p:txBody>
          <a:bodyPr vert="horz"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dirty="0" smtClean="0">
                <a:latin typeface="Arial" panose="020B0604020202020204" pitchFamily="34" charset="0"/>
                <a:cs typeface="Arial" panose="020B0604020202020204" pitchFamily="34" charset="0"/>
              </a:rPr>
              <a:t>When rights are denied – recruitment by armed </a:t>
            </a:r>
            <a:r>
              <a:rPr lang="en-GB" dirty="0" err="1" smtClean="0">
                <a:latin typeface="Arial" panose="020B0604020202020204" pitchFamily="34" charset="0"/>
                <a:cs typeface="Arial" panose="020B0604020202020204" pitchFamily="34" charset="0"/>
              </a:rPr>
              <a:t>groupsv</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6879308" y="6572119"/>
            <a:ext cx="2396810" cy="276999"/>
          </a:xfrm>
          <a:prstGeom prst="rect">
            <a:avLst/>
          </a:prstGeom>
        </p:spPr>
        <p:txBody>
          <a:bodyPr wrap="none">
            <a:spAutoFit/>
          </a:bodyPr>
          <a:lstStyle/>
          <a:p>
            <a:r>
              <a:rPr lang="en-GB" sz="1200" dirty="0">
                <a:solidFill>
                  <a:schemeClr val="bg1"/>
                </a:solidFill>
                <a:latin typeface="Arial" panose="020B0604020202020204" pitchFamily="34" charset="0"/>
                <a:cs typeface="Arial" panose="020B0604020202020204" pitchFamily="34" charset="0"/>
              </a:rPr>
              <a:t>© </a:t>
            </a:r>
            <a:r>
              <a:rPr lang="en-GB" sz="1200" dirty="0" smtClean="0">
                <a:solidFill>
                  <a:schemeClr val="bg1"/>
                </a:solidFill>
                <a:latin typeface="Arial" panose="020B0604020202020204" pitchFamily="34" charset="0"/>
                <a:cs typeface="Arial" panose="020B0604020202020204" pitchFamily="34" charset="0"/>
              </a:rPr>
              <a:t>UNICEF/UNI41953/</a:t>
            </a:r>
            <a:r>
              <a:rPr lang="en-GB" sz="1200" dirty="0" err="1" smtClean="0">
                <a:solidFill>
                  <a:schemeClr val="bg1"/>
                </a:solidFill>
                <a:latin typeface="Arial" panose="020B0604020202020204" pitchFamily="34" charset="0"/>
                <a:cs typeface="Arial" panose="020B0604020202020204" pitchFamily="34" charset="0"/>
              </a:rPr>
              <a:t>LeMoynec</a:t>
            </a:r>
            <a:endParaRPr lang="en-GB" sz="12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1204"/>
          <a:stretch/>
        </p:blipFill>
        <p:spPr>
          <a:xfrm>
            <a:off x="-36513" y="1"/>
            <a:ext cx="9202199" cy="6885384"/>
          </a:xfrm>
          <a:prstGeom prst="rect">
            <a:avLst/>
          </a:prstGeom>
        </p:spPr>
      </p:pic>
      <p:sp>
        <p:nvSpPr>
          <p:cNvPr id="9" name="Title 1"/>
          <p:cNvSpPr txBox="1">
            <a:spLocks/>
          </p:cNvSpPr>
          <p:nvPr/>
        </p:nvSpPr>
        <p:spPr>
          <a:xfrm>
            <a:off x="-36512" y="4891186"/>
            <a:ext cx="7772400" cy="1200329"/>
          </a:xfrm>
          <a:prstGeom prst="rect">
            <a:avLst/>
          </a:prstGeom>
          <a:solidFill>
            <a:srgbClr val="00ADF9"/>
          </a:solidFill>
        </p:spPr>
        <p:txBody>
          <a:bodyPr vert="horz" lIns="360000" tIns="45720" rIns="91440" bIns="45720" rtlCol="0" anchor="ctr">
            <a:spAutoFit/>
          </a:bodyPr>
          <a:lstStyle>
            <a:lvl1pPr algn="l" defTabSz="914400" rtl="0" eaLnBrk="1" latinLnBrk="0" hangingPunct="1">
              <a:spcBef>
                <a:spcPct val="0"/>
              </a:spcBef>
              <a:buNone/>
              <a:defRPr sz="4000" kern="1200" cap="all" spc="400" baseline="0">
                <a:solidFill>
                  <a:schemeClr val="bg1"/>
                </a:solidFill>
                <a:latin typeface="Univers Next Pro Condensed" panose="020B0906030202020203" pitchFamily="34" charset="0"/>
                <a:ea typeface="+mj-ea"/>
                <a:cs typeface="+mj-cs"/>
              </a:defRPr>
            </a:lvl1pPr>
          </a:lstStyle>
          <a:p>
            <a:r>
              <a:rPr lang="en-GB" sz="2400" b="1" dirty="0" smtClean="0">
                <a:solidFill>
                  <a:schemeClr val="tx1"/>
                </a:solidFill>
                <a:latin typeface="Arial" panose="020B0604020202020204" pitchFamily="34" charset="0"/>
                <a:cs typeface="Arial" panose="020B0604020202020204" pitchFamily="34" charset="0"/>
              </a:rPr>
              <a:t>When </a:t>
            </a:r>
            <a:r>
              <a:rPr lang="en-GB" sz="2400" b="1" dirty="0">
                <a:solidFill>
                  <a:schemeClr val="tx1"/>
                </a:solidFill>
                <a:latin typeface="Arial" panose="020B0604020202020204" pitchFamily="34" charset="0"/>
                <a:cs typeface="Arial" panose="020B0604020202020204" pitchFamily="34" charset="0"/>
              </a:rPr>
              <a:t>rights are denied- </a:t>
            </a:r>
            <a:r>
              <a:rPr lang="en-GB" sz="2400" b="1" dirty="0">
                <a:latin typeface="Arial" panose="020B0604020202020204" pitchFamily="34" charset="0"/>
                <a:cs typeface="Arial" panose="020B0604020202020204" pitchFamily="34" charset="0"/>
              </a:rPr>
              <a:t>recruitment by armed forces or armed groups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512" y="470789"/>
            <a:ext cx="5715000" cy="952500"/>
          </a:xfrm>
          <a:prstGeom prst="rect">
            <a:avLst/>
          </a:prstGeom>
        </p:spPr>
      </p:pic>
      <p:sp>
        <p:nvSpPr>
          <p:cNvPr id="12" name="Rectangle 11"/>
          <p:cNvSpPr/>
          <p:nvPr/>
        </p:nvSpPr>
        <p:spPr>
          <a:xfrm>
            <a:off x="7720661" y="6562707"/>
            <a:ext cx="1315835" cy="276999"/>
          </a:xfrm>
          <a:prstGeom prst="rect">
            <a:avLst/>
          </a:prstGeom>
        </p:spPr>
        <p:txBody>
          <a:bodyPr wrap="none">
            <a:spAutoFit/>
          </a:bodyPr>
          <a:lstStyle/>
          <a:p>
            <a:r>
              <a:rPr lang="en-GB" sz="1200" dirty="0">
                <a:solidFill>
                  <a:schemeClr val="bg1"/>
                </a:solidFill>
                <a:latin typeface="Arial" panose="020B0604020202020204" pitchFamily="34" charset="0"/>
                <a:cs typeface="Arial" panose="020B0604020202020204" pitchFamily="34" charset="0"/>
              </a:rPr>
              <a:t>© </a:t>
            </a:r>
            <a:r>
              <a:rPr lang="en-GB" sz="1200" dirty="0" smtClean="0">
                <a:solidFill>
                  <a:schemeClr val="bg1"/>
                </a:solidFill>
                <a:latin typeface="Arial" panose="020B0604020202020204" pitchFamily="34" charset="0"/>
                <a:cs typeface="Arial" panose="020B0604020202020204" pitchFamily="34" charset="0"/>
              </a:rPr>
              <a:t>Unicef/</a:t>
            </a:r>
            <a:r>
              <a:rPr lang="en-GB" sz="1200" dirty="0" err="1" smtClean="0">
                <a:solidFill>
                  <a:schemeClr val="bg1"/>
                </a:solidFill>
                <a:latin typeface="Arial" panose="020B0604020202020204" pitchFamily="34" charset="0"/>
                <a:cs typeface="Arial" panose="020B0604020202020204" pitchFamily="34" charset="0"/>
              </a:rPr>
              <a:t>Asselin</a:t>
            </a:r>
            <a:endParaRPr lang="en-GB"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1520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 y="116632"/>
            <a:ext cx="8229600" cy="1200329"/>
          </a:xfrm>
        </p:spPr>
        <p:txBody>
          <a:bodyPr/>
          <a:lstStyle/>
          <a:p>
            <a:r>
              <a:rPr lang="en-GB" sz="2400" b="1" dirty="0">
                <a:latin typeface="Arial" panose="020B0604020202020204" pitchFamily="34" charset="0"/>
                <a:cs typeface="Arial" panose="020B0604020202020204" pitchFamily="34" charset="0"/>
              </a:rPr>
              <a:t>When rights are denied- </a:t>
            </a:r>
            <a:r>
              <a:rPr lang="en-GB" sz="2400" b="1" dirty="0">
                <a:solidFill>
                  <a:srgbClr val="00AEEF"/>
                </a:solidFill>
                <a:latin typeface="Arial" panose="020B0604020202020204" pitchFamily="34" charset="0"/>
                <a:cs typeface="Arial" panose="020B0604020202020204" pitchFamily="34" charset="0"/>
              </a:rPr>
              <a:t>recruitment by armed forces or armed groups</a:t>
            </a:r>
          </a:p>
        </p:txBody>
      </p:sp>
      <p:sp>
        <p:nvSpPr>
          <p:cNvPr id="3" name="Content Placeholder 2"/>
          <p:cNvSpPr>
            <a:spLocks noGrp="1"/>
          </p:cNvSpPr>
          <p:nvPr>
            <p:ph idx="1"/>
          </p:nvPr>
        </p:nvSpPr>
        <p:spPr>
          <a:xfrm>
            <a:off x="179513" y="1556792"/>
            <a:ext cx="4248471" cy="4176464"/>
          </a:xfrm>
        </p:spPr>
        <p:txBody>
          <a:bodyPr>
            <a:noAutofit/>
          </a:bodyPr>
          <a:lstStyle/>
          <a:p>
            <a:r>
              <a:rPr lang="en-GB" sz="2800" dirty="0" smtClean="0"/>
              <a:t>A </a:t>
            </a:r>
            <a:r>
              <a:rPr lang="en-GB" sz="2800" dirty="0"/>
              <a:t>child associated with an armed force or armed group is any person under 18 </a:t>
            </a:r>
            <a:r>
              <a:rPr lang="en-GB" sz="2800" dirty="0" smtClean="0"/>
              <a:t>who </a:t>
            </a:r>
            <a:r>
              <a:rPr lang="en-GB" sz="2800" dirty="0"/>
              <a:t>is part of any kind of regular or irregular armed force or armed group in any </a:t>
            </a:r>
            <a:r>
              <a:rPr lang="en-GB" sz="2800" dirty="0" smtClean="0"/>
              <a:t>capacity.</a:t>
            </a:r>
            <a:endParaRPr lang="en-GB"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49558"/>
            <a:ext cx="4355976" cy="2903984"/>
          </a:xfrm>
          <a:prstGeom prst="rect">
            <a:avLst/>
          </a:prstGeom>
        </p:spPr>
      </p:pic>
      <p:sp>
        <p:nvSpPr>
          <p:cNvPr id="5" name="Rectangle 4"/>
          <p:cNvSpPr/>
          <p:nvPr/>
        </p:nvSpPr>
        <p:spPr>
          <a:xfrm>
            <a:off x="7596336" y="4581128"/>
            <a:ext cx="1440160" cy="861774"/>
          </a:xfrm>
          <a:prstGeom prst="rect">
            <a:avLst/>
          </a:prstGeom>
        </p:spPr>
        <p:txBody>
          <a:bodyPr wrap="square">
            <a:spAutoFit/>
          </a:bodyPr>
          <a:lstStyle/>
          <a:p>
            <a:r>
              <a:rPr lang="en-GB" sz="1400" dirty="0">
                <a:solidFill>
                  <a:srgbClr val="121212"/>
                </a:solidFill>
                <a:latin typeface="Arial" panose="020B0604020202020204" pitchFamily="34" charset="0"/>
                <a:cs typeface="Arial" panose="020B0604020202020204" pitchFamily="34" charset="0"/>
              </a:rPr>
              <a:t>© </a:t>
            </a:r>
            <a:r>
              <a:rPr lang="en-GB" sz="1400" dirty="0" smtClean="0">
                <a:solidFill>
                  <a:srgbClr val="121212"/>
                </a:solidFill>
                <a:latin typeface="Arial" panose="020B0604020202020204" pitchFamily="34" charset="0"/>
                <a:cs typeface="Arial" panose="020B0604020202020204" pitchFamily="34" charset="0"/>
              </a:rPr>
              <a:t>Unicef/</a:t>
            </a:r>
            <a:r>
              <a:rPr lang="en-GB" sz="1400" dirty="0" err="1">
                <a:solidFill>
                  <a:srgbClr val="121212"/>
                </a:solidFill>
                <a:latin typeface="Arial" panose="020B0604020202020204" pitchFamily="34" charset="0"/>
                <a:cs typeface="Arial" panose="020B0604020202020204" pitchFamily="34" charset="0"/>
              </a:rPr>
              <a:t>Sokol</a:t>
            </a:r>
            <a:endParaRPr lang="en-GB" sz="1400"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Open Sans"/>
              </a:rPr>
              <a:t/>
            </a:r>
            <a:br>
              <a:rPr lang="en-GB" dirty="0">
                <a:solidFill>
                  <a:srgbClr val="000000"/>
                </a:solidFill>
                <a:latin typeface="Open Sans"/>
              </a:rPr>
            </a:br>
            <a:endParaRPr lang="en-GB" dirty="0"/>
          </a:p>
        </p:txBody>
      </p:sp>
    </p:spTree>
    <p:extLst>
      <p:ext uri="{BB962C8B-B14F-4D97-AF65-F5344CB8AC3E}">
        <p14:creationId xmlns:p14="http://schemas.microsoft.com/office/powerpoint/2010/main" val="2079305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200329"/>
          </a:xfrm>
        </p:spPr>
        <p:txBody>
          <a:bodyPr/>
          <a:lstStyle/>
          <a:p>
            <a:r>
              <a:rPr lang="en-GB" sz="3600" b="1" dirty="0" smtClean="0">
                <a:latin typeface="Arial" panose="020B0604020202020204" pitchFamily="34" charset="0"/>
                <a:cs typeface="Arial" panose="020B0604020202020204" pitchFamily="34" charset="0"/>
              </a:rPr>
              <a:t>The convention on the rights of the child</a:t>
            </a:r>
            <a:endParaRPr lang="en-GB" sz="3600" b="1"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70399" y="1556792"/>
            <a:ext cx="8229600" cy="2160240"/>
          </a:xfrm>
        </p:spPr>
        <p:txBody>
          <a:bodyPr>
            <a:noAutofit/>
          </a:bodyPr>
          <a:lstStyle/>
          <a:p>
            <a:r>
              <a:rPr lang="en-GB" sz="2800" b="1" dirty="0" smtClean="0"/>
              <a:t>Article 38: </a:t>
            </a:r>
            <a:r>
              <a:rPr lang="en-GB" sz="2800" dirty="0" smtClean="0"/>
              <a:t>Governments must not allow children under the age of 15 to take part in war or join the armed forces. Governments must do everything they can do to protect and care for children affected by war and armed conflicts.</a:t>
            </a:r>
            <a:endParaRPr lang="en-GB" sz="2800" dirty="0"/>
          </a:p>
        </p:txBody>
      </p:sp>
      <p:sp>
        <p:nvSpPr>
          <p:cNvPr id="4" name="Content Placeholder 2"/>
          <p:cNvSpPr txBox="1">
            <a:spLocks/>
          </p:cNvSpPr>
          <p:nvPr/>
        </p:nvSpPr>
        <p:spPr>
          <a:xfrm>
            <a:off x="470399" y="3872951"/>
            <a:ext cx="8229600" cy="14401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800" b="1" dirty="0" smtClean="0"/>
              <a:t>Article 41: </a:t>
            </a:r>
            <a:r>
              <a:rPr lang="en-GB" sz="2800" dirty="0" smtClean="0"/>
              <a:t>If a country has laws and standards that go further than the present Convention then the country must keep these laws.</a:t>
            </a:r>
            <a:endParaRPr lang="en-GB" sz="2800" dirty="0"/>
          </a:p>
        </p:txBody>
      </p:sp>
    </p:spTree>
    <p:extLst>
      <p:ext uri="{BB962C8B-B14F-4D97-AF65-F5344CB8AC3E}">
        <p14:creationId xmlns:p14="http://schemas.microsoft.com/office/powerpoint/2010/main" val="602666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08" y="18783"/>
            <a:ext cx="8808519" cy="1292662"/>
          </a:xfrm>
        </p:spPr>
        <p:txBody>
          <a:bodyPr/>
          <a:lstStyle/>
          <a:p>
            <a:r>
              <a:rPr lang="en-GB" sz="2600" b="1" dirty="0" smtClean="0">
                <a:latin typeface="Arial" panose="020B0604020202020204" pitchFamily="34" charset="0"/>
                <a:cs typeface="Arial" panose="020B0604020202020204" pitchFamily="34" charset="0"/>
              </a:rPr>
              <a:t>The involvement of children in armed conflict: </a:t>
            </a:r>
            <a:r>
              <a:rPr lang="en-GB" sz="2600" b="1" dirty="0" err="1" smtClean="0">
                <a:solidFill>
                  <a:srgbClr val="00AEEF"/>
                </a:solidFill>
                <a:latin typeface="Arial" panose="020B0604020202020204" pitchFamily="34" charset="0"/>
                <a:cs typeface="Arial" panose="020B0604020202020204" pitchFamily="34" charset="0"/>
              </a:rPr>
              <a:t>uncrc</a:t>
            </a:r>
            <a:r>
              <a:rPr lang="en-GB" sz="2600" b="1" dirty="0" smtClean="0">
                <a:solidFill>
                  <a:srgbClr val="00AEEF"/>
                </a:solidFill>
                <a:latin typeface="Arial" panose="020B0604020202020204" pitchFamily="34" charset="0"/>
                <a:cs typeface="Arial" panose="020B0604020202020204" pitchFamily="34" charset="0"/>
              </a:rPr>
              <a:t> OPTIONAL PROTOCOL</a:t>
            </a:r>
            <a:endParaRPr lang="en-GB" sz="2600" b="1" dirty="0">
              <a:solidFill>
                <a:srgbClr val="00AEE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75408" y="1628801"/>
            <a:ext cx="4800648" cy="2592288"/>
          </a:xfrm>
        </p:spPr>
        <p:txBody>
          <a:bodyPr>
            <a:noAutofit/>
          </a:bodyPr>
          <a:lstStyle/>
          <a:p>
            <a:pPr>
              <a:spcBef>
                <a:spcPts val="0"/>
              </a:spcBef>
            </a:pPr>
            <a:r>
              <a:rPr lang="en-GB" sz="1600" dirty="0" smtClean="0"/>
              <a:t>The Optional Protocol </a:t>
            </a:r>
            <a:r>
              <a:rPr lang="en-GB" sz="1600" dirty="0"/>
              <a:t>requires governments </a:t>
            </a:r>
            <a:r>
              <a:rPr lang="en-GB" sz="1600" dirty="0" smtClean="0"/>
              <a:t>to:</a:t>
            </a:r>
          </a:p>
          <a:p>
            <a:pPr marL="0" indent="0">
              <a:spcBef>
                <a:spcPts val="0"/>
              </a:spcBef>
              <a:buNone/>
            </a:pPr>
            <a:endParaRPr lang="en-GB" sz="1600" dirty="0" smtClean="0"/>
          </a:p>
          <a:p>
            <a:pPr marL="702900">
              <a:spcBef>
                <a:spcPts val="0"/>
              </a:spcBef>
              <a:buFontTx/>
              <a:buChar char="-"/>
            </a:pPr>
            <a:r>
              <a:rPr lang="en-GB" sz="1600" dirty="0" smtClean="0"/>
              <a:t>ensure that children </a:t>
            </a:r>
            <a:r>
              <a:rPr lang="en-GB" sz="1600" dirty="0"/>
              <a:t>under age </a:t>
            </a:r>
            <a:r>
              <a:rPr lang="en-GB" sz="1600" dirty="0" smtClean="0"/>
              <a:t>18 are </a:t>
            </a:r>
            <a:r>
              <a:rPr lang="en-GB" sz="1600" dirty="0"/>
              <a:t>not compulsorily </a:t>
            </a:r>
            <a:r>
              <a:rPr lang="en-GB" sz="1600" dirty="0" smtClean="0"/>
              <a:t>recruited into </a:t>
            </a:r>
            <a:r>
              <a:rPr lang="en-GB" sz="1600" dirty="0"/>
              <a:t>their armed </a:t>
            </a:r>
            <a:r>
              <a:rPr lang="en-GB" sz="1600" dirty="0" smtClean="0"/>
              <a:t>forces</a:t>
            </a:r>
          </a:p>
          <a:p>
            <a:pPr marL="702900">
              <a:spcBef>
                <a:spcPts val="0"/>
              </a:spcBef>
              <a:buFontTx/>
              <a:buChar char="-"/>
            </a:pPr>
            <a:endParaRPr lang="en-GB" sz="1600" dirty="0" smtClean="0"/>
          </a:p>
          <a:p>
            <a:pPr marL="702900">
              <a:spcBef>
                <a:spcPts val="0"/>
              </a:spcBef>
              <a:buFontTx/>
              <a:buChar char="-"/>
            </a:pPr>
            <a:r>
              <a:rPr lang="en-GB" sz="1600" dirty="0" smtClean="0"/>
              <a:t>to </a:t>
            </a:r>
            <a:r>
              <a:rPr lang="en-GB" sz="1600" dirty="0"/>
              <a:t>raise the minimum age for voluntary recruitment </a:t>
            </a:r>
            <a:r>
              <a:rPr lang="en-GB" sz="1600" dirty="0" smtClean="0"/>
              <a:t> to </a:t>
            </a:r>
            <a:r>
              <a:rPr lang="en-GB" sz="1600" dirty="0"/>
              <a:t>above age 15. It also forbids anyone under 18 </a:t>
            </a:r>
            <a:r>
              <a:rPr lang="en-GB" sz="1600" dirty="0" smtClean="0"/>
              <a:t>to participate </a:t>
            </a:r>
            <a:r>
              <a:rPr lang="en-GB" sz="1600" dirty="0"/>
              <a:t>in </a:t>
            </a:r>
            <a:r>
              <a:rPr lang="en-GB" sz="1600" dirty="0" smtClean="0"/>
              <a:t>hostilities</a:t>
            </a:r>
          </a:p>
          <a:p>
            <a:pPr marL="702900">
              <a:buFontTx/>
              <a:buChar char="-"/>
            </a:pPr>
            <a:endParaRPr lang="en-GB" sz="1600" dirty="0" smtClean="0"/>
          </a:p>
          <a:p>
            <a:pPr marL="702900">
              <a:spcBef>
                <a:spcPts val="0"/>
              </a:spcBef>
              <a:buFontTx/>
              <a:buChar char="-"/>
            </a:pPr>
            <a:r>
              <a:rPr lang="en-GB" sz="1600" dirty="0" smtClean="0"/>
              <a:t>take </a:t>
            </a:r>
            <a:r>
              <a:rPr lang="en-GB" sz="1600" dirty="0"/>
              <a:t>all feasible measures to prevent </a:t>
            </a:r>
            <a:r>
              <a:rPr lang="en-GB" sz="1600" dirty="0" smtClean="0"/>
              <a:t>recruitment and use </a:t>
            </a:r>
            <a:r>
              <a:rPr lang="en-GB" sz="1600" dirty="0"/>
              <a:t>of individuals </a:t>
            </a:r>
            <a:r>
              <a:rPr lang="en-GB" sz="1600" dirty="0" smtClean="0"/>
              <a:t>under the </a:t>
            </a:r>
            <a:r>
              <a:rPr lang="en-GB" sz="1600" dirty="0"/>
              <a:t>age of 18 by </a:t>
            </a:r>
            <a:r>
              <a:rPr lang="en-GB" sz="1600" dirty="0" smtClean="0"/>
              <a:t>non-State armed groups</a:t>
            </a:r>
          </a:p>
          <a:p>
            <a:pPr marL="702900">
              <a:spcBef>
                <a:spcPts val="0"/>
              </a:spcBef>
              <a:buFontTx/>
              <a:buChar char="-"/>
            </a:pPr>
            <a:endParaRPr lang="en-GB" sz="1600" dirty="0" smtClean="0"/>
          </a:p>
          <a:p>
            <a:pPr marL="342000">
              <a:spcBef>
                <a:spcPts val="0"/>
              </a:spcBef>
            </a:pPr>
            <a:r>
              <a:rPr lang="en-GB" sz="1600" dirty="0" smtClean="0"/>
              <a:t>Many countries have either ratified or signed the Optional Protocol (the UK ratified it in 2003) but not all countries.</a:t>
            </a:r>
          </a:p>
          <a:p>
            <a:pPr marL="702900">
              <a:spcBef>
                <a:spcPts val="0"/>
              </a:spcBef>
              <a:buFontTx/>
              <a:buChar char="-"/>
            </a:pPr>
            <a:endParaRPr lang="en-GB" sz="1400" dirty="0"/>
          </a:p>
          <a:p>
            <a:pPr marL="702900">
              <a:spcBef>
                <a:spcPts val="0"/>
              </a:spcBef>
              <a:buFontTx/>
              <a:buChar char="-"/>
            </a:pPr>
            <a:endParaRPr lang="en-GB" sz="1400" dirty="0" smtClean="0"/>
          </a:p>
          <a:p>
            <a:pPr>
              <a:spcBef>
                <a:spcPts val="0"/>
              </a:spcBef>
              <a:buFontTx/>
              <a:buChar char="-"/>
            </a:pPr>
            <a:endParaRPr lang="en-GB" sz="1400"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0781"/>
          <a:stretch/>
        </p:blipFill>
        <p:spPr>
          <a:xfrm>
            <a:off x="5076056" y="1645027"/>
            <a:ext cx="3818038" cy="2852936"/>
          </a:xfrm>
          <a:prstGeom prst="rect">
            <a:avLst/>
          </a:prstGeom>
        </p:spPr>
      </p:pic>
      <p:sp>
        <p:nvSpPr>
          <p:cNvPr id="5" name="Rectangle 4"/>
          <p:cNvSpPr/>
          <p:nvPr/>
        </p:nvSpPr>
        <p:spPr>
          <a:xfrm>
            <a:off x="7439663" y="4514189"/>
            <a:ext cx="1452817"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Unicef/</a:t>
            </a:r>
            <a:r>
              <a:rPr lang="en-GB" sz="1200" dirty="0" err="1">
                <a:latin typeface="Arial" panose="020B0604020202020204" pitchFamily="34" charset="0"/>
                <a:cs typeface="Arial" panose="020B0604020202020204" pitchFamily="34" charset="0"/>
              </a:rPr>
              <a:t>LeMoyne</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036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025" y="1412776"/>
            <a:ext cx="8784975" cy="3960440"/>
          </a:xfrm>
        </p:spPr>
        <p:txBody>
          <a:bodyPr>
            <a:noAutofit/>
          </a:bodyPr>
          <a:lstStyle/>
          <a:p>
            <a:r>
              <a:rPr lang="en-GB" sz="2000" dirty="0" smtClean="0"/>
              <a:t>Unicef </a:t>
            </a:r>
            <a:r>
              <a:rPr lang="en-GB" sz="2000" dirty="0"/>
              <a:t>estimates that tens of thousands of boys and girls under the age of 18 are used in conflicts </a:t>
            </a:r>
            <a:r>
              <a:rPr lang="en-GB" sz="2000" dirty="0" smtClean="0"/>
              <a:t>worldwide.</a:t>
            </a:r>
          </a:p>
          <a:p>
            <a:pPr marL="0" indent="0">
              <a:buNone/>
            </a:pPr>
            <a:endParaRPr lang="en-GB" sz="2000" dirty="0"/>
          </a:p>
          <a:p>
            <a:r>
              <a:rPr lang="en-GB" sz="2000" dirty="0"/>
              <a:t>Since 2013, an estimated </a:t>
            </a:r>
            <a:r>
              <a:rPr lang="en-GB" sz="2000" b="1" dirty="0"/>
              <a:t>17,000 children </a:t>
            </a:r>
            <a:r>
              <a:rPr lang="en-GB" sz="2000" dirty="0"/>
              <a:t>have been recruited in South Sudan and up to </a:t>
            </a:r>
            <a:r>
              <a:rPr lang="en-GB" sz="2000" b="1" dirty="0"/>
              <a:t>10,000 </a:t>
            </a:r>
            <a:r>
              <a:rPr lang="en-GB" sz="2000" b="1" dirty="0" smtClean="0"/>
              <a:t>children </a:t>
            </a:r>
            <a:r>
              <a:rPr lang="en-GB" sz="2000" dirty="0" smtClean="0"/>
              <a:t>have </a:t>
            </a:r>
            <a:r>
              <a:rPr lang="en-GB" sz="2000" dirty="0"/>
              <a:t>been recruited in the Central African Republic</a:t>
            </a:r>
            <a:r>
              <a:rPr lang="en-GB" sz="2000" dirty="0" smtClean="0"/>
              <a:t>.</a:t>
            </a:r>
          </a:p>
          <a:p>
            <a:endParaRPr lang="en-GB" sz="2000" dirty="0"/>
          </a:p>
          <a:p>
            <a:r>
              <a:rPr lang="en-GB" sz="2000" dirty="0"/>
              <a:t>In Nigeria and neighbouring countries, data verified by the United Nations and its partners indicate that nearly </a:t>
            </a:r>
            <a:r>
              <a:rPr lang="en-GB" sz="2000" b="1" dirty="0"/>
              <a:t>2,000 children </a:t>
            </a:r>
            <a:r>
              <a:rPr lang="en-GB" sz="2000" dirty="0"/>
              <a:t>were recruited by Boko Haram in 2016 alone</a:t>
            </a:r>
            <a:r>
              <a:rPr lang="en-GB" sz="2000" dirty="0" smtClean="0"/>
              <a:t>.</a:t>
            </a:r>
          </a:p>
          <a:p>
            <a:pPr marL="0" indent="0">
              <a:buNone/>
            </a:pPr>
            <a:endParaRPr lang="en-GB" sz="2000" dirty="0"/>
          </a:p>
          <a:p>
            <a:r>
              <a:rPr lang="en-GB" sz="2000" dirty="0"/>
              <a:t>In Yemen, the UN has documented nearly </a:t>
            </a:r>
            <a:r>
              <a:rPr lang="en-GB" sz="2000" b="1" dirty="0"/>
              <a:t>1,500 cases of child recruitment</a:t>
            </a:r>
            <a:r>
              <a:rPr lang="en-GB" sz="2000" dirty="0"/>
              <a:t> since the conflict escalated in March 2015.</a:t>
            </a:r>
          </a:p>
          <a:p>
            <a:endParaRPr lang="en-GB" dirty="0"/>
          </a:p>
        </p:txBody>
      </p:sp>
      <p:sp>
        <p:nvSpPr>
          <p:cNvPr id="4" name="Title 1"/>
          <p:cNvSpPr txBox="1">
            <a:spLocks/>
          </p:cNvSpPr>
          <p:nvPr/>
        </p:nvSpPr>
        <p:spPr>
          <a:xfrm>
            <a:off x="359025" y="116632"/>
            <a:ext cx="8229600" cy="1200329"/>
          </a:xfrm>
          <a:prstGeom prst="rect">
            <a:avLst/>
          </a:prstGeom>
          <a:ln>
            <a:noFill/>
          </a:ln>
        </p:spPr>
        <p:txBody>
          <a:bodyPr vert="horz" lIns="91440" tIns="45720" rIns="91440" bIns="45720" rtlCol="0" anchor="ctr">
            <a:spAutoFit/>
          </a:bodyPr>
          <a:lst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a:lstStyle>
          <a:p>
            <a:r>
              <a:rPr lang="en-GB" sz="2400" b="1" dirty="0" smtClean="0">
                <a:latin typeface="Arial" panose="020B0604020202020204" pitchFamily="34" charset="0"/>
                <a:cs typeface="Arial" panose="020B0604020202020204" pitchFamily="34" charset="0"/>
              </a:rPr>
              <a:t>When rights are denied- </a:t>
            </a:r>
            <a:r>
              <a:rPr lang="en-GB" sz="2400" b="1" dirty="0" smtClean="0">
                <a:solidFill>
                  <a:srgbClr val="00AEEF"/>
                </a:solidFill>
                <a:latin typeface="Arial" panose="020B0604020202020204" pitchFamily="34" charset="0"/>
                <a:cs typeface="Arial" panose="020B0604020202020204" pitchFamily="34" charset="0"/>
              </a:rPr>
              <a:t>recruitment by armed forces or armed groups</a:t>
            </a:r>
            <a:endParaRPr lang="en-GB" sz="2400" b="1"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28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50" y="151709"/>
            <a:ext cx="8229600" cy="1143000"/>
          </a:xfrm>
        </p:spPr>
        <p:txBody>
          <a:bodyPr>
            <a:normAutofit/>
          </a:bodyPr>
          <a:lstStyle/>
          <a:p>
            <a:r>
              <a:rPr lang="en-GB" sz="3600" b="1" dirty="0" smtClean="0">
                <a:latin typeface="Arial" panose="020B0604020202020204" pitchFamily="34" charset="0"/>
                <a:cs typeface="Arial" panose="020B0604020202020204" pitchFamily="34" charset="0"/>
              </a:rPr>
              <a:t>Helping child soldiers</a:t>
            </a:r>
            <a:endParaRPr lang="en-GB"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7342" y="1513950"/>
            <a:ext cx="3938700" cy="4887799"/>
          </a:xfrm>
        </p:spPr>
        <p:txBody>
          <a:bodyPr>
            <a:noAutofit/>
          </a:bodyPr>
          <a:lstStyle/>
          <a:p>
            <a:pPr marL="0" indent="0">
              <a:buNone/>
            </a:pPr>
            <a:r>
              <a:rPr lang="en-GB" sz="2400" dirty="0" smtClean="0"/>
              <a:t>This film </a:t>
            </a:r>
            <a:r>
              <a:rPr lang="en-GB" sz="2400" dirty="0"/>
              <a:t>tells the story of Simon*, a former child soldier who has been helped by Unicef to return to his home and family in South Sudan</a:t>
            </a:r>
            <a:r>
              <a:rPr lang="en-GB" sz="2400" dirty="0" smtClean="0"/>
              <a:t>. </a:t>
            </a:r>
          </a:p>
          <a:p>
            <a:endParaRPr lang="en-GB" sz="2400" dirty="0"/>
          </a:p>
          <a:p>
            <a:pPr marL="0" indent="0">
              <a:buNone/>
            </a:pPr>
            <a:r>
              <a:rPr lang="en-GB" sz="2000" dirty="0" smtClean="0"/>
              <a:t>*His name has been changed to protect his identity.</a:t>
            </a:r>
          </a:p>
          <a:p>
            <a:endParaRPr lang="en-GB" dirty="0" smtClean="0"/>
          </a:p>
        </p:txBody>
      </p:sp>
      <p:sp>
        <p:nvSpPr>
          <p:cNvPr id="4" name="AutoShape 4" descr="Image result for unicef world map of crc"/>
          <p:cNvSpPr>
            <a:spLocks noChangeAspect="1" noChangeArrowheads="1"/>
          </p:cNvSpPr>
          <p:nvPr/>
        </p:nvSpPr>
        <p:spPr bwMode="auto">
          <a:xfrm>
            <a:off x="0"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2" descr="Image result for unicef seen and heard video"/>
          <p:cNvSpPr>
            <a:spLocks noChangeAspect="1" noChangeArrowheads="1"/>
          </p:cNvSpPr>
          <p:nvPr/>
        </p:nvSpPr>
        <p:spPr bwMode="auto">
          <a:xfrm>
            <a:off x="152400"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4" descr="Image result for unicef seen and heard video"/>
          <p:cNvSpPr>
            <a:spLocks noChangeAspect="1" noChangeArrowheads="1"/>
          </p:cNvSpPr>
          <p:nvPr/>
        </p:nvSpPr>
        <p:spPr bwMode="auto">
          <a:xfrm>
            <a:off x="304800"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6" descr="Image result for unicef seen and heard video"/>
          <p:cNvSpPr>
            <a:spLocks noChangeAspect="1" noChangeArrowheads="1"/>
          </p:cNvSpPr>
          <p:nvPr/>
        </p:nvSpPr>
        <p:spPr bwMode="auto">
          <a:xfrm>
            <a:off x="457200"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jJSqOe9k58c"/>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4354057" y="1628800"/>
            <a:ext cx="4343043" cy="2451455"/>
          </a:xfrm>
          <a:prstGeom prst="rect">
            <a:avLst/>
          </a:prstGeom>
        </p:spPr>
      </p:pic>
    </p:spTree>
    <p:extLst>
      <p:ext uri="{BB962C8B-B14F-4D97-AF65-F5344CB8AC3E}">
        <p14:creationId xmlns:p14="http://schemas.microsoft.com/office/powerpoint/2010/main" val="2937754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55" y="168275"/>
            <a:ext cx="8518406" cy="1143000"/>
          </a:xfrm>
        </p:spPr>
        <p:txBody>
          <a:bodyPr>
            <a:normAutofit/>
          </a:bodyPr>
          <a:lstStyle/>
          <a:p>
            <a:r>
              <a:rPr lang="en-GB" b="1" dirty="0" smtClean="0">
                <a:latin typeface="Arial" panose="020B0604020202020204" pitchFamily="34" charset="0"/>
                <a:cs typeface="Arial" panose="020B0604020202020204" pitchFamily="34" charset="0"/>
              </a:rPr>
              <a:t>Reflection</a:t>
            </a:r>
            <a:endParaRPr lang="en-GB" b="1" dirty="0">
              <a:latin typeface="Arial" panose="020B0604020202020204" pitchFamily="34" charset="0"/>
              <a:cs typeface="Arial" panose="020B0604020202020204" pitchFamily="34" charset="0"/>
            </a:endParaRPr>
          </a:p>
        </p:txBody>
      </p:sp>
      <p:sp>
        <p:nvSpPr>
          <p:cNvPr id="3" name="AutoShape 2" descr="Image result for ishmael beah unicef uk"/>
          <p:cNvSpPr>
            <a:spLocks noChangeAspect="1" noChangeArrowheads="1"/>
          </p:cNvSpPr>
          <p:nvPr/>
        </p:nvSpPr>
        <p:spPr bwMode="auto">
          <a:xfrm>
            <a:off x="-31750" y="-1365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p:cNvSpPr/>
          <p:nvPr/>
        </p:nvSpPr>
        <p:spPr>
          <a:xfrm>
            <a:off x="355783" y="1562002"/>
            <a:ext cx="8870949" cy="1015663"/>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a:t>
            </a:r>
            <a:r>
              <a:rPr lang="en-GB" sz="2000" i="1" dirty="0" smtClean="0">
                <a:latin typeface="Arial" panose="020B0604020202020204" pitchFamily="34" charset="0"/>
                <a:cs typeface="Arial" panose="020B0604020202020204" pitchFamily="34" charset="0"/>
              </a:rPr>
              <a:t>I </a:t>
            </a:r>
            <a:r>
              <a:rPr lang="en-GB" sz="2000" i="1" dirty="0">
                <a:latin typeface="Arial" panose="020B0604020202020204" pitchFamily="34" charset="0"/>
                <a:cs typeface="Arial" panose="020B0604020202020204" pitchFamily="34" charset="0"/>
              </a:rPr>
              <a:t>know the nature of what it is to be forgotten, what it is to lose your humanity, and more importantly, what it is to recover from it and to have another </a:t>
            </a:r>
            <a:r>
              <a:rPr lang="en-GB" sz="2000" i="1" dirty="0" smtClean="0">
                <a:latin typeface="Arial" panose="020B0604020202020204" pitchFamily="34" charset="0"/>
                <a:cs typeface="Arial" panose="020B0604020202020204" pitchFamily="34" charset="0"/>
              </a:rPr>
              <a:t>life</a:t>
            </a:r>
            <a:r>
              <a:rPr lang="en-GB" sz="2000" dirty="0" smtClean="0">
                <a:latin typeface="Arial" panose="020B0604020202020204" pitchFamily="34" charset="0"/>
                <a:cs typeface="Arial" panose="020B0604020202020204" pitchFamily="34" charset="0"/>
              </a:rPr>
              <a:t>” – </a:t>
            </a:r>
            <a:r>
              <a:rPr lang="en-GB" sz="2000" dirty="0">
                <a:latin typeface="Arial" panose="020B0604020202020204" pitchFamily="34" charset="0"/>
                <a:cs typeface="Arial" panose="020B0604020202020204" pitchFamily="34" charset="0"/>
              </a:rPr>
              <a:t>Ishmael </a:t>
            </a:r>
            <a:r>
              <a:rPr lang="en-GB" sz="2000" dirty="0" err="1">
                <a:latin typeface="Arial" panose="020B0604020202020204" pitchFamily="34" charset="0"/>
                <a:cs typeface="Arial" panose="020B0604020202020204" pitchFamily="34" charset="0"/>
              </a:rPr>
              <a:t>Beah</a:t>
            </a:r>
            <a:endParaRPr lang="en-GB" sz="2000" dirty="0">
              <a:latin typeface="Arial" panose="020B0604020202020204" pitchFamily="34" charset="0"/>
              <a:cs typeface="Arial" panose="020B0604020202020204" pitchFamily="34" charset="0"/>
            </a:endParaRPr>
          </a:p>
        </p:txBody>
      </p:sp>
      <p:pic>
        <p:nvPicPr>
          <p:cNvPr id="5" name="9e8qRayOwug"/>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1839044" y="2780928"/>
            <a:ext cx="5350496" cy="3013421"/>
          </a:xfrm>
          <a:prstGeom prst="rect">
            <a:avLst/>
          </a:prstGeom>
        </p:spPr>
      </p:pic>
    </p:spTree>
    <p:extLst>
      <p:ext uri="{BB962C8B-B14F-4D97-AF65-F5344CB8AC3E}">
        <p14:creationId xmlns:p14="http://schemas.microsoft.com/office/powerpoint/2010/main" val="1027065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4f4b348929f87e65f75bf3478de5ae2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0f3e50a48c0475e9ecf960f855efb08b"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a2139d6-66e3-46ed-96ba-d85055a9f21e">
      <Terms xmlns="http://schemas.microsoft.com/office/infopath/2007/PartnerControls"/>
    </lcf76f155ced4ddcb4097134ff3c332f>
    <_ip_UnifiedCompliancePolicyProperties xmlns="http://schemas.microsoft.com/sharepoint/v3" xsi:nil="true"/>
    <TaxCatchAll xmlns="df5203e1-9219-4abb-bf46-6e2bce06c285" xsi:nil="true"/>
  </documentManagement>
</p:properties>
</file>

<file path=customXml/itemProps1.xml><?xml version="1.0" encoding="utf-8"?>
<ds:datastoreItem xmlns:ds="http://schemas.openxmlformats.org/officeDocument/2006/customXml" ds:itemID="{879C7D3F-D64B-4FB9-B9BE-4C4F4116E82B}"/>
</file>

<file path=customXml/itemProps2.xml><?xml version="1.0" encoding="utf-8"?>
<ds:datastoreItem xmlns:ds="http://schemas.openxmlformats.org/officeDocument/2006/customXml" ds:itemID="{C35A17E6-0A4B-400C-B004-4615E00EFDDD}"/>
</file>

<file path=customXml/itemProps3.xml><?xml version="1.0" encoding="utf-8"?>
<ds:datastoreItem xmlns:ds="http://schemas.openxmlformats.org/officeDocument/2006/customXml" ds:itemID="{C3EE71D8-898F-43D9-8B9C-571B24C6A171}"/>
</file>

<file path=docProps/app.xml><?xml version="1.0" encoding="utf-8"?>
<Properties xmlns="http://schemas.openxmlformats.org/officeDocument/2006/extended-properties" xmlns:vt="http://schemas.openxmlformats.org/officeDocument/2006/docPropsVTypes">
  <TotalTime>36230</TotalTime>
  <Words>1020</Words>
  <Application>Microsoft Office PowerPoint</Application>
  <PresentationFormat>On-screen Show (4:3)</PresentationFormat>
  <Paragraphs>61</Paragraphs>
  <Slides>7</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Open Sans</vt:lpstr>
      <vt:lpstr>Calibri</vt:lpstr>
      <vt:lpstr>Univers Next Pro Condensed</vt:lpstr>
      <vt:lpstr>Arial</vt:lpstr>
      <vt:lpstr>Wingdings</vt:lpstr>
      <vt:lpstr>Office Theme</vt:lpstr>
      <vt:lpstr>PowerPoint Presentation</vt:lpstr>
      <vt:lpstr>When rights are denied- recruitment by armed forces or armed groups</vt:lpstr>
      <vt:lpstr>The convention on the rights of the child</vt:lpstr>
      <vt:lpstr>The involvement of children in armed conflict: uncrc OPTIONAL PROTOCOL</vt:lpstr>
      <vt:lpstr>PowerPoint Presentation</vt:lpstr>
      <vt:lpstr>Helping child soldiers</vt:lpstr>
      <vt:lpstr>Reflection</vt:lpstr>
    </vt:vector>
  </TitlesOfParts>
  <Company>UNICEF UK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Samantha Bradey</cp:lastModifiedBy>
  <cp:revision>245</cp:revision>
  <cp:lastPrinted>2016-01-05T20:48:21Z</cp:lastPrinted>
  <dcterms:created xsi:type="dcterms:W3CDTF">2014-10-31T12:48:46Z</dcterms:created>
  <dcterms:modified xsi:type="dcterms:W3CDTF">2017-09-15T12:47:30Z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0x010100EBABA775576C094FB1EC29BF1B0EFAA5</vt:lpwstr>
  </property>
  <property fmtid="{D5CDD505-2E9C-101B-9397-08002B2CF9AE}" pid="3" name="Order">
    <vt:r8>700</vt:r8>
  </property>
</Properties>
</file>