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8.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handoutMasterIdLst>
    <p:handoutMasterId r:id="rId8"/>
  </p:handoutMasterIdLst>
  <p:sldIdLst>
    <p:sldId id="327" r:id="rId2"/>
    <p:sldId id="320" r:id="rId3"/>
    <p:sldId id="326" r:id="rId4"/>
    <p:sldId id="325" r:id="rId5"/>
    <p:sldId id="317" r:id="rId6"/>
  </p:sldIdLst>
  <p:sldSz cx="9144000" cy="6858000" type="screen4x3"/>
  <p:notesSz cx="6819900" cy="9918700"/>
  <p:embeddedFontLst>
    <p:embeddedFont>
      <p:font typeface="Calibri" panose="020F0502020204030204" pitchFamily="34" charset="0"/>
      <p:regular r:id="rId9"/>
      <p:bold r:id="rId10"/>
      <p:italic r:id="rId11"/>
      <p:boldItalic r:id="rId12"/>
    </p:embeddedFont>
    <p:embeddedFont>
      <p:font typeface="Univers Next Pro Condensed" panose="020B0906030202020203" pitchFamily="34" charset="0"/>
      <p:bold r:id="rId13"/>
      <p:boldItalic r:id="rId14"/>
    </p:embeddedFont>
    <p:embeddedFont>
      <p:font typeface="Univers Next Pro" panose="020B0503030202020203"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6744" autoAdjust="0"/>
  </p:normalViewPr>
  <p:slideViewPr>
    <p:cSldViewPr>
      <p:cViewPr varScale="1">
        <p:scale>
          <a:sx n="89" d="100"/>
          <a:sy n="89" d="100"/>
        </p:scale>
        <p:origin x="22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15/09/2017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15/09/2017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RpqVmvMCmp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roOkky4X0U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Image: </a:t>
            </a:r>
            <a:r>
              <a:rPr lang="en-GB" dirty="0" smtClean="0">
                <a:effectLst/>
              </a:rPr>
              <a:t>The sun rises over the temporary plastic shelters in the UN Protection of Civilian Camp (POC) </a:t>
            </a:r>
            <a:r>
              <a:rPr lang="en-GB" dirty="0" err="1" smtClean="0">
                <a:effectLst/>
              </a:rPr>
              <a:t>Bentiu</a:t>
            </a:r>
            <a:r>
              <a:rPr lang="en-GB" dirty="0" smtClean="0">
                <a:effectLst/>
              </a:rPr>
              <a:t>, South Sudan Saturday, Oct. 22, 2016. Thousands of people have fled Leer in recent weeks as fighting intensifies between rebel and government soldiers and have headed for the </a:t>
            </a:r>
            <a:r>
              <a:rPr lang="en-GB" dirty="0" err="1" smtClean="0">
                <a:effectLst/>
              </a:rPr>
              <a:t>Bentiu</a:t>
            </a:r>
            <a:r>
              <a:rPr lang="en-GB" dirty="0" smtClean="0">
                <a:effectLst/>
              </a:rPr>
              <a:t> POC that is protected by UN soldiers.</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418595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This could be used as a ‘starter’ activity asking students ‘What is the picture showing?’  The picture shows the flags of several countries but interspersed between the flags are examples of some of the United Nations' ‘Global Goals’.  Key points to make are that for global problems to be solved, global action with everyone involved is needed and that achieving the goals will help children access their rights.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104231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Video: </a:t>
            </a:r>
            <a:r>
              <a:rPr lang="en-GB" dirty="0" smtClean="0"/>
              <a:t>If the embedded video will not load please click</a:t>
            </a:r>
            <a:r>
              <a:rPr lang="en-GB" baseline="0" dirty="0" smtClean="0"/>
              <a:t> here: https://www.youtube.com/watch?v=RTRdtrsL9jg </a:t>
            </a:r>
          </a:p>
          <a:p>
            <a:endParaRPr lang="en-GB" dirty="0" smtClean="0"/>
          </a:p>
          <a:p>
            <a:r>
              <a:rPr lang="en-GB" b="1" dirty="0" smtClean="0"/>
              <a:t>Presentation: </a:t>
            </a:r>
            <a:r>
              <a:rPr lang="en-GB" dirty="0" smtClean="0"/>
              <a:t>Overview of the goals.  The video clip with Professor Stephen Hawking introduces the goals and makes the key point of everyone sharing this information with others.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340661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embedded video will not play then please click here: </a:t>
            </a:r>
            <a:r>
              <a:rPr lang="en-GB" sz="1200" dirty="0" smtClean="0">
                <a:hlinkClick r:id="rId3"/>
              </a:rPr>
              <a:t>https://www.youtube.com/watch?v=RpqVmvMCmp0</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'We the People' video (approx. </a:t>
            </a:r>
            <a:r>
              <a:rPr lang="en-GB" sz="1200" dirty="0" smtClean="0"/>
              <a:t>three </a:t>
            </a:r>
            <a:r>
              <a:rPr lang="en-GB" sz="1200" dirty="0" smtClean="0"/>
              <a:t>minutes long) introduces the 17 UN Global Goals with the help of many celebrities from across the world. You may want to use this video as part of a separate exercise of matching celebrities with particular global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259164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the embedded video will not play then please click here: </a:t>
            </a:r>
            <a:r>
              <a:rPr lang="en-GB" sz="1200" dirty="0" smtClean="0">
                <a:hlinkClick r:id="rId3"/>
              </a:rPr>
              <a:t>https://www.youtube.com/watch?v=roOkky4X0Us</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video clip (approximately 1 minute from Unicef captures the thoughts of several children and young people as to why the global goals are important to them.  Ask the students to consider which global goal is the most important to them and why.  This could be extended by asking for a ‘show of hands’ or online vote/blog to see what they have chosen and provides an opportunity for audience participation.  It is important to link achieving the global goals with the positive impact this would have on children’s rights.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295033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rgbClr val="00B0F0"/>
                </a:solidFill>
                <a:latin typeface="Univers Next Pro Condensed" panose="020B0906030202020203" pitchFamily="34" charset="0"/>
              </a:defRPr>
            </a:lvl1pPr>
          </a:lstStyle>
          <a:p>
            <a:r>
              <a:rPr lang="en-US" dirty="0" smtClean="0"/>
              <a:t>CLICK TO EDIT TITLE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7FCAD8A4-1318-4A30-AF82-20D401CF19D2}" type="datetimeFigureOut">
              <a:rPr lang="en-GB" smtClean="0"/>
              <a:t>15/09/2017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80841D-72CF-429B-BD69-ED1184314EFB}" type="slidenum">
              <a:rPr lang="en-GB" smtClean="0"/>
              <a:t>‹#›</a:t>
            </a:fld>
            <a:endParaRPr lang="en-GB"/>
          </a:p>
        </p:txBody>
      </p:sp>
    </p:spTree>
    <p:extLst>
      <p:ext uri="{BB962C8B-B14F-4D97-AF65-F5344CB8AC3E}">
        <p14:creationId xmlns:p14="http://schemas.microsoft.com/office/powerpoint/2010/main" val="3584078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2874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cxnSp>
        <p:nvCxnSpPr>
          <p:cNvPr id="3" name="Straight Connector 2"/>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8532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cxnSp>
        <p:nvCxnSpPr>
          <p:cNvPr id="2" name="Straight Connector 1"/>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8096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15/09/2017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 id="2147483672" r:id="rId20"/>
  </p:sldLayoutIdLst>
  <p:timing>
    <p:tnLst>
      <p:par>
        <p:cT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RTRdtrsL9jg" TargetMode="Externa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RpqVmvMCmp0" TargetMode="External"/><Relationship Id="rId5" Type="http://schemas.openxmlformats.org/officeDocument/2006/relationships/image" Target="../media/image17.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video" Target="https://www.youtube.com/embed/roOkky4X0Us" TargetMode="External"/><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5057889"/>
            <a:ext cx="7772400" cy="1323439"/>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dirty="0" smtClean="0">
                <a:latin typeface="Arial" panose="020B0604020202020204" pitchFamily="34" charset="0"/>
                <a:cs typeface="Arial" panose="020B0604020202020204" pitchFamily="34" charset="0"/>
              </a:rPr>
              <a:t>When rights are denied – A case study</a:t>
            </a:r>
            <a:endParaRPr lang="en-GB"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76672"/>
            <a:ext cx="5715000" cy="952500"/>
          </a:xfrm>
          <a:prstGeom prst="rect">
            <a:avLst/>
          </a:prstGeom>
        </p:spPr>
      </p:pic>
      <p:sp>
        <p:nvSpPr>
          <p:cNvPr id="6" name="Title 1"/>
          <p:cNvSpPr txBox="1">
            <a:spLocks/>
          </p:cNvSpPr>
          <p:nvPr/>
        </p:nvSpPr>
        <p:spPr>
          <a:xfrm>
            <a:off x="-12980" y="4527738"/>
            <a:ext cx="7772400" cy="1938992"/>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dirty="0" smtClean="0">
                <a:latin typeface="Arial" panose="020B0604020202020204" pitchFamily="34" charset="0"/>
                <a:cs typeface="Arial" panose="020B0604020202020204" pitchFamily="34" charset="0"/>
              </a:rPr>
              <a:t>When rights are denied – recruitment by armed groups</a:t>
            </a:r>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174" y="470789"/>
            <a:ext cx="5715000" cy="9525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0513"/>
          <a:stretch/>
        </p:blipFill>
        <p:spPr>
          <a:xfrm>
            <a:off x="-12981" y="1"/>
            <a:ext cx="9242230" cy="6885384"/>
          </a:xfrm>
          <a:prstGeom prst="rect">
            <a:avLst/>
          </a:prstGeom>
        </p:spPr>
      </p:pic>
      <p:sp>
        <p:nvSpPr>
          <p:cNvPr id="9" name="Title 1"/>
          <p:cNvSpPr txBox="1">
            <a:spLocks/>
          </p:cNvSpPr>
          <p:nvPr/>
        </p:nvSpPr>
        <p:spPr>
          <a:xfrm>
            <a:off x="-36512" y="4802250"/>
            <a:ext cx="7772400" cy="1323439"/>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chemeClr val="tx1"/>
                </a:solidFill>
                <a:latin typeface="Arial" panose="020B0604020202020204" pitchFamily="34" charset="0"/>
                <a:cs typeface="Arial" panose="020B0604020202020204" pitchFamily="34" charset="0"/>
              </a:rPr>
              <a:t>The UN Global goals </a:t>
            </a:r>
            <a:r>
              <a:rPr lang="en-GB" b="1" dirty="0" smtClean="0">
                <a:latin typeface="Arial" panose="020B0604020202020204" pitchFamily="34" charset="0"/>
                <a:cs typeface="Arial" panose="020B0604020202020204" pitchFamily="34" charset="0"/>
              </a:rPr>
              <a:t>introduction</a:t>
            </a:r>
            <a:endParaRPr lang="en-GB"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520" y="464906"/>
            <a:ext cx="5715000" cy="952500"/>
          </a:xfrm>
          <a:prstGeom prst="rect">
            <a:avLst/>
          </a:prstGeom>
        </p:spPr>
      </p:pic>
      <p:sp>
        <p:nvSpPr>
          <p:cNvPr id="11" name="Rectangle 10"/>
          <p:cNvSpPr/>
          <p:nvPr/>
        </p:nvSpPr>
        <p:spPr>
          <a:xfrm>
            <a:off x="7972331" y="6581001"/>
            <a:ext cx="1136173" cy="276999"/>
          </a:xfrm>
          <a:prstGeom prst="rect">
            <a:avLst/>
          </a:prstGeom>
        </p:spPr>
        <p:txBody>
          <a:bodyPr wrap="none">
            <a:spAutoFit/>
          </a:bodyPr>
          <a:lstStyle/>
          <a:p>
            <a:r>
              <a:rPr lang="en-GB" sz="1200" dirty="0">
                <a:solidFill>
                  <a:schemeClr val="bg1"/>
                </a:solidFill>
                <a:latin typeface="Arial" panose="020B0604020202020204" pitchFamily="34" charset="0"/>
                <a:cs typeface="Arial" panose="020B0604020202020204" pitchFamily="34" charset="0"/>
              </a:rPr>
              <a:t>© Unicef/</a:t>
            </a:r>
            <a:r>
              <a:rPr lang="en-GB" sz="1200" dirty="0" smtClean="0">
                <a:solidFill>
                  <a:schemeClr val="bg1"/>
                </a:solidFill>
                <a:latin typeface="Arial" panose="020B0604020202020204" pitchFamily="34" charset="0"/>
                <a:cs typeface="Arial" panose="020B0604020202020204" pitchFamily="34" charset="0"/>
              </a:rPr>
              <a:t>Holt</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079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485" y="121743"/>
            <a:ext cx="7772400" cy="864095"/>
          </a:xfrm>
        </p:spPr>
        <p:txBody>
          <a:bodyPr>
            <a:normAutofit fontScale="90000"/>
          </a:bodyPr>
          <a:lstStyle/>
          <a:p>
            <a:r>
              <a:rPr lang="en-GB" sz="3600" b="1" dirty="0" smtClean="0">
                <a:solidFill>
                  <a:schemeClr val="tx1"/>
                </a:solidFill>
                <a:latin typeface="Arial" panose="020B0604020202020204" pitchFamily="34" charset="0"/>
                <a:cs typeface="Arial" panose="020B0604020202020204" pitchFamily="34" charset="0"/>
              </a:rPr>
              <a:t>Rights and the year 2030 </a:t>
            </a:r>
            <a:endParaRPr lang="en-GB" sz="3600" b="1" dirty="0">
              <a:solidFill>
                <a:schemeClr val="tx1"/>
              </a:solidFill>
              <a:latin typeface="Arial" panose="020B0604020202020204" pitchFamily="34" charset="0"/>
              <a:cs typeface="Arial" panose="020B0604020202020204" pitchFamily="34" charset="0"/>
            </a:endParaRPr>
          </a:p>
        </p:txBody>
      </p:sp>
      <p:pic>
        <p:nvPicPr>
          <p:cNvPr id="12" name="Picture 2" descr="http://cdn.globalgoals.org/2015/09/Liu-Bo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87" y="985838"/>
            <a:ext cx="6394596" cy="479594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2326172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543"/>
            <a:ext cx="8229600" cy="646331"/>
          </a:xfrm>
        </p:spPr>
        <p:txBody>
          <a:bodyPr/>
          <a:lstStyle/>
          <a:p>
            <a:r>
              <a:rPr lang="en-GB" sz="3600" b="1" dirty="0" smtClean="0">
                <a:latin typeface="Arial" panose="020B0604020202020204" pitchFamily="34" charset="0"/>
                <a:cs typeface="Arial" panose="020B0604020202020204" pitchFamily="34" charset="0"/>
              </a:rPr>
              <a:t>The UN GLOBAL goals</a:t>
            </a:r>
            <a:endParaRPr lang="en-GB"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5858" y="1464798"/>
            <a:ext cx="4968230" cy="4556490"/>
          </a:xfrm>
        </p:spPr>
        <p:txBody>
          <a:bodyPr>
            <a:noAutofit/>
          </a:bodyPr>
          <a:lstStyle/>
          <a:p>
            <a:pPr>
              <a:buClr>
                <a:schemeClr val="tx2">
                  <a:lumMod val="60000"/>
                  <a:lumOff val="40000"/>
                </a:schemeClr>
              </a:buClr>
            </a:pPr>
            <a:r>
              <a:rPr lang="en-GB" sz="2400" dirty="0"/>
              <a:t>On September 25th 2015, countries adopted the United Nations </a:t>
            </a:r>
            <a:r>
              <a:rPr lang="en-GB" sz="2400" dirty="0" smtClean="0"/>
              <a:t>Global Goals </a:t>
            </a:r>
            <a:r>
              <a:rPr lang="en-GB" sz="2400" dirty="0"/>
              <a:t>to end poverty, protect the planet, and ensure prosperity for all</a:t>
            </a:r>
            <a:r>
              <a:rPr lang="en-GB" sz="2400" dirty="0" smtClean="0"/>
              <a:t>.</a:t>
            </a:r>
            <a:endParaRPr lang="en-GB" sz="2400" dirty="0"/>
          </a:p>
          <a:p>
            <a:pPr>
              <a:buClr>
                <a:schemeClr val="tx2">
                  <a:lumMod val="60000"/>
                  <a:lumOff val="40000"/>
                </a:schemeClr>
              </a:buClr>
            </a:pPr>
            <a:r>
              <a:rPr lang="en-GB" sz="2400" dirty="0"/>
              <a:t>There are 17 goals and each goal has specific targets to be achieved </a:t>
            </a:r>
            <a:r>
              <a:rPr lang="en-GB" sz="2400" dirty="0" smtClean="0"/>
              <a:t>over </a:t>
            </a:r>
            <a:r>
              <a:rPr lang="en-GB" sz="2400" dirty="0"/>
              <a:t>15 years</a:t>
            </a:r>
            <a:r>
              <a:rPr lang="en-GB" sz="2400" dirty="0" smtClean="0"/>
              <a:t>.</a:t>
            </a:r>
          </a:p>
          <a:p>
            <a:pPr>
              <a:buClr>
                <a:schemeClr val="tx2">
                  <a:lumMod val="60000"/>
                  <a:lumOff val="40000"/>
                </a:schemeClr>
              </a:buClr>
            </a:pPr>
            <a:r>
              <a:rPr lang="en-GB" sz="2400" dirty="0" smtClean="0"/>
              <a:t>Achieving </a:t>
            </a:r>
            <a:r>
              <a:rPr lang="en-GB" sz="2400" dirty="0"/>
              <a:t>the goals will help children </a:t>
            </a:r>
            <a:r>
              <a:rPr lang="en-GB" sz="2400" dirty="0" smtClean="0"/>
              <a:t>and young people around </a:t>
            </a:r>
            <a:r>
              <a:rPr lang="en-GB" sz="2400" dirty="0"/>
              <a:t>the world access their </a:t>
            </a:r>
            <a:r>
              <a:rPr lang="en-GB" sz="2400" dirty="0" smtClean="0"/>
              <a:t>rights.</a:t>
            </a:r>
            <a:endParaRPr lang="en-GB" sz="2400" dirty="0"/>
          </a:p>
        </p:txBody>
      </p:sp>
      <p:pic>
        <p:nvPicPr>
          <p:cNvPr id="7" name="RTRdtrsL9jg"/>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5004048" y="1916832"/>
            <a:ext cx="3861243" cy="2186753"/>
          </a:xfrm>
          <a:prstGeom prst="rect">
            <a:avLst/>
          </a:prstGeom>
        </p:spPr>
      </p:pic>
    </p:spTree>
    <p:extLst>
      <p:ext uri="{BB962C8B-B14F-4D97-AF65-F5344CB8AC3E}">
        <p14:creationId xmlns:p14="http://schemas.microsoft.com/office/powerpoint/2010/main" val="3815865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53391"/>
            <a:ext cx="8435280" cy="646331"/>
          </a:xfrm>
        </p:spPr>
        <p:txBody>
          <a:bodyPr/>
          <a:lstStyle/>
          <a:p>
            <a:r>
              <a:rPr lang="en-GB" sz="3600" b="1" dirty="0" smtClean="0">
                <a:latin typeface="Arial" panose="020B0604020202020204" pitchFamily="34" charset="0"/>
                <a:cs typeface="Arial" panose="020B0604020202020204" pitchFamily="34" charset="0"/>
              </a:rPr>
              <a:t>The 17 un global goals</a:t>
            </a:r>
            <a:endParaRPr lang="en-GB" sz="3600" b="1" dirty="0">
              <a:latin typeface="Arial" panose="020B0604020202020204" pitchFamily="34" charset="0"/>
              <a:cs typeface="Arial" panose="020B0604020202020204" pitchFamily="34" charset="0"/>
            </a:endParaRPr>
          </a:p>
        </p:txBody>
      </p:sp>
      <p:pic>
        <p:nvPicPr>
          <p:cNvPr id="8" name="Picture 4" descr="http://unic-ir.org/images/30Sep2015-SDG_summi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3" y="1916832"/>
            <a:ext cx="4896544" cy="249409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RpqVmvMCmp0"/>
          <p:cNvPicPr>
            <a:picLocks noRot="1" noChangeAspect="1"/>
          </p:cNvPicPr>
          <p:nvPr>
            <a:videoFile r:link="rId1"/>
          </p:nvPr>
        </p:nvPicPr>
        <p:blipFill>
          <a:blip r:embed="rId5">
            <a:extLst>
              <a:ext uri="{28A0092B-C50C-407E-A947-70E740481C1C}">
                <a14:useLocalDpi xmlns:a14="http://schemas.microsoft.com/office/drawing/2010/main" val="0"/>
              </a:ext>
            </a:extLst>
          </a:blip>
          <a:stretch>
            <a:fillRect/>
          </a:stretch>
        </p:blipFill>
        <p:spPr>
          <a:xfrm>
            <a:off x="5227865" y="1988840"/>
            <a:ext cx="3642013" cy="2057400"/>
          </a:xfrm>
          <a:prstGeom prst="rect">
            <a:avLst/>
          </a:prstGeom>
        </p:spPr>
      </p:pic>
    </p:spTree>
    <p:extLst>
      <p:ext uri="{BB962C8B-B14F-4D97-AF65-F5344CB8AC3E}">
        <p14:creationId xmlns:p14="http://schemas.microsoft.com/office/powerpoint/2010/main" val="4005699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827584" y="2420888"/>
            <a:ext cx="4680520"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rgbClr val="00AEEF"/>
              </a:buClr>
              <a:buFont typeface="Wingdings" panose="05000000000000000000" pitchFamily="2" charset="2"/>
              <a:buNone/>
              <a:defRPr sz="2800" kern="1200">
                <a:solidFill>
                  <a:schemeClr val="tx1">
                    <a:tint val="75000"/>
                  </a:schemeClr>
                </a:solidFill>
                <a:latin typeface="Univers Next Pro" panose="020B0503030202020203" pitchFamily="34" charset="0"/>
                <a:ea typeface="+mn-ea"/>
                <a:cs typeface="Arial" panose="020B0604020202020204" pitchFamily="34" charset="0"/>
              </a:defRPr>
            </a:lvl1pPr>
            <a:lvl2pPr marL="457200" indent="0" algn="ctr" defTabSz="914400" rtl="0" eaLnBrk="1" latinLnBrk="0" hangingPunct="1">
              <a:spcBef>
                <a:spcPct val="20000"/>
              </a:spcBef>
              <a:buClr>
                <a:srgbClr val="00AEEF"/>
              </a:buClr>
              <a:buFont typeface="Wingdings" panose="05000000000000000000" pitchFamily="2" charset="2"/>
              <a:buNone/>
              <a:defRPr sz="2400" kern="1200">
                <a:solidFill>
                  <a:schemeClr val="tx1">
                    <a:tint val="75000"/>
                  </a:schemeClr>
                </a:solidFill>
                <a:latin typeface="Univers Next Pro" panose="020B0503030202020203" pitchFamily="34" charset="0"/>
                <a:ea typeface="+mn-ea"/>
                <a:cs typeface="Arial" panose="020B0604020202020204" pitchFamily="34" charset="0"/>
              </a:defRPr>
            </a:lvl2pPr>
            <a:lvl3pPr marL="914400" indent="0" algn="ctr" defTabSz="914400" rtl="0" eaLnBrk="1" latinLnBrk="0" hangingPunct="1">
              <a:spcBef>
                <a:spcPct val="20000"/>
              </a:spcBef>
              <a:buClr>
                <a:srgbClr val="CCCCCC"/>
              </a:buClr>
              <a:buFont typeface="Wingdings" panose="05000000000000000000" pitchFamily="2" charset="2"/>
              <a:buNone/>
              <a:defRPr sz="2000" kern="1200">
                <a:solidFill>
                  <a:schemeClr val="tx1">
                    <a:tint val="75000"/>
                  </a:schemeClr>
                </a:solidFill>
                <a:latin typeface="Univers Next Pro" panose="020B0503030202020203"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p>
          <a:p>
            <a:endParaRPr lang="en-GB" dirty="0" smtClean="0"/>
          </a:p>
        </p:txBody>
      </p:sp>
      <p:sp>
        <p:nvSpPr>
          <p:cNvPr id="4" name="AutoShape 8" descr="Image result for global goal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Image result for global goal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2" descr="Image result for global goals"/>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itle 1"/>
          <p:cNvSpPr>
            <a:spLocks noGrp="1"/>
          </p:cNvSpPr>
          <p:nvPr>
            <p:ph type="ctrTitle"/>
          </p:nvPr>
        </p:nvSpPr>
        <p:spPr>
          <a:xfrm>
            <a:off x="2631954" y="126907"/>
            <a:ext cx="3765091" cy="1037655"/>
          </a:xfrm>
        </p:spPr>
        <p:txBody>
          <a:bodyPr>
            <a:normAutofit/>
          </a:bodyPr>
          <a:lstStyle/>
          <a:p>
            <a:r>
              <a:rPr lang="en-GB" sz="3600" b="1" dirty="0" smtClean="0">
                <a:solidFill>
                  <a:schemeClr val="tx1"/>
                </a:solidFill>
                <a:latin typeface="Arial" panose="020B0604020202020204" pitchFamily="34" charset="0"/>
                <a:cs typeface="Arial" panose="020B0604020202020204" pitchFamily="34" charset="0"/>
              </a:rPr>
              <a:t>Reflection</a:t>
            </a:r>
            <a:endParaRPr lang="en-GB" sz="3600" b="1"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827584" y="4376802"/>
            <a:ext cx="8164016" cy="1384995"/>
          </a:xfrm>
          <a:prstGeom prst="rect">
            <a:avLst/>
          </a:prstGeom>
          <a:noFill/>
        </p:spPr>
        <p:txBody>
          <a:bodyPr wrap="square" rtlCol="0">
            <a:spAutoFit/>
          </a:bodyPr>
          <a:lstStyle/>
          <a:p>
            <a:pPr marL="457200" indent="-457200">
              <a:buClr>
                <a:srgbClr val="00ADF9"/>
              </a:buClr>
              <a:buFont typeface="Wingdings" panose="05000000000000000000" pitchFamily="2" charset="2"/>
              <a:buChar char="§"/>
            </a:pPr>
            <a:r>
              <a:rPr lang="en-GB" sz="2800" dirty="0" smtClean="0">
                <a:latin typeface="Arial" panose="020B0604020202020204" pitchFamily="34" charset="0"/>
                <a:cs typeface="Arial" panose="020B0604020202020204" pitchFamily="34" charset="0"/>
              </a:rPr>
              <a:t>Which global goal is most important to you and why?  </a:t>
            </a:r>
          </a:p>
          <a:p>
            <a:pPr algn="ctr"/>
            <a:endParaRPr lang="en-GB" sz="2800" b="1" dirty="0">
              <a:latin typeface="Univers Next Pro" panose="020B0503030202020203" pitchFamily="34" charset="0"/>
            </a:endParaRPr>
          </a:p>
        </p:txBody>
      </p:sp>
      <p:pic>
        <p:nvPicPr>
          <p:cNvPr id="17" name="Picture 4" descr="http://unic-ir.org/images/30Sep2015-SDG_summi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93" y="1514819"/>
            <a:ext cx="5089321"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roOkky4X0Us"/>
          <p:cNvPicPr>
            <a:picLocks noRot="1" noChangeAspect="1"/>
          </p:cNvPicPr>
          <p:nvPr>
            <a:videoFile r:link="rId1"/>
          </p:nvPr>
        </p:nvPicPr>
        <p:blipFill>
          <a:blip r:embed="rId5">
            <a:extLst>
              <a:ext uri="{28A0092B-C50C-407E-A947-70E740481C1C}">
                <a14:useLocalDpi xmlns:a14="http://schemas.microsoft.com/office/drawing/2010/main" val="0"/>
              </a:ext>
            </a:extLst>
          </a:blip>
          <a:stretch>
            <a:fillRect/>
          </a:stretch>
        </p:blipFill>
        <p:spPr>
          <a:xfrm>
            <a:off x="5205754" y="1587624"/>
            <a:ext cx="3655279" cy="2057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5916614"/>
            <a:ext cx="5715000" cy="952500"/>
          </a:xfrm>
          <a:prstGeom prst="rect">
            <a:avLst/>
          </a:prstGeom>
        </p:spPr>
      </p:pic>
      <p:cxnSp>
        <p:nvCxnSpPr>
          <p:cNvPr id="11" name="Straight Connector 10"/>
          <p:cNvCxnSpPr/>
          <p:nvPr/>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978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38B3D3BC-2C49-4A36-8225-D3B5DF2E68A8}"/>
</file>

<file path=customXml/itemProps2.xml><?xml version="1.0" encoding="utf-8"?>
<ds:datastoreItem xmlns:ds="http://schemas.openxmlformats.org/officeDocument/2006/customXml" ds:itemID="{F7ACB6E1-E8B2-4C9F-99C2-6E60D9C0EAC9}"/>
</file>

<file path=customXml/itemProps3.xml><?xml version="1.0" encoding="utf-8"?>
<ds:datastoreItem xmlns:ds="http://schemas.openxmlformats.org/officeDocument/2006/customXml" ds:itemID="{74FBC1AB-105A-4B7D-A884-272823FE6AD0}"/>
</file>

<file path=docProps/app.xml><?xml version="1.0" encoding="utf-8"?>
<Properties xmlns="http://schemas.openxmlformats.org/officeDocument/2006/extended-properties" xmlns:vt="http://schemas.openxmlformats.org/officeDocument/2006/docPropsVTypes">
  <TotalTime>36126</TotalTime>
  <Words>440</Words>
  <Application>Microsoft Office PowerPoint</Application>
  <PresentationFormat>On-screen Show (4:3)</PresentationFormat>
  <Paragraphs>29</Paragraphs>
  <Slides>5</Slides>
  <Notes>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Calibri</vt:lpstr>
      <vt:lpstr>Univers Next Pro Condensed</vt:lpstr>
      <vt:lpstr>Arial</vt:lpstr>
      <vt:lpstr>Univers Next Pro</vt:lpstr>
      <vt:lpstr>Wingdings</vt:lpstr>
      <vt:lpstr>Office Theme</vt:lpstr>
      <vt:lpstr>PowerPoint Presentation</vt:lpstr>
      <vt:lpstr>Rights and the year 2030 </vt:lpstr>
      <vt:lpstr>The UN GLOBAL goals</vt:lpstr>
      <vt:lpstr>The 17 un global goals</vt:lpstr>
      <vt:lpstr>Reflection</vt:lpstr>
    </vt:vector>
  </TitlesOfParts>
  <Company>UNICEF 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Samantha Bradey</cp:lastModifiedBy>
  <cp:revision>232</cp:revision>
  <cp:lastPrinted>2016-01-05T20:48:21Z</cp:lastPrinted>
  <dcterms:created xsi:type="dcterms:W3CDTF">2014-10-31T12:48:46Z</dcterms:created>
  <dcterms:modified xsi:type="dcterms:W3CDTF">2017-09-15T11:45:10Z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900</vt:r8>
  </property>
</Properties>
</file>