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9.xml" ContentType="application/vnd.openxmlformats-officedocument.presentationml.slideLayout+xml"/>
  <Override PartName="/ppt/slideLayouts/slideLayout6.xml" ContentType="application/vnd.openxmlformats-officedocument.presentationml.slideLayout+xml"/>
  <Override PartName="/ppt/slideLayouts/slideLayout20.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handoutMasterIdLst>
    <p:handoutMasterId r:id="rId9"/>
  </p:handoutMasterIdLst>
  <p:sldIdLst>
    <p:sldId id="334" r:id="rId2"/>
    <p:sldId id="329" r:id="rId3"/>
    <p:sldId id="331" r:id="rId4"/>
    <p:sldId id="327" r:id="rId5"/>
    <p:sldId id="332" r:id="rId6"/>
    <p:sldId id="333" r:id="rId7"/>
  </p:sldIdLst>
  <p:sldSz cx="9144000" cy="6858000" type="screen4x3"/>
  <p:notesSz cx="6819900" cy="9918700"/>
  <p:embeddedFontLst>
    <p:embeddedFont>
      <p:font typeface="Calibri" panose="020F0502020204030204" pitchFamily="34" charset="0"/>
      <p:regular r:id="rId10"/>
      <p:bold r:id="rId11"/>
      <p:italic r:id="rId12"/>
      <p:boldItalic r:id="rId13"/>
    </p:embeddedFont>
    <p:embeddedFont>
      <p:font typeface="Univers Next Pro Condensed" panose="020B0906030202020203" pitchFamily="34" charset="0"/>
      <p:bold r:id="rId14"/>
      <p:boldItalic r:id="rId15"/>
    </p:embeddedFont>
    <p:embeddedFont>
      <p:font typeface="Univers Next Pro" panose="020B0503030202020203"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y Allan" initials="K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ADF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2416" autoAdjust="0"/>
  </p:normalViewPr>
  <p:slideViewPr>
    <p:cSldViewPr>
      <p:cViewPr varScale="1">
        <p:scale>
          <a:sx n="96" d="100"/>
          <a:sy n="96" d="100"/>
        </p:scale>
        <p:origin x="20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958" y="-108"/>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63032" y="0"/>
            <a:ext cx="2955290" cy="495935"/>
          </a:xfrm>
          <a:prstGeom prst="rect">
            <a:avLst/>
          </a:prstGeom>
        </p:spPr>
        <p:txBody>
          <a:bodyPr vert="horz" lIns="91440" tIns="45720" rIns="91440" bIns="45720" rtlCol="0"/>
          <a:lstStyle>
            <a:lvl1pPr algn="r">
              <a:defRPr sz="1200"/>
            </a:lvl1pPr>
          </a:lstStyle>
          <a:p>
            <a:fld id="{1AEA2A0B-F36F-4B3F-84C3-EFB7110F3E28}" type="datetimeFigureOut">
              <a:rPr lang="en-GB" smtClean="0"/>
              <a:t>15/09/2017</a:t>
            </a:fld>
            <a:endParaRPr lang="en-GB"/>
          </a:p>
        </p:txBody>
      </p:sp>
      <p:sp>
        <p:nvSpPr>
          <p:cNvPr id="4" name="Footer Placeholder 3"/>
          <p:cNvSpPr>
            <a:spLocks noGrp="1"/>
          </p:cNvSpPr>
          <p:nvPr>
            <p:ph type="ftr" sz="quarter" idx="2"/>
          </p:nvPr>
        </p:nvSpPr>
        <p:spPr>
          <a:xfrm>
            <a:off x="0" y="9421044"/>
            <a:ext cx="2955290" cy="49593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63032" y="9421044"/>
            <a:ext cx="2955290" cy="495935"/>
          </a:xfrm>
          <a:prstGeom prst="rect">
            <a:avLst/>
          </a:prstGeom>
        </p:spPr>
        <p:txBody>
          <a:bodyPr vert="horz" lIns="91440" tIns="45720" rIns="91440" bIns="45720" rtlCol="0" anchor="b"/>
          <a:lstStyle>
            <a:lvl1pPr algn="r">
              <a:defRPr sz="1200"/>
            </a:lvl1pPr>
          </a:lstStyle>
          <a:p>
            <a:fld id="{70942D0A-9682-4A15-A246-53AF8061BA29}" type="slidenum">
              <a:rPr lang="en-GB" smtClean="0"/>
              <a:t>‹#›</a:t>
            </a:fld>
            <a:endParaRPr lang="en-GB"/>
          </a:p>
        </p:txBody>
      </p:sp>
    </p:spTree>
    <p:extLst>
      <p:ext uri="{BB962C8B-B14F-4D97-AF65-F5344CB8AC3E}">
        <p14:creationId xmlns:p14="http://schemas.microsoft.com/office/powerpoint/2010/main" val="2153515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63032" y="0"/>
            <a:ext cx="2955290" cy="495935"/>
          </a:xfrm>
          <a:prstGeom prst="rect">
            <a:avLst/>
          </a:prstGeom>
        </p:spPr>
        <p:txBody>
          <a:bodyPr vert="horz" lIns="91440" tIns="45720" rIns="91440" bIns="45720" rtlCol="0"/>
          <a:lstStyle>
            <a:lvl1pPr algn="r">
              <a:defRPr sz="1200"/>
            </a:lvl1pPr>
          </a:lstStyle>
          <a:p>
            <a:fld id="{963035FB-33D5-4095-8E50-C5859E3F67B4}" type="datetimeFigureOut">
              <a:rPr lang="en-GB" smtClean="0"/>
              <a:t>15/09/2017</a:t>
            </a:fld>
            <a:endParaRPr lang="en-GB"/>
          </a:p>
        </p:txBody>
      </p:sp>
      <p:sp>
        <p:nvSpPr>
          <p:cNvPr id="4" name="Slide Image Placeholder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990" y="4711383"/>
            <a:ext cx="5455920" cy="44634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1044"/>
            <a:ext cx="2955290" cy="4959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63032" y="9421044"/>
            <a:ext cx="2955290" cy="495935"/>
          </a:xfrm>
          <a:prstGeom prst="rect">
            <a:avLst/>
          </a:prstGeom>
        </p:spPr>
        <p:txBody>
          <a:bodyPr vert="horz" lIns="91440" tIns="45720" rIns="91440" bIns="45720" rtlCol="0" anchor="b"/>
          <a:lstStyle>
            <a:lvl1pPr algn="r">
              <a:defRPr sz="1200"/>
            </a:lvl1pPr>
          </a:lstStyle>
          <a:p>
            <a:fld id="{AC3E0D46-958F-4129-A934-097439C0DE20}" type="slidenum">
              <a:rPr lang="en-GB" smtClean="0"/>
              <a:t>‹#›</a:t>
            </a:fld>
            <a:endParaRPr lang="en-GB"/>
          </a:p>
        </p:txBody>
      </p:sp>
    </p:spTree>
    <p:extLst>
      <p:ext uri="{BB962C8B-B14F-4D97-AF65-F5344CB8AC3E}">
        <p14:creationId xmlns:p14="http://schemas.microsoft.com/office/powerpoint/2010/main" val="365931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5JiYcV_mg6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Image: </a:t>
            </a:r>
            <a:r>
              <a:rPr lang="en-GB" sz="1200" b="0" i="0" kern="1200" dirty="0" err="1" smtClean="0">
                <a:solidFill>
                  <a:schemeClr val="tx1"/>
                </a:solidFill>
                <a:effectLst/>
                <a:latin typeface="+mn-lt"/>
                <a:ea typeface="+mn-ea"/>
                <a:cs typeface="+mn-cs"/>
              </a:rPr>
              <a:t>Bansbari</a:t>
            </a:r>
            <a:r>
              <a:rPr lang="en-GB" sz="1200" b="0" i="0" kern="1200" dirty="0" smtClean="0">
                <a:solidFill>
                  <a:schemeClr val="tx1"/>
                </a:solidFill>
                <a:effectLst/>
                <a:latin typeface="+mn-lt"/>
                <a:ea typeface="+mn-ea"/>
                <a:cs typeface="+mn-cs"/>
              </a:rPr>
              <a:t>, Nepal, 4rd November 2015.  </a:t>
            </a:r>
            <a:r>
              <a:rPr lang="en-GB" sz="1200" b="0" i="0" kern="1200" dirty="0" err="1" smtClean="0">
                <a:solidFill>
                  <a:schemeClr val="tx1"/>
                </a:solidFill>
                <a:effectLst/>
                <a:latin typeface="+mn-lt"/>
                <a:ea typeface="+mn-ea"/>
                <a:cs typeface="+mn-cs"/>
              </a:rPr>
              <a:t>Bibhuti</a:t>
            </a:r>
            <a:r>
              <a:rPr lang="en-GB" sz="1200" b="0" i="0" kern="1200" dirty="0" smtClean="0">
                <a:solidFill>
                  <a:schemeClr val="tx1"/>
                </a:solidFill>
                <a:effectLst/>
                <a:latin typeface="+mn-lt"/>
                <a:ea typeface="+mn-ea"/>
                <a:cs typeface="+mn-cs"/>
              </a:rPr>
              <a:t>  (13) and her family drink tea in the in front of the house damaged by the earthquake. </a:t>
            </a:r>
            <a:r>
              <a:rPr lang="en-GB" sz="1200" b="0" i="0" kern="1200" dirty="0" err="1" smtClean="0">
                <a:solidFill>
                  <a:schemeClr val="tx1"/>
                </a:solidFill>
                <a:effectLst/>
                <a:latin typeface="+mn-lt"/>
                <a:ea typeface="+mn-ea"/>
                <a:cs typeface="+mn-cs"/>
              </a:rPr>
              <a:t>Bibhuti's</a:t>
            </a:r>
            <a:r>
              <a:rPr lang="en-GB" sz="1200" b="0" i="0" kern="1200" dirty="0" smtClean="0">
                <a:solidFill>
                  <a:schemeClr val="tx1"/>
                </a:solidFill>
                <a:effectLst/>
                <a:latin typeface="+mn-lt"/>
                <a:ea typeface="+mn-ea"/>
                <a:cs typeface="+mn-cs"/>
              </a:rPr>
              <a:t> family home was damaged by the massive earthquake that shook Nepal on the 25th April 2015.  The house has been deemed unsafe by structural engineers and must be demolished and rebuilt. As a farming family, the </a:t>
            </a:r>
            <a:r>
              <a:rPr lang="en-GB" sz="1200" b="0" i="0" kern="1200" dirty="0" err="1" smtClean="0">
                <a:solidFill>
                  <a:schemeClr val="tx1"/>
                </a:solidFill>
                <a:effectLst/>
                <a:latin typeface="+mn-lt"/>
                <a:ea typeface="+mn-ea"/>
                <a:cs typeface="+mn-cs"/>
              </a:rPr>
              <a:t>Lamichhane</a:t>
            </a:r>
            <a:r>
              <a:rPr lang="en-GB" sz="1200" b="0" i="0" kern="1200" dirty="0" smtClean="0">
                <a:solidFill>
                  <a:schemeClr val="tx1"/>
                </a:solidFill>
                <a:effectLst/>
                <a:latin typeface="+mn-lt"/>
                <a:ea typeface="+mn-ea"/>
                <a:cs typeface="+mn-cs"/>
              </a:rPr>
              <a:t> have no money to pay for this work</a:t>
            </a:r>
            <a:r>
              <a:rPr lang="en-GB" sz="1200" b="0" i="0" kern="1200" smtClean="0">
                <a:solidFill>
                  <a:schemeClr val="tx1"/>
                </a:solidFill>
                <a:effectLst/>
                <a:latin typeface="+mn-lt"/>
                <a:ea typeface="+mn-ea"/>
                <a:cs typeface="+mn-cs"/>
              </a:rPr>
              <a:t>. </a:t>
            </a:r>
            <a:r>
              <a:rPr lang="en-GB" sz="1200" b="0" i="0" kern="1200" smtClean="0">
                <a:solidFill>
                  <a:schemeClr val="tx1"/>
                </a:solidFill>
                <a:effectLst/>
                <a:latin typeface="+mn-lt"/>
                <a:ea typeface="+mn-ea"/>
                <a:cs typeface="+mn-cs"/>
              </a:rPr>
              <a:t>Education </a:t>
            </a:r>
            <a:r>
              <a:rPr lang="en-GB" sz="1200" b="0" i="0" kern="1200" dirty="0" smtClean="0">
                <a:solidFill>
                  <a:schemeClr val="tx1"/>
                </a:solidFill>
                <a:effectLst/>
                <a:latin typeface="+mn-lt"/>
                <a:ea typeface="+mn-ea"/>
                <a:cs typeface="+mn-cs"/>
              </a:rPr>
              <a:t>is very important to </a:t>
            </a:r>
            <a:r>
              <a:rPr lang="en-GB" sz="1200" b="0" i="0" kern="1200" dirty="0" err="1" smtClean="0">
                <a:solidFill>
                  <a:schemeClr val="tx1"/>
                </a:solidFill>
                <a:effectLst/>
                <a:latin typeface="+mn-lt"/>
                <a:ea typeface="+mn-ea"/>
                <a:cs typeface="+mn-cs"/>
              </a:rPr>
              <a:t>Bibhuti's</a:t>
            </a:r>
            <a:r>
              <a:rPr lang="en-GB" sz="1200" b="0" i="0" kern="1200" dirty="0" smtClean="0">
                <a:solidFill>
                  <a:schemeClr val="tx1"/>
                </a:solidFill>
                <a:effectLst/>
                <a:latin typeface="+mn-lt"/>
                <a:ea typeface="+mn-ea"/>
                <a:cs typeface="+mn-cs"/>
              </a:rPr>
              <a:t> parents. They want their children to have a good education and to have the opportunity to get good jobs, which will help lift the family out of poverty.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1</a:t>
            </a:fld>
            <a:endParaRPr lang="en-GB"/>
          </a:p>
        </p:txBody>
      </p:sp>
    </p:spTree>
    <p:extLst>
      <p:ext uri="{BB962C8B-B14F-4D97-AF65-F5344CB8AC3E}">
        <p14:creationId xmlns:p14="http://schemas.microsoft.com/office/powerpoint/2010/main" val="245050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Presentation: </a:t>
            </a:r>
            <a:r>
              <a:rPr lang="en-GB" b="0" dirty="0" smtClean="0"/>
              <a:t>The key point to make here is that the global goal is to eradicate extreme poverty (‘extreme poverty’ is currently measured as people living on less than $1.25 a day) throughout the world by 2030.  It is important to link achieving this global goal with the positive impact it will have on children’s rights.</a:t>
            </a:r>
            <a:endParaRPr lang="en-GB" b="0" dirty="0"/>
          </a:p>
        </p:txBody>
      </p:sp>
      <p:sp>
        <p:nvSpPr>
          <p:cNvPr id="4" name="Slide Number Placeholder 3"/>
          <p:cNvSpPr>
            <a:spLocks noGrp="1"/>
          </p:cNvSpPr>
          <p:nvPr>
            <p:ph type="sldNum" sz="quarter" idx="10"/>
          </p:nvPr>
        </p:nvSpPr>
        <p:spPr/>
        <p:txBody>
          <a:bodyPr/>
          <a:lstStyle/>
          <a:p>
            <a:fld id="{AC3E0D46-958F-4129-A934-097439C0DE20}" type="slidenum">
              <a:rPr lang="en-GB" smtClean="0"/>
              <a:t>2</a:t>
            </a:fld>
            <a:endParaRPr lang="en-GB"/>
          </a:p>
        </p:txBody>
      </p:sp>
    </p:spTree>
    <p:extLst>
      <p:ext uri="{BB962C8B-B14F-4D97-AF65-F5344CB8AC3E}">
        <p14:creationId xmlns:p14="http://schemas.microsoft.com/office/powerpoint/2010/main" val="36175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Presentation: </a:t>
            </a:r>
            <a:r>
              <a:rPr lang="en-GB" dirty="0" smtClean="0"/>
              <a:t>The slide provides details of some of the targets for global goal #1.</a:t>
            </a:r>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3</a:t>
            </a:fld>
            <a:endParaRPr lang="en-GB"/>
          </a:p>
        </p:txBody>
      </p:sp>
    </p:spTree>
    <p:extLst>
      <p:ext uri="{BB962C8B-B14F-4D97-AF65-F5344CB8AC3E}">
        <p14:creationId xmlns:p14="http://schemas.microsoft.com/office/powerpoint/2010/main" val="305564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Presentation:  </a:t>
            </a:r>
            <a:r>
              <a:rPr lang="en-GB" dirty="0" smtClean="0"/>
              <a:t>One of the targets of global goal #1 is to end extreme poverty by 2030 and the graph illustrates the progress that has been made since 1980. </a:t>
            </a:r>
          </a:p>
          <a:p>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4</a:t>
            </a:fld>
            <a:endParaRPr lang="en-GB"/>
          </a:p>
        </p:txBody>
      </p:sp>
    </p:spTree>
    <p:extLst>
      <p:ext uri="{BB962C8B-B14F-4D97-AF65-F5344CB8AC3E}">
        <p14:creationId xmlns:p14="http://schemas.microsoft.com/office/powerpoint/2010/main" val="101480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Video:</a:t>
            </a:r>
            <a:r>
              <a:rPr lang="en-GB" dirty="0" smtClean="0"/>
              <a:t> If the embedded</a:t>
            </a:r>
            <a:r>
              <a:rPr lang="en-GB" baseline="0" dirty="0" smtClean="0"/>
              <a:t> video will not load then you can view it here: </a:t>
            </a:r>
            <a:r>
              <a:rPr lang="en-GB" sz="1200" dirty="0" smtClean="0">
                <a:hlinkClick r:id="rId3"/>
              </a:rPr>
              <a:t>https://www.youtube.com/watch?v=5JiYcV_mg6A</a:t>
            </a:r>
            <a:endParaRPr lang="en-GB" sz="1200" dirty="0" smtClean="0"/>
          </a:p>
          <a:p>
            <a:endParaRPr lang="en-GB" dirty="0" smtClean="0"/>
          </a:p>
          <a:p>
            <a:r>
              <a:rPr lang="en-GB" b="1" dirty="0" smtClean="0"/>
              <a:t>Presentation: </a:t>
            </a:r>
            <a:r>
              <a:rPr lang="en-GB" dirty="0" smtClean="0"/>
              <a:t>Elimination of extreme poverty may seem to be impossible but in the BBC video extract (approximately first three minutes of the video) with Professor Hans </a:t>
            </a:r>
            <a:r>
              <a:rPr lang="en-GB" dirty="0" err="1" smtClean="0"/>
              <a:t>Rosling</a:t>
            </a:r>
            <a:r>
              <a:rPr lang="en-GB" dirty="0" smtClean="0"/>
              <a:t>, he explains how this could come about. </a:t>
            </a:r>
          </a:p>
          <a:p>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5</a:t>
            </a:fld>
            <a:endParaRPr lang="en-GB"/>
          </a:p>
        </p:txBody>
      </p:sp>
    </p:spTree>
    <p:extLst>
      <p:ext uri="{BB962C8B-B14F-4D97-AF65-F5344CB8AC3E}">
        <p14:creationId xmlns:p14="http://schemas.microsoft.com/office/powerpoint/2010/main" val="1616429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Presentation: </a:t>
            </a:r>
            <a:r>
              <a:rPr lang="en-GB" dirty="0" smtClean="0"/>
              <a:t>An opportunity for students to read the quotation and reflect upon </a:t>
            </a:r>
            <a:r>
              <a:rPr lang="en-GB" smtClean="0"/>
              <a:t>its message</a:t>
            </a:r>
            <a:r>
              <a:rPr lang="en-GB" dirty="0" smtClean="0"/>
              <a:t>.</a:t>
            </a:r>
          </a:p>
          <a:p>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6</a:t>
            </a:fld>
            <a:endParaRPr lang="en-GB"/>
          </a:p>
        </p:txBody>
      </p:sp>
    </p:spTree>
    <p:extLst>
      <p:ext uri="{BB962C8B-B14F-4D97-AF65-F5344CB8AC3E}">
        <p14:creationId xmlns:p14="http://schemas.microsoft.com/office/powerpoint/2010/main" val="3036407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4397" r="16689" b="1504"/>
          <a:stretch/>
        </p:blipFill>
        <p:spPr>
          <a:xfrm>
            <a:off x="-1" y="-27384"/>
            <a:ext cx="9144001" cy="6885384"/>
          </a:xfrm>
          <a:prstGeom prst="rect">
            <a:avLst/>
          </a:prstGeom>
        </p:spPr>
      </p:pic>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7906" y="167436"/>
            <a:ext cx="5002518" cy="1100772"/>
          </a:xfrm>
          <a:prstGeom prst="rect">
            <a:avLst/>
          </a:prstGeom>
        </p:spPr>
      </p:pic>
    </p:spTree>
    <p:extLst>
      <p:ext uri="{BB962C8B-B14F-4D97-AF65-F5344CB8AC3E}">
        <p14:creationId xmlns:p14="http://schemas.microsoft.com/office/powerpoint/2010/main" val="30792138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1"/>
            <a:ext cx="5111750" cy="52441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313" cy="40821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15/09/2017</a:t>
            </a:fld>
            <a:endParaRPr lang="en-GB" dirty="0"/>
          </a:p>
        </p:txBody>
      </p:sp>
      <p:sp>
        <p:nvSpPr>
          <p:cNvPr id="12"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13"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3636" y="5757228"/>
            <a:ext cx="5002518" cy="1100772"/>
          </a:xfrm>
          <a:prstGeom prst="rect">
            <a:avLst/>
          </a:prstGeom>
        </p:spPr>
      </p:pic>
    </p:spTree>
    <p:extLst>
      <p:ext uri="{BB962C8B-B14F-4D97-AF65-F5344CB8AC3E}">
        <p14:creationId xmlns:p14="http://schemas.microsoft.com/office/powerpoint/2010/main" val="16344908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5091434"/>
            <a:ext cx="6552728" cy="42579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9747" y="0"/>
            <a:ext cx="9098757" cy="5013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3930" y="5757228"/>
            <a:ext cx="5002518" cy="1100772"/>
          </a:xfrm>
          <a:prstGeom prst="rect">
            <a:avLst/>
          </a:prstGeom>
        </p:spPr>
      </p:pic>
    </p:spTree>
    <p:extLst>
      <p:ext uri="{BB962C8B-B14F-4D97-AF65-F5344CB8AC3E}">
        <p14:creationId xmlns:p14="http://schemas.microsoft.com/office/powerpoint/2010/main" val="30499674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15/09/2017</a:t>
            </a:fld>
            <a:endParaRPr lang="en-GB" dirty="0"/>
          </a:p>
        </p:txBody>
      </p:sp>
      <p:sp>
        <p:nvSpPr>
          <p:cNvPr id="7"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8"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sp>
        <p:nvSpPr>
          <p:cNvPr id="3" name="TextBox 2"/>
          <p:cNvSpPr txBox="1"/>
          <p:nvPr userDrawn="1"/>
        </p:nvSpPr>
        <p:spPr>
          <a:xfrm>
            <a:off x="467544" y="2276872"/>
            <a:ext cx="8208912" cy="861774"/>
          </a:xfrm>
          <a:prstGeom prst="rect">
            <a:avLst/>
          </a:prstGeom>
          <a:noFill/>
        </p:spPr>
        <p:txBody>
          <a:bodyPr wrap="square" rtlCol="0">
            <a:spAutoFit/>
          </a:bodyPr>
          <a:lstStyle/>
          <a:p>
            <a:pPr algn="ctr"/>
            <a:r>
              <a:rPr lang="en-GB" sz="5000" cap="all" spc="400" baseline="0" dirty="0" smtClean="0">
                <a:solidFill>
                  <a:srgbClr val="00AEEF"/>
                </a:solidFill>
                <a:latin typeface="Univers Next Pro Condensed" panose="020B0906030202020203" pitchFamily="34" charset="0"/>
              </a:rPr>
              <a:t>Any questions?</a:t>
            </a:r>
            <a:endParaRPr lang="en-GB" sz="5000" cap="all" spc="400" baseline="0" dirty="0">
              <a:solidFill>
                <a:srgbClr val="00AEEF"/>
              </a:solidFill>
              <a:latin typeface="Univers Next Pro Condensed" panose="020B0906030202020203" pitchFamily="34" charset="0"/>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6254266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break slid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042" t="3593" r="11263" b="2473"/>
          <a:stretch/>
        </p:blipFill>
        <p:spPr>
          <a:xfrm>
            <a:off x="-252536" y="-193210"/>
            <a:ext cx="9649072" cy="7051210"/>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4018" y="5757228"/>
            <a:ext cx="5002518" cy="1100772"/>
          </a:xfrm>
          <a:prstGeom prst="rect">
            <a:avLst/>
          </a:prstGeom>
        </p:spPr>
      </p:pic>
    </p:spTree>
    <p:extLst>
      <p:ext uri="{BB962C8B-B14F-4D97-AF65-F5344CB8AC3E}">
        <p14:creationId xmlns:p14="http://schemas.microsoft.com/office/powerpoint/2010/main" val="2880974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break slid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954" t="9580" r="16198" b="1672"/>
          <a:stretch/>
        </p:blipFill>
        <p:spPr>
          <a:xfrm>
            <a:off x="-23292" y="-138980"/>
            <a:ext cx="9324528" cy="6996979"/>
          </a:xfrm>
          <a:prstGeom prst="rect">
            <a:avLst/>
          </a:prstGeom>
        </p:spPr>
      </p:pic>
      <p:sp>
        <p:nvSpPr>
          <p:cNvPr id="10" name="Title 1"/>
          <p:cNvSpPr txBox="1">
            <a:spLocks/>
          </p:cNvSpPr>
          <p:nvPr userDrawn="1"/>
        </p:nvSpPr>
        <p:spPr>
          <a:xfrm>
            <a:off x="0" y="4125989"/>
            <a:ext cx="5580112" cy="707886"/>
          </a:xfrm>
          <a:prstGeom prst="rect">
            <a:avLst/>
          </a:prstGeom>
          <a:solidFill>
            <a:schemeClr val="tx1">
              <a:alpha val="50000"/>
            </a:schemeClr>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US" smtClean="0"/>
              <a:t>Click to edit text</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8718" y="5757227"/>
            <a:ext cx="5002518" cy="1100772"/>
          </a:xfrm>
          <a:prstGeom prst="rect">
            <a:avLst/>
          </a:prstGeom>
        </p:spPr>
      </p:pic>
    </p:spTree>
    <p:extLst>
      <p:ext uri="{BB962C8B-B14F-4D97-AF65-F5344CB8AC3E}">
        <p14:creationId xmlns:p14="http://schemas.microsoft.com/office/powerpoint/2010/main" val="10863475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break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13099" b="3426"/>
          <a:stretch/>
        </p:blipFill>
        <p:spPr>
          <a:xfrm>
            <a:off x="-78707" y="-3133"/>
            <a:ext cx="9222707" cy="6861133"/>
          </a:xfrm>
          <a:prstGeom prst="rect">
            <a:avLst/>
          </a:prstGeom>
        </p:spPr>
      </p:pic>
      <p:sp>
        <p:nvSpPr>
          <p:cNvPr id="11" name="Title 1"/>
          <p:cNvSpPr txBox="1">
            <a:spLocks/>
          </p:cNvSpPr>
          <p:nvPr userDrawn="1"/>
        </p:nvSpPr>
        <p:spPr>
          <a:xfrm>
            <a:off x="-36512" y="4125989"/>
            <a:ext cx="5580112" cy="707886"/>
          </a:xfrm>
          <a:prstGeom prst="rect">
            <a:avLst/>
          </a:prstGeom>
          <a:solidFill>
            <a:schemeClr val="tx1">
              <a:alpha val="50000"/>
            </a:schemeClr>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US" smtClean="0"/>
              <a:t>Click to edit text</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41897556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nd/break slide 4">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289" r="10527" b="2322"/>
          <a:stretch/>
        </p:blipFill>
        <p:spPr>
          <a:xfrm>
            <a:off x="0" y="1"/>
            <a:ext cx="9144000" cy="6858000"/>
          </a:xfrm>
          <a:prstGeom prst="rect">
            <a:avLst/>
          </a:prstGeom>
        </p:spPr>
      </p:pic>
      <p:sp>
        <p:nvSpPr>
          <p:cNvPr id="11" name="Title 1"/>
          <p:cNvSpPr txBox="1">
            <a:spLocks/>
          </p:cNvSpPr>
          <p:nvPr userDrawn="1"/>
        </p:nvSpPr>
        <p:spPr>
          <a:xfrm>
            <a:off x="0" y="4125989"/>
            <a:ext cx="5580112" cy="707886"/>
          </a:xfrm>
          <a:prstGeom prst="rect">
            <a:avLst/>
          </a:prstGeom>
          <a:solidFill>
            <a:schemeClr val="tx1">
              <a:alpha val="50000"/>
            </a:schemeClr>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5757229"/>
            <a:ext cx="5002518" cy="1100772"/>
          </a:xfrm>
          <a:prstGeom prst="rect">
            <a:avLst/>
          </a:prstGeom>
        </p:spPr>
      </p:pic>
    </p:spTree>
    <p:extLst>
      <p:ext uri="{BB962C8B-B14F-4D97-AF65-F5344CB8AC3E}">
        <p14:creationId xmlns:p14="http://schemas.microsoft.com/office/powerpoint/2010/main" val="41472265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break slid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8494" y="5757228"/>
            <a:ext cx="5002518" cy="1100772"/>
          </a:xfrm>
          <a:prstGeom prst="rect">
            <a:avLst/>
          </a:prstGeom>
        </p:spPr>
      </p:pic>
    </p:spTree>
    <p:extLst>
      <p:ext uri="{BB962C8B-B14F-4D97-AF65-F5344CB8AC3E}">
        <p14:creationId xmlns:p14="http://schemas.microsoft.com/office/powerpoint/2010/main" val="4019396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End/break slide 3">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512" y="0"/>
            <a:ext cx="9180512" cy="6907314"/>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5806542"/>
            <a:ext cx="5002518" cy="1100772"/>
          </a:xfrm>
          <a:prstGeom prst="rect">
            <a:avLst/>
          </a:prstGeom>
        </p:spPr>
      </p:pic>
    </p:spTree>
    <p:extLst>
      <p:ext uri="{BB962C8B-B14F-4D97-AF65-F5344CB8AC3E}">
        <p14:creationId xmlns:p14="http://schemas.microsoft.com/office/powerpoint/2010/main" val="200659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rgbClr val="00B0F0"/>
                </a:solidFill>
                <a:latin typeface="Univers Next Pro Condensed" panose="020B0906030202020203" pitchFamily="34" charset="0"/>
              </a:defRPr>
            </a:lvl1pPr>
          </a:lstStyle>
          <a:p>
            <a:r>
              <a:rPr lang="en-US" dirty="0" smtClean="0"/>
              <a:t>CLICK TO EDIT TITLE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7FCAD8A4-1318-4A30-AF82-20D401CF19D2}" type="datetimeFigureOut">
              <a:rPr lang="en-GB" smtClean="0"/>
              <a:t>15/09/2017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0841D-72CF-429B-BD69-ED1184314EFB}" type="slidenum">
              <a:rPr lang="en-GB" smtClean="0"/>
              <a:t>‹#›</a:t>
            </a:fld>
            <a:endParaRPr lang="en-GB"/>
          </a:p>
        </p:txBody>
      </p:sp>
    </p:spTree>
    <p:extLst>
      <p:ext uri="{BB962C8B-B14F-4D97-AF65-F5344CB8AC3E}">
        <p14:creationId xmlns:p14="http://schemas.microsoft.com/office/powerpoint/2010/main" val="358407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6588" t="370" r="9890" b="6648"/>
          <a:stretch/>
        </p:blipFill>
        <p:spPr>
          <a:xfrm>
            <a:off x="0" y="-27384"/>
            <a:ext cx="9144000" cy="6885384"/>
          </a:xfrm>
          <a:prstGeom prst="rect">
            <a:avLst/>
          </a:prstGeom>
        </p:spPr>
      </p:pic>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3342" y="180000"/>
            <a:ext cx="5002518" cy="1100772"/>
          </a:xfrm>
          <a:prstGeom prst="rect">
            <a:avLst/>
          </a:prstGeom>
        </p:spPr>
      </p:pic>
    </p:spTree>
    <p:extLst>
      <p:ext uri="{BB962C8B-B14F-4D97-AF65-F5344CB8AC3E}">
        <p14:creationId xmlns:p14="http://schemas.microsoft.com/office/powerpoint/2010/main" val="1221611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015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3" t="13418" r="15156"/>
          <a:stretch/>
        </p:blipFill>
        <p:spPr>
          <a:xfrm>
            <a:off x="0" y="0"/>
            <a:ext cx="9144000" cy="6858000"/>
          </a:xfrm>
          <a:prstGeom prst="rect">
            <a:avLst/>
          </a:prstGeom>
        </p:spPr>
      </p:pic>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180000"/>
            <a:ext cx="5002518" cy="1100772"/>
          </a:xfrm>
          <a:prstGeom prst="rect">
            <a:avLst/>
          </a:prstGeom>
        </p:spPr>
      </p:pic>
    </p:spTree>
    <p:extLst>
      <p:ext uri="{BB962C8B-B14F-4D97-AF65-F5344CB8AC3E}">
        <p14:creationId xmlns:p14="http://schemas.microsoft.com/office/powerpoint/2010/main" val="20497707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89"/>
            <a:ext cx="8229600" cy="1323439"/>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1556792"/>
            <a:ext cx="8229600" cy="39604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8" name="Straight Connector 7"/>
          <p:cNvCxnSpPr/>
          <p:nvPr userDrawn="1"/>
        </p:nvCxnSpPr>
        <p:spPr>
          <a:xfrm>
            <a:off x="0" y="1369234"/>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00" y="5905500"/>
            <a:ext cx="5715000" cy="952500"/>
          </a:xfrm>
          <a:prstGeom prst="rect">
            <a:avLst/>
          </a:prstGeom>
        </p:spPr>
      </p:pic>
    </p:spTree>
    <p:extLst>
      <p:ext uri="{BB962C8B-B14F-4D97-AF65-F5344CB8AC3E}">
        <p14:creationId xmlns:p14="http://schemas.microsoft.com/office/powerpoint/2010/main" val="15129549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161"/>
            <a:ext cx="8229600" cy="1093751"/>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2636912"/>
            <a:ext cx="8229600" cy="295232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58"/>
            <a:ext cx="9144000" cy="143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4508" y="5789648"/>
            <a:ext cx="5002518" cy="1100772"/>
          </a:xfrm>
          <a:prstGeom prst="rect">
            <a:avLst/>
          </a:prstGeom>
        </p:spPr>
      </p:pic>
    </p:spTree>
    <p:extLst>
      <p:ext uri="{BB962C8B-B14F-4D97-AF65-F5344CB8AC3E}">
        <p14:creationId xmlns:p14="http://schemas.microsoft.com/office/powerpoint/2010/main" val="18188919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15/09/2017</a:t>
            </a:fld>
            <a:endParaRPr lang="en-GB" dirty="0"/>
          </a:p>
        </p:txBody>
      </p:sp>
      <p:sp>
        <p:nvSpPr>
          <p:cNvPr id="12"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13"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3225885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cxnSp>
        <p:nvCxnSpPr>
          <p:cNvPr id="4" name="Straight Connector 3"/>
          <p:cNvCxnSpPr/>
          <p:nvPr userDrawn="1"/>
        </p:nvCxnSpPr>
        <p:spPr>
          <a:xfrm>
            <a:off x="0" y="1412776"/>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32333891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4214" y="5757228"/>
            <a:ext cx="5002518" cy="1100772"/>
          </a:xfrm>
          <a:prstGeom prst="rect">
            <a:avLst/>
          </a:prstGeom>
        </p:spPr>
      </p:pic>
    </p:spTree>
    <p:extLst>
      <p:ext uri="{BB962C8B-B14F-4D97-AF65-F5344CB8AC3E}">
        <p14:creationId xmlns:p14="http://schemas.microsoft.com/office/powerpoint/2010/main" val="30108532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96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94ABF6D-B116-48FA-8A85-4C24104CDDB3}" type="datetimeFigureOut">
              <a:rPr lang="en-GB" smtClean="0"/>
              <a:pPr/>
              <a:t>15/09/2017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99AA68-E695-4F58-BEEE-DDF7D9F5029C}" type="slidenum">
              <a:rPr lang="en-GB" smtClean="0"/>
              <a:pPr/>
              <a:t>‹#›</a:t>
            </a:fld>
            <a:endParaRPr lang="en-GB"/>
          </a:p>
        </p:txBody>
      </p:sp>
    </p:spTree>
    <p:extLst>
      <p:ext uri="{BB962C8B-B14F-4D97-AF65-F5344CB8AC3E}">
        <p14:creationId xmlns:p14="http://schemas.microsoft.com/office/powerpoint/2010/main" val="62824984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8" r:id="rId3"/>
    <p:sldLayoutId id="2147483650" r:id="rId4"/>
    <p:sldLayoutId id="2147483661" r:id="rId5"/>
    <p:sldLayoutId id="2147483652" r:id="rId6"/>
    <p:sldLayoutId id="2147483654" r:id="rId7"/>
    <p:sldLayoutId id="2147483655" r:id="rId8"/>
    <p:sldLayoutId id="2147483662" r:id="rId9"/>
    <p:sldLayoutId id="2147483656" r:id="rId10"/>
    <p:sldLayoutId id="2147483657" r:id="rId11"/>
    <p:sldLayoutId id="2147483663" r:id="rId12"/>
    <p:sldLayoutId id="2147483658" r:id="rId13"/>
    <p:sldLayoutId id="2147483659" r:id="rId14"/>
    <p:sldLayoutId id="2147483666" r:id="rId15"/>
    <p:sldLayoutId id="2147483669" r:id="rId16"/>
    <p:sldLayoutId id="2147483660" r:id="rId17"/>
    <p:sldLayoutId id="2147483670" r:id="rId18"/>
    <p:sldLayoutId id="2147483671" r:id="rId19"/>
    <p:sldLayoutId id="2147483672" r:id="rId20"/>
  </p:sldLayoutIdLst>
  <p:timing>
    <p:tnLst>
      <p:par>
        <p:cTn id="1" dur="indefinite" restart="never" nodeType="tmRoot"/>
      </p:par>
    </p:tnLst>
  </p:timing>
  <p:txStyles>
    <p:titleStyle>
      <a:lvl1pPr algn="l" defTabSz="914400" rtl="0" eaLnBrk="1" latinLnBrk="0" hangingPunct="1">
        <a:spcBef>
          <a:spcPct val="0"/>
        </a:spcBef>
        <a:buNone/>
        <a:defRPr sz="4000" kern="1200" cap="all" spc="400" baseline="0">
          <a:solidFill>
            <a:schemeClr val="tx1"/>
          </a:solidFill>
          <a:latin typeface="Univers Next Pro Condensed" panose="020B0906030202020203" pitchFamily="34" charset="0"/>
          <a:ea typeface="+mj-ea"/>
          <a:cs typeface="+mj-cs"/>
        </a:defRPr>
      </a:lvl1pPr>
    </p:titleStyle>
    <p:body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5JiYcV_mg6A" TargetMode="Externa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20272" y="6597352"/>
            <a:ext cx="2217274" cy="253916"/>
          </a:xfrm>
          <a:prstGeom prst="rect">
            <a:avLst/>
          </a:prstGeom>
        </p:spPr>
        <p:txBody>
          <a:bodyPr wrap="none">
            <a:spAutoFit/>
          </a:bodyPr>
          <a:lstStyle/>
          <a:p>
            <a:r>
              <a:rPr lang="en-GB" sz="1050" dirty="0">
                <a:solidFill>
                  <a:schemeClr val="bg1"/>
                </a:solidFill>
                <a:latin typeface="Arial" panose="020B0604020202020204" pitchFamily="34" charset="0"/>
                <a:cs typeface="Arial" panose="020B0604020202020204" pitchFamily="34" charset="0"/>
              </a:rPr>
              <a:t>© UNICEF/UNI173761/</a:t>
            </a:r>
            <a:r>
              <a:rPr lang="en-GB" sz="1050" dirty="0" err="1">
                <a:solidFill>
                  <a:schemeClr val="bg1"/>
                </a:solidFill>
                <a:latin typeface="Arial" panose="020B0604020202020204" pitchFamily="34" charset="0"/>
                <a:cs typeface="Arial" panose="020B0604020202020204" pitchFamily="34" charset="0"/>
              </a:rPr>
              <a:t>Altaf</a:t>
            </a:r>
            <a:r>
              <a:rPr lang="en-GB" sz="1050" dirty="0">
                <a:solidFill>
                  <a:schemeClr val="bg1"/>
                </a:solidFill>
                <a:latin typeface="Arial" panose="020B0604020202020204" pitchFamily="34" charset="0"/>
                <a:cs typeface="Arial" panose="020B0604020202020204" pitchFamily="34" charset="0"/>
              </a:rPr>
              <a:t> </a:t>
            </a:r>
            <a:r>
              <a:rPr lang="en-GB" sz="1050" dirty="0" err="1">
                <a:solidFill>
                  <a:schemeClr val="bg1"/>
                </a:solidFill>
                <a:latin typeface="Arial" panose="020B0604020202020204" pitchFamily="34" charset="0"/>
                <a:cs typeface="Arial" panose="020B0604020202020204" pitchFamily="34" charset="0"/>
              </a:rPr>
              <a:t>Qadri</a:t>
            </a:r>
            <a:endParaRPr lang="en-GB" sz="105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85129"/>
            <a:ext cx="5715000" cy="952500"/>
          </a:xfrm>
          <a:prstGeom prst="rect">
            <a:avLst/>
          </a:prstGeom>
        </p:spPr>
      </p:pic>
      <p:sp>
        <p:nvSpPr>
          <p:cNvPr id="10" name="Title 1"/>
          <p:cNvSpPr txBox="1">
            <a:spLocks/>
          </p:cNvSpPr>
          <p:nvPr/>
        </p:nvSpPr>
        <p:spPr>
          <a:xfrm>
            <a:off x="-41177" y="4816896"/>
            <a:ext cx="6125345" cy="1323439"/>
          </a:xfrm>
          <a:prstGeom prst="rect">
            <a:avLst/>
          </a:prstGeom>
          <a:solidFill>
            <a:srgbClr val="00ADF9"/>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GB" dirty="0" smtClean="0">
                <a:latin typeface="Arial" panose="020B0604020202020204" pitchFamily="34" charset="0"/>
                <a:cs typeface="Arial" panose="020B0604020202020204" pitchFamily="34" charset="0"/>
              </a:rPr>
              <a:t>The UN Global Goals - #1</a:t>
            </a:r>
            <a:endParaRPr lang="en-GB" dirty="0">
              <a:latin typeface="Arial" panose="020B0604020202020204" pitchFamily="34" charset="0"/>
              <a:cs typeface="Arial" panose="020B0604020202020204" pitchFamily="34" charset="0"/>
            </a:endParaRPr>
          </a:p>
        </p:txBody>
      </p:sp>
      <p:sp>
        <p:nvSpPr>
          <p:cNvPr id="11" name="Rectangle 10"/>
          <p:cNvSpPr/>
          <p:nvPr/>
        </p:nvSpPr>
        <p:spPr>
          <a:xfrm>
            <a:off x="7165343" y="6597352"/>
            <a:ext cx="1927131" cy="253916"/>
          </a:xfrm>
          <a:prstGeom prst="rect">
            <a:avLst/>
          </a:prstGeom>
        </p:spPr>
        <p:txBody>
          <a:bodyPr wrap="none">
            <a:spAutoFit/>
          </a:bodyPr>
          <a:lstStyle/>
          <a:p>
            <a:r>
              <a:rPr lang="en-GB" sz="1050" dirty="0">
                <a:solidFill>
                  <a:schemeClr val="bg1"/>
                </a:solidFill>
                <a:latin typeface="Arial" panose="020B0604020202020204" pitchFamily="34" charset="0"/>
                <a:cs typeface="Arial" panose="020B0604020202020204" pitchFamily="34" charset="0"/>
              </a:rPr>
              <a:t>© </a:t>
            </a:r>
            <a:r>
              <a:rPr lang="en-GB" sz="1050" dirty="0" smtClean="0">
                <a:solidFill>
                  <a:schemeClr val="bg1"/>
                </a:solidFill>
                <a:latin typeface="Arial" panose="020B0604020202020204" pitchFamily="34" charset="0"/>
                <a:cs typeface="Arial" panose="020B0604020202020204" pitchFamily="34" charset="0"/>
              </a:rPr>
              <a:t>UNICEF/UNI144870/Singh</a:t>
            </a:r>
            <a:endParaRPr lang="en-GB" sz="105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898" r="5551"/>
          <a:stretch/>
        </p:blipFill>
        <p:spPr>
          <a:xfrm>
            <a:off x="-36512" y="0"/>
            <a:ext cx="9217024" cy="6861661"/>
          </a:xfrm>
          <a:prstGeom prst="rect">
            <a:avLst/>
          </a:prstGeom>
        </p:spPr>
      </p:pic>
      <p:sp>
        <p:nvSpPr>
          <p:cNvPr id="8" name="Rectangle 7"/>
          <p:cNvSpPr/>
          <p:nvPr/>
        </p:nvSpPr>
        <p:spPr>
          <a:xfrm>
            <a:off x="7920588" y="6581001"/>
            <a:ext cx="1223412" cy="276999"/>
          </a:xfrm>
          <a:prstGeom prst="rect">
            <a:avLst/>
          </a:prstGeom>
        </p:spPr>
        <p:txBody>
          <a:bodyPr wrap="none">
            <a:spAutoFit/>
          </a:bodyPr>
          <a:lstStyle/>
          <a:p>
            <a:r>
              <a:rPr lang="en-GB" sz="1050" dirty="0">
                <a:solidFill>
                  <a:schemeClr val="bg1"/>
                </a:solidFill>
                <a:latin typeface="Arial" panose="020B0604020202020204" pitchFamily="34" charset="0"/>
                <a:cs typeface="Arial" panose="020B0604020202020204" pitchFamily="34" charset="0"/>
              </a:rPr>
              <a:t>© </a:t>
            </a:r>
            <a:r>
              <a:rPr lang="en-GB" sz="1200" dirty="0" smtClean="0">
                <a:solidFill>
                  <a:schemeClr val="bg1"/>
                </a:solidFill>
                <a:latin typeface="Arial" panose="020B0604020202020204" pitchFamily="34" charset="0"/>
                <a:cs typeface="Arial" panose="020B0604020202020204" pitchFamily="34" charset="0"/>
              </a:rPr>
              <a:t>Unicef/</a:t>
            </a:r>
            <a:r>
              <a:rPr lang="en-GB" sz="1200" dirty="0" err="1" smtClean="0">
                <a:solidFill>
                  <a:schemeClr val="bg1"/>
                </a:solidFill>
                <a:latin typeface="Arial" panose="020B0604020202020204" pitchFamily="34" charset="0"/>
                <a:cs typeface="Arial" panose="020B0604020202020204" pitchFamily="34" charset="0"/>
              </a:rPr>
              <a:t>Matas</a:t>
            </a:r>
            <a:endParaRPr lang="en-GB" sz="120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36512" y="4816895"/>
            <a:ext cx="5688632" cy="1323439"/>
          </a:xfrm>
          <a:prstGeom prst="rect">
            <a:avLst/>
          </a:prstGeom>
          <a:solidFill>
            <a:srgbClr val="00ADF9"/>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GB" b="1" dirty="0" smtClean="0">
                <a:solidFill>
                  <a:schemeClr val="tx1"/>
                </a:solidFill>
                <a:latin typeface="Arial" panose="020B0604020202020204" pitchFamily="34" charset="0"/>
                <a:cs typeface="Arial" panose="020B0604020202020204" pitchFamily="34" charset="0"/>
              </a:rPr>
              <a:t>The UN Global Goals - </a:t>
            </a:r>
            <a:r>
              <a:rPr lang="en-GB" b="1" dirty="0" smtClean="0">
                <a:latin typeface="Arial" panose="020B0604020202020204" pitchFamily="34" charset="0"/>
                <a:cs typeface="Arial" panose="020B0604020202020204" pitchFamily="34" charset="0"/>
              </a:rPr>
              <a:t>#1</a:t>
            </a:r>
            <a:endParaRPr lang="en-GB"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331" y="285129"/>
            <a:ext cx="5715000" cy="952500"/>
          </a:xfrm>
          <a:prstGeom prst="rect">
            <a:avLst/>
          </a:prstGeom>
        </p:spPr>
      </p:pic>
    </p:spTree>
    <p:extLst>
      <p:ext uri="{BB962C8B-B14F-4D97-AF65-F5344CB8AC3E}">
        <p14:creationId xmlns:p14="http://schemas.microsoft.com/office/powerpoint/2010/main" val="2315975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543"/>
            <a:ext cx="8229600" cy="646331"/>
          </a:xfrm>
        </p:spPr>
        <p:txBody>
          <a:bodyPr/>
          <a:lstStyle/>
          <a:p>
            <a:r>
              <a:rPr lang="en-GB" sz="3600" b="1" dirty="0" smtClean="0">
                <a:latin typeface="Arial" panose="020B0604020202020204" pitchFamily="34" charset="0"/>
                <a:cs typeface="Arial" panose="020B0604020202020204" pitchFamily="34" charset="0"/>
              </a:rPr>
              <a:t>The UN GLOBAL goal </a:t>
            </a:r>
            <a:r>
              <a:rPr lang="en-GB" sz="3600" b="1" dirty="0" smtClean="0">
                <a:solidFill>
                  <a:srgbClr val="00ADF9"/>
                </a:solidFill>
                <a:latin typeface="Arial" panose="020B0604020202020204" pitchFamily="34" charset="0"/>
                <a:cs typeface="Arial" panose="020B0604020202020204" pitchFamily="34" charset="0"/>
              </a:rPr>
              <a:t>#1 </a:t>
            </a:r>
            <a:endParaRPr lang="en-GB" sz="3600" b="1" dirty="0">
              <a:solidFill>
                <a:srgbClr val="00ADF9"/>
              </a:solidFill>
              <a:latin typeface="Arial" panose="020B0604020202020204" pitchFamily="34" charset="0"/>
              <a:cs typeface="Arial" panose="020B0604020202020204" pitchFamily="34" charset="0"/>
            </a:endParaRPr>
          </a:p>
        </p:txBody>
      </p:sp>
      <p:pic>
        <p:nvPicPr>
          <p:cNvPr id="1026" name="Picture 2" descr="Kate Winslet supports Goal 1 No Pove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2049"/>
            <a:ext cx="3969814" cy="39631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No Poverty 2030 Qu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503381"/>
            <a:ext cx="3950970" cy="39509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81938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543"/>
            <a:ext cx="8229600" cy="646331"/>
          </a:xfrm>
        </p:spPr>
        <p:txBody>
          <a:bodyPr/>
          <a:lstStyle/>
          <a:p>
            <a:r>
              <a:rPr lang="en-GB" sz="3600" b="1" dirty="0" smtClean="0">
                <a:latin typeface="Arial" panose="020B0604020202020204" pitchFamily="34" charset="0"/>
                <a:cs typeface="Arial" panose="020B0604020202020204" pitchFamily="34" charset="0"/>
              </a:rPr>
              <a:t>The UN GLOBAL goal </a:t>
            </a:r>
            <a:r>
              <a:rPr lang="en-GB" sz="3600" b="1" dirty="0" smtClean="0">
                <a:solidFill>
                  <a:srgbClr val="00ADF9"/>
                </a:solidFill>
                <a:latin typeface="Arial" panose="020B0604020202020204" pitchFamily="34" charset="0"/>
                <a:cs typeface="Arial" panose="020B0604020202020204" pitchFamily="34" charset="0"/>
              </a:rPr>
              <a:t>#1 </a:t>
            </a:r>
            <a:endParaRPr lang="en-GB" sz="3600" b="1" dirty="0">
              <a:solidFill>
                <a:srgbClr val="00ADF9"/>
              </a:solidFill>
              <a:latin typeface="Arial" panose="020B0604020202020204" pitchFamily="34" charset="0"/>
              <a:cs typeface="Arial" panose="020B0604020202020204" pitchFamily="34" charset="0"/>
            </a:endParaRPr>
          </a:p>
        </p:txBody>
      </p:sp>
      <p:sp>
        <p:nvSpPr>
          <p:cNvPr id="3" name="Rectangle 2"/>
          <p:cNvSpPr/>
          <p:nvPr/>
        </p:nvSpPr>
        <p:spPr>
          <a:xfrm>
            <a:off x="395536" y="1700808"/>
            <a:ext cx="4355976" cy="5314730"/>
          </a:xfrm>
          <a:prstGeom prst="rect">
            <a:avLst/>
          </a:prstGeom>
        </p:spPr>
        <p:txBody>
          <a:bodyPr>
            <a:noAutofit/>
          </a:bodyPr>
          <a:lstStyle/>
          <a:p>
            <a:r>
              <a:rPr lang="en-GB" sz="2000" dirty="0" smtClean="0">
                <a:latin typeface="Arial" panose="020B0604020202020204" pitchFamily="34" charset="0"/>
                <a:cs typeface="Arial" panose="020B0604020202020204" pitchFamily="34" charset="0"/>
              </a:rPr>
              <a:t>Some of the targets of Global Goal #1 are:</a:t>
            </a:r>
          </a:p>
          <a:p>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By </a:t>
            </a:r>
            <a:r>
              <a:rPr lang="en-GB" sz="2000" dirty="0">
                <a:latin typeface="Arial" panose="020B0604020202020204" pitchFamily="34" charset="0"/>
                <a:cs typeface="Arial" panose="020B0604020202020204" pitchFamily="34" charset="0"/>
              </a:rPr>
              <a:t>2030, eradicate extreme poverty for all people everywhere, currently measured as people living on less than $1.25 a </a:t>
            </a:r>
            <a:r>
              <a:rPr lang="en-GB" sz="2000" dirty="0" smtClean="0">
                <a:latin typeface="Arial" panose="020B0604020202020204" pitchFamily="34" charset="0"/>
                <a:cs typeface="Arial" panose="020B0604020202020204" pitchFamily="34" charset="0"/>
              </a:rPr>
              <a:t>day</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By 2030, reduce at least by half the proportion of men, women and children of all ages living in poverty in </a:t>
            </a:r>
            <a:r>
              <a:rPr lang="en-GB" sz="2000" dirty="0" smtClean="0">
                <a:latin typeface="Arial" panose="020B0604020202020204" pitchFamily="34" charset="0"/>
                <a:cs typeface="Arial" panose="020B0604020202020204" pitchFamily="34" charset="0"/>
              </a:rPr>
              <a:t>all its </a:t>
            </a:r>
            <a:r>
              <a:rPr lang="en-GB" sz="2000" dirty="0">
                <a:latin typeface="Arial" panose="020B0604020202020204" pitchFamily="34" charset="0"/>
                <a:cs typeface="Arial" panose="020B0604020202020204" pitchFamily="34" charset="0"/>
              </a:rPr>
              <a:t>dimensions according </a:t>
            </a:r>
            <a:r>
              <a:rPr lang="en-GB" sz="2000" dirty="0" smtClean="0">
                <a:latin typeface="Arial" panose="020B0604020202020204" pitchFamily="34" charset="0"/>
                <a:cs typeface="Arial" panose="020B0604020202020204" pitchFamily="34" charset="0"/>
              </a:rPr>
              <a:t>to </a:t>
            </a:r>
            <a:r>
              <a:rPr lang="en-GB" sz="2000" dirty="0">
                <a:latin typeface="Arial" panose="020B0604020202020204" pitchFamily="34" charset="0"/>
                <a:cs typeface="Arial" panose="020B0604020202020204" pitchFamily="34" charset="0"/>
              </a:rPr>
              <a:t>national </a:t>
            </a:r>
            <a:r>
              <a:rPr lang="en-GB" sz="2000" dirty="0" smtClean="0">
                <a:latin typeface="Arial" panose="020B0604020202020204" pitchFamily="34" charset="0"/>
                <a:cs typeface="Arial" panose="020B0604020202020204" pitchFamily="34" charset="0"/>
              </a:rPr>
              <a:t>definitions.</a:t>
            </a:r>
            <a:endParaRPr lang="en-GB" sz="2000" dirty="0">
              <a:latin typeface="Arial" panose="020B0604020202020204" pitchFamily="34" charset="0"/>
              <a:cs typeface="Arial" panose="020B0604020202020204" pitchFamily="34" charset="0"/>
            </a:endParaRPr>
          </a:p>
        </p:txBody>
      </p:sp>
      <p:pic>
        <p:nvPicPr>
          <p:cNvPr id="4098" name="Picture 2" descr="http://cdn.worldslargestlesson.globalgoals.org/2015/09/TGG_Icon_Color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700808"/>
            <a:ext cx="3644404" cy="36444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66108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827584" y="2420888"/>
            <a:ext cx="4680520"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00AEEF"/>
              </a:buClr>
              <a:buFont typeface="Wingdings" panose="05000000000000000000" pitchFamily="2" charset="2"/>
              <a:buNone/>
              <a:defRPr sz="2800" kern="1200">
                <a:solidFill>
                  <a:schemeClr val="tx1">
                    <a:tint val="75000"/>
                  </a:schemeClr>
                </a:solidFill>
                <a:latin typeface="Univers Next Pro" panose="020B0503030202020203" pitchFamily="34" charset="0"/>
                <a:ea typeface="+mn-ea"/>
                <a:cs typeface="Arial" panose="020B0604020202020204" pitchFamily="34" charset="0"/>
              </a:defRPr>
            </a:lvl1pPr>
            <a:lvl2pPr marL="457200" indent="0" algn="ctr" defTabSz="914400" rtl="0" eaLnBrk="1" latinLnBrk="0" hangingPunct="1">
              <a:spcBef>
                <a:spcPct val="20000"/>
              </a:spcBef>
              <a:buClr>
                <a:srgbClr val="00AEEF"/>
              </a:buClr>
              <a:buFont typeface="Wingdings" panose="05000000000000000000" pitchFamily="2" charset="2"/>
              <a:buNone/>
              <a:defRPr sz="2400" kern="1200">
                <a:solidFill>
                  <a:schemeClr val="tx1">
                    <a:tint val="75000"/>
                  </a:schemeClr>
                </a:solidFill>
                <a:latin typeface="Univers Next Pro" panose="020B0503030202020203" pitchFamily="34" charset="0"/>
                <a:ea typeface="+mn-ea"/>
                <a:cs typeface="Arial" panose="020B0604020202020204" pitchFamily="34" charset="0"/>
              </a:defRPr>
            </a:lvl2pPr>
            <a:lvl3pPr marL="914400" indent="0" algn="ctr" defTabSz="914400" rtl="0" eaLnBrk="1" latinLnBrk="0" hangingPunct="1">
              <a:spcBef>
                <a:spcPct val="20000"/>
              </a:spcBef>
              <a:buClr>
                <a:srgbClr val="CCCCCC"/>
              </a:buClr>
              <a:buFont typeface="Wingdings" panose="05000000000000000000" pitchFamily="2" charset="2"/>
              <a:buNone/>
              <a:defRPr sz="2000" kern="1200">
                <a:solidFill>
                  <a:schemeClr val="tx1">
                    <a:tint val="75000"/>
                  </a:schemeClr>
                </a:solidFill>
                <a:latin typeface="Univers Next Pro" panose="020B0503030202020203"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smtClean="0"/>
          </a:p>
          <a:p>
            <a:endParaRPr lang="en-GB" dirty="0" smtClean="0"/>
          </a:p>
        </p:txBody>
      </p:sp>
      <p:sp>
        <p:nvSpPr>
          <p:cNvPr id="4" name="AutoShape 8" descr="Image result for global goal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0" descr="Image result for global goal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Image result for global goals"/>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http://cdn.globalgoals.org/2015/07/no_poverty_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2" y="-2645"/>
            <a:ext cx="9355424" cy="68606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68316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543"/>
            <a:ext cx="8229600" cy="646331"/>
          </a:xfrm>
        </p:spPr>
        <p:txBody>
          <a:bodyPr/>
          <a:lstStyle/>
          <a:p>
            <a:r>
              <a:rPr lang="en-GB" sz="3600" b="1" dirty="0" smtClean="0">
                <a:latin typeface="Arial" panose="020B0604020202020204" pitchFamily="34" charset="0"/>
                <a:cs typeface="Arial" panose="020B0604020202020204" pitchFamily="34" charset="0"/>
              </a:rPr>
              <a:t>The UN GLOBAL goal </a:t>
            </a:r>
            <a:r>
              <a:rPr lang="en-GB" sz="3600" b="1" dirty="0" smtClean="0">
                <a:solidFill>
                  <a:srgbClr val="00ADF9"/>
                </a:solidFill>
                <a:latin typeface="Arial" panose="020B0604020202020204" pitchFamily="34" charset="0"/>
                <a:cs typeface="Arial" panose="020B0604020202020204" pitchFamily="34" charset="0"/>
              </a:rPr>
              <a:t>#1 </a:t>
            </a:r>
            <a:endParaRPr lang="en-GB" sz="3600" b="1" dirty="0">
              <a:solidFill>
                <a:srgbClr val="00ADF9"/>
              </a:solidFill>
              <a:latin typeface="Arial" panose="020B0604020202020204" pitchFamily="34" charset="0"/>
              <a:cs typeface="Arial" panose="020B0604020202020204" pitchFamily="34" charset="0"/>
            </a:endParaRPr>
          </a:p>
        </p:txBody>
      </p:sp>
      <p:sp>
        <p:nvSpPr>
          <p:cNvPr id="5" name="TextBox 4"/>
          <p:cNvSpPr txBox="1"/>
          <p:nvPr/>
        </p:nvSpPr>
        <p:spPr>
          <a:xfrm>
            <a:off x="395536" y="2132856"/>
            <a:ext cx="3666356" cy="2361779"/>
          </a:xfrm>
          <a:prstGeom prst="rect">
            <a:avLst/>
          </a:prstGeom>
          <a:noFill/>
        </p:spPr>
        <p:txBody>
          <a:bodyPr wrap="square" rtlCol="0">
            <a:noAutofit/>
          </a:bodyPr>
          <a:lstStyle/>
          <a:p>
            <a:pPr marL="342900" indent="-342900">
              <a:buClr>
                <a:schemeClr val="tx2">
                  <a:lumMod val="60000"/>
                  <a:lumOff val="40000"/>
                </a:schemeClr>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You may think that eliminating extreme poverty by 2030 is impossible…………</a:t>
            </a:r>
          </a:p>
          <a:p>
            <a:pPr>
              <a:buClr>
                <a:schemeClr val="tx2">
                  <a:lumMod val="60000"/>
                  <a:lumOff val="40000"/>
                </a:schemeClr>
              </a:buClr>
            </a:pPr>
            <a:r>
              <a:rPr lang="en-GB" sz="2800" dirty="0" smtClean="0">
                <a:latin typeface="Arial" panose="020B0604020202020204" pitchFamily="34" charset="0"/>
                <a:cs typeface="Arial" panose="020B0604020202020204" pitchFamily="34" charset="0"/>
              </a:rPr>
              <a:t>   but is it?</a:t>
            </a:r>
            <a:endParaRPr lang="en-GB" sz="2800" b="1" dirty="0" smtClean="0">
              <a:latin typeface="Arial" panose="020B0604020202020204" pitchFamily="34" charset="0"/>
              <a:cs typeface="Arial" panose="020B0604020202020204" pitchFamily="34" charset="0"/>
            </a:endParaRPr>
          </a:p>
          <a:p>
            <a:pPr>
              <a:buClr>
                <a:schemeClr val="tx2">
                  <a:lumMod val="60000"/>
                  <a:lumOff val="40000"/>
                </a:schemeClr>
              </a:buClr>
            </a:pPr>
            <a:endParaRPr lang="en-GB" sz="1200" dirty="0" smtClean="0">
              <a:latin typeface="Univers Next Pro" panose="020B0503030202020203" pitchFamily="34" charset="0"/>
            </a:endParaRPr>
          </a:p>
        </p:txBody>
      </p:sp>
      <p:pic>
        <p:nvPicPr>
          <p:cNvPr id="4" name="5JiYcV_mg6A"/>
          <p:cNvPicPr>
            <a:picLocks noRot="1" noChangeAspect="1"/>
          </p:cNvPicPr>
          <p:nvPr>
            <a:videoFile r:link="rId1"/>
          </p:nvPr>
        </p:nvPicPr>
        <p:blipFill>
          <a:blip r:embed="rId4">
            <a:extLst>
              <a:ext uri="{28A0092B-C50C-407E-A947-70E740481C1C}">
                <a14:useLocalDpi xmlns:a14="http://schemas.microsoft.com/office/drawing/2010/main" val="0"/>
              </a:ext>
            </a:extLst>
          </a:blip>
          <a:stretch>
            <a:fillRect/>
          </a:stretch>
        </p:blipFill>
        <p:spPr>
          <a:xfrm>
            <a:off x="4093502" y="1927969"/>
            <a:ext cx="4608512" cy="2590940"/>
          </a:xfrm>
          <a:prstGeom prst="rect">
            <a:avLst/>
          </a:prstGeom>
        </p:spPr>
      </p:pic>
    </p:spTree>
    <p:extLst>
      <p:ext uri="{BB962C8B-B14F-4D97-AF65-F5344CB8AC3E}">
        <p14:creationId xmlns:p14="http://schemas.microsoft.com/office/powerpoint/2010/main" val="782349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42" y="457062"/>
            <a:ext cx="8229600" cy="646331"/>
          </a:xfrm>
        </p:spPr>
        <p:txBody>
          <a:bodyPr/>
          <a:lstStyle/>
          <a:p>
            <a:r>
              <a:rPr lang="en-GB" sz="3600" b="1" dirty="0" smtClean="0">
                <a:latin typeface="Arial" panose="020B0604020202020204" pitchFamily="34" charset="0"/>
                <a:cs typeface="Arial" panose="020B0604020202020204" pitchFamily="34" charset="0"/>
              </a:rPr>
              <a:t>REFLECTION</a:t>
            </a:r>
            <a:endParaRPr lang="en-GB" sz="3600" b="1" i="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8" name="AutoShape 8" descr="#Goal6 promises to give water to everyone. But this can only happen if we can make @TheGlobalGoals famou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p:nvSpPr>
        <p:spPr>
          <a:xfrm>
            <a:off x="212451" y="1844824"/>
            <a:ext cx="5770984" cy="3774931"/>
          </a:xfrm>
          <a:prstGeom prst="rect">
            <a:avLst/>
          </a:prstGeom>
        </p:spPr>
        <p:txBody>
          <a:bodyPr>
            <a:noAutofit/>
          </a:bodyPr>
          <a:lstStyle/>
          <a:p>
            <a:r>
              <a:rPr lang="en-GB" sz="1700" dirty="0" smtClean="0">
                <a:latin typeface="Arial" panose="020B0604020202020204" pitchFamily="34" charset="0"/>
                <a:cs typeface="Arial" panose="020B0604020202020204" pitchFamily="34" charset="0"/>
              </a:rPr>
              <a:t>"In this new century, millions of people </a:t>
            </a:r>
            <a:r>
              <a:rPr lang="en-GB" sz="1700" dirty="0">
                <a:latin typeface="Arial" panose="020B0604020202020204" pitchFamily="34" charset="0"/>
                <a:cs typeface="Arial" panose="020B0604020202020204" pitchFamily="34" charset="0"/>
              </a:rPr>
              <a:t>in the world's poorest countries remain imprisoned, enslaved, and in chains. </a:t>
            </a:r>
            <a:r>
              <a:rPr lang="en-GB" sz="1700" dirty="0" smtClean="0">
                <a:latin typeface="Arial" panose="020B0604020202020204" pitchFamily="34" charset="0"/>
                <a:cs typeface="Arial" panose="020B0604020202020204" pitchFamily="34" charset="0"/>
              </a:rPr>
              <a:t>They </a:t>
            </a:r>
            <a:r>
              <a:rPr lang="en-GB" sz="1700" dirty="0">
                <a:latin typeface="Arial" panose="020B0604020202020204" pitchFamily="34" charset="0"/>
                <a:cs typeface="Arial" panose="020B0604020202020204" pitchFamily="34" charset="0"/>
              </a:rPr>
              <a:t>are trapped in the prison of </a:t>
            </a:r>
            <a:r>
              <a:rPr lang="en-GB" sz="1700" dirty="0" smtClean="0">
                <a:latin typeface="Arial" panose="020B0604020202020204" pitchFamily="34" charset="0"/>
                <a:cs typeface="Arial" panose="020B0604020202020204" pitchFamily="34" charset="0"/>
              </a:rPr>
              <a:t>poverty.  </a:t>
            </a:r>
          </a:p>
          <a:p>
            <a:endParaRPr lang="en-GB" sz="1700" dirty="0" smtClean="0">
              <a:latin typeface="Arial" panose="020B0604020202020204" pitchFamily="34" charset="0"/>
              <a:cs typeface="Arial" panose="020B0604020202020204" pitchFamily="34" charset="0"/>
            </a:endParaRPr>
          </a:p>
          <a:p>
            <a:r>
              <a:rPr lang="en-GB" sz="1700" dirty="0" smtClean="0">
                <a:latin typeface="Arial" panose="020B0604020202020204" pitchFamily="34" charset="0"/>
                <a:cs typeface="Arial" panose="020B0604020202020204" pitchFamily="34" charset="0"/>
              </a:rPr>
              <a:t>“It </a:t>
            </a:r>
            <a:r>
              <a:rPr lang="en-GB" sz="1700" dirty="0">
                <a:latin typeface="Arial" panose="020B0604020202020204" pitchFamily="34" charset="0"/>
                <a:cs typeface="Arial" panose="020B0604020202020204" pitchFamily="34" charset="0"/>
              </a:rPr>
              <a:t>is time to set them free. </a:t>
            </a:r>
            <a:r>
              <a:rPr lang="en-GB" sz="1700" dirty="0" smtClean="0">
                <a:latin typeface="Arial" panose="020B0604020202020204" pitchFamily="34" charset="0"/>
                <a:cs typeface="Arial" panose="020B0604020202020204" pitchFamily="34" charset="0"/>
              </a:rPr>
              <a:t>Like </a:t>
            </a:r>
            <a:r>
              <a:rPr lang="en-GB" sz="1700" dirty="0">
                <a:latin typeface="Arial" panose="020B0604020202020204" pitchFamily="34" charset="0"/>
                <a:cs typeface="Arial" panose="020B0604020202020204" pitchFamily="34" charset="0"/>
              </a:rPr>
              <a:t>slavery and apartheid, poverty is not natural. </a:t>
            </a:r>
            <a:endParaRPr lang="en-GB" sz="1700" dirty="0" smtClean="0">
              <a:latin typeface="Arial" panose="020B0604020202020204" pitchFamily="34" charset="0"/>
              <a:cs typeface="Arial" panose="020B0604020202020204" pitchFamily="34" charset="0"/>
            </a:endParaRPr>
          </a:p>
          <a:p>
            <a:endParaRPr lang="en-GB" sz="1700" dirty="0" smtClean="0">
              <a:latin typeface="Arial" panose="020B0604020202020204" pitchFamily="34" charset="0"/>
              <a:cs typeface="Arial" panose="020B0604020202020204" pitchFamily="34" charset="0"/>
            </a:endParaRPr>
          </a:p>
          <a:p>
            <a:r>
              <a:rPr lang="en-GB" sz="1700" dirty="0" smtClean="0">
                <a:latin typeface="Arial" panose="020B0604020202020204" pitchFamily="34" charset="0"/>
                <a:cs typeface="Arial" panose="020B0604020202020204" pitchFamily="34" charset="0"/>
              </a:rPr>
              <a:t>“It </a:t>
            </a:r>
            <a:r>
              <a:rPr lang="en-GB" sz="1700" dirty="0">
                <a:latin typeface="Arial" panose="020B0604020202020204" pitchFamily="34" charset="0"/>
                <a:cs typeface="Arial" panose="020B0604020202020204" pitchFamily="34" charset="0"/>
              </a:rPr>
              <a:t>is man-made and it can be overcome and eradicated by the actions of human beings. </a:t>
            </a:r>
            <a:endParaRPr lang="en-GB" sz="1700" dirty="0" smtClean="0">
              <a:latin typeface="Arial" panose="020B0604020202020204" pitchFamily="34" charset="0"/>
              <a:cs typeface="Arial" panose="020B0604020202020204" pitchFamily="34" charset="0"/>
            </a:endParaRPr>
          </a:p>
          <a:p>
            <a:endParaRPr lang="en-GB" sz="1700" dirty="0" smtClean="0">
              <a:latin typeface="Arial" panose="020B0604020202020204" pitchFamily="34" charset="0"/>
              <a:cs typeface="Arial" panose="020B0604020202020204" pitchFamily="34" charset="0"/>
            </a:endParaRPr>
          </a:p>
          <a:p>
            <a:r>
              <a:rPr lang="en-GB" sz="1700" dirty="0" smtClean="0">
                <a:latin typeface="Arial" panose="020B0604020202020204" pitchFamily="34" charset="0"/>
                <a:cs typeface="Arial" panose="020B0604020202020204" pitchFamily="34" charset="0"/>
              </a:rPr>
              <a:t>“And </a:t>
            </a:r>
            <a:r>
              <a:rPr lang="en-GB" sz="1700" dirty="0">
                <a:latin typeface="Arial" panose="020B0604020202020204" pitchFamily="34" charset="0"/>
                <a:cs typeface="Arial" panose="020B0604020202020204" pitchFamily="34" charset="0"/>
              </a:rPr>
              <a:t>overcoming poverty is not a gesture of charity. It is an act of justice. It is the protection of a fundamental human right, the right to dignity and a decent life. </a:t>
            </a:r>
            <a:endParaRPr lang="en-GB" sz="1700" dirty="0" smtClean="0">
              <a:latin typeface="Arial" panose="020B0604020202020204" pitchFamily="34" charset="0"/>
              <a:cs typeface="Arial" panose="020B0604020202020204" pitchFamily="34" charset="0"/>
            </a:endParaRPr>
          </a:p>
          <a:p>
            <a:endParaRPr lang="en-GB" sz="1700" dirty="0" smtClean="0">
              <a:latin typeface="Arial" panose="020B0604020202020204" pitchFamily="34" charset="0"/>
              <a:cs typeface="Arial" panose="020B0604020202020204" pitchFamily="34" charset="0"/>
            </a:endParaRPr>
          </a:p>
          <a:p>
            <a:r>
              <a:rPr lang="en-GB" sz="1700" dirty="0" smtClean="0">
                <a:latin typeface="Arial" panose="020B0604020202020204" pitchFamily="34" charset="0"/>
                <a:cs typeface="Arial" panose="020B0604020202020204" pitchFamily="34" charset="0"/>
              </a:rPr>
              <a:t>“While </a:t>
            </a:r>
            <a:r>
              <a:rPr lang="en-GB" sz="1700" dirty="0">
                <a:latin typeface="Arial" panose="020B0604020202020204" pitchFamily="34" charset="0"/>
                <a:cs typeface="Arial" panose="020B0604020202020204" pitchFamily="34" charset="0"/>
              </a:rPr>
              <a:t>poverty persists, there is no true freedom." </a:t>
            </a:r>
          </a:p>
        </p:txBody>
      </p:sp>
      <p:sp>
        <p:nvSpPr>
          <p:cNvPr id="11" name="TextBox 10"/>
          <p:cNvSpPr txBox="1"/>
          <p:nvPr/>
        </p:nvSpPr>
        <p:spPr>
          <a:xfrm>
            <a:off x="246050" y="1412776"/>
            <a:ext cx="5787752" cy="656454"/>
          </a:xfrm>
          <a:prstGeom prst="rect">
            <a:avLst/>
          </a:prstGeom>
          <a:noFill/>
        </p:spPr>
        <p:txBody>
          <a:bodyPr wrap="square" rtlCol="0">
            <a:noAutofit/>
          </a:bodyPr>
          <a:lstStyle/>
          <a:p>
            <a:r>
              <a:rPr lang="en-GB" sz="2800" b="1" dirty="0" smtClean="0">
                <a:latin typeface="Univers Next Pro" panose="020B0503030202020203" pitchFamily="34" charset="0"/>
              </a:rPr>
              <a:t>Nelson Mandela</a:t>
            </a:r>
          </a:p>
          <a:p>
            <a:pPr algn="ctr"/>
            <a:endParaRPr lang="en-GB" sz="2800" b="1" dirty="0">
              <a:latin typeface="Univers Next Pro" panose="020B0503030202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661" y="1578680"/>
            <a:ext cx="2922230" cy="2133228"/>
          </a:xfrm>
          <a:prstGeom prst="rect">
            <a:avLst/>
          </a:prstGeom>
        </p:spPr>
      </p:pic>
      <p:sp>
        <p:nvSpPr>
          <p:cNvPr id="7" name="Rectangle 6"/>
          <p:cNvSpPr/>
          <p:nvPr/>
        </p:nvSpPr>
        <p:spPr>
          <a:xfrm>
            <a:off x="7308304" y="3667304"/>
            <a:ext cx="1657826" cy="276999"/>
          </a:xfrm>
          <a:prstGeom prst="rect">
            <a:avLst/>
          </a:prstGeom>
        </p:spPr>
        <p:txBody>
          <a:bodyPr wrap="none">
            <a:spAutoFit/>
          </a:bodyPr>
          <a:lstStyle/>
          <a:p>
            <a:r>
              <a:rPr lang="en-GB" sz="1050" dirty="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wikimediacommons</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7983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7" ma:contentTypeDescription="Create a new document." ma:contentTypeScope="" ma:versionID="4f4b348929f87e65f75bf3478de5ae2b">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0f3e50a48c0475e9ecf960f855efb08b"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a2139d6-66e3-46ed-96ba-d85055a9f21e">
      <Terms xmlns="http://schemas.microsoft.com/office/infopath/2007/PartnerControls"/>
    </lcf76f155ced4ddcb4097134ff3c332f>
    <_ip_UnifiedCompliancePolicyProperties xmlns="http://schemas.microsoft.com/sharepoint/v3" xsi:nil="true"/>
    <TaxCatchAll xmlns="df5203e1-9219-4abb-bf46-6e2bce06c285" xsi:nil="true"/>
  </documentManagement>
</p:properties>
</file>

<file path=customXml/itemProps1.xml><?xml version="1.0" encoding="utf-8"?>
<ds:datastoreItem xmlns:ds="http://schemas.openxmlformats.org/officeDocument/2006/customXml" ds:itemID="{F9455913-A734-447B-99C4-A9E8FE2B00D1}"/>
</file>

<file path=customXml/itemProps2.xml><?xml version="1.0" encoding="utf-8"?>
<ds:datastoreItem xmlns:ds="http://schemas.openxmlformats.org/officeDocument/2006/customXml" ds:itemID="{080324AD-1E6C-4CAA-A3D6-748B724BFC95}"/>
</file>

<file path=customXml/itemProps3.xml><?xml version="1.0" encoding="utf-8"?>
<ds:datastoreItem xmlns:ds="http://schemas.openxmlformats.org/officeDocument/2006/customXml" ds:itemID="{F739D1B8-48F5-4B48-B5CB-3B82BFA6ABC6}"/>
</file>

<file path=docProps/app.xml><?xml version="1.0" encoding="utf-8"?>
<Properties xmlns="http://schemas.openxmlformats.org/officeDocument/2006/extended-properties" xmlns:vt="http://schemas.openxmlformats.org/officeDocument/2006/docPropsVTypes">
  <TotalTime>36048</TotalTime>
  <Words>551</Words>
  <Application>Microsoft Office PowerPoint</Application>
  <PresentationFormat>On-screen Show (4:3)</PresentationFormat>
  <Paragraphs>41</Paragraphs>
  <Slides>6</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Univers Next Pro Condensed</vt:lpstr>
      <vt:lpstr>Arial</vt:lpstr>
      <vt:lpstr>Wingdings</vt:lpstr>
      <vt:lpstr>Univers Next Pro</vt:lpstr>
      <vt:lpstr>Office Theme</vt:lpstr>
      <vt:lpstr>PowerPoint Presentation</vt:lpstr>
      <vt:lpstr>The UN GLOBAL goal #1 </vt:lpstr>
      <vt:lpstr>The UN GLOBAL goal #1 </vt:lpstr>
      <vt:lpstr>PowerPoint Presentation</vt:lpstr>
      <vt:lpstr>The UN GLOBAL goal #1 </vt:lpstr>
      <vt:lpstr>REFLECTION</vt:lpstr>
    </vt:vector>
  </TitlesOfParts>
  <Company>UNICEF 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McCaul</dc:creator>
  <cp:lastModifiedBy>Samantha Bradey</cp:lastModifiedBy>
  <cp:revision>232</cp:revision>
  <cp:lastPrinted>2016-01-05T20:48:21Z</cp:lastPrinted>
  <dcterms:created xsi:type="dcterms:W3CDTF">2014-10-31T12:48:46Z</dcterms:created>
  <dcterms:modified xsi:type="dcterms:W3CDTF">2017-09-15T11:47:47Z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0x010100EBABA775576C094FB1EC29BF1B0EFAA5</vt:lpwstr>
  </property>
  <property fmtid="{D5CDD505-2E9C-101B-9397-08002B2CF9AE}" pid="3" name="Order">
    <vt:r8>1200</vt:r8>
  </property>
</Properties>
</file>