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92" r:id="rId5"/>
    <p:sldId id="286" r:id="rId6"/>
    <p:sldId id="285" r:id="rId7"/>
    <p:sldId id="297" r:id="rId8"/>
    <p:sldId id="281" r:id="rId9"/>
    <p:sldId id="287" r:id="rId10"/>
    <p:sldId id="290" r:id="rId11"/>
    <p:sldId id="298" r:id="rId12"/>
    <p:sldId id="308" r:id="rId13"/>
    <p:sldId id="268" r:id="rId14"/>
    <p:sldId id="273" r:id="rId15"/>
    <p:sldId id="29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OPTIONS" id="{23029291-0E1E-C547-B990-B8458FDC6D56}">
          <p14:sldIdLst>
            <p14:sldId id="292"/>
            <p14:sldId id="286"/>
            <p14:sldId id="285"/>
            <p14:sldId id="297"/>
            <p14:sldId id="281"/>
            <p14:sldId id="287"/>
            <p14:sldId id="290"/>
            <p14:sldId id="298"/>
            <p14:sldId id="308"/>
            <p14:sldId id="268"/>
            <p14:sldId id="273"/>
            <p14:sldId id="29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ECFE27-5C09-4320-2374-E770D8F21844}" name="Hannah Morgan" initials="HM" userId="S::hannahm@unicef.org.uk::3ed65291-b3f7-4400-ac64-6d8e0bf42129" providerId="AD"/>
  <p188:author id="{3751DB4A-D17C-0F11-CEFC-FC785A432175}" name="Kathy Allan" initials="KA" userId="S::kathyk@unicef.org.uk::52ef52c3-b571-42cc-9b30-8fa82413ad86" providerId="AD"/>
  <p188:author id="{09619C74-98F6-4D6A-F9B6-5E5547497F99}" name="Samantha Bradey" initials="SB" userId="S::SamanthaB@unicef.org.uk::41c99f15-9b87-403a-8456-1da8256f332b" providerId="AD"/>
  <p188:author id="{788CCBEA-0905-EB8F-0FC9-1C5DB479B239}" name="Helen Trivers" initials="HT" userId="S::HTrivers@unicef.org.uk::01c0b90d-8952-4913-9306-d7020156f283" providerId="AD"/>
  <p188:author id="{CD0EE3F3-9DF2-0BF5-8D76-6E205BFC7C30}" name="Stuart Whiffin" initials="SW" userId="S::StuartW@unicef.org.uk::c3054620-2d2b-49cd-b2c1-23a5e8a68bd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937"/>
    <a:srgbClr val="FF9933"/>
    <a:srgbClr val="00AEEF"/>
    <a:srgbClr val="DDF3F1"/>
    <a:srgbClr val="003B5E"/>
    <a:srgbClr val="FFFF00"/>
    <a:srgbClr val="00833D"/>
    <a:srgbClr val="7030A0"/>
    <a:srgbClr val="6A1E74"/>
    <a:srgbClr val="D8D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B10CE8-06E7-F5D5-5510-888A81273AAD}" v="15" dt="2024-09-12T14:56:27.6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4" autoAdjust="0"/>
    <p:restoredTop sz="66086" autoAdjust="0"/>
  </p:normalViewPr>
  <p:slideViewPr>
    <p:cSldViewPr snapToGrid="0">
      <p:cViewPr varScale="1">
        <p:scale>
          <a:sx n="51" d="100"/>
          <a:sy n="51" d="100"/>
        </p:scale>
        <p:origin x="1072" y="44"/>
      </p:cViewPr>
      <p:guideLst/>
    </p:cSldViewPr>
  </p:slideViewPr>
  <p:notesTextViewPr>
    <p:cViewPr>
      <p:scale>
        <a:sx n="125" d="100"/>
        <a:sy n="125" d="100"/>
      </p:scale>
      <p:origin x="0" y="0"/>
    </p:cViewPr>
  </p:notesTextViewPr>
  <p:sorterViewPr>
    <p:cViewPr>
      <p:scale>
        <a:sx n="80" d="100"/>
        <a:sy n="80" d="100"/>
      </p:scale>
      <p:origin x="0" y="0"/>
    </p:cViewPr>
  </p:sorterViewPr>
  <p:notesViewPr>
    <p:cSldViewPr snapToGrid="0">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Russell" userId="a3a2a494-309d-4d02-9201-5320153f7240" providerId="ADAL" clId="{DFAD0629-CA36-45F1-8764-A526B35BFEEC}"/>
    <pc:docChg chg="custSel modSld">
      <pc:chgData name="Martin Russell" userId="a3a2a494-309d-4d02-9201-5320153f7240" providerId="ADAL" clId="{DFAD0629-CA36-45F1-8764-A526B35BFEEC}" dt="2024-09-11T15:05:56.528" v="197" actId="27636"/>
      <pc:docMkLst>
        <pc:docMk/>
      </pc:docMkLst>
      <pc:sldChg chg="modNotesTx">
        <pc:chgData name="Martin Russell" userId="a3a2a494-309d-4d02-9201-5320153f7240" providerId="ADAL" clId="{DFAD0629-CA36-45F1-8764-A526B35BFEEC}" dt="2024-09-11T14:53:11.948" v="194" actId="20577"/>
        <pc:sldMkLst>
          <pc:docMk/>
          <pc:sldMk cId="2375892748" sldId="287"/>
        </pc:sldMkLst>
      </pc:sldChg>
      <pc:sldChg chg="modSp mod">
        <pc:chgData name="Martin Russell" userId="a3a2a494-309d-4d02-9201-5320153f7240" providerId="ADAL" clId="{DFAD0629-CA36-45F1-8764-A526B35BFEEC}" dt="2024-09-11T15:05:56.528" v="197" actId="27636"/>
        <pc:sldMkLst>
          <pc:docMk/>
          <pc:sldMk cId="3344954544" sldId="296"/>
        </pc:sldMkLst>
        <pc:spChg chg="mod">
          <ac:chgData name="Martin Russell" userId="a3a2a494-309d-4d02-9201-5320153f7240" providerId="ADAL" clId="{DFAD0629-CA36-45F1-8764-A526B35BFEEC}" dt="2024-09-11T15:05:56.528" v="197" actId="27636"/>
          <ac:spMkLst>
            <pc:docMk/>
            <pc:sldMk cId="3344954544" sldId="296"/>
            <ac:spMk id="11" creationId="{E84187A1-4B13-FD1D-0491-0E5FA9420FCD}"/>
          </ac:spMkLst>
        </pc:spChg>
      </pc:sldChg>
      <pc:sldChg chg="modNotesTx">
        <pc:chgData name="Martin Russell" userId="a3a2a494-309d-4d02-9201-5320153f7240" providerId="ADAL" clId="{DFAD0629-CA36-45F1-8764-A526B35BFEEC}" dt="2024-09-11T15:04:17.727" v="195" actId="113"/>
        <pc:sldMkLst>
          <pc:docMk/>
          <pc:sldMk cId="2628925520" sldId="308"/>
        </pc:sldMkLst>
      </pc:sldChg>
    </pc:docChg>
  </pc:docChgLst>
  <pc:docChgLst>
    <pc:chgData name="Samantha Bradey" userId="S::samanthab@unicef.org.uk::41c99f15-9b87-403a-8456-1da8256f332b" providerId="AD" clId="Web-{D6B10CE8-06E7-F5D5-5510-888A81273AAD}"/>
    <pc:docChg chg="modSld">
      <pc:chgData name="Samantha Bradey" userId="S::samanthab@unicef.org.uk::41c99f15-9b87-403a-8456-1da8256f332b" providerId="AD" clId="Web-{D6B10CE8-06E7-F5D5-5510-888A81273AAD}" dt="2024-09-12T14:56:27.625" v="6" actId="20577"/>
      <pc:docMkLst>
        <pc:docMk/>
      </pc:docMkLst>
      <pc:sldChg chg="modSp">
        <pc:chgData name="Samantha Bradey" userId="S::samanthab@unicef.org.uk::41c99f15-9b87-403a-8456-1da8256f332b" providerId="AD" clId="Web-{D6B10CE8-06E7-F5D5-5510-888A81273AAD}" dt="2024-09-12T14:56:27.625" v="6" actId="20577"/>
        <pc:sldMkLst>
          <pc:docMk/>
          <pc:sldMk cId="30056248" sldId="268"/>
        </pc:sldMkLst>
        <pc:spChg chg="mod">
          <ac:chgData name="Samantha Bradey" userId="S::samanthab@unicef.org.uk::41c99f15-9b87-403a-8456-1da8256f332b" providerId="AD" clId="Web-{D6B10CE8-06E7-F5D5-5510-888A81273AAD}" dt="2024-09-12T14:56:27.625" v="6" actId="20577"/>
          <ac:spMkLst>
            <pc:docMk/>
            <pc:sldMk cId="30056248" sldId="268"/>
            <ac:spMk id="4" creationId="{94209CF9-F84D-3CC7-49F8-34862A9EFAB8}"/>
          </ac:spMkLst>
        </pc:spChg>
      </pc:sldChg>
    </pc:docChg>
  </pc:docChgLst>
  <pc:docChgLst>
    <pc:chgData name="Samantha Bradey" userId="S::samanthab@unicef.org.uk::41c99f15-9b87-403a-8456-1da8256f332b" providerId="AD" clId="Web-{C5E56B74-A61F-14F3-39B8-5F36A9B23ED2}"/>
    <pc:docChg chg="modSld">
      <pc:chgData name="Samantha Bradey" userId="S::samanthab@unicef.org.uk::41c99f15-9b87-403a-8456-1da8256f332b" providerId="AD" clId="Web-{C5E56B74-A61F-14F3-39B8-5F36A9B23ED2}" dt="2024-09-11T07:41:08.587" v="31" actId="20577"/>
      <pc:docMkLst>
        <pc:docMk/>
      </pc:docMkLst>
      <pc:sldChg chg="modSp">
        <pc:chgData name="Samantha Bradey" userId="S::samanthab@unicef.org.uk::41c99f15-9b87-403a-8456-1da8256f332b" providerId="AD" clId="Web-{C5E56B74-A61F-14F3-39B8-5F36A9B23ED2}" dt="2024-09-11T07:41:08.587" v="31" actId="20577"/>
        <pc:sldMkLst>
          <pc:docMk/>
          <pc:sldMk cId="1825517791" sldId="273"/>
        </pc:sldMkLst>
        <pc:spChg chg="mod">
          <ac:chgData name="Samantha Bradey" userId="S::samanthab@unicef.org.uk::41c99f15-9b87-403a-8456-1da8256f332b" providerId="AD" clId="Web-{C5E56B74-A61F-14F3-39B8-5F36A9B23ED2}" dt="2024-09-11T07:41:08.587" v="31" actId="20577"/>
          <ac:spMkLst>
            <pc:docMk/>
            <pc:sldMk cId="1825517791" sldId="273"/>
            <ac:spMk id="2" creationId="{E56F0F16-0421-722B-999F-BDA1A47EB953}"/>
          </ac:spMkLst>
        </pc:spChg>
      </pc:sldChg>
      <pc:sldChg chg="modSp">
        <pc:chgData name="Samantha Bradey" userId="S::samanthab@unicef.org.uk::41c99f15-9b87-403a-8456-1da8256f332b" providerId="AD" clId="Web-{C5E56B74-A61F-14F3-39B8-5F36A9B23ED2}" dt="2024-09-11T07:36:08.343" v="2" actId="20577"/>
        <pc:sldMkLst>
          <pc:docMk/>
          <pc:sldMk cId="617598930" sldId="286"/>
        </pc:sldMkLst>
        <pc:spChg chg="mod">
          <ac:chgData name="Samantha Bradey" userId="S::samanthab@unicef.org.uk::41c99f15-9b87-403a-8456-1da8256f332b" providerId="AD" clId="Web-{C5E56B74-A61F-14F3-39B8-5F36A9B23ED2}" dt="2024-09-11T07:36:08.343" v="2" actId="20577"/>
          <ac:spMkLst>
            <pc:docMk/>
            <pc:sldMk cId="617598930" sldId="286"/>
            <ac:spMk id="3" creationId="{2672D68A-7481-9C1B-3302-026616357CC4}"/>
          </ac:spMkLst>
        </pc:spChg>
      </pc:sldChg>
    </pc:docChg>
  </pc:docChgLst>
  <pc:docChgLst>
    <pc:chgData name="Samantha Bradey" userId="41c99f15-9b87-403a-8456-1da8256f332b" providerId="ADAL" clId="{3FE440DF-B40B-4925-B3EE-CCC48251329A}"/>
    <pc:docChg chg="delSld modSection">
      <pc:chgData name="Samantha Bradey" userId="41c99f15-9b87-403a-8456-1da8256f332b" providerId="ADAL" clId="{3FE440DF-B40B-4925-B3EE-CCC48251329A}" dt="2024-09-12T13:01:04.290" v="2" actId="47"/>
      <pc:docMkLst>
        <pc:docMk/>
      </pc:docMkLst>
      <pc:sldChg chg="del">
        <pc:chgData name="Samantha Bradey" userId="41c99f15-9b87-403a-8456-1da8256f332b" providerId="ADAL" clId="{3FE440DF-B40B-4925-B3EE-CCC48251329A}" dt="2024-09-12T13:01:04.290" v="2" actId="47"/>
        <pc:sldMkLst>
          <pc:docMk/>
          <pc:sldMk cId="3664343257" sldId="288"/>
        </pc:sldMkLst>
      </pc:sldChg>
      <pc:sldChg chg="delCm modCm">
        <pc:chgData name="Samantha Bradey" userId="41c99f15-9b87-403a-8456-1da8256f332b" providerId="ADAL" clId="{3FE440DF-B40B-4925-B3EE-CCC48251329A}" dt="2024-09-12T12:54:16.882" v="1"/>
        <pc:sldMkLst>
          <pc:docMk/>
          <pc:sldMk cId="41594438" sldId="29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0A84E4-A479-C44D-B923-21635A6660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4CC891-2903-1742-A4D0-816C56D9BB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1075A7-0CD8-3C45-A5C6-38333FC04F38}" type="datetimeFigureOut">
              <a:rPr lang="en-US" smtClean="0"/>
              <a:t>9/12/2024</a:t>
            </a:fld>
            <a:endParaRPr lang="en-US"/>
          </a:p>
        </p:txBody>
      </p:sp>
      <p:sp>
        <p:nvSpPr>
          <p:cNvPr id="4" name="Footer Placeholder 3">
            <a:extLst>
              <a:ext uri="{FF2B5EF4-FFF2-40B4-BE49-F238E27FC236}">
                <a16:creationId xmlns:a16="http://schemas.microsoft.com/office/drawing/2014/main" id="{5B34AA94-94B7-F446-A906-4D69558D7F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FA549C-6104-4848-99C9-7A288F7707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6F43A9-B9E3-E74D-8B69-1D978EA9F876}" type="slidenum">
              <a:rPr lang="en-US" smtClean="0"/>
              <a:t>‹#›</a:t>
            </a:fld>
            <a:endParaRPr lang="en-US"/>
          </a:p>
        </p:txBody>
      </p:sp>
    </p:spTree>
    <p:extLst>
      <p:ext uri="{BB962C8B-B14F-4D97-AF65-F5344CB8AC3E}">
        <p14:creationId xmlns:p14="http://schemas.microsoft.com/office/powerpoint/2010/main" val="646086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53176-EF19-D841-BC46-8E06030978CC}" type="datetimeFigureOut">
              <a:rPr lang="en-US" smtClean="0"/>
              <a:t>9/12/2024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1C135-8ECD-234C-BECE-154CA43012B9}" type="slidenum">
              <a:rPr lang="en-US" smtClean="0"/>
              <a:t>‹#›</a:t>
            </a:fld>
            <a:endParaRPr lang="en-US"/>
          </a:p>
        </p:txBody>
      </p:sp>
    </p:spTree>
    <p:extLst>
      <p:ext uri="{BB962C8B-B14F-4D97-AF65-F5344CB8AC3E}">
        <p14:creationId xmlns:p14="http://schemas.microsoft.com/office/powerpoint/2010/main" val="2374252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Calibri" panose="020F0502020204030204" pitchFamily="34" charset="0"/>
                <a:cs typeface="Arial" panose="020B0604020202020204" pitchFamily="34" charset="0"/>
              </a:rPr>
              <a:t>Welcome to Spotlight, our latest resource to support RRSA coordinators to develop Rights Respecting practice in school.</a:t>
            </a:r>
          </a:p>
          <a:p>
            <a:endParaRPr lang="en-GB" sz="1800" dirty="0">
              <a:effectLst/>
              <a:latin typeface="Arial" panose="020B060402020202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Spotlight is aimed at colleagues and is intended to support you in staff briefings or continued professional development (CPD). </a:t>
            </a:r>
          </a:p>
          <a:p>
            <a:endParaRPr lang="en-GB" sz="1800" b="1" dirty="0">
              <a:effectLst/>
              <a:latin typeface="Arial" panose="020B0604020202020204" pitchFamily="34" charset="0"/>
              <a:ea typeface="Calibri" panose="020F0502020204030204" pitchFamily="34" charset="0"/>
              <a:cs typeface="Arial" panose="020B0604020202020204" pitchFamily="34" charset="0"/>
            </a:endParaRPr>
          </a:p>
          <a:p>
            <a:r>
              <a:rPr lang="en-GB" sz="1800" b="1" dirty="0">
                <a:effectLst/>
                <a:latin typeface="Arial" panose="020B0604020202020204" pitchFamily="34" charset="0"/>
                <a:ea typeface="Calibri" panose="020F0502020204030204" pitchFamily="34" charset="0"/>
                <a:cs typeface="Arial" panose="020B0604020202020204" pitchFamily="34" charset="0"/>
              </a:rPr>
              <a:t>Please check guidance in subsequent slide notes.</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Image caption: Children at a Gold Rights Respecting primary school take part in an assembly focused on their rights. </a:t>
            </a:r>
          </a:p>
        </p:txBody>
      </p:sp>
      <p:sp>
        <p:nvSpPr>
          <p:cNvPr id="4" name="Slide Number Placeholder 3"/>
          <p:cNvSpPr>
            <a:spLocks noGrp="1"/>
          </p:cNvSpPr>
          <p:nvPr>
            <p:ph type="sldNum" sz="quarter" idx="5"/>
          </p:nvPr>
        </p:nvSpPr>
        <p:spPr/>
        <p:txBody>
          <a:bodyPr/>
          <a:lstStyle/>
          <a:p>
            <a:fld id="{6301C135-8ECD-234C-BECE-154CA43012B9}" type="slidenum">
              <a:rPr lang="en-US" smtClean="0"/>
              <a:t>1</a:t>
            </a:fld>
            <a:endParaRPr lang="en-US"/>
          </a:p>
        </p:txBody>
      </p:sp>
    </p:spTree>
    <p:extLst>
      <p:ext uri="{BB962C8B-B14F-4D97-AF65-F5344CB8AC3E}">
        <p14:creationId xmlns:p14="http://schemas.microsoft.com/office/powerpoint/2010/main" val="4258447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Arial" panose="020B0604020202020204" pitchFamily="34" charset="0"/>
              </a:rPr>
              <a:t>The full case study is available on the RRSA website, where you can print it out and share with your colleagues if you are choosing to focus on this as part of your session.</a:t>
            </a:r>
            <a:r>
              <a:rPr lang="en-GB" sz="1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301C135-8ECD-234C-BECE-154CA43012B9}" type="slidenum">
              <a:rPr lang="en-US" smtClean="0"/>
              <a:t>10</a:t>
            </a:fld>
            <a:endParaRPr lang="en-US"/>
          </a:p>
        </p:txBody>
      </p:sp>
    </p:spTree>
    <p:extLst>
      <p:ext uri="{BB962C8B-B14F-4D97-AF65-F5344CB8AC3E}">
        <p14:creationId xmlns:p14="http://schemas.microsoft.com/office/powerpoint/2010/main" val="3297236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Calibri" panose="020F0502020204030204" pitchFamily="34" charset="0"/>
                <a:cs typeface="Arial" panose="020B0604020202020204" pitchFamily="34" charset="0"/>
              </a:rPr>
              <a:t>Trainer notes: Encourage your colleagues to explore the RRSA website to find additional resources. If you have time, please explore these links ahead of your session with colleagues. You may well find a particular resource that you want to highlight to all as part of your input. There may be links you want to share with the team ahead of or as follow up to your input with them.</a:t>
            </a:r>
          </a:p>
          <a:p>
            <a:r>
              <a:rPr lang="en-GB" sz="1800" dirty="0">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11</a:t>
            </a:fld>
            <a:endParaRPr lang="en-US"/>
          </a:p>
        </p:txBody>
      </p:sp>
    </p:spTree>
    <p:extLst>
      <p:ext uri="{BB962C8B-B14F-4D97-AF65-F5344CB8AC3E}">
        <p14:creationId xmlns:p14="http://schemas.microsoft.com/office/powerpoint/2010/main" val="1598581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301C135-8ECD-234C-BECE-154CA43012B9}" type="slidenum">
              <a:rPr lang="en-US" smtClean="0"/>
              <a:t>12</a:t>
            </a:fld>
            <a:endParaRPr lang="en-US"/>
          </a:p>
        </p:txBody>
      </p:sp>
    </p:spTree>
    <p:extLst>
      <p:ext uri="{BB962C8B-B14F-4D97-AF65-F5344CB8AC3E}">
        <p14:creationId xmlns:p14="http://schemas.microsoft.com/office/powerpoint/2010/main" val="2312883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2</a:t>
            </a:fld>
            <a:endParaRPr lang="en-US"/>
          </a:p>
        </p:txBody>
      </p:sp>
    </p:spTree>
    <p:extLst>
      <p:ext uri="{BB962C8B-B14F-4D97-AF65-F5344CB8AC3E}">
        <p14:creationId xmlns:p14="http://schemas.microsoft.com/office/powerpoint/2010/main" val="2250294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GB" sz="1800" kern="100" dirty="0">
                <a:effectLst/>
                <a:latin typeface="Arial" panose="020B0604020202020204" pitchFamily="34" charset="0"/>
                <a:ea typeface="Calibri" panose="020F0502020204030204" pitchFamily="34" charset="0"/>
                <a:cs typeface="Arial" panose="020B0604020202020204" pitchFamily="34" charset="0"/>
              </a:rPr>
              <a:t>Trainer notes: O</a:t>
            </a:r>
            <a:r>
              <a:rPr lang="en-GB" sz="1800" b="0" i="0" u="none" strike="noStrike" dirty="0">
                <a:solidFill>
                  <a:srgbClr val="000000"/>
                </a:solidFill>
                <a:effectLst/>
                <a:latin typeface="Arial" panose="020B0604020202020204" pitchFamily="34" charset="0"/>
                <a:cs typeface="Arial" panose="020B0604020202020204" pitchFamily="34" charset="0"/>
              </a:rPr>
              <a:t>ne area both new and experienced Rights Respecting Schools need to consider is how to support children and young people to develop their knowledge and understanding of children’s rights and human rights, and how this knowledge develops and deepens as they move through your setting.</a:t>
            </a:r>
            <a:r>
              <a:rPr lang="en-US" sz="1800" b="0" i="0" dirty="0">
                <a:solidFill>
                  <a:srgbClr val="000000"/>
                </a:solidFill>
                <a:effectLst/>
                <a:latin typeface="Arial" panose="020B0604020202020204" pitchFamily="34" charset="0"/>
                <a:cs typeface="Arial" panose="020B0604020202020204" pitchFamily="34" charset="0"/>
              </a:rPr>
              <a:t>​</a:t>
            </a:r>
          </a:p>
          <a:p>
            <a:pPr algn="l" rtl="0" fontAlgn="base">
              <a:buFont typeface="Arial" panose="020B0604020202020204" pitchFamily="34" charset="0"/>
              <a:buNone/>
            </a:pPr>
            <a:endParaRPr lang="en-US" sz="1800" b="0" i="0" dirty="0">
              <a:solidFill>
                <a:srgbClr val="000000"/>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None/>
            </a:pPr>
            <a:r>
              <a:rPr lang="en-GB" sz="1800" b="0" i="0" u="none" strike="noStrike" dirty="0">
                <a:solidFill>
                  <a:srgbClr val="000000"/>
                </a:solidFill>
                <a:effectLst/>
                <a:latin typeface="Arial" panose="020B0604020202020204" pitchFamily="34" charset="0"/>
                <a:cs typeface="Arial" panose="020B0604020202020204" pitchFamily="34" charset="0"/>
              </a:rPr>
              <a:t>Whether you are a nursery considering how to introduce basic rights concepts to the youngest learners, a primary school considering how to develop a progression in understanding across your school, or a high school thinking about how to embed rights across a range of subject areas, this CPD session is intended to support you and your colleagues to strengthen our practice in this area. </a:t>
            </a:r>
            <a:endParaRPr lang="en-US" sz="1800" b="0" i="0"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Arial" panose="020B0604020202020204" pitchFamily="34" charset="0"/>
                <a:ea typeface="Calibri" panose="020F0502020204030204" pitchFamily="34" charset="0"/>
                <a:cs typeface="Arial" panose="020B0604020202020204" pitchFamily="34" charset="0"/>
              </a:rPr>
              <a:t>. </a:t>
            </a:r>
          </a:p>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3</a:t>
            </a:fld>
            <a:endParaRPr lang="en-US"/>
          </a:p>
        </p:txBody>
      </p:sp>
    </p:spTree>
    <p:extLst>
      <p:ext uri="{BB962C8B-B14F-4D97-AF65-F5344CB8AC3E}">
        <p14:creationId xmlns:p14="http://schemas.microsoft.com/office/powerpoint/2010/main" val="426100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dirty="0">
                <a:effectLst/>
                <a:latin typeface="Arial" panose="020B0604020202020204" pitchFamily="34" charset="0"/>
                <a:ea typeface="Calibri" panose="020F0502020204030204" pitchFamily="34" charset="0"/>
                <a:cs typeface="Arial" panose="020B0604020202020204" pitchFamily="34" charset="0"/>
              </a:rPr>
              <a:t>Trainer notes: Delete this slide before using.</a:t>
            </a:r>
          </a:p>
          <a:p>
            <a:pPr>
              <a:lnSpc>
                <a:spcPct val="107000"/>
              </a:lnSpc>
              <a:spcAft>
                <a:spcPts val="800"/>
              </a:spcAft>
            </a:pPr>
            <a:r>
              <a:rPr lang="en-GB" sz="1800" kern="1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800" kern="100" dirty="0">
                <a:effectLst/>
                <a:latin typeface="Arial" panose="020B0604020202020204" pitchFamily="34" charset="0"/>
                <a:ea typeface="Calibri" panose="020F0502020204030204" pitchFamily="34" charset="0"/>
                <a:cs typeface="Arial" panose="020B0604020202020204" pitchFamily="34" charset="0"/>
              </a:rPr>
              <a:t>It would be useful to have copies of the simplified CRC or the icons so that staff can refer to them throughout the session. </a:t>
            </a:r>
            <a:r>
              <a:rPr lang="en-GB" sz="1800" dirty="0">
                <a:effectLst/>
                <a:latin typeface="Arial" panose="020B0604020202020204" pitchFamily="34" charset="0"/>
                <a:ea typeface="Calibri" panose="020F0502020204030204" pitchFamily="34" charset="0"/>
                <a:cs typeface="Arial" panose="020B0604020202020204" pitchFamily="34" charset="0"/>
              </a:rPr>
              <a:t>Unicef.uk/</a:t>
            </a:r>
            <a:r>
              <a:rPr lang="en-GB" sz="1800" dirty="0" err="1">
                <a:effectLst/>
                <a:latin typeface="Arial" panose="020B0604020202020204" pitchFamily="34" charset="0"/>
                <a:ea typeface="Calibri" panose="020F0502020204030204" pitchFamily="34" charset="0"/>
                <a:cs typeface="Arial" panose="020B0604020202020204" pitchFamily="34" charset="0"/>
              </a:rPr>
              <a:t>CRC_Icons</a:t>
            </a: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301C135-8ECD-234C-BECE-154CA43012B9}" type="slidenum">
              <a:rPr lang="en-US" smtClean="0"/>
              <a:t>4</a:t>
            </a:fld>
            <a:endParaRPr lang="en-US"/>
          </a:p>
        </p:txBody>
      </p:sp>
    </p:spTree>
    <p:extLst>
      <p:ext uri="{BB962C8B-B14F-4D97-AF65-F5344CB8AC3E}">
        <p14:creationId xmlns:p14="http://schemas.microsoft.com/office/powerpoint/2010/main" val="4131547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rPr>
              <a:t>The video complements the content of this pack and can also be used separately, when introducing new staff to RRSA for example.</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5</a:t>
            </a:fld>
            <a:endParaRPr lang="en-US"/>
          </a:p>
        </p:txBody>
      </p:sp>
    </p:spTree>
    <p:extLst>
      <p:ext uri="{BB962C8B-B14F-4D97-AF65-F5344CB8AC3E}">
        <p14:creationId xmlns:p14="http://schemas.microsoft.com/office/powerpoint/2010/main" val="579072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Calibri" panose="020F0502020204030204" pitchFamily="34" charset="0"/>
              </a:rPr>
              <a:t>This slide can help you share the ‘structure’ of RRSA with your colleagues and provide and an overview of the programme. These three strands are not unique to the Award, they are recognised globally as the pillars for most human rights education.</a:t>
            </a:r>
          </a:p>
          <a:p>
            <a:endParaRPr lang="en-GB" sz="1800" dirty="0">
              <a:effectLst/>
              <a:latin typeface="Arial" panose="020B0604020202020204" pitchFamily="34" charset="0"/>
            </a:endParaRPr>
          </a:p>
          <a:p>
            <a:r>
              <a:rPr lang="en-GB" sz="1800" dirty="0">
                <a:effectLst/>
                <a:latin typeface="Arial" panose="020B0604020202020204" pitchFamily="34" charset="0"/>
              </a:rPr>
              <a:t>These outcomes are particularly relevant to our curriculum. RRSA requires learners need to be learning about engaging with the various articles of the CRC wherever it is relevant to do so.</a:t>
            </a:r>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6</a:t>
            </a:fld>
            <a:endParaRPr lang="en-US"/>
          </a:p>
        </p:txBody>
      </p:sp>
    </p:spTree>
    <p:extLst>
      <p:ext uri="{BB962C8B-B14F-4D97-AF65-F5344CB8AC3E}">
        <p14:creationId xmlns:p14="http://schemas.microsoft.com/office/powerpoint/2010/main" val="2726884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Calibri"/>
                <a:cs typeface="Arial" panose="020B0604020202020204" pitchFamily="34" charset="0"/>
              </a:rPr>
              <a:t>Presenter notes: Choose the questions that are most relevant to your setting and experience. Collect some of the ideas from your colleagues and add them to your action plan/evidence for your next stage of the Award.</a:t>
            </a:r>
          </a:p>
          <a:p>
            <a:endParaRPr lang="en-GB" sz="1800" dirty="0">
              <a:solidFill>
                <a:srgbClr val="000000"/>
              </a:solidFill>
              <a:latin typeface="Arial" panose="020B0604020202020204" pitchFamily="34" charset="0"/>
              <a:ea typeface="Calibri"/>
              <a:cs typeface="Arial" panose="020B0604020202020204" pitchFamily="34" charset="0"/>
            </a:endParaRPr>
          </a:p>
          <a:p>
            <a:pPr marL="342900" indent="-342900">
              <a:buAutoNum type="arabicPeriod"/>
            </a:pPr>
            <a:r>
              <a:rPr lang="en-GB" sz="1800" dirty="0">
                <a:solidFill>
                  <a:srgbClr val="000000"/>
                </a:solidFill>
                <a:latin typeface="Arial" panose="020B0604020202020204" pitchFamily="34" charset="0"/>
                <a:ea typeface="Calibri"/>
                <a:cs typeface="Arial" panose="020B0604020202020204" pitchFamily="34" charset="0"/>
              </a:rPr>
              <a:t>Assemblies are great opportunities to discuss rights. How do you ensure coverage of a variety of articles from the CRC? Are rights also discussed in lessons/class/tutor time and is this planned or incidental or a bit of both? How do you know that rights are being discussed outside of assembly time? Is this something the steering group could find out e.g. gathering pupil voice? Would you see and/or hear rights being discussed outside of assemblies?</a:t>
            </a:r>
          </a:p>
          <a:p>
            <a:pPr marL="342900" indent="-342900">
              <a:buAutoNum type="arabicPeriod"/>
            </a:pPr>
            <a:r>
              <a:rPr lang="en-GB" sz="1800" dirty="0">
                <a:solidFill>
                  <a:srgbClr val="000000"/>
                </a:solidFill>
                <a:latin typeface="Arial" panose="020B0604020202020204" pitchFamily="34" charset="0"/>
                <a:ea typeface="Calibri"/>
                <a:cs typeface="Arial" panose="020B0604020202020204" pitchFamily="34" charset="0"/>
              </a:rPr>
              <a:t>Again, assemblies are great opportunities to delve into rights language. Perhaps consider how this is further explored with your pupils. Some areas of the curriculum lend themselves particularly well to these conversations such as History and RE. What opportunities are there to explore this language and concepts in your setting?</a:t>
            </a:r>
          </a:p>
          <a:p>
            <a:pPr marL="342900" indent="-342900">
              <a:buAutoNum type="arabicPeriod"/>
            </a:pPr>
            <a:r>
              <a:rPr lang="en-GB" sz="1800" dirty="0">
                <a:solidFill>
                  <a:srgbClr val="000000"/>
                </a:solidFill>
                <a:latin typeface="Arial" panose="020B0604020202020204" pitchFamily="34" charset="0"/>
                <a:ea typeface="Calibri"/>
                <a:cs typeface="Arial" panose="020B0604020202020204" pitchFamily="34" charset="0"/>
              </a:rPr>
              <a:t>We would not expect all pupils in all settings to experience all of these different activities but it is useful to consider how a child or young person experiences their rights in your setting. </a:t>
            </a:r>
            <a:endParaRPr lang="en-GB" sz="1800" dirty="0">
              <a:solidFill>
                <a:srgbClr val="000000"/>
              </a:solidFill>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7</a:t>
            </a:fld>
            <a:endParaRPr lang="en-US"/>
          </a:p>
        </p:txBody>
      </p:sp>
    </p:spTree>
    <p:extLst>
      <p:ext uri="{BB962C8B-B14F-4D97-AF65-F5344CB8AC3E}">
        <p14:creationId xmlns:p14="http://schemas.microsoft.com/office/powerpoint/2010/main" val="2762142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800" dirty="0">
                <a:effectLst/>
                <a:latin typeface="Arial" panose="020B0604020202020204" pitchFamily="34" charset="0"/>
                <a:ea typeface="Calibri"/>
                <a:cs typeface="Arial" panose="020B0604020202020204" pitchFamily="34" charset="0"/>
              </a:rPr>
              <a:t>Presenter notes: There are three suggestions for activities. Depending on the time you have available, choose one or more activities for your colleagues to work on together to further explore the topic. Different groups could explore different activities. The activities that you do not wish to use can be deleted.</a:t>
            </a:r>
            <a:endParaRPr lang="en-US" sz="1800" dirty="0">
              <a:latin typeface="Arial" panose="020B0604020202020204" pitchFamily="34" charset="0"/>
              <a:ea typeface="Calibri"/>
              <a:cs typeface="Arial" panose="020B0604020202020204" pitchFamily="34" charset="0"/>
            </a:endParaRPr>
          </a:p>
          <a:p>
            <a:pPr>
              <a:defRPr/>
            </a:pPr>
            <a:endParaRPr lang="en-GB" sz="1800" dirty="0">
              <a:latin typeface="Arial" panose="020B0604020202020204" pitchFamily="34" charset="0"/>
              <a:cs typeface="Arial" panose="020B0604020202020204" pitchFamily="34" charset="0"/>
            </a:endParaRPr>
          </a:p>
          <a:p>
            <a:pPr marL="342900" indent="-342900">
              <a:buAutoNum type="arabicPeriod"/>
              <a:defRPr/>
            </a:pPr>
            <a:r>
              <a:rPr lang="en-GB" sz="1800" dirty="0">
                <a:latin typeface="Arial" panose="020B0604020202020204" pitchFamily="34" charset="0"/>
                <a:cs typeface="Arial" panose="020B0604020202020204" pitchFamily="34" charset="0"/>
              </a:rPr>
              <a:t>Schools tell us that they use assemblies as a vehicle through which to explore rights which is a great start. How could you build on this? Subjects such as RE, History and PSHCE lend themselves particularly well to further rights discussion. How do you ensure that links are being made and rights are discussed outside of assemblies? </a:t>
            </a:r>
            <a:r>
              <a:rPr lang="en-GB" sz="1800" dirty="0">
                <a:solidFill>
                  <a:srgbClr val="000000"/>
                </a:solidFill>
                <a:latin typeface="Arial"/>
                <a:ea typeface="Calibri"/>
                <a:cs typeface="Arial"/>
              </a:rPr>
              <a:t>How might articles from the CRC come up in less ‘obvious’ curriculum areas?</a:t>
            </a:r>
            <a:endParaRPr lang="en-GB" sz="1800" dirty="0">
              <a:latin typeface="Arial" panose="020B0604020202020204" pitchFamily="34" charset="0"/>
              <a:cs typeface="Arial" panose="020B0604020202020204" pitchFamily="34" charset="0"/>
            </a:endParaRPr>
          </a:p>
          <a:p>
            <a:pPr marL="342900" indent="-342900">
              <a:buAutoNum type="arabicPeriod"/>
              <a:defRPr/>
            </a:pPr>
            <a:r>
              <a:rPr lang="en-GB" sz="1800" dirty="0">
                <a:latin typeface="Arial" panose="020B0604020202020204" pitchFamily="34" charset="0"/>
                <a:cs typeface="Arial" panose="020B0604020202020204" pitchFamily="34" charset="0"/>
              </a:rPr>
              <a:t>Once children have a good foundation of rights knowledge, it is useful to consider how this can be deepened and what opportunities there are for progression as they move through the school? Does rights learning look the same in Reception as it does in Y6? How can you ensure that the knowledge and understanding of children’s rights concepts is deepened as pupils learn and grow?</a:t>
            </a:r>
          </a:p>
          <a:p>
            <a:pPr marL="342900" indent="-342900">
              <a:buAutoNum type="arabicPeriod"/>
              <a:defRPr/>
            </a:pPr>
            <a:r>
              <a:rPr lang="en-GB" sz="1800" dirty="0">
                <a:latin typeface="Arial" panose="020B0604020202020204" pitchFamily="34" charset="0"/>
                <a:cs typeface="Arial" panose="020B0604020202020204" pitchFamily="34" charset="0"/>
              </a:rPr>
              <a:t>These settings have shared their work to give you ideas of how to strengthen this area of practice. </a:t>
            </a:r>
            <a:endParaRPr lang="en-GB" sz="1200" b="0" dirty="0">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301C135-8ECD-234C-BECE-154CA43012B9}" type="slidenum">
              <a:rPr lang="en-US" smtClean="0"/>
              <a:t>8</a:t>
            </a:fld>
            <a:endParaRPr lang="en-US"/>
          </a:p>
        </p:txBody>
      </p:sp>
    </p:spTree>
    <p:extLst>
      <p:ext uri="{BB962C8B-B14F-4D97-AF65-F5344CB8AC3E}">
        <p14:creationId xmlns:p14="http://schemas.microsoft.com/office/powerpoint/2010/main" val="1782216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800" dirty="0">
                <a:effectLst/>
                <a:latin typeface="Arial"/>
                <a:ea typeface="Calibri"/>
                <a:cs typeface="Arial"/>
              </a:rPr>
              <a:t>Presenter notes: There are three suggestions for activities. Depending on the time you have available, choose one or more activities for your colleagues to work on together to further explore the topic. Different groups could explore different activities. The activities that you do not wish to use can be deleted.</a:t>
            </a:r>
            <a:endParaRPr lang="en-US" sz="1800" dirty="0">
              <a:latin typeface="Arial"/>
              <a:ea typeface="Calibri"/>
              <a:cs typeface="Arial"/>
            </a:endParaRPr>
          </a:p>
          <a:p>
            <a:pPr>
              <a:defRPr/>
            </a:pPr>
            <a:endParaRPr lang="en-GB" sz="1800" dirty="0">
              <a:latin typeface="Arial" panose="020B0604020202020204" pitchFamily="34" charset="0"/>
              <a:ea typeface="Calibri"/>
              <a:cs typeface="Arial" panose="020B0604020202020204" pitchFamily="34" charset="0"/>
            </a:endParaRPr>
          </a:p>
          <a:p>
            <a:pPr>
              <a:defRPr/>
            </a:pPr>
            <a:r>
              <a:rPr lang="en-GB" sz="1800" dirty="0">
                <a:latin typeface="Arial"/>
                <a:cs typeface="Arial"/>
              </a:rPr>
              <a:t>1. Some subjects lend themselves more readily to rights such as RE, History and PSHCE. Are links to rights included in planning for these subjects? We hope that schools make meaningful links to rights where possible but recognise it is not always possible. For example, some secondary maths departments include statistics based on rights (such as global data on access to clean water, education, vaccinations) as starter activities where relevant. Look at opportunities to make meaningful links. </a:t>
            </a:r>
            <a:endParaRPr lang="en-GB" sz="1800" dirty="0">
              <a:latin typeface="Arial"/>
              <a:ea typeface="Calibri"/>
              <a:cs typeface="Arial"/>
            </a:endParaRPr>
          </a:p>
          <a:p>
            <a:pPr>
              <a:defRPr/>
            </a:pPr>
            <a:r>
              <a:rPr lang="en-GB" sz="1800" dirty="0">
                <a:latin typeface="Arial"/>
                <a:cs typeface="Arial"/>
              </a:rPr>
              <a:t> </a:t>
            </a:r>
          </a:p>
          <a:p>
            <a:pPr>
              <a:defRPr/>
            </a:pPr>
            <a:r>
              <a:rPr lang="en-GB" sz="1800" dirty="0">
                <a:latin typeface="Arial"/>
                <a:cs typeface="Arial"/>
              </a:rPr>
              <a:t>2. Tutor time is a great opportunity for discussion linked to rights. Are rights included in planning for tutor time? How do you ensure coverage of rights and concepts throughout the year?</a:t>
            </a:r>
          </a:p>
          <a:p>
            <a:pPr>
              <a:defRPr/>
            </a:pPr>
            <a:endParaRPr lang="en-GB" sz="1800" dirty="0">
              <a:latin typeface="Arial"/>
              <a:cs typeface="Arial"/>
            </a:endParaRPr>
          </a:p>
          <a:p>
            <a:pPr>
              <a:defRPr/>
            </a:pPr>
            <a:r>
              <a:rPr lang="en-GB" sz="1800" dirty="0">
                <a:latin typeface="Arial"/>
                <a:cs typeface="Arial"/>
              </a:rPr>
              <a:t>3. Does rights learning look the same when pupils start at your school and when they leave? How do you ensure a </a:t>
            </a:r>
            <a:r>
              <a:rPr lang="en-GB" sz="1800" b="1" dirty="0">
                <a:latin typeface="Arial"/>
                <a:cs typeface="Arial"/>
              </a:rPr>
              <a:t>progression of knowledge and understanding </a:t>
            </a:r>
            <a:r>
              <a:rPr lang="en-GB" sz="1800" dirty="0">
                <a:latin typeface="Arial"/>
                <a:cs typeface="Arial"/>
              </a:rPr>
              <a:t>as they move through school?</a:t>
            </a:r>
            <a:endParaRPr lang="en-GB" sz="1200" b="0" dirty="0">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301C135-8ECD-234C-BECE-154CA43012B9}" type="slidenum">
              <a:rPr lang="en-US" smtClean="0"/>
              <a:t>9</a:t>
            </a:fld>
            <a:endParaRPr lang="en-US"/>
          </a:p>
        </p:txBody>
      </p:sp>
    </p:spTree>
    <p:extLst>
      <p:ext uri="{BB962C8B-B14F-4D97-AF65-F5344CB8AC3E}">
        <p14:creationId xmlns:p14="http://schemas.microsoft.com/office/powerpoint/2010/main" val="6093531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1">
    <p:bg>
      <p:bgPr>
        <a:solidFill>
          <a:schemeClr val="bg1">
            <a:alpha val="97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EC4305-9547-9843-9C82-EA7A6EDD68E0}"/>
              </a:ext>
            </a:extLst>
          </p:cNvPr>
          <p:cNvSpPr/>
          <p:nvPr userDrawn="1"/>
        </p:nvSpPr>
        <p:spPr>
          <a:xfrm>
            <a:off x="0" y="0"/>
            <a:ext cx="12192000" cy="685800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E68D08BF-C942-A840-8D12-6C728915A557}"/>
              </a:ext>
            </a:extLst>
          </p:cNvPr>
          <p:cNvSpPr>
            <a:spLocks noGrp="1"/>
          </p:cNvSpPr>
          <p:nvPr>
            <p:ph type="ctrTitle" hasCustomPrompt="1"/>
          </p:nvPr>
        </p:nvSpPr>
        <p:spPr>
          <a:xfrm>
            <a:off x="3036000" y="3035252"/>
            <a:ext cx="6120000" cy="787496"/>
          </a:xfrm>
          <a:solidFill>
            <a:schemeClr val="bg1"/>
          </a:solidFill>
          <a:ln>
            <a:noFill/>
          </a:ln>
        </p:spPr>
        <p:txBody>
          <a:bodyPr wrap="square" lIns="180000" tIns="180000" rIns="180000" bIns="36000" anchor="ctr" anchorCtr="0">
            <a:spAutoFit/>
          </a:bodyPr>
          <a:lstStyle>
            <a:lvl1pPr>
              <a:defRPr sz="4000" b="1" i="0" cap="none" spc="0" baseline="0">
                <a:solidFill>
                  <a:srgbClr val="00AEEF"/>
                </a:solidFill>
                <a:latin typeface="Univers LT Pro 85 XBlack" panose="020B0804030502020204" pitchFamily="34" charset="77"/>
              </a:defRPr>
            </a:lvl1pPr>
          </a:lstStyle>
          <a:p>
            <a:r>
              <a:rPr lang="en-US" dirty="0"/>
              <a:t>CLICK TO EDIT TITLE</a:t>
            </a:r>
            <a:endParaRPr lang="en-GB" dirty="0"/>
          </a:p>
        </p:txBody>
      </p:sp>
      <p:pic>
        <p:nvPicPr>
          <p:cNvPr id="9" name="Picture 8" descr="Graphical user interface, text, application&#10;&#10;Description automatically generated">
            <a:extLst>
              <a:ext uri="{FF2B5EF4-FFF2-40B4-BE49-F238E27FC236}">
                <a16:creationId xmlns:a16="http://schemas.microsoft.com/office/drawing/2014/main" id="{53BE7CC5-4C79-1244-9F01-978F50A8D7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5630" y="5519146"/>
            <a:ext cx="1712559" cy="1172599"/>
          </a:xfrm>
          <a:prstGeom prst="rect">
            <a:avLst/>
          </a:prstGeom>
        </p:spPr>
      </p:pic>
    </p:spTree>
    <p:extLst>
      <p:ext uri="{BB962C8B-B14F-4D97-AF65-F5344CB8AC3E}">
        <p14:creationId xmlns:p14="http://schemas.microsoft.com/office/powerpoint/2010/main" val="1614505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pic>
        <p:nvPicPr>
          <p:cNvPr id="3" name="Picture 2" descr="A picture containing human face, person, toddler, clothing&#10;&#10;Description automatically generated">
            <a:extLst>
              <a:ext uri="{FF2B5EF4-FFF2-40B4-BE49-F238E27FC236}">
                <a16:creationId xmlns:a16="http://schemas.microsoft.com/office/drawing/2014/main" id="{4B0F8D60-CEE8-04DE-1987-2BDFA30CFE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B7F9DE6-B0BB-E94A-BBCC-550AA8C2847A}"/>
              </a:ext>
            </a:extLst>
          </p:cNvPr>
          <p:cNvSpPr txBox="1"/>
          <p:nvPr userDrawn="1"/>
        </p:nvSpPr>
        <p:spPr>
          <a:xfrm rot="5400000">
            <a:off x="11370842" y="5981107"/>
            <a:ext cx="1264025" cy="215444"/>
          </a:xfrm>
          <a:prstGeom prst="rect">
            <a:avLst/>
          </a:prstGeom>
          <a:noFill/>
        </p:spPr>
        <p:txBody>
          <a:bodyPr wrap="square">
            <a:spAutoFit/>
          </a:bodyPr>
          <a:lstStyle/>
          <a:p>
            <a:pPr algn="r"/>
            <a:r>
              <a:rPr lang="en-GB" sz="800" b="0" i="0" dirty="0">
                <a:solidFill>
                  <a:schemeClr val="bg1"/>
                </a:solidFill>
                <a:effectLst/>
                <a:latin typeface="Univers LT Pro 45 Light" panose="020B0403020202020204" pitchFamily="34" charset="77"/>
              </a:rPr>
              <a:t>© </a:t>
            </a:r>
            <a:r>
              <a:rPr lang="en-GB" sz="800" b="0" i="0" dirty="0" err="1">
                <a:solidFill>
                  <a:schemeClr val="bg1"/>
                </a:solidFill>
                <a:effectLst/>
                <a:latin typeface="Univers LT Pro 45 Light" panose="020B0403020202020204" pitchFamily="34" charset="77"/>
              </a:rPr>
              <a:t>UNICEF</a:t>
            </a:r>
            <a:r>
              <a:rPr lang="en-GB" sz="800" b="0" i="0" dirty="0" err="1">
                <a:solidFill>
                  <a:schemeClr val="bg1"/>
                </a:solidFill>
                <a:effectLst/>
                <a:latin typeface="Montserrat" pitchFamily="2" charset="77"/>
              </a:rPr>
              <a:t>Sandag</a:t>
            </a:r>
            <a:endParaRPr lang="en-US" sz="800" b="0" i="0" dirty="0">
              <a:solidFill>
                <a:schemeClr val="bg1"/>
              </a:solidFill>
              <a:latin typeface="Univers LT Pro 45 Light" panose="020B0403020202020204" pitchFamily="34" charset="77"/>
            </a:endParaRPr>
          </a:p>
        </p:txBody>
      </p:sp>
      <p:pic>
        <p:nvPicPr>
          <p:cNvPr id="8" name="Picture 7" descr="Logo&#10;&#10;Description automatically generated with low confidence">
            <a:extLst>
              <a:ext uri="{FF2B5EF4-FFF2-40B4-BE49-F238E27FC236}">
                <a16:creationId xmlns:a16="http://schemas.microsoft.com/office/drawing/2014/main" id="{79C7465A-9FD6-6947-AD0B-9AC91E3717E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6" y="0"/>
            <a:ext cx="1728039" cy="1728039"/>
          </a:xfrm>
          <a:prstGeom prst="rect">
            <a:avLst/>
          </a:prstGeom>
        </p:spPr>
      </p:pic>
      <p:sp>
        <p:nvSpPr>
          <p:cNvPr id="9" name="Title 1">
            <a:extLst>
              <a:ext uri="{FF2B5EF4-FFF2-40B4-BE49-F238E27FC236}">
                <a16:creationId xmlns:a16="http://schemas.microsoft.com/office/drawing/2014/main" id="{B90B541F-A993-B649-8826-0F9DE362481C}"/>
              </a:ext>
            </a:extLst>
          </p:cNvPr>
          <p:cNvSpPr>
            <a:spLocks noGrp="1"/>
          </p:cNvSpPr>
          <p:nvPr>
            <p:ph type="ctrTitle" hasCustomPrompt="1"/>
          </p:nvPr>
        </p:nvSpPr>
        <p:spPr>
          <a:xfrm>
            <a:off x="296867" y="5775443"/>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CLICK TO EDIT TITLE</a:t>
            </a:r>
            <a:endParaRPr lang="en-GB" dirty="0"/>
          </a:p>
        </p:txBody>
      </p:sp>
      <p:sp>
        <p:nvSpPr>
          <p:cNvPr id="4" name="TextBox 3">
            <a:extLst>
              <a:ext uri="{FF2B5EF4-FFF2-40B4-BE49-F238E27FC236}">
                <a16:creationId xmlns:a16="http://schemas.microsoft.com/office/drawing/2014/main" id="{C96A18E2-32BB-24B9-2456-E8A39154EEC6}"/>
              </a:ext>
            </a:extLst>
          </p:cNvPr>
          <p:cNvSpPr txBox="1"/>
          <p:nvPr userDrawn="1"/>
        </p:nvSpPr>
        <p:spPr>
          <a:xfrm>
            <a:off x="317405" y="295061"/>
            <a:ext cx="3412931" cy="830997"/>
          </a:xfrm>
          <a:prstGeom prst="rect">
            <a:avLst/>
          </a:prstGeom>
          <a:noFill/>
        </p:spPr>
        <p:txBody>
          <a:bodyPr wrap="square">
            <a:spAutoFit/>
          </a:bodyPr>
          <a:lstStyle/>
          <a:p>
            <a:r>
              <a:rPr lang="en-GB" sz="1200" b="0" i="0" dirty="0">
                <a:solidFill>
                  <a:schemeClr val="bg1"/>
                </a:solidFill>
                <a:effectLst/>
                <a:latin typeface="Univers LT Pro 45 Light" panose="020B0403020202020204" pitchFamily="34" charset="77"/>
              </a:rPr>
              <a:t>2-year-old </a:t>
            </a:r>
            <a:r>
              <a:rPr lang="en-GB" sz="1200" b="0" i="0" dirty="0" err="1">
                <a:solidFill>
                  <a:schemeClr val="bg1"/>
                </a:solidFill>
                <a:effectLst/>
                <a:latin typeface="Univers LT Pro 45 Light" panose="020B0403020202020204" pitchFamily="34" charset="77"/>
              </a:rPr>
              <a:t>Anirlan</a:t>
            </a:r>
            <a:r>
              <a:rPr lang="en-GB" sz="1200" b="0" i="0" dirty="0">
                <a:solidFill>
                  <a:schemeClr val="bg1"/>
                </a:solidFill>
                <a:effectLst/>
                <a:latin typeface="Univers LT Pro 45 Light" panose="020B0403020202020204" pitchFamily="34" charset="77"/>
              </a:rPr>
              <a:t> lives in Mongolia with her mother, </a:t>
            </a:r>
            <a:r>
              <a:rPr lang="en-GB" sz="1200" b="0" i="0" dirty="0" err="1">
                <a:solidFill>
                  <a:schemeClr val="bg1"/>
                </a:solidFill>
                <a:effectLst/>
                <a:latin typeface="Univers LT Pro 45 Light" panose="020B0403020202020204" pitchFamily="34" charset="77"/>
              </a:rPr>
              <a:t>Otgonbayar</a:t>
            </a:r>
            <a:r>
              <a:rPr lang="en-GB" sz="1200" b="0" i="0" dirty="0">
                <a:solidFill>
                  <a:schemeClr val="bg1"/>
                </a:solidFill>
                <a:effectLst/>
                <a:latin typeface="Univers LT Pro 45 Light" panose="020B0403020202020204" pitchFamily="34" charset="77"/>
              </a:rPr>
              <a:t>. UNICEF health worker, </a:t>
            </a:r>
            <a:r>
              <a:rPr lang="en-GB" sz="1200" b="0" i="0" dirty="0" err="1">
                <a:solidFill>
                  <a:schemeClr val="bg1"/>
                </a:solidFill>
                <a:effectLst/>
                <a:latin typeface="Univers LT Pro 45 Light" panose="020B0403020202020204" pitchFamily="34" charset="77"/>
              </a:rPr>
              <a:t>Ogi</a:t>
            </a:r>
            <a:r>
              <a:rPr lang="en-GB" sz="1200" b="0" i="0" dirty="0">
                <a:solidFill>
                  <a:schemeClr val="bg1"/>
                </a:solidFill>
                <a:effectLst/>
                <a:latin typeface="Univers LT Pro 45 Light" panose="020B0403020202020204" pitchFamily="34" charset="77"/>
              </a:rPr>
              <a:t> travels hundreds of miles to vaccinate children in </a:t>
            </a:r>
            <a:r>
              <a:rPr lang="en-GB" sz="1200" b="0" i="0" dirty="0" err="1">
                <a:solidFill>
                  <a:schemeClr val="bg1"/>
                </a:solidFill>
                <a:effectLst/>
                <a:latin typeface="Univers LT Pro 45 Light" panose="020B0403020202020204" pitchFamily="34" charset="77"/>
              </a:rPr>
              <a:t>Anirlan’s</a:t>
            </a:r>
            <a:r>
              <a:rPr lang="en-GB" sz="1200" b="0" i="0" dirty="0">
                <a:solidFill>
                  <a:schemeClr val="bg1"/>
                </a:solidFill>
                <a:effectLst/>
                <a:latin typeface="Univers LT Pro 45 Light" panose="020B0403020202020204" pitchFamily="34" charset="77"/>
              </a:rPr>
              <a:t> remote community.</a:t>
            </a:r>
            <a:endParaRPr lang="en-US" sz="1200" b="0" i="0" dirty="0">
              <a:solidFill>
                <a:schemeClr val="bg1"/>
              </a:solidFill>
              <a:latin typeface="Univers LT Pro 45 Light" panose="020B0403020202020204" pitchFamily="34" charset="77"/>
            </a:endParaRPr>
          </a:p>
        </p:txBody>
      </p:sp>
    </p:spTree>
    <p:extLst>
      <p:ext uri="{BB962C8B-B14F-4D97-AF65-F5344CB8AC3E}">
        <p14:creationId xmlns:p14="http://schemas.microsoft.com/office/powerpoint/2010/main" val="3409396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5">
    <p:bg>
      <p:bgPr>
        <a:solidFill>
          <a:schemeClr val="bg1">
            <a:alpha val="97000"/>
          </a:schemeClr>
        </a:solidFill>
        <a:effectLst/>
      </p:bgPr>
    </p:bg>
    <p:spTree>
      <p:nvGrpSpPr>
        <p:cNvPr id="1" name=""/>
        <p:cNvGrpSpPr/>
        <p:nvPr/>
      </p:nvGrpSpPr>
      <p:grpSpPr>
        <a:xfrm>
          <a:off x="0" y="0"/>
          <a:ext cx="0" cy="0"/>
          <a:chOff x="0" y="0"/>
          <a:chExt cx="0" cy="0"/>
        </a:xfrm>
      </p:grpSpPr>
      <p:pic>
        <p:nvPicPr>
          <p:cNvPr id="4" name="Picture 3" descr="A child holding a box&#10;&#10;Description automatically generated with low confidence">
            <a:extLst>
              <a:ext uri="{FF2B5EF4-FFF2-40B4-BE49-F238E27FC236}">
                <a16:creationId xmlns:a16="http://schemas.microsoft.com/office/drawing/2014/main" id="{FD787A29-255D-73BE-1C68-6CC0BB9139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descr="Logo&#10;&#10;Description automatically generated with low confidence">
            <a:extLst>
              <a:ext uri="{FF2B5EF4-FFF2-40B4-BE49-F238E27FC236}">
                <a16:creationId xmlns:a16="http://schemas.microsoft.com/office/drawing/2014/main" id="{06728B43-A881-824F-9062-0F0823C2615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6" y="0"/>
            <a:ext cx="1728039" cy="1728039"/>
          </a:xfrm>
          <a:prstGeom prst="rect">
            <a:avLst/>
          </a:prstGeom>
        </p:spPr>
      </p:pic>
      <p:sp>
        <p:nvSpPr>
          <p:cNvPr id="9" name="Title 1">
            <a:extLst>
              <a:ext uri="{FF2B5EF4-FFF2-40B4-BE49-F238E27FC236}">
                <a16:creationId xmlns:a16="http://schemas.microsoft.com/office/drawing/2014/main" id="{7C579EE6-3A13-134B-A386-401AC95236A6}"/>
              </a:ext>
            </a:extLst>
          </p:cNvPr>
          <p:cNvSpPr>
            <a:spLocks noGrp="1"/>
          </p:cNvSpPr>
          <p:nvPr>
            <p:ph type="ctrTitle" hasCustomPrompt="1"/>
          </p:nvPr>
        </p:nvSpPr>
        <p:spPr>
          <a:xfrm>
            <a:off x="296867" y="5775443"/>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CLICK TO EDIT TITLE</a:t>
            </a:r>
            <a:endParaRPr lang="en-GB" dirty="0"/>
          </a:p>
        </p:txBody>
      </p:sp>
      <p:sp>
        <p:nvSpPr>
          <p:cNvPr id="11" name="TextBox 10">
            <a:extLst>
              <a:ext uri="{FF2B5EF4-FFF2-40B4-BE49-F238E27FC236}">
                <a16:creationId xmlns:a16="http://schemas.microsoft.com/office/drawing/2014/main" id="{04D475EB-B635-D443-A05E-63B780500DB6}"/>
              </a:ext>
            </a:extLst>
          </p:cNvPr>
          <p:cNvSpPr txBox="1"/>
          <p:nvPr userDrawn="1"/>
        </p:nvSpPr>
        <p:spPr>
          <a:xfrm rot="5400000">
            <a:off x="11452264" y="6118266"/>
            <a:ext cx="1264025" cy="215444"/>
          </a:xfrm>
          <a:prstGeom prst="rect">
            <a:avLst/>
          </a:prstGeom>
          <a:noFill/>
        </p:spPr>
        <p:txBody>
          <a:bodyPr wrap="square">
            <a:spAutoFit/>
          </a:bodyPr>
          <a:lstStyle/>
          <a:p>
            <a:pPr algn="r"/>
            <a:r>
              <a:rPr lang="en-GB" sz="800" b="0" i="0" dirty="0">
                <a:solidFill>
                  <a:schemeClr val="bg1"/>
                </a:solidFill>
                <a:effectLst/>
                <a:latin typeface="Univers LT Pro 45 Light" panose="020B0403020202020204" pitchFamily="34" charset="77"/>
              </a:rPr>
              <a:t>© UNICEF/</a:t>
            </a:r>
            <a:r>
              <a:rPr lang="en-GB" sz="800" b="0" i="0" dirty="0" err="1">
                <a:solidFill>
                  <a:schemeClr val="bg1"/>
                </a:solidFill>
                <a:effectLst/>
                <a:latin typeface="Univers LT Pro 45 Light" panose="020B0403020202020204" pitchFamily="34" charset="77"/>
              </a:rPr>
              <a:t>Issaa</a:t>
            </a:r>
            <a:endParaRPr lang="en-US" sz="800" b="0" i="0" dirty="0">
              <a:solidFill>
                <a:schemeClr val="bg1"/>
              </a:solidFill>
              <a:latin typeface="Univers LT Pro 45 Light" panose="020B0403020202020204" pitchFamily="34" charset="77"/>
            </a:endParaRPr>
          </a:p>
        </p:txBody>
      </p:sp>
      <p:sp>
        <p:nvSpPr>
          <p:cNvPr id="2" name="TextBox 1">
            <a:extLst>
              <a:ext uri="{FF2B5EF4-FFF2-40B4-BE49-F238E27FC236}">
                <a16:creationId xmlns:a16="http://schemas.microsoft.com/office/drawing/2014/main" id="{92BF51E5-329C-8083-1D92-FDC030C48DE6}"/>
              </a:ext>
            </a:extLst>
          </p:cNvPr>
          <p:cNvSpPr txBox="1"/>
          <p:nvPr userDrawn="1"/>
        </p:nvSpPr>
        <p:spPr>
          <a:xfrm>
            <a:off x="317406" y="295061"/>
            <a:ext cx="3059640" cy="830997"/>
          </a:xfrm>
          <a:prstGeom prst="rect">
            <a:avLst/>
          </a:prstGeom>
          <a:noFill/>
        </p:spPr>
        <p:txBody>
          <a:bodyPr wrap="square">
            <a:spAutoFit/>
          </a:bodyPr>
          <a:lstStyle/>
          <a:p>
            <a:r>
              <a:rPr lang="en-GB" sz="1200" b="0" i="0" dirty="0">
                <a:solidFill>
                  <a:schemeClr val="tx1"/>
                </a:solidFill>
                <a:effectLst/>
                <a:latin typeface="Univers LT Pro 45 Light" panose="020B0403020202020204" pitchFamily="34" charset="77"/>
              </a:rPr>
              <a:t>Ali, 8, sheltering in a school following the devastating earthquakes in Syria, holds a box of clothes provided by UNICEF. </a:t>
            </a:r>
          </a:p>
          <a:p>
            <a:endParaRPr lang="en-GB" sz="1200" b="0" i="0" dirty="0">
              <a:solidFill>
                <a:schemeClr val="tx1"/>
              </a:solidFill>
              <a:effectLst/>
              <a:latin typeface="Univers LT Pro 45 Light" panose="020B0403020202020204" pitchFamily="34" charset="77"/>
            </a:endParaRPr>
          </a:p>
        </p:txBody>
      </p:sp>
    </p:spTree>
    <p:extLst>
      <p:ext uri="{BB962C8B-B14F-4D97-AF65-F5344CB8AC3E}">
        <p14:creationId xmlns:p14="http://schemas.microsoft.com/office/powerpoint/2010/main" val="750721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parent box 1">
    <p:spTree>
      <p:nvGrpSpPr>
        <p:cNvPr id="1" name=""/>
        <p:cNvGrpSpPr/>
        <p:nvPr/>
      </p:nvGrpSpPr>
      <p:grpSpPr>
        <a:xfrm>
          <a:off x="0" y="0"/>
          <a:ext cx="0" cy="0"/>
          <a:chOff x="0" y="0"/>
          <a:chExt cx="0" cy="0"/>
        </a:xfrm>
      </p:grpSpPr>
      <p:sp>
        <p:nvSpPr>
          <p:cNvPr id="17" name="Text Placeholder 7">
            <a:extLst>
              <a:ext uri="{FF2B5EF4-FFF2-40B4-BE49-F238E27FC236}">
                <a16:creationId xmlns:a16="http://schemas.microsoft.com/office/drawing/2014/main" id="{3ADCB709-ED65-0741-B289-5B4E347811A1}"/>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1CABC8AD-7222-F34B-9DC8-93443F8D4804}"/>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3F15152C-B9F1-1C47-8AA6-A4AEDF174D0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C5ACB111-88C0-7C49-ACB4-E11D22B29D64}"/>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4" name="Text Placeholder 32">
            <a:extLst>
              <a:ext uri="{FF2B5EF4-FFF2-40B4-BE49-F238E27FC236}">
                <a16:creationId xmlns:a16="http://schemas.microsoft.com/office/drawing/2014/main" id="{3C7D2DC5-51AB-754B-B99C-2DC72F97B410}"/>
              </a:ext>
            </a:extLst>
          </p:cNvPr>
          <p:cNvSpPr>
            <a:spLocks noGrp="1"/>
          </p:cNvSpPr>
          <p:nvPr>
            <p:ph type="body" sz="quarter" idx="22" hasCustomPrompt="1"/>
          </p:nvPr>
        </p:nvSpPr>
        <p:spPr>
          <a:xfrm>
            <a:off x="6535896" y="5471243"/>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23" name="Text Placeholder 32">
            <a:extLst>
              <a:ext uri="{FF2B5EF4-FFF2-40B4-BE49-F238E27FC236}">
                <a16:creationId xmlns:a16="http://schemas.microsoft.com/office/drawing/2014/main" id="{60A7AC5E-963B-0D4E-8617-70DC4C02B753}"/>
              </a:ext>
            </a:extLst>
          </p:cNvPr>
          <p:cNvSpPr>
            <a:spLocks noGrp="1"/>
          </p:cNvSpPr>
          <p:nvPr>
            <p:ph type="body" sz="quarter" idx="21" hasCustomPrompt="1"/>
          </p:nvPr>
        </p:nvSpPr>
        <p:spPr>
          <a:xfrm>
            <a:off x="6535898" y="4179743"/>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Tree>
    <p:extLst>
      <p:ext uri="{BB962C8B-B14F-4D97-AF65-F5344CB8AC3E}">
        <p14:creationId xmlns:p14="http://schemas.microsoft.com/office/powerpoint/2010/main" val="1473668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ransparent box 1">
    <p:spTree>
      <p:nvGrpSpPr>
        <p:cNvPr id="1" name=""/>
        <p:cNvGrpSpPr/>
        <p:nvPr/>
      </p:nvGrpSpPr>
      <p:grpSpPr>
        <a:xfrm>
          <a:off x="0" y="0"/>
          <a:ext cx="0" cy="0"/>
          <a:chOff x="0" y="0"/>
          <a:chExt cx="0" cy="0"/>
        </a:xfrm>
      </p:grpSpPr>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pic>
        <p:nvPicPr>
          <p:cNvPr id="5" name="Picture 4" descr="A person and child jumping over orange hurdles&#10;&#10;Description automatically generated">
            <a:extLst>
              <a:ext uri="{FF2B5EF4-FFF2-40B4-BE49-F238E27FC236}">
                <a16:creationId xmlns:a16="http://schemas.microsoft.com/office/drawing/2014/main" id="{C5642213-C356-343F-5200-AF2D4F26E8B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6000" y="0"/>
            <a:ext cx="6096000" cy="6858000"/>
          </a:xfrm>
          <a:prstGeom prst="rect">
            <a:avLst/>
          </a:prstGeom>
        </p:spPr>
      </p:pic>
      <p:sp>
        <p:nvSpPr>
          <p:cNvPr id="6" name="TextBox 5">
            <a:extLst>
              <a:ext uri="{FF2B5EF4-FFF2-40B4-BE49-F238E27FC236}">
                <a16:creationId xmlns:a16="http://schemas.microsoft.com/office/drawing/2014/main" id="{F7C47011-FFB4-3BE8-3146-7B47FDC3C3A7}"/>
              </a:ext>
            </a:extLst>
          </p:cNvPr>
          <p:cNvSpPr txBox="1"/>
          <p:nvPr userDrawn="1"/>
        </p:nvSpPr>
        <p:spPr>
          <a:xfrm rot="5400000">
            <a:off x="11452265" y="506198"/>
            <a:ext cx="1264025" cy="215444"/>
          </a:xfrm>
          <a:prstGeom prst="rect">
            <a:avLst/>
          </a:prstGeom>
          <a:noFill/>
        </p:spPr>
        <p:txBody>
          <a:bodyPr wrap="square">
            <a:spAutoFit/>
          </a:bodyPr>
          <a:lstStyle/>
          <a:p>
            <a:pPr algn="l"/>
            <a:r>
              <a:rPr lang="en-GB" sz="800" b="0" i="0" dirty="0">
                <a:solidFill>
                  <a:schemeClr val="bg1"/>
                </a:solidFill>
                <a:effectLst/>
                <a:latin typeface="Univers LT Pro 45 Light" panose="020B0403020202020204" pitchFamily="34" charset="77"/>
              </a:rPr>
              <a:t>© UNICEF/Dawe</a:t>
            </a:r>
            <a:endParaRPr lang="en-US" sz="800" b="0" i="0" dirty="0">
              <a:solidFill>
                <a:schemeClr val="bg1"/>
              </a:solidFill>
              <a:latin typeface="Univers LT Pro 45 Light" panose="020B0403020202020204" pitchFamily="34" charset="77"/>
            </a:endParaRPr>
          </a:p>
        </p:txBody>
      </p:sp>
    </p:spTree>
    <p:extLst>
      <p:ext uri="{BB962C8B-B14F-4D97-AF65-F5344CB8AC3E}">
        <p14:creationId xmlns:p14="http://schemas.microsoft.com/office/powerpoint/2010/main" val="1212712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nsparent box 3">
    <p:spTree>
      <p:nvGrpSpPr>
        <p:cNvPr id="1" name=""/>
        <p:cNvGrpSpPr/>
        <p:nvPr/>
      </p:nvGrpSpPr>
      <p:grpSpPr>
        <a:xfrm>
          <a:off x="0" y="0"/>
          <a:ext cx="0" cy="0"/>
          <a:chOff x="0" y="0"/>
          <a:chExt cx="0" cy="0"/>
        </a:xfrm>
      </p:grpSpPr>
      <p:pic>
        <p:nvPicPr>
          <p:cNvPr id="3" name="Picture 2" descr="A child in a white shirt reading a book&#10;&#10;Description automatically generated with low confidence">
            <a:extLst>
              <a:ext uri="{FF2B5EF4-FFF2-40B4-BE49-F238E27FC236}">
                <a16:creationId xmlns:a16="http://schemas.microsoft.com/office/drawing/2014/main" id="{617C704A-FCFF-2AD6-EB5E-C1E42464F2F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6114288" cy="6858000"/>
          </a:xfrm>
          <a:prstGeom prst="rect">
            <a:avLst/>
          </a:prstGeom>
        </p:spPr>
      </p:pic>
      <p:sp>
        <p:nvSpPr>
          <p:cNvPr id="19" name="Text Placeholder 7">
            <a:extLst>
              <a:ext uri="{FF2B5EF4-FFF2-40B4-BE49-F238E27FC236}">
                <a16:creationId xmlns:a16="http://schemas.microsoft.com/office/drawing/2014/main" id="{50971B6A-3C27-4844-8231-F1BBFFEE3C4F}"/>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0" name="Text Placeholder 24">
            <a:extLst>
              <a:ext uri="{FF2B5EF4-FFF2-40B4-BE49-F238E27FC236}">
                <a16:creationId xmlns:a16="http://schemas.microsoft.com/office/drawing/2014/main" id="{0568E147-7B99-AB4E-87BD-2A6E5E4C1FEA}"/>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1" name="Text Placeholder 30">
            <a:extLst>
              <a:ext uri="{FF2B5EF4-FFF2-40B4-BE49-F238E27FC236}">
                <a16:creationId xmlns:a16="http://schemas.microsoft.com/office/drawing/2014/main" id="{9B82D579-7705-DA4E-8F72-031AA3ACA39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4" name="Text Placeholder 6">
            <a:extLst>
              <a:ext uri="{FF2B5EF4-FFF2-40B4-BE49-F238E27FC236}">
                <a16:creationId xmlns:a16="http://schemas.microsoft.com/office/drawing/2014/main" id="{F9A46698-EC9E-B948-AAB6-297953D1AF4F}"/>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32">
            <a:extLst>
              <a:ext uri="{FF2B5EF4-FFF2-40B4-BE49-F238E27FC236}">
                <a16:creationId xmlns:a16="http://schemas.microsoft.com/office/drawing/2014/main" id="{6F95AD97-5A5B-4E4E-BB5F-514681B19D93}"/>
              </a:ext>
            </a:extLst>
          </p:cNvPr>
          <p:cNvSpPr>
            <a:spLocks noGrp="1"/>
          </p:cNvSpPr>
          <p:nvPr>
            <p:ph type="body" sz="quarter" idx="21" hasCustomPrompt="1"/>
          </p:nvPr>
        </p:nvSpPr>
        <p:spPr>
          <a:xfrm>
            <a:off x="6535898" y="4179743"/>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6" name="Text Placeholder 32">
            <a:extLst>
              <a:ext uri="{FF2B5EF4-FFF2-40B4-BE49-F238E27FC236}">
                <a16:creationId xmlns:a16="http://schemas.microsoft.com/office/drawing/2014/main" id="{C4A51ABF-E0D2-BE43-A416-1F6A52F0A81E}"/>
              </a:ext>
            </a:extLst>
          </p:cNvPr>
          <p:cNvSpPr>
            <a:spLocks noGrp="1"/>
          </p:cNvSpPr>
          <p:nvPr>
            <p:ph type="body" sz="quarter" idx="22" hasCustomPrompt="1"/>
          </p:nvPr>
        </p:nvSpPr>
        <p:spPr>
          <a:xfrm>
            <a:off x="6535896" y="5471243"/>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5" name="Picture 4" descr="A child riding a tricycle&#10;&#10;Description automatically generated">
            <a:extLst>
              <a:ext uri="{FF2B5EF4-FFF2-40B4-BE49-F238E27FC236}">
                <a16:creationId xmlns:a16="http://schemas.microsoft.com/office/drawing/2014/main" id="{CAF2AD2C-32D6-0595-0DAD-7251101C14E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8288" y="-4571"/>
            <a:ext cx="6114288" cy="6858000"/>
          </a:xfrm>
          <a:prstGeom prst="rect">
            <a:avLst/>
          </a:prstGeom>
        </p:spPr>
      </p:pic>
      <p:sp>
        <p:nvSpPr>
          <p:cNvPr id="7" name="TextBox 6">
            <a:extLst>
              <a:ext uri="{FF2B5EF4-FFF2-40B4-BE49-F238E27FC236}">
                <a16:creationId xmlns:a16="http://schemas.microsoft.com/office/drawing/2014/main" id="{7AF13159-C592-51E3-7198-D0044A4A7ED4}"/>
              </a:ext>
            </a:extLst>
          </p:cNvPr>
          <p:cNvSpPr txBox="1"/>
          <p:nvPr userDrawn="1"/>
        </p:nvSpPr>
        <p:spPr>
          <a:xfrm rot="16200000">
            <a:off x="-524219" y="6113695"/>
            <a:ext cx="1264025" cy="215444"/>
          </a:xfrm>
          <a:prstGeom prst="rect">
            <a:avLst/>
          </a:prstGeom>
          <a:noFill/>
        </p:spPr>
        <p:txBody>
          <a:bodyPr wrap="square">
            <a:spAutoFit/>
          </a:bodyPr>
          <a:lstStyle/>
          <a:p>
            <a:pPr algn="l"/>
            <a:r>
              <a:rPr lang="en-GB" sz="800" b="0" i="0" dirty="0">
                <a:solidFill>
                  <a:schemeClr val="bg1"/>
                </a:solidFill>
                <a:effectLst/>
                <a:latin typeface="Univers LT Pro 45 Light" panose="020B0403020202020204" pitchFamily="34" charset="77"/>
              </a:rPr>
              <a:t>© UNICEF/Dawe</a:t>
            </a:r>
            <a:endParaRPr lang="en-US" sz="800" b="0" i="0" dirty="0">
              <a:solidFill>
                <a:schemeClr val="bg1"/>
              </a:solidFill>
              <a:latin typeface="Univers LT Pro 45 Light" panose="020B0403020202020204" pitchFamily="34" charset="77"/>
            </a:endParaRPr>
          </a:p>
        </p:txBody>
      </p:sp>
    </p:spTree>
    <p:extLst>
      <p:ext uri="{BB962C8B-B14F-4D97-AF65-F5344CB8AC3E}">
        <p14:creationId xmlns:p14="http://schemas.microsoft.com/office/powerpoint/2010/main" val="962007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object 1">
    <p:bg>
      <p:bgPr>
        <a:solidFill>
          <a:srgbClr val="00AEEF"/>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latin typeface="Univers LT Pro 45 Light" panose="020B0403020202020204"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Tree>
    <p:extLst>
      <p:ext uri="{BB962C8B-B14F-4D97-AF65-F5344CB8AC3E}">
        <p14:creationId xmlns:p14="http://schemas.microsoft.com/office/powerpoint/2010/main" val="2081898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ontent and object 1">
    <p:bg>
      <p:bgPr>
        <a:solidFill>
          <a:schemeClr val="tx1"/>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solidFill>
                  <a:schemeClr val="bg1"/>
                </a:solidFill>
                <a:latin typeface="Univers LT Pro 45 Light" panose="020B0403020202020204"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bg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Tree>
    <p:extLst>
      <p:ext uri="{BB962C8B-B14F-4D97-AF65-F5344CB8AC3E}">
        <p14:creationId xmlns:p14="http://schemas.microsoft.com/office/powerpoint/2010/main" val="664656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and object 1">
    <p:bg>
      <p:bgPr>
        <a:solidFill>
          <a:schemeClr val="bg1"/>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latin typeface="Univers LT Pro 45 Light" panose="020B0403020202020204"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sp>
        <p:nvSpPr>
          <p:cNvPr id="8" name="Text Placeholder 7">
            <a:extLst>
              <a:ext uri="{FF2B5EF4-FFF2-40B4-BE49-F238E27FC236}">
                <a16:creationId xmlns:a16="http://schemas.microsoft.com/office/drawing/2014/main" id="{A7DE4915-8F76-AB49-9590-D6122C483402}"/>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0099BF44-277F-CD47-80F6-ADBE4478B29B}"/>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31" name="Text Placeholder 30">
            <a:extLst>
              <a:ext uri="{FF2B5EF4-FFF2-40B4-BE49-F238E27FC236}">
                <a16:creationId xmlns:a16="http://schemas.microsoft.com/office/drawing/2014/main" id="{3CD398BE-B6E7-D047-BA41-3EEF947B415E}"/>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35" name="Text Placeholder 6">
            <a:extLst>
              <a:ext uri="{FF2B5EF4-FFF2-40B4-BE49-F238E27FC236}">
                <a16:creationId xmlns:a16="http://schemas.microsoft.com/office/drawing/2014/main" id="{7C993EE9-E58A-7E4B-B4EB-2294621E94E9}"/>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36" name="Text Placeholder 32">
            <a:extLst>
              <a:ext uri="{FF2B5EF4-FFF2-40B4-BE49-F238E27FC236}">
                <a16:creationId xmlns:a16="http://schemas.microsoft.com/office/drawing/2014/main" id="{6F6709CB-D11A-7948-8AAE-9615AE189BCE}"/>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37" name="Text Placeholder 32">
            <a:extLst>
              <a:ext uri="{FF2B5EF4-FFF2-40B4-BE49-F238E27FC236}">
                <a16:creationId xmlns:a16="http://schemas.microsoft.com/office/drawing/2014/main" id="{BD0CE0E7-E129-234F-8A68-84DB95925F4E}"/>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Tree>
    <p:extLst>
      <p:ext uri="{BB962C8B-B14F-4D97-AF65-F5344CB8AC3E}">
        <p14:creationId xmlns:p14="http://schemas.microsoft.com/office/powerpoint/2010/main" val="4021570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3" name="Text Placeholder 2">
            <a:extLst>
              <a:ext uri="{FF2B5EF4-FFF2-40B4-BE49-F238E27FC236}">
                <a16:creationId xmlns:a16="http://schemas.microsoft.com/office/drawing/2014/main" id="{A99823AF-C5AF-754B-8776-CA6845587781}"/>
              </a:ext>
            </a:extLst>
          </p:cNvPr>
          <p:cNvSpPr>
            <a:spLocks noGrp="1"/>
          </p:cNvSpPr>
          <p:nvPr>
            <p:ph type="body" sz="quarter" idx="24" hasCustomPrompt="1"/>
          </p:nvPr>
        </p:nvSpPr>
        <p:spPr>
          <a:xfrm>
            <a:off x="5995988" y="531140"/>
            <a:ext cx="5589587" cy="5922909"/>
          </a:xfrm>
        </p:spPr>
        <p:txBody>
          <a:bodyPr anchor="ctr" anchorCtr="1"/>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b="1" i="0">
                <a:latin typeface="Aleo"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dirty="0">
                <a:solidFill>
                  <a:schemeClr val="bg1"/>
                </a:solidFill>
              </a:rPr>
              <a:t>“Click to edit. Add a quote or stat here. You can pull out key </a:t>
            </a:r>
            <a:br>
              <a:rPr lang="en-US" sz="2800" dirty="0">
                <a:solidFill>
                  <a:schemeClr val="bg1"/>
                </a:solidFill>
              </a:rPr>
            </a:br>
            <a:r>
              <a:rPr lang="en-US" sz="2800" dirty="0">
                <a:solidFill>
                  <a:srgbClr val="FFFF00"/>
                </a:solidFill>
              </a:rPr>
              <a:t>words</a:t>
            </a:r>
            <a:r>
              <a:rPr lang="en-US" sz="2800" dirty="0">
                <a:solidFill>
                  <a:schemeClr val="bg1"/>
                </a:solidFill>
              </a:rPr>
              <a:t> or </a:t>
            </a:r>
            <a:r>
              <a:rPr lang="en-US" sz="2800" dirty="0">
                <a:solidFill>
                  <a:srgbClr val="FFFF00"/>
                </a:solidFill>
              </a:rPr>
              <a:t>phrases </a:t>
            </a:r>
            <a:r>
              <a:rPr lang="en-US" sz="2800" dirty="0">
                <a:solidFill>
                  <a:schemeClr val="bg1"/>
                </a:solidFill>
              </a:rPr>
              <a:t>in a </a:t>
            </a:r>
            <a:br>
              <a:rPr lang="en-US" sz="2800" dirty="0">
                <a:solidFill>
                  <a:schemeClr val="bg1"/>
                </a:solidFill>
              </a:rPr>
            </a:br>
            <a:r>
              <a:rPr lang="en-US" sz="2800" dirty="0">
                <a:solidFill>
                  <a:schemeClr val="bg1"/>
                </a:solidFill>
              </a:rPr>
              <a:t>secondary </a:t>
            </a:r>
            <a:r>
              <a:rPr lang="en-US" sz="2800" dirty="0" err="1">
                <a:solidFill>
                  <a:schemeClr val="bg1"/>
                </a:solidFill>
              </a:rPr>
              <a:t>colour</a:t>
            </a:r>
            <a:r>
              <a:rPr lang="en-US" sz="2800" dirty="0">
                <a:solidFill>
                  <a:schemeClr val="bg1"/>
                </a:solidFill>
              </a:rPr>
              <a:t>.”</a:t>
            </a:r>
            <a:endParaRPr lang="en-GB" sz="2800" dirty="0">
              <a:solidFill>
                <a:schemeClr val="bg1"/>
              </a:solidFill>
            </a:endParaRPr>
          </a:p>
        </p:txBody>
      </p:sp>
    </p:spTree>
    <p:extLst>
      <p:ext uri="{BB962C8B-B14F-4D97-AF65-F5344CB8AC3E}">
        <p14:creationId xmlns:p14="http://schemas.microsoft.com/office/powerpoint/2010/main" val="972543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ontent and object 1">
    <p:bg>
      <p:bgPr>
        <a:solidFill>
          <a:schemeClr val="tx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bg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9" name="Text Placeholder 2">
            <a:extLst>
              <a:ext uri="{FF2B5EF4-FFF2-40B4-BE49-F238E27FC236}">
                <a16:creationId xmlns:a16="http://schemas.microsoft.com/office/drawing/2014/main" id="{F6A2E7FF-FD1B-CF4D-BE4E-0C84862079C4}"/>
              </a:ext>
            </a:extLst>
          </p:cNvPr>
          <p:cNvSpPr>
            <a:spLocks noGrp="1"/>
          </p:cNvSpPr>
          <p:nvPr>
            <p:ph type="body" sz="quarter" idx="24" hasCustomPrompt="1"/>
          </p:nvPr>
        </p:nvSpPr>
        <p:spPr>
          <a:xfrm>
            <a:off x="5995988" y="531140"/>
            <a:ext cx="5589587" cy="5922909"/>
          </a:xfrm>
        </p:spPr>
        <p:txBody>
          <a:bodyPr anchor="ctr" anchorCtr="1"/>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b="1" i="0">
                <a:latin typeface="Aleo"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dirty="0">
                <a:solidFill>
                  <a:schemeClr val="bg1"/>
                </a:solidFill>
              </a:rPr>
              <a:t>“Click to edit. Add a quote or stat here. You can pull out key </a:t>
            </a:r>
            <a:br>
              <a:rPr lang="en-US" sz="2800" dirty="0">
                <a:solidFill>
                  <a:schemeClr val="bg1"/>
                </a:solidFill>
              </a:rPr>
            </a:br>
            <a:r>
              <a:rPr lang="en-US" sz="2800" dirty="0">
                <a:solidFill>
                  <a:srgbClr val="FFFF00"/>
                </a:solidFill>
              </a:rPr>
              <a:t>words</a:t>
            </a:r>
            <a:r>
              <a:rPr lang="en-US" sz="2800" dirty="0">
                <a:solidFill>
                  <a:schemeClr val="bg1"/>
                </a:solidFill>
              </a:rPr>
              <a:t> or </a:t>
            </a:r>
            <a:r>
              <a:rPr lang="en-US" sz="2800" dirty="0">
                <a:solidFill>
                  <a:srgbClr val="FFFF00"/>
                </a:solidFill>
              </a:rPr>
              <a:t>phrases </a:t>
            </a:r>
            <a:r>
              <a:rPr lang="en-US" sz="2800" dirty="0">
                <a:solidFill>
                  <a:schemeClr val="bg1"/>
                </a:solidFill>
              </a:rPr>
              <a:t>in a </a:t>
            </a:r>
            <a:br>
              <a:rPr lang="en-US" sz="2800" dirty="0">
                <a:solidFill>
                  <a:schemeClr val="bg1"/>
                </a:solidFill>
              </a:rPr>
            </a:br>
            <a:r>
              <a:rPr lang="en-US" sz="2800" dirty="0">
                <a:solidFill>
                  <a:schemeClr val="bg1"/>
                </a:solidFill>
              </a:rPr>
              <a:t>secondary </a:t>
            </a:r>
            <a:r>
              <a:rPr lang="en-US" sz="2800" dirty="0" err="1">
                <a:solidFill>
                  <a:schemeClr val="bg1"/>
                </a:solidFill>
              </a:rPr>
              <a:t>colour</a:t>
            </a:r>
            <a:r>
              <a:rPr lang="en-US" sz="2800" dirty="0">
                <a:solidFill>
                  <a:schemeClr val="bg1"/>
                </a:solidFill>
              </a:rPr>
              <a:t>.”</a:t>
            </a:r>
            <a:endParaRPr lang="en-GB" sz="2800" dirty="0">
              <a:solidFill>
                <a:schemeClr val="bg1"/>
              </a:solidFill>
            </a:endParaRPr>
          </a:p>
        </p:txBody>
      </p:sp>
    </p:spTree>
    <p:extLst>
      <p:ext uri="{BB962C8B-B14F-4D97-AF65-F5344CB8AC3E}">
        <p14:creationId xmlns:p14="http://schemas.microsoft.com/office/powerpoint/2010/main" val="1830416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1">
    <p:bg>
      <p:bgPr>
        <a:solidFill>
          <a:schemeClr val="bg1">
            <a:alpha val="97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68D08BF-C942-A840-8D12-6C728915A557}"/>
              </a:ext>
            </a:extLst>
          </p:cNvPr>
          <p:cNvSpPr>
            <a:spLocks noGrp="1"/>
          </p:cNvSpPr>
          <p:nvPr>
            <p:ph type="ctrTitle" hasCustomPrompt="1"/>
          </p:nvPr>
        </p:nvSpPr>
        <p:spPr>
          <a:xfrm>
            <a:off x="3036000" y="3035252"/>
            <a:ext cx="6120000" cy="787496"/>
          </a:xfrm>
          <a:solidFill>
            <a:srgbClr val="00AEEF"/>
          </a:solidFill>
          <a:ln>
            <a:noFill/>
          </a:ln>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CLICK TO EDIT TITLE</a:t>
            </a:r>
            <a:endParaRPr lang="en-GB" dirty="0"/>
          </a:p>
        </p:txBody>
      </p:sp>
      <p:pic>
        <p:nvPicPr>
          <p:cNvPr id="2" name="Picture 1">
            <a:extLst>
              <a:ext uri="{FF2B5EF4-FFF2-40B4-BE49-F238E27FC236}">
                <a16:creationId xmlns:a16="http://schemas.microsoft.com/office/drawing/2014/main" id="{A033AC36-552C-2C57-A230-68CD33F8E796}"/>
              </a:ext>
            </a:extLst>
          </p:cNvPr>
          <p:cNvPicPr>
            <a:picLocks noChangeAspect="1"/>
          </p:cNvPicPr>
          <p:nvPr userDrawn="1"/>
        </p:nvPicPr>
        <p:blipFill>
          <a:blip r:embed="rId2"/>
          <a:stretch>
            <a:fillRect/>
          </a:stretch>
        </p:blipFill>
        <p:spPr>
          <a:xfrm>
            <a:off x="9667702" y="4884579"/>
            <a:ext cx="2386659" cy="1973421"/>
          </a:xfrm>
          <a:prstGeom prst="rect">
            <a:avLst/>
          </a:prstGeom>
        </p:spPr>
      </p:pic>
    </p:spTree>
    <p:extLst>
      <p:ext uri="{BB962C8B-B14F-4D97-AF65-F5344CB8AC3E}">
        <p14:creationId xmlns:p14="http://schemas.microsoft.com/office/powerpoint/2010/main" val="1135878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3" name="Text Placeholder 2">
            <a:extLst>
              <a:ext uri="{FF2B5EF4-FFF2-40B4-BE49-F238E27FC236}">
                <a16:creationId xmlns:a16="http://schemas.microsoft.com/office/drawing/2014/main" id="{A99823AF-C5AF-754B-8776-CA6845587781}"/>
              </a:ext>
            </a:extLst>
          </p:cNvPr>
          <p:cNvSpPr>
            <a:spLocks noGrp="1"/>
          </p:cNvSpPr>
          <p:nvPr>
            <p:ph type="body" sz="quarter" idx="24" hasCustomPrompt="1"/>
          </p:nvPr>
        </p:nvSpPr>
        <p:spPr>
          <a:xfrm>
            <a:off x="5995988" y="531140"/>
            <a:ext cx="5589587" cy="5922909"/>
          </a:xfrm>
        </p:spPr>
        <p:txBody>
          <a:bodyPr anchor="ctr" anchorCtr="1"/>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b="1" i="0">
                <a:solidFill>
                  <a:srgbClr val="00AEEF"/>
                </a:solidFill>
                <a:latin typeface="Aleo" pitchFamily="2" charset="77"/>
              </a:defRPr>
            </a:lvl1pPr>
          </a:lstStyle>
          <a:p>
            <a:pPr algn="ctr"/>
            <a:r>
              <a:rPr lang="en-US" sz="2800" dirty="0">
                <a:solidFill>
                  <a:srgbClr val="00AEEF"/>
                </a:solidFill>
              </a:rPr>
              <a:t>“Click to edit. Add a quote or stat here. You can pull out key </a:t>
            </a:r>
            <a:br>
              <a:rPr lang="en-US" sz="2800" dirty="0">
                <a:solidFill>
                  <a:srgbClr val="00AEEF"/>
                </a:solidFill>
              </a:rPr>
            </a:br>
            <a:r>
              <a:rPr lang="en-US" sz="2800" dirty="0">
                <a:solidFill>
                  <a:schemeClr val="tx1"/>
                </a:solidFill>
              </a:rPr>
              <a:t>words</a:t>
            </a:r>
            <a:r>
              <a:rPr lang="en-US" sz="2800" dirty="0">
                <a:solidFill>
                  <a:srgbClr val="00AEEF"/>
                </a:solidFill>
              </a:rPr>
              <a:t> or </a:t>
            </a:r>
            <a:r>
              <a:rPr lang="en-US" sz="2800" dirty="0">
                <a:solidFill>
                  <a:schemeClr val="tx1"/>
                </a:solidFill>
              </a:rPr>
              <a:t>phrases </a:t>
            </a:r>
            <a:r>
              <a:rPr lang="en-US" sz="2800" dirty="0">
                <a:solidFill>
                  <a:srgbClr val="00AEEF"/>
                </a:solidFill>
              </a:rPr>
              <a:t>in a </a:t>
            </a:r>
            <a:br>
              <a:rPr lang="en-US" sz="2800" dirty="0">
                <a:solidFill>
                  <a:srgbClr val="00AEEF"/>
                </a:solidFill>
              </a:rPr>
            </a:br>
            <a:r>
              <a:rPr lang="en-US" sz="2800" dirty="0">
                <a:solidFill>
                  <a:srgbClr val="00AEEF"/>
                </a:solidFill>
              </a:rPr>
              <a:t>secondary </a:t>
            </a:r>
            <a:r>
              <a:rPr lang="en-US" sz="2800" dirty="0" err="1">
                <a:solidFill>
                  <a:srgbClr val="00AEEF"/>
                </a:solidFill>
              </a:rPr>
              <a:t>colour</a:t>
            </a:r>
            <a:r>
              <a:rPr lang="en-US" sz="2800" dirty="0">
                <a:solidFill>
                  <a:srgbClr val="00AEEF"/>
                </a:solidFill>
              </a:rPr>
              <a:t>.”</a:t>
            </a:r>
            <a:endParaRPr lang="en-GB" sz="2800" dirty="0">
              <a:solidFill>
                <a:srgbClr val="00AEEF"/>
              </a:solidFill>
            </a:endParaRPr>
          </a:p>
        </p:txBody>
      </p:sp>
    </p:spTree>
    <p:extLst>
      <p:ext uri="{BB962C8B-B14F-4D97-AF65-F5344CB8AC3E}">
        <p14:creationId xmlns:p14="http://schemas.microsoft.com/office/powerpoint/2010/main" val="1621182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Tree>
    <p:extLst>
      <p:ext uri="{BB962C8B-B14F-4D97-AF65-F5344CB8AC3E}">
        <p14:creationId xmlns:p14="http://schemas.microsoft.com/office/powerpoint/2010/main" val="4204059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pic>
        <p:nvPicPr>
          <p:cNvPr id="3" name="Picture 2" descr="A picture containing text&#10;&#10;Description automatically generated">
            <a:extLst>
              <a:ext uri="{FF2B5EF4-FFF2-40B4-BE49-F238E27FC236}">
                <a16:creationId xmlns:a16="http://schemas.microsoft.com/office/drawing/2014/main" id="{9BCBD3E5-51C1-C94F-93C2-520AD14720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48517" y="5129961"/>
            <a:ext cx="1728039" cy="1728039"/>
          </a:xfrm>
          <a:prstGeom prst="rect">
            <a:avLst/>
          </a:prstGeom>
        </p:spPr>
      </p:pic>
    </p:spTree>
    <p:extLst>
      <p:ext uri="{BB962C8B-B14F-4D97-AF65-F5344CB8AC3E}">
        <p14:creationId xmlns:p14="http://schemas.microsoft.com/office/powerpoint/2010/main" val="1111698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59EBBDA-EB37-3445-A63B-3C71FC237395}"/>
              </a:ext>
            </a:extLst>
          </p:cNvPr>
          <p:cNvSpPr txBox="1"/>
          <p:nvPr userDrawn="1"/>
        </p:nvSpPr>
        <p:spPr>
          <a:xfrm rot="5400000">
            <a:off x="11454389" y="522170"/>
            <a:ext cx="1259778" cy="215444"/>
          </a:xfrm>
          <a:prstGeom prst="rect">
            <a:avLst/>
          </a:prstGeom>
          <a:noFill/>
        </p:spPr>
        <p:txBody>
          <a:bodyPr wrap="square">
            <a:spAutoFit/>
          </a:bodyPr>
          <a:lstStyle/>
          <a:p>
            <a:pPr algn="l"/>
            <a:r>
              <a:rPr lang="en-GB" sz="800" b="0" i="0" dirty="0">
                <a:solidFill>
                  <a:schemeClr val="bg1"/>
                </a:solidFill>
                <a:effectLst/>
                <a:latin typeface="Univers LT Pro 45 Light" panose="020B0403020202020204" pitchFamily="34" charset="77"/>
              </a:rPr>
              <a:t>© UNICEF/Sokol</a:t>
            </a:r>
            <a:endParaRPr lang="en-US" sz="800" b="0" i="0" dirty="0">
              <a:solidFill>
                <a:schemeClr val="bg1"/>
              </a:solidFill>
              <a:latin typeface="Univers LT Pro 45 Light" panose="020B0403020202020204" pitchFamily="34" charset="77"/>
            </a:endParaRPr>
          </a:p>
        </p:txBody>
      </p:sp>
      <p:pic>
        <p:nvPicPr>
          <p:cNvPr id="4" name="Picture 3" descr="A picture containing text&#10;&#10;Description automatically generated">
            <a:extLst>
              <a:ext uri="{FF2B5EF4-FFF2-40B4-BE49-F238E27FC236}">
                <a16:creationId xmlns:a16="http://schemas.microsoft.com/office/drawing/2014/main" id="{38898DDE-91D3-0B45-B1E8-8390493318B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48517" y="5129961"/>
            <a:ext cx="1728039" cy="1728039"/>
          </a:xfrm>
          <a:prstGeom prst="rect">
            <a:avLst/>
          </a:prstGeom>
        </p:spPr>
      </p:pic>
    </p:spTree>
    <p:extLst>
      <p:ext uri="{BB962C8B-B14F-4D97-AF65-F5344CB8AC3E}">
        <p14:creationId xmlns:p14="http://schemas.microsoft.com/office/powerpoint/2010/main" val="2250767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5" name="Picture 4" descr="A group of people raising their hands&#10;&#10;Description automatically generated with medium confidence">
            <a:extLst>
              <a:ext uri="{FF2B5EF4-FFF2-40B4-BE49-F238E27FC236}">
                <a16:creationId xmlns:a16="http://schemas.microsoft.com/office/drawing/2014/main" id="{11DBEF1F-C7C5-A642-AA3C-6FE58155CEA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9" name="TextBox 8">
            <a:extLst>
              <a:ext uri="{FF2B5EF4-FFF2-40B4-BE49-F238E27FC236}">
                <a16:creationId xmlns:a16="http://schemas.microsoft.com/office/drawing/2014/main" id="{363BC055-63D2-7B4C-AA38-1B4DCD1B627F}"/>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UNICEF/Al-Basha</a:t>
            </a:r>
            <a:endParaRPr lang="en-US" sz="800" dirty="0">
              <a:solidFill>
                <a:schemeClr val="bg1"/>
              </a:solidFill>
            </a:endParaRPr>
          </a:p>
        </p:txBody>
      </p:sp>
      <p:pic>
        <p:nvPicPr>
          <p:cNvPr id="7" name="Picture 6" descr="Logo&#10;&#10;Description automatically generated with low confidence">
            <a:extLst>
              <a:ext uri="{FF2B5EF4-FFF2-40B4-BE49-F238E27FC236}">
                <a16:creationId xmlns:a16="http://schemas.microsoft.com/office/drawing/2014/main" id="{74FC9EB1-7332-4D49-B349-AD68DC2CE01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6" y="0"/>
            <a:ext cx="1728039" cy="1728039"/>
          </a:xfrm>
          <a:prstGeom prst="rect">
            <a:avLst/>
          </a:prstGeom>
        </p:spPr>
      </p:pic>
      <p:sp>
        <p:nvSpPr>
          <p:cNvPr id="10" name="Title 1">
            <a:extLst>
              <a:ext uri="{FF2B5EF4-FFF2-40B4-BE49-F238E27FC236}">
                <a16:creationId xmlns:a16="http://schemas.microsoft.com/office/drawing/2014/main" id="{A2E32C0A-6D4C-3E4E-8CDC-D872D60D9DA8}"/>
              </a:ext>
            </a:extLst>
          </p:cNvPr>
          <p:cNvSpPr>
            <a:spLocks noGrp="1"/>
          </p:cNvSpPr>
          <p:nvPr>
            <p:ph type="ctrTitle" hasCustomPrompt="1"/>
          </p:nvPr>
        </p:nvSpPr>
        <p:spPr>
          <a:xfrm>
            <a:off x="296867" y="5775443"/>
            <a:ext cx="5224257"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ANY QUESTIONS?</a:t>
            </a:r>
          </a:p>
        </p:txBody>
      </p:sp>
      <p:sp>
        <p:nvSpPr>
          <p:cNvPr id="3" name="Rectangle 2">
            <a:extLst>
              <a:ext uri="{FF2B5EF4-FFF2-40B4-BE49-F238E27FC236}">
                <a16:creationId xmlns:a16="http://schemas.microsoft.com/office/drawing/2014/main" id="{2233E45A-96B3-382C-E8E8-C8FB67F79C92}"/>
              </a:ext>
            </a:extLst>
          </p:cNvPr>
          <p:cNvSpPr/>
          <p:nvPr userDrawn="1"/>
        </p:nvSpPr>
        <p:spPr>
          <a:xfrm>
            <a:off x="296867" y="172539"/>
            <a:ext cx="3838845" cy="1192192"/>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836D5F0-7738-0C50-6AC2-C387FA0CA705}"/>
              </a:ext>
            </a:extLst>
          </p:cNvPr>
          <p:cNvSpPr txBox="1"/>
          <p:nvPr userDrawn="1"/>
        </p:nvSpPr>
        <p:spPr>
          <a:xfrm>
            <a:off x="385395" y="263854"/>
            <a:ext cx="3750317" cy="1200329"/>
          </a:xfrm>
          <a:prstGeom prst="rect">
            <a:avLst/>
          </a:prstGeom>
          <a:noFill/>
        </p:spPr>
        <p:txBody>
          <a:bodyPr wrap="square">
            <a:spAutoFit/>
          </a:bodyPr>
          <a:lstStyle/>
          <a:p>
            <a:pPr algn="l"/>
            <a:r>
              <a:rPr lang="en-GB" sz="1200" b="0" i="0" dirty="0" err="1">
                <a:solidFill>
                  <a:schemeClr val="bg1"/>
                </a:solidFill>
                <a:effectLst>
                  <a:outerShdw blurRad="973532" sx="97073" sy="97073" algn="l" rotWithShape="0">
                    <a:prstClr val="black"/>
                  </a:outerShdw>
                </a:effectLst>
                <a:latin typeface="Univers LT Pro 45 Light" panose="020B0403020202020204" pitchFamily="34" charset="77"/>
              </a:rPr>
              <a:t>Kholood</a:t>
            </a:r>
            <a:r>
              <a:rPr lang="en-GB" sz="1200" b="0" i="0" dirty="0">
                <a:solidFill>
                  <a:schemeClr val="bg1"/>
                </a:solidFill>
                <a:effectLst>
                  <a:outerShdw blurRad="973532" sx="97073" sy="97073" algn="l" rotWithShape="0">
                    <a:prstClr val="black"/>
                  </a:outerShdw>
                </a:effectLst>
                <a:latin typeface="Univers LT Pro 45 Light" panose="020B0403020202020204" pitchFamily="34" charset="77"/>
              </a:rPr>
              <a:t> (middle row, right) at school in Taiz, Yemen, which is near a fighting zone. “I feel afraid when I walk to school because cars are speeding, and I’m scared of the shelling.” UNICEF is helping to pay teachers and supply school materials.</a:t>
            </a:r>
          </a:p>
          <a:p>
            <a:pPr algn="l"/>
            <a:endParaRPr lang="en-GB" sz="1200" b="0" i="0" dirty="0">
              <a:solidFill>
                <a:schemeClr val="bg1"/>
              </a:solidFill>
              <a:effectLst>
                <a:outerShdw blurRad="973532" sx="97073" sy="97073" algn="l" rotWithShape="0">
                  <a:prstClr val="black"/>
                </a:outerShdw>
              </a:effectLst>
              <a:latin typeface="Univers LT Pro 45 Light" panose="020B0403020202020204" pitchFamily="34" charset="77"/>
            </a:endParaRPr>
          </a:p>
        </p:txBody>
      </p:sp>
    </p:spTree>
    <p:extLst>
      <p:ext uri="{BB962C8B-B14F-4D97-AF65-F5344CB8AC3E}">
        <p14:creationId xmlns:p14="http://schemas.microsoft.com/office/powerpoint/2010/main" val="4968000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3" name="Picture 2" descr="A person holding a baby&#10;&#10;Description automatically generated with medium confidence">
            <a:extLst>
              <a:ext uri="{FF2B5EF4-FFF2-40B4-BE49-F238E27FC236}">
                <a16:creationId xmlns:a16="http://schemas.microsoft.com/office/drawing/2014/main" id="{F408A3E1-6305-F501-07FB-8B36F172887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2EFA9420-A04A-9C4A-8C23-80C54DA277F5}"/>
              </a:ext>
            </a:extLst>
          </p:cNvPr>
          <p:cNvSpPr txBox="1"/>
          <p:nvPr userDrawn="1"/>
        </p:nvSpPr>
        <p:spPr>
          <a:xfrm rot="5400000">
            <a:off x="-442868" y="616399"/>
            <a:ext cx="1264025" cy="215444"/>
          </a:xfrm>
          <a:prstGeom prst="rect">
            <a:avLst/>
          </a:prstGeom>
          <a:noFill/>
        </p:spPr>
        <p:txBody>
          <a:bodyPr wrap="square">
            <a:spAutoFit/>
          </a:bodyPr>
          <a:lstStyle/>
          <a:p>
            <a:pPr algn="l"/>
            <a:r>
              <a:rPr lang="en-GB" sz="800" b="0" i="0" dirty="0">
                <a:solidFill>
                  <a:schemeClr val="bg1"/>
                </a:solidFill>
                <a:effectLst/>
                <a:latin typeface="Open Sans" panose="020B0606030504020204" pitchFamily="34" charset="0"/>
              </a:rPr>
              <a:t>© UNICEF/</a:t>
            </a:r>
            <a:r>
              <a:rPr lang="en-GB" sz="800" b="0" i="0" dirty="0" err="1">
                <a:solidFill>
                  <a:schemeClr val="bg1"/>
                </a:solidFill>
                <a:effectLst/>
                <a:latin typeface="Open Sans" panose="020B0606030504020204" pitchFamily="34" charset="0"/>
              </a:rPr>
              <a:t>Dejongh</a:t>
            </a:r>
            <a:endParaRPr lang="en-US" sz="800" dirty="0">
              <a:solidFill>
                <a:schemeClr val="bg1"/>
              </a:solidFill>
            </a:endParaRPr>
          </a:p>
        </p:txBody>
      </p:sp>
      <p:pic>
        <p:nvPicPr>
          <p:cNvPr id="9" name="Picture 8" descr="Logo&#10;&#10;Description automatically generated with low confidence">
            <a:extLst>
              <a:ext uri="{FF2B5EF4-FFF2-40B4-BE49-F238E27FC236}">
                <a16:creationId xmlns:a16="http://schemas.microsoft.com/office/drawing/2014/main" id="{EF95C779-26BA-4B4F-89CC-F41238FC332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6" y="0"/>
            <a:ext cx="1728039" cy="1728039"/>
          </a:xfrm>
          <a:prstGeom prst="rect">
            <a:avLst/>
          </a:prstGeom>
        </p:spPr>
      </p:pic>
      <p:sp>
        <p:nvSpPr>
          <p:cNvPr id="10" name="Title 1">
            <a:extLst>
              <a:ext uri="{FF2B5EF4-FFF2-40B4-BE49-F238E27FC236}">
                <a16:creationId xmlns:a16="http://schemas.microsoft.com/office/drawing/2014/main" id="{302640B2-5C62-5346-B320-A8ACB9465292}"/>
              </a:ext>
            </a:extLst>
          </p:cNvPr>
          <p:cNvSpPr>
            <a:spLocks noGrp="1"/>
          </p:cNvSpPr>
          <p:nvPr>
            <p:ph type="ctrTitle" hasCustomPrompt="1"/>
          </p:nvPr>
        </p:nvSpPr>
        <p:spPr>
          <a:xfrm>
            <a:off x="296867" y="5775443"/>
            <a:ext cx="5224257"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ANY QUESTIONS?</a:t>
            </a:r>
          </a:p>
        </p:txBody>
      </p:sp>
      <p:sp>
        <p:nvSpPr>
          <p:cNvPr id="2" name="TextBox 1">
            <a:extLst>
              <a:ext uri="{FF2B5EF4-FFF2-40B4-BE49-F238E27FC236}">
                <a16:creationId xmlns:a16="http://schemas.microsoft.com/office/drawing/2014/main" id="{05EA6E70-628D-2583-9EC1-9C096A2684E6}"/>
              </a:ext>
            </a:extLst>
          </p:cNvPr>
          <p:cNvSpPr txBox="1"/>
          <p:nvPr userDrawn="1"/>
        </p:nvSpPr>
        <p:spPr>
          <a:xfrm>
            <a:off x="8844735" y="5612278"/>
            <a:ext cx="3154680" cy="1200329"/>
          </a:xfrm>
          <a:prstGeom prst="rect">
            <a:avLst/>
          </a:prstGeom>
          <a:noFill/>
        </p:spPr>
        <p:txBody>
          <a:bodyPr wrap="square">
            <a:spAutoFit/>
          </a:bodyPr>
          <a:lstStyle/>
          <a:p>
            <a:pPr algn="r"/>
            <a:r>
              <a:rPr lang="en-GB" sz="1200" b="0" i="0" dirty="0">
                <a:solidFill>
                  <a:schemeClr val="bg1"/>
                </a:solidFill>
                <a:latin typeface="Univers LT Pro 45 Light" panose="020B0403020202020204" pitchFamily="34" charset="77"/>
              </a:rPr>
              <a:t>Tato </a:t>
            </a:r>
            <a:r>
              <a:rPr lang="en-GB" sz="1200" b="0" i="0" dirty="0" err="1">
                <a:solidFill>
                  <a:schemeClr val="bg1"/>
                </a:solidFill>
                <a:latin typeface="Univers LT Pro 45 Light" panose="020B0403020202020204" pitchFamily="34" charset="77"/>
              </a:rPr>
              <a:t>Guyo</a:t>
            </a:r>
            <a:r>
              <a:rPr lang="en-GB" sz="1200" b="0" i="0" dirty="0">
                <a:solidFill>
                  <a:schemeClr val="bg1"/>
                </a:solidFill>
                <a:latin typeface="Univers LT Pro 45 Light" panose="020B0403020202020204" pitchFamily="34" charset="77"/>
              </a:rPr>
              <a:t> holds her 5-month-old baby Dessa. Tato regularly measures Dessa's arm with a MUAC measuring tape supplied by UNICEF Ethiopia to make sure any signs of low-weight are spotted early. </a:t>
            </a:r>
          </a:p>
          <a:p>
            <a:pPr algn="r"/>
            <a:endParaRPr lang="en-GB" sz="1200" b="0" i="0" dirty="0">
              <a:solidFill>
                <a:schemeClr val="bg1"/>
              </a:solidFill>
              <a:latin typeface="Univers LT Pro 45 Light" panose="020B0403020202020204" pitchFamily="34" charset="77"/>
            </a:endParaRPr>
          </a:p>
        </p:txBody>
      </p:sp>
    </p:spTree>
    <p:extLst>
      <p:ext uri="{BB962C8B-B14F-4D97-AF65-F5344CB8AC3E}">
        <p14:creationId xmlns:p14="http://schemas.microsoft.com/office/powerpoint/2010/main" val="162777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1">
    <p:bg>
      <p:bgPr>
        <a:solidFill>
          <a:schemeClr val="bg1">
            <a:alpha val="97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1F3ECF-8109-7249-9325-13A2A94DC86D}"/>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E68D08BF-C942-A840-8D12-6C728915A557}"/>
              </a:ext>
            </a:extLst>
          </p:cNvPr>
          <p:cNvSpPr>
            <a:spLocks noGrp="1"/>
          </p:cNvSpPr>
          <p:nvPr>
            <p:ph type="ctrTitle" hasCustomPrompt="1"/>
          </p:nvPr>
        </p:nvSpPr>
        <p:spPr>
          <a:xfrm>
            <a:off x="3036000" y="3035252"/>
            <a:ext cx="6120000" cy="787496"/>
          </a:xfrm>
          <a:solidFill>
            <a:srgbClr val="00AEEF"/>
          </a:solidFill>
          <a:ln>
            <a:noFill/>
          </a:ln>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CLICK TO EDIT TITLE</a:t>
            </a:r>
            <a:endParaRPr lang="en-GB" dirty="0"/>
          </a:p>
        </p:txBody>
      </p:sp>
      <p:pic>
        <p:nvPicPr>
          <p:cNvPr id="3" name="Picture 2">
            <a:extLst>
              <a:ext uri="{FF2B5EF4-FFF2-40B4-BE49-F238E27FC236}">
                <a16:creationId xmlns:a16="http://schemas.microsoft.com/office/drawing/2014/main" id="{3105D6F2-D91B-ED41-34DC-559A503D973D}"/>
              </a:ext>
            </a:extLst>
          </p:cNvPr>
          <p:cNvPicPr>
            <a:picLocks noChangeAspect="1"/>
          </p:cNvPicPr>
          <p:nvPr userDrawn="1"/>
        </p:nvPicPr>
        <p:blipFill>
          <a:blip r:embed="rId2"/>
          <a:stretch>
            <a:fillRect/>
          </a:stretch>
        </p:blipFill>
        <p:spPr>
          <a:xfrm>
            <a:off x="9634070" y="4882725"/>
            <a:ext cx="2383743" cy="1975275"/>
          </a:xfrm>
          <a:prstGeom prst="rect">
            <a:avLst/>
          </a:prstGeom>
        </p:spPr>
      </p:pic>
    </p:spTree>
    <p:extLst>
      <p:ext uri="{BB962C8B-B14F-4D97-AF65-F5344CB8AC3E}">
        <p14:creationId xmlns:p14="http://schemas.microsoft.com/office/powerpoint/2010/main" val="3219883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descr="A picture containing person, child&#10;&#10;Description automatically generated">
            <a:extLst>
              <a:ext uri="{FF2B5EF4-FFF2-40B4-BE49-F238E27FC236}">
                <a16:creationId xmlns:a16="http://schemas.microsoft.com/office/drawing/2014/main" id="{7D158540-510A-394B-9D44-2805DC685AA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5" name="TextBox 4">
            <a:extLst>
              <a:ext uri="{FF2B5EF4-FFF2-40B4-BE49-F238E27FC236}">
                <a16:creationId xmlns:a16="http://schemas.microsoft.com/office/drawing/2014/main" id="{D9801195-34CB-DC40-927A-4A8DAEDBEF69}"/>
              </a:ext>
            </a:extLst>
          </p:cNvPr>
          <p:cNvSpPr txBox="1"/>
          <p:nvPr userDrawn="1"/>
        </p:nvSpPr>
        <p:spPr>
          <a:xfrm rot="5400000">
            <a:off x="11516504" y="445315"/>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a:t>
            </a:r>
            <a:r>
              <a:rPr lang="en-GB" sz="800" b="0" i="0" dirty="0" err="1">
                <a:solidFill>
                  <a:schemeClr val="tx1"/>
                </a:solidFill>
                <a:effectLst/>
                <a:latin typeface="Univers LT Pro 45 Light" panose="020B0403020202020204" pitchFamily="34" charset="77"/>
              </a:rPr>
              <a:t>Matas</a:t>
            </a:r>
            <a:endParaRPr lang="en-US" sz="800" b="0" i="0" dirty="0">
              <a:solidFill>
                <a:schemeClr val="tx1"/>
              </a:solidFill>
              <a:latin typeface="Univers LT Pro 45 Light" panose="020B0403020202020204" pitchFamily="34" charset="77"/>
            </a:endParaRPr>
          </a:p>
        </p:txBody>
      </p:sp>
      <p:sp>
        <p:nvSpPr>
          <p:cNvPr id="7" name="Title 1">
            <a:extLst>
              <a:ext uri="{FF2B5EF4-FFF2-40B4-BE49-F238E27FC236}">
                <a16:creationId xmlns:a16="http://schemas.microsoft.com/office/drawing/2014/main" id="{E68D08BF-C942-A840-8D12-6C728915A557}"/>
              </a:ext>
            </a:extLst>
          </p:cNvPr>
          <p:cNvSpPr>
            <a:spLocks noGrp="1"/>
          </p:cNvSpPr>
          <p:nvPr>
            <p:ph type="ctrTitle" hasCustomPrompt="1"/>
          </p:nvPr>
        </p:nvSpPr>
        <p:spPr>
          <a:xfrm>
            <a:off x="452731" y="553037"/>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CLICK TO EDIT TITLE</a:t>
            </a:r>
            <a:endParaRPr lang="en-GB" dirty="0"/>
          </a:p>
        </p:txBody>
      </p:sp>
      <p:pic>
        <p:nvPicPr>
          <p:cNvPr id="10" name="Picture 9" descr="A picture containing text&#10;&#10;Description automatically generated">
            <a:extLst>
              <a:ext uri="{FF2B5EF4-FFF2-40B4-BE49-F238E27FC236}">
                <a16:creationId xmlns:a16="http://schemas.microsoft.com/office/drawing/2014/main" id="{55EF6537-FCE6-6C42-8DDB-2A986AEDA03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7" y="5129961"/>
            <a:ext cx="1728039" cy="1728039"/>
          </a:xfrm>
          <a:prstGeom prst="rect">
            <a:avLst/>
          </a:prstGeom>
        </p:spPr>
      </p:pic>
      <p:sp>
        <p:nvSpPr>
          <p:cNvPr id="3" name="TextBox 2">
            <a:extLst>
              <a:ext uri="{FF2B5EF4-FFF2-40B4-BE49-F238E27FC236}">
                <a16:creationId xmlns:a16="http://schemas.microsoft.com/office/drawing/2014/main" id="{CD31F192-E7AE-ADFE-8324-3CA672C9DAC5}"/>
              </a:ext>
            </a:extLst>
          </p:cNvPr>
          <p:cNvSpPr txBox="1"/>
          <p:nvPr userDrawn="1"/>
        </p:nvSpPr>
        <p:spPr>
          <a:xfrm>
            <a:off x="452731" y="5775356"/>
            <a:ext cx="3901060" cy="830997"/>
          </a:xfrm>
          <a:prstGeom prst="rect">
            <a:avLst/>
          </a:prstGeom>
          <a:noFill/>
        </p:spPr>
        <p:txBody>
          <a:bodyPr wrap="square">
            <a:spAutoFit/>
          </a:bodyPr>
          <a:lstStyle/>
          <a:p>
            <a:r>
              <a:rPr lang="en-GB" sz="1200" b="0" i="1" dirty="0">
                <a:latin typeface="Univers LT Pro 45 Light" panose="020B0403020202020204" pitchFamily="34" charset="77"/>
              </a:rPr>
              <a:t>"I wash my hands so germs don't get on them," </a:t>
            </a:r>
            <a:r>
              <a:rPr lang="en-GB" sz="1200" b="0" i="0" dirty="0">
                <a:latin typeface="Univers LT Pro 45 Light" panose="020B0403020202020204" pitchFamily="34" charset="77"/>
              </a:rPr>
              <a:t>says </a:t>
            </a:r>
            <a:r>
              <a:rPr lang="en-GB" sz="1200" b="0" i="0" dirty="0" err="1">
                <a:latin typeface="Univers LT Pro 45 Light" panose="020B0403020202020204" pitchFamily="34" charset="77"/>
              </a:rPr>
              <a:t>Dareen</a:t>
            </a:r>
            <a:r>
              <a:rPr lang="en-GB" sz="1200" b="0" i="0" dirty="0">
                <a:latin typeface="Univers LT Pro 45 Light" panose="020B0403020202020204" pitchFamily="34" charset="77"/>
              </a:rPr>
              <a:t>, 6, at school in Jordan. UNICEF is supporting the Government of Jordan to improve water, sanitation and hygiene facilities in schools.</a:t>
            </a:r>
            <a:endParaRPr lang="en-US" sz="1200" b="0" i="0" dirty="0">
              <a:latin typeface="Univers LT Pro 45 Light" panose="020B0403020202020204" pitchFamily="34" charset="77"/>
            </a:endParaRPr>
          </a:p>
        </p:txBody>
      </p:sp>
    </p:spTree>
    <p:extLst>
      <p:ext uri="{BB962C8B-B14F-4D97-AF65-F5344CB8AC3E}">
        <p14:creationId xmlns:p14="http://schemas.microsoft.com/office/powerpoint/2010/main" val="498076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bg1">
            <a:alpha val="97000"/>
          </a:schemeClr>
        </a:solidFill>
        <a:effectLst/>
      </p:bgPr>
    </p:bg>
    <p:spTree>
      <p:nvGrpSpPr>
        <p:cNvPr id="1" name=""/>
        <p:cNvGrpSpPr/>
        <p:nvPr/>
      </p:nvGrpSpPr>
      <p:grpSpPr>
        <a:xfrm>
          <a:off x="0" y="0"/>
          <a:ext cx="0" cy="0"/>
          <a:chOff x="0" y="0"/>
          <a:chExt cx="0" cy="0"/>
        </a:xfrm>
      </p:grpSpPr>
      <p:pic>
        <p:nvPicPr>
          <p:cNvPr id="3" name="Picture 2" descr="A picture containing person, indoor&#10;&#10;Description automatically generated">
            <a:extLst>
              <a:ext uri="{FF2B5EF4-FFF2-40B4-BE49-F238E27FC236}">
                <a16:creationId xmlns:a16="http://schemas.microsoft.com/office/drawing/2014/main" id="{DB59ED46-C3B4-7640-A292-9563A0F767F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5"/>
          <a:stretch/>
        </p:blipFill>
        <p:spPr>
          <a:xfrm>
            <a:off x="0" y="0"/>
            <a:ext cx="12193832" cy="6858000"/>
          </a:xfrm>
          <a:prstGeom prst="rect">
            <a:avLst/>
          </a:prstGeom>
        </p:spPr>
      </p:pic>
      <p:sp>
        <p:nvSpPr>
          <p:cNvPr id="5" name="TextBox 4">
            <a:extLst>
              <a:ext uri="{FF2B5EF4-FFF2-40B4-BE49-F238E27FC236}">
                <a16:creationId xmlns:a16="http://schemas.microsoft.com/office/drawing/2014/main" id="{1AD9D7BD-B221-CE44-977E-46189A15DF9B}"/>
              </a:ext>
            </a:extLst>
          </p:cNvPr>
          <p:cNvSpPr txBox="1"/>
          <p:nvPr userDrawn="1"/>
        </p:nvSpPr>
        <p:spPr>
          <a:xfrm rot="5400000">
            <a:off x="11531242" y="445313"/>
            <a:ext cx="1106071" cy="215444"/>
          </a:xfrm>
          <a:prstGeom prst="rect">
            <a:avLst/>
          </a:prstGeom>
          <a:noFill/>
        </p:spPr>
        <p:txBody>
          <a:bodyPr wrap="square">
            <a:spAutoFit/>
          </a:bodyPr>
          <a:lstStyle/>
          <a:p>
            <a:pPr algn="l"/>
            <a:r>
              <a:rPr lang="en-GB" sz="800" b="0" i="0" dirty="0">
                <a:solidFill>
                  <a:schemeClr val="bg1"/>
                </a:solidFill>
                <a:effectLst/>
                <a:latin typeface="Univers LT Pro 45 Light" panose="020B0403020202020204" pitchFamily="34" charset="77"/>
              </a:rPr>
              <a:t>© UNICEF/</a:t>
            </a:r>
            <a:r>
              <a:rPr lang="en-GB" sz="800" b="0" i="0" dirty="0" err="1">
                <a:solidFill>
                  <a:schemeClr val="bg1"/>
                </a:solidFill>
                <a:effectLst/>
                <a:latin typeface="Univers LT Pro 45 Light" panose="020B0403020202020204" pitchFamily="34" charset="77"/>
              </a:rPr>
              <a:t>Mulala</a:t>
            </a:r>
            <a:endParaRPr lang="en-US" sz="800" b="0" i="0" dirty="0">
              <a:solidFill>
                <a:schemeClr val="bg1"/>
              </a:solidFill>
              <a:latin typeface="Univers LT Pro 45 Light" panose="020B0403020202020204" pitchFamily="34" charset="77"/>
            </a:endParaRPr>
          </a:p>
        </p:txBody>
      </p:sp>
      <p:sp>
        <p:nvSpPr>
          <p:cNvPr id="10" name="Title 1">
            <a:extLst>
              <a:ext uri="{FF2B5EF4-FFF2-40B4-BE49-F238E27FC236}">
                <a16:creationId xmlns:a16="http://schemas.microsoft.com/office/drawing/2014/main" id="{FA28B210-FB01-6342-9CA4-878DECCF1B82}"/>
              </a:ext>
            </a:extLst>
          </p:cNvPr>
          <p:cNvSpPr>
            <a:spLocks noGrp="1"/>
          </p:cNvSpPr>
          <p:nvPr>
            <p:ph type="ctrTitle" hasCustomPrompt="1"/>
          </p:nvPr>
        </p:nvSpPr>
        <p:spPr>
          <a:xfrm>
            <a:off x="296867" y="5775443"/>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CLICK TO EDIT TITLE</a:t>
            </a:r>
            <a:endParaRPr lang="en-GB" dirty="0"/>
          </a:p>
        </p:txBody>
      </p:sp>
      <p:pic>
        <p:nvPicPr>
          <p:cNvPr id="11" name="Picture 10" descr="A picture containing text&#10;&#10;Description automatically generated">
            <a:extLst>
              <a:ext uri="{FF2B5EF4-FFF2-40B4-BE49-F238E27FC236}">
                <a16:creationId xmlns:a16="http://schemas.microsoft.com/office/drawing/2014/main" id="{1E34638C-6902-BC44-AE0E-8F4B61FBFA5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7" y="5129961"/>
            <a:ext cx="1728039" cy="1728039"/>
          </a:xfrm>
          <a:prstGeom prst="rect">
            <a:avLst/>
          </a:prstGeom>
        </p:spPr>
      </p:pic>
      <p:sp>
        <p:nvSpPr>
          <p:cNvPr id="2" name="TextBox 1">
            <a:extLst>
              <a:ext uri="{FF2B5EF4-FFF2-40B4-BE49-F238E27FC236}">
                <a16:creationId xmlns:a16="http://schemas.microsoft.com/office/drawing/2014/main" id="{AEC953A3-C48C-C563-F3E5-AEBD5D4414EC}"/>
              </a:ext>
            </a:extLst>
          </p:cNvPr>
          <p:cNvSpPr txBox="1"/>
          <p:nvPr userDrawn="1"/>
        </p:nvSpPr>
        <p:spPr>
          <a:xfrm>
            <a:off x="296866" y="295061"/>
            <a:ext cx="2674933" cy="830997"/>
          </a:xfrm>
          <a:prstGeom prst="rect">
            <a:avLst/>
          </a:prstGeom>
          <a:noFill/>
        </p:spPr>
        <p:txBody>
          <a:bodyPr wrap="square">
            <a:spAutoFit/>
          </a:bodyPr>
          <a:lstStyle/>
          <a:p>
            <a:r>
              <a:rPr lang="en-GB" sz="1200" b="0" i="0" dirty="0" err="1">
                <a:solidFill>
                  <a:schemeClr val="bg1"/>
                </a:solidFill>
                <a:latin typeface="Univers LT Pro 45 Light" panose="020B0403020202020204" pitchFamily="34" charset="77"/>
              </a:rPr>
              <a:t>Anaelah</a:t>
            </a:r>
            <a:r>
              <a:rPr lang="en-GB" sz="1200" b="0" i="0" dirty="0">
                <a:solidFill>
                  <a:schemeClr val="bg1"/>
                </a:solidFill>
                <a:latin typeface="Univers LT Pro 45 Light" panose="020B0403020202020204" pitchFamily="34" charset="77"/>
              </a:rPr>
              <a:t>, 3, receives polio vaccine drops during a UNICEF-supported immunisation campaign in Kinshasa, Democratic Republic of Congo.</a:t>
            </a:r>
          </a:p>
        </p:txBody>
      </p:sp>
    </p:spTree>
    <p:extLst>
      <p:ext uri="{BB962C8B-B14F-4D97-AF65-F5344CB8AC3E}">
        <p14:creationId xmlns:p14="http://schemas.microsoft.com/office/powerpoint/2010/main" val="3181609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bg1">
            <a:alpha val="97000"/>
          </a:schemeClr>
        </a:solidFill>
        <a:effectLst/>
      </p:bgPr>
    </p:bg>
    <p:spTree>
      <p:nvGrpSpPr>
        <p:cNvPr id="1" name=""/>
        <p:cNvGrpSpPr/>
        <p:nvPr/>
      </p:nvGrpSpPr>
      <p:grpSpPr>
        <a:xfrm>
          <a:off x="0" y="0"/>
          <a:ext cx="0" cy="0"/>
          <a:chOff x="0" y="0"/>
          <a:chExt cx="0" cy="0"/>
        </a:xfrm>
      </p:grpSpPr>
      <p:pic>
        <p:nvPicPr>
          <p:cNvPr id="4" name="Picture 3" descr="A child holding a ball in front of other people playing volleyball&#10;&#10;Description automatically generated with low confidence">
            <a:extLst>
              <a:ext uri="{FF2B5EF4-FFF2-40B4-BE49-F238E27FC236}">
                <a16:creationId xmlns:a16="http://schemas.microsoft.com/office/drawing/2014/main" id="{9E5D5364-B4BF-3574-57F8-EADBE7C4968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7558"/>
            <a:ext cx="12192000" cy="6850442"/>
          </a:xfrm>
          <a:prstGeom prst="rect">
            <a:avLst/>
          </a:prstGeom>
        </p:spPr>
      </p:pic>
      <p:sp>
        <p:nvSpPr>
          <p:cNvPr id="7" name="TextBox 6">
            <a:extLst>
              <a:ext uri="{FF2B5EF4-FFF2-40B4-BE49-F238E27FC236}">
                <a16:creationId xmlns:a16="http://schemas.microsoft.com/office/drawing/2014/main" id="{D5223A73-C9EE-6142-87A6-EE5302EC6B4F}"/>
              </a:ext>
            </a:extLst>
          </p:cNvPr>
          <p:cNvSpPr txBox="1"/>
          <p:nvPr userDrawn="1"/>
        </p:nvSpPr>
        <p:spPr>
          <a:xfrm rot="5400000">
            <a:off x="11421596" y="4158751"/>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a:t>
            </a:r>
            <a:r>
              <a:rPr lang="en-GB" sz="800" b="0" i="0" dirty="0" err="1">
                <a:solidFill>
                  <a:schemeClr val="tx1"/>
                </a:solidFill>
                <a:effectLst/>
                <a:latin typeface="Univers LT Pro 45 Light" panose="020B0403020202020204" pitchFamily="34" charset="77"/>
              </a:rPr>
              <a:t>Chikondi</a:t>
            </a:r>
            <a:endParaRPr lang="en-US" sz="800" b="0" i="0" dirty="0">
              <a:solidFill>
                <a:schemeClr val="tx1"/>
              </a:solidFill>
              <a:latin typeface="Univers LT Pro 45 Light" panose="020B0403020202020204" pitchFamily="34" charset="77"/>
            </a:endParaRPr>
          </a:p>
        </p:txBody>
      </p:sp>
      <p:sp>
        <p:nvSpPr>
          <p:cNvPr id="9" name="Title 1">
            <a:extLst>
              <a:ext uri="{FF2B5EF4-FFF2-40B4-BE49-F238E27FC236}">
                <a16:creationId xmlns:a16="http://schemas.microsoft.com/office/drawing/2014/main" id="{2BF99775-F5EA-5845-ACD1-9BD83E928D73}"/>
              </a:ext>
            </a:extLst>
          </p:cNvPr>
          <p:cNvSpPr>
            <a:spLocks noGrp="1"/>
          </p:cNvSpPr>
          <p:nvPr>
            <p:ph type="ctrTitle" hasCustomPrompt="1"/>
          </p:nvPr>
        </p:nvSpPr>
        <p:spPr>
          <a:xfrm>
            <a:off x="296867" y="5775443"/>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CLICK TO EDIT TITLE</a:t>
            </a:r>
            <a:endParaRPr lang="en-GB" dirty="0"/>
          </a:p>
        </p:txBody>
      </p:sp>
      <p:pic>
        <p:nvPicPr>
          <p:cNvPr id="10" name="Picture 9" descr="A picture containing text&#10;&#10;Description automatically generated">
            <a:extLst>
              <a:ext uri="{FF2B5EF4-FFF2-40B4-BE49-F238E27FC236}">
                <a16:creationId xmlns:a16="http://schemas.microsoft.com/office/drawing/2014/main" id="{0A0AFA88-AF95-6A4A-BBF8-3231F2ACB5F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7" y="5129961"/>
            <a:ext cx="1728039" cy="1728039"/>
          </a:xfrm>
          <a:prstGeom prst="rect">
            <a:avLst/>
          </a:prstGeom>
        </p:spPr>
      </p:pic>
      <p:sp>
        <p:nvSpPr>
          <p:cNvPr id="2" name="TextBox 1">
            <a:extLst>
              <a:ext uri="{FF2B5EF4-FFF2-40B4-BE49-F238E27FC236}">
                <a16:creationId xmlns:a16="http://schemas.microsoft.com/office/drawing/2014/main" id="{A21B2B51-C309-4562-38A8-20F151B44010}"/>
              </a:ext>
            </a:extLst>
          </p:cNvPr>
          <p:cNvSpPr txBox="1"/>
          <p:nvPr userDrawn="1"/>
        </p:nvSpPr>
        <p:spPr>
          <a:xfrm>
            <a:off x="8188036" y="305493"/>
            <a:ext cx="3631082" cy="646331"/>
          </a:xfrm>
          <a:prstGeom prst="rect">
            <a:avLst/>
          </a:prstGeom>
          <a:noFill/>
        </p:spPr>
        <p:txBody>
          <a:bodyPr wrap="square">
            <a:spAutoFit/>
          </a:bodyPr>
          <a:lstStyle/>
          <a:p>
            <a:pPr algn="r"/>
            <a:r>
              <a:rPr lang="en-GB" sz="1200" b="0" i="0" dirty="0">
                <a:solidFill>
                  <a:schemeClr val="tx1"/>
                </a:solidFill>
                <a:latin typeface="Univers LT Pro 45 Light" panose="020B0403020202020204" pitchFamily="34" charset="77"/>
              </a:rPr>
              <a:t>Steven, 14, plays football at a UNICEF–supported Children’s Corner in Malawi.</a:t>
            </a:r>
          </a:p>
          <a:p>
            <a:pPr algn="r"/>
            <a:endParaRPr lang="en-GB" sz="1200" b="0" i="0" dirty="0" err="1">
              <a:solidFill>
                <a:schemeClr val="tx1"/>
              </a:solidFill>
              <a:latin typeface="Univers LT Pro 45 Light" panose="020B0403020202020204" pitchFamily="34" charset="77"/>
            </a:endParaRPr>
          </a:p>
        </p:txBody>
      </p:sp>
    </p:spTree>
    <p:extLst>
      <p:ext uri="{BB962C8B-B14F-4D97-AF65-F5344CB8AC3E}">
        <p14:creationId xmlns:p14="http://schemas.microsoft.com/office/powerpoint/2010/main" val="2003611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4">
    <p:bg>
      <p:bgPr>
        <a:solidFill>
          <a:schemeClr val="bg1">
            <a:alpha val="97000"/>
          </a:schemeClr>
        </a:solidFill>
        <a:effectLst/>
      </p:bgPr>
    </p:bg>
    <p:spTree>
      <p:nvGrpSpPr>
        <p:cNvPr id="1" name=""/>
        <p:cNvGrpSpPr/>
        <p:nvPr/>
      </p:nvGrpSpPr>
      <p:grpSpPr>
        <a:xfrm>
          <a:off x="0" y="0"/>
          <a:ext cx="0" cy="0"/>
          <a:chOff x="0" y="0"/>
          <a:chExt cx="0" cy="0"/>
        </a:xfrm>
      </p:grpSpPr>
      <p:pic>
        <p:nvPicPr>
          <p:cNvPr id="3" name="Picture 2" descr="A child in front of a chalkboard&#10;&#10;Description automatically generated with low confidence">
            <a:extLst>
              <a:ext uri="{FF2B5EF4-FFF2-40B4-BE49-F238E27FC236}">
                <a16:creationId xmlns:a16="http://schemas.microsoft.com/office/drawing/2014/main" id="{ACCE846E-837C-1F4C-B072-ABC615FAC3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
          <a:stretch/>
        </p:blipFill>
        <p:spPr>
          <a:xfrm>
            <a:off x="0" y="0"/>
            <a:ext cx="12191999" cy="6858001"/>
          </a:xfrm>
          <a:prstGeom prst="rect">
            <a:avLst/>
          </a:prstGeom>
        </p:spPr>
      </p:pic>
      <p:sp>
        <p:nvSpPr>
          <p:cNvPr id="5" name="TextBox 4">
            <a:extLst>
              <a:ext uri="{FF2B5EF4-FFF2-40B4-BE49-F238E27FC236}">
                <a16:creationId xmlns:a16="http://schemas.microsoft.com/office/drawing/2014/main" id="{868B8ABE-34FF-4A42-A334-1710582EB8F3}"/>
              </a:ext>
            </a:extLst>
          </p:cNvPr>
          <p:cNvSpPr txBox="1"/>
          <p:nvPr userDrawn="1"/>
        </p:nvSpPr>
        <p:spPr>
          <a:xfrm rot="5400000">
            <a:off x="11511090" y="461460"/>
            <a:ext cx="1106071" cy="215444"/>
          </a:xfrm>
          <a:prstGeom prst="rect">
            <a:avLst/>
          </a:prstGeom>
          <a:noFill/>
        </p:spPr>
        <p:txBody>
          <a:bodyPr wrap="square">
            <a:spAutoFit/>
          </a:bodyPr>
          <a:lstStyle/>
          <a:p>
            <a:pPr algn="l"/>
            <a:r>
              <a:rPr lang="en-GB" sz="800" b="0" i="0" dirty="0">
                <a:solidFill>
                  <a:schemeClr val="bg1"/>
                </a:solidFill>
                <a:effectLst/>
                <a:latin typeface="Univers LT Pro 45 Light" panose="020B0403020202020204" pitchFamily="34" charset="77"/>
              </a:rPr>
              <a:t>© UNICEF/</a:t>
            </a:r>
            <a:r>
              <a:rPr lang="en-GB" sz="800" b="0" i="0" dirty="0" err="1">
                <a:solidFill>
                  <a:schemeClr val="bg1"/>
                </a:solidFill>
                <a:effectLst/>
                <a:latin typeface="Univers LT Pro 45 Light" panose="020B0403020202020204" pitchFamily="34" charset="77"/>
              </a:rPr>
              <a:t>Taxta</a:t>
            </a:r>
            <a:endParaRPr lang="en-US" sz="800" b="0" i="0" dirty="0">
              <a:solidFill>
                <a:schemeClr val="bg1"/>
              </a:solidFill>
              <a:latin typeface="Univers LT Pro 45 Light" panose="020B0403020202020204" pitchFamily="34" charset="77"/>
            </a:endParaRPr>
          </a:p>
        </p:txBody>
      </p:sp>
      <p:sp>
        <p:nvSpPr>
          <p:cNvPr id="8" name="Title 1">
            <a:extLst>
              <a:ext uri="{FF2B5EF4-FFF2-40B4-BE49-F238E27FC236}">
                <a16:creationId xmlns:a16="http://schemas.microsoft.com/office/drawing/2014/main" id="{03605744-ECCC-5F43-BA9C-300A45595B11}"/>
              </a:ext>
            </a:extLst>
          </p:cNvPr>
          <p:cNvSpPr>
            <a:spLocks noGrp="1"/>
          </p:cNvSpPr>
          <p:nvPr>
            <p:ph type="ctrTitle" hasCustomPrompt="1"/>
          </p:nvPr>
        </p:nvSpPr>
        <p:spPr>
          <a:xfrm>
            <a:off x="296867" y="5775443"/>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CLICK TO EDIT TITLE</a:t>
            </a:r>
            <a:endParaRPr lang="en-GB" dirty="0"/>
          </a:p>
        </p:txBody>
      </p:sp>
      <p:pic>
        <p:nvPicPr>
          <p:cNvPr id="9" name="Picture 8" descr="A picture containing text&#10;&#10;Description automatically generated">
            <a:extLst>
              <a:ext uri="{FF2B5EF4-FFF2-40B4-BE49-F238E27FC236}">
                <a16:creationId xmlns:a16="http://schemas.microsoft.com/office/drawing/2014/main" id="{7B344DC0-C178-FE40-886C-0BAC10E2B98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7" y="5129961"/>
            <a:ext cx="1728039" cy="1728039"/>
          </a:xfrm>
          <a:prstGeom prst="rect">
            <a:avLst/>
          </a:prstGeom>
        </p:spPr>
      </p:pic>
      <p:sp>
        <p:nvSpPr>
          <p:cNvPr id="4" name="Rectangle 3">
            <a:extLst>
              <a:ext uri="{FF2B5EF4-FFF2-40B4-BE49-F238E27FC236}">
                <a16:creationId xmlns:a16="http://schemas.microsoft.com/office/drawing/2014/main" id="{8F7A32BE-F015-E965-BCF5-100F981B58C6}"/>
              </a:ext>
            </a:extLst>
          </p:cNvPr>
          <p:cNvSpPr/>
          <p:nvPr userDrawn="1"/>
        </p:nvSpPr>
        <p:spPr>
          <a:xfrm>
            <a:off x="296867" y="195689"/>
            <a:ext cx="3838845" cy="646331"/>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3634648-3DBD-943E-90E5-E853059C76F0}"/>
              </a:ext>
            </a:extLst>
          </p:cNvPr>
          <p:cNvSpPr txBox="1"/>
          <p:nvPr userDrawn="1"/>
        </p:nvSpPr>
        <p:spPr>
          <a:xfrm>
            <a:off x="296867" y="295061"/>
            <a:ext cx="3828324" cy="646331"/>
          </a:xfrm>
          <a:prstGeom prst="rect">
            <a:avLst/>
          </a:prstGeom>
          <a:noFill/>
        </p:spPr>
        <p:txBody>
          <a:bodyPr wrap="square">
            <a:spAutoFit/>
          </a:bodyPr>
          <a:lstStyle/>
          <a:p>
            <a:pPr algn="l"/>
            <a:r>
              <a:rPr lang="en-GB" sz="1200" b="0" i="0" dirty="0" err="1">
                <a:solidFill>
                  <a:schemeClr val="bg1"/>
                </a:solidFill>
                <a:effectLst>
                  <a:outerShdw blurRad="50800" dist="38100" dir="2700000" algn="tl" rotWithShape="0">
                    <a:prstClr val="black">
                      <a:alpha val="8000"/>
                    </a:prstClr>
                  </a:outerShdw>
                </a:effectLst>
                <a:latin typeface="Univers LT Pro 45 Light" panose="020B0403020202020204" pitchFamily="34" charset="77"/>
              </a:rPr>
              <a:t>Abdikarim's</a:t>
            </a:r>
            <a:r>
              <a:rPr lang="en-GB" sz="1200" b="0" i="0" dirty="0">
                <a:solidFill>
                  <a:schemeClr val="bg1"/>
                </a:solidFill>
                <a:effectLst>
                  <a:outerShdw blurRad="50800" dist="38100" dir="2700000" algn="tl" rotWithShape="0">
                    <a:prstClr val="black">
                      <a:alpha val="8000"/>
                    </a:prstClr>
                  </a:outerShdw>
                </a:effectLst>
                <a:latin typeface="Univers LT Pro 45 Light" panose="020B0403020202020204" pitchFamily="34" charset="77"/>
              </a:rPr>
              <a:t> favourite subject is science. </a:t>
            </a:r>
            <a:r>
              <a:rPr lang="en-GB" sz="1200" b="0" i="1" dirty="0">
                <a:solidFill>
                  <a:schemeClr val="bg1"/>
                </a:solidFill>
                <a:effectLst>
                  <a:outerShdw blurRad="50800" dist="38100" dir="2700000" algn="tl" rotWithShape="0">
                    <a:prstClr val="black">
                      <a:alpha val="8000"/>
                    </a:prstClr>
                  </a:outerShdw>
                </a:effectLst>
                <a:latin typeface="Univers LT Pro 45 Light" panose="020B0403020202020204" pitchFamily="34" charset="77"/>
              </a:rPr>
              <a:t>"I want to be a doctor or an engineer", </a:t>
            </a:r>
            <a:r>
              <a:rPr lang="en-GB" sz="1200" b="0" i="0" dirty="0">
                <a:solidFill>
                  <a:schemeClr val="bg1"/>
                </a:solidFill>
                <a:effectLst>
                  <a:outerShdw blurRad="50800" dist="38100" dir="2700000" algn="tl" rotWithShape="0">
                    <a:prstClr val="black">
                      <a:alpha val="8000"/>
                    </a:prstClr>
                  </a:outerShdw>
                </a:effectLst>
                <a:latin typeface="Univers LT Pro 45 Light" panose="020B0403020202020204" pitchFamily="34" charset="77"/>
              </a:rPr>
              <a:t>he says in school in Somalia.</a:t>
            </a:r>
          </a:p>
          <a:p>
            <a:pPr algn="l"/>
            <a:endParaRPr lang="en-GB" sz="1200" b="0" i="0" dirty="0">
              <a:solidFill>
                <a:schemeClr val="bg1"/>
              </a:solidFill>
              <a:effectLst>
                <a:outerShdw blurRad="50800" dist="38100" dir="2700000" algn="tl" rotWithShape="0">
                  <a:prstClr val="black">
                    <a:alpha val="8000"/>
                  </a:prstClr>
                </a:outerShdw>
              </a:effectLst>
              <a:latin typeface="Univers LT Pro 45 Light" panose="020B0403020202020204" pitchFamily="34" charset="77"/>
            </a:endParaRPr>
          </a:p>
        </p:txBody>
      </p:sp>
    </p:spTree>
    <p:extLst>
      <p:ext uri="{BB962C8B-B14F-4D97-AF65-F5344CB8AC3E}">
        <p14:creationId xmlns:p14="http://schemas.microsoft.com/office/powerpoint/2010/main" val="2059089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bg1">
            <a:alpha val="97000"/>
          </a:schemeClr>
        </a:solidFill>
        <a:effectLst/>
      </p:bgPr>
    </p:bg>
    <p:spTree>
      <p:nvGrpSpPr>
        <p:cNvPr id="1" name=""/>
        <p:cNvGrpSpPr/>
        <p:nvPr/>
      </p:nvGrpSpPr>
      <p:grpSpPr>
        <a:xfrm>
          <a:off x="0" y="0"/>
          <a:ext cx="0" cy="0"/>
          <a:chOff x="0" y="0"/>
          <a:chExt cx="0" cy="0"/>
        </a:xfrm>
      </p:grpSpPr>
      <p:pic>
        <p:nvPicPr>
          <p:cNvPr id="4" name="Picture 3" descr="A child sitting at a desk in a classroom&#10;&#10;Description automatically generated with medium confidence">
            <a:extLst>
              <a:ext uri="{FF2B5EF4-FFF2-40B4-BE49-F238E27FC236}">
                <a16:creationId xmlns:a16="http://schemas.microsoft.com/office/drawing/2014/main" id="{BB7EA63E-2542-A454-61C6-1B02920DEB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154"/>
          <a:stretch/>
        </p:blipFill>
        <p:spPr>
          <a:xfrm>
            <a:off x="-1" y="0"/>
            <a:ext cx="12407445" cy="6858000"/>
          </a:xfrm>
          <a:prstGeom prst="rect">
            <a:avLst/>
          </a:prstGeom>
        </p:spPr>
      </p:pic>
      <p:pic>
        <p:nvPicPr>
          <p:cNvPr id="7" name="Picture 6" descr="Logo&#10;&#10;Description automatically generated with low confidence">
            <a:extLst>
              <a:ext uri="{FF2B5EF4-FFF2-40B4-BE49-F238E27FC236}">
                <a16:creationId xmlns:a16="http://schemas.microsoft.com/office/drawing/2014/main" id="{697EBCE2-35EC-D848-8FBA-82D3F2E022B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6" y="0"/>
            <a:ext cx="1728039" cy="1728039"/>
          </a:xfrm>
          <a:prstGeom prst="rect">
            <a:avLst/>
          </a:prstGeom>
        </p:spPr>
      </p:pic>
      <p:sp>
        <p:nvSpPr>
          <p:cNvPr id="5" name="TextBox 4">
            <a:extLst>
              <a:ext uri="{FF2B5EF4-FFF2-40B4-BE49-F238E27FC236}">
                <a16:creationId xmlns:a16="http://schemas.microsoft.com/office/drawing/2014/main" id="{089AA41E-3153-C641-9B67-D8EF9E9FAA85}"/>
              </a:ext>
            </a:extLst>
          </p:cNvPr>
          <p:cNvSpPr txBox="1"/>
          <p:nvPr userDrawn="1"/>
        </p:nvSpPr>
        <p:spPr>
          <a:xfrm rot="5400000">
            <a:off x="11531242" y="6197243"/>
            <a:ext cx="1106071" cy="215444"/>
          </a:xfrm>
          <a:prstGeom prst="rect">
            <a:avLst/>
          </a:prstGeom>
          <a:noFill/>
        </p:spPr>
        <p:txBody>
          <a:bodyPr wrap="square">
            <a:spAutoFit/>
          </a:bodyPr>
          <a:lstStyle/>
          <a:p>
            <a:r>
              <a:rPr lang="en-GB" sz="800" b="0" i="0" dirty="0">
                <a:solidFill>
                  <a:schemeClr val="bg1"/>
                </a:solidFill>
                <a:effectLst/>
                <a:latin typeface="Univers LT Pro 45 Light" panose="020B0403020202020204" pitchFamily="34" charset="77"/>
              </a:rPr>
              <a:t>© UNICEF/</a:t>
            </a:r>
            <a:r>
              <a:rPr lang="en-GB" sz="800" b="0" i="0" dirty="0" err="1">
                <a:solidFill>
                  <a:schemeClr val="bg1"/>
                </a:solidFill>
                <a:effectLst/>
                <a:latin typeface="Univers LT Pro 45 Light" panose="020B0403020202020204" pitchFamily="34" charset="77"/>
              </a:rPr>
              <a:t>Bashizi</a:t>
            </a:r>
            <a:endParaRPr lang="en-US" sz="800" b="0" i="0" dirty="0">
              <a:solidFill>
                <a:schemeClr val="bg1"/>
              </a:solidFill>
              <a:latin typeface="Univers LT Pro 45 Light" panose="020B0403020202020204" pitchFamily="34" charset="77"/>
            </a:endParaRPr>
          </a:p>
        </p:txBody>
      </p:sp>
      <p:sp>
        <p:nvSpPr>
          <p:cNvPr id="8" name="Title 1">
            <a:extLst>
              <a:ext uri="{FF2B5EF4-FFF2-40B4-BE49-F238E27FC236}">
                <a16:creationId xmlns:a16="http://schemas.microsoft.com/office/drawing/2014/main" id="{4334FCCD-D679-0849-8184-A4C4F197C6C1}"/>
              </a:ext>
            </a:extLst>
          </p:cNvPr>
          <p:cNvSpPr>
            <a:spLocks noGrp="1"/>
          </p:cNvSpPr>
          <p:nvPr>
            <p:ph type="ctrTitle" hasCustomPrompt="1"/>
          </p:nvPr>
        </p:nvSpPr>
        <p:spPr>
          <a:xfrm>
            <a:off x="296867" y="5775443"/>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CLICK TO EDIT TITLE</a:t>
            </a:r>
            <a:endParaRPr lang="en-GB" dirty="0"/>
          </a:p>
        </p:txBody>
      </p:sp>
      <p:sp>
        <p:nvSpPr>
          <p:cNvPr id="2" name="TextBox 1">
            <a:extLst>
              <a:ext uri="{FF2B5EF4-FFF2-40B4-BE49-F238E27FC236}">
                <a16:creationId xmlns:a16="http://schemas.microsoft.com/office/drawing/2014/main" id="{C343CEB0-4FC8-FED6-E876-B15F6286AE4E}"/>
              </a:ext>
            </a:extLst>
          </p:cNvPr>
          <p:cNvSpPr txBox="1"/>
          <p:nvPr userDrawn="1"/>
        </p:nvSpPr>
        <p:spPr>
          <a:xfrm>
            <a:off x="296867" y="193461"/>
            <a:ext cx="5247590" cy="830997"/>
          </a:xfrm>
          <a:prstGeom prst="rect">
            <a:avLst/>
          </a:prstGeom>
          <a:noFill/>
        </p:spPr>
        <p:txBody>
          <a:bodyPr wrap="square">
            <a:spAutoFit/>
          </a:bodyPr>
          <a:lstStyle/>
          <a:p>
            <a:pPr algn="l"/>
            <a:r>
              <a:rPr lang="en-GB" sz="1200" b="0" i="0" dirty="0">
                <a:solidFill>
                  <a:schemeClr val="tx1"/>
                </a:solidFill>
                <a:latin typeface="Univers LT Pro 45 Light" panose="020B0403020202020204" pitchFamily="34" charset="77"/>
              </a:rPr>
              <a:t>Dorcas, 10, says </a:t>
            </a:r>
            <a:r>
              <a:rPr lang="en-GB" sz="1200" b="0" i="1" dirty="0">
                <a:solidFill>
                  <a:schemeClr val="tx1"/>
                </a:solidFill>
                <a:latin typeface="Univers LT Pro 45 Light" panose="020B0403020202020204" pitchFamily="34" charset="77"/>
              </a:rPr>
              <a:t>"I'm going to finish my primary education soon and go on to secondary school to be a boat captain." </a:t>
            </a:r>
            <a:r>
              <a:rPr lang="en-GB" sz="1200" b="0" i="0" dirty="0">
                <a:solidFill>
                  <a:schemeClr val="tx1"/>
                </a:solidFill>
                <a:latin typeface="Univers LT Pro 45 Light" panose="020B0403020202020204" pitchFamily="34" charset="77"/>
              </a:rPr>
              <a:t>Her school near Goma, Democratic Republic of Congo, was rebuilt following a volcanic eruption. </a:t>
            </a:r>
          </a:p>
          <a:p>
            <a:pPr algn="l"/>
            <a:endParaRPr lang="en-GB" sz="1200" b="0" i="0" dirty="0">
              <a:solidFill>
                <a:schemeClr val="tx1"/>
              </a:solidFill>
              <a:latin typeface="Univers LT Pro 45 Light" panose="020B0403020202020204" pitchFamily="34" charset="77"/>
            </a:endParaRPr>
          </a:p>
        </p:txBody>
      </p:sp>
    </p:spTree>
    <p:extLst>
      <p:ext uri="{BB962C8B-B14F-4D97-AF65-F5344CB8AC3E}">
        <p14:creationId xmlns:p14="http://schemas.microsoft.com/office/powerpoint/2010/main" val="2874653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bg1">
            <a:alpha val="97000"/>
          </a:schemeClr>
        </a:solidFill>
        <a:effectLst/>
      </p:bgPr>
    </p:bg>
    <p:spTree>
      <p:nvGrpSpPr>
        <p:cNvPr id="1" name=""/>
        <p:cNvGrpSpPr/>
        <p:nvPr/>
      </p:nvGrpSpPr>
      <p:grpSpPr>
        <a:xfrm>
          <a:off x="0" y="0"/>
          <a:ext cx="0" cy="0"/>
          <a:chOff x="0" y="0"/>
          <a:chExt cx="0" cy="0"/>
        </a:xfrm>
      </p:grpSpPr>
      <p:pic>
        <p:nvPicPr>
          <p:cNvPr id="4" name="Picture 3" descr="A young child writing on a whiteboard&#10;&#10;Description automatically generated">
            <a:extLst>
              <a:ext uri="{FF2B5EF4-FFF2-40B4-BE49-F238E27FC236}">
                <a16:creationId xmlns:a16="http://schemas.microsoft.com/office/drawing/2014/main" id="{DC165334-24D8-F3CD-3AF7-08F2C5354B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CE45975-3D5B-F441-928C-36291D0FB2F2}"/>
              </a:ext>
            </a:extLst>
          </p:cNvPr>
          <p:cNvSpPr txBox="1"/>
          <p:nvPr userDrawn="1"/>
        </p:nvSpPr>
        <p:spPr>
          <a:xfrm rot="5400000">
            <a:off x="11531242" y="6197243"/>
            <a:ext cx="1106071" cy="215444"/>
          </a:xfrm>
          <a:prstGeom prst="rect">
            <a:avLst/>
          </a:prstGeom>
          <a:noFill/>
        </p:spPr>
        <p:txBody>
          <a:bodyPr wrap="square">
            <a:spAutoFit/>
          </a:bodyPr>
          <a:lstStyle/>
          <a:p>
            <a:pPr algn="r"/>
            <a:r>
              <a:rPr lang="en-GB" sz="800" b="0" i="0" dirty="0">
                <a:solidFill>
                  <a:schemeClr val="bg1"/>
                </a:solidFill>
                <a:effectLst/>
                <a:latin typeface="Univers LT Pro 45 Light" panose="020B0403020202020204" pitchFamily="34" charset="77"/>
              </a:rPr>
              <a:t>© UNICEF/Karimi</a:t>
            </a:r>
            <a:endParaRPr lang="en-US" sz="800" b="0" i="0" dirty="0">
              <a:solidFill>
                <a:schemeClr val="bg1"/>
              </a:solidFill>
              <a:latin typeface="Univers LT Pro 45 Light" panose="020B0403020202020204" pitchFamily="34" charset="77"/>
            </a:endParaRPr>
          </a:p>
        </p:txBody>
      </p:sp>
      <p:pic>
        <p:nvPicPr>
          <p:cNvPr id="8" name="Picture 7" descr="Logo&#10;&#10;Description automatically generated with low confidence">
            <a:extLst>
              <a:ext uri="{FF2B5EF4-FFF2-40B4-BE49-F238E27FC236}">
                <a16:creationId xmlns:a16="http://schemas.microsoft.com/office/drawing/2014/main" id="{7773CCF4-865B-9A44-A6A3-2C708060E2F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6" y="0"/>
            <a:ext cx="1728039" cy="1728039"/>
          </a:xfrm>
          <a:prstGeom prst="rect">
            <a:avLst/>
          </a:prstGeom>
        </p:spPr>
      </p:pic>
      <p:sp>
        <p:nvSpPr>
          <p:cNvPr id="9" name="Title 1">
            <a:extLst>
              <a:ext uri="{FF2B5EF4-FFF2-40B4-BE49-F238E27FC236}">
                <a16:creationId xmlns:a16="http://schemas.microsoft.com/office/drawing/2014/main" id="{DCC0CE49-8703-6F4C-B416-E5B2915C97C0}"/>
              </a:ext>
            </a:extLst>
          </p:cNvPr>
          <p:cNvSpPr>
            <a:spLocks noGrp="1"/>
          </p:cNvSpPr>
          <p:nvPr>
            <p:ph type="ctrTitle" hasCustomPrompt="1"/>
          </p:nvPr>
        </p:nvSpPr>
        <p:spPr>
          <a:xfrm>
            <a:off x="296867" y="5775443"/>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CLICK TO EDIT TITLE</a:t>
            </a:r>
            <a:endParaRPr lang="en-GB" dirty="0"/>
          </a:p>
        </p:txBody>
      </p:sp>
      <p:sp>
        <p:nvSpPr>
          <p:cNvPr id="2" name="TextBox 1">
            <a:extLst>
              <a:ext uri="{FF2B5EF4-FFF2-40B4-BE49-F238E27FC236}">
                <a16:creationId xmlns:a16="http://schemas.microsoft.com/office/drawing/2014/main" id="{63D5190E-43AA-8BAD-312D-C88310FFC66C}"/>
              </a:ext>
            </a:extLst>
          </p:cNvPr>
          <p:cNvSpPr txBox="1"/>
          <p:nvPr userDrawn="1"/>
        </p:nvSpPr>
        <p:spPr>
          <a:xfrm>
            <a:off x="296867" y="193461"/>
            <a:ext cx="3418790" cy="1200329"/>
          </a:xfrm>
          <a:prstGeom prst="rect">
            <a:avLst/>
          </a:prstGeom>
          <a:noFill/>
        </p:spPr>
        <p:txBody>
          <a:bodyPr wrap="square">
            <a:spAutoFit/>
          </a:bodyPr>
          <a:lstStyle/>
          <a:p>
            <a:pPr algn="l"/>
            <a:r>
              <a:rPr lang="en-GB" sz="1200" b="0" i="0" dirty="0">
                <a:solidFill>
                  <a:schemeClr val="bg1"/>
                </a:solidFill>
                <a:latin typeface="Univers LT Pro 45 Light" panose="020B0403020202020204" pitchFamily="34" charset="77"/>
              </a:rPr>
              <a:t>Najma, 6, in the UNICEF-supported Child Friendly Space for displaced children in Daikundi Province, Afghanistan. “</a:t>
            </a:r>
            <a:r>
              <a:rPr lang="en-GB" sz="1200" b="0" i="1" dirty="0">
                <a:solidFill>
                  <a:schemeClr val="bg1"/>
                </a:solidFill>
                <a:latin typeface="Univers LT Pro 45 Light" panose="020B0403020202020204" pitchFamily="34" charset="77"/>
              </a:rPr>
              <a:t>My favourite thing here is studying, especially numbers and mathematics</a:t>
            </a:r>
            <a:r>
              <a:rPr lang="en-GB" sz="1200" b="0" i="0" dirty="0">
                <a:solidFill>
                  <a:schemeClr val="bg1"/>
                </a:solidFill>
                <a:latin typeface="Univers LT Pro 45 Light" panose="020B0403020202020204" pitchFamily="34" charset="77"/>
              </a:rPr>
              <a:t>”, she smiles.</a:t>
            </a:r>
          </a:p>
          <a:p>
            <a:pPr algn="l"/>
            <a:endParaRPr lang="en-GB" sz="1200" b="0" i="0" dirty="0">
              <a:solidFill>
                <a:schemeClr val="bg1"/>
              </a:solidFill>
              <a:latin typeface="Univers LT Pro 45 Light" panose="020B0403020202020204" pitchFamily="34" charset="77"/>
            </a:endParaRPr>
          </a:p>
        </p:txBody>
      </p:sp>
    </p:spTree>
    <p:extLst>
      <p:ext uri="{BB962C8B-B14F-4D97-AF65-F5344CB8AC3E}">
        <p14:creationId xmlns:p14="http://schemas.microsoft.com/office/powerpoint/2010/main" val="71396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08ABE-55A1-4A23-B61E-3C88C2D89DA1}" type="datetimeFigureOut">
              <a:rPr lang="en-GB" smtClean="0"/>
              <a:t>12/09/2024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C3E42-53AE-43BD-AB25-A5BDE1EE9036}" type="slidenum">
              <a:rPr lang="en-GB" smtClean="0"/>
              <a:t>‹#›</a:t>
            </a:fld>
            <a:endParaRPr lang="en-GB"/>
          </a:p>
        </p:txBody>
      </p:sp>
    </p:spTree>
    <p:extLst>
      <p:ext uri="{BB962C8B-B14F-4D97-AF65-F5344CB8AC3E}">
        <p14:creationId xmlns:p14="http://schemas.microsoft.com/office/powerpoint/2010/main" val="65818214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688" r:id="rId4"/>
    <p:sldLayoutId id="2147483689" r:id="rId5"/>
    <p:sldLayoutId id="2147483693" r:id="rId6"/>
    <p:sldLayoutId id="2147483697" r:id="rId7"/>
    <p:sldLayoutId id="2147483698" r:id="rId8"/>
    <p:sldLayoutId id="2147483681" r:id="rId9"/>
    <p:sldLayoutId id="2147483680" r:id="rId10"/>
    <p:sldLayoutId id="2147483686" r:id="rId11"/>
    <p:sldLayoutId id="2147483706" r:id="rId12"/>
    <p:sldLayoutId id="2147483727" r:id="rId13"/>
    <p:sldLayoutId id="2147483709" r:id="rId14"/>
    <p:sldLayoutId id="2147483694" r:id="rId15"/>
    <p:sldLayoutId id="2147483733" r:id="rId16"/>
    <p:sldLayoutId id="2147483728" r:id="rId17"/>
    <p:sldLayoutId id="2147483734" r:id="rId18"/>
    <p:sldLayoutId id="2147483736" r:id="rId19"/>
    <p:sldLayoutId id="2147483735" r:id="rId20"/>
    <p:sldLayoutId id="2147483715" r:id="rId21"/>
    <p:sldLayoutId id="2147483737" r:id="rId22"/>
    <p:sldLayoutId id="2147483679" r:id="rId23"/>
    <p:sldLayoutId id="2147483696" r:id="rId24"/>
    <p:sldLayoutId id="2147483722" r:id="rId25"/>
  </p:sldLayoutIdLst>
  <p:txStyles>
    <p:titleStyle>
      <a:lvl1pPr algn="l" defTabSz="914400" rtl="0" eaLnBrk="1" latinLnBrk="0" hangingPunct="1">
        <a:lnSpc>
          <a:spcPct val="90000"/>
        </a:lnSpc>
        <a:spcBef>
          <a:spcPct val="0"/>
        </a:spcBef>
        <a:buNone/>
        <a:defRPr sz="4400" b="1" i="0" kern="1200">
          <a:solidFill>
            <a:schemeClr val="tx1"/>
          </a:solidFill>
          <a:latin typeface="Univers LT Pro 85 XBlack" panose="020B0804030502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LT Std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21.png"/><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hyperlink" Target="https://www.unicef.org.uk/rights-respecting-schools/resources/teaching-resources/best-practice-case-studies/case-study-william-fletcher-primary-and-the-howard-secondary/"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hyperlink" Target="https://www.unicef.org.uk/rights-respecting-schools/resources/teaching-resources/rrsa-guidance-for-early-years-practitioners/" TargetMode="External"/><Relationship Id="rId3" Type="http://schemas.openxmlformats.org/officeDocument/2006/relationships/hyperlink" Target="https://www.unicef.org.uk/rights-respecting-schools/resources/teaching-resources/guidance-assemblies-lessons/child-friendly-crc-text-and-icons/" TargetMode="External"/><Relationship Id="rId7" Type="http://schemas.openxmlformats.org/officeDocument/2006/relationships/hyperlink" Target="https://www.unicef.org.uk/rights-respecting-schools/rrsa-in-secondary-schools/" TargetMode="External"/><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hyperlink" Target="https://www.unicef.org.uk/rights-respecting-schools/the-rrsa/ofsteds-inspection-framework-rrsa/" TargetMode="External"/><Relationship Id="rId5" Type="http://schemas.openxmlformats.org/officeDocument/2006/relationships/hyperlink" Target="https://www.unicef.org.uk/rights-respecting-schools/resources/teaching-resources/guidance-assemblies-lessons/spotlight/" TargetMode="External"/><Relationship Id="rId4" Type="http://schemas.openxmlformats.org/officeDocument/2006/relationships/hyperlink" Target="http://www.unicef.org.uk/rights-respecting-schools/resources/teaching-resources/guidance-assemblies-lessons/article-of-the-week/%20&#8203;" TargetMode="External"/><Relationship Id="rId9" Type="http://schemas.openxmlformats.org/officeDocument/2006/relationships/hyperlink" Target="https://www.unicef.org.uk/rights-respecting-schools/resources/teaching-resources/best-practice-case-studie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video" Target="https://www.youtube.com/embed/uFvuKrV-sEE?feature=oembed" TargetMode="Externa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hyperlink" Target="https://www.unicef.org.uk/rights-respecting-schools/resources/teaching-resources/guidance-assemblies-lessons/abcde-of-right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hyperlink" Target="https://www.unicef.org.uk/rights-respecting-schools/resources/teaching-resources/best-practice-case-studies/case-study-william-fletcher-primary-and-the-howard-secondar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hyperlink" Target="https://www.unicef.org.uk/rights-respecting-schools/resources/teaching-resources/best-practice-case-studies/case-study-william-fletcher-primary-and-the-howard-secondar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group of children in a classroom&#10;&#10;Description automatically generated">
            <a:extLst>
              <a:ext uri="{FF2B5EF4-FFF2-40B4-BE49-F238E27FC236}">
                <a16:creationId xmlns:a16="http://schemas.microsoft.com/office/drawing/2014/main" id="{798C4C40-FC0D-F121-3386-860D285CA8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093"/>
            <a:ext cx="12192000" cy="812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B0DC0F6-CE00-E6FE-79BF-579D9142617E}"/>
              </a:ext>
            </a:extLst>
          </p:cNvPr>
          <p:cNvPicPr>
            <a:picLocks noChangeAspect="1"/>
          </p:cNvPicPr>
          <p:nvPr/>
        </p:nvPicPr>
        <p:blipFill>
          <a:blip r:embed="rId4"/>
          <a:stretch>
            <a:fillRect/>
          </a:stretch>
        </p:blipFill>
        <p:spPr>
          <a:xfrm>
            <a:off x="399920" y="4572000"/>
            <a:ext cx="4216761" cy="2034101"/>
          </a:xfrm>
          <a:prstGeom prst="rect">
            <a:avLst/>
          </a:prstGeom>
        </p:spPr>
      </p:pic>
      <p:pic>
        <p:nvPicPr>
          <p:cNvPr id="3" name="Picture 2">
            <a:extLst>
              <a:ext uri="{FF2B5EF4-FFF2-40B4-BE49-F238E27FC236}">
                <a16:creationId xmlns:a16="http://schemas.microsoft.com/office/drawing/2014/main" id="{DFFB8D8E-6C1B-F114-A120-83C834FC082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09958" y="0"/>
            <a:ext cx="2138010" cy="1771650"/>
          </a:xfrm>
          <a:prstGeom prst="rect">
            <a:avLst/>
          </a:prstGeom>
        </p:spPr>
      </p:pic>
      <p:sp>
        <p:nvSpPr>
          <p:cNvPr id="4" name="TextBox 3">
            <a:extLst>
              <a:ext uri="{FF2B5EF4-FFF2-40B4-BE49-F238E27FC236}">
                <a16:creationId xmlns:a16="http://schemas.microsoft.com/office/drawing/2014/main" id="{B9AF384B-A48F-9CDC-16AB-6F48A492DB6C}"/>
              </a:ext>
            </a:extLst>
          </p:cNvPr>
          <p:cNvSpPr txBox="1"/>
          <p:nvPr/>
        </p:nvSpPr>
        <p:spPr>
          <a:xfrm rot="5400000">
            <a:off x="11452265" y="506198"/>
            <a:ext cx="1264025" cy="215444"/>
          </a:xfrm>
          <a:prstGeom prst="rect">
            <a:avLst/>
          </a:prstGeom>
          <a:noFill/>
        </p:spPr>
        <p:txBody>
          <a:bodyPr wrap="square">
            <a:spAutoFit/>
          </a:bodyPr>
          <a:lstStyle/>
          <a:p>
            <a:pPr algn="l"/>
            <a:r>
              <a:rPr lang="en-GB" sz="800" b="0" i="0" dirty="0">
                <a:solidFill>
                  <a:schemeClr val="bg1"/>
                </a:solidFill>
                <a:effectLst/>
                <a:latin typeface="Univers LT Pro 45 Light" panose="020B0403020202020204" pitchFamily="34" charset="77"/>
              </a:rPr>
              <a:t>© UNICEF/Maule-</a:t>
            </a:r>
            <a:r>
              <a:rPr lang="en-GB" sz="800" b="0" i="0" dirty="0" err="1">
                <a:solidFill>
                  <a:schemeClr val="bg1"/>
                </a:solidFill>
                <a:effectLst/>
                <a:latin typeface="Univers LT Pro 45 Light" panose="020B0403020202020204" pitchFamily="34" charset="77"/>
              </a:rPr>
              <a:t>ffinch</a:t>
            </a:r>
            <a:endParaRPr lang="en-US" sz="800" b="0" i="0" dirty="0">
              <a:solidFill>
                <a:schemeClr val="bg1"/>
              </a:solidFill>
              <a:latin typeface="Univers LT Pro 45 Light" panose="020B0403020202020204" pitchFamily="34" charset="77"/>
            </a:endParaRPr>
          </a:p>
        </p:txBody>
      </p:sp>
      <p:sp>
        <p:nvSpPr>
          <p:cNvPr id="5" name="Rectangle 4">
            <a:extLst>
              <a:ext uri="{FF2B5EF4-FFF2-40B4-BE49-F238E27FC236}">
                <a16:creationId xmlns:a16="http://schemas.microsoft.com/office/drawing/2014/main" id="{12859E71-05E5-83C2-A019-A51E63C2AAE4}"/>
              </a:ext>
            </a:extLst>
          </p:cNvPr>
          <p:cNvSpPr/>
          <p:nvPr/>
        </p:nvSpPr>
        <p:spPr>
          <a:xfrm>
            <a:off x="6823984" y="5976932"/>
            <a:ext cx="5152571" cy="881068"/>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2400">
                <a:latin typeface="Arial Black" panose="020B0A04020102020204" pitchFamily="34" charset="0"/>
              </a:rPr>
              <a:t>LEARNING ABOUT RIGHTS</a:t>
            </a:r>
          </a:p>
          <a:p>
            <a:r>
              <a:rPr lang="en-GB" sz="2400">
                <a:latin typeface="Arial Black" panose="020B0A04020102020204" pitchFamily="34" charset="0"/>
              </a:rPr>
              <a:t>THROUGH THE CURRICULUM</a:t>
            </a:r>
          </a:p>
        </p:txBody>
      </p:sp>
    </p:spTree>
    <p:extLst>
      <p:ext uri="{BB962C8B-B14F-4D97-AF65-F5344CB8AC3E}">
        <p14:creationId xmlns:p14="http://schemas.microsoft.com/office/powerpoint/2010/main" val="3553625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DD6C81-8AA4-E041-AAF8-8EB97BD3C477}"/>
              </a:ext>
            </a:extLst>
          </p:cNvPr>
          <p:cNvSpPr>
            <a:spLocks noGrp="1"/>
          </p:cNvSpPr>
          <p:nvPr>
            <p:ph type="body" sz="quarter" idx="14"/>
          </p:nvPr>
        </p:nvSpPr>
        <p:spPr>
          <a:xfrm>
            <a:off x="435826" y="256128"/>
            <a:ext cx="3965743" cy="707807"/>
          </a:xfrm>
        </p:spPr>
        <p:txBody>
          <a:bodyPr/>
          <a:lstStyle/>
          <a:p>
            <a:r>
              <a:rPr lang="en-US"/>
              <a:t>CASE STUDY</a:t>
            </a:r>
          </a:p>
        </p:txBody>
      </p:sp>
      <p:sp>
        <p:nvSpPr>
          <p:cNvPr id="3" name="Text Placeholder 2">
            <a:extLst>
              <a:ext uri="{FF2B5EF4-FFF2-40B4-BE49-F238E27FC236}">
                <a16:creationId xmlns:a16="http://schemas.microsoft.com/office/drawing/2014/main" id="{D795E4B6-838B-EB4E-BE98-33E79F1EFA72}"/>
              </a:ext>
            </a:extLst>
          </p:cNvPr>
          <p:cNvSpPr>
            <a:spLocks noGrp="1"/>
          </p:cNvSpPr>
          <p:nvPr>
            <p:ph type="body" sz="quarter" idx="17"/>
          </p:nvPr>
        </p:nvSpPr>
        <p:spPr>
          <a:xfrm>
            <a:off x="435826" y="984932"/>
            <a:ext cx="11000436" cy="86715"/>
          </a:xfrm>
        </p:spPr>
        <p:txBody>
          <a:bodyPr/>
          <a:lstStyle/>
          <a:p>
            <a:r>
              <a:rPr lang="en-GB" dirty="0">
                <a:latin typeface="Arial" panose="020B0604020202020204" pitchFamily="34" charset="0"/>
                <a:cs typeface="Arial" panose="020B0604020202020204" pitchFamily="34" charset="0"/>
              </a:rPr>
              <a:t>These two examples illustrate the approaches taken in a primary and a secondary school to incorporating children’s rights in the curriculum</a:t>
            </a:r>
            <a:endParaRPr lang="en-US"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CCD7AAC0-53AA-7542-961B-CC476A5151A7}"/>
              </a:ext>
            </a:extLst>
          </p:cNvPr>
          <p:cNvSpPr>
            <a:spLocks noGrp="1"/>
          </p:cNvSpPr>
          <p:nvPr>
            <p:ph type="body" sz="quarter" idx="21"/>
          </p:nvPr>
        </p:nvSpPr>
        <p:spPr>
          <a:xfrm>
            <a:off x="435826" y="1669981"/>
            <a:ext cx="5305425" cy="367728"/>
          </a:xfrm>
        </p:spPr>
        <p:txBody>
          <a:bodyPr vert="horz" lIns="0" tIns="45720" rIns="91440" bIns="45720" rtlCol="0" anchor="t">
            <a:normAutofit/>
          </a:bodyPr>
          <a:lstStyle/>
          <a:p>
            <a:r>
              <a:rPr lang="en-US" b="1" dirty="0">
                <a:solidFill>
                  <a:srgbClr val="FF6937"/>
                </a:solidFill>
                <a:latin typeface="Arial"/>
                <a:cs typeface="Arial"/>
              </a:rPr>
              <a:t>Read the full case study </a:t>
            </a:r>
            <a:r>
              <a:rPr lang="en-US" b="1" dirty="0">
                <a:solidFill>
                  <a:srgbClr val="FF6937"/>
                </a:solidFill>
                <a:latin typeface="Arial"/>
                <a:cs typeface="Arial"/>
                <a:hlinkClick r:id="rId3">
                  <a:extLst>
                    <a:ext uri="{A12FA001-AC4F-418D-AE19-62706E023703}">
                      <ahyp:hlinkClr xmlns:ahyp="http://schemas.microsoft.com/office/drawing/2018/hyperlinkcolor" val="tx"/>
                    </a:ext>
                  </a:extLst>
                </a:hlinkClick>
              </a:rPr>
              <a:t>online</a:t>
            </a:r>
            <a:r>
              <a:rPr lang="en-US" dirty="0">
                <a:latin typeface="Arial"/>
                <a:cs typeface="Arial"/>
              </a:rPr>
              <a:t>.</a:t>
            </a:r>
          </a:p>
        </p:txBody>
      </p:sp>
      <p:sp>
        <p:nvSpPr>
          <p:cNvPr id="4" name="TextBox 3">
            <a:extLst>
              <a:ext uri="{FF2B5EF4-FFF2-40B4-BE49-F238E27FC236}">
                <a16:creationId xmlns:a16="http://schemas.microsoft.com/office/drawing/2014/main" id="{94209CF9-F84D-3CC7-49F8-34862A9EFAB8}"/>
              </a:ext>
            </a:extLst>
          </p:cNvPr>
          <p:cNvSpPr txBox="1"/>
          <p:nvPr/>
        </p:nvSpPr>
        <p:spPr>
          <a:xfrm>
            <a:off x="435826" y="2056686"/>
            <a:ext cx="11756174" cy="4801314"/>
          </a:xfrm>
          <a:prstGeom prst="rect">
            <a:avLst/>
          </a:prstGeom>
          <a:noFill/>
        </p:spPr>
        <p:txBody>
          <a:bodyPr wrap="square" lIns="91440" tIns="45720" rIns="91440" bIns="45720" rtlCol="0" anchor="t">
            <a:spAutoFit/>
          </a:bodyPr>
          <a:lstStyle/>
          <a:p>
            <a:r>
              <a:rPr lang="en-GB" b="0" i="1" dirty="0">
                <a:solidFill>
                  <a:srgbClr val="1E1E1E"/>
                </a:solidFill>
                <a:effectLst/>
                <a:latin typeface="Roboto" panose="02000000000000000000" pitchFamily="2" charset="0"/>
              </a:rPr>
              <a:t>William Fletcher Primary School is a Gold Reaccredited Primary School in Oxfordshire.</a:t>
            </a:r>
          </a:p>
          <a:p>
            <a:endParaRPr lang="en-GB" i="1" dirty="0">
              <a:solidFill>
                <a:srgbClr val="1E1E1E"/>
              </a:solidFill>
              <a:latin typeface="Roboto" panose="02000000000000000000" pitchFamily="2" charset="0"/>
            </a:endParaRPr>
          </a:p>
          <a:p>
            <a:r>
              <a:rPr lang="en-GB" b="0" i="0" dirty="0">
                <a:solidFill>
                  <a:srgbClr val="1E1E1E"/>
                </a:solidFill>
                <a:effectLst/>
                <a:latin typeface="Roboto" panose="02000000000000000000" pitchFamily="2" charset="0"/>
              </a:rPr>
              <a:t>“The CRC and children’s rights are present in all areas of the curriculum for all key stages. Our planning formats for lessons and units of work identify relevant links with the CRC and these are made explicit to children during lessons. We are in the process of implementing a new English scheme which we feel will really lend itself well to children’s rights, as it covers texts and stories from different cultures and will help us diversify the texts we use and stories we work with.”</a:t>
            </a:r>
          </a:p>
          <a:p>
            <a:endParaRPr lang="en-GB" dirty="0">
              <a:solidFill>
                <a:srgbClr val="1E1E1E"/>
              </a:solidFill>
              <a:latin typeface="Roboto" panose="02000000000000000000" pitchFamily="2" charset="0"/>
            </a:endParaRPr>
          </a:p>
          <a:p>
            <a:r>
              <a:rPr lang="en-GB" b="0" i="1" dirty="0">
                <a:solidFill>
                  <a:srgbClr val="1E1E1E"/>
                </a:solidFill>
                <a:effectLst/>
                <a:latin typeface="Roboto" panose="02000000000000000000" pitchFamily="2" charset="0"/>
              </a:rPr>
              <a:t>The Howard School is an all-boys non-selective secondary school with over 1500 students and a sixth form with girls too. Based in Medway, a unitary authority in Kent, they are a RRSA Gold Reaccredited school.</a:t>
            </a:r>
          </a:p>
          <a:p>
            <a:endParaRPr lang="en-GB" i="1" dirty="0">
              <a:solidFill>
                <a:srgbClr val="1E1E1E"/>
              </a:solidFill>
              <a:latin typeface="Roboto" panose="02000000000000000000" pitchFamily="2" charset="0"/>
            </a:endParaRPr>
          </a:p>
          <a:p>
            <a:r>
              <a:rPr lang="en-GB" b="0" i="0" dirty="0">
                <a:solidFill>
                  <a:srgbClr val="1E1E1E"/>
                </a:solidFill>
                <a:effectLst/>
                <a:latin typeface="Roboto"/>
                <a:ea typeface="Roboto"/>
                <a:cs typeface="Roboto"/>
              </a:rPr>
              <a:t>“​Staff have been trained on the breadth of the CRC and have had opportunities to discuss where our own lessons and practices can make links. Examples include Article 40 in RE when we learn about young offenders, Article 17 when students explore sources of information in English, Article 8 in history as they explore WW2. We also have specific opportunities to discuss articles in our personal development calendar, </a:t>
            </a:r>
            <a:r>
              <a:rPr lang="en-GB" dirty="0">
                <a:solidFill>
                  <a:srgbClr val="1E1E1E"/>
                </a:solidFill>
                <a:latin typeface="Roboto"/>
                <a:ea typeface="Roboto"/>
                <a:cs typeface="Roboto"/>
              </a:rPr>
              <a:t>it's</a:t>
            </a:r>
            <a:r>
              <a:rPr lang="en-GB">
                <a:solidFill>
                  <a:srgbClr val="1E1E1E"/>
                </a:solidFill>
                <a:latin typeface="Roboto"/>
                <a:ea typeface="Roboto"/>
                <a:cs typeface="Roboto"/>
              </a:rPr>
              <a:t> delivered</a:t>
            </a:r>
            <a:r>
              <a:rPr lang="en-GB" b="0" i="0">
                <a:solidFill>
                  <a:srgbClr val="1E1E1E"/>
                </a:solidFill>
                <a:effectLst/>
                <a:latin typeface="Roboto"/>
                <a:ea typeface="Roboto"/>
                <a:cs typeface="Roboto"/>
              </a:rPr>
              <a:t> centrally </a:t>
            </a:r>
            <a:r>
              <a:rPr lang="en-GB">
                <a:solidFill>
                  <a:srgbClr val="1E1E1E"/>
                </a:solidFill>
                <a:latin typeface="Roboto"/>
                <a:ea typeface="Roboto"/>
                <a:cs typeface="Roboto"/>
              </a:rPr>
              <a:t>which </a:t>
            </a:r>
            <a:r>
              <a:rPr lang="en-GB" b="0" i="0">
                <a:solidFill>
                  <a:srgbClr val="1E1E1E"/>
                </a:solidFill>
                <a:effectLst/>
                <a:latin typeface="Roboto"/>
                <a:ea typeface="Roboto"/>
                <a:cs typeface="Roboto"/>
              </a:rPr>
              <a:t>has many </a:t>
            </a:r>
            <a:r>
              <a:rPr lang="en-GB" b="0" i="0" dirty="0">
                <a:solidFill>
                  <a:srgbClr val="1E1E1E"/>
                </a:solidFill>
                <a:effectLst/>
                <a:latin typeface="Roboto"/>
                <a:ea typeface="Roboto"/>
                <a:cs typeface="Roboto"/>
              </a:rPr>
              <a:t>benefits, giving the same message to all students.”</a:t>
            </a:r>
            <a:endParaRPr lang="en-GB" dirty="0">
              <a:latin typeface="Roboto"/>
              <a:ea typeface="Roboto"/>
              <a:cs typeface="Roboto"/>
            </a:endParaRPr>
          </a:p>
          <a:p>
            <a:endParaRPr lang="en-GB" dirty="0"/>
          </a:p>
        </p:txBody>
      </p:sp>
    </p:spTree>
    <p:extLst>
      <p:ext uri="{BB962C8B-B14F-4D97-AF65-F5344CB8AC3E}">
        <p14:creationId xmlns:p14="http://schemas.microsoft.com/office/powerpoint/2010/main" val="30056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56783B-6DD2-BE44-A03C-B9243077FC09}"/>
              </a:ext>
            </a:extLst>
          </p:cNvPr>
          <p:cNvSpPr>
            <a:spLocks noGrp="1"/>
          </p:cNvSpPr>
          <p:nvPr>
            <p:ph type="body" sz="quarter" idx="14"/>
          </p:nvPr>
        </p:nvSpPr>
        <p:spPr>
          <a:xfrm>
            <a:off x="528741" y="261836"/>
            <a:ext cx="3877004" cy="763400"/>
          </a:xfrm>
        </p:spPr>
        <p:txBody>
          <a:bodyPr/>
          <a:lstStyle/>
          <a:p>
            <a:r>
              <a:rPr lang="en-US" dirty="0"/>
              <a:t>RESOURCES</a:t>
            </a:r>
          </a:p>
        </p:txBody>
      </p:sp>
      <p:sp>
        <p:nvSpPr>
          <p:cNvPr id="4" name="Text Placeholder 3">
            <a:extLst>
              <a:ext uri="{FF2B5EF4-FFF2-40B4-BE49-F238E27FC236}">
                <a16:creationId xmlns:a16="http://schemas.microsoft.com/office/drawing/2014/main" id="{66AA8DC9-D358-ED48-A67B-054AB50D5A8B}"/>
              </a:ext>
            </a:extLst>
          </p:cNvPr>
          <p:cNvSpPr>
            <a:spLocks noGrp="1"/>
          </p:cNvSpPr>
          <p:nvPr>
            <p:ph type="body" sz="quarter" idx="17"/>
          </p:nvPr>
        </p:nvSpPr>
        <p:spPr>
          <a:xfrm>
            <a:off x="528635" y="1189611"/>
            <a:ext cx="11460165" cy="46522"/>
          </a:xfrm>
        </p:spPr>
        <p:txBody>
          <a:bodyPr/>
          <a:lstStyle/>
          <a:p>
            <a:r>
              <a:rPr lang="en-GB" dirty="0"/>
              <a:t>You may find the following resources useful for your work on embedding rights throughout the curriculum:</a:t>
            </a:r>
            <a:endParaRPr lang="en-GB" dirty="0">
              <a:solidFill>
                <a:schemeClr val="bg1"/>
              </a:solidFill>
            </a:endParaRPr>
          </a:p>
        </p:txBody>
      </p:sp>
      <p:sp>
        <p:nvSpPr>
          <p:cNvPr id="2" name="TextBox 1">
            <a:extLst>
              <a:ext uri="{FF2B5EF4-FFF2-40B4-BE49-F238E27FC236}">
                <a16:creationId xmlns:a16="http://schemas.microsoft.com/office/drawing/2014/main" id="{E56F0F16-0421-722B-999F-BDA1A47EB953}"/>
              </a:ext>
            </a:extLst>
          </p:cNvPr>
          <p:cNvSpPr txBox="1"/>
          <p:nvPr/>
        </p:nvSpPr>
        <p:spPr>
          <a:xfrm>
            <a:off x="528635" y="2354245"/>
            <a:ext cx="11543622" cy="2738122"/>
          </a:xfrm>
          <a:prstGeom prst="rect">
            <a:avLst/>
          </a:prstGeom>
          <a:noFill/>
        </p:spPr>
        <p:txBody>
          <a:bodyPr wrap="square" lIns="91440" tIns="45720" rIns="91440" bIns="45720" rtlCol="0" anchor="t">
            <a:spAutoFit/>
          </a:bodyPr>
          <a:lstStyle/>
          <a:p>
            <a:pPr marL="285750" indent="-285750">
              <a:lnSpc>
                <a:spcPct val="107000"/>
              </a:lnSpc>
              <a:buFont typeface="Arial" panose="020B0604020202020204" pitchFamily="34" charset="0"/>
              <a:buChar char="•"/>
            </a:pPr>
            <a:r>
              <a:rPr lang="en-GB" kern="100" dirty="0">
                <a:solidFill>
                  <a:srgbClr val="FFFF00"/>
                </a:solidFill>
                <a:latin typeface="Arial"/>
                <a:ea typeface="Calibri"/>
                <a:cs typeface="Arial"/>
                <a:hlinkClick r:id="rId3">
                  <a:extLst>
                    <a:ext uri="{A12FA001-AC4F-418D-AE19-62706E023703}">
                      <ahyp:hlinkClr xmlns:ahyp="http://schemas.microsoft.com/office/drawing/2018/hyperlinkcolor" val="tx"/>
                    </a:ext>
                  </a:extLst>
                </a:hlinkClick>
              </a:rPr>
              <a:t>Child-friendly CRC</a:t>
            </a:r>
            <a:r>
              <a:rPr lang="en-GB" kern="100">
                <a:solidFill>
                  <a:srgbClr val="FFFF00"/>
                </a:solidFill>
                <a:latin typeface="Arial"/>
                <a:ea typeface="Calibri"/>
                <a:cs typeface="Arial"/>
                <a:hlinkClick r:id="rId3">
                  <a:extLst>
                    <a:ext uri="{A12FA001-AC4F-418D-AE19-62706E023703}">
                      <ahyp:hlinkClr xmlns:ahyp="http://schemas.microsoft.com/office/drawing/2018/hyperlinkcolor" val="tx"/>
                    </a:ext>
                  </a:extLst>
                </a:hlinkClick>
              </a:rPr>
              <a:t> text and icons</a:t>
            </a:r>
            <a:r>
              <a:rPr lang="en-GB" kern="100" dirty="0">
                <a:solidFill>
                  <a:srgbClr val="FFFF00"/>
                </a:solidFill>
                <a:latin typeface="Arial"/>
                <a:ea typeface="Calibri"/>
                <a:cs typeface="Arial"/>
              </a:rPr>
              <a:t> </a:t>
            </a:r>
            <a:endParaRPr lang="en-GB" kern="100">
              <a:solidFill>
                <a:srgbClr val="FFFF00"/>
              </a:solidFill>
              <a:effectLst/>
              <a:latin typeface="Arial"/>
              <a:ea typeface="Calibri"/>
              <a:cs typeface="Arial"/>
            </a:endParaRPr>
          </a:p>
          <a:p>
            <a:pPr marL="285750" indent="-285750">
              <a:lnSpc>
                <a:spcPct val="107000"/>
              </a:lnSpc>
              <a:buFont typeface="Arial" panose="020B0604020202020204" pitchFamily="34" charset="0"/>
              <a:buChar char="•"/>
            </a:pPr>
            <a:r>
              <a:rPr lang="en-GB" kern="100" dirty="0">
                <a:solidFill>
                  <a:srgbClr val="FFFF00"/>
                </a:solidFill>
                <a:effectLst/>
                <a:latin typeface="Arial"/>
                <a:ea typeface="Calibri"/>
                <a:cs typeface="Arial"/>
                <a:hlinkClick r:id="rId4">
                  <a:extLst>
                    <a:ext uri="{A12FA001-AC4F-418D-AE19-62706E023703}">
                      <ahyp:hlinkClr xmlns:ahyp="http://schemas.microsoft.com/office/drawing/2018/hyperlinkcolor" val="tx"/>
                    </a:ext>
                  </a:extLst>
                </a:hlinkClick>
              </a:rPr>
              <a:t>Article of the Week</a:t>
            </a:r>
            <a:endParaRPr lang="en-GB" kern="100" dirty="0">
              <a:solidFill>
                <a:srgbClr val="FFFF00"/>
              </a:solidFill>
              <a:effectLst/>
              <a:latin typeface="Arial"/>
              <a:ea typeface="Calibri"/>
              <a:cs typeface="Arial"/>
            </a:endParaRPr>
          </a:p>
          <a:p>
            <a:pPr marL="285750" indent="-285750">
              <a:lnSpc>
                <a:spcPct val="107000"/>
              </a:lnSpc>
              <a:buFont typeface="Arial" panose="020B0604020202020204" pitchFamily="34" charset="0"/>
              <a:buChar char="•"/>
            </a:pPr>
            <a:r>
              <a:rPr lang="en-GB" kern="100" dirty="0">
                <a:solidFill>
                  <a:srgbClr val="FFFF00"/>
                </a:solidFill>
                <a:latin typeface="Arial"/>
                <a:ea typeface="Calibri"/>
                <a:cs typeface="Arial"/>
                <a:hlinkClick r:id="rId5">
                  <a:extLst>
                    <a:ext uri="{A12FA001-AC4F-418D-AE19-62706E023703}">
                      <ahyp:hlinkClr xmlns:ahyp="http://schemas.microsoft.com/office/drawing/2018/hyperlinkcolor" val="tx"/>
                    </a:ext>
                  </a:extLst>
                </a:hlinkClick>
              </a:rPr>
              <a:t>Spotlight CPD packs</a:t>
            </a:r>
            <a:endParaRPr lang="en-GB" kern="100" dirty="0">
              <a:solidFill>
                <a:srgbClr val="FFFF00"/>
              </a:solidFill>
              <a:effectLst/>
              <a:latin typeface="Arial"/>
              <a:ea typeface="Calibri"/>
              <a:cs typeface="Arial"/>
            </a:endParaRPr>
          </a:p>
          <a:p>
            <a:pPr marL="285750" indent="-285750">
              <a:lnSpc>
                <a:spcPct val="107000"/>
              </a:lnSpc>
              <a:buFont typeface="Arial" panose="020B0604020202020204" pitchFamily="34" charset="0"/>
              <a:buChar char="•"/>
            </a:pPr>
            <a:r>
              <a:rPr lang="en-GB" kern="100" dirty="0">
                <a:solidFill>
                  <a:srgbClr val="FFFF00"/>
                </a:solidFill>
                <a:latin typeface="Arial"/>
                <a:ea typeface="Calibri"/>
                <a:cs typeface="Arial"/>
                <a:hlinkClick r:id="rId6">
                  <a:extLst>
                    <a:ext uri="{A12FA001-AC4F-418D-AE19-62706E023703}">
                      <ahyp:hlinkClr xmlns:ahyp="http://schemas.microsoft.com/office/drawing/2018/hyperlinkcolor" val="tx"/>
                    </a:ext>
                  </a:extLst>
                </a:hlinkClick>
              </a:rPr>
              <a:t>RRSA and Ofsted framework</a:t>
            </a:r>
            <a:endParaRPr lang="en-GB" kern="100" dirty="0">
              <a:solidFill>
                <a:srgbClr val="FFFF00"/>
              </a:solidFill>
              <a:latin typeface="Arial"/>
              <a:ea typeface="Calibri"/>
              <a:cs typeface="Arial"/>
            </a:endParaRPr>
          </a:p>
          <a:p>
            <a:pPr marL="285750" indent="-285750">
              <a:lnSpc>
                <a:spcPct val="107000"/>
              </a:lnSpc>
              <a:buFont typeface="Arial" panose="020B0604020202020204" pitchFamily="34" charset="0"/>
              <a:buChar char="•"/>
            </a:pPr>
            <a:r>
              <a:rPr lang="en-GB" kern="100" dirty="0">
                <a:solidFill>
                  <a:srgbClr val="FFFF00"/>
                </a:solidFill>
                <a:latin typeface="Arial"/>
                <a:ea typeface="Calibri"/>
                <a:cs typeface="Arial"/>
                <a:hlinkClick r:id="rId7">
                  <a:extLst>
                    <a:ext uri="{A12FA001-AC4F-418D-AE19-62706E023703}">
                      <ahyp:hlinkClr xmlns:ahyp="http://schemas.microsoft.com/office/drawing/2018/hyperlinkcolor" val="tx"/>
                    </a:ext>
                  </a:extLst>
                </a:hlinkClick>
              </a:rPr>
              <a:t>RRSA in Secondary Schools</a:t>
            </a:r>
            <a:endParaRPr lang="en-GB" kern="100" dirty="0">
              <a:solidFill>
                <a:srgbClr val="FFFF00"/>
              </a:solidFill>
              <a:latin typeface="Arial"/>
              <a:ea typeface="Calibri"/>
              <a:cs typeface="Arial"/>
            </a:endParaRPr>
          </a:p>
          <a:p>
            <a:pPr marL="285750" indent="-285750">
              <a:lnSpc>
                <a:spcPct val="107000"/>
              </a:lnSpc>
              <a:buFont typeface="Arial" panose="020B0604020202020204" pitchFamily="34" charset="0"/>
              <a:buChar char="•"/>
            </a:pPr>
            <a:r>
              <a:rPr lang="en-GB" kern="100" dirty="0">
                <a:solidFill>
                  <a:srgbClr val="FFFF00"/>
                </a:solidFill>
                <a:latin typeface="Arial"/>
                <a:ea typeface="Calibri"/>
                <a:cs typeface="Arial"/>
                <a:hlinkClick r:id="rId8">
                  <a:extLst>
                    <a:ext uri="{A12FA001-AC4F-418D-AE19-62706E023703}">
                      <ahyp:hlinkClr xmlns:ahyp="http://schemas.microsoft.com/office/drawing/2018/hyperlinkcolor" val="tx"/>
                    </a:ext>
                  </a:extLst>
                </a:hlinkClick>
              </a:rPr>
              <a:t>RRSA in Early Years</a:t>
            </a:r>
            <a:endParaRPr lang="en-GB" kern="100" dirty="0">
              <a:solidFill>
                <a:srgbClr val="FFFF00"/>
              </a:solidFill>
              <a:latin typeface="Arial"/>
              <a:ea typeface="Calibri"/>
              <a:cs typeface="Arial"/>
            </a:endParaRPr>
          </a:p>
          <a:p>
            <a:pPr marL="285750" indent="-285750">
              <a:lnSpc>
                <a:spcPct val="107000"/>
              </a:lnSpc>
              <a:buFont typeface="Arial" panose="020B0604020202020204" pitchFamily="34" charset="0"/>
              <a:buChar char="•"/>
            </a:pPr>
            <a:r>
              <a:rPr lang="en-GB" kern="100" dirty="0">
                <a:solidFill>
                  <a:srgbClr val="FFFF00"/>
                </a:solidFill>
                <a:latin typeface="Arial"/>
                <a:ea typeface="Calibri"/>
                <a:cs typeface="Arial"/>
                <a:hlinkClick r:id="rId9">
                  <a:extLst>
                    <a:ext uri="{A12FA001-AC4F-418D-AE19-62706E023703}">
                      <ahyp:hlinkClr xmlns:ahyp="http://schemas.microsoft.com/office/drawing/2018/hyperlinkcolor" val="tx"/>
                    </a:ext>
                  </a:extLst>
                </a:hlinkClick>
              </a:rPr>
              <a:t>Case Studies</a:t>
            </a:r>
            <a:endParaRPr lang="en-GB" kern="100" dirty="0">
              <a:solidFill>
                <a:srgbClr val="FFFF00"/>
              </a:solidFill>
              <a:latin typeface="Arial"/>
              <a:ea typeface="Calibri"/>
              <a:cs typeface="Arial"/>
            </a:endParaRPr>
          </a:p>
          <a:p>
            <a:pPr marL="285750" indent="-285750">
              <a:lnSpc>
                <a:spcPct val="107000"/>
              </a:lnSpc>
              <a:buFont typeface="Arial" panose="020B0604020202020204" pitchFamily="34" charset="0"/>
              <a:buChar char="•"/>
            </a:pPr>
            <a:r>
              <a:rPr lang="en-GB" kern="100" dirty="0">
                <a:solidFill>
                  <a:srgbClr val="FFFF00"/>
                </a:solidFill>
                <a:latin typeface="Arial"/>
                <a:ea typeface="Calibri"/>
                <a:cs typeface="Arial"/>
                <a:hlinkClick r:id="rId3">
                  <a:extLst>
                    <a:ext uri="{A12FA001-AC4F-418D-AE19-62706E023703}">
                      <ahyp:hlinkClr xmlns:ahyp="http://schemas.microsoft.com/office/drawing/2018/hyperlinkcolor" val="tx"/>
                    </a:ext>
                  </a:extLst>
                </a:hlinkClick>
              </a:rPr>
              <a:t>Useful learning materials and guidance</a:t>
            </a:r>
            <a:endParaRPr lang="en-GB" kern="100" dirty="0">
              <a:solidFill>
                <a:srgbClr val="FFFF00"/>
              </a:solidFill>
              <a:latin typeface="Arial"/>
              <a:ea typeface="Calibri"/>
              <a:cs typeface="Arial"/>
            </a:endParaRPr>
          </a:p>
          <a:p>
            <a:pPr marL="285750" indent="-285750">
              <a:lnSpc>
                <a:spcPct val="107000"/>
              </a:lnSpc>
              <a:buFont typeface="Arial" panose="020B0604020202020204" pitchFamily="34" charset="0"/>
              <a:buChar char="•"/>
            </a:pPr>
            <a:endParaRPr lang="en-GB" kern="100" dirty="0">
              <a:solidFill>
                <a:srgbClr val="FFFF00"/>
              </a:solidFill>
              <a:latin typeface="Arial"/>
              <a:ea typeface="Calibri"/>
              <a:cs typeface="Arial"/>
            </a:endParaRPr>
          </a:p>
        </p:txBody>
      </p:sp>
    </p:spTree>
    <p:extLst>
      <p:ext uri="{BB962C8B-B14F-4D97-AF65-F5344CB8AC3E}">
        <p14:creationId xmlns:p14="http://schemas.microsoft.com/office/powerpoint/2010/main" val="1825517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45B4B5-69A9-414B-94D4-B73447AD9CCF}"/>
              </a:ext>
            </a:extLst>
          </p:cNvPr>
          <p:cNvSpPr>
            <a:spLocks noGrp="1"/>
          </p:cNvSpPr>
          <p:nvPr>
            <p:ph type="body" sz="quarter" idx="14"/>
          </p:nvPr>
        </p:nvSpPr>
        <p:spPr>
          <a:xfrm>
            <a:off x="528741" y="531140"/>
            <a:ext cx="3918568" cy="714793"/>
          </a:xfrm>
        </p:spPr>
        <p:txBody>
          <a:bodyPr/>
          <a:lstStyle/>
          <a:p>
            <a:r>
              <a:rPr lang="en-US" dirty="0"/>
              <a:t>REFLECTION</a:t>
            </a:r>
          </a:p>
        </p:txBody>
      </p:sp>
      <p:sp>
        <p:nvSpPr>
          <p:cNvPr id="11" name="Text Placeholder 10">
            <a:extLst>
              <a:ext uri="{FF2B5EF4-FFF2-40B4-BE49-F238E27FC236}">
                <a16:creationId xmlns:a16="http://schemas.microsoft.com/office/drawing/2014/main" id="{E84187A1-4B13-FD1D-0491-0E5FA9420FCD}"/>
              </a:ext>
            </a:extLst>
          </p:cNvPr>
          <p:cNvSpPr>
            <a:spLocks noGrp="1"/>
          </p:cNvSpPr>
          <p:nvPr>
            <p:ph type="body" sz="quarter" idx="21"/>
          </p:nvPr>
        </p:nvSpPr>
        <p:spPr>
          <a:xfrm>
            <a:off x="528634" y="1834169"/>
            <a:ext cx="5305425" cy="3050982"/>
          </a:xfrm>
        </p:spPr>
        <p:txBody>
          <a:bodyPr>
            <a:normAutofit fontScale="77500" lnSpcReduction="20000"/>
          </a:bodyPr>
          <a:lstStyle/>
          <a:p>
            <a:r>
              <a:rPr lang="en-GB" sz="2800" kern="100" dirty="0">
                <a:effectLst/>
                <a:latin typeface="Arial" panose="020B0604020202020204" pitchFamily="34" charset="0"/>
                <a:ea typeface="Calibri" panose="020F0502020204030204" pitchFamily="34" charset="0"/>
                <a:cs typeface="Arial" panose="020B0604020202020204" pitchFamily="34" charset="0"/>
              </a:rPr>
              <a:t>Imagine your school through the eyes of a pupil at the start of their time with you. What do you hope that they learn and experience in relation to rights?</a:t>
            </a:r>
          </a:p>
          <a:p>
            <a:r>
              <a:rPr lang="en-GB" sz="2800" kern="100" dirty="0">
                <a:effectLst/>
                <a:latin typeface="Arial" panose="020B0604020202020204" pitchFamily="34" charset="0"/>
                <a:ea typeface="Calibri" panose="020F0502020204030204" pitchFamily="34" charset="0"/>
                <a:cs typeface="Arial" panose="020B0604020202020204" pitchFamily="34" charset="0"/>
              </a:rPr>
              <a:t>Now imagine your school through the eyes of a pupil at the end of their time with you. What knowledge and experience in relation to rights do you hope that they have? How will this help them in the next stage of their lives?</a:t>
            </a:r>
          </a:p>
          <a:p>
            <a:endParaRPr lang="en-GB" sz="2400" kern="100" dirty="0">
              <a:effectLst/>
              <a:latin typeface="Arial" panose="020B0604020202020204" pitchFamily="34" charset="0"/>
              <a:ea typeface="Calibri" panose="020F0502020204030204" pitchFamily="34" charset="0"/>
              <a:cs typeface="Arial" panose="020B0604020202020204" pitchFamily="34" charset="0"/>
            </a:endParaRPr>
          </a:p>
          <a:p>
            <a:endParaRPr lang="en-GB" dirty="0"/>
          </a:p>
        </p:txBody>
      </p:sp>
      <p:sp>
        <p:nvSpPr>
          <p:cNvPr id="5" name="TextBox 4">
            <a:extLst>
              <a:ext uri="{FF2B5EF4-FFF2-40B4-BE49-F238E27FC236}">
                <a16:creationId xmlns:a16="http://schemas.microsoft.com/office/drawing/2014/main" id="{84AD58B3-CEEB-1382-941A-4818B5FE636C}"/>
              </a:ext>
            </a:extLst>
          </p:cNvPr>
          <p:cNvSpPr txBox="1"/>
          <p:nvPr/>
        </p:nvSpPr>
        <p:spPr>
          <a:xfrm rot="5400000">
            <a:off x="11452265" y="506198"/>
            <a:ext cx="1264025" cy="215444"/>
          </a:xfrm>
          <a:prstGeom prst="rect">
            <a:avLst/>
          </a:prstGeom>
          <a:noFill/>
        </p:spPr>
        <p:txBody>
          <a:bodyPr wrap="square">
            <a:spAutoFit/>
          </a:bodyPr>
          <a:lstStyle/>
          <a:p>
            <a:pPr algn="l"/>
            <a:r>
              <a:rPr lang="en-GB" sz="800" b="0" i="0" dirty="0">
                <a:solidFill>
                  <a:schemeClr val="bg1"/>
                </a:solidFill>
                <a:effectLst/>
                <a:latin typeface="Univers LT Pro 45 Light" panose="020B0403020202020204" pitchFamily="34" charset="77"/>
              </a:rPr>
              <a:t>© UNICEF/Dawe</a:t>
            </a:r>
            <a:endParaRPr lang="en-US" sz="800" b="0" i="0" dirty="0">
              <a:solidFill>
                <a:schemeClr val="bg1"/>
              </a:solidFill>
              <a:latin typeface="Univers LT Pro 45 Light" panose="020B0403020202020204" pitchFamily="34" charset="77"/>
            </a:endParaRPr>
          </a:p>
        </p:txBody>
      </p:sp>
    </p:spTree>
    <p:extLst>
      <p:ext uri="{BB962C8B-B14F-4D97-AF65-F5344CB8AC3E}">
        <p14:creationId xmlns:p14="http://schemas.microsoft.com/office/powerpoint/2010/main" val="3344954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E8B504-DB98-2241-945E-E2D041075F6E}"/>
              </a:ext>
            </a:extLst>
          </p:cNvPr>
          <p:cNvSpPr>
            <a:spLocks noGrp="1"/>
          </p:cNvSpPr>
          <p:nvPr>
            <p:ph type="body" sz="quarter" idx="14"/>
          </p:nvPr>
        </p:nvSpPr>
        <p:spPr>
          <a:xfrm>
            <a:off x="624515" y="472562"/>
            <a:ext cx="3558350" cy="714793"/>
          </a:xfrm>
        </p:spPr>
        <p:txBody>
          <a:bodyPr/>
          <a:lstStyle/>
          <a:p>
            <a:r>
              <a:rPr lang="en-US" dirty="0"/>
              <a:t>CONTENTS</a:t>
            </a:r>
          </a:p>
        </p:txBody>
      </p:sp>
      <p:pic>
        <p:nvPicPr>
          <p:cNvPr id="14" name="Picture 13" descr="A white circle with blue letters on it&#10;&#10;Description automatically generated">
            <a:extLst>
              <a:ext uri="{FF2B5EF4-FFF2-40B4-BE49-F238E27FC236}">
                <a16:creationId xmlns:a16="http://schemas.microsoft.com/office/drawing/2014/main" id="{E5EEE2C6-81E7-7967-DFF5-4CF3A0CB64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42707" y="288319"/>
            <a:ext cx="2247510" cy="1083281"/>
          </a:xfrm>
          <a:prstGeom prst="rect">
            <a:avLst/>
          </a:prstGeom>
        </p:spPr>
      </p:pic>
      <p:sp>
        <p:nvSpPr>
          <p:cNvPr id="3" name="TextBox 2">
            <a:extLst>
              <a:ext uri="{FF2B5EF4-FFF2-40B4-BE49-F238E27FC236}">
                <a16:creationId xmlns:a16="http://schemas.microsoft.com/office/drawing/2014/main" id="{2672D68A-7481-9C1B-3302-026616357CC4}"/>
              </a:ext>
            </a:extLst>
          </p:cNvPr>
          <p:cNvSpPr txBox="1"/>
          <p:nvPr/>
        </p:nvSpPr>
        <p:spPr>
          <a:xfrm>
            <a:off x="624515" y="1532871"/>
            <a:ext cx="9180743" cy="959943"/>
          </a:xfrm>
          <a:prstGeom prst="rect">
            <a:avLst/>
          </a:prstGeom>
          <a:noFill/>
        </p:spPr>
        <p:txBody>
          <a:bodyPr wrap="square" lIns="91440" tIns="45720" rIns="91440" bIns="45720" anchor="t">
            <a:spAutoFit/>
          </a:bodyPr>
          <a:lstStyle/>
          <a:p>
            <a:pPr>
              <a:lnSpc>
                <a:spcPct val="107000"/>
              </a:lnSpc>
            </a:pPr>
            <a:r>
              <a:rPr lang="en-GB" dirty="0">
                <a:latin typeface="Arial"/>
                <a:ea typeface="Times New Roman" panose="02020603050405020304" pitchFamily="18" charset="0"/>
                <a:cs typeface="Arial"/>
              </a:rPr>
              <a:t>Topic: Rights in the Curriculum</a:t>
            </a:r>
            <a:endParaRPr lang="en-GB" dirty="0">
              <a:latin typeface="Arial" panose="020B0604020202020204" pitchFamily="34" charset="0"/>
              <a:ea typeface="Times New Roman" panose="02020603050405020304" pitchFamily="18" charset="0"/>
              <a:cs typeface="Arial" panose="020B0604020202020204" pitchFamily="34" charset="0"/>
            </a:endParaRPr>
          </a:p>
          <a:p>
            <a:pPr lvl="0">
              <a:lnSpc>
                <a:spcPct val="107000"/>
              </a:lnSpc>
            </a:pPr>
            <a:r>
              <a:rPr lang="en-GB" sz="1800" dirty="0">
                <a:effectLst/>
                <a:latin typeface="Arial" panose="020B0604020202020204" pitchFamily="34" charset="0"/>
                <a:ea typeface="Times New Roman" panose="02020603050405020304" pitchFamily="18" charset="0"/>
                <a:cs typeface="Arial" panose="020B0604020202020204" pitchFamily="34" charset="0"/>
              </a:rPr>
              <a:t>For each slide, please look at the presenter notes for </a:t>
            </a:r>
            <a:r>
              <a:rPr lang="en-GB" dirty="0">
                <a:latin typeface="Arial" panose="020B0604020202020204" pitchFamily="34" charset="0"/>
                <a:ea typeface="Times New Roman" panose="02020603050405020304" pitchFamily="18" charset="0"/>
                <a:cs typeface="Arial" panose="020B0604020202020204" pitchFamily="34" charset="0"/>
              </a:rPr>
              <a:t>delivery information.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lvl="0">
              <a:lnSpc>
                <a:spcPct val="107000"/>
              </a:lnSpc>
            </a:pP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Text Placeholder 2">
            <a:extLst>
              <a:ext uri="{FF2B5EF4-FFF2-40B4-BE49-F238E27FC236}">
                <a16:creationId xmlns:a16="http://schemas.microsoft.com/office/drawing/2014/main" id="{896B6967-CA41-0841-2839-ED3AA3068632}"/>
              </a:ext>
            </a:extLst>
          </p:cNvPr>
          <p:cNvSpPr txBox="1">
            <a:spLocks/>
          </p:cNvSpPr>
          <p:nvPr/>
        </p:nvSpPr>
        <p:spPr>
          <a:xfrm>
            <a:off x="624515" y="2367147"/>
            <a:ext cx="10097914" cy="4490853"/>
          </a:xfrm>
          <a:prstGeom prst="rect">
            <a:avLst/>
          </a:prstGeom>
        </p:spPr>
        <p:txBody>
          <a:bodyPr vert="horz" lIns="0" tIns="45720" rIns="91440" bIns="45720" numCol="2" rtlCol="0">
            <a:normAutofit/>
          </a:bodyPr>
          <a:lstStyle>
            <a:lvl1pPr marL="228600" indent="-228600" algn="l" defTabSz="914400" rtl="0" eaLnBrk="1" latinLnBrk="0" hangingPunct="1">
              <a:lnSpc>
                <a:spcPct val="90000"/>
              </a:lnSpc>
              <a:spcBef>
                <a:spcPts val="1000"/>
              </a:spcBef>
              <a:buClr>
                <a:srgbClr val="FFFF00"/>
              </a:buClr>
              <a:buFont typeface="Arial" panose="020B0604020202020204" pitchFamily="34" charset="0"/>
              <a:buChar char="•"/>
              <a:defRPr sz="1800" b="0" i="0" kern="1200">
                <a:solidFill>
                  <a:schemeClr val="bg1"/>
                </a:solidFill>
                <a:latin typeface="Univers LT Pro 45 Light" panose="020B0403020202020204" pitchFamily="34" charset="77"/>
                <a:ea typeface="+mn-ea"/>
                <a:cs typeface="+mn-cs"/>
              </a:defRPr>
            </a:lvl1pPr>
            <a:lvl2pPr marL="685800" indent="-228600" algn="l" defTabSz="914400" rtl="0" eaLnBrk="1" latinLnBrk="0" hangingPunct="1">
              <a:lnSpc>
                <a:spcPct val="90000"/>
              </a:lnSpc>
              <a:spcBef>
                <a:spcPts val="500"/>
              </a:spcBef>
              <a:buClr>
                <a:srgbClr val="00AEEF"/>
              </a:buClr>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2pPr>
            <a:lvl3pPr marL="1257300" indent="-342900" algn="l" defTabSz="914400" rtl="0" eaLnBrk="1" latinLnBrk="0" hangingPunct="1">
              <a:lnSpc>
                <a:spcPct val="90000"/>
              </a:lnSpc>
              <a:spcBef>
                <a:spcPts val="500"/>
              </a:spcBef>
              <a:buClr>
                <a:srgbClr val="00AEEF"/>
              </a:buClr>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dirty="0">
                <a:solidFill>
                  <a:schemeClr val="tx1"/>
                </a:solidFill>
                <a:latin typeface="Arial" panose="020B0604020202020204" pitchFamily="34" charset="0"/>
                <a:cs typeface="Arial" panose="020B0604020202020204" pitchFamily="34" charset="0"/>
              </a:rPr>
              <a:t>Slide 3: Aims of the Session</a:t>
            </a:r>
          </a:p>
          <a:p>
            <a:pPr>
              <a:lnSpc>
                <a:spcPct val="150000"/>
              </a:lnSpc>
            </a:pPr>
            <a:r>
              <a:rPr lang="en-US" dirty="0">
                <a:solidFill>
                  <a:schemeClr val="tx1"/>
                </a:solidFill>
                <a:latin typeface="Arial" panose="020B0604020202020204" pitchFamily="34" charset="0"/>
                <a:cs typeface="Arial" panose="020B0604020202020204" pitchFamily="34" charset="0"/>
              </a:rPr>
              <a:t>Slide 4: Three ways to use this pack </a:t>
            </a:r>
          </a:p>
          <a:p>
            <a:pPr>
              <a:lnSpc>
                <a:spcPct val="150000"/>
              </a:lnSpc>
            </a:pPr>
            <a:r>
              <a:rPr lang="en-US" dirty="0">
                <a:solidFill>
                  <a:schemeClr val="tx1"/>
                </a:solidFill>
                <a:latin typeface="Arial" panose="020B0604020202020204" pitchFamily="34" charset="0"/>
                <a:cs typeface="Arial" panose="020B0604020202020204" pitchFamily="34" charset="0"/>
              </a:rPr>
              <a:t>Slide 5 : Introducing this month’s Spotlight</a:t>
            </a:r>
          </a:p>
          <a:p>
            <a:pPr>
              <a:lnSpc>
                <a:spcPct val="150000"/>
              </a:lnSpc>
            </a:pPr>
            <a:r>
              <a:rPr lang="en-US" dirty="0">
                <a:solidFill>
                  <a:schemeClr val="tx1"/>
                </a:solidFill>
                <a:latin typeface="Arial" panose="020B0604020202020204" pitchFamily="34" charset="0"/>
                <a:cs typeface="Arial" panose="020B0604020202020204" pitchFamily="34" charset="0"/>
              </a:rPr>
              <a:t>Slide 6: Links to RRSA Outcomes</a:t>
            </a:r>
          </a:p>
          <a:p>
            <a:pPr>
              <a:lnSpc>
                <a:spcPct val="150000"/>
              </a:lnSpc>
            </a:pPr>
            <a:r>
              <a:rPr lang="en-US" dirty="0">
                <a:solidFill>
                  <a:schemeClr val="tx1"/>
                </a:solidFill>
                <a:latin typeface="Arial" panose="020B0604020202020204" pitchFamily="34" charset="0"/>
                <a:cs typeface="Arial" panose="020B0604020202020204" pitchFamily="34" charset="0"/>
              </a:rPr>
              <a:t>Slide 7: Links to Articles</a:t>
            </a:r>
          </a:p>
          <a:p>
            <a:pPr>
              <a:lnSpc>
                <a:spcPct val="150000"/>
              </a:lnSpc>
            </a:pPr>
            <a:r>
              <a:rPr lang="en-US" dirty="0">
                <a:solidFill>
                  <a:schemeClr val="tx1"/>
                </a:solidFill>
                <a:latin typeface="Arial" panose="020B0604020202020204" pitchFamily="34" charset="0"/>
                <a:cs typeface="Arial" panose="020B0604020202020204" pitchFamily="34" charset="0"/>
              </a:rPr>
              <a:t>Slide 8: Where are we now? Discussion questions</a:t>
            </a:r>
          </a:p>
          <a:p>
            <a:pPr>
              <a:lnSpc>
                <a:spcPct val="150000"/>
              </a:lnSpc>
            </a:pPr>
            <a:endParaRPr lang="en-US" dirty="0">
              <a:solidFill>
                <a:schemeClr val="tx1"/>
              </a:solidFill>
              <a:latin typeface="Arial" panose="020B0604020202020204" pitchFamily="34" charset="0"/>
              <a:cs typeface="Arial" panose="020B0604020202020204" pitchFamily="34" charset="0"/>
            </a:endParaRPr>
          </a:p>
          <a:p>
            <a:pPr>
              <a:lnSpc>
                <a:spcPct val="150000"/>
              </a:lnSpc>
            </a:pPr>
            <a:r>
              <a:rPr lang="en-US" dirty="0">
                <a:solidFill>
                  <a:schemeClr val="tx1"/>
                </a:solidFill>
                <a:latin typeface="Arial" panose="020B0604020202020204" pitchFamily="34" charset="0"/>
                <a:cs typeface="Arial" panose="020B0604020202020204" pitchFamily="34" charset="0"/>
              </a:rPr>
              <a:t>Slide 9: Suggested Activities – Primary</a:t>
            </a:r>
          </a:p>
          <a:p>
            <a:pPr>
              <a:lnSpc>
                <a:spcPct val="150000"/>
              </a:lnSpc>
            </a:pPr>
            <a:r>
              <a:rPr lang="en-US" dirty="0">
                <a:solidFill>
                  <a:schemeClr val="tx1"/>
                </a:solidFill>
                <a:latin typeface="Arial" panose="020B0604020202020204" pitchFamily="34" charset="0"/>
                <a:cs typeface="Arial" panose="020B0604020202020204" pitchFamily="34" charset="0"/>
              </a:rPr>
              <a:t>Slide 10: Suggested Activities - Secondary</a:t>
            </a:r>
          </a:p>
          <a:p>
            <a:pPr>
              <a:lnSpc>
                <a:spcPct val="150000"/>
              </a:lnSpc>
            </a:pPr>
            <a:r>
              <a:rPr lang="en-US" dirty="0">
                <a:solidFill>
                  <a:schemeClr val="tx1"/>
                </a:solidFill>
                <a:latin typeface="Arial" panose="020B0604020202020204" pitchFamily="34" charset="0"/>
                <a:cs typeface="Arial" panose="020B0604020202020204" pitchFamily="34" charset="0"/>
              </a:rPr>
              <a:t>Slide 11: Case Study</a:t>
            </a:r>
          </a:p>
          <a:p>
            <a:pPr>
              <a:lnSpc>
                <a:spcPct val="150000"/>
              </a:lnSpc>
            </a:pPr>
            <a:r>
              <a:rPr lang="en-US" dirty="0">
                <a:solidFill>
                  <a:schemeClr val="tx1"/>
                </a:solidFill>
                <a:latin typeface="Arial" panose="020B0604020202020204" pitchFamily="34" charset="0"/>
                <a:cs typeface="Arial" panose="020B0604020202020204" pitchFamily="34" charset="0"/>
              </a:rPr>
              <a:t>Slide 12: Resources</a:t>
            </a:r>
          </a:p>
          <a:p>
            <a:pPr>
              <a:lnSpc>
                <a:spcPct val="150000"/>
              </a:lnSpc>
            </a:pPr>
            <a:r>
              <a:rPr lang="en-US" dirty="0">
                <a:solidFill>
                  <a:schemeClr val="tx1"/>
                </a:solidFill>
                <a:latin typeface="Arial" panose="020B0604020202020204" pitchFamily="34" charset="0"/>
                <a:cs typeface="Arial" panose="020B0604020202020204" pitchFamily="34" charset="0"/>
              </a:rPr>
              <a:t>Slide 13: Reflection</a:t>
            </a:r>
          </a:p>
          <a:p>
            <a:pPr>
              <a:lnSpc>
                <a:spcPct val="150000"/>
              </a:lnSpc>
            </a:pP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7598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E8B504-DB98-2241-945E-E2D041075F6E}"/>
              </a:ext>
            </a:extLst>
          </p:cNvPr>
          <p:cNvSpPr>
            <a:spLocks noGrp="1"/>
          </p:cNvSpPr>
          <p:nvPr>
            <p:ph type="body" sz="quarter" idx="14"/>
          </p:nvPr>
        </p:nvSpPr>
        <p:spPr>
          <a:xfrm>
            <a:off x="528741" y="261836"/>
            <a:ext cx="5305320" cy="1219848"/>
          </a:xfrm>
        </p:spPr>
        <p:txBody>
          <a:bodyPr/>
          <a:lstStyle/>
          <a:p>
            <a:r>
              <a:rPr lang="en-US" dirty="0"/>
              <a:t>AIMS OF THE SESSION</a:t>
            </a:r>
          </a:p>
        </p:txBody>
      </p:sp>
      <p:sp>
        <p:nvSpPr>
          <p:cNvPr id="5" name="Text Placeholder 4">
            <a:extLst>
              <a:ext uri="{FF2B5EF4-FFF2-40B4-BE49-F238E27FC236}">
                <a16:creationId xmlns:a16="http://schemas.microsoft.com/office/drawing/2014/main" id="{01FC584A-600E-17FD-C6B0-D239F66A7042}"/>
              </a:ext>
            </a:extLst>
          </p:cNvPr>
          <p:cNvSpPr>
            <a:spLocks noGrp="1"/>
          </p:cNvSpPr>
          <p:nvPr>
            <p:ph type="body" sz="quarter" idx="21"/>
          </p:nvPr>
        </p:nvSpPr>
        <p:spPr>
          <a:xfrm>
            <a:off x="528741" y="1707173"/>
            <a:ext cx="5305425" cy="376415"/>
          </a:xfrm>
        </p:spPr>
        <p:txBody>
          <a:bodyPr>
            <a:normAutofit fontScale="25000" lnSpcReduction="20000"/>
          </a:bodyPr>
          <a:lstStyle/>
          <a:p>
            <a:pPr marL="0" lvl="0" indent="0">
              <a:lnSpc>
                <a:spcPct val="107000"/>
              </a:lnSpc>
              <a:buNone/>
            </a:pPr>
            <a:r>
              <a:rPr lang="en-GB" sz="8000" kern="100" dirty="0">
                <a:effectLst/>
                <a:latin typeface="Arial" panose="020B0604020202020204" pitchFamily="34" charset="0"/>
                <a:ea typeface="Calibri" panose="020F0502020204030204" pitchFamily="34" charset="0"/>
                <a:cs typeface="Arial" panose="020B0604020202020204" pitchFamily="34" charset="0"/>
              </a:rPr>
              <a:t>To consider:</a:t>
            </a:r>
          </a:p>
          <a:p>
            <a:pPr marL="342900" lvl="0" indent="-342900">
              <a:lnSpc>
                <a:spcPct val="107000"/>
              </a:lnSpc>
              <a:buFont typeface="Symbol" panose="05050102010706020507" pitchFamily="18" charset="2"/>
              <a:buChar char=""/>
            </a:pPr>
            <a:r>
              <a:rPr lang="en-GB" sz="8000" kern="100" dirty="0">
                <a:effectLst/>
                <a:latin typeface="Arial" panose="020B0604020202020204" pitchFamily="34" charset="0"/>
                <a:ea typeface="Calibri" panose="020F0502020204030204" pitchFamily="34" charset="0"/>
                <a:cs typeface="Arial" panose="020B0604020202020204" pitchFamily="34" charset="0"/>
              </a:rPr>
              <a:t>How we currently build teaching and learning about rights into our curriculum. ​</a:t>
            </a:r>
          </a:p>
          <a:p>
            <a:pPr marL="342900" lvl="0" indent="-342900">
              <a:lnSpc>
                <a:spcPct val="107000"/>
              </a:lnSpc>
              <a:buFont typeface="Symbol" panose="05050102010706020507" pitchFamily="18" charset="2"/>
              <a:buChar char=""/>
            </a:pPr>
            <a:r>
              <a:rPr lang="en-GB" sz="8000" kern="100" dirty="0">
                <a:effectLst/>
                <a:latin typeface="Arial" panose="020B0604020202020204" pitchFamily="34" charset="0"/>
                <a:ea typeface="Calibri" panose="020F0502020204030204" pitchFamily="34" charset="0"/>
                <a:cs typeface="Arial" panose="020B0604020202020204" pitchFamily="34" charset="0"/>
              </a:rPr>
              <a:t>How this could be strengthened.​</a:t>
            </a:r>
          </a:p>
          <a:p>
            <a:pPr marL="342900" lvl="0" indent="-342900">
              <a:lnSpc>
                <a:spcPct val="107000"/>
              </a:lnSpc>
              <a:buFont typeface="Symbol" panose="05050102010706020507" pitchFamily="18" charset="2"/>
              <a:buChar char=""/>
            </a:pPr>
            <a:r>
              <a:rPr lang="en-GB" sz="8000" kern="100" dirty="0">
                <a:effectLst/>
                <a:latin typeface="Arial" panose="020B0604020202020204" pitchFamily="34" charset="0"/>
                <a:ea typeface="Calibri" panose="020F0502020204030204" pitchFamily="34" charset="0"/>
                <a:cs typeface="Arial" panose="020B0604020202020204" pitchFamily="34" charset="0"/>
              </a:rPr>
              <a:t>How to ensure there is progression in knowledge and understanding of rights as pupils move through our school.</a:t>
            </a:r>
            <a:endParaRPr lang="en-GB" sz="8000" kern="100" dirty="0">
              <a:effectLst/>
              <a:latin typeface="Arial"/>
              <a:ea typeface="Calibri"/>
              <a:cs typeface="Arial"/>
            </a:endParaRPr>
          </a:p>
        </p:txBody>
      </p:sp>
      <p:pic>
        <p:nvPicPr>
          <p:cNvPr id="14" name="Picture 13" descr="A white circle with blue letters on it&#10;&#10;Description automatically generated">
            <a:extLst>
              <a:ext uri="{FF2B5EF4-FFF2-40B4-BE49-F238E27FC236}">
                <a16:creationId xmlns:a16="http://schemas.microsoft.com/office/drawing/2014/main" id="{E5EEE2C6-81E7-7967-DFF5-4CF3A0CB64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11340" y="5829712"/>
            <a:ext cx="1845970" cy="889742"/>
          </a:xfrm>
          <a:prstGeom prst="rect">
            <a:avLst/>
          </a:prstGeom>
        </p:spPr>
      </p:pic>
    </p:spTree>
    <p:extLst>
      <p:ext uri="{BB962C8B-B14F-4D97-AF65-F5344CB8AC3E}">
        <p14:creationId xmlns:p14="http://schemas.microsoft.com/office/powerpoint/2010/main" val="3067294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65716-FF31-A845-A83E-5C96960D70F9}"/>
              </a:ext>
            </a:extLst>
          </p:cNvPr>
          <p:cNvSpPr>
            <a:spLocks noGrp="1"/>
          </p:cNvSpPr>
          <p:nvPr>
            <p:ph type="body" sz="quarter" idx="14"/>
          </p:nvPr>
        </p:nvSpPr>
        <p:spPr>
          <a:xfrm>
            <a:off x="6535896" y="280084"/>
            <a:ext cx="5305319" cy="1031803"/>
          </a:xfrm>
        </p:spPr>
        <p:txBody>
          <a:bodyPr/>
          <a:lstStyle/>
          <a:p>
            <a:r>
              <a:rPr lang="en-US" sz="3200" dirty="0"/>
              <a:t>THREE WAYS TO USE THIS PACK</a:t>
            </a:r>
          </a:p>
        </p:txBody>
      </p:sp>
      <p:sp>
        <p:nvSpPr>
          <p:cNvPr id="9" name="Text Placeholder 8">
            <a:extLst>
              <a:ext uri="{FF2B5EF4-FFF2-40B4-BE49-F238E27FC236}">
                <a16:creationId xmlns:a16="http://schemas.microsoft.com/office/drawing/2014/main" id="{2285ED3D-9B27-A665-E620-BB448480368C}"/>
              </a:ext>
            </a:extLst>
          </p:cNvPr>
          <p:cNvSpPr>
            <a:spLocks noGrp="1"/>
          </p:cNvSpPr>
          <p:nvPr>
            <p:ph type="body" sz="quarter" idx="17"/>
          </p:nvPr>
        </p:nvSpPr>
        <p:spPr>
          <a:xfrm>
            <a:off x="6535896" y="1441628"/>
            <a:ext cx="5305425" cy="259486"/>
          </a:xfrm>
        </p:spPr>
        <p:txBody>
          <a:bodyPr/>
          <a:lstStyle/>
          <a:p>
            <a:r>
              <a:rPr lang="en-GB" dirty="0"/>
              <a:t>DELETE THIS SLIDE BEFORE USING</a:t>
            </a:r>
          </a:p>
        </p:txBody>
      </p:sp>
      <p:sp>
        <p:nvSpPr>
          <p:cNvPr id="3" name="Text Placeholder 4">
            <a:extLst>
              <a:ext uri="{FF2B5EF4-FFF2-40B4-BE49-F238E27FC236}">
                <a16:creationId xmlns:a16="http://schemas.microsoft.com/office/drawing/2014/main" id="{316E67D6-ABF0-873B-5B00-6F586C03182F}"/>
              </a:ext>
            </a:extLst>
          </p:cNvPr>
          <p:cNvSpPr txBox="1">
            <a:spLocks/>
          </p:cNvSpPr>
          <p:nvPr/>
        </p:nvSpPr>
        <p:spPr>
          <a:xfrm>
            <a:off x="6616935" y="2868959"/>
            <a:ext cx="5305425" cy="376415"/>
          </a:xfrm>
          <a:prstGeom prst="rect">
            <a:avLst/>
          </a:prstGeom>
        </p:spPr>
        <p:txBody>
          <a:bodyPr vert="horz" lIns="0" tIns="45720" rIns="91440" bIns="45720" rtlCol="0">
            <a:noAutofit/>
          </a:bodyPr>
          <a:lstStyle>
            <a:lvl1pPr marL="228600" indent="-228600" algn="l" defTabSz="914400" rtl="0" eaLnBrk="1" latinLnBrk="0" hangingPunct="1">
              <a:lnSpc>
                <a:spcPct val="90000"/>
              </a:lnSpc>
              <a:spcBef>
                <a:spcPts val="1000"/>
              </a:spcBef>
              <a:buClr>
                <a:srgbClr val="FF6937"/>
              </a:buClr>
              <a:buFont typeface="Arial" panose="020B0604020202020204" pitchFamily="34" charset="0"/>
              <a:buChar char="•"/>
              <a:defRPr sz="1800" b="0" i="0" kern="1200">
                <a:solidFill>
                  <a:schemeClr val="tx1"/>
                </a:solidFill>
                <a:latin typeface="Univers LT Pro 45 Light" panose="020B0403020202020204" pitchFamily="34" charset="77"/>
                <a:ea typeface="+mn-ea"/>
                <a:cs typeface="+mn-cs"/>
              </a:defRPr>
            </a:lvl1pPr>
            <a:lvl2pPr marL="685800" indent="-228600" algn="l" defTabSz="914400" rtl="0" eaLnBrk="1" latinLnBrk="0" hangingPunct="1">
              <a:lnSpc>
                <a:spcPct val="90000"/>
              </a:lnSpc>
              <a:spcBef>
                <a:spcPts val="500"/>
              </a:spcBef>
              <a:buClr>
                <a:srgbClr val="00AEEF"/>
              </a:buClr>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2pPr>
            <a:lvl3pPr marL="1257300" indent="-342900" algn="l" defTabSz="914400" rtl="0" eaLnBrk="1" latinLnBrk="0" hangingPunct="1">
              <a:lnSpc>
                <a:spcPct val="90000"/>
              </a:lnSpc>
              <a:spcBef>
                <a:spcPts val="500"/>
              </a:spcBef>
              <a:buClr>
                <a:srgbClr val="00AEEF"/>
              </a:buClr>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7000"/>
              </a:lnSpc>
              <a:buFont typeface="+mj-lt"/>
              <a:buAutoNum type="arabicPeriod"/>
            </a:pPr>
            <a:r>
              <a:rPr lang="en-GB" kern="100" dirty="0">
                <a:latin typeface="Arial" panose="020B0604020202020204" pitchFamily="34" charset="0"/>
                <a:ea typeface="Calibri" panose="020F0502020204030204" pitchFamily="34" charset="0"/>
                <a:cs typeface="Arial" panose="020B0604020202020204" pitchFamily="34" charset="0"/>
              </a:rPr>
              <a:t>If time is tight, use the introduction slide and choose from the key discussion questions to explore with your colleagues.</a:t>
            </a:r>
          </a:p>
          <a:p>
            <a:pPr marL="342900" indent="-342900">
              <a:lnSpc>
                <a:spcPct val="107000"/>
              </a:lnSpc>
              <a:buFont typeface="+mj-lt"/>
              <a:buAutoNum type="arabicPeriod"/>
            </a:pPr>
            <a:r>
              <a:rPr lang="en-GB" kern="100" dirty="0">
                <a:latin typeface="Arial" panose="020B0604020202020204" pitchFamily="34" charset="0"/>
                <a:ea typeface="Calibri" panose="020F0502020204030204" pitchFamily="34" charset="0"/>
                <a:cs typeface="Arial" panose="020B0604020202020204" pitchFamily="34" charset="0"/>
              </a:rPr>
              <a:t>If you have longer, you can also choose some of the activities to explore.</a:t>
            </a:r>
          </a:p>
          <a:p>
            <a:pPr marL="342900" indent="-342900">
              <a:lnSpc>
                <a:spcPct val="107000"/>
              </a:lnSpc>
              <a:spcAft>
                <a:spcPts val="800"/>
              </a:spcAft>
              <a:buFont typeface="+mj-lt"/>
              <a:buAutoNum type="arabicPeriod"/>
            </a:pPr>
            <a:r>
              <a:rPr lang="en-GB" kern="100" dirty="0">
                <a:latin typeface="Arial" panose="020B0604020202020204" pitchFamily="34" charset="0"/>
                <a:ea typeface="Calibri" panose="020F0502020204030204" pitchFamily="34" charset="0"/>
                <a:cs typeface="Arial" panose="020B0604020202020204" pitchFamily="34" charset="0"/>
              </a:rPr>
              <a:t>You may wish to cover the content over a number of staff meeting sessions.</a:t>
            </a:r>
            <a:endParaRPr lang="en-GB" sz="200" dirty="0"/>
          </a:p>
          <a:p>
            <a:pPr marL="0" indent="0">
              <a:lnSpc>
                <a:spcPct val="107000"/>
              </a:lnSpc>
              <a:spcAft>
                <a:spcPts val="800"/>
              </a:spcAft>
              <a:buNone/>
            </a:pPr>
            <a:endParaRPr lang="en-GB" sz="2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EF7618A-F0BA-452F-894F-6678C49ABFED}"/>
              </a:ext>
            </a:extLst>
          </p:cNvPr>
          <p:cNvSpPr txBox="1"/>
          <p:nvPr/>
        </p:nvSpPr>
        <p:spPr>
          <a:xfrm>
            <a:off x="6454749" y="1798659"/>
            <a:ext cx="5467611" cy="959943"/>
          </a:xfrm>
          <a:prstGeom prst="rect">
            <a:avLst/>
          </a:prstGeom>
          <a:noFill/>
        </p:spPr>
        <p:txBody>
          <a:bodyPr wrap="square">
            <a:spAutoFit/>
          </a:bodyPr>
          <a:lstStyle/>
          <a:p>
            <a:pPr>
              <a:lnSpc>
                <a:spcPct val="107000"/>
              </a:lnSpc>
            </a:pPr>
            <a:r>
              <a:rPr lang="en-GB" kern="100" dirty="0">
                <a:latin typeface="Arial" panose="020B0604020202020204" pitchFamily="34" charset="0"/>
                <a:ea typeface="Calibri" panose="020F0502020204030204" pitchFamily="34" charset="0"/>
                <a:cs typeface="Arial" panose="020B0604020202020204" pitchFamily="34" charset="0"/>
              </a:rPr>
              <a:t>Read through the slides and notes pages to identify the most relevant activities for your colleagues and any preparation or resources needed. </a:t>
            </a:r>
          </a:p>
        </p:txBody>
      </p:sp>
    </p:spTree>
    <p:extLst>
      <p:ext uri="{BB962C8B-B14F-4D97-AF65-F5344CB8AC3E}">
        <p14:creationId xmlns:p14="http://schemas.microsoft.com/office/powerpoint/2010/main" val="41594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E8B504-DB98-2241-945E-E2D041075F6E}"/>
              </a:ext>
            </a:extLst>
          </p:cNvPr>
          <p:cNvSpPr>
            <a:spLocks noGrp="1"/>
          </p:cNvSpPr>
          <p:nvPr>
            <p:ph type="body" sz="quarter" idx="14"/>
          </p:nvPr>
        </p:nvSpPr>
        <p:spPr>
          <a:xfrm>
            <a:off x="528741" y="531140"/>
            <a:ext cx="5151623" cy="714793"/>
          </a:xfrm>
        </p:spPr>
        <p:txBody>
          <a:bodyPr/>
          <a:lstStyle/>
          <a:p>
            <a:r>
              <a:rPr lang="en-US" dirty="0"/>
              <a:t>SPOTLIGHT ON…</a:t>
            </a:r>
          </a:p>
        </p:txBody>
      </p:sp>
      <p:pic>
        <p:nvPicPr>
          <p:cNvPr id="22" name="Picture 21">
            <a:extLst>
              <a:ext uri="{FF2B5EF4-FFF2-40B4-BE49-F238E27FC236}">
                <a16:creationId xmlns:a16="http://schemas.microsoft.com/office/drawing/2014/main" id="{BB98C116-16C5-125A-E618-570ACD368AAB}"/>
              </a:ext>
            </a:extLst>
          </p:cNvPr>
          <p:cNvPicPr>
            <a:picLocks noChangeAspect="1"/>
          </p:cNvPicPr>
          <p:nvPr/>
        </p:nvPicPr>
        <p:blipFill>
          <a:blip r:embed="rId4"/>
          <a:stretch>
            <a:fillRect/>
          </a:stretch>
        </p:blipFill>
        <p:spPr>
          <a:xfrm>
            <a:off x="9517392" y="103124"/>
            <a:ext cx="2382983" cy="1222466"/>
          </a:xfrm>
          <a:prstGeom prst="rect">
            <a:avLst/>
          </a:prstGeom>
        </p:spPr>
      </p:pic>
      <p:sp>
        <p:nvSpPr>
          <p:cNvPr id="25" name="TextBox 24">
            <a:extLst>
              <a:ext uri="{FF2B5EF4-FFF2-40B4-BE49-F238E27FC236}">
                <a16:creationId xmlns:a16="http://schemas.microsoft.com/office/drawing/2014/main" id="{CE51A27A-D83C-C914-3CF3-05BA5998D336}"/>
              </a:ext>
            </a:extLst>
          </p:cNvPr>
          <p:cNvSpPr txBox="1"/>
          <p:nvPr/>
        </p:nvSpPr>
        <p:spPr>
          <a:xfrm>
            <a:off x="7913086" y="1579418"/>
            <a:ext cx="3987289" cy="4330096"/>
          </a:xfrm>
          <a:prstGeom prst="rect">
            <a:avLst/>
          </a:prstGeom>
          <a:noFill/>
        </p:spPr>
        <p:txBody>
          <a:bodyPr wrap="square" rtlCol="0">
            <a:spAutoFit/>
          </a:bodyPr>
          <a:lstStyle/>
          <a:p>
            <a:pPr>
              <a:lnSpc>
                <a:spcPct val="107000"/>
              </a:lnSpc>
              <a:spcAft>
                <a:spcPts val="800"/>
              </a:spcAft>
            </a:pPr>
            <a:r>
              <a:rPr lang="en-GB" sz="1800" kern="100" dirty="0">
                <a:effectLst/>
                <a:latin typeface="Univers LT Pro 45 Light" panose="020B0403020202020204" pitchFamily="34" charset="0"/>
                <a:ea typeface="Calibri" panose="020F0502020204030204" pitchFamily="34" charset="0"/>
                <a:cs typeface="Times New Roman" panose="02020603050405020304" pitchFamily="18" charset="0"/>
              </a:rPr>
              <a:t>As a Rights Respecting School, we want our learners to develop knowledge and understanding of children’s rights. This could include rights vocabulary, CRC articles and key human rights concepts and values. In this session we will work together to map where we already teach about rights, where there are more opportunities to include rights learning and consider how children’s knowledge and understanding of rights develops as they move through our setting.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C32CA361-86A3-544A-EAB3-0B0F77D5B03B}"/>
              </a:ext>
            </a:extLst>
          </p:cNvPr>
          <p:cNvSpPr txBox="1"/>
          <p:nvPr/>
        </p:nvSpPr>
        <p:spPr>
          <a:xfrm>
            <a:off x="1887038" y="5774219"/>
            <a:ext cx="3987289" cy="646331"/>
          </a:xfrm>
          <a:prstGeom prst="rect">
            <a:avLst/>
          </a:prstGeom>
          <a:noFill/>
        </p:spPr>
        <p:txBody>
          <a:bodyPr wrap="square" rtlCol="0">
            <a:spAutoFit/>
          </a:bodyPr>
          <a:lstStyle/>
          <a:p>
            <a:pPr algn="ctr"/>
            <a:r>
              <a:rPr lang="en-GB" dirty="0">
                <a:solidFill>
                  <a:srgbClr val="00AEEF"/>
                </a:solidFill>
                <a:latin typeface="Arial" panose="020B0604020202020204" pitchFamily="34" charset="0"/>
                <a:cs typeface="Arial" panose="020B0604020202020204" pitchFamily="34" charset="0"/>
              </a:rPr>
              <a:t>Sarah from the RRSA team introduces this month’s Spotlight.</a:t>
            </a:r>
          </a:p>
        </p:txBody>
      </p:sp>
      <p:pic>
        <p:nvPicPr>
          <p:cNvPr id="28" name="Picture 27" descr="A blue rectangle with black border&#10;&#10;Description automatically generated">
            <a:extLst>
              <a:ext uri="{FF2B5EF4-FFF2-40B4-BE49-F238E27FC236}">
                <a16:creationId xmlns:a16="http://schemas.microsoft.com/office/drawing/2014/main" id="{5A43B42C-72CB-480E-6A7D-982C7842F1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910" y="1245933"/>
            <a:ext cx="7753176" cy="4655615"/>
          </a:xfrm>
          <a:prstGeom prst="rect">
            <a:avLst/>
          </a:prstGeom>
        </p:spPr>
      </p:pic>
      <p:pic>
        <p:nvPicPr>
          <p:cNvPr id="4" name="Online Media 3" title="Sarah Hodgkinson, RRSA Professional Adviser, introduces Spotlight on child rights in the curriculum">
            <a:hlinkClick r:id="" action="ppaction://media"/>
            <a:extLst>
              <a:ext uri="{FF2B5EF4-FFF2-40B4-BE49-F238E27FC236}">
                <a16:creationId xmlns:a16="http://schemas.microsoft.com/office/drawing/2014/main" id="{C25A41EB-F4BC-DEAC-2F7A-BB233A2442E4}"/>
              </a:ext>
            </a:extLst>
          </p:cNvPr>
          <p:cNvPicPr>
            <a:picLocks noRot="1" noChangeAspect="1"/>
          </p:cNvPicPr>
          <p:nvPr>
            <a:videoFile r:link="rId1"/>
          </p:nvPr>
        </p:nvPicPr>
        <p:blipFill>
          <a:blip r:embed="rId6"/>
          <a:stretch>
            <a:fillRect/>
          </a:stretch>
        </p:blipFill>
        <p:spPr>
          <a:xfrm>
            <a:off x="1328156" y="1960726"/>
            <a:ext cx="5598737" cy="3163286"/>
          </a:xfrm>
          <a:prstGeom prst="rect">
            <a:avLst/>
          </a:prstGeom>
        </p:spPr>
      </p:pic>
    </p:spTree>
    <p:extLst>
      <p:ext uri="{BB962C8B-B14F-4D97-AF65-F5344CB8AC3E}">
        <p14:creationId xmlns:p14="http://schemas.microsoft.com/office/powerpoint/2010/main" val="67746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E8B504-DB98-2241-945E-E2D041075F6E}"/>
              </a:ext>
            </a:extLst>
          </p:cNvPr>
          <p:cNvSpPr>
            <a:spLocks noGrp="1"/>
          </p:cNvSpPr>
          <p:nvPr>
            <p:ph type="body" sz="quarter" idx="14"/>
          </p:nvPr>
        </p:nvSpPr>
        <p:spPr>
          <a:xfrm>
            <a:off x="415637" y="529545"/>
            <a:ext cx="8477842" cy="860844"/>
          </a:xfrm>
        </p:spPr>
        <p:txBody>
          <a:bodyPr/>
          <a:lstStyle/>
          <a:p>
            <a:r>
              <a:rPr lang="en-US" dirty="0"/>
              <a:t>LINKS TO RRSA OUTCOMES</a:t>
            </a:r>
          </a:p>
        </p:txBody>
      </p:sp>
      <p:pic>
        <p:nvPicPr>
          <p:cNvPr id="14" name="Picture 13" descr="A white circle with blue letters on it&#10;&#10;Description automatically generated">
            <a:extLst>
              <a:ext uri="{FF2B5EF4-FFF2-40B4-BE49-F238E27FC236}">
                <a16:creationId xmlns:a16="http://schemas.microsoft.com/office/drawing/2014/main" id="{E5EEE2C6-81E7-7967-DFF5-4CF3A0CB64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31629" y="615530"/>
            <a:ext cx="2344734" cy="1130142"/>
          </a:xfrm>
          <a:prstGeom prst="rect">
            <a:avLst/>
          </a:prstGeom>
        </p:spPr>
      </p:pic>
      <p:sp>
        <p:nvSpPr>
          <p:cNvPr id="6" name="TextBox 5">
            <a:extLst>
              <a:ext uri="{FF2B5EF4-FFF2-40B4-BE49-F238E27FC236}">
                <a16:creationId xmlns:a16="http://schemas.microsoft.com/office/drawing/2014/main" id="{01E887AD-C89D-4F09-6CEB-AE3415E66489}"/>
              </a:ext>
            </a:extLst>
          </p:cNvPr>
          <p:cNvSpPr txBox="1"/>
          <p:nvPr/>
        </p:nvSpPr>
        <p:spPr>
          <a:xfrm>
            <a:off x="415637" y="1994270"/>
            <a:ext cx="11360726" cy="3137205"/>
          </a:xfrm>
          <a:prstGeom prst="rect">
            <a:avLst/>
          </a:prstGeom>
          <a:noFill/>
        </p:spPr>
        <p:txBody>
          <a:bodyPr wrap="square">
            <a:spAutoFit/>
          </a:bodyPr>
          <a:lstStyle/>
          <a:p>
            <a:pPr algn="l" rtl="0" fontAlgn="base"/>
            <a:r>
              <a:rPr lang="en-GB" sz="1800" b="1" i="0" u="none" strike="noStrike" dirty="0">
                <a:solidFill>
                  <a:srgbClr val="FFFF00"/>
                </a:solidFill>
                <a:effectLst/>
                <a:latin typeface="Arial" panose="020B0604020202020204" pitchFamily="34" charset="0"/>
              </a:rPr>
              <a:t>Strand A: TEACHING AND LEARNING ABOUT RIGHTS</a:t>
            </a:r>
            <a:r>
              <a:rPr lang="en-US" sz="1800" b="0" i="0" dirty="0">
                <a:solidFill>
                  <a:srgbClr val="000000"/>
                </a:solidFill>
                <a:effectLst/>
                <a:latin typeface="Arial" panose="020B0604020202020204" pitchFamily="34" charset="0"/>
              </a:rPr>
              <a:t>​</a:t>
            </a:r>
            <a:endParaRPr lang="en-US" b="0" i="0" dirty="0">
              <a:solidFill>
                <a:srgbClr val="000000"/>
              </a:solidFill>
              <a:effectLst/>
              <a:latin typeface="Segoe UI" panose="020B0502040204020203" pitchFamily="34" charset="0"/>
            </a:endParaRPr>
          </a:p>
          <a:p>
            <a:pPr algn="l" rtl="0" fontAlgn="base"/>
            <a:r>
              <a:rPr lang="en-GB" sz="1800" b="1" i="0" u="none" strike="noStrike" dirty="0">
                <a:solidFill>
                  <a:srgbClr val="000000"/>
                </a:solidFill>
                <a:effectLst/>
                <a:latin typeface="Arial" panose="020B0604020202020204" pitchFamily="34" charset="0"/>
              </a:rPr>
              <a:t>Outcome 1: Children, young people and the wider school community know about and understand the UN Convention on the Rights of the Child and can describe how it impacts on their lives and the lives of children everywhere. </a:t>
            </a:r>
            <a:r>
              <a:rPr lang="en-US" sz="1800" b="0" i="0" dirty="0">
                <a:solidFill>
                  <a:srgbClr val="000000"/>
                </a:solidFill>
                <a:effectLst/>
                <a:latin typeface="Arial" panose="020B0604020202020204" pitchFamily="34" charset="0"/>
              </a:rPr>
              <a:t>​</a:t>
            </a:r>
            <a:endParaRPr lang="en-US"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Arial" panose="020B0604020202020204" pitchFamily="34" charset="0"/>
              </a:rPr>
              <a:t>​</a:t>
            </a:r>
            <a:endParaRPr lang="en-GB" b="0" i="0" dirty="0">
              <a:solidFill>
                <a:srgbClr val="000000"/>
              </a:solidFill>
              <a:effectLst/>
              <a:latin typeface="Segoe UI" panose="020B0502040204020203" pitchFamily="34" charset="0"/>
            </a:endParaRPr>
          </a:p>
          <a:p>
            <a:pPr algn="l" rtl="0" fontAlgn="base"/>
            <a:r>
              <a:rPr lang="en-GB" sz="1800" b="1" i="0" u="none" strike="noStrike" dirty="0">
                <a:solidFill>
                  <a:srgbClr val="FFFF00"/>
                </a:solidFill>
                <a:effectLst/>
                <a:latin typeface="Arial" panose="020B0604020202020204" pitchFamily="34" charset="0"/>
              </a:rPr>
              <a:t>Strand B: TEACHING AND LEARNING THROUGH RIGHTS</a:t>
            </a:r>
            <a:r>
              <a:rPr lang="en-US" sz="1800" b="0" i="0" dirty="0">
                <a:solidFill>
                  <a:srgbClr val="000000"/>
                </a:solidFill>
                <a:effectLst/>
                <a:latin typeface="Arial" panose="020B0604020202020204" pitchFamily="34" charset="0"/>
              </a:rPr>
              <a:t>​</a:t>
            </a:r>
            <a:endParaRPr lang="en-US" b="0" i="0" dirty="0">
              <a:solidFill>
                <a:srgbClr val="000000"/>
              </a:solidFill>
              <a:effectLst/>
              <a:latin typeface="Segoe UI" panose="020B0502040204020203" pitchFamily="34" charset="0"/>
            </a:endParaRPr>
          </a:p>
          <a:p>
            <a:pPr algn="l" rtl="0" fontAlgn="base"/>
            <a:r>
              <a:rPr lang="en-GB" sz="1800" b="1" i="0" u="none" strike="noStrike" dirty="0">
                <a:solidFill>
                  <a:srgbClr val="000000"/>
                </a:solidFill>
                <a:effectLst/>
                <a:latin typeface="Arial" panose="020B0604020202020204" pitchFamily="34" charset="0"/>
              </a:rPr>
              <a:t>Outcome 2: In school children and young people enjoy the rights enshrined in the Convention.</a:t>
            </a:r>
            <a:r>
              <a:rPr lang="en-US" sz="1800" b="0" i="0" dirty="0">
                <a:solidFill>
                  <a:srgbClr val="000000"/>
                </a:solidFill>
                <a:effectLst/>
                <a:latin typeface="Arial" panose="020B0604020202020204" pitchFamily="34" charset="0"/>
              </a:rPr>
              <a:t>​</a:t>
            </a:r>
          </a:p>
          <a:p>
            <a:pPr algn="l" rtl="0" fontAlgn="base"/>
            <a:endParaRPr lang="en-US" b="0" i="0" dirty="0">
              <a:solidFill>
                <a:srgbClr val="000000"/>
              </a:solidFill>
              <a:effectLst/>
              <a:latin typeface="Segoe UI" panose="020B0502040204020203" pitchFamily="34" charset="0"/>
            </a:endParaRPr>
          </a:p>
          <a:p>
            <a:pPr algn="l" rtl="0" fontAlgn="base"/>
            <a:r>
              <a:rPr lang="en-GB" sz="1800" b="1" i="0" u="none" strike="noStrike" dirty="0">
                <a:solidFill>
                  <a:srgbClr val="000000"/>
                </a:solidFill>
                <a:effectLst/>
                <a:latin typeface="Arial" panose="020B0604020202020204" pitchFamily="34" charset="0"/>
              </a:rPr>
              <a:t>Outcome 7: Children and young people value education and are involved in decisions about their learning.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lvl="0">
              <a:lnSpc>
                <a:spcPct val="107000"/>
              </a:lnSpc>
              <a:spcAft>
                <a:spcPts val="800"/>
              </a:spcAft>
            </a:pP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75892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99CE32-E37A-A742-BB3F-9748B8814F54}"/>
              </a:ext>
            </a:extLst>
          </p:cNvPr>
          <p:cNvSpPr>
            <a:spLocks noGrp="1"/>
          </p:cNvSpPr>
          <p:nvPr>
            <p:ph type="body" sz="quarter" idx="14"/>
          </p:nvPr>
        </p:nvSpPr>
        <p:spPr>
          <a:xfrm>
            <a:off x="391181" y="575496"/>
            <a:ext cx="7570017" cy="699404"/>
          </a:xfrm>
          <a:solidFill>
            <a:srgbClr val="00AEEF"/>
          </a:solidFill>
        </p:spPr>
        <p:txBody>
          <a:bodyPr/>
          <a:lstStyle/>
          <a:p>
            <a:r>
              <a:rPr lang="en-US" dirty="0"/>
              <a:t>WHERE ARE WE NOW?</a:t>
            </a:r>
          </a:p>
        </p:txBody>
      </p:sp>
      <p:sp>
        <p:nvSpPr>
          <p:cNvPr id="21" name="Oval 20">
            <a:extLst>
              <a:ext uri="{FF2B5EF4-FFF2-40B4-BE49-F238E27FC236}">
                <a16:creationId xmlns:a16="http://schemas.microsoft.com/office/drawing/2014/main" id="{9E77878A-8B8B-D9BA-EBC7-487B89748F05}"/>
              </a:ext>
            </a:extLst>
          </p:cNvPr>
          <p:cNvSpPr/>
          <p:nvPr/>
        </p:nvSpPr>
        <p:spPr>
          <a:xfrm>
            <a:off x="339267" y="2010339"/>
            <a:ext cx="3922463" cy="3922463"/>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792F84F8-0AD5-AB43-F753-39A863F36720}"/>
              </a:ext>
            </a:extLst>
          </p:cNvPr>
          <p:cNvSpPr/>
          <p:nvPr/>
        </p:nvSpPr>
        <p:spPr>
          <a:xfrm>
            <a:off x="4227084" y="2008095"/>
            <a:ext cx="3922463" cy="3922463"/>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1A26C76F-A0DD-F0FE-9813-F9078869AEB7}"/>
              </a:ext>
            </a:extLst>
          </p:cNvPr>
          <p:cNvPicPr>
            <a:picLocks noChangeAspect="1"/>
          </p:cNvPicPr>
          <p:nvPr/>
        </p:nvPicPr>
        <p:blipFill>
          <a:blip r:embed="rId3"/>
          <a:stretch>
            <a:fillRect/>
          </a:stretch>
        </p:blipFill>
        <p:spPr>
          <a:xfrm>
            <a:off x="9590201" y="295223"/>
            <a:ext cx="2383743" cy="1225402"/>
          </a:xfrm>
          <a:prstGeom prst="rect">
            <a:avLst/>
          </a:prstGeom>
        </p:spPr>
      </p:pic>
      <p:sp>
        <p:nvSpPr>
          <p:cNvPr id="5" name="TextBox 4">
            <a:extLst>
              <a:ext uri="{FF2B5EF4-FFF2-40B4-BE49-F238E27FC236}">
                <a16:creationId xmlns:a16="http://schemas.microsoft.com/office/drawing/2014/main" id="{9C879093-8A3E-C665-EE69-5AF4E0749111}"/>
              </a:ext>
            </a:extLst>
          </p:cNvPr>
          <p:cNvSpPr txBox="1"/>
          <p:nvPr/>
        </p:nvSpPr>
        <p:spPr>
          <a:xfrm>
            <a:off x="1085694" y="2632965"/>
            <a:ext cx="2373086" cy="2308324"/>
          </a:xfrm>
          <a:prstGeom prst="rect">
            <a:avLst/>
          </a:prstGeom>
          <a:noFill/>
        </p:spPr>
        <p:txBody>
          <a:bodyPr wrap="square" rtlCol="0">
            <a:spAutoFit/>
          </a:bodyPr>
          <a:lstStyle/>
          <a:p>
            <a:pPr algn="ctr"/>
            <a:r>
              <a:rPr lang="en-GB" sz="1800" dirty="0">
                <a:effectLst/>
                <a:latin typeface="Univers LT Pro 45 Light" panose="020B0403020202020204" pitchFamily="34" charset="0"/>
                <a:ea typeface="Calibri"/>
                <a:cs typeface="Arial"/>
              </a:rPr>
              <a:t>1. How do children</a:t>
            </a:r>
            <a:r>
              <a:rPr lang="en-GB" dirty="0">
                <a:effectLst/>
                <a:latin typeface="Univers LT Pro 45 Light" panose="020B0403020202020204" pitchFamily="34" charset="0"/>
                <a:ea typeface="Calibri"/>
                <a:cs typeface="Arial"/>
              </a:rPr>
              <a:t> and </a:t>
            </a:r>
            <a:r>
              <a:rPr lang="en-GB" sz="1800" dirty="0">
                <a:latin typeface="Univers LT Pro 45 Light" panose="020B0403020202020204" pitchFamily="34" charset="0"/>
                <a:ea typeface="Calibri"/>
                <a:cs typeface="Arial"/>
              </a:rPr>
              <a:t>young people</a:t>
            </a:r>
            <a:r>
              <a:rPr lang="en-GB" sz="1800" dirty="0">
                <a:effectLst/>
                <a:latin typeface="Univers LT Pro 45 Light" panose="020B0403020202020204" pitchFamily="34" charset="0"/>
                <a:ea typeface="Calibri"/>
                <a:cs typeface="Arial"/>
              </a:rPr>
              <a:t> currently learn about CRC articles? </a:t>
            </a:r>
            <a:r>
              <a:rPr lang="en-GB" sz="1800" dirty="0">
                <a:latin typeface="Univers LT Pro 45 Light" panose="020B0403020202020204" pitchFamily="34" charset="0"/>
                <a:ea typeface="Calibri"/>
                <a:cs typeface="Arial"/>
              </a:rPr>
              <a:t>Are rights included in assemblies? Which topics or subjects include rights</a:t>
            </a:r>
            <a:r>
              <a:rPr lang="en-GB" sz="1800" dirty="0">
                <a:latin typeface="Arial"/>
                <a:ea typeface="Calibri"/>
                <a:cs typeface="Arial"/>
              </a:rPr>
              <a:t>? </a:t>
            </a:r>
            <a:endParaRPr lang="en-GB" sz="1800" dirty="0">
              <a:effectLst/>
              <a:latin typeface="Arial"/>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655980C8-A59E-5D9D-A3F6-517BFAC41D08}"/>
              </a:ext>
            </a:extLst>
          </p:cNvPr>
          <p:cNvSpPr txBox="1"/>
          <p:nvPr/>
        </p:nvSpPr>
        <p:spPr>
          <a:xfrm>
            <a:off x="5043318" y="2632965"/>
            <a:ext cx="2373086" cy="2446567"/>
          </a:xfrm>
          <a:prstGeom prst="rect">
            <a:avLst/>
          </a:prstGeom>
          <a:noFill/>
        </p:spPr>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1800" kern="100" dirty="0">
                <a:effectLst/>
                <a:latin typeface="Univers LT Pro 45 Light" panose="020B0403020202020204" pitchFamily="34" charset="0"/>
                <a:ea typeface="Calibri" panose="020F0502020204030204" pitchFamily="34" charset="0"/>
                <a:cs typeface="Arial" panose="020B0604020202020204" pitchFamily="34" charset="0"/>
              </a:rPr>
              <a:t>2. </a:t>
            </a:r>
            <a:r>
              <a:rPr lang="en-GB" sz="1800" b="0" i="0" dirty="0">
                <a:solidFill>
                  <a:srgbClr val="000000"/>
                </a:solidFill>
                <a:effectLst/>
                <a:latin typeface="Univers LT Pro 45 Light" panose="020B0403020202020204" pitchFamily="34" charset="0"/>
              </a:rPr>
              <a:t>How do children learn rights language and about rights values and principles  such as equity, fairness, dignity, justice, </a:t>
            </a:r>
            <a:r>
              <a:rPr lang="en-GB" sz="1800" b="0" i="0" dirty="0">
                <a:solidFill>
                  <a:srgbClr val="000000"/>
                </a:solidFill>
                <a:effectLst/>
                <a:latin typeface="Univers LT Pro 45 Light" panose="020B0403020202020204" pitchFamily="34" charset="0"/>
                <a:hlinkClick r:id="rId4"/>
              </a:rPr>
              <a:t>the ‘ABCDE’ of rights</a:t>
            </a:r>
            <a:r>
              <a:rPr lang="en-GB" sz="1800" b="0" i="0" dirty="0">
                <a:solidFill>
                  <a:srgbClr val="000000"/>
                </a:solidFill>
                <a:effectLst/>
                <a:latin typeface="Univers LT Pro 45 Light" panose="020B0403020202020204" pitchFamily="34" charset="0"/>
              </a:rPr>
              <a:t>? </a:t>
            </a:r>
          </a:p>
        </p:txBody>
      </p:sp>
      <p:sp>
        <p:nvSpPr>
          <p:cNvPr id="4" name="Oval 3">
            <a:extLst>
              <a:ext uri="{FF2B5EF4-FFF2-40B4-BE49-F238E27FC236}">
                <a16:creationId xmlns:a16="http://schemas.microsoft.com/office/drawing/2014/main" id="{D0CB2BDE-C3DC-4D4E-32B5-F492EA9AEEBA}"/>
              </a:ext>
            </a:extLst>
          </p:cNvPr>
          <p:cNvSpPr/>
          <p:nvPr/>
        </p:nvSpPr>
        <p:spPr>
          <a:xfrm>
            <a:off x="8149810" y="2035235"/>
            <a:ext cx="3922463" cy="3922463"/>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2D043728-0D6E-4A8E-2D08-36556E6384FB}"/>
              </a:ext>
            </a:extLst>
          </p:cNvPr>
          <p:cNvSpPr txBox="1"/>
          <p:nvPr/>
        </p:nvSpPr>
        <p:spPr>
          <a:xfrm>
            <a:off x="8931398" y="2632965"/>
            <a:ext cx="2373086" cy="2742930"/>
          </a:xfrm>
          <a:prstGeom prst="rect">
            <a:avLst/>
          </a:prstGeom>
          <a:noFill/>
        </p:spPr>
        <p:txBody>
          <a:bodyPr wrap="square" rtlCol="0">
            <a:spAutoFit/>
          </a:bodyPr>
          <a:lstStyle/>
          <a:p>
            <a:pPr algn="ctr">
              <a:lnSpc>
                <a:spcPct val="107000"/>
              </a:lnSpc>
              <a:spcAft>
                <a:spcPts val="800"/>
              </a:spcAft>
            </a:pPr>
            <a:r>
              <a:rPr lang="en-GB" sz="1800" kern="100" dirty="0">
                <a:effectLst/>
                <a:latin typeface="Univers LT Pro 45 Light" panose="020B0403020202020204" pitchFamily="34" charset="0"/>
                <a:ea typeface="Calibri" panose="020F0502020204030204" pitchFamily="34" charset="0"/>
                <a:cs typeface="Arial" panose="020B0604020202020204" pitchFamily="34" charset="0"/>
              </a:rPr>
              <a:t>3. </a:t>
            </a:r>
            <a:r>
              <a:rPr lang="en-GB" sz="1800" kern="100" dirty="0">
                <a:solidFill>
                  <a:srgbClr val="000000"/>
                </a:solidFill>
                <a:latin typeface="Univers LT Pro 45 Light" panose="020B0403020202020204" pitchFamily="34" charset="0"/>
                <a:ea typeface="Calibri" panose="020F0502020204030204" pitchFamily="34" charset="0"/>
                <a:cs typeface="Arial" panose="020B0604020202020204" pitchFamily="34" charset="0"/>
              </a:rPr>
              <a:t>What experiences do children take part in linked to rights? </a:t>
            </a:r>
            <a:r>
              <a:rPr lang="en-GB" kern="100" dirty="0">
                <a:solidFill>
                  <a:srgbClr val="000000"/>
                </a:solidFill>
                <a:latin typeface="Univers LT Pro 45 Light" panose="020B0403020202020204" pitchFamily="34" charset="0"/>
                <a:ea typeface="Calibri" panose="020F0502020204030204" pitchFamily="34" charset="0"/>
                <a:cs typeface="Arial" panose="020B0604020202020204" pitchFamily="34" charset="0"/>
              </a:rPr>
              <a:t>Consider </a:t>
            </a:r>
            <a:r>
              <a:rPr lang="en-GB" sz="1800" kern="100" dirty="0">
                <a:solidFill>
                  <a:srgbClr val="000000"/>
                </a:solidFill>
                <a:latin typeface="Univers LT Pro 45 Light" panose="020B0403020202020204" pitchFamily="34" charset="0"/>
                <a:ea typeface="Calibri" panose="020F0502020204030204" pitchFamily="34" charset="0"/>
                <a:cs typeface="Arial" panose="020B0604020202020204" pitchFamily="34" charset="0"/>
              </a:rPr>
              <a:t>dev</a:t>
            </a:r>
            <a:r>
              <a:rPr lang="en-GB" sz="1800" b="0" i="0" dirty="0">
                <a:solidFill>
                  <a:srgbClr val="000000"/>
                </a:solidFill>
                <a:effectLst/>
                <a:latin typeface="Univers LT Pro 45 Light" panose="020B0403020202020204" pitchFamily="34" charset="0"/>
              </a:rPr>
              <a:t>eloping a charter, being part of a pupil voice group, fundraising, campaigning, advocating.</a:t>
            </a:r>
          </a:p>
        </p:txBody>
      </p:sp>
    </p:spTree>
    <p:extLst>
      <p:ext uri="{BB962C8B-B14F-4D97-AF65-F5344CB8AC3E}">
        <p14:creationId xmlns:p14="http://schemas.microsoft.com/office/powerpoint/2010/main" val="165604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99CE32-E37A-A742-BB3F-9748B8814F54}"/>
              </a:ext>
            </a:extLst>
          </p:cNvPr>
          <p:cNvSpPr>
            <a:spLocks noGrp="1"/>
          </p:cNvSpPr>
          <p:nvPr>
            <p:ph type="body" sz="quarter" idx="14"/>
          </p:nvPr>
        </p:nvSpPr>
        <p:spPr>
          <a:xfrm>
            <a:off x="391180" y="141513"/>
            <a:ext cx="5998733" cy="783685"/>
          </a:xfrm>
        </p:spPr>
        <p:txBody>
          <a:bodyPr/>
          <a:lstStyle/>
          <a:p>
            <a:r>
              <a:rPr lang="en-US"/>
              <a:t>PRIMARY SCHOOLS</a:t>
            </a:r>
          </a:p>
        </p:txBody>
      </p:sp>
      <p:sp>
        <p:nvSpPr>
          <p:cNvPr id="10" name="Oval 9">
            <a:extLst>
              <a:ext uri="{FF2B5EF4-FFF2-40B4-BE49-F238E27FC236}">
                <a16:creationId xmlns:a16="http://schemas.microsoft.com/office/drawing/2014/main" id="{6A7E2013-FBD0-58A4-E13A-2E171B8674C1}"/>
              </a:ext>
            </a:extLst>
          </p:cNvPr>
          <p:cNvSpPr/>
          <p:nvPr/>
        </p:nvSpPr>
        <p:spPr>
          <a:xfrm>
            <a:off x="300899" y="2010339"/>
            <a:ext cx="3922463" cy="392246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nSpc>
                <a:spcPct val="107000"/>
              </a:lnSpc>
              <a:spcAft>
                <a:spcPts val="800"/>
              </a:spcAft>
              <a:buFont typeface="Symbol" panose="05050102010706020507" pitchFamily="18" charset="2"/>
              <a:buChar char=""/>
            </a:pPr>
            <a:r>
              <a:rPr lang="en-GB" sz="1800" kern="100">
                <a:effectLst/>
                <a:latin typeface="Univers LT Pro 45 Light" panose="020B0403020202020204" pitchFamily="34" charset="0"/>
                <a:ea typeface="Calibri" panose="020F0502020204030204" pitchFamily="34" charset="0"/>
                <a:cs typeface="Times New Roman" panose="02020603050405020304" pitchFamily="18" charset="0"/>
              </a:rPr>
              <a:t>In groups, draw a Rights Respecting classroom onto large pieces of flipchart paper. What do you see, hear and feel in a Rights Respecting classroom?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Oval 20">
            <a:extLst>
              <a:ext uri="{FF2B5EF4-FFF2-40B4-BE49-F238E27FC236}">
                <a16:creationId xmlns:a16="http://schemas.microsoft.com/office/drawing/2014/main" id="{9E77878A-8B8B-D9BA-EBC7-487B89748F05}"/>
              </a:ext>
            </a:extLst>
          </p:cNvPr>
          <p:cNvSpPr/>
          <p:nvPr/>
        </p:nvSpPr>
        <p:spPr>
          <a:xfrm>
            <a:off x="4175983" y="2008095"/>
            <a:ext cx="3922463" cy="392246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792F84F8-0AD5-AB43-F753-39A863F36720}"/>
              </a:ext>
            </a:extLst>
          </p:cNvPr>
          <p:cNvSpPr/>
          <p:nvPr/>
        </p:nvSpPr>
        <p:spPr>
          <a:xfrm>
            <a:off x="8051481" y="2008095"/>
            <a:ext cx="3922463" cy="392246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0A10F7E2-6163-A0F1-E8EF-CEDA6A9CEA66}"/>
              </a:ext>
            </a:extLst>
          </p:cNvPr>
          <p:cNvPicPr>
            <a:picLocks noChangeAspect="1"/>
          </p:cNvPicPr>
          <p:nvPr/>
        </p:nvPicPr>
        <p:blipFill>
          <a:blip r:embed="rId3"/>
          <a:stretch>
            <a:fillRect/>
          </a:stretch>
        </p:blipFill>
        <p:spPr>
          <a:xfrm>
            <a:off x="9453656" y="295223"/>
            <a:ext cx="2347163" cy="1127858"/>
          </a:xfrm>
          <a:prstGeom prst="rect">
            <a:avLst/>
          </a:prstGeom>
        </p:spPr>
      </p:pic>
      <p:sp>
        <p:nvSpPr>
          <p:cNvPr id="4" name="TextBox 3">
            <a:extLst>
              <a:ext uri="{FF2B5EF4-FFF2-40B4-BE49-F238E27FC236}">
                <a16:creationId xmlns:a16="http://schemas.microsoft.com/office/drawing/2014/main" id="{7941FE24-1263-6F99-804A-B4A27B7A8009}"/>
              </a:ext>
            </a:extLst>
          </p:cNvPr>
          <p:cNvSpPr txBox="1"/>
          <p:nvPr/>
        </p:nvSpPr>
        <p:spPr>
          <a:xfrm>
            <a:off x="771699" y="2675952"/>
            <a:ext cx="2980862" cy="2862322"/>
          </a:xfrm>
          <a:prstGeom prst="rect">
            <a:avLst/>
          </a:prstGeom>
          <a:noFill/>
        </p:spPr>
        <p:txBody>
          <a:bodyPr wrap="square" lIns="91440" tIns="45720" rIns="91440" bIns="45720" rtlCol="0" anchor="t">
            <a:spAutoFit/>
          </a:bodyPr>
          <a:lstStyle/>
          <a:p>
            <a:pPr algn="ctr"/>
            <a:r>
              <a:rPr lang="en-GB" b="0" i="0" dirty="0">
                <a:effectLst/>
                <a:latin typeface="Univers LT Pro 45 Light" panose="020B0403020202020204" pitchFamily="34" charset="0"/>
                <a:cs typeface="Arial"/>
              </a:rPr>
              <a:t>1. Consider the previous activity analysing where children already learn about rights. Are there any gaps? How could this be strengthened and improved? </a:t>
            </a:r>
            <a:r>
              <a:rPr lang="en-GB" dirty="0">
                <a:latin typeface="Univers LT Pro 45 Light" panose="020B0403020202020204" pitchFamily="34" charset="0"/>
                <a:cs typeface="Arial"/>
              </a:rPr>
              <a:t>Is this explicitly mapped out within our </a:t>
            </a:r>
            <a:r>
              <a:rPr lang="en-GB" b="0" i="0" dirty="0">
                <a:effectLst/>
                <a:latin typeface="Univers LT Pro 45 Light" panose="020B0403020202020204" pitchFamily="34" charset="0"/>
                <a:cs typeface="Arial"/>
              </a:rPr>
              <a:t>planning to ensur</a:t>
            </a:r>
            <a:r>
              <a:rPr lang="en-GB" dirty="0">
                <a:latin typeface="Univers LT Pro 45 Light" panose="020B0403020202020204" pitchFamily="34" charset="0"/>
                <a:cs typeface="Arial"/>
              </a:rPr>
              <a:t>e that it happens every year</a:t>
            </a:r>
            <a:r>
              <a:rPr lang="en-GB" b="0" i="0" dirty="0">
                <a:effectLst/>
                <a:latin typeface="Univers LT Pro 45 Light" panose="020B0403020202020204" pitchFamily="34" charset="0"/>
                <a:cs typeface="Arial"/>
              </a:rPr>
              <a:t>?</a:t>
            </a:r>
            <a:endParaRPr lang="en-GB" i="0" dirty="0">
              <a:effectLst/>
              <a:latin typeface="Univers LT Pro 45 Light" panose="020B0403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1684C5A-42DC-4F02-3F4A-7DB2BD1BDD21}"/>
              </a:ext>
            </a:extLst>
          </p:cNvPr>
          <p:cNvSpPr txBox="1"/>
          <p:nvPr/>
        </p:nvSpPr>
        <p:spPr>
          <a:xfrm>
            <a:off x="4537200" y="2815164"/>
            <a:ext cx="3153065" cy="2308324"/>
          </a:xfrm>
          <a:prstGeom prst="rect">
            <a:avLst/>
          </a:prstGeom>
          <a:noFill/>
        </p:spPr>
        <p:txBody>
          <a:bodyPr wrap="square" lIns="91440" tIns="45720" rIns="91440" bIns="45720" rtlCol="0" anchor="t">
            <a:spAutoFit/>
          </a:bodyPr>
          <a:lstStyle/>
          <a:p>
            <a:pPr algn="ctr"/>
            <a:r>
              <a:rPr lang="en-GB" kern="100" dirty="0">
                <a:latin typeface="Univers LT Pro 45 Light" panose="020B0403020202020204" pitchFamily="34" charset="0"/>
                <a:ea typeface="Calibri" panose="020F0502020204030204" pitchFamily="34" charset="0"/>
                <a:cs typeface="Arial"/>
              </a:rPr>
              <a:t>2. How can we ensure children’s knowledge and understanding is deepening as they move through school? How is their learning about rights progressing as they progress through school?</a:t>
            </a:r>
            <a:endParaRPr lang="en-GB" kern="100" dirty="0">
              <a:latin typeface="Univers LT Pro 45 Light" panose="020B0403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F172AB8-B6D0-FD96-C365-BBAB2E5AAE0A}"/>
              </a:ext>
            </a:extLst>
          </p:cNvPr>
          <p:cNvSpPr txBox="1"/>
          <p:nvPr/>
        </p:nvSpPr>
        <p:spPr>
          <a:xfrm>
            <a:off x="8436179" y="2906784"/>
            <a:ext cx="3153065" cy="1200329"/>
          </a:xfrm>
          <a:prstGeom prst="rect">
            <a:avLst/>
          </a:prstGeom>
          <a:noFill/>
        </p:spPr>
        <p:txBody>
          <a:bodyPr wrap="square" lIns="91440" tIns="45720" rIns="91440" bIns="45720" rtlCol="0" anchor="t">
            <a:spAutoFit/>
          </a:bodyPr>
          <a:lstStyle/>
          <a:p>
            <a:pPr algn="ctr"/>
            <a:r>
              <a:rPr lang="en-GB" kern="100" dirty="0">
                <a:effectLst/>
                <a:latin typeface="Univers LT Pro 45 Light" panose="020B0403020202020204" pitchFamily="34" charset="0"/>
                <a:ea typeface="Calibri"/>
                <a:cs typeface="Arial"/>
              </a:rPr>
              <a:t>3. </a:t>
            </a:r>
            <a:r>
              <a:rPr lang="en-GB" kern="100" dirty="0">
                <a:latin typeface="Univers LT Pro 45 Light" panose="020B0403020202020204" pitchFamily="34" charset="0"/>
                <a:ea typeface="Calibri"/>
                <a:cs typeface="Arial"/>
              </a:rPr>
              <a:t>Look at the example from </a:t>
            </a:r>
            <a:r>
              <a:rPr lang="en-GB" kern="100" dirty="0">
                <a:latin typeface="Univers LT Pro 45 Light" panose="020B0403020202020204" pitchFamily="34" charset="0"/>
                <a:ea typeface="Calibri"/>
                <a:cs typeface="Arial"/>
                <a:hlinkClick r:id="rId4"/>
              </a:rPr>
              <a:t>William Fletcher Primary </a:t>
            </a:r>
            <a:r>
              <a:rPr lang="en-GB" kern="100" dirty="0">
                <a:latin typeface="Univers LT Pro 45 Light" panose="020B0403020202020204" pitchFamily="34" charset="0"/>
                <a:ea typeface="Calibri"/>
                <a:cs typeface="Arial"/>
              </a:rPr>
              <a:t>Could we create something similar for our school?</a:t>
            </a:r>
            <a:endParaRPr lang="en-GB" kern="100" dirty="0">
              <a:latin typeface="Univers LT Pro 45 Light" panose="020B0403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2514539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99CE32-E37A-A742-BB3F-9748B8814F54}"/>
              </a:ext>
            </a:extLst>
          </p:cNvPr>
          <p:cNvSpPr>
            <a:spLocks noGrp="1"/>
          </p:cNvSpPr>
          <p:nvPr>
            <p:ph type="body" sz="quarter" idx="14"/>
          </p:nvPr>
        </p:nvSpPr>
        <p:spPr>
          <a:xfrm>
            <a:off x="391182" y="195943"/>
            <a:ext cx="6956676" cy="859971"/>
          </a:xfrm>
        </p:spPr>
        <p:txBody>
          <a:bodyPr/>
          <a:lstStyle/>
          <a:p>
            <a:r>
              <a:rPr lang="en-US"/>
              <a:t>SECONDARY SCHOOLS</a:t>
            </a:r>
          </a:p>
        </p:txBody>
      </p:sp>
      <p:sp>
        <p:nvSpPr>
          <p:cNvPr id="10" name="Oval 9">
            <a:extLst>
              <a:ext uri="{FF2B5EF4-FFF2-40B4-BE49-F238E27FC236}">
                <a16:creationId xmlns:a16="http://schemas.microsoft.com/office/drawing/2014/main" id="{6A7E2013-FBD0-58A4-E13A-2E171B8674C1}"/>
              </a:ext>
            </a:extLst>
          </p:cNvPr>
          <p:cNvSpPr/>
          <p:nvPr/>
        </p:nvSpPr>
        <p:spPr>
          <a:xfrm>
            <a:off x="300899" y="2010339"/>
            <a:ext cx="3922463" cy="392246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nSpc>
                <a:spcPct val="107000"/>
              </a:lnSpc>
              <a:spcAft>
                <a:spcPts val="800"/>
              </a:spcAft>
              <a:buFont typeface="Symbol" panose="05050102010706020507" pitchFamily="18" charset="2"/>
              <a:buChar char=""/>
            </a:pPr>
            <a:r>
              <a:rPr lang="en-GB" sz="1800" kern="100" dirty="0">
                <a:effectLst/>
                <a:latin typeface="Univers LT Pro 45 Light" panose="020B0403020202020204" pitchFamily="34" charset="0"/>
                <a:ea typeface="Calibri" panose="020F0502020204030204" pitchFamily="34" charset="0"/>
                <a:cs typeface="Times New Roman" panose="02020603050405020304" pitchFamily="18" charset="0"/>
              </a:rPr>
              <a:t>In groups, draw a Rights Respecting classroom onto large pieces of flipchart paper. What do you see, hear and feel in a Rights Respecting classroom?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Oval 20">
            <a:extLst>
              <a:ext uri="{FF2B5EF4-FFF2-40B4-BE49-F238E27FC236}">
                <a16:creationId xmlns:a16="http://schemas.microsoft.com/office/drawing/2014/main" id="{9E77878A-8B8B-D9BA-EBC7-487B89748F05}"/>
              </a:ext>
            </a:extLst>
          </p:cNvPr>
          <p:cNvSpPr/>
          <p:nvPr/>
        </p:nvSpPr>
        <p:spPr>
          <a:xfrm>
            <a:off x="4175983" y="2008095"/>
            <a:ext cx="3922463" cy="392246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792F84F8-0AD5-AB43-F753-39A863F36720}"/>
              </a:ext>
            </a:extLst>
          </p:cNvPr>
          <p:cNvSpPr/>
          <p:nvPr/>
        </p:nvSpPr>
        <p:spPr>
          <a:xfrm>
            <a:off x="8051481" y="2008095"/>
            <a:ext cx="3922463" cy="392246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0A10F7E2-6163-A0F1-E8EF-CEDA6A9CEA66}"/>
              </a:ext>
            </a:extLst>
          </p:cNvPr>
          <p:cNvPicPr>
            <a:picLocks noChangeAspect="1"/>
          </p:cNvPicPr>
          <p:nvPr/>
        </p:nvPicPr>
        <p:blipFill>
          <a:blip r:embed="rId3"/>
          <a:stretch>
            <a:fillRect/>
          </a:stretch>
        </p:blipFill>
        <p:spPr>
          <a:xfrm>
            <a:off x="9453656" y="295223"/>
            <a:ext cx="2347163" cy="1127858"/>
          </a:xfrm>
          <a:prstGeom prst="rect">
            <a:avLst/>
          </a:prstGeom>
        </p:spPr>
      </p:pic>
      <p:sp>
        <p:nvSpPr>
          <p:cNvPr id="4" name="TextBox 3">
            <a:extLst>
              <a:ext uri="{FF2B5EF4-FFF2-40B4-BE49-F238E27FC236}">
                <a16:creationId xmlns:a16="http://schemas.microsoft.com/office/drawing/2014/main" id="{7941FE24-1263-6F99-804A-B4A27B7A8009}"/>
              </a:ext>
            </a:extLst>
          </p:cNvPr>
          <p:cNvSpPr txBox="1"/>
          <p:nvPr/>
        </p:nvSpPr>
        <p:spPr>
          <a:xfrm>
            <a:off x="771699" y="2845941"/>
            <a:ext cx="2980862" cy="1631216"/>
          </a:xfrm>
          <a:prstGeom prst="rect">
            <a:avLst/>
          </a:prstGeom>
          <a:noFill/>
        </p:spPr>
        <p:txBody>
          <a:bodyPr wrap="square" lIns="91440" tIns="45720" rIns="91440" bIns="45720" rtlCol="0" anchor="t">
            <a:spAutoFit/>
          </a:bodyPr>
          <a:lstStyle/>
          <a:p>
            <a:pPr algn="ctr"/>
            <a:r>
              <a:rPr lang="en-GB" sz="2000" b="0" i="0" dirty="0">
                <a:effectLst/>
                <a:latin typeface="Univers LT Pro 45 Light" panose="020B0403020202020204" pitchFamily="34" charset="0"/>
                <a:cs typeface="Arial"/>
              </a:rPr>
              <a:t>1. </a:t>
            </a:r>
            <a:r>
              <a:rPr lang="en-GB" sz="2000" dirty="0">
                <a:latin typeface="Univers LT Pro 45 Light" panose="020B0403020202020204" pitchFamily="34" charset="0"/>
                <a:cs typeface="Arial"/>
              </a:rPr>
              <a:t>Work in subject or faculty teams. How can we strengthen links to articles within our curriculum?</a:t>
            </a:r>
            <a:endParaRPr lang="en-GB" sz="2000" i="0" dirty="0">
              <a:effectLst/>
              <a:latin typeface="Univers LT Pro 45 Light" panose="020B0403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1684C5A-42DC-4F02-3F4A-7DB2BD1BDD21}"/>
              </a:ext>
            </a:extLst>
          </p:cNvPr>
          <p:cNvSpPr txBox="1"/>
          <p:nvPr/>
        </p:nvSpPr>
        <p:spPr>
          <a:xfrm>
            <a:off x="4560889" y="2845941"/>
            <a:ext cx="3153065" cy="1938992"/>
          </a:xfrm>
          <a:prstGeom prst="rect">
            <a:avLst/>
          </a:prstGeom>
          <a:noFill/>
        </p:spPr>
        <p:txBody>
          <a:bodyPr wrap="square" lIns="91440" tIns="45720" rIns="91440" bIns="45720" rtlCol="0" anchor="t">
            <a:spAutoFit/>
          </a:bodyPr>
          <a:lstStyle/>
          <a:p>
            <a:pPr algn="ctr"/>
            <a:r>
              <a:rPr lang="en-GB" sz="2000" kern="100" dirty="0">
                <a:latin typeface="Univers LT Pro 45 Light" panose="020B0403020202020204" pitchFamily="34" charset="0"/>
                <a:ea typeface="Calibri"/>
                <a:cs typeface="Arial"/>
              </a:rPr>
              <a:t>2. Work in pastoral or year group teams. How do children learn about rights through their personal development programme, tutor time or PSHE? </a:t>
            </a:r>
            <a:endParaRPr lang="en-GB" sz="2000" kern="100" dirty="0">
              <a:latin typeface="Univers LT Pro 45 Light" panose="020B0403020202020204" pitchFamily="34" charset="0"/>
              <a:ea typeface="Calibri"/>
              <a:cs typeface="Arial" panose="020B0604020202020204" pitchFamily="34" charset="0"/>
            </a:endParaRPr>
          </a:p>
        </p:txBody>
      </p:sp>
      <p:sp>
        <p:nvSpPr>
          <p:cNvPr id="7" name="TextBox 6">
            <a:extLst>
              <a:ext uri="{FF2B5EF4-FFF2-40B4-BE49-F238E27FC236}">
                <a16:creationId xmlns:a16="http://schemas.microsoft.com/office/drawing/2014/main" id="{AF172AB8-B6D0-FD96-C365-BBAB2E5AAE0A}"/>
              </a:ext>
            </a:extLst>
          </p:cNvPr>
          <p:cNvSpPr txBox="1"/>
          <p:nvPr/>
        </p:nvSpPr>
        <p:spPr>
          <a:xfrm>
            <a:off x="8459662" y="2630497"/>
            <a:ext cx="3153065" cy="3016210"/>
          </a:xfrm>
          <a:prstGeom prst="rect">
            <a:avLst/>
          </a:prstGeom>
          <a:noFill/>
        </p:spPr>
        <p:txBody>
          <a:bodyPr wrap="square" lIns="91440" tIns="45720" rIns="91440" bIns="45720" rtlCol="0" anchor="t">
            <a:spAutoFit/>
          </a:bodyPr>
          <a:lstStyle/>
          <a:p>
            <a:pPr algn="ctr"/>
            <a:r>
              <a:rPr lang="en-GB" sz="2000" kern="100" dirty="0">
                <a:effectLst/>
                <a:latin typeface="Univers LT Pro 45 Light" panose="020B0403020202020204" pitchFamily="34" charset="0"/>
                <a:ea typeface="Calibri"/>
                <a:cs typeface="Arial"/>
              </a:rPr>
              <a:t>3</a:t>
            </a:r>
            <a:r>
              <a:rPr lang="en-GB" sz="2000" kern="100" dirty="0">
                <a:latin typeface="Univers LT Pro 45 Light" panose="020B0403020202020204" pitchFamily="34" charset="0"/>
                <a:ea typeface="Calibri"/>
                <a:cs typeface="Arial"/>
              </a:rPr>
              <a:t>. How do you ensure children are deepening their rights knowledge as they move through the school?</a:t>
            </a:r>
          </a:p>
          <a:p>
            <a:pPr algn="ctr"/>
            <a:endParaRPr lang="en-GB" sz="1000" kern="100" dirty="0">
              <a:latin typeface="Univers LT Pro 45 Light" panose="020B0403020202020204" pitchFamily="34" charset="0"/>
              <a:ea typeface="Calibri"/>
              <a:cs typeface="Arial"/>
            </a:endParaRPr>
          </a:p>
          <a:p>
            <a:pPr algn="ctr"/>
            <a:r>
              <a:rPr lang="en-GB" sz="2000" kern="100" dirty="0">
                <a:latin typeface="Univers LT Pro 45 Light" panose="020B0403020202020204" pitchFamily="34" charset="0"/>
                <a:ea typeface="Calibri"/>
                <a:cs typeface="Arial"/>
              </a:rPr>
              <a:t>Look at the example from </a:t>
            </a:r>
            <a:r>
              <a:rPr lang="en-GB" sz="2000" kern="100" dirty="0">
                <a:latin typeface="Univers LT Pro 45 Light" panose="020B0403020202020204" pitchFamily="34" charset="0"/>
                <a:ea typeface="Calibri"/>
                <a:cs typeface="Arial"/>
                <a:hlinkClick r:id="rId4"/>
              </a:rPr>
              <a:t>The Howard School </a:t>
            </a:r>
            <a:r>
              <a:rPr lang="en-GB" sz="2000" kern="100" dirty="0">
                <a:latin typeface="Univers LT Pro 45 Light" panose="020B0403020202020204" pitchFamily="34" charset="0"/>
                <a:ea typeface="Calibri"/>
                <a:cs typeface="Arial"/>
              </a:rPr>
              <a:t>for ideas.</a:t>
            </a:r>
          </a:p>
          <a:p>
            <a:pPr algn="ctr"/>
            <a:endParaRPr lang="en-GB" sz="2000" kern="100" dirty="0">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26289255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UK_Univers_Powerpoint_16.9_template" id="{E7465B0F-3A31-7345-A344-597C117D6CCC}" vid="{FC2F8100-4B7B-ED4C-AA18-18EF80D39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ABA775576C094FB1EC29BF1B0EFAA5" ma:contentTypeVersion="17" ma:contentTypeDescription="Create a new document." ma:contentTypeScope="" ma:versionID="4f4b348929f87e65f75bf3478de5ae2b">
  <xsd:schema xmlns:xsd="http://www.w3.org/2001/XMLSchema" xmlns:xs="http://www.w3.org/2001/XMLSchema" xmlns:p="http://schemas.microsoft.com/office/2006/metadata/properties" xmlns:ns1="http://schemas.microsoft.com/sharepoint/v3" xmlns:ns2="ba2139d6-66e3-46ed-96ba-d85055a9f21e" xmlns:ns3="df5203e1-9219-4abb-bf46-6e2bce06c285" targetNamespace="http://schemas.microsoft.com/office/2006/metadata/properties" ma:root="true" ma:fieldsID="0f3e50a48c0475e9ecf960f855efb08b" ns1:_="" ns2:_="" ns3:_="">
    <xsd:import namespace="http://schemas.microsoft.com/sharepoint/v3"/>
    <xsd:import namespace="ba2139d6-66e3-46ed-96ba-d85055a9f21e"/>
    <xsd:import namespace="df5203e1-9219-4abb-bf46-6e2bce06c28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2139d6-66e3-46ed-96ba-d85055a9f2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fbae504-01c2-4ae5-a842-09e5f32470b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f5203e1-9219-4abb-bf46-6e2bce06c28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2d00102-6217-41b8-bd23-46f9882885fb}" ma:internalName="TaxCatchAll" ma:showField="CatchAllData" ma:web="df5203e1-9219-4abb-bf46-6e2bce06c28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ba2139d6-66e3-46ed-96ba-d85055a9f21e">
      <Terms xmlns="http://schemas.microsoft.com/office/infopath/2007/PartnerControls"/>
    </lcf76f155ced4ddcb4097134ff3c332f>
    <_ip_UnifiedCompliancePolicyProperties xmlns="http://schemas.microsoft.com/sharepoint/v3" xsi:nil="true"/>
    <TaxCatchAll xmlns="df5203e1-9219-4abb-bf46-6e2bce06c285" xsi:nil="true"/>
  </documentManagement>
</p:properties>
</file>

<file path=customXml/itemProps1.xml><?xml version="1.0" encoding="utf-8"?>
<ds:datastoreItem xmlns:ds="http://schemas.openxmlformats.org/officeDocument/2006/customXml" ds:itemID="{52842CE9-04B8-485B-B44A-34A4076ECD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a2139d6-66e3-46ed-96ba-d85055a9f21e"/>
    <ds:schemaRef ds:uri="df5203e1-9219-4abb-bf46-6e2bce06c2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99C587-D14E-4E0A-8873-B6DB7CC1361C}">
  <ds:schemaRefs>
    <ds:schemaRef ds:uri="http://schemas.microsoft.com/sharepoint/v3/contenttype/forms"/>
  </ds:schemaRefs>
</ds:datastoreItem>
</file>

<file path=customXml/itemProps3.xml><?xml version="1.0" encoding="utf-8"?>
<ds:datastoreItem xmlns:ds="http://schemas.openxmlformats.org/officeDocument/2006/customXml" ds:itemID="{A30FAFFA-AA92-440C-926E-41E1E730EE7B}">
  <ds:schemaRefs>
    <ds:schemaRef ds:uri="ba2139d6-66e3-46ed-96ba-d85055a9f21e"/>
    <ds:schemaRef ds:uri="http://www.w3.org/XML/1998/namespace"/>
    <ds:schemaRef ds:uri="http://purl.org/dc/terms/"/>
    <ds:schemaRef ds:uri="http://schemas.microsoft.com/office/2006/documentManagement/types"/>
    <ds:schemaRef ds:uri="http://schemas.microsoft.com/office/2006/metadata/properties"/>
    <ds:schemaRef ds:uri="df5203e1-9219-4abb-bf46-6e2bce06c285"/>
    <ds:schemaRef ds:uri="http://purl.org/dc/dcmitype/"/>
    <ds:schemaRef ds:uri="http://purl.org/dc/elements/1.1/"/>
    <ds:schemaRef ds:uri="http://schemas.microsoft.com/office/infopath/2007/PartnerControls"/>
    <ds:schemaRef ds:uri="http://schemas.openxmlformats.org/package/2006/metadata/core-propertie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Office Theme</Template>
  <TotalTime>3538</TotalTime>
  <Words>2270</Words>
  <Application>Microsoft Office PowerPoint</Application>
  <PresentationFormat>Widescreen</PresentationFormat>
  <Paragraphs>130</Paragraphs>
  <Slides>12</Slides>
  <Notes>12</Notes>
  <HiddenSlides>0</HiddenSlides>
  <MMClips>1</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UUK POWERPOINT TEMPLATE</dc:title>
  <dc:creator>Katherine Fardell</dc:creator>
  <cp:lastModifiedBy>Samantha Bradey</cp:lastModifiedBy>
  <cp:revision>149</cp:revision>
  <dcterms:created xsi:type="dcterms:W3CDTF">2022-01-18T14:28:30Z</dcterms:created>
  <dcterms:modified xsi:type="dcterms:W3CDTF">2024-09-12T14:56:34Z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0x010100EBABA775576C094FB1EC29BF1B0EFAA5</vt:lpwstr>
  </property>
  <property fmtid="{D5CDD505-2E9C-101B-9397-08002B2CF9AE}" pid="3" name="MediaServiceImageTags">
    <vt:lpwstr/>
  </property>
</Properties>
</file>