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92" r:id="rId5"/>
    <p:sldId id="286" r:id="rId6"/>
    <p:sldId id="285" r:id="rId7"/>
    <p:sldId id="297" r:id="rId8"/>
    <p:sldId id="281" r:id="rId9"/>
    <p:sldId id="287" r:id="rId10"/>
    <p:sldId id="309" r:id="rId11"/>
    <p:sldId id="290" r:id="rId12"/>
    <p:sldId id="298" r:id="rId13"/>
    <p:sldId id="308" r:id="rId14"/>
    <p:sldId id="273"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OPTIONS" id="{23029291-0E1E-C547-B990-B8458FDC6D56}">
          <p14:sldIdLst>
            <p14:sldId id="292"/>
            <p14:sldId id="286"/>
            <p14:sldId id="285"/>
            <p14:sldId id="297"/>
            <p14:sldId id="281"/>
            <p14:sldId id="287"/>
            <p14:sldId id="309"/>
            <p14:sldId id="290"/>
            <p14:sldId id="298"/>
            <p14:sldId id="308"/>
            <p14:sldId id="273"/>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ECFE27-5C09-4320-2374-E770D8F21844}" name="Hannah Morgan" initials="HM" userId="S::hannahm@unicef.org.uk::3ed65291-b3f7-4400-ac64-6d8e0bf42129" providerId="AD"/>
  <p188:author id="{3751DB4A-D17C-0F11-CEFC-FC785A432175}" name="Kathy Allan" initials="KA" userId="S::kathyk@unicef.org.uk::52ef52c3-b571-42cc-9b30-8fa82413ad86" providerId="AD"/>
  <p188:author id="{09619C74-98F6-4D6A-F9B6-5E5547497F99}" name="Samantha Bradey" initials="SB" userId="S::SamanthaB@unicef.org.uk::41c99f15-9b87-403a-8456-1da8256f332b" providerId="AD"/>
  <p188:author id="{788CCBEA-0905-EB8F-0FC9-1C5DB479B239}" name="Helen Trivers" initials="HT" userId="S::HTrivers@unicef.org.uk::01c0b90d-8952-4913-9306-d7020156f283" providerId="AD"/>
  <p188:author id="{CD0EE3F3-9DF2-0BF5-8D76-6E205BFC7C30}" name="Stuart Whiffin" initials="SW" userId="S::StuartW@unicef.org.uk::c3054620-2d2b-49cd-b2c1-23a5e8a68b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37"/>
    <a:srgbClr val="FF9933"/>
    <a:srgbClr val="00AEEF"/>
    <a:srgbClr val="DDF3F1"/>
    <a:srgbClr val="003B5E"/>
    <a:srgbClr val="FFFF00"/>
    <a:srgbClr val="00833D"/>
    <a:srgbClr val="7030A0"/>
    <a:srgbClr val="6A1E74"/>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1D695-3468-C53D-1A33-1EF95360892B}" v="4" dt="2024-10-15T14:35:02.281"/>
    <p1510:client id="{B666D4CD-84C0-4D76-BBEA-4924AD3913B0}" v="9" dt="2024-10-16T08:20:01.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60458" autoAdjust="0"/>
  </p:normalViewPr>
  <p:slideViewPr>
    <p:cSldViewPr snapToGrid="0">
      <p:cViewPr varScale="1">
        <p:scale>
          <a:sx n="54" d="100"/>
          <a:sy n="54" d="100"/>
        </p:scale>
        <p:origin x="964" y="60"/>
      </p:cViewPr>
      <p:guideLst/>
    </p:cSldViewPr>
  </p:slid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Bradey" userId="41c99f15-9b87-403a-8456-1da8256f332b" providerId="ADAL" clId="{B666D4CD-84C0-4D76-BBEA-4924AD3913B0}"/>
    <pc:docChg chg="undo custSel modSld sldOrd">
      <pc:chgData name="Samantha Bradey" userId="41c99f15-9b87-403a-8456-1da8256f332b" providerId="ADAL" clId="{B666D4CD-84C0-4D76-BBEA-4924AD3913B0}" dt="2024-10-16T08:20:07.109" v="84" actId="207"/>
      <pc:docMkLst>
        <pc:docMk/>
      </pc:docMkLst>
      <pc:sldChg chg="modSp mod ord delCm modCm">
        <pc:chgData name="Samantha Bradey" userId="41c99f15-9b87-403a-8456-1da8256f332b" providerId="ADAL" clId="{B666D4CD-84C0-4D76-BBEA-4924AD3913B0}" dt="2024-10-16T08:20:07.109" v="84" actId="207"/>
        <pc:sldMkLst>
          <pc:docMk/>
          <pc:sldMk cId="1825517791" sldId="273"/>
        </pc:sldMkLst>
        <pc:spChg chg="mod">
          <ac:chgData name="Samantha Bradey" userId="41c99f15-9b87-403a-8456-1da8256f332b" providerId="ADAL" clId="{B666D4CD-84C0-4D76-BBEA-4924AD3913B0}" dt="2024-10-16T08:20:07.109" v="84" actId="207"/>
          <ac:spMkLst>
            <pc:docMk/>
            <pc:sldMk cId="1825517791" sldId="273"/>
            <ac:spMk id="2" creationId="{E56F0F16-0421-722B-999F-BDA1A47EB953}"/>
          </ac:spMkLst>
        </pc:spChg>
      </pc:sldChg>
      <pc:sldChg chg="modSp mod">
        <pc:chgData name="Samantha Bradey" userId="41c99f15-9b87-403a-8456-1da8256f332b" providerId="ADAL" clId="{B666D4CD-84C0-4D76-BBEA-4924AD3913B0}" dt="2024-10-11T13:19:45.972" v="30" actId="20577"/>
        <pc:sldMkLst>
          <pc:docMk/>
          <pc:sldMk cId="677462668" sldId="281"/>
        </pc:sldMkLst>
        <pc:spChg chg="mod">
          <ac:chgData name="Samantha Bradey" userId="41c99f15-9b87-403a-8456-1da8256f332b" providerId="ADAL" clId="{B666D4CD-84C0-4D76-BBEA-4924AD3913B0}" dt="2024-10-11T13:19:45.972" v="30" actId="20577"/>
          <ac:spMkLst>
            <pc:docMk/>
            <pc:sldMk cId="677462668" sldId="281"/>
            <ac:spMk id="25" creationId="{CE51A27A-D83C-C914-3CF3-05BA5998D336}"/>
          </ac:spMkLst>
        </pc:spChg>
      </pc:sldChg>
      <pc:sldChg chg="modSp mod delCm modCm">
        <pc:chgData name="Samantha Bradey" userId="41c99f15-9b87-403a-8456-1da8256f332b" providerId="ADAL" clId="{B666D4CD-84C0-4D76-BBEA-4924AD3913B0}" dt="2024-10-14T14:15:11.544" v="77"/>
        <pc:sldMkLst>
          <pc:docMk/>
          <pc:sldMk cId="3067294865" sldId="285"/>
        </pc:sldMkLst>
        <pc:spChg chg="mod">
          <ac:chgData name="Samantha Bradey" userId="41c99f15-9b87-403a-8456-1da8256f332b" providerId="ADAL" clId="{B666D4CD-84C0-4D76-BBEA-4924AD3913B0}" dt="2024-10-11T13:18:26.473" v="28" actId="14100"/>
          <ac:spMkLst>
            <pc:docMk/>
            <pc:sldMk cId="3067294865" sldId="285"/>
            <ac:spMk id="2" creationId="{49E8B504-DB98-2241-945E-E2D041075F6E}"/>
          </ac:spMkLst>
        </pc:spChg>
        <pc:spChg chg="mod">
          <ac:chgData name="Samantha Bradey" userId="41c99f15-9b87-403a-8456-1da8256f332b" providerId="ADAL" clId="{B666D4CD-84C0-4D76-BBEA-4924AD3913B0}" dt="2024-10-14T14:15:07.693" v="76" actId="20577"/>
          <ac:spMkLst>
            <pc:docMk/>
            <pc:sldMk cId="3067294865" sldId="285"/>
            <ac:spMk id="5" creationId="{01FC584A-600E-17FD-C6B0-D239F66A7042}"/>
          </ac:spMkLst>
        </pc:spChg>
      </pc:sldChg>
      <pc:sldChg chg="modSp mod">
        <pc:chgData name="Samantha Bradey" userId="41c99f15-9b87-403a-8456-1da8256f332b" providerId="ADAL" clId="{B666D4CD-84C0-4D76-BBEA-4924AD3913B0}" dt="2024-10-11T13:17:56.393" v="24" actId="6549"/>
        <pc:sldMkLst>
          <pc:docMk/>
          <pc:sldMk cId="617598930" sldId="286"/>
        </pc:sldMkLst>
        <pc:spChg chg="mod">
          <ac:chgData name="Samantha Bradey" userId="41c99f15-9b87-403a-8456-1da8256f332b" providerId="ADAL" clId="{B666D4CD-84C0-4D76-BBEA-4924AD3913B0}" dt="2024-10-11T13:17:56.393" v="24" actId="6549"/>
          <ac:spMkLst>
            <pc:docMk/>
            <pc:sldMk cId="617598930" sldId="286"/>
            <ac:spMk id="5" creationId="{896B6967-CA41-0841-2839-ED3AA3068632}"/>
          </ac:spMkLst>
        </pc:spChg>
      </pc:sldChg>
      <pc:sldChg chg="addSp delSp modSp mod">
        <pc:chgData name="Samantha Bradey" userId="41c99f15-9b87-403a-8456-1da8256f332b" providerId="ADAL" clId="{B666D4CD-84C0-4D76-BBEA-4924AD3913B0}" dt="2024-10-11T13:24:25.592" v="70" actId="478"/>
        <pc:sldMkLst>
          <pc:docMk/>
          <pc:sldMk cId="3344954544" sldId="296"/>
        </pc:sldMkLst>
        <pc:spChg chg="del mod">
          <ac:chgData name="Samantha Bradey" userId="41c99f15-9b87-403a-8456-1da8256f332b" providerId="ADAL" clId="{B666D4CD-84C0-4D76-BBEA-4924AD3913B0}" dt="2024-10-11T13:24:25.592" v="70" actId="478"/>
          <ac:spMkLst>
            <pc:docMk/>
            <pc:sldMk cId="3344954544" sldId="296"/>
            <ac:spMk id="4" creationId="{1F16E685-B4B9-1B88-AB29-CF2E73EFAE7A}"/>
          </ac:spMkLst>
        </pc:spChg>
        <pc:spChg chg="add mod">
          <ac:chgData name="Samantha Bradey" userId="41c99f15-9b87-403a-8456-1da8256f332b" providerId="ADAL" clId="{B666D4CD-84C0-4D76-BBEA-4924AD3913B0}" dt="2024-10-11T13:24:22.802" v="69" actId="1076"/>
          <ac:spMkLst>
            <pc:docMk/>
            <pc:sldMk cId="3344954544" sldId="296"/>
            <ac:spMk id="7" creationId="{53AEEBC4-0F4E-3D4B-0370-6E580488D89A}"/>
          </ac:spMkLst>
        </pc:spChg>
        <pc:picChg chg="add mod modCrop">
          <ac:chgData name="Samantha Bradey" userId="41c99f15-9b87-403a-8456-1da8256f332b" providerId="ADAL" clId="{B666D4CD-84C0-4D76-BBEA-4924AD3913B0}" dt="2024-10-11T13:24:10.268" v="66" actId="732"/>
          <ac:picMkLst>
            <pc:docMk/>
            <pc:sldMk cId="3344954544" sldId="296"/>
            <ac:picMk id="6" creationId="{6C61AA12-B5B7-79A0-D77F-C19BE92CEFF1}"/>
          </ac:picMkLst>
        </pc:picChg>
      </pc:sldChg>
      <pc:sldChg chg="modSp mod">
        <pc:chgData name="Samantha Bradey" userId="41c99f15-9b87-403a-8456-1da8256f332b" providerId="ADAL" clId="{B666D4CD-84C0-4D76-BBEA-4924AD3913B0}" dt="2024-10-16T08:19:39.742" v="82" actId="3626"/>
        <pc:sldMkLst>
          <pc:docMk/>
          <pc:sldMk cId="2514539501" sldId="298"/>
        </pc:sldMkLst>
        <pc:spChg chg="mod">
          <ac:chgData name="Samantha Bradey" userId="41c99f15-9b87-403a-8456-1da8256f332b" providerId="ADAL" clId="{B666D4CD-84C0-4D76-BBEA-4924AD3913B0}" dt="2024-10-16T08:19:39.742" v="82" actId="3626"/>
          <ac:spMkLst>
            <pc:docMk/>
            <pc:sldMk cId="2514539501" sldId="298"/>
            <ac:spMk id="4" creationId="{7941FE24-1263-6F99-804A-B4A27B7A8009}"/>
          </ac:spMkLst>
        </pc:spChg>
        <pc:spChg chg="mod">
          <ac:chgData name="Samantha Bradey" userId="41c99f15-9b87-403a-8456-1da8256f332b" providerId="ADAL" clId="{B666D4CD-84C0-4D76-BBEA-4924AD3913B0}" dt="2024-10-11T13:22:43.175" v="35" actId="2711"/>
          <ac:spMkLst>
            <pc:docMk/>
            <pc:sldMk cId="2514539501" sldId="298"/>
            <ac:spMk id="6" creationId="{B1684C5A-42DC-4F02-3F4A-7DB2BD1BDD21}"/>
          </ac:spMkLst>
        </pc:spChg>
        <pc:spChg chg="mod">
          <ac:chgData name="Samantha Bradey" userId="41c99f15-9b87-403a-8456-1da8256f332b" providerId="ADAL" clId="{B666D4CD-84C0-4D76-BBEA-4924AD3913B0}" dt="2024-10-11T13:22:50.993" v="36" actId="2711"/>
          <ac:spMkLst>
            <pc:docMk/>
            <pc:sldMk cId="2514539501" sldId="298"/>
            <ac:spMk id="7" creationId="{AF172AB8-B6D0-FD96-C365-BBAB2E5AAE0A}"/>
          </ac:spMkLst>
        </pc:spChg>
      </pc:sldChg>
      <pc:sldChg chg="modSp mod">
        <pc:chgData name="Samantha Bradey" userId="41c99f15-9b87-403a-8456-1da8256f332b" providerId="ADAL" clId="{B666D4CD-84C0-4D76-BBEA-4924AD3913B0}" dt="2024-10-11T13:22:59.284" v="37" actId="1076"/>
        <pc:sldMkLst>
          <pc:docMk/>
          <pc:sldMk cId="2628925520" sldId="308"/>
        </pc:sldMkLst>
        <pc:spChg chg="mod">
          <ac:chgData name="Samantha Bradey" userId="41c99f15-9b87-403a-8456-1da8256f332b" providerId="ADAL" clId="{B666D4CD-84C0-4D76-BBEA-4924AD3913B0}" dt="2024-10-11T13:22:59.284" v="37" actId="1076"/>
          <ac:spMkLst>
            <pc:docMk/>
            <pc:sldMk cId="2628925520" sldId="308"/>
            <ac:spMk id="7" creationId="{AF172AB8-B6D0-FD96-C365-BBAB2E5AAE0A}"/>
          </ac:spMkLst>
        </pc:spChg>
      </pc:sldChg>
      <pc:sldChg chg="modNotesTx">
        <pc:chgData name="Samantha Bradey" userId="41c99f15-9b87-403a-8456-1da8256f332b" providerId="ADAL" clId="{B666D4CD-84C0-4D76-BBEA-4924AD3913B0}" dt="2024-10-11T13:21:12.148" v="31" actId="6549"/>
        <pc:sldMkLst>
          <pc:docMk/>
          <pc:sldMk cId="3654870288" sldId="309"/>
        </pc:sldMkLst>
      </pc:sldChg>
    </pc:docChg>
  </pc:docChgLst>
  <pc:docChgLst>
    <pc:chgData name="Helen Trivers" userId="01c0b90d-8952-4913-9306-d7020156f283" providerId="ADAL" clId="{A6D71344-F548-413B-B566-AD51E6DA8B56}"/>
    <pc:docChg chg="modSld">
      <pc:chgData name="Helen Trivers" userId="01c0b90d-8952-4913-9306-d7020156f283" providerId="ADAL" clId="{A6D71344-F548-413B-B566-AD51E6DA8B56}" dt="2024-10-14T09:48:16.683" v="127"/>
      <pc:docMkLst>
        <pc:docMk/>
      </pc:docMkLst>
      <pc:sldChg chg="modCm">
        <pc:chgData name="Helen Trivers" userId="01c0b90d-8952-4913-9306-d7020156f283" providerId="ADAL" clId="{A6D71344-F548-413B-B566-AD51E6DA8B56}" dt="2024-10-14T09:48:16.683" v="127"/>
        <pc:sldMkLst>
          <pc:docMk/>
          <pc:sldMk cId="1825517791" sldId="273"/>
        </pc:sldMkLst>
      </pc:sldChg>
      <pc:sldChg chg="addCm">
        <pc:chgData name="Helen Trivers" userId="01c0b90d-8952-4913-9306-d7020156f283" providerId="ADAL" clId="{A6D71344-F548-413B-B566-AD51E6DA8B56}" dt="2024-10-14T09:42:07.241" v="22"/>
        <pc:sldMkLst>
          <pc:docMk/>
          <pc:sldMk cId="3067294865" sldId="285"/>
        </pc:sldMkLst>
      </pc:sldChg>
      <pc:sldChg chg="modSp mod">
        <pc:chgData name="Helen Trivers" userId="01c0b90d-8952-4913-9306-d7020156f283" providerId="ADAL" clId="{A6D71344-F548-413B-B566-AD51E6DA8B56}" dt="2024-10-14T09:41:28.055" v="21" actId="20577"/>
        <pc:sldMkLst>
          <pc:docMk/>
          <pc:sldMk cId="617598930" sldId="286"/>
        </pc:sldMkLst>
        <pc:spChg chg="mod">
          <ac:chgData name="Helen Trivers" userId="01c0b90d-8952-4913-9306-d7020156f283" providerId="ADAL" clId="{A6D71344-F548-413B-B566-AD51E6DA8B56}" dt="2024-10-14T09:41:28.055" v="21" actId="20577"/>
          <ac:spMkLst>
            <pc:docMk/>
            <pc:sldMk cId="617598930" sldId="286"/>
            <ac:spMk id="3" creationId="{2672D68A-7481-9C1B-3302-026616357CC4}"/>
          </ac:spMkLst>
        </pc:spChg>
      </pc:sldChg>
      <pc:sldChg chg="modNotesTx">
        <pc:chgData name="Helen Trivers" userId="01c0b90d-8952-4913-9306-d7020156f283" providerId="ADAL" clId="{A6D71344-F548-413B-B566-AD51E6DA8B56}" dt="2024-10-14T09:43:26.974" v="27" actId="20577"/>
        <pc:sldMkLst>
          <pc:docMk/>
          <pc:sldMk cId="2375892748" sldId="287"/>
        </pc:sldMkLst>
      </pc:sldChg>
      <pc:sldChg chg="modNotesTx">
        <pc:chgData name="Helen Trivers" userId="01c0b90d-8952-4913-9306-d7020156f283" providerId="ADAL" clId="{A6D71344-F548-413B-B566-AD51E6DA8B56}" dt="2024-10-14T09:44:14.086" v="36" actId="20577"/>
        <pc:sldMkLst>
          <pc:docMk/>
          <pc:sldMk cId="165604475" sldId="290"/>
        </pc:sldMkLst>
      </pc:sldChg>
      <pc:sldChg chg="modNotesTx">
        <pc:chgData name="Helen Trivers" userId="01c0b90d-8952-4913-9306-d7020156f283" providerId="ADAL" clId="{A6D71344-F548-413B-B566-AD51E6DA8B56}" dt="2024-10-14T09:44:53.166" v="123" actId="20577"/>
        <pc:sldMkLst>
          <pc:docMk/>
          <pc:sldMk cId="2514539501" sldId="298"/>
        </pc:sldMkLst>
      </pc:sldChg>
      <pc:sldChg chg="modNotesTx">
        <pc:chgData name="Helen Trivers" userId="01c0b90d-8952-4913-9306-d7020156f283" providerId="ADAL" clId="{A6D71344-F548-413B-B566-AD51E6DA8B56}" dt="2024-10-14T09:45:17.539" v="125" actId="20577"/>
        <pc:sldMkLst>
          <pc:docMk/>
          <pc:sldMk cId="2628925520" sldId="308"/>
        </pc:sldMkLst>
      </pc:sldChg>
    </pc:docChg>
  </pc:docChgLst>
  <pc:docChgLst>
    <pc:chgData name="Samantha Bradey" userId="S::samanthab@unicef.org.uk::41c99f15-9b87-403a-8456-1da8256f332b" providerId="AD" clId="Web-{B4A1D695-3468-C53D-1A33-1EF95360892B}"/>
    <pc:docChg chg="modSld">
      <pc:chgData name="Samantha Bradey" userId="S::samanthab@unicef.org.uk::41c99f15-9b87-403a-8456-1da8256f332b" providerId="AD" clId="Web-{B4A1D695-3468-C53D-1A33-1EF95360892B}" dt="2024-10-15T14:35:02.281" v="2" actId="20577"/>
      <pc:docMkLst>
        <pc:docMk/>
      </pc:docMkLst>
      <pc:sldChg chg="modSp">
        <pc:chgData name="Samantha Bradey" userId="S::samanthab@unicef.org.uk::41c99f15-9b87-403a-8456-1da8256f332b" providerId="AD" clId="Web-{B4A1D695-3468-C53D-1A33-1EF95360892B}" dt="2024-10-15T14:35:02.281" v="2" actId="20577"/>
        <pc:sldMkLst>
          <pc:docMk/>
          <pc:sldMk cId="3067294865" sldId="285"/>
        </pc:sldMkLst>
        <pc:spChg chg="mod">
          <ac:chgData name="Samantha Bradey" userId="S::samanthab@unicef.org.uk::41c99f15-9b87-403a-8456-1da8256f332b" providerId="AD" clId="Web-{B4A1D695-3468-C53D-1A33-1EF95360892B}" dt="2024-10-15T14:35:02.281" v="2" actId="20577"/>
          <ac:spMkLst>
            <pc:docMk/>
            <pc:sldMk cId="3067294865" sldId="285"/>
            <ac:spMk id="5" creationId="{01FC584A-600E-17FD-C6B0-D239F66A70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10/16/2024</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Welcome to Spotlight, our latest resource to support RRSA coordinators to develop Rights Respecting practice in school.</a:t>
            </a: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Spotlight is aimed at colleagues and is intended to support you in staff briefings or continued professional development (CPD). </a:t>
            </a:r>
          </a:p>
          <a:p>
            <a:endParaRPr lang="en-GB" sz="1800" b="1" dirty="0">
              <a:effectLst/>
              <a:latin typeface="Arial" panose="020B0604020202020204" pitchFamily="34" charset="0"/>
              <a:ea typeface="Calibri" panose="020F0502020204030204" pitchFamily="34" charset="0"/>
              <a:cs typeface="Arial" panose="020B0604020202020204" pitchFamily="34" charset="0"/>
            </a:endParaRPr>
          </a:p>
          <a:p>
            <a:r>
              <a:rPr lang="en-GB" sz="1800" b="1" dirty="0">
                <a:effectLst/>
                <a:latin typeface="Arial" panose="020B0604020202020204" pitchFamily="34" charset="0"/>
                <a:ea typeface="Calibri" panose="020F0502020204030204" pitchFamily="34" charset="0"/>
                <a:cs typeface="Arial" panose="020B0604020202020204" pitchFamily="34" charset="0"/>
              </a:rPr>
              <a:t>Please check guidance in subsequent slide notes.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Image caption: One student balances while carrying another at a Gold Rights Respecting secondary school.</a:t>
            </a:r>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425844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2800" b="0" i="0" u="none" strike="noStrike" dirty="0">
                <a:solidFill>
                  <a:srgbClr val="000000"/>
                </a:solidFill>
                <a:effectLst/>
                <a:latin typeface="Arial" panose="020B0604020202020204" pitchFamily="34" charset="0"/>
              </a:rPr>
              <a:t>Presenter notes: These are 3 further suggestions for activities. Depending on the time you have available, </a:t>
            </a:r>
            <a:r>
              <a:rPr lang="en-GB" sz="2800" b="0" i="0" u="none" strike="noStrike" dirty="0">
                <a:solidFill>
                  <a:srgbClr val="000000"/>
                </a:solidFill>
                <a:effectLst/>
                <a:latin typeface="Univers LT Pro 45 Light" panose="020B0403020202020204" pitchFamily="34" charset="0"/>
              </a:rPr>
              <a:t>choose one or more activities for your colleagues to work on together to further explore the topic. Different groups could explore different activities. The activities that you do not wish to use can be deleted. </a:t>
            </a:r>
            <a:r>
              <a:rPr lang="en-US" sz="2800" b="0" i="0" dirty="0">
                <a:solidFill>
                  <a:srgbClr val="444444"/>
                </a:solidFill>
                <a:effectLst/>
                <a:latin typeface="Univers LT Pro 45 Light" panose="020B0403020202020204" pitchFamily="34" charset="0"/>
              </a:rPr>
              <a:t>​</a:t>
            </a:r>
            <a:endParaRPr lang="en-US" sz="2800" b="0" i="0" dirty="0">
              <a:solidFill>
                <a:srgbClr val="444444"/>
              </a:solidFill>
              <a:effectLst/>
              <a:latin typeface="Calibri" panose="020F0502020204030204" pitchFamily="34" charset="0"/>
            </a:endParaRPr>
          </a:p>
          <a:p>
            <a:pPr algn="l" rtl="0" fontAlgn="base"/>
            <a:r>
              <a:rPr lang="en-GB" sz="2800" b="0" i="0" dirty="0">
                <a:solidFill>
                  <a:srgbClr val="444444"/>
                </a:solidFill>
                <a:effectLst/>
                <a:latin typeface="Univers LT Pro 45 Light" panose="020B0403020202020204" pitchFamily="34" charset="0"/>
              </a:rPr>
              <a:t>​</a:t>
            </a:r>
            <a:endParaRPr lang="en-GB" sz="2800" b="0" i="0" dirty="0">
              <a:solidFill>
                <a:srgbClr val="444444"/>
              </a:solidFill>
              <a:effectLst/>
              <a:latin typeface="Calibri" panose="020F0502020204030204" pitchFamily="34" charset="0"/>
            </a:endParaRPr>
          </a:p>
          <a:p>
            <a:pPr algn="l" rtl="0" fontAlgn="base"/>
            <a:r>
              <a:rPr lang="en-GB" sz="2800" b="0" i="0" u="none" strike="noStrike" dirty="0">
                <a:solidFill>
                  <a:srgbClr val="000000"/>
                </a:solidFill>
                <a:effectLst/>
                <a:latin typeface="Univers LT Pro 45 Light" panose="020B0403020202020204" pitchFamily="34" charset="0"/>
              </a:rPr>
              <a:t>Activity 4: In order to support learners to understand the concept of balancing rights, it may be good to dedicate some lesson time to exploring this. Consider the age and stage of the pupils you are planning for and think about some creative ways to help them to understand this concept. </a:t>
            </a:r>
            <a:r>
              <a:rPr lang="en-US" sz="2800" b="0" i="0" dirty="0">
                <a:solidFill>
                  <a:srgbClr val="444444"/>
                </a:solidFill>
                <a:effectLst/>
                <a:latin typeface="Univers LT Pro 45 Light" panose="020B0403020202020204" pitchFamily="34" charset="0"/>
              </a:rPr>
              <a:t>​</a:t>
            </a:r>
          </a:p>
          <a:p>
            <a:pPr algn="l" rtl="0" fontAlgn="base"/>
            <a:endParaRPr lang="en-US" sz="2800" b="0" i="0" dirty="0">
              <a:solidFill>
                <a:srgbClr val="444444"/>
              </a:solidFill>
              <a:effectLst/>
              <a:latin typeface="Calibri" panose="020F0502020204030204" pitchFamily="34" charset="0"/>
            </a:endParaRPr>
          </a:p>
          <a:p>
            <a:pPr algn="l" rtl="0" fontAlgn="base"/>
            <a:r>
              <a:rPr lang="en-GB" sz="2800" b="0" i="0" u="none" strike="noStrike" dirty="0">
                <a:solidFill>
                  <a:srgbClr val="000000"/>
                </a:solidFill>
                <a:effectLst/>
                <a:latin typeface="Univers LT Pro 45 Light" panose="020B0403020202020204" pitchFamily="34" charset="0"/>
              </a:rPr>
              <a:t>Activity 5: This brings people back to the four General Principles of the Convention (good revision). These principles are a key guide for duty bearers when rights need to be balanced – these four articles apply to all the other rights.</a:t>
            </a:r>
            <a:r>
              <a:rPr lang="en-US" sz="2800" b="0" i="0" dirty="0">
                <a:solidFill>
                  <a:srgbClr val="444444"/>
                </a:solidFill>
                <a:effectLst/>
                <a:latin typeface="Univers LT Pro 45 Light" panose="020B0403020202020204" pitchFamily="34" charset="0"/>
              </a:rPr>
              <a:t>​</a:t>
            </a:r>
          </a:p>
          <a:p>
            <a:pPr algn="l" rtl="0" fontAlgn="base"/>
            <a:endParaRPr lang="en-US" sz="2800" b="0" i="0" dirty="0">
              <a:solidFill>
                <a:srgbClr val="444444"/>
              </a:solidFill>
              <a:effectLst/>
              <a:latin typeface="Calibri" panose="020F0502020204030204" pitchFamily="34" charset="0"/>
            </a:endParaRPr>
          </a:p>
          <a:p>
            <a:pPr algn="l" rtl="0" fontAlgn="base"/>
            <a:r>
              <a:rPr lang="en-GB" sz="2800" b="0" i="0" u="none" strike="noStrike" dirty="0">
                <a:solidFill>
                  <a:srgbClr val="000000"/>
                </a:solidFill>
                <a:effectLst/>
                <a:latin typeface="Calibri" panose="020F0502020204030204" pitchFamily="34" charset="0"/>
              </a:rPr>
              <a:t>Activity 6: During accreditation visits, parents often talk about how their children claim their rights at home and that this can sometimes be challenging if, for example, they are citing their right to play and relax and refusing to eat their dinner, do their homework or go to bed. Could the concept of balancing rights help here?</a:t>
            </a:r>
            <a:endParaRPr lang="en-US" sz="2800"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60935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Trainer notes: Encourage your colleagues to explore the RRSA website to find additional resources. If you have time, please explore these links ahead of your session with colleagues. You may well find a particular resource that you want to highlight to all as part of your input. There may be links you want to share with the team ahead of or as follow up to your input with them.</a:t>
            </a: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11</a:t>
            </a:fld>
            <a:endParaRPr lang="en-US"/>
          </a:p>
        </p:txBody>
      </p:sp>
    </p:spTree>
    <p:extLst>
      <p:ext uri="{BB962C8B-B14F-4D97-AF65-F5344CB8AC3E}">
        <p14:creationId xmlns:p14="http://schemas.microsoft.com/office/powerpoint/2010/main" val="159858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latin typeface="Arial" panose="020B0604020202020204" pitchFamily="34" charset="0"/>
                <a:cs typeface="Arial" panose="020B0604020202020204" pitchFamily="34" charset="0"/>
              </a:rPr>
              <a:t>Presenter notes: Give yourself and colleagues some personal reflection space as part of your professional development time together. These reflective questions link to the theme of this month’s Spotlight.</a:t>
            </a:r>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231288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2</a:t>
            </a:fld>
            <a:endParaRPr lang="en-US"/>
          </a:p>
        </p:txBody>
      </p:sp>
    </p:spTree>
    <p:extLst>
      <p:ext uri="{BB962C8B-B14F-4D97-AF65-F5344CB8AC3E}">
        <p14:creationId xmlns:p14="http://schemas.microsoft.com/office/powerpoint/2010/main" val="225029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Presenter notes: Please edit the aims of the session to suit the time you have available for your session.  </a:t>
            </a:r>
            <a:r>
              <a:rPr lang="en-GB"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 </a:t>
            </a:r>
            <a:r>
              <a:rPr lang="en-GB"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This session is intended to support you in helping staff to develop a more informed understanding about how rights work in practice and to develop confidence in their role of sometimes having to limit and/or balance rights for children and young people. </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The whole Spotlight series is about empowering staff across your setting to embed children’s rights within a wide range of school priorities and practices. </a:t>
            </a:r>
            <a:r>
              <a:rPr lang="en-GB" sz="1800" b="0" i="0" dirty="0">
                <a:solidFill>
                  <a:srgbClr val="444444"/>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rial" panose="020B0604020202020204" pitchFamily="34" charset="0"/>
                <a:ea typeface="Calibri" panose="020F050202020403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42610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Trainer notes: Delete this slide before using.</a:t>
            </a: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It would be useful to have copies of the simplified CRC or the icons so that staff can refer to them throughout the session. </a:t>
            </a:r>
            <a:r>
              <a:rPr lang="en-GB" sz="1800" dirty="0">
                <a:effectLst/>
                <a:latin typeface="Arial" panose="020B0604020202020204" pitchFamily="34" charset="0"/>
                <a:ea typeface="Calibri" panose="020F0502020204030204" pitchFamily="34" charset="0"/>
                <a:cs typeface="Arial" panose="020B0604020202020204" pitchFamily="34" charset="0"/>
              </a:rPr>
              <a:t>Unicef.uk/</a:t>
            </a:r>
            <a:r>
              <a:rPr lang="en-GB" sz="1800" dirty="0" err="1">
                <a:effectLst/>
                <a:latin typeface="Arial" panose="020B0604020202020204" pitchFamily="34" charset="0"/>
                <a:ea typeface="Calibri" panose="020F0502020204030204" pitchFamily="34" charset="0"/>
                <a:cs typeface="Arial" panose="020B0604020202020204" pitchFamily="34" charset="0"/>
              </a:rPr>
              <a:t>CRC_Icons</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413154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The video complements the content of this pack and can also be used separately, when introducing new staff to RRSA for example.</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57907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Presenter notes: This month’s theme probingly applies to all the outcomes of the Award. We have highlighted three here:</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Knowledge of rights is not just knowing a range of articles but understanding how rights work. Children and young people need to recognise that for all rights to work together, there sometimes has to be a balancing of competing rights.</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Respecting everyone’s rights all of the time requires some compromises – duty bearers in school are there to ensure that Articles 28 and 29 are realised but they also have a duty to ensure that all other rights are enjoyed too. The balancing of rights should always include decisions taken in the best interests of the child, which, in turn, should always include their meaningful participation.</a:t>
            </a:r>
            <a:r>
              <a:rPr lang="en-US" sz="1800" b="0" i="0" dirty="0">
                <a:solidFill>
                  <a:srgbClr val="444444"/>
                </a:solidFill>
                <a:effectLst/>
                <a:latin typeface="Arial" panose="020B0604020202020204" pitchFamily="34" charset="0"/>
                <a:cs typeface="Arial" panose="020B0604020202020204" pitchFamily="34" charset="0"/>
              </a:rPr>
              <a:t>​</a:t>
            </a:r>
            <a:r>
              <a:rPr lang="en-GB"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This slide provides an opportunity to remind colleagues of the ‘structure’ of RRSA which includes three strands: Teaching about rights; through rights; and for rights.</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Balancing Rights is particularly relevant to Outcome 1 in Strand A and Outcomes 2 and 3 in Strand B. However, balancing rights is relevant to all the rights in the CRC and can therefore be discussed in relation to any of the outcomes. </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Strand A, Outcome 1: </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Pupils need to develop knowledge and understanding of children’s rights and how children and young people can access their rights, or not, in their own community and the wider world. This knowledge of the wider world can be developed through assemblies, curriculum topics and subject areas, access to news programmes such as Newsround and Picture News. Balancing Rights can form a useful discussion framework for analysing current affairs and debating issues. </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Strand B, Outcome 2 and 3: </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In Rights Respecting Schools, Rights Holders (the children) and Duty Bearers (the adults) work together to create a rights respecting environment. For this to work, everyone needs to understand how rights sometimes need to be balanced and may need to be limited in certain circumstances. This is all part of learning to respect not just your own rights but the rights of the whole school community.</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The full text of the Strands and Outcomes of the Award can be found here:</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www.unicef.org.uk/rights-respecting-schools/wp-content/uploads/sites/4/2015/06/RRSA-Strands-and-Outcomes-at-Silver-and-Gold-1.pdf</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2800" b="0" i="0" dirty="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272688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Presenter notes: When showing this slide in presenter mode the articles and final paragraph will appear on click. </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The main focus here is to get colleagues looking at the Convention again! Their focus is to realise that some of the articles have explicit limitations or particular restrictions. The phrase ‘as long as’ appears several times. You can make the point that many articles are not ‘absolute’. You may wish to look at the full text of the CRC which has further detail of how rights may be limited or restricted. https://www.unicef.org.uk/wp-content/uploads/2016/08/unicef-convention-rights-child-uncrc.pdf </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dirty="0">
                <a:solidFill>
                  <a:srgbClr val="444444"/>
                </a:solidFill>
                <a:effectLst/>
                <a:latin typeface="Arial" panose="020B0604020202020204" pitchFamily="34" charset="0"/>
                <a:cs typeface="Arial" panose="020B0604020202020204" pitchFamily="34" charset="0"/>
              </a:rPr>
              <a:t>​</a:t>
            </a:r>
            <a:r>
              <a:rPr lang="en-GB" sz="1800" b="0" i="0" u="none" strike="noStrike" dirty="0">
                <a:solidFill>
                  <a:srgbClr val="000000"/>
                </a:solidFill>
                <a:effectLst/>
                <a:latin typeface="Arial" panose="020B0604020202020204" pitchFamily="34" charset="0"/>
                <a:cs typeface="Arial" panose="020B0604020202020204" pitchFamily="34" charset="0"/>
              </a:rPr>
              <a:t>CRC Summary </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https://www.unicef.org.uk/rights-respecting-schools/wp-content/uploads/sites/4/2017/01/uncrc_summary-1_1.pdf </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dirty="0">
                <a:solidFill>
                  <a:srgbClr val="444444"/>
                </a:solidFill>
                <a:effectLst/>
                <a:latin typeface="Arial" panose="020B0604020202020204" pitchFamily="34" charset="0"/>
                <a:cs typeface="Arial" panose="020B0604020202020204" pitchFamily="34" charset="0"/>
              </a:rPr>
              <a:t>​</a:t>
            </a:r>
            <a:r>
              <a:rPr lang="en-GB" sz="1800" b="0" i="0" u="none" strike="noStrike" dirty="0">
                <a:solidFill>
                  <a:srgbClr val="000000"/>
                </a:solidFill>
                <a:effectLst/>
                <a:latin typeface="Arial" panose="020B0604020202020204" pitchFamily="34" charset="0"/>
                <a:cs typeface="Arial" panose="020B0604020202020204" pitchFamily="34" charset="0"/>
              </a:rPr>
              <a:t>unicef.uk/</a:t>
            </a:r>
            <a:r>
              <a:rPr lang="en-GB" sz="1800" b="0" i="0" u="none" strike="noStrike" dirty="0" err="1">
                <a:solidFill>
                  <a:srgbClr val="000000"/>
                </a:solidFill>
                <a:effectLst/>
                <a:latin typeface="Arial" panose="020B0604020202020204" pitchFamily="34" charset="0"/>
                <a:cs typeface="Arial" panose="020B0604020202020204" pitchFamily="34" charset="0"/>
              </a:rPr>
              <a:t>CRC_Icons</a:t>
            </a:r>
            <a:r>
              <a:rPr lang="en-GB" sz="1800" b="0" i="0" u="none" strike="noStrike" dirty="0">
                <a:solidFill>
                  <a:srgbClr val="000000"/>
                </a:solidFill>
                <a:effectLst/>
                <a:latin typeface="Arial" panose="020B0604020202020204" pitchFamily="34" charset="0"/>
                <a:cs typeface="Arial" panose="020B0604020202020204" pitchFamily="34" charset="0"/>
              </a:rPr>
              <a:t> </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https://www.unicef.org.uk/rights-respecting-schools/wp-content/uploads/sites/4/2019/11/UN0332751.pdf</a:t>
            </a:r>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US" sz="1800" b="0" i="0" dirty="0">
                <a:solidFill>
                  <a:srgbClr val="444444"/>
                </a:solidFill>
                <a:effectLst/>
                <a:latin typeface="Arial" panose="020B0604020202020204" pitchFamily="34" charset="0"/>
                <a:cs typeface="Arial" panose="020B0604020202020204" pitchFamily="34" charset="0"/>
              </a:rPr>
              <a:t>​</a:t>
            </a:r>
          </a:p>
          <a:p>
            <a:pPr algn="l" rtl="0" fontAlgn="base"/>
            <a:r>
              <a:rPr lang="en-US" sz="4000" b="0" i="0" dirty="0">
                <a:solidFill>
                  <a:srgbClr val="444444"/>
                </a:solidFill>
                <a:effectLst/>
                <a:latin typeface="Calibri" panose="020F0502020204030204" pitchFamily="34" charset="0"/>
              </a:rPr>
              <a:t>​</a:t>
            </a:r>
          </a:p>
          <a:p>
            <a:pPr algn="l" rtl="0" fontAlgn="base"/>
            <a:r>
              <a:rPr lang="en-GB" sz="4000" b="0" i="0" dirty="0">
                <a:solidFill>
                  <a:srgbClr val="444444"/>
                </a:solidFill>
                <a:effectLst/>
                <a:latin typeface="Calibri" panose="020F0502020204030204" pitchFamily="34" charset="0"/>
              </a:rPr>
              <a:t>​</a:t>
            </a:r>
          </a:p>
          <a:p>
            <a:pPr algn="l" rtl="0" fontAlgn="base"/>
            <a:r>
              <a:rPr lang="en-GB" sz="2800" b="0" i="0" dirty="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20506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a:cs typeface="Arial" panose="020B0604020202020204" pitchFamily="34" charset="0"/>
              </a:rPr>
              <a:t>Presenter notes: Choose the questions that are most relevant to your setting and experience. Collect some of the ideas from your colleagues and add them to your action plan/evidence if relevant. ​</a:t>
            </a:r>
          </a:p>
          <a:p>
            <a:endParaRPr lang="en-GB" sz="1800" dirty="0">
              <a:effectLst/>
              <a:latin typeface="Arial" panose="020B0604020202020204" pitchFamily="34" charset="0"/>
              <a:ea typeface="Calibri"/>
              <a:cs typeface="Arial" panose="020B0604020202020204" pitchFamily="34" charset="0"/>
            </a:endParaRPr>
          </a:p>
          <a:p>
            <a:r>
              <a:rPr lang="en-GB" sz="1800" dirty="0">
                <a:effectLst/>
                <a:latin typeface="Arial" panose="020B0604020202020204" pitchFamily="34" charset="0"/>
                <a:ea typeface="Calibri"/>
                <a:cs typeface="Arial" panose="020B0604020202020204" pitchFamily="34" charset="0"/>
              </a:rPr>
              <a:t>1. ​This was contentious then and is being revisited in the COVID enquiry. It was a child rights issue, though sadly rights were barely mentioned. Some schools explained the restrictions in terms of children’s rights. You may also wish to ask colleagues to consider who was making the decisions, thinking about duty bearers for children’s rights. ​</a:t>
            </a:r>
          </a:p>
          <a:p>
            <a:endParaRPr lang="en-GB" sz="1800" dirty="0">
              <a:effectLst/>
              <a:latin typeface="Arial" panose="020B0604020202020204" pitchFamily="34" charset="0"/>
              <a:ea typeface="Calibri"/>
              <a:cs typeface="Arial" panose="020B0604020202020204" pitchFamily="34" charset="0"/>
            </a:endParaRPr>
          </a:p>
          <a:p>
            <a:r>
              <a:rPr lang="en-GB" sz="1800" dirty="0">
                <a:effectLst/>
                <a:latin typeface="Arial" panose="020B0604020202020204" pitchFamily="34" charset="0"/>
                <a:ea typeface="Calibri"/>
                <a:cs typeface="Arial" panose="020B0604020202020204" pitchFamily="34" charset="0"/>
              </a:rPr>
              <a:t>2. Consider how a rights perspective can give us a different lens to see events unfolding and a different narrative for our discussions.  How might this help when discussing news with children?​</a:t>
            </a:r>
          </a:p>
          <a:p>
            <a:endParaRPr lang="en-GB" sz="1800" dirty="0">
              <a:effectLst/>
              <a:latin typeface="Arial" panose="020B0604020202020204" pitchFamily="34" charset="0"/>
              <a:ea typeface="Calibri"/>
              <a:cs typeface="Arial" panose="020B0604020202020204" pitchFamily="34" charset="0"/>
            </a:endParaRPr>
          </a:p>
          <a:p>
            <a:r>
              <a:rPr lang="en-GB" sz="1800" dirty="0">
                <a:effectLst/>
                <a:latin typeface="Arial" panose="020B0604020202020204" pitchFamily="34" charset="0"/>
                <a:ea typeface="Calibri"/>
                <a:cs typeface="Arial" panose="020B0604020202020204" pitchFamily="34" charset="0"/>
              </a:rPr>
              <a:t>3. Obvious tensions between the right to learn and the right to play, or the right to play and the right to be safe. Colleagues may also explore competing and conflicting rights around internet access and safety, and freedom of expression and non-discrimination.</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2762142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dirty="0">
                <a:effectLst/>
                <a:latin typeface="Arial" panose="020B0604020202020204" pitchFamily="34" charset="0"/>
                <a:ea typeface="Calibri"/>
                <a:cs typeface="Arial" panose="020B0604020202020204" pitchFamily="34" charset="0"/>
              </a:rPr>
              <a:t>Presenter notes: PLEASE LOOK AT BOTH SLIDES 6 and 7 BEFORE DECIDING ON YOUR ACTIVITIES There are 6 suggestions for activities. Depending on the time you have available, choose one or more activities for your colleagues to work on together to further explore the topic. Different groups could explore different activities. The activities that you do not wish to use can be deleted.  ​</a:t>
            </a:r>
          </a:p>
          <a:p>
            <a:pPr>
              <a:defRPr/>
            </a:pPr>
            <a:endParaRPr lang="en-GB" sz="1800" dirty="0">
              <a:effectLst/>
              <a:latin typeface="Arial" panose="020B0604020202020204" pitchFamily="34" charset="0"/>
              <a:ea typeface="Calibri"/>
              <a:cs typeface="Arial" panose="020B0604020202020204" pitchFamily="34" charset="0"/>
            </a:endParaRPr>
          </a:p>
          <a:p>
            <a:pPr>
              <a:defRPr/>
            </a:pPr>
            <a:r>
              <a:rPr lang="en-GB" sz="1800" dirty="0">
                <a:effectLst/>
                <a:latin typeface="Arial" panose="020B0604020202020204" pitchFamily="34" charset="0"/>
                <a:ea typeface="Calibri"/>
                <a:cs typeface="Arial" panose="020B0604020202020204" pitchFamily="34" charset="0"/>
              </a:rPr>
              <a:t>​Activity 1: This activity uses our resource sheet which encourages colleagues to explore relevant scenarios from the perspective of balancing rights. Feel free to make up your own scenarios, more relevant to your context.​</a:t>
            </a:r>
          </a:p>
          <a:p>
            <a:pPr>
              <a:defRPr/>
            </a:pPr>
            <a:endParaRPr lang="en-GB" sz="1800" dirty="0">
              <a:effectLst/>
              <a:latin typeface="Arial" panose="020B0604020202020204" pitchFamily="34" charset="0"/>
              <a:ea typeface="Calibri"/>
              <a:cs typeface="Arial" panose="020B0604020202020204" pitchFamily="34" charset="0"/>
            </a:endParaRPr>
          </a:p>
          <a:p>
            <a:pPr>
              <a:defRPr/>
            </a:pPr>
            <a:r>
              <a:rPr lang="en-GB" sz="1800" dirty="0">
                <a:effectLst/>
                <a:latin typeface="Arial" panose="020B0604020202020204" pitchFamily="34" charset="0"/>
                <a:ea typeface="Calibri"/>
                <a:cs typeface="Arial" panose="020B0604020202020204" pitchFamily="34" charset="0"/>
              </a:rPr>
              <a:t>​Activity 2: Think about how you currently bring rights language into the daily school interactions and/or into practice for supporting positive relationships in school.  How could the concept of balancing rights help here? Would it help to clarify why duty bearers take certain decisions?​</a:t>
            </a:r>
          </a:p>
          <a:p>
            <a:pPr>
              <a:defRPr/>
            </a:pPr>
            <a:endParaRPr lang="en-GB" sz="1800" dirty="0">
              <a:effectLst/>
              <a:latin typeface="Arial" panose="020B0604020202020204" pitchFamily="34" charset="0"/>
              <a:ea typeface="Calibri"/>
              <a:cs typeface="Arial" panose="020B0604020202020204" pitchFamily="34" charset="0"/>
            </a:endParaRPr>
          </a:p>
          <a:p>
            <a:pPr>
              <a:defRPr/>
            </a:pPr>
            <a:r>
              <a:rPr lang="en-GB" sz="1800" dirty="0">
                <a:effectLst/>
                <a:latin typeface="Arial" panose="020B0604020202020204" pitchFamily="34" charset="0"/>
                <a:ea typeface="Calibri"/>
                <a:cs typeface="Arial" panose="020B0604020202020204" pitchFamily="34" charset="0"/>
              </a:rPr>
              <a:t>​Activity 3: This activity will support your colleagues to think about how the concept of balancing rights could add value to aspects of learning. Everything from ‘good and evil’ in fairy stories through to complex medical ethics can be explored!</a:t>
            </a:r>
            <a:endParaRPr lang="en-GB" sz="1200" b="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1782216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1">
    <p:bg>
      <p:bgPr>
        <a:solidFill>
          <a:schemeClr val="bg1">
            <a:alpha val="97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EC4305-9547-9843-9C82-EA7A6EDD68E0}"/>
              </a:ext>
            </a:extLst>
          </p:cNvPr>
          <p:cNvSpPr/>
          <p:nvPr userDrawn="1"/>
        </p:nvSpPr>
        <p:spPr>
          <a:xfrm>
            <a:off x="0" y="0"/>
            <a:ext cx="12192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chemeClr val="bg1"/>
          </a:solidFill>
          <a:ln>
            <a:noFill/>
          </a:ln>
        </p:spPr>
        <p:txBody>
          <a:bodyPr wrap="square" lIns="180000" tIns="180000" rIns="180000" bIns="36000" anchor="ctr" anchorCtr="0">
            <a:spAutoFit/>
          </a:bodyPr>
          <a:lstStyle>
            <a:lvl1pPr>
              <a:defRPr sz="4000" b="1" i="0" cap="none" spc="0" baseline="0">
                <a:solidFill>
                  <a:srgbClr val="00AEEF"/>
                </a:solidFill>
                <a:latin typeface="Univers LT Pro 85 XBlack" panose="020B0804030502020204" pitchFamily="34" charset="77"/>
              </a:defRPr>
            </a:lvl1pPr>
          </a:lstStyle>
          <a:p>
            <a:r>
              <a:rPr lang="en-US" dirty="0"/>
              <a:t>CLICK TO EDIT TITLE</a:t>
            </a:r>
            <a:endParaRPr lang="en-GB" dirty="0"/>
          </a:p>
        </p:txBody>
      </p:sp>
      <p:pic>
        <p:nvPicPr>
          <p:cNvPr id="9" name="Picture 8" descr="Graphical user interface, text, application&#10;&#10;Description automatically generated">
            <a:extLst>
              <a:ext uri="{FF2B5EF4-FFF2-40B4-BE49-F238E27FC236}">
                <a16:creationId xmlns:a16="http://schemas.microsoft.com/office/drawing/2014/main" id="{53BE7CC5-4C79-1244-9F01-978F50A8D7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630" y="5519146"/>
            <a:ext cx="1712559" cy="1172599"/>
          </a:xfrm>
          <a:prstGeom prst="rect">
            <a:avLst/>
          </a:prstGeom>
        </p:spPr>
      </p:pic>
    </p:spTree>
    <p:extLst>
      <p:ext uri="{BB962C8B-B14F-4D97-AF65-F5344CB8AC3E}">
        <p14:creationId xmlns:p14="http://schemas.microsoft.com/office/powerpoint/2010/main" val="161450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3" name="Picture 2" descr="A picture containing human face, person, toddler, clothing&#10;&#10;Description automatically generated">
            <a:extLst>
              <a:ext uri="{FF2B5EF4-FFF2-40B4-BE49-F238E27FC236}">
                <a16:creationId xmlns:a16="http://schemas.microsoft.com/office/drawing/2014/main" id="{4B0F8D60-CEE8-04DE-1987-2BDFA30CFE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B7F9DE6-B0BB-E94A-BBCC-550AA8C2847A}"/>
              </a:ext>
            </a:extLst>
          </p:cNvPr>
          <p:cNvSpPr txBox="1"/>
          <p:nvPr userDrawn="1"/>
        </p:nvSpPr>
        <p:spPr>
          <a:xfrm rot="5400000">
            <a:off x="11370842" y="5981107"/>
            <a:ext cx="1264025" cy="215444"/>
          </a:xfrm>
          <a:prstGeom prst="rect">
            <a:avLst/>
          </a:prstGeom>
          <a:noFill/>
        </p:spPr>
        <p:txBody>
          <a:bodyPr wrap="square">
            <a:spAutoFit/>
          </a:bodyPr>
          <a:lstStyle/>
          <a:p>
            <a:pPr algn="r"/>
            <a:r>
              <a:rPr lang="en-GB" sz="800" b="0" i="0" dirty="0">
                <a:solidFill>
                  <a:schemeClr val="bg1"/>
                </a:solidFill>
                <a:effectLst/>
                <a:latin typeface="Univers LT Pro 45 Light" panose="020B0403020202020204" pitchFamily="34" charset="77"/>
              </a:rPr>
              <a:t>© </a:t>
            </a:r>
            <a:r>
              <a:rPr lang="en-GB" sz="800" b="0" i="0" dirty="0" err="1">
                <a:solidFill>
                  <a:schemeClr val="bg1"/>
                </a:solidFill>
                <a:effectLst/>
                <a:latin typeface="Univers LT Pro 45 Light" panose="020B0403020202020204" pitchFamily="34" charset="77"/>
              </a:rPr>
              <a:t>UNICEF</a:t>
            </a:r>
            <a:r>
              <a:rPr lang="en-GB" sz="800" b="0" i="0" dirty="0" err="1">
                <a:solidFill>
                  <a:schemeClr val="bg1"/>
                </a:solidFill>
                <a:effectLst/>
                <a:latin typeface="Montserrat" pitchFamily="2" charset="77"/>
              </a:rPr>
              <a:t>Sandag</a:t>
            </a:r>
            <a:endParaRPr lang="en-US" sz="800" b="0" i="0" dirty="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9C7465A-9FD6-6947-AD0B-9AC91E3717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B90B541F-A993-B649-8826-0F9DE362481C}"/>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sp>
        <p:nvSpPr>
          <p:cNvPr id="4" name="TextBox 3">
            <a:extLst>
              <a:ext uri="{FF2B5EF4-FFF2-40B4-BE49-F238E27FC236}">
                <a16:creationId xmlns:a16="http://schemas.microsoft.com/office/drawing/2014/main" id="{C96A18E2-32BB-24B9-2456-E8A39154EEC6}"/>
              </a:ext>
            </a:extLst>
          </p:cNvPr>
          <p:cNvSpPr txBox="1"/>
          <p:nvPr userDrawn="1"/>
        </p:nvSpPr>
        <p:spPr>
          <a:xfrm>
            <a:off x="317405" y="295061"/>
            <a:ext cx="3412931" cy="830997"/>
          </a:xfrm>
          <a:prstGeom prst="rect">
            <a:avLst/>
          </a:prstGeom>
          <a:noFill/>
        </p:spPr>
        <p:txBody>
          <a:bodyPr wrap="square">
            <a:spAutoFit/>
          </a:bodyPr>
          <a:lstStyle/>
          <a:p>
            <a:r>
              <a:rPr lang="en-GB" sz="1200" b="0" i="0" dirty="0">
                <a:solidFill>
                  <a:schemeClr val="bg1"/>
                </a:solidFill>
                <a:effectLst/>
                <a:latin typeface="Univers LT Pro 45 Light" panose="020B0403020202020204" pitchFamily="34" charset="77"/>
              </a:rPr>
              <a:t>2-year-old </a:t>
            </a:r>
            <a:r>
              <a:rPr lang="en-GB" sz="1200" b="0" i="0" dirty="0" err="1">
                <a:solidFill>
                  <a:schemeClr val="bg1"/>
                </a:solidFill>
                <a:effectLst/>
                <a:latin typeface="Univers LT Pro 45 Light" panose="020B0403020202020204" pitchFamily="34" charset="77"/>
              </a:rPr>
              <a:t>Anirlan</a:t>
            </a:r>
            <a:r>
              <a:rPr lang="en-GB" sz="1200" b="0" i="0" dirty="0">
                <a:solidFill>
                  <a:schemeClr val="bg1"/>
                </a:solidFill>
                <a:effectLst/>
                <a:latin typeface="Univers LT Pro 45 Light" panose="020B0403020202020204" pitchFamily="34" charset="77"/>
              </a:rPr>
              <a:t> lives in Mongolia with her mother, </a:t>
            </a:r>
            <a:r>
              <a:rPr lang="en-GB" sz="1200" b="0" i="0" dirty="0" err="1">
                <a:solidFill>
                  <a:schemeClr val="bg1"/>
                </a:solidFill>
                <a:effectLst/>
                <a:latin typeface="Univers LT Pro 45 Light" panose="020B0403020202020204" pitchFamily="34" charset="77"/>
              </a:rPr>
              <a:t>Otgonbayar</a:t>
            </a:r>
            <a:r>
              <a:rPr lang="en-GB" sz="1200" b="0" i="0" dirty="0">
                <a:solidFill>
                  <a:schemeClr val="bg1"/>
                </a:solidFill>
                <a:effectLst/>
                <a:latin typeface="Univers LT Pro 45 Light" panose="020B0403020202020204" pitchFamily="34" charset="77"/>
              </a:rPr>
              <a:t>. UNICEF health worker, </a:t>
            </a:r>
            <a:r>
              <a:rPr lang="en-GB" sz="1200" b="0" i="0" dirty="0" err="1">
                <a:solidFill>
                  <a:schemeClr val="bg1"/>
                </a:solidFill>
                <a:effectLst/>
                <a:latin typeface="Univers LT Pro 45 Light" panose="020B0403020202020204" pitchFamily="34" charset="77"/>
              </a:rPr>
              <a:t>Ogi</a:t>
            </a:r>
            <a:r>
              <a:rPr lang="en-GB" sz="1200" b="0" i="0" dirty="0">
                <a:solidFill>
                  <a:schemeClr val="bg1"/>
                </a:solidFill>
                <a:effectLst/>
                <a:latin typeface="Univers LT Pro 45 Light" panose="020B0403020202020204" pitchFamily="34" charset="77"/>
              </a:rPr>
              <a:t> travels hundreds of miles to vaccinate children in </a:t>
            </a:r>
            <a:r>
              <a:rPr lang="en-GB" sz="1200" b="0" i="0" dirty="0" err="1">
                <a:solidFill>
                  <a:schemeClr val="bg1"/>
                </a:solidFill>
                <a:effectLst/>
                <a:latin typeface="Univers LT Pro 45 Light" panose="020B0403020202020204" pitchFamily="34" charset="77"/>
              </a:rPr>
              <a:t>Anirlan’s</a:t>
            </a:r>
            <a:r>
              <a:rPr lang="en-GB" sz="1200" b="0" i="0" dirty="0">
                <a:solidFill>
                  <a:schemeClr val="bg1"/>
                </a:solidFill>
                <a:effectLst/>
                <a:latin typeface="Univers LT Pro 45 Light" panose="020B0403020202020204" pitchFamily="34" charset="77"/>
              </a:rPr>
              <a:t> remote community.</a:t>
            </a:r>
            <a:endParaRPr lang="en-US" sz="12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40939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ox&#10;&#10;Description automatically generated with low confidence">
            <a:extLst>
              <a:ext uri="{FF2B5EF4-FFF2-40B4-BE49-F238E27FC236}">
                <a16:creationId xmlns:a16="http://schemas.microsoft.com/office/drawing/2014/main" id="{FD787A29-255D-73BE-1C68-6CC0BB9139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6728B43-A881-824F-9062-0F0823C261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7C579EE6-3A13-134B-A386-401AC95236A6}"/>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sp>
        <p:nvSpPr>
          <p:cNvPr id="11" name="TextBox 10">
            <a:extLst>
              <a:ext uri="{FF2B5EF4-FFF2-40B4-BE49-F238E27FC236}">
                <a16:creationId xmlns:a16="http://schemas.microsoft.com/office/drawing/2014/main" id="{04D475EB-B635-D443-A05E-63B780500DB6}"/>
              </a:ext>
            </a:extLst>
          </p:cNvPr>
          <p:cNvSpPr txBox="1"/>
          <p:nvPr userDrawn="1"/>
        </p:nvSpPr>
        <p:spPr>
          <a:xfrm rot="5400000">
            <a:off x="11452264" y="6118266"/>
            <a:ext cx="1264025" cy="215444"/>
          </a:xfrm>
          <a:prstGeom prst="rect">
            <a:avLst/>
          </a:prstGeom>
          <a:noFill/>
        </p:spPr>
        <p:txBody>
          <a:bodyPr wrap="square">
            <a:spAutoFit/>
          </a:bodyPr>
          <a:lstStyle/>
          <a:p>
            <a:pPr algn="r"/>
            <a:r>
              <a:rPr lang="en-GB" sz="800" b="0" i="0" dirty="0">
                <a:solidFill>
                  <a:schemeClr val="bg1"/>
                </a:solidFill>
                <a:effectLst/>
                <a:latin typeface="Univers LT Pro 45 Light" panose="020B0403020202020204" pitchFamily="34" charset="77"/>
              </a:rPr>
              <a:t>© UNICEF/</a:t>
            </a:r>
            <a:r>
              <a:rPr lang="en-GB" sz="800" b="0" i="0" dirty="0" err="1">
                <a:solidFill>
                  <a:schemeClr val="bg1"/>
                </a:solidFill>
                <a:effectLst/>
                <a:latin typeface="Univers LT Pro 45 Light" panose="020B0403020202020204" pitchFamily="34" charset="77"/>
              </a:rPr>
              <a:t>Issaa</a:t>
            </a:r>
            <a:endParaRPr lang="en-US" sz="800" b="0" i="0" dirty="0">
              <a:solidFill>
                <a:schemeClr val="bg1"/>
              </a:solidFill>
              <a:latin typeface="Univers LT Pro 45 Light" panose="020B0403020202020204" pitchFamily="34" charset="77"/>
            </a:endParaRPr>
          </a:p>
        </p:txBody>
      </p:sp>
      <p:sp>
        <p:nvSpPr>
          <p:cNvPr id="2" name="TextBox 1">
            <a:extLst>
              <a:ext uri="{FF2B5EF4-FFF2-40B4-BE49-F238E27FC236}">
                <a16:creationId xmlns:a16="http://schemas.microsoft.com/office/drawing/2014/main" id="{92BF51E5-329C-8083-1D92-FDC030C48DE6}"/>
              </a:ext>
            </a:extLst>
          </p:cNvPr>
          <p:cNvSpPr txBox="1"/>
          <p:nvPr userDrawn="1"/>
        </p:nvSpPr>
        <p:spPr>
          <a:xfrm>
            <a:off x="317406" y="295061"/>
            <a:ext cx="3059640" cy="830997"/>
          </a:xfrm>
          <a:prstGeom prst="rect">
            <a:avLst/>
          </a:prstGeom>
          <a:noFill/>
        </p:spPr>
        <p:txBody>
          <a:bodyPr wrap="square">
            <a:spAutoFit/>
          </a:bodyPr>
          <a:lstStyle/>
          <a:p>
            <a:r>
              <a:rPr lang="en-GB" sz="1200" b="0" i="0" dirty="0">
                <a:solidFill>
                  <a:schemeClr val="tx1"/>
                </a:solidFill>
                <a:effectLst/>
                <a:latin typeface="Univers LT Pro 45 Light" panose="020B0403020202020204" pitchFamily="34" charset="77"/>
              </a:rPr>
              <a:t>Ali, 8, sheltering in a school following the devastating earthquakes in Syria, holds a box of clothes provided by UNICEF. </a:t>
            </a:r>
          </a:p>
          <a:p>
            <a:endParaRPr lang="en-GB" sz="1200" b="0" i="0" dirty="0">
              <a:solidFill>
                <a:schemeClr val="tx1"/>
              </a:solidFill>
              <a:effectLst/>
              <a:latin typeface="Univers LT Pro 45 Light" panose="020B0403020202020204" pitchFamily="34" charset="77"/>
            </a:endParaRPr>
          </a:p>
        </p:txBody>
      </p:sp>
    </p:spTree>
    <p:extLst>
      <p:ext uri="{BB962C8B-B14F-4D97-AF65-F5344CB8AC3E}">
        <p14:creationId xmlns:p14="http://schemas.microsoft.com/office/powerpoint/2010/main" val="75072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Tree>
    <p:extLst>
      <p:ext uri="{BB962C8B-B14F-4D97-AF65-F5344CB8AC3E}">
        <p14:creationId xmlns:p14="http://schemas.microsoft.com/office/powerpoint/2010/main" val="147366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pic>
        <p:nvPicPr>
          <p:cNvPr id="3" name="Picture 2" descr="Two girls sitting on a bench reading books&#10;&#10;Description automatically generated">
            <a:extLst>
              <a:ext uri="{FF2B5EF4-FFF2-40B4-BE49-F238E27FC236}">
                <a16:creationId xmlns:a16="http://schemas.microsoft.com/office/drawing/2014/main" id="{FFB28F96-49FF-4F8D-BF89-55C5C7B8E9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470" t="1228" r="13482"/>
          <a:stretch/>
        </p:blipFill>
        <p:spPr>
          <a:xfrm>
            <a:off x="5834061" y="0"/>
            <a:ext cx="6357939" cy="6858000"/>
          </a:xfrm>
          <a:prstGeom prst="rect">
            <a:avLst/>
          </a:prstGeom>
        </p:spPr>
      </p:pic>
      <p:sp>
        <p:nvSpPr>
          <p:cNvPr id="4" name="TextBox 3">
            <a:extLst>
              <a:ext uri="{FF2B5EF4-FFF2-40B4-BE49-F238E27FC236}">
                <a16:creationId xmlns:a16="http://schemas.microsoft.com/office/drawing/2014/main" id="{0086905C-A3D1-FCCE-8C99-FE0DBD62CEF4}"/>
              </a:ext>
            </a:extLst>
          </p:cNvPr>
          <p:cNvSpPr txBox="1"/>
          <p:nvPr userDrawn="1"/>
        </p:nvSpPr>
        <p:spPr>
          <a:xfrm rot="5400000">
            <a:off x="11452265" y="506198"/>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212712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3" name="Picture 2" descr="A child in a white shirt reading a book&#10;&#10;Description automatically generated with low confidence">
            <a:extLst>
              <a:ext uri="{FF2B5EF4-FFF2-40B4-BE49-F238E27FC236}">
                <a16:creationId xmlns:a16="http://schemas.microsoft.com/office/drawing/2014/main" id="{617C704A-FCFF-2AD6-EB5E-C1E42464F2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114288" cy="6858000"/>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5" name="Picture 4" descr="A child riding a tricycle&#10;&#10;Description automatically generated">
            <a:extLst>
              <a:ext uri="{FF2B5EF4-FFF2-40B4-BE49-F238E27FC236}">
                <a16:creationId xmlns:a16="http://schemas.microsoft.com/office/drawing/2014/main" id="{CAF2AD2C-32D6-0595-0DAD-7251101C14E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88" y="-4571"/>
            <a:ext cx="6114288" cy="6858000"/>
          </a:xfrm>
          <a:prstGeom prst="rect">
            <a:avLst/>
          </a:prstGeom>
        </p:spPr>
      </p:pic>
      <p:sp>
        <p:nvSpPr>
          <p:cNvPr id="7" name="TextBox 6">
            <a:extLst>
              <a:ext uri="{FF2B5EF4-FFF2-40B4-BE49-F238E27FC236}">
                <a16:creationId xmlns:a16="http://schemas.microsoft.com/office/drawing/2014/main" id="{7AF13159-C592-51E3-7198-D0044A4A7ED4}"/>
              </a:ext>
            </a:extLst>
          </p:cNvPr>
          <p:cNvSpPr txBox="1"/>
          <p:nvPr userDrawn="1"/>
        </p:nvSpPr>
        <p:spPr>
          <a:xfrm rot="16200000">
            <a:off x="-524219" y="6113695"/>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962007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Tree>
    <p:extLst>
      <p:ext uri="{BB962C8B-B14F-4D97-AF65-F5344CB8AC3E}">
        <p14:creationId xmlns:p14="http://schemas.microsoft.com/office/powerpoint/2010/main" val="208189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chemeClr val="tx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solidFill>
                  <a:schemeClr val="bg1"/>
                </a:solidFill>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Tree>
    <p:extLst>
      <p:ext uri="{BB962C8B-B14F-4D97-AF65-F5344CB8AC3E}">
        <p14:creationId xmlns:p14="http://schemas.microsoft.com/office/powerpoint/2010/main" val="664656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31" name="Text Placeholder 30">
            <a:extLst>
              <a:ext uri="{FF2B5EF4-FFF2-40B4-BE49-F238E27FC236}">
                <a16:creationId xmlns:a16="http://schemas.microsoft.com/office/drawing/2014/main" id="{3CD398BE-B6E7-D047-BA41-3EEF947B415E}"/>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36" name="Text Placeholder 32">
            <a:extLst>
              <a:ext uri="{FF2B5EF4-FFF2-40B4-BE49-F238E27FC236}">
                <a16:creationId xmlns:a16="http://schemas.microsoft.com/office/drawing/2014/main" id="{6F6709CB-D11A-7948-8AAE-9615AE189BC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37" name="Text Placeholder 32">
            <a:extLst>
              <a:ext uri="{FF2B5EF4-FFF2-40B4-BE49-F238E27FC236}">
                <a16:creationId xmlns:a16="http://schemas.microsoft.com/office/drawing/2014/main" id="{BD0CE0E7-E129-234F-8A68-84DB95925F4E}"/>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Tree>
    <p:extLst>
      <p:ext uri="{BB962C8B-B14F-4D97-AF65-F5344CB8AC3E}">
        <p14:creationId xmlns:p14="http://schemas.microsoft.com/office/powerpoint/2010/main" val="402157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rPr>
              <a:t>“Click to edit. Add a quote or stat here. You can pull out key </a:t>
            </a:r>
            <a:br>
              <a:rPr lang="en-US" sz="2800" dirty="0">
                <a:solidFill>
                  <a:schemeClr val="bg1"/>
                </a:solidFill>
              </a:rPr>
            </a:br>
            <a:r>
              <a:rPr lang="en-US" sz="2800" dirty="0">
                <a:solidFill>
                  <a:srgbClr val="FFFF00"/>
                </a:solidFill>
              </a:rPr>
              <a:t>words</a:t>
            </a:r>
            <a:r>
              <a:rPr lang="en-US" sz="2800" dirty="0">
                <a:solidFill>
                  <a:schemeClr val="bg1"/>
                </a:solidFill>
              </a:rPr>
              <a:t> or </a:t>
            </a:r>
            <a:r>
              <a:rPr lang="en-US" sz="2800" dirty="0">
                <a:solidFill>
                  <a:srgbClr val="FFFF00"/>
                </a:solidFill>
              </a:rPr>
              <a:t>phrases </a:t>
            </a:r>
            <a:r>
              <a:rPr lang="en-US" sz="2800" dirty="0">
                <a:solidFill>
                  <a:schemeClr val="bg1"/>
                </a:solidFill>
              </a:rPr>
              <a:t>in a </a:t>
            </a:r>
            <a:br>
              <a:rPr lang="en-US" sz="2800" dirty="0">
                <a:solidFill>
                  <a:schemeClr val="bg1"/>
                </a:solidFill>
              </a:rPr>
            </a:br>
            <a:r>
              <a:rPr lang="en-US" sz="2800" dirty="0">
                <a:solidFill>
                  <a:schemeClr val="bg1"/>
                </a:solidFill>
              </a:rPr>
              <a:t>secondary </a:t>
            </a:r>
            <a:r>
              <a:rPr lang="en-US" sz="2800" dirty="0" err="1">
                <a:solidFill>
                  <a:schemeClr val="bg1"/>
                </a:solidFill>
              </a:rPr>
              <a:t>colour</a:t>
            </a:r>
            <a:r>
              <a:rPr lang="en-US" sz="2800" dirty="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972543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tx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9" name="Text Placeholder 2">
            <a:extLst>
              <a:ext uri="{FF2B5EF4-FFF2-40B4-BE49-F238E27FC236}">
                <a16:creationId xmlns:a16="http://schemas.microsoft.com/office/drawing/2014/main" id="{F6A2E7FF-FD1B-CF4D-BE4E-0C84862079C4}"/>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rPr>
              <a:t>“Click to edit. Add a quote or stat here. You can pull out key </a:t>
            </a:r>
            <a:br>
              <a:rPr lang="en-US" sz="2800" dirty="0">
                <a:solidFill>
                  <a:schemeClr val="bg1"/>
                </a:solidFill>
              </a:rPr>
            </a:br>
            <a:r>
              <a:rPr lang="en-US" sz="2800" dirty="0">
                <a:solidFill>
                  <a:srgbClr val="FFFF00"/>
                </a:solidFill>
              </a:rPr>
              <a:t>words</a:t>
            </a:r>
            <a:r>
              <a:rPr lang="en-US" sz="2800" dirty="0">
                <a:solidFill>
                  <a:schemeClr val="bg1"/>
                </a:solidFill>
              </a:rPr>
              <a:t> or </a:t>
            </a:r>
            <a:r>
              <a:rPr lang="en-US" sz="2800" dirty="0">
                <a:solidFill>
                  <a:srgbClr val="FFFF00"/>
                </a:solidFill>
              </a:rPr>
              <a:t>phrases </a:t>
            </a:r>
            <a:r>
              <a:rPr lang="en-US" sz="2800" dirty="0">
                <a:solidFill>
                  <a:schemeClr val="bg1"/>
                </a:solidFill>
              </a:rPr>
              <a:t>in a </a:t>
            </a:r>
            <a:br>
              <a:rPr lang="en-US" sz="2800" dirty="0">
                <a:solidFill>
                  <a:schemeClr val="bg1"/>
                </a:solidFill>
              </a:rPr>
            </a:br>
            <a:r>
              <a:rPr lang="en-US" sz="2800" dirty="0">
                <a:solidFill>
                  <a:schemeClr val="bg1"/>
                </a:solidFill>
              </a:rPr>
              <a:t>secondary </a:t>
            </a:r>
            <a:r>
              <a:rPr lang="en-US" sz="2800" dirty="0" err="1">
                <a:solidFill>
                  <a:schemeClr val="bg1"/>
                </a:solidFill>
              </a:rPr>
              <a:t>colour</a:t>
            </a:r>
            <a:r>
              <a:rPr lang="en-US" sz="2800" dirty="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183041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1">
    <p:bg>
      <p:bgPr>
        <a:solidFill>
          <a:schemeClr val="bg1">
            <a:alpha val="97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2" name="Picture 1">
            <a:extLst>
              <a:ext uri="{FF2B5EF4-FFF2-40B4-BE49-F238E27FC236}">
                <a16:creationId xmlns:a16="http://schemas.microsoft.com/office/drawing/2014/main" id="{A033AC36-552C-2C57-A230-68CD33F8E796}"/>
              </a:ext>
            </a:extLst>
          </p:cNvPr>
          <p:cNvPicPr>
            <a:picLocks noChangeAspect="1"/>
          </p:cNvPicPr>
          <p:nvPr userDrawn="1"/>
        </p:nvPicPr>
        <p:blipFill>
          <a:blip r:embed="rId2"/>
          <a:stretch>
            <a:fillRect/>
          </a:stretch>
        </p:blipFill>
        <p:spPr>
          <a:xfrm>
            <a:off x="9667702" y="4884579"/>
            <a:ext cx="2386659" cy="1973421"/>
          </a:xfrm>
          <a:prstGeom prst="rect">
            <a:avLst/>
          </a:prstGeom>
        </p:spPr>
      </p:pic>
    </p:spTree>
    <p:extLst>
      <p:ext uri="{BB962C8B-B14F-4D97-AF65-F5344CB8AC3E}">
        <p14:creationId xmlns:p14="http://schemas.microsoft.com/office/powerpoint/2010/main" val="113587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solidFill>
                  <a:srgbClr val="00AEEF"/>
                </a:solidFill>
                <a:latin typeface="Aleo" pitchFamily="2" charset="77"/>
              </a:defRPr>
            </a:lvl1pPr>
          </a:lstStyle>
          <a:p>
            <a:pPr algn="ctr"/>
            <a:r>
              <a:rPr lang="en-US" sz="2800" dirty="0">
                <a:solidFill>
                  <a:srgbClr val="00AEEF"/>
                </a:solidFill>
              </a:rPr>
              <a:t>“Click to edit. Add a quote or stat here. You can pull out key </a:t>
            </a:r>
            <a:br>
              <a:rPr lang="en-US" sz="2800" dirty="0">
                <a:solidFill>
                  <a:srgbClr val="00AEEF"/>
                </a:solidFill>
              </a:rPr>
            </a:br>
            <a:r>
              <a:rPr lang="en-US" sz="2800" dirty="0">
                <a:solidFill>
                  <a:schemeClr val="tx1"/>
                </a:solidFill>
              </a:rPr>
              <a:t>words</a:t>
            </a:r>
            <a:r>
              <a:rPr lang="en-US" sz="2800" dirty="0">
                <a:solidFill>
                  <a:srgbClr val="00AEEF"/>
                </a:solidFill>
              </a:rPr>
              <a:t> or </a:t>
            </a:r>
            <a:r>
              <a:rPr lang="en-US" sz="2800" dirty="0">
                <a:solidFill>
                  <a:schemeClr val="tx1"/>
                </a:solidFill>
              </a:rPr>
              <a:t>phrases </a:t>
            </a:r>
            <a:r>
              <a:rPr lang="en-US" sz="2800" dirty="0">
                <a:solidFill>
                  <a:srgbClr val="00AEEF"/>
                </a:solidFill>
              </a:rPr>
              <a:t>in a </a:t>
            </a:r>
            <a:br>
              <a:rPr lang="en-US" sz="2800" dirty="0">
                <a:solidFill>
                  <a:srgbClr val="00AEEF"/>
                </a:solidFill>
              </a:rPr>
            </a:br>
            <a:r>
              <a:rPr lang="en-US" sz="2800" dirty="0">
                <a:solidFill>
                  <a:srgbClr val="00AEEF"/>
                </a:solidFill>
              </a:rPr>
              <a:t>secondary </a:t>
            </a:r>
            <a:r>
              <a:rPr lang="en-US" sz="2800" dirty="0" err="1">
                <a:solidFill>
                  <a:srgbClr val="00AEEF"/>
                </a:solidFill>
              </a:rPr>
              <a:t>colour</a:t>
            </a:r>
            <a:r>
              <a:rPr lang="en-US" sz="2800" dirty="0">
                <a:solidFill>
                  <a:srgbClr val="00AEEF"/>
                </a:solidFill>
              </a:rPr>
              <a:t>.”</a:t>
            </a:r>
            <a:endParaRPr lang="en-GB" sz="2800" dirty="0">
              <a:solidFill>
                <a:srgbClr val="00AEEF"/>
              </a:solidFill>
            </a:endParaRPr>
          </a:p>
        </p:txBody>
      </p:sp>
    </p:spTree>
    <p:extLst>
      <p:ext uri="{BB962C8B-B14F-4D97-AF65-F5344CB8AC3E}">
        <p14:creationId xmlns:p14="http://schemas.microsoft.com/office/powerpoint/2010/main" val="16211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3" name="Picture 2" descr="A picture containing text&#10;&#10;Description automatically generated">
            <a:extLst>
              <a:ext uri="{FF2B5EF4-FFF2-40B4-BE49-F238E27FC236}">
                <a16:creationId xmlns:a16="http://schemas.microsoft.com/office/drawing/2014/main" id="{9BCBD3E5-51C1-C94F-93C2-520AD14720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9EBBDA-EB37-3445-A63B-3C71FC237395}"/>
              </a:ext>
            </a:extLst>
          </p:cNvPr>
          <p:cNvSpPr txBox="1"/>
          <p:nvPr userDrawn="1"/>
        </p:nvSpPr>
        <p:spPr>
          <a:xfrm rot="5400000">
            <a:off x="11454389" y="522170"/>
            <a:ext cx="1259778"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UNICEF/Sokol</a:t>
            </a:r>
            <a:endParaRPr lang="en-US" sz="800" b="0" i="0" dirty="0">
              <a:solidFill>
                <a:schemeClr val="bg1"/>
              </a:solidFill>
              <a:latin typeface="Univers LT Pro 45 Light" panose="020B0403020202020204" pitchFamily="34" charset="77"/>
            </a:endParaRPr>
          </a:p>
        </p:txBody>
      </p:sp>
      <p:pic>
        <p:nvPicPr>
          <p:cNvPr id="4" name="Picture 3" descr="A picture containing text&#10;&#10;Description automatically generated">
            <a:extLst>
              <a:ext uri="{FF2B5EF4-FFF2-40B4-BE49-F238E27FC236}">
                <a16:creationId xmlns:a16="http://schemas.microsoft.com/office/drawing/2014/main" id="{38898DDE-91D3-0B45-B1E8-8390493318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225076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11DBEF1F-C7C5-A642-AA3C-6FE58155CE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UNICEF/Al-Basha</a:t>
            </a:r>
            <a:endParaRPr lang="en-US" sz="800" dirty="0">
              <a:solidFill>
                <a:schemeClr val="bg1"/>
              </a:solidFill>
            </a:endParaRPr>
          </a:p>
        </p:txBody>
      </p:sp>
      <p:pic>
        <p:nvPicPr>
          <p:cNvPr id="7" name="Picture 6" descr="Logo&#10;&#10;Description automatically generated with low confidence">
            <a:extLst>
              <a:ext uri="{FF2B5EF4-FFF2-40B4-BE49-F238E27FC236}">
                <a16:creationId xmlns:a16="http://schemas.microsoft.com/office/drawing/2014/main" id="{74FC9EB1-7332-4D49-B349-AD68DC2CE0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ANY QUESTIONS?</a:t>
            </a:r>
          </a:p>
        </p:txBody>
      </p:sp>
      <p:sp>
        <p:nvSpPr>
          <p:cNvPr id="3" name="Rectangle 2">
            <a:extLst>
              <a:ext uri="{FF2B5EF4-FFF2-40B4-BE49-F238E27FC236}">
                <a16:creationId xmlns:a16="http://schemas.microsoft.com/office/drawing/2014/main" id="{2233E45A-96B3-382C-E8E8-C8FB67F79C92}"/>
              </a:ext>
            </a:extLst>
          </p:cNvPr>
          <p:cNvSpPr/>
          <p:nvPr userDrawn="1"/>
        </p:nvSpPr>
        <p:spPr>
          <a:xfrm>
            <a:off x="296867" y="172539"/>
            <a:ext cx="3838845" cy="1192192"/>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36D5F0-7738-0C50-6AC2-C387FA0CA705}"/>
              </a:ext>
            </a:extLst>
          </p:cNvPr>
          <p:cNvSpPr txBox="1"/>
          <p:nvPr userDrawn="1"/>
        </p:nvSpPr>
        <p:spPr>
          <a:xfrm>
            <a:off x="385395" y="263854"/>
            <a:ext cx="3750317" cy="1200329"/>
          </a:xfrm>
          <a:prstGeom prst="rect">
            <a:avLst/>
          </a:prstGeom>
          <a:noFill/>
        </p:spPr>
        <p:txBody>
          <a:bodyPr wrap="square">
            <a:spAutoFit/>
          </a:bodyPr>
          <a:lstStyle/>
          <a:p>
            <a:pPr algn="l"/>
            <a:r>
              <a:rPr lang="en-GB" sz="1200" b="0" i="0" dirty="0" err="1">
                <a:solidFill>
                  <a:schemeClr val="bg1"/>
                </a:solidFill>
                <a:effectLst>
                  <a:outerShdw blurRad="973532" sx="97073" sy="97073" algn="l" rotWithShape="0">
                    <a:prstClr val="black"/>
                  </a:outerShdw>
                </a:effectLst>
                <a:latin typeface="Univers LT Pro 45 Light" panose="020B0403020202020204" pitchFamily="34" charset="77"/>
              </a:rPr>
              <a:t>Kholood</a:t>
            </a:r>
            <a:r>
              <a:rPr lang="en-GB" sz="1200" b="0" i="0" dirty="0">
                <a:solidFill>
                  <a:schemeClr val="bg1"/>
                </a:solidFill>
                <a:effectLst>
                  <a:outerShdw blurRad="973532" sx="97073" sy="97073" algn="l" rotWithShape="0">
                    <a:prstClr val="black"/>
                  </a:outerShdw>
                </a:effectLst>
                <a:latin typeface="Univers LT Pro 45 Light" panose="020B0403020202020204" pitchFamily="34" charset="77"/>
              </a:rPr>
              <a:t> (middle row, right) at school in Taiz, Yemen, which is near a fighting zone. “I feel afraid when I walk to school because cars are speeding, and I’m scared of the shelling.” UNICEF is helping to pay teachers and supply school materials.</a:t>
            </a:r>
          </a:p>
          <a:p>
            <a:pPr algn="l"/>
            <a:endParaRPr lang="en-GB" sz="1200" b="0" i="0" dirty="0">
              <a:solidFill>
                <a:schemeClr val="bg1"/>
              </a:solidFill>
              <a:effectLst>
                <a:outerShdw blurRad="973532" sx="97073" sy="97073" algn="l" rotWithShape="0">
                  <a:prstClr val="black"/>
                </a:outerShdw>
              </a:effectLst>
              <a:latin typeface="Univers LT Pro 45 Light" panose="020B0403020202020204" pitchFamily="34" charset="77"/>
            </a:endParaRPr>
          </a:p>
        </p:txBody>
      </p:sp>
    </p:spTree>
    <p:extLst>
      <p:ext uri="{BB962C8B-B14F-4D97-AF65-F5344CB8AC3E}">
        <p14:creationId xmlns:p14="http://schemas.microsoft.com/office/powerpoint/2010/main" val="496800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holding a baby&#10;&#10;Description automatically generated with medium confidence">
            <a:extLst>
              <a:ext uri="{FF2B5EF4-FFF2-40B4-BE49-F238E27FC236}">
                <a16:creationId xmlns:a16="http://schemas.microsoft.com/office/drawing/2014/main" id="{F408A3E1-6305-F501-07FB-8B36F1728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EFA9420-A04A-9C4A-8C23-80C54DA277F5}"/>
              </a:ext>
            </a:extLst>
          </p:cNvPr>
          <p:cNvSpPr txBox="1"/>
          <p:nvPr userDrawn="1"/>
        </p:nvSpPr>
        <p:spPr>
          <a:xfrm rot="5400000">
            <a:off x="-442868" y="616399"/>
            <a:ext cx="1264025" cy="215444"/>
          </a:xfrm>
          <a:prstGeom prst="rect">
            <a:avLst/>
          </a:prstGeom>
          <a:noFill/>
        </p:spPr>
        <p:txBody>
          <a:bodyPr wrap="square">
            <a:spAutoFit/>
          </a:bodyPr>
          <a:lstStyle/>
          <a:p>
            <a:pPr algn="l"/>
            <a:r>
              <a:rPr lang="en-GB" sz="800" b="0" i="0" dirty="0">
                <a:solidFill>
                  <a:schemeClr val="bg1"/>
                </a:solidFill>
                <a:effectLst/>
                <a:latin typeface="Open Sans" panose="020B0606030504020204" pitchFamily="34" charset="0"/>
              </a:rPr>
              <a:t>© UNICEF/</a:t>
            </a:r>
            <a:r>
              <a:rPr lang="en-GB" sz="800" b="0" i="0" dirty="0" err="1">
                <a:solidFill>
                  <a:schemeClr val="bg1"/>
                </a:solidFill>
                <a:effectLst/>
                <a:latin typeface="Open Sans" panose="020B0606030504020204" pitchFamily="34" charset="0"/>
              </a:rPr>
              <a:t>Dejongh</a:t>
            </a:r>
            <a:endParaRPr lang="en-US" sz="800" dirty="0">
              <a:solidFill>
                <a:schemeClr val="bg1"/>
              </a:solidFill>
            </a:endParaRPr>
          </a:p>
        </p:txBody>
      </p:sp>
      <p:pic>
        <p:nvPicPr>
          <p:cNvPr id="9" name="Picture 8" descr="Logo&#10;&#10;Description automatically generated with low confidence">
            <a:extLst>
              <a:ext uri="{FF2B5EF4-FFF2-40B4-BE49-F238E27FC236}">
                <a16:creationId xmlns:a16="http://schemas.microsoft.com/office/drawing/2014/main" id="{EF95C779-26BA-4B4F-89CC-F41238FC33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ANY QUESTIONS?</a:t>
            </a:r>
          </a:p>
        </p:txBody>
      </p:sp>
      <p:sp>
        <p:nvSpPr>
          <p:cNvPr id="2" name="TextBox 1">
            <a:extLst>
              <a:ext uri="{FF2B5EF4-FFF2-40B4-BE49-F238E27FC236}">
                <a16:creationId xmlns:a16="http://schemas.microsoft.com/office/drawing/2014/main" id="{05EA6E70-628D-2583-9EC1-9C096A2684E6}"/>
              </a:ext>
            </a:extLst>
          </p:cNvPr>
          <p:cNvSpPr txBox="1"/>
          <p:nvPr userDrawn="1"/>
        </p:nvSpPr>
        <p:spPr>
          <a:xfrm>
            <a:off x="8844735" y="5612278"/>
            <a:ext cx="3154680" cy="1200329"/>
          </a:xfrm>
          <a:prstGeom prst="rect">
            <a:avLst/>
          </a:prstGeom>
          <a:noFill/>
        </p:spPr>
        <p:txBody>
          <a:bodyPr wrap="square">
            <a:spAutoFit/>
          </a:bodyPr>
          <a:lstStyle/>
          <a:p>
            <a:pPr algn="r"/>
            <a:r>
              <a:rPr lang="en-GB" sz="1200" b="0" i="0" dirty="0">
                <a:solidFill>
                  <a:schemeClr val="bg1"/>
                </a:solidFill>
                <a:latin typeface="Univers LT Pro 45 Light" panose="020B0403020202020204" pitchFamily="34" charset="77"/>
              </a:rPr>
              <a:t>Tato </a:t>
            </a:r>
            <a:r>
              <a:rPr lang="en-GB" sz="1200" b="0" i="0" dirty="0" err="1">
                <a:solidFill>
                  <a:schemeClr val="bg1"/>
                </a:solidFill>
                <a:latin typeface="Univers LT Pro 45 Light" panose="020B0403020202020204" pitchFamily="34" charset="77"/>
              </a:rPr>
              <a:t>Guyo</a:t>
            </a:r>
            <a:r>
              <a:rPr lang="en-GB" sz="1200" b="0" i="0" dirty="0">
                <a:solidFill>
                  <a:schemeClr val="bg1"/>
                </a:solidFill>
                <a:latin typeface="Univers LT Pro 45 Light" panose="020B0403020202020204" pitchFamily="34" charset="77"/>
              </a:rPr>
              <a:t> holds her 5-month-old baby Dessa. Tato regularly measures Dessa's arm with a MUAC measuring tape supplied by UNICEF Ethiopia to make sure any signs of low-weight are spotted early. </a:t>
            </a:r>
          </a:p>
          <a:p>
            <a:pPr algn="r"/>
            <a:endParaRPr lang="en-GB" sz="12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1">
    <p:bg>
      <p:bgPr>
        <a:solidFill>
          <a:schemeClr val="bg1">
            <a:alpha val="97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1F3ECF-8109-7249-9325-13A2A94DC86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3" name="Picture 2">
            <a:extLst>
              <a:ext uri="{FF2B5EF4-FFF2-40B4-BE49-F238E27FC236}">
                <a16:creationId xmlns:a16="http://schemas.microsoft.com/office/drawing/2014/main" id="{3105D6F2-D91B-ED41-34DC-559A503D973D}"/>
              </a:ext>
            </a:extLst>
          </p:cNvPr>
          <p:cNvPicPr>
            <a:picLocks noChangeAspect="1"/>
          </p:cNvPicPr>
          <p:nvPr userDrawn="1"/>
        </p:nvPicPr>
        <p:blipFill>
          <a:blip r:embed="rId2"/>
          <a:stretch>
            <a:fillRect/>
          </a:stretch>
        </p:blipFill>
        <p:spPr>
          <a:xfrm>
            <a:off x="9634070" y="4882725"/>
            <a:ext cx="2383743" cy="1975275"/>
          </a:xfrm>
          <a:prstGeom prst="rect">
            <a:avLst/>
          </a:prstGeom>
        </p:spPr>
      </p:pic>
    </p:spTree>
    <p:extLst>
      <p:ext uri="{BB962C8B-B14F-4D97-AF65-F5344CB8AC3E}">
        <p14:creationId xmlns:p14="http://schemas.microsoft.com/office/powerpoint/2010/main" val="32198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child&#10;&#10;Description automatically generated">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D9801195-34CB-DC40-927A-4A8DAEDBEF69}"/>
              </a:ext>
            </a:extLst>
          </p:cNvPr>
          <p:cNvSpPr txBox="1"/>
          <p:nvPr userDrawn="1"/>
        </p:nvSpPr>
        <p:spPr>
          <a:xfrm rot="5400000">
            <a:off x="11516504" y="445315"/>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a:t>
            </a:r>
            <a:r>
              <a:rPr lang="en-GB" sz="800" b="0" i="0" dirty="0" err="1">
                <a:solidFill>
                  <a:schemeClr val="tx1"/>
                </a:solidFill>
                <a:effectLst/>
                <a:latin typeface="Univers LT Pro 45 Light" panose="020B0403020202020204" pitchFamily="34" charset="77"/>
              </a:rPr>
              <a:t>Matas</a:t>
            </a:r>
            <a:endParaRPr lang="en-US" sz="800" b="0" i="0" dirty="0">
              <a:solidFill>
                <a:schemeClr val="tx1"/>
              </a:solidFill>
              <a:latin typeface="Univers LT Pro 45 Light" panose="020B0403020202020204" pitchFamily="34" charset="77"/>
            </a:endParaRPr>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452731" y="553037"/>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10" name="Picture 9" descr="A picture containing text&#10;&#10;Description automatically generated">
            <a:extLst>
              <a:ext uri="{FF2B5EF4-FFF2-40B4-BE49-F238E27FC236}">
                <a16:creationId xmlns:a16="http://schemas.microsoft.com/office/drawing/2014/main" id="{55EF6537-FCE6-6C42-8DDB-2A986AEDA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3" name="TextBox 2">
            <a:extLst>
              <a:ext uri="{FF2B5EF4-FFF2-40B4-BE49-F238E27FC236}">
                <a16:creationId xmlns:a16="http://schemas.microsoft.com/office/drawing/2014/main" id="{CD31F192-E7AE-ADFE-8324-3CA672C9DAC5}"/>
              </a:ext>
            </a:extLst>
          </p:cNvPr>
          <p:cNvSpPr txBox="1"/>
          <p:nvPr userDrawn="1"/>
        </p:nvSpPr>
        <p:spPr>
          <a:xfrm>
            <a:off x="452731" y="5775356"/>
            <a:ext cx="3901060" cy="830997"/>
          </a:xfrm>
          <a:prstGeom prst="rect">
            <a:avLst/>
          </a:prstGeom>
          <a:noFill/>
        </p:spPr>
        <p:txBody>
          <a:bodyPr wrap="square">
            <a:spAutoFit/>
          </a:bodyPr>
          <a:lstStyle/>
          <a:p>
            <a:r>
              <a:rPr lang="en-GB" sz="1200" b="0" i="1" dirty="0">
                <a:latin typeface="Univers LT Pro 45 Light" panose="020B0403020202020204" pitchFamily="34" charset="77"/>
              </a:rPr>
              <a:t>"I wash my hands so germs don't get on them," </a:t>
            </a:r>
            <a:r>
              <a:rPr lang="en-GB" sz="1200" b="0" i="0" dirty="0">
                <a:latin typeface="Univers LT Pro 45 Light" panose="020B0403020202020204" pitchFamily="34" charset="77"/>
              </a:rPr>
              <a:t>says </a:t>
            </a:r>
            <a:r>
              <a:rPr lang="en-GB" sz="1200" b="0" i="0" dirty="0" err="1">
                <a:latin typeface="Univers LT Pro 45 Light" panose="020B0403020202020204" pitchFamily="34" charset="77"/>
              </a:rPr>
              <a:t>Dareen</a:t>
            </a:r>
            <a:r>
              <a:rPr lang="en-GB" sz="1200" b="0" i="0" dirty="0">
                <a:latin typeface="Univers LT Pro 45 Light" panose="020B0403020202020204" pitchFamily="34" charset="77"/>
              </a:rPr>
              <a:t>, 6, at school in Jordan. UNICEF is supporting the Government of Jordan to improve water, sanitation and hygiene facilities in schools.</a:t>
            </a:r>
            <a:endParaRPr lang="en-US" sz="1200" b="0" i="0" dirty="0">
              <a:latin typeface="Univers LT Pro 45 Light" panose="020B0403020202020204" pitchFamily="34" charset="77"/>
            </a:endParaRPr>
          </a:p>
        </p:txBody>
      </p:sp>
    </p:spTree>
    <p:extLst>
      <p:ext uri="{BB962C8B-B14F-4D97-AF65-F5344CB8AC3E}">
        <p14:creationId xmlns:p14="http://schemas.microsoft.com/office/powerpoint/2010/main" val="49807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DB59ED46-C3B4-7640-A292-9563A0F767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
          <a:stretch/>
        </p:blipFill>
        <p:spPr>
          <a:xfrm>
            <a:off x="0" y="0"/>
            <a:ext cx="12193832" cy="6858000"/>
          </a:xfrm>
          <a:prstGeom prst="rect">
            <a:avLst/>
          </a:prstGeom>
        </p:spPr>
      </p:pic>
      <p:sp>
        <p:nvSpPr>
          <p:cNvPr id="5" name="TextBox 4">
            <a:extLst>
              <a:ext uri="{FF2B5EF4-FFF2-40B4-BE49-F238E27FC236}">
                <a16:creationId xmlns:a16="http://schemas.microsoft.com/office/drawing/2014/main" id="{1AD9D7BD-B221-CE44-977E-46189A15DF9B}"/>
              </a:ext>
            </a:extLst>
          </p:cNvPr>
          <p:cNvSpPr txBox="1"/>
          <p:nvPr userDrawn="1"/>
        </p:nvSpPr>
        <p:spPr>
          <a:xfrm rot="5400000">
            <a:off x="11531242" y="445313"/>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a:t>
            </a:r>
            <a:r>
              <a:rPr lang="en-GB" sz="800" b="0" i="0" dirty="0" err="1">
                <a:solidFill>
                  <a:schemeClr val="bg1"/>
                </a:solidFill>
                <a:effectLst/>
                <a:latin typeface="Univers LT Pro 45 Light" panose="020B0403020202020204" pitchFamily="34" charset="77"/>
              </a:rPr>
              <a:t>Mulala</a:t>
            </a:r>
            <a:endParaRPr lang="en-US" sz="800" b="0" i="0" dirty="0">
              <a:solidFill>
                <a:schemeClr val="bg1"/>
              </a:solidFill>
              <a:latin typeface="Univers LT Pro 45 Light" panose="020B0403020202020204" pitchFamily="34" charset="77"/>
            </a:endParaRPr>
          </a:p>
        </p:txBody>
      </p:sp>
      <p:sp>
        <p:nvSpPr>
          <p:cNvPr id="10" name="Title 1">
            <a:extLst>
              <a:ext uri="{FF2B5EF4-FFF2-40B4-BE49-F238E27FC236}">
                <a16:creationId xmlns:a16="http://schemas.microsoft.com/office/drawing/2014/main" id="{FA28B210-FB01-6342-9CA4-878DECCF1B82}"/>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11" name="Picture 10" descr="A picture containing text&#10;&#10;Description automatically generated">
            <a:extLst>
              <a:ext uri="{FF2B5EF4-FFF2-40B4-BE49-F238E27FC236}">
                <a16:creationId xmlns:a16="http://schemas.microsoft.com/office/drawing/2014/main" id="{1E34638C-6902-BC44-AE0E-8F4B61FBFA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EC953A3-C48C-C563-F3E5-AEBD5D4414EC}"/>
              </a:ext>
            </a:extLst>
          </p:cNvPr>
          <p:cNvSpPr txBox="1"/>
          <p:nvPr userDrawn="1"/>
        </p:nvSpPr>
        <p:spPr>
          <a:xfrm>
            <a:off x="296866" y="295061"/>
            <a:ext cx="2674933" cy="830997"/>
          </a:xfrm>
          <a:prstGeom prst="rect">
            <a:avLst/>
          </a:prstGeom>
          <a:noFill/>
        </p:spPr>
        <p:txBody>
          <a:bodyPr wrap="square">
            <a:spAutoFit/>
          </a:bodyPr>
          <a:lstStyle/>
          <a:p>
            <a:r>
              <a:rPr lang="en-GB" sz="1200" b="0" i="0" dirty="0" err="1">
                <a:solidFill>
                  <a:schemeClr val="bg1"/>
                </a:solidFill>
                <a:latin typeface="Univers LT Pro 45 Light" panose="020B0403020202020204" pitchFamily="34" charset="77"/>
              </a:rPr>
              <a:t>Anaelah</a:t>
            </a:r>
            <a:r>
              <a:rPr lang="en-GB" sz="1200" b="0" i="0" dirty="0">
                <a:solidFill>
                  <a:schemeClr val="bg1"/>
                </a:solidFill>
                <a:latin typeface="Univers LT Pro 45 Light" panose="020B0403020202020204" pitchFamily="34" charset="77"/>
              </a:rPr>
              <a:t>, 3, receives polio vaccine drops during a UNICEF-supported immunisation campaign in Kinshasa, Democratic Republic of Congo.</a:t>
            </a:r>
          </a:p>
        </p:txBody>
      </p:sp>
    </p:spTree>
    <p:extLst>
      <p:ext uri="{BB962C8B-B14F-4D97-AF65-F5344CB8AC3E}">
        <p14:creationId xmlns:p14="http://schemas.microsoft.com/office/powerpoint/2010/main" val="31816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all in front of other people playing volleyball&#10;&#10;Description automatically generated with low confidence">
            <a:extLst>
              <a:ext uri="{FF2B5EF4-FFF2-40B4-BE49-F238E27FC236}">
                <a16:creationId xmlns:a16="http://schemas.microsoft.com/office/drawing/2014/main" id="{9E5D5364-B4BF-3574-57F8-EADBE7C496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558"/>
            <a:ext cx="12192000" cy="6850442"/>
          </a:xfrm>
          <a:prstGeom prst="rect">
            <a:avLst/>
          </a:prstGeom>
        </p:spPr>
      </p:pic>
      <p:sp>
        <p:nvSpPr>
          <p:cNvPr id="7" name="TextBox 6">
            <a:extLst>
              <a:ext uri="{FF2B5EF4-FFF2-40B4-BE49-F238E27FC236}">
                <a16:creationId xmlns:a16="http://schemas.microsoft.com/office/drawing/2014/main" id="{D5223A73-C9EE-6142-87A6-EE5302EC6B4F}"/>
              </a:ext>
            </a:extLst>
          </p:cNvPr>
          <p:cNvSpPr txBox="1"/>
          <p:nvPr userDrawn="1"/>
        </p:nvSpPr>
        <p:spPr>
          <a:xfrm rot="5400000">
            <a:off x="11421596" y="4158751"/>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a:t>
            </a:r>
            <a:r>
              <a:rPr lang="en-GB" sz="800" b="0" i="0" dirty="0" err="1">
                <a:solidFill>
                  <a:schemeClr val="tx1"/>
                </a:solidFill>
                <a:effectLst/>
                <a:latin typeface="Univers LT Pro 45 Light" panose="020B0403020202020204" pitchFamily="34" charset="77"/>
              </a:rPr>
              <a:t>Chikondi</a:t>
            </a:r>
            <a:endParaRPr lang="en-US" sz="800" b="0" i="0" dirty="0">
              <a:solidFill>
                <a:schemeClr val="tx1"/>
              </a:solidFill>
              <a:latin typeface="Univers LT Pro 45 Light" panose="020B0403020202020204" pitchFamily="34" charset="77"/>
            </a:endParaRPr>
          </a:p>
        </p:txBody>
      </p:sp>
      <p:sp>
        <p:nvSpPr>
          <p:cNvPr id="9" name="Title 1">
            <a:extLst>
              <a:ext uri="{FF2B5EF4-FFF2-40B4-BE49-F238E27FC236}">
                <a16:creationId xmlns:a16="http://schemas.microsoft.com/office/drawing/2014/main" id="{2BF99775-F5EA-5845-ACD1-9BD83E928D73}"/>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10" name="Picture 9" descr="A picture containing text&#10;&#10;Description automatically generated">
            <a:extLst>
              <a:ext uri="{FF2B5EF4-FFF2-40B4-BE49-F238E27FC236}">
                <a16:creationId xmlns:a16="http://schemas.microsoft.com/office/drawing/2014/main" id="{0A0AFA88-AF95-6A4A-BBF8-3231F2ACB5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21B2B51-C309-4562-38A8-20F151B44010}"/>
              </a:ext>
            </a:extLst>
          </p:cNvPr>
          <p:cNvSpPr txBox="1"/>
          <p:nvPr userDrawn="1"/>
        </p:nvSpPr>
        <p:spPr>
          <a:xfrm>
            <a:off x="8188036" y="305493"/>
            <a:ext cx="3631082" cy="646331"/>
          </a:xfrm>
          <a:prstGeom prst="rect">
            <a:avLst/>
          </a:prstGeom>
          <a:noFill/>
        </p:spPr>
        <p:txBody>
          <a:bodyPr wrap="square">
            <a:spAutoFit/>
          </a:bodyPr>
          <a:lstStyle/>
          <a:p>
            <a:pPr algn="r"/>
            <a:r>
              <a:rPr lang="en-GB" sz="1200" b="0" i="0" dirty="0">
                <a:solidFill>
                  <a:schemeClr val="tx1"/>
                </a:solidFill>
                <a:latin typeface="Univers LT Pro 45 Light" panose="020B0403020202020204" pitchFamily="34" charset="77"/>
              </a:rPr>
              <a:t>Steven, 14, plays football at a UNICEF–supported Children’s Corner in Malawi.</a:t>
            </a:r>
          </a:p>
          <a:p>
            <a:pPr algn="r"/>
            <a:endParaRPr lang="en-GB" sz="1200" b="0" i="0" dirty="0" err="1">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00361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child in front of a chalkboard&#10;&#10;Description automatically generated with low confidence">
            <a:extLst>
              <a:ext uri="{FF2B5EF4-FFF2-40B4-BE49-F238E27FC236}">
                <a16:creationId xmlns:a16="http://schemas.microsoft.com/office/drawing/2014/main" id="{ACCE846E-837C-1F4C-B072-ABC615FAC3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
          <a:stretch/>
        </p:blipFill>
        <p:spPr>
          <a:xfrm>
            <a:off x="0" y="0"/>
            <a:ext cx="12191999" cy="6858001"/>
          </a:xfrm>
          <a:prstGeom prst="rect">
            <a:avLst/>
          </a:prstGeom>
        </p:spPr>
      </p:pic>
      <p:sp>
        <p:nvSpPr>
          <p:cNvPr id="5" name="TextBox 4">
            <a:extLst>
              <a:ext uri="{FF2B5EF4-FFF2-40B4-BE49-F238E27FC236}">
                <a16:creationId xmlns:a16="http://schemas.microsoft.com/office/drawing/2014/main" id="{868B8ABE-34FF-4A42-A334-1710582EB8F3}"/>
              </a:ext>
            </a:extLst>
          </p:cNvPr>
          <p:cNvSpPr txBox="1"/>
          <p:nvPr userDrawn="1"/>
        </p:nvSpPr>
        <p:spPr>
          <a:xfrm rot="5400000">
            <a:off x="11511090" y="46146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a:t>
            </a:r>
            <a:r>
              <a:rPr lang="en-GB" sz="800" b="0" i="0" dirty="0" err="1">
                <a:solidFill>
                  <a:schemeClr val="bg1"/>
                </a:solidFill>
                <a:effectLst/>
                <a:latin typeface="Univers LT Pro 45 Light" panose="020B0403020202020204" pitchFamily="34" charset="77"/>
              </a:rPr>
              <a:t>Taxta</a:t>
            </a:r>
            <a:endParaRPr lang="en-US" sz="800" b="0" i="0" dirty="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03605744-ECCC-5F43-BA9C-300A45595B1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9" name="Picture 8" descr="A picture containing text&#10;&#10;Description automatically generated">
            <a:extLst>
              <a:ext uri="{FF2B5EF4-FFF2-40B4-BE49-F238E27FC236}">
                <a16:creationId xmlns:a16="http://schemas.microsoft.com/office/drawing/2014/main" id="{7B344DC0-C178-FE40-886C-0BAC10E2B9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4" name="Rectangle 3">
            <a:extLst>
              <a:ext uri="{FF2B5EF4-FFF2-40B4-BE49-F238E27FC236}">
                <a16:creationId xmlns:a16="http://schemas.microsoft.com/office/drawing/2014/main" id="{8F7A32BE-F015-E965-BCF5-100F981B58C6}"/>
              </a:ext>
            </a:extLst>
          </p:cNvPr>
          <p:cNvSpPr/>
          <p:nvPr userDrawn="1"/>
        </p:nvSpPr>
        <p:spPr>
          <a:xfrm>
            <a:off x="296867" y="195689"/>
            <a:ext cx="3838845" cy="646331"/>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634648-3DBD-943E-90E5-E853059C76F0}"/>
              </a:ext>
            </a:extLst>
          </p:cNvPr>
          <p:cNvSpPr txBox="1"/>
          <p:nvPr userDrawn="1"/>
        </p:nvSpPr>
        <p:spPr>
          <a:xfrm>
            <a:off x="296867" y="295061"/>
            <a:ext cx="3828324" cy="646331"/>
          </a:xfrm>
          <a:prstGeom prst="rect">
            <a:avLst/>
          </a:prstGeom>
          <a:noFill/>
        </p:spPr>
        <p:txBody>
          <a:bodyPr wrap="square">
            <a:spAutoFit/>
          </a:bodyPr>
          <a:lstStyle/>
          <a:p>
            <a:pPr algn="l"/>
            <a:r>
              <a:rPr lang="en-GB" sz="1200" b="0" i="0" dirty="0" err="1">
                <a:solidFill>
                  <a:schemeClr val="bg1"/>
                </a:solidFill>
                <a:effectLst>
                  <a:outerShdw blurRad="50800" dist="38100" dir="2700000" algn="tl" rotWithShape="0">
                    <a:prstClr val="black">
                      <a:alpha val="8000"/>
                    </a:prstClr>
                  </a:outerShdw>
                </a:effectLst>
                <a:latin typeface="Univers LT Pro 45 Light" panose="020B0403020202020204" pitchFamily="34" charset="77"/>
              </a:rPr>
              <a:t>Abdikarim's</a:t>
            </a:r>
            <a:r>
              <a:rPr lang="en-GB" sz="1200" b="0" i="0" dirty="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 favourite subject is science. </a:t>
            </a:r>
            <a:r>
              <a:rPr lang="en-GB" sz="1200" b="0" i="1" dirty="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"I want to be a doctor or an engineer", </a:t>
            </a:r>
            <a:r>
              <a:rPr lang="en-GB" sz="1200" b="0" i="0" dirty="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he says in school in Somalia.</a:t>
            </a:r>
          </a:p>
          <a:p>
            <a:pPr algn="l"/>
            <a:endParaRPr lang="en-GB" sz="1200" b="0" i="0" dirty="0">
              <a:solidFill>
                <a:schemeClr val="bg1"/>
              </a:solidFill>
              <a:effectLst>
                <a:outerShdw blurRad="50800" dist="38100" dir="2700000" algn="tl" rotWithShape="0">
                  <a:prstClr val="black">
                    <a:alpha val="8000"/>
                  </a:prstClr>
                </a:outerShdw>
              </a:effectLst>
              <a:latin typeface="Univers LT Pro 45 Light" panose="020B0403020202020204" pitchFamily="34" charset="77"/>
            </a:endParaRPr>
          </a:p>
        </p:txBody>
      </p:sp>
    </p:spTree>
    <p:extLst>
      <p:ext uri="{BB962C8B-B14F-4D97-AF65-F5344CB8AC3E}">
        <p14:creationId xmlns:p14="http://schemas.microsoft.com/office/powerpoint/2010/main" val="205908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sitting at a desk in a classroom&#10;&#10;Description automatically generated with medium confidence">
            <a:extLst>
              <a:ext uri="{FF2B5EF4-FFF2-40B4-BE49-F238E27FC236}">
                <a16:creationId xmlns:a16="http://schemas.microsoft.com/office/drawing/2014/main" id="{BB7EA63E-2542-A454-61C6-1B02920DEB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54"/>
          <a:stretch/>
        </p:blipFill>
        <p:spPr>
          <a:xfrm>
            <a:off x="-1" y="0"/>
            <a:ext cx="12407445"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97EBCE2-35EC-D848-8FBA-82D3F2E022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5" name="TextBox 4">
            <a:extLst>
              <a:ext uri="{FF2B5EF4-FFF2-40B4-BE49-F238E27FC236}">
                <a16:creationId xmlns:a16="http://schemas.microsoft.com/office/drawing/2014/main" id="{089AA41E-3153-C641-9B67-D8EF9E9FAA85}"/>
              </a:ext>
            </a:extLst>
          </p:cNvPr>
          <p:cNvSpPr txBox="1"/>
          <p:nvPr userDrawn="1"/>
        </p:nvSpPr>
        <p:spPr>
          <a:xfrm rot="5400000">
            <a:off x="11531242" y="6197243"/>
            <a:ext cx="1106071" cy="215444"/>
          </a:xfrm>
          <a:prstGeom prst="rect">
            <a:avLst/>
          </a:prstGeom>
          <a:noFill/>
        </p:spPr>
        <p:txBody>
          <a:bodyPr wrap="square">
            <a:spAutoFit/>
          </a:bodyPr>
          <a:lstStyle/>
          <a:p>
            <a:r>
              <a:rPr lang="en-GB" sz="800" b="0" i="0" dirty="0">
                <a:solidFill>
                  <a:schemeClr val="bg1"/>
                </a:solidFill>
                <a:effectLst/>
                <a:latin typeface="Univers LT Pro 45 Light" panose="020B0403020202020204" pitchFamily="34" charset="77"/>
              </a:rPr>
              <a:t>© UNICEF/</a:t>
            </a:r>
            <a:r>
              <a:rPr lang="en-GB" sz="800" b="0" i="0" dirty="0" err="1">
                <a:solidFill>
                  <a:schemeClr val="bg1"/>
                </a:solidFill>
                <a:effectLst/>
                <a:latin typeface="Univers LT Pro 45 Light" panose="020B0403020202020204" pitchFamily="34" charset="77"/>
              </a:rPr>
              <a:t>Bashizi</a:t>
            </a:r>
            <a:endParaRPr lang="en-US" sz="800" b="0" i="0" dirty="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4334FCCD-D679-0849-8184-A4C4F197C6C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sp>
        <p:nvSpPr>
          <p:cNvPr id="2" name="TextBox 1">
            <a:extLst>
              <a:ext uri="{FF2B5EF4-FFF2-40B4-BE49-F238E27FC236}">
                <a16:creationId xmlns:a16="http://schemas.microsoft.com/office/drawing/2014/main" id="{C343CEB0-4FC8-FED6-E876-B15F6286AE4E}"/>
              </a:ext>
            </a:extLst>
          </p:cNvPr>
          <p:cNvSpPr txBox="1"/>
          <p:nvPr userDrawn="1"/>
        </p:nvSpPr>
        <p:spPr>
          <a:xfrm>
            <a:off x="296867" y="193461"/>
            <a:ext cx="5247590" cy="830997"/>
          </a:xfrm>
          <a:prstGeom prst="rect">
            <a:avLst/>
          </a:prstGeom>
          <a:noFill/>
        </p:spPr>
        <p:txBody>
          <a:bodyPr wrap="square">
            <a:spAutoFit/>
          </a:bodyPr>
          <a:lstStyle/>
          <a:p>
            <a:pPr algn="l"/>
            <a:r>
              <a:rPr lang="en-GB" sz="1200" b="0" i="0" dirty="0">
                <a:solidFill>
                  <a:schemeClr val="tx1"/>
                </a:solidFill>
                <a:latin typeface="Univers LT Pro 45 Light" panose="020B0403020202020204" pitchFamily="34" charset="77"/>
              </a:rPr>
              <a:t>Dorcas, 10, says </a:t>
            </a:r>
            <a:r>
              <a:rPr lang="en-GB" sz="1200" b="0" i="1" dirty="0">
                <a:solidFill>
                  <a:schemeClr val="tx1"/>
                </a:solidFill>
                <a:latin typeface="Univers LT Pro 45 Light" panose="020B0403020202020204" pitchFamily="34" charset="77"/>
              </a:rPr>
              <a:t>"I'm going to finish my primary education soon and go on to secondary school to be a boat captain." </a:t>
            </a:r>
            <a:r>
              <a:rPr lang="en-GB" sz="1200" b="0" i="0" dirty="0">
                <a:solidFill>
                  <a:schemeClr val="tx1"/>
                </a:solidFill>
                <a:latin typeface="Univers LT Pro 45 Light" panose="020B0403020202020204" pitchFamily="34" charset="77"/>
              </a:rPr>
              <a:t>Her school near Goma, Democratic Republic of Congo, was rebuilt following a volcanic eruption. </a:t>
            </a:r>
          </a:p>
          <a:p>
            <a:pPr algn="l"/>
            <a:endParaRPr lang="en-GB" sz="12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87465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young child writing on a whiteboard&#10;&#10;Description automatically generated">
            <a:extLst>
              <a:ext uri="{FF2B5EF4-FFF2-40B4-BE49-F238E27FC236}">
                <a16:creationId xmlns:a16="http://schemas.microsoft.com/office/drawing/2014/main" id="{DC165334-24D8-F3CD-3AF7-08F2C5354B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CE45975-3D5B-F441-928C-36291D0FB2F2}"/>
              </a:ext>
            </a:extLst>
          </p:cNvPr>
          <p:cNvSpPr txBox="1"/>
          <p:nvPr userDrawn="1"/>
        </p:nvSpPr>
        <p:spPr>
          <a:xfrm rot="5400000">
            <a:off x="11531242" y="6197243"/>
            <a:ext cx="1106071" cy="215444"/>
          </a:xfrm>
          <a:prstGeom prst="rect">
            <a:avLst/>
          </a:prstGeom>
          <a:noFill/>
        </p:spPr>
        <p:txBody>
          <a:bodyPr wrap="square">
            <a:spAutoFit/>
          </a:bodyPr>
          <a:lstStyle/>
          <a:p>
            <a:pPr algn="r"/>
            <a:r>
              <a:rPr lang="en-GB" sz="800" b="0" i="0" dirty="0">
                <a:solidFill>
                  <a:schemeClr val="bg1"/>
                </a:solidFill>
                <a:effectLst/>
                <a:latin typeface="Univers LT Pro 45 Light" panose="020B0403020202020204" pitchFamily="34" charset="77"/>
              </a:rPr>
              <a:t>© UNICEF/Karimi</a:t>
            </a:r>
            <a:endParaRPr lang="en-US" sz="800" b="0" i="0" dirty="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773CCF4-865B-9A44-A6A3-2C708060E2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DCC0CE49-8703-6F4C-B416-E5B2915C97C0}"/>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sp>
        <p:nvSpPr>
          <p:cNvPr id="2" name="TextBox 1">
            <a:extLst>
              <a:ext uri="{FF2B5EF4-FFF2-40B4-BE49-F238E27FC236}">
                <a16:creationId xmlns:a16="http://schemas.microsoft.com/office/drawing/2014/main" id="{63D5190E-43AA-8BAD-312D-C88310FFC66C}"/>
              </a:ext>
            </a:extLst>
          </p:cNvPr>
          <p:cNvSpPr txBox="1"/>
          <p:nvPr userDrawn="1"/>
        </p:nvSpPr>
        <p:spPr>
          <a:xfrm>
            <a:off x="296867" y="193461"/>
            <a:ext cx="3418790" cy="1200329"/>
          </a:xfrm>
          <a:prstGeom prst="rect">
            <a:avLst/>
          </a:prstGeom>
          <a:noFill/>
        </p:spPr>
        <p:txBody>
          <a:bodyPr wrap="square">
            <a:spAutoFit/>
          </a:bodyPr>
          <a:lstStyle/>
          <a:p>
            <a:pPr algn="l"/>
            <a:r>
              <a:rPr lang="en-GB" sz="1200" b="0" i="0" dirty="0">
                <a:solidFill>
                  <a:schemeClr val="bg1"/>
                </a:solidFill>
                <a:latin typeface="Univers LT Pro 45 Light" panose="020B0403020202020204" pitchFamily="34" charset="77"/>
              </a:rPr>
              <a:t>Najma, 6, in the UNICEF-supported Child Friendly Space for displaced children in Daikundi Province, Afghanistan. “</a:t>
            </a:r>
            <a:r>
              <a:rPr lang="en-GB" sz="1200" b="0" i="1" dirty="0">
                <a:solidFill>
                  <a:schemeClr val="bg1"/>
                </a:solidFill>
                <a:latin typeface="Univers LT Pro 45 Light" panose="020B0403020202020204" pitchFamily="34" charset="77"/>
              </a:rPr>
              <a:t>My favourite thing here is studying, especially numbers and mathematics</a:t>
            </a:r>
            <a:r>
              <a:rPr lang="en-GB" sz="1200" b="0" i="0" dirty="0">
                <a:solidFill>
                  <a:schemeClr val="bg1"/>
                </a:solidFill>
                <a:latin typeface="Univers LT Pro 45 Light" panose="020B0403020202020204" pitchFamily="34" charset="77"/>
              </a:rPr>
              <a:t>”, she smiles.</a:t>
            </a:r>
          </a:p>
          <a:p>
            <a:pPr algn="l"/>
            <a:endParaRPr lang="en-GB" sz="12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7139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16/10/2024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688" r:id="rId4"/>
    <p:sldLayoutId id="2147483689" r:id="rId5"/>
    <p:sldLayoutId id="2147483693" r:id="rId6"/>
    <p:sldLayoutId id="2147483697" r:id="rId7"/>
    <p:sldLayoutId id="2147483698" r:id="rId8"/>
    <p:sldLayoutId id="2147483681" r:id="rId9"/>
    <p:sldLayoutId id="2147483680" r:id="rId10"/>
    <p:sldLayoutId id="2147483686" r:id="rId11"/>
    <p:sldLayoutId id="2147483706" r:id="rId12"/>
    <p:sldLayoutId id="2147483727" r:id="rId13"/>
    <p:sldLayoutId id="2147483709" r:id="rId14"/>
    <p:sldLayoutId id="2147483694" r:id="rId15"/>
    <p:sldLayoutId id="2147483733" r:id="rId16"/>
    <p:sldLayoutId id="2147483728" r:id="rId17"/>
    <p:sldLayoutId id="2147483734" r:id="rId18"/>
    <p:sldLayoutId id="2147483736" r:id="rId19"/>
    <p:sldLayoutId id="2147483735" r:id="rId20"/>
    <p:sldLayoutId id="2147483715" r:id="rId21"/>
    <p:sldLayoutId id="2147483737" r:id="rId22"/>
    <p:sldLayoutId id="2147483679" r:id="rId23"/>
    <p:sldLayoutId id="2147483696" r:id="rId24"/>
    <p:sldLayoutId id="2147483722" r:id="rId25"/>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icef.org.uk/rights-respecting-schools/wp-content/uploads/sites/4/2024/10/Balancing-Rights_Discussion-Activity-Handout_October-2024.pdf"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s://www.amnesty.org.uk/files/book_-_right_here_right_now_0.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video" Target="https://www.youtube.com/embed/xM3cj2-6OAk?feature=oembed" TargetMode="Externa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s://www.unicef.org.uk/rights-respecting-schools/wp-content/uploads/sites/4/2024/10/Balancing-Rights_Discussion-Activity-Handout_October-202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wo boys in uniform holding each other">
            <a:extLst>
              <a:ext uri="{FF2B5EF4-FFF2-40B4-BE49-F238E27FC236}">
                <a16:creationId xmlns:a16="http://schemas.microsoft.com/office/drawing/2014/main" id="{B479EE79-C5A0-4D92-E2C8-B35CFE40A3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790" b="5612"/>
          <a:stretch/>
        </p:blipFill>
        <p:spPr>
          <a:xfrm>
            <a:off x="0" y="-18093"/>
            <a:ext cx="12192000" cy="6876094"/>
          </a:xfrm>
          <a:prstGeom prst="rect">
            <a:avLst/>
          </a:prstGeom>
        </p:spPr>
      </p:pic>
      <p:pic>
        <p:nvPicPr>
          <p:cNvPr id="14" name="Picture 13">
            <a:extLst>
              <a:ext uri="{FF2B5EF4-FFF2-40B4-BE49-F238E27FC236}">
                <a16:creationId xmlns:a16="http://schemas.microsoft.com/office/drawing/2014/main" id="{0A07B8D7-9F8A-FC03-DE9E-EB78C23C6321}"/>
              </a:ext>
            </a:extLst>
          </p:cNvPr>
          <p:cNvPicPr>
            <a:picLocks noChangeAspect="1"/>
          </p:cNvPicPr>
          <p:nvPr/>
        </p:nvPicPr>
        <p:blipFill>
          <a:blip r:embed="rId4"/>
          <a:stretch>
            <a:fillRect/>
          </a:stretch>
        </p:blipFill>
        <p:spPr>
          <a:xfrm>
            <a:off x="399920" y="4572000"/>
            <a:ext cx="4216761" cy="2034101"/>
          </a:xfrm>
          <a:prstGeom prst="rect">
            <a:avLst/>
          </a:prstGeom>
        </p:spPr>
      </p:pic>
      <p:pic>
        <p:nvPicPr>
          <p:cNvPr id="15" name="Picture 14">
            <a:extLst>
              <a:ext uri="{FF2B5EF4-FFF2-40B4-BE49-F238E27FC236}">
                <a16:creationId xmlns:a16="http://schemas.microsoft.com/office/drawing/2014/main" id="{C7CE5F00-F75E-E2C8-3602-FE747E893A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54070" y="0"/>
            <a:ext cx="2138010" cy="1771650"/>
          </a:xfrm>
          <a:prstGeom prst="rect">
            <a:avLst/>
          </a:prstGeom>
        </p:spPr>
      </p:pic>
      <p:sp>
        <p:nvSpPr>
          <p:cNvPr id="16" name="TextBox 15">
            <a:extLst>
              <a:ext uri="{FF2B5EF4-FFF2-40B4-BE49-F238E27FC236}">
                <a16:creationId xmlns:a16="http://schemas.microsoft.com/office/drawing/2014/main" id="{DB9D85A2-89A9-FF53-31BD-D346D69D8494}"/>
              </a:ext>
            </a:extLst>
          </p:cNvPr>
          <p:cNvSpPr txBox="1"/>
          <p:nvPr/>
        </p:nvSpPr>
        <p:spPr>
          <a:xfrm rot="5400000">
            <a:off x="11396377" y="506198"/>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UNICEF/Maule-</a:t>
            </a:r>
            <a:r>
              <a:rPr lang="en-GB" sz="800" b="0" i="0" dirty="0" err="1">
                <a:solidFill>
                  <a:schemeClr val="bg1"/>
                </a:solidFill>
                <a:effectLst/>
                <a:latin typeface="Univers LT Pro 45 Light" panose="020B0403020202020204" pitchFamily="34" charset="77"/>
              </a:rPr>
              <a:t>ffinch</a:t>
            </a:r>
            <a:endParaRPr lang="en-US" sz="800" b="0" i="0" dirty="0">
              <a:solidFill>
                <a:schemeClr val="bg1"/>
              </a:solidFill>
              <a:latin typeface="Univers LT Pro 45 Light" panose="020B0403020202020204" pitchFamily="34" charset="77"/>
            </a:endParaRPr>
          </a:p>
        </p:txBody>
      </p:sp>
      <p:sp>
        <p:nvSpPr>
          <p:cNvPr id="17" name="Rectangle 16">
            <a:extLst>
              <a:ext uri="{FF2B5EF4-FFF2-40B4-BE49-F238E27FC236}">
                <a16:creationId xmlns:a16="http://schemas.microsoft.com/office/drawing/2014/main" id="{F80624D7-04B7-2C71-7E89-60912AA9066C}"/>
              </a:ext>
            </a:extLst>
          </p:cNvPr>
          <p:cNvSpPr/>
          <p:nvPr/>
        </p:nvSpPr>
        <p:spPr>
          <a:xfrm>
            <a:off x="8116625" y="5976932"/>
            <a:ext cx="3804042" cy="62916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dirty="0">
                <a:latin typeface="Arial Black" panose="020B0A04020102020204" pitchFamily="34" charset="0"/>
              </a:rPr>
              <a:t>BALANCING RIGHTS</a:t>
            </a:r>
          </a:p>
        </p:txBody>
      </p:sp>
    </p:spTree>
    <p:extLst>
      <p:ext uri="{BB962C8B-B14F-4D97-AF65-F5344CB8AC3E}">
        <p14:creationId xmlns:p14="http://schemas.microsoft.com/office/powerpoint/2010/main" val="355362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2" y="276226"/>
            <a:ext cx="3784801" cy="699404"/>
          </a:xfrm>
        </p:spPr>
        <p:txBody>
          <a:bodyPr/>
          <a:lstStyle/>
          <a:p>
            <a:r>
              <a:rPr lang="en-US" dirty="0"/>
              <a:t>ACTIVITIES</a:t>
            </a:r>
          </a:p>
        </p:txBody>
      </p:sp>
      <p:sp>
        <p:nvSpPr>
          <p:cNvPr id="10" name="Oval 9">
            <a:extLst>
              <a:ext uri="{FF2B5EF4-FFF2-40B4-BE49-F238E27FC236}">
                <a16:creationId xmlns:a16="http://schemas.microsoft.com/office/drawing/2014/main" id="{6A7E2013-FBD0-58A4-E13A-2E171B8674C1}"/>
              </a:ext>
            </a:extLst>
          </p:cNvPr>
          <p:cNvSpPr/>
          <p:nvPr/>
        </p:nvSpPr>
        <p:spPr>
          <a:xfrm>
            <a:off x="300899"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dirty="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4" name="TextBox 3">
            <a:extLst>
              <a:ext uri="{FF2B5EF4-FFF2-40B4-BE49-F238E27FC236}">
                <a16:creationId xmlns:a16="http://schemas.microsoft.com/office/drawing/2014/main" id="{7941FE24-1263-6F99-804A-B4A27B7A8009}"/>
              </a:ext>
            </a:extLst>
          </p:cNvPr>
          <p:cNvSpPr txBox="1"/>
          <p:nvPr/>
        </p:nvSpPr>
        <p:spPr>
          <a:xfrm>
            <a:off x="771699" y="2845941"/>
            <a:ext cx="2980862" cy="1754326"/>
          </a:xfrm>
          <a:prstGeom prst="rect">
            <a:avLst/>
          </a:prstGeom>
          <a:noFill/>
        </p:spPr>
        <p:txBody>
          <a:bodyPr wrap="square" lIns="91440" tIns="45720" rIns="91440" bIns="45720" rtlCol="0" anchor="t">
            <a:spAutoFit/>
          </a:bodyPr>
          <a:lstStyle/>
          <a:p>
            <a:pPr algn="ctr"/>
            <a:r>
              <a:rPr lang="en-GB" sz="1800" b="0" i="0" u="none" strike="noStrike" dirty="0">
                <a:solidFill>
                  <a:srgbClr val="000000"/>
                </a:solidFill>
                <a:effectLst/>
                <a:latin typeface="Arial" panose="020B0604020202020204" pitchFamily="34" charset="0"/>
              </a:rPr>
              <a:t>4. Work with colleagues to develop a lesson to help learners understand how and why rights sometimes need to be limited or balanced. </a:t>
            </a:r>
            <a:endParaRPr lang="en-GB" sz="2000" i="0" dirty="0">
              <a:effectLst/>
              <a:latin typeface="Univers LT Pro 45 Light" panose="020B0403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684C5A-42DC-4F02-3F4A-7DB2BD1BDD21}"/>
              </a:ext>
            </a:extLst>
          </p:cNvPr>
          <p:cNvSpPr txBox="1"/>
          <p:nvPr/>
        </p:nvSpPr>
        <p:spPr>
          <a:xfrm>
            <a:off x="4560889" y="2845941"/>
            <a:ext cx="3153065" cy="2308324"/>
          </a:xfrm>
          <a:prstGeom prst="rect">
            <a:avLst/>
          </a:prstGeom>
          <a:noFill/>
        </p:spPr>
        <p:txBody>
          <a:bodyPr wrap="square" lIns="91440" tIns="45720" rIns="91440" bIns="45720" rtlCol="0" anchor="t">
            <a:spAutoFit/>
          </a:bodyPr>
          <a:lstStyle/>
          <a:p>
            <a:pPr algn="ctr"/>
            <a:r>
              <a:rPr lang="en-GB" sz="1800" b="0" i="0" u="none" strike="noStrike" dirty="0">
                <a:solidFill>
                  <a:srgbClr val="000000"/>
                </a:solidFill>
                <a:effectLst/>
                <a:latin typeface="Arial" panose="020B0604020202020204" pitchFamily="34" charset="0"/>
              </a:rPr>
              <a:t>5. Look at articles 2,3,6 and 12. These ‘General Principles’ of the CRC apply to all other rights. Imagine a rights in conflict situation – work through the General Principles to see how they would apply.</a:t>
            </a:r>
            <a:endParaRPr lang="en-GB" sz="2000" kern="100" dirty="0">
              <a:latin typeface="Univers LT Pro 45 Light" panose="020B0403020202020204" pitchFamily="34" charset="0"/>
              <a:ea typeface="Calibri"/>
              <a:cs typeface="Arial" panose="020B0604020202020204" pitchFamily="34" charset="0"/>
            </a:endParaRPr>
          </a:p>
        </p:txBody>
      </p:sp>
      <p:sp>
        <p:nvSpPr>
          <p:cNvPr id="7" name="TextBox 6">
            <a:extLst>
              <a:ext uri="{FF2B5EF4-FFF2-40B4-BE49-F238E27FC236}">
                <a16:creationId xmlns:a16="http://schemas.microsoft.com/office/drawing/2014/main" id="{AF172AB8-B6D0-FD96-C365-BBAB2E5AAE0A}"/>
              </a:ext>
            </a:extLst>
          </p:cNvPr>
          <p:cNvSpPr txBox="1"/>
          <p:nvPr/>
        </p:nvSpPr>
        <p:spPr>
          <a:xfrm>
            <a:off x="8459662" y="2784385"/>
            <a:ext cx="3153065" cy="1815882"/>
          </a:xfrm>
          <a:prstGeom prst="rect">
            <a:avLst/>
          </a:prstGeom>
          <a:noFill/>
        </p:spPr>
        <p:txBody>
          <a:bodyPr wrap="square" lIns="91440" tIns="45720" rIns="91440" bIns="45720" rtlCol="0" anchor="t">
            <a:spAutoFit/>
          </a:bodyPr>
          <a:lstStyle/>
          <a:p>
            <a:pPr algn="ctr"/>
            <a:r>
              <a:rPr lang="en-GB" sz="1800" b="0" i="0" u="none" strike="noStrike" dirty="0">
                <a:solidFill>
                  <a:srgbClr val="000000"/>
                </a:solidFill>
                <a:effectLst/>
                <a:latin typeface="Arial" panose="020B0604020202020204" pitchFamily="34" charset="0"/>
              </a:rPr>
              <a:t>6. Work on a newsletter article or workshop plan for parents/carers to help them understand about balancing rights at home</a:t>
            </a:r>
            <a:r>
              <a:rPr lang="en-GB" sz="2000" kern="100" dirty="0">
                <a:latin typeface="Univers LT Pro 45 Light" panose="020B0403020202020204" pitchFamily="34" charset="0"/>
                <a:ea typeface="Calibri"/>
                <a:cs typeface="Arial"/>
              </a:rPr>
              <a:t>.</a:t>
            </a:r>
          </a:p>
          <a:p>
            <a:pPr algn="ctr"/>
            <a:endParaRPr lang="en-GB" sz="2000" kern="1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62892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1" y="261836"/>
            <a:ext cx="3877004" cy="763400"/>
          </a:xfrm>
        </p:spPr>
        <p:txBody>
          <a:bodyPr/>
          <a:lstStyle/>
          <a:p>
            <a:r>
              <a:rPr lang="en-US" dirty="0"/>
              <a:t>RESOURCES</a:t>
            </a:r>
          </a:p>
        </p:txBody>
      </p:sp>
      <p:sp>
        <p:nvSpPr>
          <p:cNvPr id="4" name="Text Placeholder 3">
            <a:extLst>
              <a:ext uri="{FF2B5EF4-FFF2-40B4-BE49-F238E27FC236}">
                <a16:creationId xmlns:a16="http://schemas.microsoft.com/office/drawing/2014/main" id="{66AA8DC9-D358-ED48-A67B-054AB50D5A8B}"/>
              </a:ext>
            </a:extLst>
          </p:cNvPr>
          <p:cNvSpPr>
            <a:spLocks noGrp="1"/>
          </p:cNvSpPr>
          <p:nvPr>
            <p:ph type="body" sz="quarter" idx="17"/>
          </p:nvPr>
        </p:nvSpPr>
        <p:spPr>
          <a:xfrm>
            <a:off x="528635" y="1189611"/>
            <a:ext cx="11460165" cy="46522"/>
          </a:xfrm>
        </p:spPr>
        <p:txBody>
          <a:bodyPr/>
          <a:lstStyle/>
          <a:p>
            <a:r>
              <a:rPr lang="en-GB" dirty="0"/>
              <a:t>You may find the following resources useful for your work on embedding rights throughout the curriculum:</a:t>
            </a:r>
            <a:endParaRPr lang="en-GB" dirty="0">
              <a:solidFill>
                <a:schemeClr val="bg1"/>
              </a:solidFill>
            </a:endParaRPr>
          </a:p>
        </p:txBody>
      </p:sp>
      <p:sp>
        <p:nvSpPr>
          <p:cNvPr id="2" name="TextBox 1">
            <a:extLst>
              <a:ext uri="{FF2B5EF4-FFF2-40B4-BE49-F238E27FC236}">
                <a16:creationId xmlns:a16="http://schemas.microsoft.com/office/drawing/2014/main" id="{E56F0F16-0421-722B-999F-BDA1A47EB953}"/>
              </a:ext>
            </a:extLst>
          </p:cNvPr>
          <p:cNvSpPr txBox="1"/>
          <p:nvPr/>
        </p:nvSpPr>
        <p:spPr>
          <a:xfrm>
            <a:off x="558615" y="2354245"/>
            <a:ext cx="11543622" cy="959943"/>
          </a:xfrm>
          <a:prstGeom prst="rect">
            <a:avLst/>
          </a:prstGeom>
          <a:noFill/>
        </p:spPr>
        <p:txBody>
          <a:bodyPr wrap="square" lIns="91440" tIns="45720" rIns="91440" bIns="45720" rtlCol="0" anchor="t">
            <a:spAutoFit/>
          </a:bodyPr>
          <a:lstStyle/>
          <a:p>
            <a:pPr marL="285750" indent="-285750">
              <a:lnSpc>
                <a:spcPct val="107000"/>
              </a:lnSpc>
              <a:buFont typeface="Arial" panose="020B0604020202020204" pitchFamily="34" charset="0"/>
              <a:buChar char="•"/>
            </a:pPr>
            <a:r>
              <a:rPr lang="en-GB" kern="100" dirty="0">
                <a:solidFill>
                  <a:srgbClr val="FFFF00"/>
                </a:solidFill>
                <a:latin typeface="Arial"/>
                <a:ea typeface="Calibri"/>
                <a:cs typeface="Arial"/>
              </a:rPr>
              <a:t>​</a:t>
            </a:r>
            <a:r>
              <a:rPr lang="en-GB" kern="100" dirty="0">
                <a:solidFill>
                  <a:srgbClr val="FFFF00"/>
                </a:solidFill>
                <a:latin typeface="Arial"/>
                <a:ea typeface="Calibri"/>
                <a:cs typeface="Arial"/>
                <a:hlinkClick r:id="rId3">
                  <a:extLst>
                    <a:ext uri="{A12FA001-AC4F-418D-AE19-62706E023703}">
                      <ahyp:hlinkClr xmlns:ahyp="http://schemas.microsoft.com/office/drawing/2018/hyperlinkcolor" val="tx"/>
                    </a:ext>
                  </a:extLst>
                </a:hlinkClick>
              </a:rPr>
              <a:t>Balancing Rights Resource sheet.</a:t>
            </a:r>
            <a:endParaRPr lang="en-GB" kern="100" dirty="0">
              <a:solidFill>
                <a:srgbClr val="FFFF00"/>
              </a:solidFill>
              <a:latin typeface="Arial"/>
              <a:ea typeface="Calibri"/>
              <a:cs typeface="Arial"/>
            </a:endParaRPr>
          </a:p>
          <a:p>
            <a:pPr marL="285750" indent="-285750">
              <a:lnSpc>
                <a:spcPct val="107000"/>
              </a:lnSpc>
              <a:buFont typeface="Arial" panose="020B0604020202020204" pitchFamily="34" charset="0"/>
              <a:buChar char="•"/>
            </a:pPr>
            <a:r>
              <a:rPr lang="en-GB" kern="100" dirty="0">
                <a:solidFill>
                  <a:srgbClr val="FFFF00"/>
                </a:solidFill>
                <a:latin typeface="Arial"/>
                <a:ea typeface="Calibri"/>
                <a:cs typeface="Arial"/>
                <a:hlinkClick r:id="rId4">
                  <a:extLst>
                    <a:ext uri="{A12FA001-AC4F-418D-AE19-62706E023703}">
                      <ahyp:hlinkClr xmlns:ahyp="http://schemas.microsoft.com/office/drawing/2018/hyperlinkcolor" val="tx"/>
                    </a:ext>
                  </a:extLst>
                </a:hlinkClick>
              </a:rPr>
              <a:t>Rights Here, Right Now </a:t>
            </a:r>
            <a:r>
              <a:rPr lang="en-GB" kern="100" dirty="0">
                <a:solidFill>
                  <a:srgbClr val="FFFF00"/>
                </a:solidFill>
                <a:latin typeface="Arial"/>
                <a:ea typeface="Calibri"/>
                <a:cs typeface="Arial"/>
              </a:rPr>
              <a:t>is a citizenship resource that was developed for 11 to 14 year old pupils to learn about their rights under the Human Rights Act. It has a lesson on balancing rights on page 63.  </a:t>
            </a:r>
          </a:p>
        </p:txBody>
      </p:sp>
    </p:spTree>
    <p:extLst>
      <p:ext uri="{BB962C8B-B14F-4D97-AF65-F5344CB8AC3E}">
        <p14:creationId xmlns:p14="http://schemas.microsoft.com/office/powerpoint/2010/main" val="182551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5B4B5-69A9-414B-94D4-B73447AD9CCF}"/>
              </a:ext>
            </a:extLst>
          </p:cNvPr>
          <p:cNvSpPr>
            <a:spLocks noGrp="1"/>
          </p:cNvSpPr>
          <p:nvPr>
            <p:ph type="body" sz="quarter" idx="14"/>
          </p:nvPr>
        </p:nvSpPr>
        <p:spPr>
          <a:xfrm>
            <a:off x="348753" y="531140"/>
            <a:ext cx="3918568" cy="714793"/>
          </a:xfrm>
        </p:spPr>
        <p:txBody>
          <a:bodyPr/>
          <a:lstStyle/>
          <a:p>
            <a:r>
              <a:rPr lang="en-US" dirty="0"/>
              <a:t>REFLECTION</a:t>
            </a:r>
          </a:p>
        </p:txBody>
      </p:sp>
      <p:sp>
        <p:nvSpPr>
          <p:cNvPr id="11" name="Text Placeholder 10">
            <a:extLst>
              <a:ext uri="{FF2B5EF4-FFF2-40B4-BE49-F238E27FC236}">
                <a16:creationId xmlns:a16="http://schemas.microsoft.com/office/drawing/2014/main" id="{E84187A1-4B13-FD1D-0491-0E5FA9420FCD}"/>
              </a:ext>
            </a:extLst>
          </p:cNvPr>
          <p:cNvSpPr>
            <a:spLocks noGrp="1"/>
          </p:cNvSpPr>
          <p:nvPr>
            <p:ph type="body" sz="quarter" idx="21"/>
          </p:nvPr>
        </p:nvSpPr>
        <p:spPr>
          <a:xfrm>
            <a:off x="348753" y="1549357"/>
            <a:ext cx="5305425" cy="3050982"/>
          </a:xfrm>
        </p:spPr>
        <p:txBody>
          <a:bodyPr>
            <a:normAutofit lnSpcReduction="10000"/>
          </a:bodyPr>
          <a:lstStyle/>
          <a:p>
            <a:pPr marL="0" indent="0" algn="l" rtl="0" fontAlgn="base">
              <a:buNone/>
            </a:pPr>
            <a:r>
              <a:rPr lang="en-GB" sz="1800" b="0" i="0" u="none" strike="noStrike" dirty="0">
                <a:solidFill>
                  <a:srgbClr val="000000"/>
                </a:solidFill>
                <a:effectLst/>
                <a:latin typeface="Arial" panose="020B0604020202020204" pitchFamily="34" charset="0"/>
              </a:rPr>
              <a:t>Take a few moments for personal thought and reflection:</a:t>
            </a:r>
            <a:r>
              <a:rPr lang="en-US" sz="1800" b="0" i="0" dirty="0">
                <a:solidFill>
                  <a:srgbClr val="000000"/>
                </a:solidFill>
                <a:effectLst/>
                <a:latin typeface="Arial" panose="020B0604020202020204" pitchFamily="34" charset="0"/>
              </a:rPr>
              <a:t>​</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600" b="0" i="0" u="none" strike="noStrike" dirty="0">
                <a:effectLst/>
                <a:latin typeface="Arial" panose="020B0604020202020204" pitchFamily="34" charset="0"/>
              </a:rPr>
              <a:t>Why is it good that rights exist…why do they matter?</a:t>
            </a:r>
            <a:r>
              <a:rPr lang="en-US" sz="1600" b="0" i="0" dirty="0">
                <a:effectLst/>
                <a:latin typeface="Arial" panose="020B0604020202020204" pitchFamily="34" charset="0"/>
              </a:rPr>
              <a:t>​</a:t>
            </a:r>
          </a:p>
          <a:p>
            <a:pPr algn="l" rtl="0" fontAlgn="base">
              <a:buFont typeface="Arial" panose="020B0604020202020204" pitchFamily="34" charset="0"/>
              <a:buChar char="•"/>
            </a:pPr>
            <a:r>
              <a:rPr lang="en-GB" sz="1600" b="0" i="0" u="none" strike="noStrike" dirty="0">
                <a:effectLst/>
                <a:latin typeface="Arial" panose="020B0604020202020204" pitchFamily="34" charset="0"/>
              </a:rPr>
              <a:t>How can I, as a duty bearer, help learners by balancing their rights?</a:t>
            </a:r>
            <a:r>
              <a:rPr lang="en-US" sz="1600" b="0" i="0" dirty="0">
                <a:effectLst/>
                <a:latin typeface="Arial" panose="020B0604020202020204" pitchFamily="34" charset="0"/>
              </a:rPr>
              <a:t>​</a:t>
            </a:r>
          </a:p>
          <a:p>
            <a:pPr algn="l" rtl="0" fontAlgn="base">
              <a:buFont typeface="Arial" panose="020B0604020202020204" pitchFamily="34" charset="0"/>
              <a:buChar char="•"/>
            </a:pPr>
            <a:r>
              <a:rPr lang="en-GB" sz="1600" b="0" i="0" u="none" strike="noStrike" dirty="0">
                <a:effectLst/>
                <a:latin typeface="Arial" panose="020B0604020202020204" pitchFamily="34" charset="0"/>
              </a:rPr>
              <a:t>When I have to limit a child’s right, how can I do so in a way that respects them and maintains their dignity?</a:t>
            </a:r>
            <a:r>
              <a:rPr lang="en-US" sz="1600" b="0" i="0" dirty="0">
                <a:effectLst/>
                <a:latin typeface="Arial" panose="020B0604020202020204" pitchFamily="34" charset="0"/>
              </a:rPr>
              <a:t>​</a:t>
            </a:r>
          </a:p>
          <a:p>
            <a:pPr algn="l" rtl="0" fontAlgn="base">
              <a:buFont typeface="Arial" panose="020B0604020202020204" pitchFamily="34" charset="0"/>
              <a:buChar char="•"/>
            </a:pPr>
            <a:r>
              <a:rPr lang="en-GB" sz="1600" b="0" i="0" u="none" strike="noStrike" dirty="0">
                <a:effectLst/>
                <a:latin typeface="Arial" panose="020B0604020202020204" pitchFamily="34" charset="0"/>
              </a:rPr>
              <a:t>Are there any rights which I think should never be restricted or limited?</a:t>
            </a:r>
            <a:r>
              <a:rPr lang="en-US" sz="1600" b="0" i="0" dirty="0">
                <a:effectLst/>
                <a:latin typeface="Arial" panose="020B0604020202020204" pitchFamily="34" charset="0"/>
              </a:rPr>
              <a:t>​</a:t>
            </a:r>
          </a:p>
          <a:p>
            <a:pPr algn="l" rtl="0" fontAlgn="base">
              <a:buFont typeface="Arial" panose="020B0604020202020204" pitchFamily="34" charset="0"/>
              <a:buChar char="•"/>
            </a:pPr>
            <a:r>
              <a:rPr lang="en-GB" sz="1600" b="0" i="0" u="none" strike="noStrike" dirty="0">
                <a:effectLst/>
                <a:latin typeface="Arial" panose="020B0604020202020204" pitchFamily="34" charset="0"/>
              </a:rPr>
              <a:t>How can I add to our school’s culture of mutual respect for rights? </a:t>
            </a:r>
            <a:endParaRPr lang="en-US" sz="1600" b="0" i="0" dirty="0">
              <a:effectLst/>
              <a:latin typeface="Arial" panose="020B0604020202020204" pitchFamily="34" charset="0"/>
            </a:endParaRPr>
          </a:p>
          <a:p>
            <a:pPr marL="0" indent="0">
              <a:buNone/>
            </a:pPr>
            <a:endParaRPr lang="en-GB" sz="2400" kern="1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5" name="TextBox 4">
            <a:extLst>
              <a:ext uri="{FF2B5EF4-FFF2-40B4-BE49-F238E27FC236}">
                <a16:creationId xmlns:a16="http://schemas.microsoft.com/office/drawing/2014/main" id="{84AD58B3-CEEB-1382-941A-4818B5FE636C}"/>
              </a:ext>
            </a:extLst>
          </p:cNvPr>
          <p:cNvSpPr txBox="1"/>
          <p:nvPr/>
        </p:nvSpPr>
        <p:spPr>
          <a:xfrm rot="5400000">
            <a:off x="11452265" y="506198"/>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6" name="Picture 5" descr="A child holding blue tubes&#10;&#10;Description automatically generated">
            <a:extLst>
              <a:ext uri="{FF2B5EF4-FFF2-40B4-BE49-F238E27FC236}">
                <a16:creationId xmlns:a16="http://schemas.microsoft.com/office/drawing/2014/main" id="{6C61AA12-B5B7-79A0-D77F-C19BE92CEFF1}"/>
              </a:ext>
            </a:extLst>
          </p:cNvPr>
          <p:cNvPicPr>
            <a:picLocks noChangeAspect="1"/>
          </p:cNvPicPr>
          <p:nvPr/>
        </p:nvPicPr>
        <p:blipFill rotWithShape="1">
          <a:blip r:embed="rId3">
            <a:extLst>
              <a:ext uri="{28A0092B-C50C-407E-A947-70E740481C1C}">
                <a14:useLocalDpi xmlns:a14="http://schemas.microsoft.com/office/drawing/2010/main" val="0"/>
              </a:ext>
            </a:extLst>
          </a:blip>
          <a:srcRect l="22285" r="16550"/>
          <a:stretch/>
        </p:blipFill>
        <p:spPr>
          <a:xfrm>
            <a:off x="5842659" y="-62344"/>
            <a:ext cx="6349341" cy="6920343"/>
          </a:xfrm>
          <a:prstGeom prst="rect">
            <a:avLst/>
          </a:prstGeom>
        </p:spPr>
      </p:pic>
      <p:sp>
        <p:nvSpPr>
          <p:cNvPr id="7" name="TextBox 6">
            <a:extLst>
              <a:ext uri="{FF2B5EF4-FFF2-40B4-BE49-F238E27FC236}">
                <a16:creationId xmlns:a16="http://schemas.microsoft.com/office/drawing/2014/main" id="{53AEEBC4-0F4E-3D4B-0370-6E580488D89A}"/>
              </a:ext>
            </a:extLst>
          </p:cNvPr>
          <p:cNvSpPr txBox="1"/>
          <p:nvPr/>
        </p:nvSpPr>
        <p:spPr>
          <a:xfrm rot="5400000">
            <a:off x="11344542" y="6425049"/>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a:t>
            </a:r>
            <a:r>
              <a:rPr lang="en-GB" sz="800" dirty="0">
                <a:solidFill>
                  <a:schemeClr val="bg1"/>
                </a:solidFill>
                <a:latin typeface="Univers LT Pro 45 Light" panose="020B0403020202020204" pitchFamily="34" charset="77"/>
              </a:rPr>
              <a:t>Dawe</a:t>
            </a:r>
            <a:endParaRPr lang="en-US" sz="8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34495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624515" y="472562"/>
            <a:ext cx="3558350" cy="714793"/>
          </a:xfrm>
        </p:spPr>
        <p:txBody>
          <a:bodyPr/>
          <a:lstStyle/>
          <a:p>
            <a:r>
              <a:rPr lang="en-US" dirty="0"/>
              <a:t>CONTENTS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2707" y="288319"/>
            <a:ext cx="2247510" cy="1083281"/>
          </a:xfrm>
          <a:prstGeom prst="rect">
            <a:avLst/>
          </a:prstGeom>
        </p:spPr>
      </p:pic>
      <p:sp>
        <p:nvSpPr>
          <p:cNvPr id="3" name="TextBox 2">
            <a:extLst>
              <a:ext uri="{FF2B5EF4-FFF2-40B4-BE49-F238E27FC236}">
                <a16:creationId xmlns:a16="http://schemas.microsoft.com/office/drawing/2014/main" id="{2672D68A-7481-9C1B-3302-026616357CC4}"/>
              </a:ext>
            </a:extLst>
          </p:cNvPr>
          <p:cNvSpPr txBox="1"/>
          <p:nvPr/>
        </p:nvSpPr>
        <p:spPr>
          <a:xfrm>
            <a:off x="624515" y="1532871"/>
            <a:ext cx="9180743" cy="959943"/>
          </a:xfrm>
          <a:prstGeom prst="rect">
            <a:avLst/>
          </a:prstGeom>
          <a:noFill/>
        </p:spPr>
        <p:txBody>
          <a:bodyPr wrap="square" lIns="91440" tIns="45720" rIns="91440" bIns="45720" anchor="t">
            <a:spAutoFit/>
          </a:bodyPr>
          <a:lstStyle/>
          <a:p>
            <a:pPr>
              <a:lnSpc>
                <a:spcPct val="107000"/>
              </a:lnSpc>
            </a:pPr>
            <a:r>
              <a:rPr lang="en-GB" dirty="0">
                <a:latin typeface="Arial"/>
                <a:ea typeface="Times New Roman" panose="02020603050405020304" pitchFamily="18" charset="0"/>
                <a:cs typeface="Arial"/>
              </a:rPr>
              <a:t>Topic: Balancing Rights</a:t>
            </a:r>
            <a:endParaRPr lang="en-GB" dirty="0">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For each slide, please look at the presenter notes for </a:t>
            </a:r>
            <a:r>
              <a:rPr lang="en-GB" dirty="0">
                <a:latin typeface="Arial" panose="020B0604020202020204" pitchFamily="34" charset="0"/>
                <a:ea typeface="Times New Roman" panose="02020603050405020304" pitchFamily="18" charset="0"/>
                <a:cs typeface="Arial" panose="020B0604020202020204" pitchFamily="34" charset="0"/>
              </a:rPr>
              <a:t>delivery information.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896B6967-CA41-0841-2839-ED3AA3068632}"/>
              </a:ext>
            </a:extLst>
          </p:cNvPr>
          <p:cNvSpPr txBox="1">
            <a:spLocks/>
          </p:cNvSpPr>
          <p:nvPr/>
        </p:nvSpPr>
        <p:spPr>
          <a:xfrm>
            <a:off x="624515" y="2367147"/>
            <a:ext cx="10097914" cy="4490853"/>
          </a:xfrm>
          <a:prstGeom prst="rect">
            <a:avLst/>
          </a:prstGeom>
        </p:spPr>
        <p:txBody>
          <a:bodyPr vert="horz" lIns="0" tIns="45720" rIns="91440" bIns="45720" numCol="2" rtlCol="0">
            <a:normAutofit/>
          </a:bodyPr>
          <a:lstStyle>
            <a:lvl1pPr marL="228600" indent="-228600" algn="l" defTabSz="914400" rtl="0" eaLnBrk="1" latinLnBrk="0" hangingPunct="1">
              <a:lnSpc>
                <a:spcPct val="90000"/>
              </a:lnSpc>
              <a:spcBef>
                <a:spcPts val="1000"/>
              </a:spcBef>
              <a:buClr>
                <a:srgbClr val="FFFF00"/>
              </a:buClr>
              <a:buFont typeface="Arial" panose="020B0604020202020204" pitchFamily="34" charset="0"/>
              <a:buChar char="•"/>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solidFill>
                  <a:schemeClr val="tx1"/>
                </a:solidFill>
                <a:latin typeface="Arial" panose="020B0604020202020204" pitchFamily="34" charset="0"/>
                <a:cs typeface="Arial" panose="020B0604020202020204" pitchFamily="34" charset="0"/>
              </a:rPr>
              <a:t>Slide 3: Aims of the Session</a:t>
            </a:r>
          </a:p>
          <a:p>
            <a:pPr>
              <a:lnSpc>
                <a:spcPct val="150000"/>
              </a:lnSpc>
            </a:pPr>
            <a:r>
              <a:rPr lang="en-US" dirty="0">
                <a:solidFill>
                  <a:schemeClr val="tx1"/>
                </a:solidFill>
                <a:latin typeface="Arial" panose="020B0604020202020204" pitchFamily="34" charset="0"/>
                <a:cs typeface="Arial" panose="020B0604020202020204" pitchFamily="34" charset="0"/>
              </a:rPr>
              <a:t>Slide 4: Three ways to use this pack </a:t>
            </a:r>
          </a:p>
          <a:p>
            <a:pPr>
              <a:lnSpc>
                <a:spcPct val="150000"/>
              </a:lnSpc>
            </a:pPr>
            <a:r>
              <a:rPr lang="en-US" dirty="0">
                <a:solidFill>
                  <a:schemeClr val="tx1"/>
                </a:solidFill>
                <a:latin typeface="Arial" panose="020B0604020202020204" pitchFamily="34" charset="0"/>
                <a:cs typeface="Arial" panose="020B0604020202020204" pitchFamily="34" charset="0"/>
              </a:rPr>
              <a:t>Slide 5 : Introducing this month’s Spotlight</a:t>
            </a:r>
          </a:p>
          <a:p>
            <a:pPr>
              <a:lnSpc>
                <a:spcPct val="150000"/>
              </a:lnSpc>
            </a:pPr>
            <a:r>
              <a:rPr lang="en-US" dirty="0">
                <a:solidFill>
                  <a:schemeClr val="tx1"/>
                </a:solidFill>
                <a:latin typeface="Arial" panose="020B0604020202020204" pitchFamily="34" charset="0"/>
                <a:cs typeface="Arial" panose="020B0604020202020204" pitchFamily="34" charset="0"/>
              </a:rPr>
              <a:t>Slide 6: Links to RRSA Outcomes</a:t>
            </a:r>
          </a:p>
          <a:p>
            <a:pPr>
              <a:lnSpc>
                <a:spcPct val="150000"/>
              </a:lnSpc>
            </a:pPr>
            <a:r>
              <a:rPr lang="en-US" dirty="0">
                <a:solidFill>
                  <a:schemeClr val="tx1"/>
                </a:solidFill>
                <a:latin typeface="Arial" panose="020B0604020202020204" pitchFamily="34" charset="0"/>
                <a:cs typeface="Arial" panose="020B0604020202020204" pitchFamily="34" charset="0"/>
              </a:rPr>
              <a:t>Slide 7: Links to Articles</a:t>
            </a:r>
          </a:p>
          <a:p>
            <a:pPr>
              <a:lnSpc>
                <a:spcPct val="150000"/>
              </a:lnSpc>
            </a:pPr>
            <a:r>
              <a:rPr lang="en-US" dirty="0">
                <a:solidFill>
                  <a:schemeClr val="tx1"/>
                </a:solidFill>
                <a:latin typeface="Arial" panose="020B0604020202020204" pitchFamily="34" charset="0"/>
                <a:cs typeface="Arial" panose="020B0604020202020204" pitchFamily="34" charset="0"/>
              </a:rPr>
              <a:t>Slide 8: Let’s Discuss</a:t>
            </a:r>
          </a:p>
          <a:p>
            <a:pPr>
              <a:lnSpc>
                <a:spcPct val="150000"/>
              </a:lnSpc>
            </a:pPr>
            <a:endParaRPr lang="en-US" dirty="0">
              <a:solidFill>
                <a:schemeClr val="tx1"/>
              </a:solidFill>
              <a:latin typeface="Arial" panose="020B0604020202020204" pitchFamily="34" charset="0"/>
              <a:cs typeface="Arial" panose="020B0604020202020204" pitchFamily="34" charset="0"/>
            </a:endParaRPr>
          </a:p>
          <a:p>
            <a:pPr>
              <a:lnSpc>
                <a:spcPct val="150000"/>
              </a:lnSpc>
            </a:pPr>
            <a:endParaRPr lang="en-US" dirty="0">
              <a:solidFill>
                <a:schemeClr val="tx1"/>
              </a:solidFill>
              <a:latin typeface="Arial" panose="020B0604020202020204" pitchFamily="34" charset="0"/>
              <a:cs typeface="Arial" panose="020B0604020202020204" pitchFamily="34" charset="0"/>
            </a:endParaRPr>
          </a:p>
          <a:p>
            <a:pPr>
              <a:lnSpc>
                <a:spcPct val="150000"/>
              </a:lnSpc>
            </a:pPr>
            <a:r>
              <a:rPr lang="en-US" dirty="0">
                <a:solidFill>
                  <a:schemeClr val="tx1"/>
                </a:solidFill>
                <a:latin typeface="Arial" panose="020B0604020202020204" pitchFamily="34" charset="0"/>
                <a:cs typeface="Arial" panose="020B0604020202020204" pitchFamily="34" charset="0"/>
              </a:rPr>
              <a:t>Slide 9: Activities</a:t>
            </a:r>
          </a:p>
          <a:p>
            <a:pPr>
              <a:lnSpc>
                <a:spcPct val="150000"/>
              </a:lnSpc>
            </a:pPr>
            <a:r>
              <a:rPr lang="en-US" dirty="0">
                <a:solidFill>
                  <a:schemeClr val="tx1"/>
                </a:solidFill>
                <a:latin typeface="Arial" panose="020B0604020202020204" pitchFamily="34" charset="0"/>
                <a:cs typeface="Arial" panose="020B0604020202020204" pitchFamily="34" charset="0"/>
              </a:rPr>
              <a:t>Slide 10: Activities</a:t>
            </a:r>
          </a:p>
          <a:p>
            <a:pPr>
              <a:lnSpc>
                <a:spcPct val="150000"/>
              </a:lnSpc>
            </a:pPr>
            <a:r>
              <a:rPr lang="en-US" dirty="0">
                <a:solidFill>
                  <a:schemeClr val="tx1"/>
                </a:solidFill>
                <a:latin typeface="Arial" panose="020B0604020202020204" pitchFamily="34" charset="0"/>
                <a:cs typeface="Arial" panose="020B0604020202020204" pitchFamily="34" charset="0"/>
              </a:rPr>
              <a:t>Slide 12: Resources</a:t>
            </a:r>
          </a:p>
          <a:p>
            <a:pPr>
              <a:lnSpc>
                <a:spcPct val="150000"/>
              </a:lnSpc>
            </a:pPr>
            <a:r>
              <a:rPr lang="en-US" dirty="0">
                <a:solidFill>
                  <a:schemeClr val="tx1"/>
                </a:solidFill>
                <a:latin typeface="Arial" panose="020B0604020202020204" pitchFamily="34" charset="0"/>
                <a:cs typeface="Arial" panose="020B0604020202020204" pitchFamily="34" charset="0"/>
              </a:rPr>
              <a:t>Slide 13: Reflection</a:t>
            </a:r>
          </a:p>
          <a:p>
            <a:pPr>
              <a:lnSpc>
                <a:spcPct val="150000"/>
              </a:lnSpc>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59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166833"/>
            <a:ext cx="4637025" cy="1219848"/>
          </a:xfrm>
        </p:spPr>
        <p:txBody>
          <a:bodyPr/>
          <a:lstStyle/>
          <a:p>
            <a:r>
              <a:rPr lang="en-US" dirty="0"/>
              <a:t>AIMS OF THE SESSION</a:t>
            </a:r>
          </a:p>
        </p:txBody>
      </p:sp>
      <p:sp>
        <p:nvSpPr>
          <p:cNvPr id="5" name="Text Placeholder 4">
            <a:extLst>
              <a:ext uri="{FF2B5EF4-FFF2-40B4-BE49-F238E27FC236}">
                <a16:creationId xmlns:a16="http://schemas.microsoft.com/office/drawing/2014/main" id="{01FC584A-600E-17FD-C6B0-D239F66A7042}"/>
              </a:ext>
            </a:extLst>
          </p:cNvPr>
          <p:cNvSpPr>
            <a:spLocks noGrp="1"/>
          </p:cNvSpPr>
          <p:nvPr>
            <p:ph type="body" sz="quarter" idx="21"/>
          </p:nvPr>
        </p:nvSpPr>
        <p:spPr>
          <a:xfrm>
            <a:off x="528741" y="1707173"/>
            <a:ext cx="5305425" cy="376415"/>
          </a:xfrm>
        </p:spPr>
        <p:txBody>
          <a:bodyPr vert="horz" lIns="0" tIns="45720" rIns="91440" bIns="45720" rtlCol="0" anchor="t">
            <a:normAutofit fontScale="25000" lnSpcReduction="20000"/>
          </a:bodyPr>
          <a:lstStyle/>
          <a:p>
            <a:pPr marL="0" lvl="0" indent="0">
              <a:lnSpc>
                <a:spcPct val="107000"/>
              </a:lnSpc>
              <a:buNone/>
            </a:pPr>
            <a:endParaRPr lang="en-GB" sz="7200" kern="100" dirty="0">
              <a:effectLst/>
              <a:latin typeface="Arial" panose="020B0604020202020204" pitchFamily="34" charset="0"/>
              <a:ea typeface="Calibri" panose="020F0502020204030204" pitchFamily="34" charset="0"/>
              <a:cs typeface="Arial" panose="020B0604020202020204" pitchFamily="34" charset="0"/>
            </a:endParaRPr>
          </a:p>
          <a:p>
            <a:pPr algn="l" rtl="0" fontAlgn="base">
              <a:buFont typeface="Arial" panose="020B0604020202020204" pitchFamily="34" charset="0"/>
              <a:buChar char="•"/>
            </a:pPr>
            <a:r>
              <a:rPr lang="en-GB" sz="7200" b="0" i="0" u="none" strike="noStrike" dirty="0">
                <a:solidFill>
                  <a:srgbClr val="000000"/>
                </a:solidFill>
                <a:effectLst/>
                <a:latin typeface="Arial" panose="020B0604020202020204" pitchFamily="34" charset="0"/>
              </a:rPr>
              <a:t>To recognise that many rights can be limited or qualified in some way. </a:t>
            </a:r>
            <a:r>
              <a:rPr lang="en-US" sz="72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7200" b="0" i="0" u="none" strike="noStrike" dirty="0">
                <a:solidFill>
                  <a:srgbClr val="000000"/>
                </a:solidFill>
                <a:effectLst/>
                <a:latin typeface="Arial" panose="020B0604020202020204" pitchFamily="34" charset="0"/>
              </a:rPr>
              <a:t>To understand that although rights are interdependent, they may sometimes conflict with each other. </a:t>
            </a:r>
            <a:r>
              <a:rPr lang="en-US" sz="72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7200" b="0" i="0" u="none" strike="noStrike" dirty="0">
                <a:solidFill>
                  <a:srgbClr val="000000"/>
                </a:solidFill>
                <a:effectLst/>
                <a:latin typeface="Arial" panose="020B0604020202020204" pitchFamily="34" charset="0"/>
              </a:rPr>
              <a:t>To understand how and why rights may need to be balanced or limited.</a:t>
            </a:r>
            <a:r>
              <a:rPr lang="en-US" sz="72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7200" b="0" i="0" u="none" strike="noStrike" dirty="0">
                <a:solidFill>
                  <a:srgbClr val="000000"/>
                </a:solidFill>
                <a:effectLst/>
                <a:latin typeface="Arial" panose="020B0604020202020204" pitchFamily="34" charset="0"/>
              </a:rPr>
              <a:t>To develop confidence in using nuanced language to support learners in understanding the above</a:t>
            </a:r>
            <a:r>
              <a:rPr lang="en-GB" sz="9600" b="0" i="0" u="none" strike="noStrike" dirty="0">
                <a:solidFill>
                  <a:srgbClr val="000000"/>
                </a:solidFill>
                <a:effectLst/>
                <a:latin typeface="Arial" panose="020B0604020202020204" pitchFamily="34" charset="0"/>
              </a:rPr>
              <a:t>.</a:t>
            </a:r>
            <a:endParaRPr lang="en-GB" sz="9600" b="0" i="0" dirty="0">
              <a:solidFill>
                <a:srgbClr val="000000"/>
              </a:solidFill>
              <a:effectLst/>
              <a:latin typeface="Arial" panose="020B0604020202020204" pitchFamily="34" charset="0"/>
            </a:endParaRP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1340" y="5829712"/>
            <a:ext cx="1845970" cy="889742"/>
          </a:xfrm>
          <a:prstGeom prst="rect">
            <a:avLst/>
          </a:prstGeom>
        </p:spPr>
      </p:pic>
    </p:spTree>
    <p:extLst>
      <p:ext uri="{BB962C8B-B14F-4D97-AF65-F5344CB8AC3E}">
        <p14:creationId xmlns:p14="http://schemas.microsoft.com/office/powerpoint/2010/main" val="306729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5896" y="280084"/>
            <a:ext cx="5305319" cy="1031803"/>
          </a:xfrm>
        </p:spPr>
        <p:txBody>
          <a:bodyPr/>
          <a:lstStyle/>
          <a:p>
            <a:r>
              <a:rPr lang="en-US" sz="3200" dirty="0"/>
              <a:t>THREE WAYS TO USE THIS PACK</a:t>
            </a:r>
          </a:p>
        </p:txBody>
      </p:sp>
      <p:sp>
        <p:nvSpPr>
          <p:cNvPr id="9" name="Text Placeholder 8">
            <a:extLst>
              <a:ext uri="{FF2B5EF4-FFF2-40B4-BE49-F238E27FC236}">
                <a16:creationId xmlns:a16="http://schemas.microsoft.com/office/drawing/2014/main" id="{2285ED3D-9B27-A665-E620-BB448480368C}"/>
              </a:ext>
            </a:extLst>
          </p:cNvPr>
          <p:cNvSpPr>
            <a:spLocks noGrp="1"/>
          </p:cNvSpPr>
          <p:nvPr>
            <p:ph type="body" sz="quarter" idx="17"/>
          </p:nvPr>
        </p:nvSpPr>
        <p:spPr>
          <a:xfrm>
            <a:off x="6535896" y="1441628"/>
            <a:ext cx="5305425" cy="259486"/>
          </a:xfrm>
        </p:spPr>
        <p:txBody>
          <a:bodyPr/>
          <a:lstStyle/>
          <a:p>
            <a:r>
              <a:rPr lang="en-GB" dirty="0"/>
              <a:t>DELETE THIS SLIDE BEFORE USING</a:t>
            </a:r>
          </a:p>
        </p:txBody>
      </p:sp>
      <p:sp>
        <p:nvSpPr>
          <p:cNvPr id="3" name="Text Placeholder 4">
            <a:extLst>
              <a:ext uri="{FF2B5EF4-FFF2-40B4-BE49-F238E27FC236}">
                <a16:creationId xmlns:a16="http://schemas.microsoft.com/office/drawing/2014/main" id="{316E67D6-ABF0-873B-5B00-6F586C03182F}"/>
              </a:ext>
            </a:extLst>
          </p:cNvPr>
          <p:cNvSpPr txBox="1">
            <a:spLocks/>
          </p:cNvSpPr>
          <p:nvPr/>
        </p:nvSpPr>
        <p:spPr>
          <a:xfrm>
            <a:off x="6616935" y="2868959"/>
            <a:ext cx="5305425" cy="37641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Clr>
                <a:srgbClr val="FF6937"/>
              </a:buClr>
              <a:buFont typeface="Arial" panose="020B0604020202020204" pitchFamily="34" charset="0"/>
              <a:buChar char="•"/>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mj-lt"/>
              <a:buAutoNum type="arabicPeriod"/>
            </a:pPr>
            <a:r>
              <a:rPr lang="en-GB" kern="100" dirty="0">
                <a:latin typeface="Arial" panose="020B0604020202020204" pitchFamily="34" charset="0"/>
                <a:ea typeface="Calibri" panose="020F0502020204030204" pitchFamily="34" charset="0"/>
                <a:cs typeface="Arial" panose="020B0604020202020204" pitchFamily="34" charset="0"/>
              </a:rPr>
              <a:t>If time is tight, use the introduction slide and choose from the key discussion questions to explore with your colleagues.</a:t>
            </a:r>
          </a:p>
          <a:p>
            <a:pPr marL="342900" indent="-342900">
              <a:lnSpc>
                <a:spcPct val="107000"/>
              </a:lnSpc>
              <a:buFont typeface="+mj-lt"/>
              <a:buAutoNum type="arabicPeriod"/>
            </a:pPr>
            <a:r>
              <a:rPr lang="en-GB" kern="100" dirty="0">
                <a:latin typeface="Arial" panose="020B0604020202020204" pitchFamily="34" charset="0"/>
                <a:ea typeface="Calibri" panose="020F0502020204030204" pitchFamily="34" charset="0"/>
                <a:cs typeface="Arial" panose="020B0604020202020204" pitchFamily="34" charset="0"/>
              </a:rPr>
              <a:t>If you have longer, you can also choose some of the activities to explore.</a:t>
            </a:r>
          </a:p>
          <a:p>
            <a:pPr marL="342900" indent="-342900">
              <a:lnSpc>
                <a:spcPct val="107000"/>
              </a:lnSpc>
              <a:spcAft>
                <a:spcPts val="800"/>
              </a:spcAft>
              <a:buFont typeface="+mj-lt"/>
              <a:buAutoNum type="arabicPeriod"/>
            </a:pPr>
            <a:r>
              <a:rPr lang="en-GB" kern="100" dirty="0">
                <a:latin typeface="Arial" panose="020B0604020202020204" pitchFamily="34" charset="0"/>
                <a:ea typeface="Calibri" panose="020F0502020204030204" pitchFamily="34" charset="0"/>
                <a:cs typeface="Arial" panose="020B0604020202020204" pitchFamily="34" charset="0"/>
              </a:rPr>
              <a:t>You may wish to cover the content over a number of staff meeting sessions.</a:t>
            </a:r>
            <a:endParaRPr lang="en-GB" sz="200" dirty="0"/>
          </a:p>
          <a:p>
            <a:pPr marL="0" indent="0">
              <a:lnSpc>
                <a:spcPct val="107000"/>
              </a:lnSpc>
              <a:spcAft>
                <a:spcPts val="800"/>
              </a:spcAft>
              <a:buNone/>
            </a:pPr>
            <a:endParaRPr lang="en-GB" sz="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F7618A-F0BA-452F-894F-6678C49ABFED}"/>
              </a:ext>
            </a:extLst>
          </p:cNvPr>
          <p:cNvSpPr txBox="1"/>
          <p:nvPr/>
        </p:nvSpPr>
        <p:spPr>
          <a:xfrm>
            <a:off x="6454749" y="1798659"/>
            <a:ext cx="5467611" cy="959943"/>
          </a:xfrm>
          <a:prstGeom prst="rect">
            <a:avLst/>
          </a:prstGeom>
          <a:noFill/>
        </p:spPr>
        <p:txBody>
          <a:bodyPr wrap="square">
            <a:spAutoFit/>
          </a:bodyPr>
          <a:lstStyle/>
          <a:p>
            <a:pPr>
              <a:lnSpc>
                <a:spcPct val="107000"/>
              </a:lnSpc>
            </a:pPr>
            <a:r>
              <a:rPr lang="en-GB" kern="100" dirty="0">
                <a:latin typeface="Arial" panose="020B0604020202020204" pitchFamily="34" charset="0"/>
                <a:ea typeface="Calibri" panose="020F0502020204030204" pitchFamily="34" charset="0"/>
                <a:cs typeface="Arial" panose="020B0604020202020204" pitchFamily="34" charset="0"/>
              </a:rPr>
              <a:t>Read through the slides and notes pages to identify the most relevant activities for your colleagues and any preparation or resources needed. </a:t>
            </a:r>
          </a:p>
        </p:txBody>
      </p:sp>
    </p:spTree>
    <p:extLst>
      <p:ext uri="{BB962C8B-B14F-4D97-AF65-F5344CB8AC3E}">
        <p14:creationId xmlns:p14="http://schemas.microsoft.com/office/powerpoint/2010/main" val="4159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531140"/>
            <a:ext cx="5151623" cy="714793"/>
          </a:xfrm>
        </p:spPr>
        <p:txBody>
          <a:bodyPr/>
          <a:lstStyle/>
          <a:p>
            <a:r>
              <a:rPr lang="en-US" dirty="0"/>
              <a:t>SPOTLIGHT ON…</a:t>
            </a:r>
          </a:p>
        </p:txBody>
      </p:sp>
      <p:pic>
        <p:nvPicPr>
          <p:cNvPr id="22" name="Picture 21">
            <a:extLst>
              <a:ext uri="{FF2B5EF4-FFF2-40B4-BE49-F238E27FC236}">
                <a16:creationId xmlns:a16="http://schemas.microsoft.com/office/drawing/2014/main" id="{BB98C116-16C5-125A-E618-570ACD368AAB}"/>
              </a:ext>
            </a:extLst>
          </p:cNvPr>
          <p:cNvPicPr>
            <a:picLocks noChangeAspect="1"/>
          </p:cNvPicPr>
          <p:nvPr/>
        </p:nvPicPr>
        <p:blipFill>
          <a:blip r:embed="rId4"/>
          <a:stretch>
            <a:fillRect/>
          </a:stretch>
        </p:blipFill>
        <p:spPr>
          <a:xfrm>
            <a:off x="9517392" y="103124"/>
            <a:ext cx="2382983" cy="1222466"/>
          </a:xfrm>
          <a:prstGeom prst="rect">
            <a:avLst/>
          </a:prstGeom>
        </p:spPr>
      </p:pic>
      <p:sp>
        <p:nvSpPr>
          <p:cNvPr id="25" name="TextBox 24">
            <a:extLst>
              <a:ext uri="{FF2B5EF4-FFF2-40B4-BE49-F238E27FC236}">
                <a16:creationId xmlns:a16="http://schemas.microsoft.com/office/drawing/2014/main" id="{CE51A27A-D83C-C914-3CF3-05BA5998D336}"/>
              </a:ext>
            </a:extLst>
          </p:cNvPr>
          <p:cNvSpPr txBox="1"/>
          <p:nvPr/>
        </p:nvSpPr>
        <p:spPr>
          <a:xfrm>
            <a:off x="7913086" y="1579418"/>
            <a:ext cx="3987289" cy="4330096"/>
          </a:xfrm>
          <a:prstGeom prst="rect">
            <a:avLst/>
          </a:prstGeom>
          <a:noFill/>
        </p:spPr>
        <p:txBody>
          <a:bodyPr wrap="square" rtlCol="0">
            <a:spAutoFit/>
          </a:bodyPr>
          <a:lstStyle/>
          <a:p>
            <a:pPr>
              <a:lnSpc>
                <a:spcPct val="107000"/>
              </a:lnSpc>
              <a:spcAft>
                <a:spcPts val="800"/>
              </a:spcAft>
            </a:pPr>
            <a:r>
              <a:rPr lang="en-GB" sz="1800" b="0" i="0" u="none" strike="noStrike" dirty="0">
                <a:solidFill>
                  <a:srgbClr val="000000"/>
                </a:solidFill>
                <a:effectLst/>
                <a:latin typeface="Arial" panose="020B0604020202020204" pitchFamily="34" charset="0"/>
              </a:rPr>
              <a:t>Rights are unconditional and inalienable, they cannot be taken away. However, they do sometimes need to be qualified or limited in order to balance one right with another or to balance the rights of an individual with the rights of the community. It is the duty bearer’s role to take a decision on if and how such balancing or limitation is managed – this does not mean the right has been taken away, it means that it has been limited for a specified amount of time to protect other rights</a:t>
            </a:r>
            <a:r>
              <a:rPr lang="en-GB" sz="1800" kern="100" dirty="0">
                <a:effectLst/>
                <a:latin typeface="Univers LT Pro 45 Light" panose="020B040302020202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C32CA361-86A3-544A-EAB3-0B0F77D5B03B}"/>
              </a:ext>
            </a:extLst>
          </p:cNvPr>
          <p:cNvSpPr txBox="1"/>
          <p:nvPr/>
        </p:nvSpPr>
        <p:spPr>
          <a:xfrm>
            <a:off x="1887038" y="5774219"/>
            <a:ext cx="3987289" cy="646331"/>
          </a:xfrm>
          <a:prstGeom prst="rect">
            <a:avLst/>
          </a:prstGeom>
          <a:noFill/>
        </p:spPr>
        <p:txBody>
          <a:bodyPr wrap="square" rtlCol="0">
            <a:spAutoFit/>
          </a:bodyPr>
          <a:lstStyle/>
          <a:p>
            <a:pPr algn="ctr"/>
            <a:r>
              <a:rPr lang="en-GB" dirty="0">
                <a:solidFill>
                  <a:srgbClr val="00AEEF"/>
                </a:solidFill>
                <a:latin typeface="Arial" panose="020B0604020202020204" pitchFamily="34" charset="0"/>
                <a:cs typeface="Arial" panose="020B0604020202020204" pitchFamily="34" charset="0"/>
              </a:rPr>
              <a:t>Isobel from the RRSA team introduces this month’s Spotlight.</a:t>
            </a:r>
          </a:p>
        </p:txBody>
      </p:sp>
      <p:pic>
        <p:nvPicPr>
          <p:cNvPr id="28" name="Picture 27" descr="A blue rectangle with black border&#10;&#10;Description automatically generated">
            <a:extLst>
              <a:ext uri="{FF2B5EF4-FFF2-40B4-BE49-F238E27FC236}">
                <a16:creationId xmlns:a16="http://schemas.microsoft.com/office/drawing/2014/main" id="{5A43B42C-72CB-480E-6A7D-982C7842F1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910" y="1245933"/>
            <a:ext cx="7753176" cy="4655615"/>
          </a:xfrm>
          <a:prstGeom prst="rect">
            <a:avLst/>
          </a:prstGeom>
        </p:spPr>
      </p:pic>
      <p:pic>
        <p:nvPicPr>
          <p:cNvPr id="3" name="Online Media 2" title="Isobel Mitchell, Professional Adviser, Introduces Spotlight on Balancing Rights">
            <a:hlinkClick r:id="" action="ppaction://media"/>
            <a:extLst>
              <a:ext uri="{FF2B5EF4-FFF2-40B4-BE49-F238E27FC236}">
                <a16:creationId xmlns:a16="http://schemas.microsoft.com/office/drawing/2014/main" id="{B2784BD7-A8DB-9ED0-90C5-E81AA10A8336}"/>
              </a:ext>
            </a:extLst>
          </p:cNvPr>
          <p:cNvPicPr>
            <a:picLocks noRot="1" noChangeAspect="1"/>
          </p:cNvPicPr>
          <p:nvPr>
            <a:videoFile r:link="rId1"/>
          </p:nvPr>
        </p:nvPicPr>
        <p:blipFill>
          <a:blip r:embed="rId6"/>
          <a:stretch>
            <a:fillRect/>
          </a:stretch>
        </p:blipFill>
        <p:spPr>
          <a:xfrm>
            <a:off x="1183390" y="1941988"/>
            <a:ext cx="5864122" cy="3313229"/>
          </a:xfrm>
          <a:prstGeom prst="rect">
            <a:avLst/>
          </a:prstGeom>
        </p:spPr>
      </p:pic>
    </p:spTree>
    <p:extLst>
      <p:ext uri="{BB962C8B-B14F-4D97-AF65-F5344CB8AC3E}">
        <p14:creationId xmlns:p14="http://schemas.microsoft.com/office/powerpoint/2010/main" val="67746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15637" y="529545"/>
            <a:ext cx="8477842" cy="860844"/>
          </a:xfrm>
        </p:spPr>
        <p:txBody>
          <a:bodyPr/>
          <a:lstStyle/>
          <a:p>
            <a:r>
              <a:rPr lang="en-US" dirty="0"/>
              <a:t>LINKS TO RRSA OUTCOMES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629" y="615530"/>
            <a:ext cx="2344734" cy="1130142"/>
          </a:xfrm>
          <a:prstGeom prst="rect">
            <a:avLst/>
          </a:prstGeom>
        </p:spPr>
      </p:pic>
      <p:sp>
        <p:nvSpPr>
          <p:cNvPr id="6" name="TextBox 5">
            <a:extLst>
              <a:ext uri="{FF2B5EF4-FFF2-40B4-BE49-F238E27FC236}">
                <a16:creationId xmlns:a16="http://schemas.microsoft.com/office/drawing/2014/main" id="{01E887AD-C89D-4F09-6CEB-AE3415E66489}"/>
              </a:ext>
            </a:extLst>
          </p:cNvPr>
          <p:cNvSpPr txBox="1"/>
          <p:nvPr/>
        </p:nvSpPr>
        <p:spPr>
          <a:xfrm>
            <a:off x="415637" y="1994270"/>
            <a:ext cx="11360726" cy="3137205"/>
          </a:xfrm>
          <a:prstGeom prst="rect">
            <a:avLst/>
          </a:prstGeom>
          <a:noFill/>
        </p:spPr>
        <p:txBody>
          <a:bodyPr wrap="square">
            <a:spAutoFit/>
          </a:bodyPr>
          <a:lstStyle/>
          <a:p>
            <a:pPr algn="l" rtl="0" fontAlgn="base"/>
            <a:r>
              <a:rPr lang="en-GB" sz="1800" b="1" i="0" u="none" strike="noStrike" dirty="0">
                <a:solidFill>
                  <a:srgbClr val="FFFF00"/>
                </a:solidFill>
                <a:effectLst/>
                <a:latin typeface="Arial" panose="020B0604020202020204" pitchFamily="34" charset="0"/>
              </a:rPr>
              <a:t>Strand A: TEACHING AND LEARNING ABOUT RIGHTS</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GB" sz="1800" b="0" i="0" u="none" strike="noStrike" dirty="0">
                <a:solidFill>
                  <a:srgbClr val="000000"/>
                </a:solidFill>
                <a:effectLst/>
                <a:latin typeface="Arial" panose="020B0604020202020204" pitchFamily="34" charset="0"/>
              </a:rPr>
              <a:t>Outcome 1: Children, young people and the wider school community know about and understand the United Nations Convention on the Rights of the Child and can describe how it impacts on their lives and on the lives of children everywhere.</a:t>
            </a:r>
            <a:r>
              <a:rPr lang="en-GB" sz="1800" b="0" i="0" dirty="0">
                <a:solidFill>
                  <a:srgbClr val="000000"/>
                </a:solidFill>
                <a:effectLst/>
                <a:latin typeface="Arial" panose="020B0604020202020204" pitchFamily="34" charset="0"/>
              </a:rPr>
              <a:t>​</a:t>
            </a:r>
          </a:p>
          <a:p>
            <a:pPr algn="l" rtl="0" fontAlgn="base"/>
            <a:endParaRPr lang="en-GB" b="0" i="0" dirty="0">
              <a:solidFill>
                <a:srgbClr val="000000"/>
              </a:solidFill>
              <a:effectLst/>
              <a:latin typeface="Segoe UI" panose="020B0502040204020203" pitchFamily="34" charset="0"/>
            </a:endParaRPr>
          </a:p>
          <a:p>
            <a:pPr algn="l" rtl="0" fontAlgn="base"/>
            <a:r>
              <a:rPr lang="en-GB" sz="1800" b="1" i="0" u="none" strike="noStrike" dirty="0">
                <a:solidFill>
                  <a:srgbClr val="FFFF00"/>
                </a:solidFill>
                <a:effectLst/>
                <a:latin typeface="Arial" panose="020B0604020202020204" pitchFamily="34" charset="0"/>
              </a:rPr>
              <a:t>Strand B: TEACHING AND LEARNING FOR RIGHTS</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GB" sz="1800" b="0" i="0" u="none" strike="noStrike" dirty="0">
                <a:solidFill>
                  <a:srgbClr val="000000"/>
                </a:solidFill>
                <a:effectLst/>
                <a:latin typeface="Arial" panose="020B0604020202020204" pitchFamily="34" charset="0"/>
              </a:rPr>
              <a:t>Outcome 2: In school children and young people enjoy the rights enshrined in the United Nations Convention on the Rights of the Child. </a:t>
            </a:r>
            <a:r>
              <a:rPr lang="en-US" sz="1800" b="0" i="0" dirty="0">
                <a:solidFill>
                  <a:srgbClr val="000000"/>
                </a:solidFill>
                <a:effectLst/>
                <a:latin typeface="Arial" panose="020B0604020202020204" pitchFamily="34" charset="0"/>
              </a:rPr>
              <a:t>​</a:t>
            </a:r>
          </a:p>
          <a:p>
            <a:pPr algn="l" rtl="0" fontAlgn="base"/>
            <a:endParaRPr lang="en-US" b="0" i="0" dirty="0">
              <a:solidFill>
                <a:srgbClr val="000000"/>
              </a:solidFill>
              <a:effectLst/>
              <a:latin typeface="Segoe UI" panose="020B0502040204020203" pitchFamily="34" charset="0"/>
            </a:endParaRPr>
          </a:p>
          <a:p>
            <a:pPr algn="l" rtl="0" fontAlgn="base"/>
            <a:r>
              <a:rPr lang="en-GB" sz="1800" b="0" i="0" u="none" strike="noStrike" dirty="0">
                <a:solidFill>
                  <a:srgbClr val="000000"/>
                </a:solidFill>
                <a:effectLst/>
                <a:latin typeface="Arial" panose="020B0604020202020204" pitchFamily="34" charset="0"/>
              </a:rPr>
              <a:t>Outcome 3: Relationships are positive and founded on dignity and a mutual respect for rights.</a:t>
            </a:r>
            <a:endParaRPr lang="en-GB" b="0" i="0" dirty="0">
              <a:solidFill>
                <a:srgbClr val="000000"/>
              </a:solidFill>
              <a:effectLst/>
              <a:latin typeface="Segoe UI" panose="020B0502040204020203" pitchFamily="34" charset="0"/>
            </a:endParaRPr>
          </a:p>
          <a:p>
            <a:pPr lvl="0">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589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15637" y="610265"/>
            <a:ext cx="6210015" cy="798810"/>
          </a:xfrm>
        </p:spPr>
        <p:txBody>
          <a:bodyPr/>
          <a:lstStyle/>
          <a:p>
            <a:r>
              <a:rPr lang="en-US" dirty="0"/>
              <a:t>LINKS TO ARTICLES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629" y="615530"/>
            <a:ext cx="2344734" cy="1130142"/>
          </a:xfrm>
          <a:prstGeom prst="rect">
            <a:avLst/>
          </a:prstGeom>
        </p:spPr>
      </p:pic>
      <p:sp>
        <p:nvSpPr>
          <p:cNvPr id="6" name="TextBox 5">
            <a:extLst>
              <a:ext uri="{FF2B5EF4-FFF2-40B4-BE49-F238E27FC236}">
                <a16:creationId xmlns:a16="http://schemas.microsoft.com/office/drawing/2014/main" id="{01E887AD-C89D-4F09-6CEB-AE3415E66489}"/>
              </a:ext>
            </a:extLst>
          </p:cNvPr>
          <p:cNvSpPr txBox="1"/>
          <p:nvPr/>
        </p:nvSpPr>
        <p:spPr>
          <a:xfrm>
            <a:off x="415637" y="1994270"/>
            <a:ext cx="11360726" cy="1198213"/>
          </a:xfrm>
          <a:prstGeom prst="rect">
            <a:avLst/>
          </a:prstGeom>
          <a:noFill/>
        </p:spPr>
        <p:txBody>
          <a:bodyPr wrap="square">
            <a:spAutoFit/>
          </a:bodyPr>
          <a:lstStyle/>
          <a:p>
            <a:pPr algn="l" rtl="0" fontAlgn="base"/>
            <a:r>
              <a:rPr lang="en-GB" sz="1800" b="0" i="0" u="none" strike="noStrike" dirty="0">
                <a:solidFill>
                  <a:srgbClr val="000000"/>
                </a:solidFill>
                <a:effectLst/>
                <a:latin typeface="Arial" panose="020B0604020202020204" pitchFamily="34" charset="0"/>
              </a:rPr>
              <a:t>Look at the summary of the CRC with a partner – which articles explicitly state how or when that right can be limited? Click to reveal.</a:t>
            </a:r>
            <a:endParaRPr lang="en-GB" sz="1800" b="0" i="0" dirty="0">
              <a:solidFill>
                <a:srgbClr val="000000"/>
              </a:solidFill>
              <a:effectLst/>
              <a:latin typeface="Arial" panose="020B0604020202020204" pitchFamily="34" charset="0"/>
            </a:endParaRPr>
          </a:p>
          <a:p>
            <a:pPr algn="l" rtl="0" fontAlgn="base"/>
            <a:endParaRPr lang="en-GB" b="0" i="0" dirty="0">
              <a:solidFill>
                <a:srgbClr val="000000"/>
              </a:solidFill>
              <a:effectLst/>
              <a:latin typeface="Segoe UI" panose="020B0502040204020203" pitchFamily="34" charset="0"/>
            </a:endParaRPr>
          </a:p>
          <a:p>
            <a:pPr lvl="0">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888C15D7-55BC-C6BA-E398-85B0665876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07580" y="2869483"/>
            <a:ext cx="1612614" cy="2150152"/>
          </a:xfrm>
          <a:prstGeom prst="rect">
            <a:avLst/>
          </a:prstGeom>
        </p:spPr>
      </p:pic>
      <p:pic>
        <p:nvPicPr>
          <p:cNvPr id="4" name="Graphic 3">
            <a:extLst>
              <a:ext uri="{FF2B5EF4-FFF2-40B4-BE49-F238E27FC236}">
                <a16:creationId xmlns:a16="http://schemas.microsoft.com/office/drawing/2014/main" id="{98FF39F9-9120-CDA7-3B17-0CBD9285BB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21047" y="2873231"/>
            <a:ext cx="1612614" cy="2150152"/>
          </a:xfrm>
          <a:prstGeom prst="rect">
            <a:avLst/>
          </a:prstGeom>
        </p:spPr>
      </p:pic>
      <p:pic>
        <p:nvPicPr>
          <p:cNvPr id="5" name="Graphic 4">
            <a:extLst>
              <a:ext uri="{FF2B5EF4-FFF2-40B4-BE49-F238E27FC236}">
                <a16:creationId xmlns:a16="http://schemas.microsoft.com/office/drawing/2014/main" id="{7435152C-B299-DF8E-DD59-E9F0BAC2C1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3265" y="2873231"/>
            <a:ext cx="1612615" cy="2150153"/>
          </a:xfrm>
          <a:prstGeom prst="rect">
            <a:avLst/>
          </a:prstGeom>
        </p:spPr>
      </p:pic>
      <p:pic>
        <p:nvPicPr>
          <p:cNvPr id="7" name="Graphic 6">
            <a:extLst>
              <a:ext uri="{FF2B5EF4-FFF2-40B4-BE49-F238E27FC236}">
                <a16:creationId xmlns:a16="http://schemas.microsoft.com/office/drawing/2014/main" id="{325F8C39-9731-CCCF-1712-F443DA103DE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67566" y="2869482"/>
            <a:ext cx="1612615" cy="2150153"/>
          </a:xfrm>
          <a:prstGeom prst="rect">
            <a:avLst/>
          </a:prstGeom>
        </p:spPr>
      </p:pic>
      <p:pic>
        <p:nvPicPr>
          <p:cNvPr id="8" name="Graphic 7">
            <a:extLst>
              <a:ext uri="{FF2B5EF4-FFF2-40B4-BE49-F238E27FC236}">
                <a16:creationId xmlns:a16="http://schemas.microsoft.com/office/drawing/2014/main" id="{CFC49F23-9C23-41C5-5ADC-5B96EB4D89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28612" y="2873231"/>
            <a:ext cx="1612615" cy="2150153"/>
          </a:xfrm>
          <a:prstGeom prst="rect">
            <a:avLst/>
          </a:prstGeom>
        </p:spPr>
      </p:pic>
      <p:pic>
        <p:nvPicPr>
          <p:cNvPr id="9" name="Graphic 8">
            <a:extLst>
              <a:ext uri="{FF2B5EF4-FFF2-40B4-BE49-F238E27FC236}">
                <a16:creationId xmlns:a16="http://schemas.microsoft.com/office/drawing/2014/main" id="{7737B9DC-A6B2-15E5-E076-7A46A1D403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63749" y="2873232"/>
            <a:ext cx="1612614" cy="2150152"/>
          </a:xfrm>
          <a:prstGeom prst="rect">
            <a:avLst/>
          </a:prstGeom>
        </p:spPr>
      </p:pic>
      <p:sp>
        <p:nvSpPr>
          <p:cNvPr id="11" name="TextBox 10">
            <a:extLst>
              <a:ext uri="{FF2B5EF4-FFF2-40B4-BE49-F238E27FC236}">
                <a16:creationId xmlns:a16="http://schemas.microsoft.com/office/drawing/2014/main" id="{0746B820-CEED-CA5F-5B37-95C68F5EAECA}"/>
              </a:ext>
            </a:extLst>
          </p:cNvPr>
          <p:cNvSpPr txBox="1"/>
          <p:nvPr/>
        </p:nvSpPr>
        <p:spPr>
          <a:xfrm>
            <a:off x="913265" y="5440679"/>
            <a:ext cx="11448816" cy="923330"/>
          </a:xfrm>
          <a:prstGeom prst="rect">
            <a:avLst/>
          </a:prstGeom>
          <a:noFill/>
        </p:spPr>
        <p:txBody>
          <a:bodyPr wrap="square">
            <a:spAutoFit/>
          </a:bodyPr>
          <a:lstStyle/>
          <a:p>
            <a:pPr algn="ctr"/>
            <a:r>
              <a:rPr lang="en-GB" sz="1800" b="0" i="0" u="none" strike="noStrike" dirty="0">
                <a:solidFill>
                  <a:srgbClr val="000000"/>
                </a:solidFill>
                <a:effectLst/>
                <a:latin typeface="Arial" panose="020B0604020202020204" pitchFamily="34" charset="0"/>
              </a:rPr>
              <a:t>These are just some examples. As we shall see there are many situations in which duty bearers need to balance competing or conflicting rights, sometimes for an individual child and sometimes between one individual and another or between an individual and a group. </a:t>
            </a:r>
            <a:endParaRPr lang="en-GB" dirty="0"/>
          </a:p>
        </p:txBody>
      </p:sp>
    </p:spTree>
    <p:extLst>
      <p:ext uri="{BB962C8B-B14F-4D97-AF65-F5344CB8AC3E}">
        <p14:creationId xmlns:p14="http://schemas.microsoft.com/office/powerpoint/2010/main" val="36548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1" y="575495"/>
            <a:ext cx="4930327" cy="788609"/>
          </a:xfrm>
          <a:solidFill>
            <a:srgbClr val="00AEEF"/>
          </a:solidFill>
        </p:spPr>
        <p:txBody>
          <a:bodyPr/>
          <a:lstStyle/>
          <a:p>
            <a:r>
              <a:rPr lang="en-US" dirty="0"/>
              <a:t>LET’S DISCUSS</a:t>
            </a:r>
          </a:p>
        </p:txBody>
      </p:sp>
      <p:sp>
        <p:nvSpPr>
          <p:cNvPr id="21" name="Oval 20">
            <a:extLst>
              <a:ext uri="{FF2B5EF4-FFF2-40B4-BE49-F238E27FC236}">
                <a16:creationId xmlns:a16="http://schemas.microsoft.com/office/drawing/2014/main" id="{9E77878A-8B8B-D9BA-EBC7-487B89748F05}"/>
              </a:ext>
            </a:extLst>
          </p:cNvPr>
          <p:cNvSpPr/>
          <p:nvPr/>
        </p:nvSpPr>
        <p:spPr>
          <a:xfrm>
            <a:off x="339267" y="2010339"/>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4227084" y="2008095"/>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1A26C76F-A0DD-F0FE-9813-F9078869AEB7}"/>
              </a:ext>
            </a:extLst>
          </p:cNvPr>
          <p:cNvPicPr>
            <a:picLocks noChangeAspect="1"/>
          </p:cNvPicPr>
          <p:nvPr/>
        </p:nvPicPr>
        <p:blipFill>
          <a:blip r:embed="rId3"/>
          <a:stretch>
            <a:fillRect/>
          </a:stretch>
        </p:blipFill>
        <p:spPr>
          <a:xfrm>
            <a:off x="9590201" y="295223"/>
            <a:ext cx="2383743" cy="1225402"/>
          </a:xfrm>
          <a:prstGeom prst="rect">
            <a:avLst/>
          </a:prstGeom>
        </p:spPr>
      </p:pic>
      <p:sp>
        <p:nvSpPr>
          <p:cNvPr id="5" name="TextBox 4">
            <a:extLst>
              <a:ext uri="{FF2B5EF4-FFF2-40B4-BE49-F238E27FC236}">
                <a16:creationId xmlns:a16="http://schemas.microsoft.com/office/drawing/2014/main" id="{9C879093-8A3E-C665-EE69-5AF4E0749111}"/>
              </a:ext>
            </a:extLst>
          </p:cNvPr>
          <p:cNvSpPr txBox="1"/>
          <p:nvPr/>
        </p:nvSpPr>
        <p:spPr>
          <a:xfrm>
            <a:off x="1085694" y="2632965"/>
            <a:ext cx="2373086" cy="1477328"/>
          </a:xfrm>
          <a:prstGeom prst="rect">
            <a:avLst/>
          </a:prstGeom>
          <a:noFill/>
        </p:spPr>
        <p:txBody>
          <a:bodyPr wrap="square" rtlCol="0">
            <a:spAutoFit/>
          </a:bodyPr>
          <a:lstStyle/>
          <a:p>
            <a:pPr algn="ctr"/>
            <a:r>
              <a:rPr lang="en-GB" sz="1800" dirty="0">
                <a:effectLst/>
                <a:latin typeface="Univers LT Pro 45 Light" panose="020B0403020202020204" pitchFamily="34" charset="0"/>
                <a:ea typeface="Calibri"/>
                <a:cs typeface="Arial"/>
              </a:rPr>
              <a:t>1.Think back to the pandemic – how were children’s rights limited ​and balanced? </a:t>
            </a:r>
            <a:endParaRPr lang="en-GB" sz="1800" dirty="0">
              <a:effectLst/>
              <a:latin typeface="Aria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55980C8-A59E-5D9D-A3F6-517BFAC41D08}"/>
              </a:ext>
            </a:extLst>
          </p:cNvPr>
          <p:cNvSpPr txBox="1"/>
          <p:nvPr/>
        </p:nvSpPr>
        <p:spPr>
          <a:xfrm>
            <a:off x="5043318" y="2632965"/>
            <a:ext cx="2373086" cy="303929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800" kern="100" dirty="0">
                <a:effectLst/>
                <a:latin typeface="Univers LT Pro 45 Light" panose="020B0403020202020204" pitchFamily="34" charset="0"/>
                <a:ea typeface="Calibri" panose="020F0502020204030204" pitchFamily="34" charset="0"/>
                <a:cs typeface="Arial" panose="020B0604020202020204" pitchFamily="34" charset="0"/>
              </a:rPr>
              <a:t>2. Consider an issue currently in the news, what rights are impacted by the events? Are the decision makers balancing rights? Do you think they are getting the balance right?</a:t>
            </a:r>
            <a:endParaRPr lang="en-GB" sz="1800" b="0" i="0" dirty="0">
              <a:solidFill>
                <a:srgbClr val="000000"/>
              </a:solidFill>
              <a:effectLst/>
              <a:latin typeface="Univers LT Pro 45 Light" panose="020B0403020202020204" pitchFamily="34" charset="0"/>
            </a:endParaRPr>
          </a:p>
        </p:txBody>
      </p:sp>
      <p:sp>
        <p:nvSpPr>
          <p:cNvPr id="4" name="Oval 3">
            <a:extLst>
              <a:ext uri="{FF2B5EF4-FFF2-40B4-BE49-F238E27FC236}">
                <a16:creationId xmlns:a16="http://schemas.microsoft.com/office/drawing/2014/main" id="{D0CB2BDE-C3DC-4D4E-32B5-F492EA9AEEBA}"/>
              </a:ext>
            </a:extLst>
          </p:cNvPr>
          <p:cNvSpPr/>
          <p:nvPr/>
        </p:nvSpPr>
        <p:spPr>
          <a:xfrm>
            <a:off x="8149810" y="2035235"/>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D043728-0D6E-4A8E-2D08-36556E6384FB}"/>
              </a:ext>
            </a:extLst>
          </p:cNvPr>
          <p:cNvSpPr txBox="1"/>
          <p:nvPr/>
        </p:nvSpPr>
        <p:spPr>
          <a:xfrm>
            <a:off x="8931398" y="2632965"/>
            <a:ext cx="2373086" cy="1261114"/>
          </a:xfrm>
          <a:prstGeom prst="rect">
            <a:avLst/>
          </a:prstGeom>
          <a:noFill/>
        </p:spPr>
        <p:txBody>
          <a:bodyPr wrap="square" rtlCol="0">
            <a:spAutoFit/>
          </a:bodyPr>
          <a:lstStyle/>
          <a:p>
            <a:pPr algn="ctr">
              <a:lnSpc>
                <a:spcPct val="107000"/>
              </a:lnSpc>
              <a:spcAft>
                <a:spcPts val="800"/>
              </a:spcAft>
            </a:pPr>
            <a:r>
              <a:rPr lang="en-GB" sz="1800" kern="100" dirty="0">
                <a:effectLst/>
                <a:latin typeface="Univers LT Pro 45 Light" panose="020B0403020202020204" pitchFamily="34" charset="0"/>
                <a:ea typeface="Calibri" panose="020F0502020204030204" pitchFamily="34" charset="0"/>
                <a:cs typeface="Arial" panose="020B0604020202020204" pitchFamily="34" charset="0"/>
              </a:rPr>
              <a:t>3. Can you think of any examples where rights may be in conflict in school life?</a:t>
            </a:r>
            <a:endParaRPr lang="en-GB" sz="1800" b="0" i="0" dirty="0">
              <a:solidFill>
                <a:srgbClr val="000000"/>
              </a:solidFill>
              <a:effectLst/>
              <a:latin typeface="Univers LT Pro 45 Light" panose="020B0403020202020204" pitchFamily="34" charset="0"/>
            </a:endParaRPr>
          </a:p>
        </p:txBody>
      </p:sp>
    </p:spTree>
    <p:extLst>
      <p:ext uri="{BB962C8B-B14F-4D97-AF65-F5344CB8AC3E}">
        <p14:creationId xmlns:p14="http://schemas.microsoft.com/office/powerpoint/2010/main" val="16560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1" y="183653"/>
            <a:ext cx="3626184" cy="699404"/>
          </a:xfrm>
        </p:spPr>
        <p:txBody>
          <a:bodyPr/>
          <a:lstStyle/>
          <a:p>
            <a:r>
              <a:rPr lang="en-US" dirty="0"/>
              <a:t>ACTIVITIES</a:t>
            </a:r>
          </a:p>
        </p:txBody>
      </p:sp>
      <p:sp>
        <p:nvSpPr>
          <p:cNvPr id="10" name="Oval 9">
            <a:extLst>
              <a:ext uri="{FF2B5EF4-FFF2-40B4-BE49-F238E27FC236}">
                <a16:creationId xmlns:a16="http://schemas.microsoft.com/office/drawing/2014/main" id="{6A7E2013-FBD0-58A4-E13A-2E171B8674C1}"/>
              </a:ext>
            </a:extLst>
          </p:cNvPr>
          <p:cNvSpPr/>
          <p:nvPr/>
        </p:nvSpPr>
        <p:spPr>
          <a:xfrm>
            <a:off x="300899"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4" name="TextBox 3">
            <a:extLst>
              <a:ext uri="{FF2B5EF4-FFF2-40B4-BE49-F238E27FC236}">
                <a16:creationId xmlns:a16="http://schemas.microsoft.com/office/drawing/2014/main" id="{7941FE24-1263-6F99-804A-B4A27B7A8009}"/>
              </a:ext>
            </a:extLst>
          </p:cNvPr>
          <p:cNvSpPr txBox="1"/>
          <p:nvPr/>
        </p:nvSpPr>
        <p:spPr>
          <a:xfrm>
            <a:off x="771699" y="2675952"/>
            <a:ext cx="2980862" cy="1200329"/>
          </a:xfrm>
          <a:prstGeom prst="rect">
            <a:avLst/>
          </a:prstGeom>
          <a:noFill/>
        </p:spPr>
        <p:txBody>
          <a:bodyPr wrap="square" lIns="91440" tIns="45720" rIns="91440" bIns="45720" rtlCol="0" anchor="t">
            <a:spAutoFit/>
          </a:bodyPr>
          <a:lstStyle/>
          <a:p>
            <a:pPr algn="ctr"/>
            <a:r>
              <a:rPr lang="en-GB" b="0" i="0" dirty="0">
                <a:effectLst/>
                <a:latin typeface="Arial" panose="020B0604020202020204" pitchFamily="34" charset="0"/>
                <a:cs typeface="Arial" panose="020B0604020202020204" pitchFamily="34" charset="0"/>
              </a:rPr>
              <a:t>1. Explore this theme further with one of the activities on our </a:t>
            </a:r>
            <a:r>
              <a:rPr lang="en-GB" b="0" i="0" dirty="0">
                <a:effectLst/>
                <a:latin typeface="Arial" panose="020B0604020202020204" pitchFamily="34" charset="0"/>
                <a:cs typeface="Arial" panose="020B0604020202020204" pitchFamily="34" charset="0"/>
                <a:hlinkClick r:id="rId4"/>
              </a:rPr>
              <a:t>Balancing Rights resource sheet</a:t>
            </a:r>
            <a:r>
              <a:rPr lang="en-GB" b="0" i="0" dirty="0">
                <a:effectLst/>
                <a:latin typeface="Arial" panose="020B0604020202020204" pitchFamily="34" charset="0"/>
                <a:cs typeface="Arial" panose="020B0604020202020204" pitchFamily="34" charset="0"/>
              </a:rPr>
              <a:t>.</a:t>
            </a:r>
            <a:endParaRPr lang="en-GB" i="0"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684C5A-42DC-4F02-3F4A-7DB2BD1BDD21}"/>
              </a:ext>
            </a:extLst>
          </p:cNvPr>
          <p:cNvSpPr txBox="1"/>
          <p:nvPr/>
        </p:nvSpPr>
        <p:spPr>
          <a:xfrm>
            <a:off x="4537200" y="2815164"/>
            <a:ext cx="3153065" cy="2308324"/>
          </a:xfrm>
          <a:prstGeom prst="rect">
            <a:avLst/>
          </a:prstGeom>
          <a:noFill/>
        </p:spPr>
        <p:txBody>
          <a:bodyPr wrap="square" lIns="91440" tIns="45720" rIns="91440" bIns="45720" rtlCol="0" anchor="t">
            <a:spAutoFit/>
          </a:bodyPr>
          <a:lstStyle/>
          <a:p>
            <a:pPr algn="ctr"/>
            <a:r>
              <a:rPr lang="en-GB" kern="100" dirty="0">
                <a:latin typeface="Arial" panose="020B0604020202020204" pitchFamily="34" charset="0"/>
                <a:ea typeface="Calibri" panose="020F0502020204030204" pitchFamily="34" charset="0"/>
                <a:cs typeface="Arial" panose="020B0604020202020204" pitchFamily="34" charset="0"/>
              </a:rPr>
              <a:t>2. Draft a staff (or learner) guide to prompt conversations using rights language and the need for balancing competing  rights when responding to learner disagreements or harmful behaviours.</a:t>
            </a:r>
            <a:endParaRPr lang="en-GB" kern="1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F172AB8-B6D0-FD96-C365-BBAB2E5AAE0A}"/>
              </a:ext>
            </a:extLst>
          </p:cNvPr>
          <p:cNvSpPr txBox="1"/>
          <p:nvPr/>
        </p:nvSpPr>
        <p:spPr>
          <a:xfrm>
            <a:off x="8436179" y="2906784"/>
            <a:ext cx="3153065" cy="1754326"/>
          </a:xfrm>
          <a:prstGeom prst="rect">
            <a:avLst/>
          </a:prstGeom>
          <a:noFill/>
        </p:spPr>
        <p:txBody>
          <a:bodyPr wrap="square" lIns="91440" tIns="45720" rIns="91440" bIns="45720" rtlCol="0" anchor="t">
            <a:spAutoFit/>
          </a:bodyPr>
          <a:lstStyle/>
          <a:p>
            <a:pPr algn="ctr"/>
            <a:r>
              <a:rPr lang="en-GB" kern="100" dirty="0">
                <a:effectLst/>
                <a:latin typeface="Arial" panose="020B0604020202020204" pitchFamily="34" charset="0"/>
                <a:ea typeface="Calibri"/>
                <a:cs typeface="Arial" panose="020B0604020202020204" pitchFamily="34" charset="0"/>
              </a:rPr>
              <a:t>3. Choose a curriculum topic or a book read by a class where rights of individuals or groups conflict. Could you add the idea of balancing rights into your planning? </a:t>
            </a:r>
            <a:endParaRPr lang="en-GB" kern="1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514539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7" ma:contentTypeDescription="Create a new document." ma:contentTypeScope="" ma:versionID="4f4b348929f87e65f75bf3478de5ae2b">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0f3e50a48c0475e9ecf960f855efb08b"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a2139d6-66e3-46ed-96ba-d85055a9f21e">
      <Terms xmlns="http://schemas.microsoft.com/office/infopath/2007/PartnerControls"/>
    </lcf76f155ced4ddcb4097134ff3c332f>
    <_ip_UnifiedCompliancePolicyProperties xmlns="http://schemas.microsoft.com/sharepoint/v3" xsi:nil="true"/>
    <TaxCatchAll xmlns="df5203e1-9219-4abb-bf46-6e2bce06c285" xsi:nil="true"/>
  </documentManagement>
</p:properties>
</file>

<file path=customXml/itemProps1.xml><?xml version="1.0" encoding="utf-8"?>
<ds:datastoreItem xmlns:ds="http://schemas.openxmlformats.org/officeDocument/2006/customXml" ds:itemID="{52842CE9-04B8-485B-B44A-34A4076EC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2139d6-66e3-46ed-96ba-d85055a9f21e"/>
    <ds:schemaRef ds:uri="df5203e1-9219-4abb-bf46-6e2bce06c2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99C587-D14E-4E0A-8873-B6DB7CC1361C}">
  <ds:schemaRefs>
    <ds:schemaRef ds:uri="http://schemas.microsoft.com/sharepoint/v3/contenttype/forms"/>
  </ds:schemaRefs>
</ds:datastoreItem>
</file>

<file path=customXml/itemProps3.xml><?xml version="1.0" encoding="utf-8"?>
<ds:datastoreItem xmlns:ds="http://schemas.openxmlformats.org/officeDocument/2006/customXml" ds:itemID="{A30FAFFA-AA92-440C-926E-41E1E730EE7B}">
  <ds:schemaRefs>
    <ds:schemaRef ds:uri="http://purl.org/dc/dcmitype/"/>
    <ds:schemaRef ds:uri="http://purl.org/dc/elements/1.1/"/>
    <ds:schemaRef ds:uri="http://schemas.microsoft.com/office/2006/documentManagement/types"/>
    <ds:schemaRef ds:uri="http://purl.org/dc/terms/"/>
    <ds:schemaRef ds:uri="df5203e1-9219-4abb-bf46-6e2bce06c285"/>
    <ds:schemaRef ds:uri="http://schemas.microsoft.com/office/infopath/2007/PartnerControls"/>
    <ds:schemaRef ds:uri="http://www.w3.org/XML/1998/namespace"/>
    <ds:schemaRef ds:uri="http://schemas.openxmlformats.org/package/2006/metadata/core-properties"/>
    <ds:schemaRef ds:uri="ba2139d6-66e3-46ed-96ba-d85055a9f21e"/>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3631</TotalTime>
  <Words>2603</Words>
  <Application>Microsoft Office PowerPoint</Application>
  <PresentationFormat>Widescreen</PresentationFormat>
  <Paragraphs>155</Paragraphs>
  <Slides>12</Slides>
  <Notes>12</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Aleo</vt:lpstr>
      <vt:lpstr>Arial</vt:lpstr>
      <vt:lpstr>Arial Black</vt:lpstr>
      <vt:lpstr>Calibri</vt:lpstr>
      <vt:lpstr>Montserrat</vt:lpstr>
      <vt:lpstr>Open Sans</vt:lpstr>
      <vt:lpstr>Segoe UI</vt:lpstr>
      <vt:lpstr>Symbol</vt:lpstr>
      <vt:lpstr>Univers LT Pro 45 Light</vt:lpstr>
      <vt:lpstr>Univers LT Pro 85 XBlack</vt:lpstr>
      <vt:lpstr>Univers LT Std 45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155</cp:revision>
  <dcterms:created xsi:type="dcterms:W3CDTF">2022-01-18T14:28:30Z</dcterms:created>
  <dcterms:modified xsi:type="dcterms:W3CDTF">2024-10-16T08:20:10Z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0x010100EBABA775576C094FB1EC29BF1B0EFAA5</vt:lpwstr>
  </property>
  <property fmtid="{D5CDD505-2E9C-101B-9397-08002B2CF9AE}" pid="3" name="MediaServiceImageTags">
    <vt:lpwstr/>
  </property>
</Properties>
</file>