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92" r:id="rId5"/>
    <p:sldId id="286" r:id="rId6"/>
    <p:sldId id="285" r:id="rId7"/>
    <p:sldId id="297" r:id="rId8"/>
    <p:sldId id="281" r:id="rId9"/>
    <p:sldId id="287" r:id="rId10"/>
    <p:sldId id="309" r:id="rId11"/>
    <p:sldId id="268" r:id="rId12"/>
    <p:sldId id="290" r:id="rId13"/>
    <p:sldId id="298" r:id="rId14"/>
    <p:sldId id="308" r:id="rId15"/>
    <p:sldId id="273"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OPTIONS" id="{23029291-0E1E-C547-B990-B8458FDC6D56}">
          <p14:sldIdLst>
            <p14:sldId id="292"/>
            <p14:sldId id="286"/>
            <p14:sldId id="285"/>
            <p14:sldId id="297"/>
            <p14:sldId id="281"/>
            <p14:sldId id="287"/>
            <p14:sldId id="309"/>
            <p14:sldId id="268"/>
            <p14:sldId id="290"/>
            <p14:sldId id="298"/>
            <p14:sldId id="308"/>
            <p14:sldId id="273"/>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ECFE27-5C09-4320-2374-E770D8F21844}" name="Hannah Morgan" initials="HM" userId="S::hannahm@unicef.org.uk::3ed65291-b3f7-4400-ac64-6d8e0bf42129" providerId="AD"/>
  <p188:author id="{3751DB4A-D17C-0F11-CEFC-FC785A432175}" name="Kathy Allan" initials="KA" userId="S::kathyk@unicef.org.uk::52ef52c3-b571-42cc-9b30-8fa82413ad86" providerId="AD"/>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 id="{CD0EE3F3-9DF2-0BF5-8D76-6E205BFC7C30}" name="Stuart Whiffin" initials="SW" userId="S::StuartW@unicef.org.uk::c3054620-2d2b-49cd-b2c1-23a5e8a68b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937"/>
    <a:srgbClr val="FF9933"/>
    <a:srgbClr val="00AEEF"/>
    <a:srgbClr val="DDF3F1"/>
    <a:srgbClr val="003B5E"/>
    <a:srgbClr val="00833D"/>
    <a:srgbClr val="7030A0"/>
    <a:srgbClr val="6A1E74"/>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40266-B1F8-4F36-93F5-6C0FA53694A1}" v="199" dt="2024-11-19T14:45:55.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8" y="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11/27/2024</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Welcome to Spotlight, our latest resource to support RRSA coordinators to develop Rights Respecting practice in school.</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Spotlight is aimed at colleagues and is intended to support you in staff briefings or continued professional development (CPD). </a:t>
            </a:r>
          </a:p>
          <a:p>
            <a:endParaRPr lang="en-GB" sz="180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Calibri" panose="020F0502020204030204" pitchFamily="34" charset="0"/>
                <a:cs typeface="Arial" panose="020B0604020202020204" pitchFamily="34" charset="0"/>
              </a:rPr>
              <a:t>Please check guidance in subsequent slide notes.</a:t>
            </a:r>
            <a:endParaRPr lang="en-GB" sz="1800">
              <a:effectLst/>
              <a:latin typeface="Arial" panose="020B0604020202020204" pitchFamily="34" charset="0"/>
              <a:ea typeface="Calibri" panose="020F0502020204030204" pitchFamily="34" charset="0"/>
              <a:cs typeface="Arial" panose="020B0604020202020204" pitchFamily="34" charset="0"/>
            </a:endParaRP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a:effectLst/>
                <a:latin typeface="Arial" panose="020B0604020202020204" pitchFamily="34" charset="0"/>
                <a:ea typeface="Calibri" panose="020F0502020204030204" pitchFamily="34" charset="0"/>
                <a:cs typeface="Arial" panose="020B0604020202020204" pitchFamily="34" charset="0"/>
              </a:rPr>
              <a:t>The image on the cover of this month’s Spotlight was created in collaboration with young people at a Gold secondary school. Osama, 13, who art directed this image with his friend Krishna, said: </a:t>
            </a:r>
          </a:p>
          <a:p>
            <a:endParaRPr lang="en-GB" sz="1800">
              <a:effectLst/>
              <a:latin typeface="Arial" panose="020B0604020202020204" pitchFamily="34" charset="0"/>
              <a:ea typeface="Calibri" panose="020F0502020204030204" pitchFamily="34" charset="0"/>
              <a:cs typeface="Arial" panose="020B0604020202020204" pitchFamily="34" charset="0"/>
            </a:endParaRPr>
          </a:p>
          <a:p>
            <a:r>
              <a:rPr lang="en-GB" sz="1800" i="1">
                <a:effectLst/>
                <a:latin typeface="Arial" panose="020B0604020202020204" pitchFamily="34" charset="0"/>
                <a:ea typeface="Calibri" panose="020F0502020204030204" pitchFamily="34" charset="0"/>
                <a:cs typeface="Arial" panose="020B0604020202020204" pitchFamily="34" charset="0"/>
              </a:rPr>
              <a:t>“This is about not being racist and when they shake hands there is no difference between them. It’s on the theme of equality. Krishna came up with the idea of using a chess board and we were looking at the white and black chess pieces and the idea of equality, we thought it could be a good idea” </a:t>
            </a:r>
          </a:p>
          <a:p>
            <a:endParaRPr lang="en-GB" sz="1800" b="1">
              <a:effectLst/>
              <a:latin typeface="Arial" panose="020B0604020202020204" pitchFamily="34" charset="0"/>
              <a:ea typeface="Calibri" panose="020F050202020403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425844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effectLst/>
                <a:latin typeface="Arial" panose="020B0604020202020204" pitchFamily="34" charset="0"/>
                <a:ea typeface="Calibri"/>
                <a:cs typeface="Arial" panose="020B0604020202020204" pitchFamily="34" charset="0"/>
              </a:rPr>
              <a:t>Presenter notes: There are six suggestions for activities, including the three scenarios on the next slide. Depending on the time you have available, choose one or more activities for your colleagues to work on together to further explore the topic. Different groups could explore different activities. The activities that you do not wish to use can be deleted.  ​</a:t>
            </a:r>
          </a:p>
          <a:p>
            <a:pPr>
              <a:defRPr/>
            </a:pPr>
            <a:endParaRPr lang="en-GB" sz="1800">
              <a:effectLst/>
              <a:latin typeface="Arial" panose="020B0604020202020204" pitchFamily="34" charset="0"/>
              <a:ea typeface="Calibri"/>
              <a:cs typeface="Arial" panose="020B0604020202020204" pitchFamily="34" charset="0"/>
            </a:endParaRPr>
          </a:p>
          <a:p>
            <a:pPr>
              <a:defRPr/>
            </a:pPr>
            <a:r>
              <a:rPr lang="en-GB" sz="1800">
                <a:effectLst/>
                <a:latin typeface="Arial" panose="020B0604020202020204" pitchFamily="34" charset="0"/>
                <a:ea typeface="Calibri"/>
                <a:cs typeface="Arial" panose="020B0604020202020204" pitchFamily="34" charset="0"/>
              </a:rPr>
              <a:t>​Activity 1: The image is quite a familiar one, commonly referenced when people explore equity. A quick internet search will bring up lots of versions, but what might a version specific to your school look like?​</a:t>
            </a:r>
          </a:p>
          <a:p>
            <a:pPr>
              <a:defRPr/>
            </a:pPr>
            <a:endParaRPr lang="en-GB" sz="1800">
              <a:effectLst/>
              <a:latin typeface="Arial" panose="020B0604020202020204" pitchFamily="34" charset="0"/>
              <a:ea typeface="Calibri"/>
              <a:cs typeface="Arial" panose="020B0604020202020204" pitchFamily="34" charset="0"/>
            </a:endParaRPr>
          </a:p>
          <a:p>
            <a:pPr>
              <a:defRPr/>
            </a:pPr>
            <a:r>
              <a:rPr lang="en-GB" sz="1800">
                <a:effectLst/>
                <a:latin typeface="Arial" panose="020B0604020202020204" pitchFamily="34" charset="0"/>
                <a:ea typeface="Calibri"/>
                <a:cs typeface="Arial" panose="020B0604020202020204" pitchFamily="34" charset="0"/>
              </a:rPr>
              <a:t>​Activity 2: Schools are often already doing many things to support equity, but not everyone makes the connection. Explore one from the list or link another one from your own school’s practice. ​</a:t>
            </a:r>
          </a:p>
          <a:p>
            <a:pPr>
              <a:defRPr/>
            </a:pPr>
            <a:endParaRPr lang="en-GB" sz="1800">
              <a:effectLst/>
              <a:latin typeface="Arial" panose="020B0604020202020204" pitchFamily="34" charset="0"/>
              <a:ea typeface="Calibri"/>
              <a:cs typeface="Arial" panose="020B0604020202020204" pitchFamily="34" charset="0"/>
            </a:endParaRPr>
          </a:p>
          <a:p>
            <a:pPr>
              <a:defRPr/>
            </a:pPr>
            <a:r>
              <a:rPr lang="en-GB" sz="1800">
                <a:effectLst/>
                <a:latin typeface="Arial" panose="020B0604020202020204" pitchFamily="34" charset="0"/>
                <a:ea typeface="Calibri"/>
                <a:cs typeface="Arial" panose="020B0604020202020204" pitchFamily="34" charset="0"/>
              </a:rPr>
              <a:t>Activity 3: How could you do something new or in a more equitable way that will better support children’s ability to access their rights?</a:t>
            </a:r>
            <a:endParaRPr lang="en-GB" sz="1200" b="0">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78221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The last three activities are scenarios. Depending on the time you have available, choose one or more for your colleagues to consider. Different groups could explore different scenarios. The activities that you do not wish to use can be deleted.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For each scenario, consider the role of equity/equality, what actions you might take and how you would help others to understand the reasons for your actions.</a:t>
            </a:r>
            <a:endParaRPr lang="en-GB" sz="1800" b="0" i="0">
              <a:solidFill>
                <a:srgbClr val="444444"/>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60935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cs typeface="Arial" panose="020B0604020202020204" pitchFamily="34" charset="0"/>
              </a:rPr>
              <a:t>Trainer notes: Encourage your colleagues to explore the RRSA website to find additional resources. If you have time, please explore these links ahead of your session with colleagues. You may well find a particular resource that you want to highlight to all as part of your input. There may be links you want to share with the team ahead of or as follow up to your input with them.</a:t>
            </a:r>
          </a:p>
          <a:p>
            <a:r>
              <a:rPr lang="en-GB" sz="1800">
                <a:effectLst/>
                <a:latin typeface="Arial" panose="020B060402020202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12</a:t>
            </a:fld>
            <a:endParaRPr lang="en-US"/>
          </a:p>
        </p:txBody>
      </p:sp>
    </p:spTree>
    <p:extLst>
      <p:ext uri="{BB962C8B-B14F-4D97-AF65-F5344CB8AC3E}">
        <p14:creationId xmlns:p14="http://schemas.microsoft.com/office/powerpoint/2010/main" val="159858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a:solidFill>
                  <a:srgbClr val="000000"/>
                </a:solidFill>
                <a:effectLst/>
                <a:latin typeface="Arial" panose="020B0604020202020204" pitchFamily="34" charset="0"/>
                <a:cs typeface="Arial" panose="020B0604020202020204" pitchFamily="34" charset="0"/>
              </a:rPr>
              <a:t>Presenter notes: Encourage people to reflect on equity from their personal perspective, perhaps even asking if some are willing to share some examples of positive/negative experiences.</a:t>
            </a: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13</a:t>
            </a:fld>
            <a:endParaRPr lang="en-US"/>
          </a:p>
        </p:txBody>
      </p:sp>
    </p:spTree>
    <p:extLst>
      <p:ext uri="{BB962C8B-B14F-4D97-AF65-F5344CB8AC3E}">
        <p14:creationId xmlns:p14="http://schemas.microsoft.com/office/powerpoint/2010/main" val="426613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25029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Please edit the aims of the session to suit the time you have available for your session.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This session is intended to support you in supporting staff to develop their understanding of what fairness and equity are, and why this is something that you should be supporting children and young people to engage with as part of your Rights Respecting Schools journey.</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whole Spotlight series is about embedding children’s rights within a wide range of school priorities and practices. </a:t>
            </a:r>
            <a:endParaRPr lang="en-GB" sz="1800" b="0" i="0">
              <a:solidFill>
                <a:srgbClr val="444444"/>
              </a:solidFill>
              <a:effectLst/>
              <a:latin typeface="Arial" panose="020B0604020202020204" pitchFamily="34" charset="0"/>
              <a:cs typeface="Arial" panose="020B0604020202020204" pitchFamily="34" charset="0"/>
            </a:endParaRP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42610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Trainer notes: Delete this slide before using.</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kern="100">
                <a:effectLst/>
                <a:latin typeface="Arial" panose="020B0604020202020204" pitchFamily="34" charset="0"/>
                <a:ea typeface="Calibri" panose="020F0502020204030204" pitchFamily="34" charset="0"/>
                <a:cs typeface="Arial" panose="020B0604020202020204" pitchFamily="34" charset="0"/>
              </a:rPr>
              <a:t>It would be useful to have copies of the simplified CRC or the icons so that staff can refer to them throughout the session. </a:t>
            </a:r>
            <a:r>
              <a:rPr lang="en-GB" sz="1800">
                <a:effectLst/>
                <a:latin typeface="Arial" panose="020B0604020202020204" pitchFamily="34" charset="0"/>
                <a:ea typeface="Calibri" panose="020F0502020204030204" pitchFamily="34" charset="0"/>
                <a:cs typeface="Arial" panose="020B0604020202020204" pitchFamily="34" charset="0"/>
              </a:rPr>
              <a:t>Unicef.uk/</a:t>
            </a:r>
            <a:r>
              <a:rPr lang="en-GB" sz="1800" err="1">
                <a:effectLst/>
                <a:latin typeface="Arial" panose="020B0604020202020204" pitchFamily="34" charset="0"/>
                <a:ea typeface="Calibri" panose="020F0502020204030204" pitchFamily="34" charset="0"/>
                <a:cs typeface="Arial" panose="020B0604020202020204" pitchFamily="34" charset="0"/>
              </a:rPr>
              <a:t>CRC_Icons</a:t>
            </a: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413154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video complements the content of this pack and can also be used separately.</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It may be helpful to use some of Emma's explanations to frame discussions around fairness and equity.</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As Emma said, diversity is a fact, how we are all different from each other. When society values some differences above others, there will be barriers for some people. Equality is seeing and treating everyone the same which will perpetuate those barriers. Equity is how we ensure that people are given what they need to access their rights, rather than everyone being given the same.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Continue to use the language of rights to explain how we need to ensure that everyone is included and empowered to access their rights.</a:t>
            </a:r>
            <a:endParaRPr lang="en-GB" sz="1800" b="0" i="0">
              <a:solidFill>
                <a:srgbClr val="444444"/>
              </a:solidFill>
              <a:effectLst/>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5790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This slide provides an opportunity to remind colleagues of the ‘structure’ of RRSA which includes three strands: Teaching about rights; through rights; and for rights.</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Equity is specifically mentioned in Outcome 2 of the framework, but its influence can be seen across Strand B, particularly in Outcomes 3 and 6.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Strand B: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800" b="1" i="0" u="none" strike="noStrike">
                <a:solidFill>
                  <a:srgbClr val="000000"/>
                </a:solidFill>
                <a:effectLst/>
                <a:latin typeface="Arial" panose="020B0604020202020204" pitchFamily="34" charset="0"/>
                <a:cs typeface="Arial" panose="020B0604020202020204" pitchFamily="34" charset="0"/>
              </a:rPr>
              <a:t>Outcome 2 - In school children and young people enjoy the rights enshrined in the United Nations Convention on the Rights of the Child.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Silver: </a:t>
            </a:r>
            <a:r>
              <a:rPr lang="en-GB" sz="1800" b="0" i="0" u="none" strike="noStrike">
                <a:solidFill>
                  <a:srgbClr val="000000"/>
                </a:solidFill>
                <a:effectLst/>
                <a:latin typeface="Arial" panose="020B0604020202020204" pitchFamily="34" charset="0"/>
                <a:cs typeface="Arial" panose="020B0604020202020204" pitchFamily="34" charset="0"/>
              </a:rPr>
              <a:t>Many children and young people know and understand how school facilitates them in enjoying a range of their rights. They (and staff) share how they and others act to create a rights respecting environment.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Gold: </a:t>
            </a:r>
            <a:r>
              <a:rPr lang="en-GB" sz="1800" b="0" i="0" u="none" strike="noStrike">
                <a:solidFill>
                  <a:srgbClr val="000000"/>
                </a:solidFill>
                <a:effectLst/>
                <a:latin typeface="Arial" panose="020B0604020202020204" pitchFamily="34" charset="0"/>
                <a:cs typeface="Arial" panose="020B0604020202020204" pitchFamily="34" charset="0"/>
              </a:rPr>
              <a:t>Most children and young people are able to share how school, and duty bearers, facilitate them to enjoy a wide range of their rights. They understand the concepts of fairness and equity and can convey how their school promotes such principles and puts them into practice. Most children and young people know and trust that the school will act upon any concerns about their rights not being met.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800" b="1" i="0" u="none" strike="noStrike">
                <a:solidFill>
                  <a:srgbClr val="000000"/>
                </a:solidFill>
                <a:effectLst/>
                <a:latin typeface="Arial" panose="020B0604020202020204" pitchFamily="34" charset="0"/>
                <a:cs typeface="Arial" panose="020B0604020202020204" pitchFamily="34" charset="0"/>
              </a:rPr>
              <a:t>Outcome 3 </a:t>
            </a:r>
            <a:r>
              <a:rPr lang="en-GB" sz="1800" b="0" i="0" u="none" strike="noStrike">
                <a:solidFill>
                  <a:srgbClr val="000000"/>
                </a:solidFill>
                <a:effectLst/>
                <a:latin typeface="Arial" panose="020B0604020202020204" pitchFamily="34" charset="0"/>
                <a:cs typeface="Arial" panose="020B0604020202020204" pitchFamily="34" charset="0"/>
              </a:rPr>
              <a:t>- </a:t>
            </a:r>
            <a:r>
              <a:rPr lang="en-GB" sz="1800" b="1" i="0" u="none" strike="noStrike">
                <a:solidFill>
                  <a:srgbClr val="000000"/>
                </a:solidFill>
                <a:effectLst/>
                <a:latin typeface="Arial" panose="020B0604020202020204" pitchFamily="34" charset="0"/>
                <a:cs typeface="Arial" panose="020B0604020202020204" pitchFamily="34" charset="0"/>
              </a:rPr>
              <a:t>Relationships are positive and founded on dignity and a mutual respect for rights.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Silver: </a:t>
            </a:r>
            <a:r>
              <a:rPr lang="en-GB" sz="1800" b="0" i="0" u="none" strike="noStrike">
                <a:solidFill>
                  <a:srgbClr val="000000"/>
                </a:solidFill>
                <a:effectLst/>
                <a:latin typeface="Arial" panose="020B0604020202020204" pitchFamily="34" charset="0"/>
                <a:cs typeface="Arial" panose="020B0604020202020204" pitchFamily="34" charset="0"/>
              </a:rPr>
              <a:t>Many children and young people can communicate about how positive relationships are encouraged. Rights are used to explore moral dilemmas and rights respecting approaches are developed.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Gold: </a:t>
            </a:r>
            <a:r>
              <a:rPr lang="en-GB" sz="1800" b="0" i="0" u="none" strike="noStrike">
                <a:solidFill>
                  <a:srgbClr val="000000"/>
                </a:solidFill>
                <a:effectLst/>
                <a:latin typeface="Arial" panose="020B0604020202020204" pitchFamily="34" charset="0"/>
                <a:cs typeface="Arial" panose="020B0604020202020204" pitchFamily="34" charset="0"/>
              </a:rPr>
              <a:t>Relationships are identified by most children, young people and adults as mutually respectful. There is evidence that respectful relationships are strengthening over time. Many children and young people understand the concept of dignity through their lived experience. They can express how dignity and rights explicitly inform life in school. School systems to address disagreements, conflict and prejudicial attitudes and actions are perceived as transparent, fair and effective by children and adults. </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GB" sz="1800" b="1" i="0" u="none" strike="noStrike">
                <a:solidFill>
                  <a:srgbClr val="000000"/>
                </a:solidFill>
                <a:effectLst/>
                <a:latin typeface="Arial" panose="020B0604020202020204" pitchFamily="34" charset="0"/>
                <a:cs typeface="Arial" panose="020B0604020202020204" pitchFamily="34" charset="0"/>
              </a:rPr>
              <a:t>Outcome 6 - Children and young people are included and are valued as individuals.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Silver: </a:t>
            </a:r>
            <a:r>
              <a:rPr lang="en-GB" sz="1800" b="0" i="0" u="none" strike="noStrike">
                <a:solidFill>
                  <a:srgbClr val="000000"/>
                </a:solidFill>
                <a:effectLst/>
                <a:latin typeface="Arial" panose="020B0604020202020204" pitchFamily="34" charset="0"/>
                <a:cs typeface="Arial" panose="020B0604020202020204" pitchFamily="34" charset="0"/>
              </a:rPr>
              <a:t>Many children and young people can share how they are included and valued at school and understand how their actions and those of others contribute to this. </a:t>
            </a:r>
          </a:p>
          <a:p>
            <a:pPr marL="0" indent="0" algn="l" rtl="0" fontAlgn="base">
              <a:buFont typeface="Arial" panose="020B0604020202020204" pitchFamily="34" charset="0"/>
              <a:buNone/>
            </a:pPr>
            <a:r>
              <a:rPr lang="en-GB" sz="1800" b="1" i="0" u="none" strike="noStrike">
                <a:solidFill>
                  <a:srgbClr val="000000"/>
                </a:solidFill>
                <a:effectLst/>
                <a:latin typeface="Arial" panose="020B0604020202020204" pitchFamily="34" charset="0"/>
                <a:cs typeface="Arial" panose="020B0604020202020204" pitchFamily="34" charset="0"/>
              </a:rPr>
              <a:t>At Gold:</a:t>
            </a:r>
            <a:r>
              <a:rPr lang="en-GB" sz="1800" b="0" i="0" u="none" strike="noStrike">
                <a:solidFill>
                  <a:srgbClr val="000000"/>
                </a:solidFill>
                <a:effectLst/>
                <a:latin typeface="Arial" panose="020B0604020202020204" pitchFamily="34" charset="0"/>
                <a:cs typeface="Arial" panose="020B0604020202020204" pitchFamily="34" charset="0"/>
              </a:rPr>
              <a:t> Nearly all children and young people interviewed describe how everyone is included and valued and acknowledge how becoming rights respecting contributes to this. The school is actively working towards (or is sustaining) a strong culture of inclusion and can show how this is underpinned by non-discrimination.</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full text of the Strands and Outcomes of the Award can be found here:</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www.unicef.org.uk/rights-respecting-schools/wp-content/uploads/sites/4/2015/06/RRSA-Strands-and-Outcomes-at-Silver-and-Gold-1.pdf</a:t>
            </a:r>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4000" b="0" i="0">
                <a:solidFill>
                  <a:srgbClr val="444444"/>
                </a:solidFill>
                <a:effectLst/>
                <a:latin typeface="Calibri" panose="020F0502020204030204" pitchFamily="34" charset="0"/>
              </a:rPr>
              <a:t>​</a:t>
            </a:r>
          </a:p>
          <a:p>
            <a:pPr algn="l" rtl="0" fontAlgn="base"/>
            <a:r>
              <a:rPr lang="en-GB" sz="2800" b="0" i="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72688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Presenter notes: When showing this slide in presenter mode the articles and final paragraph will appear on click.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The main focus here is to get colleagues looking at the Convention again! Their focus is to realise that some of the articles have explicit limitations or particular restrictions. The phrase ‘as long as’ appears several times. You can make the point that many articles are not ‘absolute’. You may wish to look at the full text of the CRC which has further detail of how rights may be limited or restricted. https://www.unicef.org.uk/wp-content/uploads/2016/08/unicef-convention-rights-child-uncrc.pdf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CRC Summary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https://www.unicef.org.uk/rights-respecting-schools/wp-content/uploads/sites/4/2017/01/uncrc_summary-1_1.pdf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a:solidFill>
                  <a:srgbClr val="444444"/>
                </a:solidFill>
                <a:effectLst/>
                <a:latin typeface="Arial" panose="020B0604020202020204" pitchFamily="34" charset="0"/>
                <a:cs typeface="Arial" panose="020B0604020202020204" pitchFamily="34" charset="0"/>
              </a:rPr>
              <a:t>​</a:t>
            </a:r>
            <a:r>
              <a:rPr lang="en-GB" sz="1800" b="0" i="0" u="none" strike="noStrike">
                <a:solidFill>
                  <a:srgbClr val="000000"/>
                </a:solidFill>
                <a:effectLst/>
                <a:latin typeface="Arial" panose="020B0604020202020204" pitchFamily="34" charset="0"/>
                <a:cs typeface="Arial" panose="020B0604020202020204" pitchFamily="34" charset="0"/>
              </a:rPr>
              <a:t>unicef.uk/</a:t>
            </a:r>
            <a:r>
              <a:rPr lang="en-GB" sz="1800" b="0" i="0" u="none" strike="noStrike" err="1">
                <a:solidFill>
                  <a:srgbClr val="000000"/>
                </a:solidFill>
                <a:effectLst/>
                <a:latin typeface="Arial" panose="020B0604020202020204" pitchFamily="34" charset="0"/>
                <a:cs typeface="Arial" panose="020B0604020202020204" pitchFamily="34" charset="0"/>
              </a:rPr>
              <a:t>CRC_Icons</a:t>
            </a:r>
            <a:r>
              <a:rPr lang="en-GB" sz="1800" b="0" i="0" u="none" strike="noStrike">
                <a:solidFill>
                  <a:srgbClr val="000000"/>
                </a:solidFill>
                <a:effectLst/>
                <a:latin typeface="Arial" panose="020B0604020202020204" pitchFamily="34" charset="0"/>
                <a:cs typeface="Arial" panose="020B0604020202020204" pitchFamily="34" charset="0"/>
              </a:rPr>
              <a:t> </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GB" sz="1800" b="0" i="0" u="none" strike="noStrike">
                <a:solidFill>
                  <a:srgbClr val="000000"/>
                </a:solidFill>
                <a:effectLst/>
                <a:latin typeface="Arial" panose="020B0604020202020204" pitchFamily="34" charset="0"/>
                <a:cs typeface="Arial" panose="020B0604020202020204" pitchFamily="34" charset="0"/>
              </a:rPr>
              <a:t>https://www.unicef.org.uk/rights-respecting-schools/wp-content/uploads/sites/4/2019/11/UN0332751.pdf</a:t>
            </a:r>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1800" b="0" i="0">
                <a:solidFill>
                  <a:srgbClr val="444444"/>
                </a:solidFill>
                <a:effectLst/>
                <a:latin typeface="Arial" panose="020B0604020202020204" pitchFamily="34" charset="0"/>
                <a:cs typeface="Arial" panose="020B0604020202020204" pitchFamily="34" charset="0"/>
              </a:rPr>
              <a:t>​</a:t>
            </a:r>
          </a:p>
          <a:p>
            <a:pPr algn="l" rtl="0" fontAlgn="base"/>
            <a:r>
              <a:rPr lang="en-US" sz="4000" b="0" i="0">
                <a:solidFill>
                  <a:srgbClr val="444444"/>
                </a:solidFill>
                <a:effectLst/>
                <a:latin typeface="Calibri" panose="020F0502020204030204" pitchFamily="34" charset="0"/>
              </a:rPr>
              <a:t>​</a:t>
            </a:r>
          </a:p>
          <a:p>
            <a:pPr algn="l" rtl="0" fontAlgn="base"/>
            <a:r>
              <a:rPr lang="en-GB" sz="4000" b="0" i="0">
                <a:solidFill>
                  <a:srgbClr val="444444"/>
                </a:solidFill>
                <a:effectLst/>
                <a:latin typeface="Calibri" panose="020F0502020204030204" pitchFamily="34" charset="0"/>
              </a:rPr>
              <a:t>​</a:t>
            </a:r>
          </a:p>
          <a:p>
            <a:pPr algn="l" rtl="0" fontAlgn="base"/>
            <a:r>
              <a:rPr lang="en-GB" sz="2800" b="0" i="0">
                <a:solidFill>
                  <a:srgbClr val="444444"/>
                </a:solidFill>
                <a:effectLst/>
                <a:latin typeface="Calibri" panose="020F0502020204030204" pitchFamily="34" charset="0"/>
              </a:rPr>
              <a:t>​</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120506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panose="020F0502020204030204" pitchFamily="34" charset="0"/>
              </a:rPr>
              <a:t>The full case study is available on the RRSA website, where you can print it out and share with you staff. </a:t>
            </a:r>
            <a:endParaRPr lang="en-GB" sz="1800">
              <a:effectLst/>
              <a:latin typeface="Calibri" panose="020F0502020204030204" pitchFamily="34" charset="0"/>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32972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Arial" panose="020B0604020202020204" pitchFamily="34" charset="0"/>
                <a:ea typeface="Calibri"/>
                <a:cs typeface="Arial" panose="020B0604020202020204" pitchFamily="34" charset="0"/>
              </a:rPr>
              <a:t>Presenter notes: Choose the questions that are most relevant to your setting and experience. Collect some of the ideas from your colleagues and add them to your action plan/evidence. ​</a:t>
            </a:r>
          </a:p>
          <a:p>
            <a:endParaRPr lang="en-GB" sz="1800">
              <a:effectLst/>
              <a:latin typeface="Arial" panose="020B0604020202020204" pitchFamily="34" charset="0"/>
              <a:ea typeface="Calibri"/>
              <a:cs typeface="Arial" panose="020B0604020202020204" pitchFamily="34" charset="0"/>
            </a:endParaRPr>
          </a:p>
          <a:p>
            <a:r>
              <a:rPr lang="en-GB" sz="1800">
                <a:effectLst/>
                <a:latin typeface="Arial" panose="020B0604020202020204" pitchFamily="34" charset="0"/>
                <a:ea typeface="Calibri"/>
                <a:cs typeface="Arial" panose="020B0604020202020204" pitchFamily="34" charset="0"/>
              </a:rPr>
              <a:t>​1. This question offers an opportunity to get people thinking about how the two words mean different things, but are very much related. Whilst the discussion is the important thing, not arriving at the most accurate definition – a simple explanation might see equity thought of as ‘every individual getting what they need’.​</a:t>
            </a:r>
          </a:p>
          <a:p>
            <a:endParaRPr lang="en-GB" sz="1800">
              <a:effectLst/>
              <a:latin typeface="Arial" panose="020B0604020202020204" pitchFamily="34" charset="0"/>
              <a:ea typeface="Calibri"/>
              <a:cs typeface="Arial" panose="020B0604020202020204" pitchFamily="34" charset="0"/>
            </a:endParaRPr>
          </a:p>
          <a:p>
            <a:r>
              <a:rPr lang="en-GB" sz="1800">
                <a:effectLst/>
                <a:latin typeface="Arial" panose="020B0604020202020204" pitchFamily="34" charset="0"/>
                <a:ea typeface="Calibri"/>
                <a:cs typeface="Arial" panose="020B0604020202020204" pitchFamily="34" charset="0"/>
              </a:rPr>
              <a:t>2. Have a think about what is already happening around the school that may link to equality and equity. Is the current approach helping or hindering access to rights? (It might be worth noting some of the examples to use as evidence on your next evaluation.)​</a:t>
            </a:r>
          </a:p>
          <a:p>
            <a:endParaRPr lang="en-GB" sz="1800">
              <a:effectLst/>
              <a:latin typeface="Arial" panose="020B0604020202020204" pitchFamily="34" charset="0"/>
              <a:ea typeface="Calibri"/>
              <a:cs typeface="Arial" panose="020B0604020202020204" pitchFamily="34" charset="0"/>
            </a:endParaRPr>
          </a:p>
          <a:p>
            <a:r>
              <a:rPr lang="en-GB" sz="1800">
                <a:effectLst/>
                <a:latin typeface="Arial" panose="020B0604020202020204" pitchFamily="34" charset="0"/>
                <a:ea typeface="Calibri"/>
                <a:cs typeface="Arial" panose="020B0604020202020204" pitchFamily="34" charset="0"/>
              </a:rPr>
              <a:t>3. From an RRSA perspective, it’s not enough to operate according to the principle of equity, we want pupils and adults to understand the concept and be able to talk about its influence on school life. What sort of lessons and activities, assemblies and staff training, even parent workshops, might help?</a:t>
            </a:r>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276214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chemeClr val="bg1"/>
          </a:solidFill>
          <a:ln>
            <a:noFill/>
          </a:ln>
        </p:spPr>
        <p:txBody>
          <a:bodyPr wrap="square" lIns="180000" tIns="180000" rIns="180000" bIns="36000" anchor="ctr" anchorCtr="0">
            <a:spAutoFit/>
          </a:bodyPr>
          <a:lstStyle>
            <a:lvl1pPr>
              <a:defRPr sz="4000" b="1" i="0" cap="none" spc="0" baseline="0">
                <a:solidFill>
                  <a:srgbClr val="00AEEF"/>
                </a:solidFill>
                <a:latin typeface="Univers LT Pro 85 XBlack" panose="020B0804030502020204" pitchFamily="34" charset="77"/>
              </a:defRPr>
            </a:lvl1pPr>
          </a:lstStyle>
          <a:p>
            <a:r>
              <a:rPr lang="en-US"/>
              <a:t>CLICK TO EDIT TITLE</a:t>
            </a:r>
            <a:endParaRPr lang="en-GB"/>
          </a:p>
        </p:txBody>
      </p:sp>
      <p:pic>
        <p:nvPicPr>
          <p:cNvPr id="9" name="Picture 8" descr="Graphical user interface, text, application&#10;&#10;Description automatically generated">
            <a:extLst>
              <a:ext uri="{FF2B5EF4-FFF2-40B4-BE49-F238E27FC236}">
                <a16:creationId xmlns:a16="http://schemas.microsoft.com/office/drawing/2014/main" id="{53BE7CC5-4C79-1244-9F01-978F50A8D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05630" y="5519146"/>
            <a:ext cx="1712559" cy="1172599"/>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3" name="Picture 2" descr="A picture containing human face, person, toddler, clothing&#10;&#10;Description automatically generated">
            <a:extLst>
              <a:ext uri="{FF2B5EF4-FFF2-40B4-BE49-F238E27FC236}">
                <a16:creationId xmlns:a16="http://schemas.microsoft.com/office/drawing/2014/main" id="{4B0F8D60-CEE8-04DE-1987-2BDFA30CFE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370842" y="5981107"/>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a:t>
            </a:r>
            <a:r>
              <a:rPr lang="en-GB" sz="800" b="0" i="0" err="1">
                <a:solidFill>
                  <a:schemeClr val="bg1"/>
                </a:solidFill>
                <a:effectLst/>
                <a:latin typeface="Univers LT Pro 45 Light" panose="020B0403020202020204" pitchFamily="34" charset="77"/>
              </a:rPr>
              <a:t>UNICEF</a:t>
            </a:r>
            <a:r>
              <a:rPr lang="en-GB" sz="800" b="0" i="0" err="1">
                <a:solidFill>
                  <a:schemeClr val="bg1"/>
                </a:solidFill>
                <a:effectLst/>
                <a:latin typeface="Montserrat" pitchFamily="2" charset="77"/>
              </a:rPr>
              <a:t>Sandag</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9C7465A-9FD6-6947-AD0B-9AC91E371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B90B541F-A993-B649-8826-0F9DE362481C}"/>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4" name="TextBox 3">
            <a:extLst>
              <a:ext uri="{FF2B5EF4-FFF2-40B4-BE49-F238E27FC236}">
                <a16:creationId xmlns:a16="http://schemas.microsoft.com/office/drawing/2014/main" id="{C96A18E2-32BB-24B9-2456-E8A39154EEC6}"/>
              </a:ext>
            </a:extLst>
          </p:cNvPr>
          <p:cNvSpPr txBox="1"/>
          <p:nvPr userDrawn="1"/>
        </p:nvSpPr>
        <p:spPr>
          <a:xfrm>
            <a:off x="317405" y="295061"/>
            <a:ext cx="3412931" cy="830997"/>
          </a:xfrm>
          <a:prstGeom prst="rect">
            <a:avLst/>
          </a:prstGeom>
          <a:noFill/>
        </p:spPr>
        <p:txBody>
          <a:bodyPr wrap="square">
            <a:spAutoFit/>
          </a:bodyPr>
          <a:lstStyle/>
          <a:p>
            <a:r>
              <a:rPr lang="en-GB" sz="1200" b="0" i="0">
                <a:solidFill>
                  <a:schemeClr val="bg1"/>
                </a:solidFill>
                <a:effectLst/>
                <a:latin typeface="Univers LT Pro 45 Light" panose="020B0403020202020204" pitchFamily="34" charset="77"/>
              </a:rPr>
              <a:t>2-year-old </a:t>
            </a:r>
            <a:r>
              <a:rPr lang="en-GB" sz="1200" b="0" i="0" err="1">
                <a:solidFill>
                  <a:schemeClr val="bg1"/>
                </a:solidFill>
                <a:effectLst/>
                <a:latin typeface="Univers LT Pro 45 Light" panose="020B0403020202020204" pitchFamily="34" charset="77"/>
              </a:rPr>
              <a:t>Anirlan</a:t>
            </a:r>
            <a:r>
              <a:rPr lang="en-GB" sz="1200" b="0" i="0">
                <a:solidFill>
                  <a:schemeClr val="bg1"/>
                </a:solidFill>
                <a:effectLst/>
                <a:latin typeface="Univers LT Pro 45 Light" panose="020B0403020202020204" pitchFamily="34" charset="77"/>
              </a:rPr>
              <a:t> lives in Mongolia with her mother, </a:t>
            </a:r>
            <a:r>
              <a:rPr lang="en-GB" sz="1200" b="0" i="0" err="1">
                <a:solidFill>
                  <a:schemeClr val="bg1"/>
                </a:solidFill>
                <a:effectLst/>
                <a:latin typeface="Univers LT Pro 45 Light" panose="020B0403020202020204" pitchFamily="34" charset="77"/>
              </a:rPr>
              <a:t>Otgonbayar</a:t>
            </a:r>
            <a:r>
              <a:rPr lang="en-GB" sz="1200" b="0" i="0">
                <a:solidFill>
                  <a:schemeClr val="bg1"/>
                </a:solidFill>
                <a:effectLst/>
                <a:latin typeface="Univers LT Pro 45 Light" panose="020B0403020202020204" pitchFamily="34" charset="77"/>
              </a:rPr>
              <a:t>. UNICEF health worker, </a:t>
            </a:r>
            <a:r>
              <a:rPr lang="en-GB" sz="1200" b="0" i="0" err="1">
                <a:solidFill>
                  <a:schemeClr val="bg1"/>
                </a:solidFill>
                <a:effectLst/>
                <a:latin typeface="Univers LT Pro 45 Light" panose="020B0403020202020204" pitchFamily="34" charset="77"/>
              </a:rPr>
              <a:t>Ogi</a:t>
            </a:r>
            <a:r>
              <a:rPr lang="en-GB" sz="1200" b="0" i="0">
                <a:solidFill>
                  <a:schemeClr val="bg1"/>
                </a:solidFill>
                <a:effectLst/>
                <a:latin typeface="Univers LT Pro 45 Light" panose="020B0403020202020204" pitchFamily="34" charset="77"/>
              </a:rPr>
              <a:t> travels hundreds of miles to vaccinate children in </a:t>
            </a:r>
            <a:r>
              <a:rPr lang="en-GB" sz="1200" b="0" i="0" err="1">
                <a:solidFill>
                  <a:schemeClr val="bg1"/>
                </a:solidFill>
                <a:effectLst/>
                <a:latin typeface="Univers LT Pro 45 Light" panose="020B0403020202020204" pitchFamily="34" charset="77"/>
              </a:rPr>
              <a:t>Anirlan’s</a:t>
            </a:r>
            <a:r>
              <a:rPr lang="en-GB" sz="1200" b="0" i="0">
                <a:solidFill>
                  <a:schemeClr val="bg1"/>
                </a:solidFill>
                <a:effectLst/>
                <a:latin typeface="Univers LT Pro 45 Light" panose="020B0403020202020204" pitchFamily="34" charset="77"/>
              </a:rPr>
              <a:t> remote community.</a:t>
            </a:r>
            <a:endParaRPr lang="en-US"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40939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ox&#10;&#10;Description automatically generated with low confidence">
            <a:extLst>
              <a:ext uri="{FF2B5EF4-FFF2-40B4-BE49-F238E27FC236}">
                <a16:creationId xmlns:a16="http://schemas.microsoft.com/office/drawing/2014/main" id="{FD787A29-255D-73BE-1C68-6CC0BB9139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06728B43-A881-824F-9062-0F0823C261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7C579EE6-3A13-134B-A386-401AC95236A6}"/>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Issaa</a:t>
            </a:r>
            <a:endParaRPr lang="en-US" sz="800" b="0" i="0">
              <a:solidFill>
                <a:schemeClr val="bg1"/>
              </a:solidFill>
              <a:latin typeface="Univers LT Pro 45 Light" panose="020B0403020202020204" pitchFamily="34" charset="77"/>
            </a:endParaRPr>
          </a:p>
        </p:txBody>
      </p:sp>
      <p:sp>
        <p:nvSpPr>
          <p:cNvPr id="2" name="TextBox 1">
            <a:extLst>
              <a:ext uri="{FF2B5EF4-FFF2-40B4-BE49-F238E27FC236}">
                <a16:creationId xmlns:a16="http://schemas.microsoft.com/office/drawing/2014/main" id="{92BF51E5-329C-8083-1D92-FDC030C48DE6}"/>
              </a:ext>
            </a:extLst>
          </p:cNvPr>
          <p:cNvSpPr txBox="1"/>
          <p:nvPr userDrawn="1"/>
        </p:nvSpPr>
        <p:spPr>
          <a:xfrm>
            <a:off x="317406" y="295061"/>
            <a:ext cx="3059640" cy="830997"/>
          </a:xfrm>
          <a:prstGeom prst="rect">
            <a:avLst/>
          </a:prstGeom>
          <a:noFill/>
        </p:spPr>
        <p:txBody>
          <a:bodyPr wrap="square">
            <a:spAutoFit/>
          </a:bodyPr>
          <a:lstStyle/>
          <a:p>
            <a:r>
              <a:rPr lang="en-GB" sz="1200" b="0" i="0">
                <a:solidFill>
                  <a:schemeClr val="tx1"/>
                </a:solidFill>
                <a:effectLst/>
                <a:latin typeface="Univers LT Pro 45 Light" panose="020B0403020202020204" pitchFamily="34" charset="77"/>
              </a:rPr>
              <a:t>Ali, 8, sheltering in a school following the devastating earthquakes in Syria, holds a box of clothes provided by UNICEF. </a:t>
            </a:r>
          </a:p>
          <a:p>
            <a:endParaRPr lang="en-GB" sz="1200" b="0" i="0">
              <a:solidFill>
                <a:schemeClr val="tx1"/>
              </a:solidFill>
              <a:effectLst/>
              <a:latin typeface="Univers LT Pro 45 Light" panose="020B0403020202020204" pitchFamily="34" charset="77"/>
            </a:endParaRPr>
          </a:p>
        </p:txBody>
      </p:sp>
    </p:spTree>
    <p:extLst>
      <p:ext uri="{BB962C8B-B14F-4D97-AF65-F5344CB8AC3E}">
        <p14:creationId xmlns:p14="http://schemas.microsoft.com/office/powerpoint/2010/main" val="75072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Tree>
    <p:extLst>
      <p:ext uri="{BB962C8B-B14F-4D97-AF65-F5344CB8AC3E}">
        <p14:creationId xmlns:p14="http://schemas.microsoft.com/office/powerpoint/2010/main" val="1473668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3" name="Picture 2" descr="Two girls sitting on a bench reading books&#10;&#10;Description automatically generated">
            <a:extLst>
              <a:ext uri="{FF2B5EF4-FFF2-40B4-BE49-F238E27FC236}">
                <a16:creationId xmlns:a16="http://schemas.microsoft.com/office/drawing/2014/main" id="{FFB28F96-49FF-4F8D-BF89-55C5C7B8E9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70" t="1228" r="13482"/>
          <a:stretch/>
        </p:blipFill>
        <p:spPr>
          <a:xfrm>
            <a:off x="5834061" y="0"/>
            <a:ext cx="6357939" cy="6858000"/>
          </a:xfrm>
          <a:prstGeom prst="rect">
            <a:avLst/>
          </a:prstGeom>
        </p:spPr>
      </p:pic>
      <p:sp>
        <p:nvSpPr>
          <p:cNvPr id="4" name="TextBox 3">
            <a:extLst>
              <a:ext uri="{FF2B5EF4-FFF2-40B4-BE49-F238E27FC236}">
                <a16:creationId xmlns:a16="http://schemas.microsoft.com/office/drawing/2014/main" id="{0086905C-A3D1-FCCE-8C99-FE0DBD62CEF4}"/>
              </a:ext>
            </a:extLst>
          </p:cNvPr>
          <p:cNvSpPr txBox="1"/>
          <p:nvPr userDrawn="1"/>
        </p:nvSpPr>
        <p:spPr>
          <a:xfrm rot="5400000">
            <a:off x="11452265"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21271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3" name="Picture 2" descr="A child in a white shirt reading a book&#10;&#10;Description automatically generated with low confidence">
            <a:extLst>
              <a:ext uri="{FF2B5EF4-FFF2-40B4-BE49-F238E27FC236}">
                <a16:creationId xmlns:a16="http://schemas.microsoft.com/office/drawing/2014/main" id="{617C704A-FCFF-2AD6-EB5E-C1E42464F2F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114288" cy="6858000"/>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5" name="Picture 4" descr="A child riding a tricycle&#10;&#10;Description automatically generated">
            <a:extLst>
              <a:ext uri="{FF2B5EF4-FFF2-40B4-BE49-F238E27FC236}">
                <a16:creationId xmlns:a16="http://schemas.microsoft.com/office/drawing/2014/main" id="{CAF2AD2C-32D6-0595-0DAD-7251101C14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288" y="-4571"/>
            <a:ext cx="6114288" cy="6858000"/>
          </a:xfrm>
          <a:prstGeom prst="rect">
            <a:avLst/>
          </a:prstGeom>
        </p:spPr>
      </p:pic>
      <p:sp>
        <p:nvSpPr>
          <p:cNvPr id="7" name="TextBox 6">
            <a:extLst>
              <a:ext uri="{FF2B5EF4-FFF2-40B4-BE49-F238E27FC236}">
                <a16:creationId xmlns:a16="http://schemas.microsoft.com/office/drawing/2014/main" id="{7AF13159-C592-51E3-7198-D0044A4A7ED4}"/>
              </a:ext>
            </a:extLst>
          </p:cNvPr>
          <p:cNvSpPr txBox="1"/>
          <p:nvPr userDrawn="1"/>
        </p:nvSpPr>
        <p:spPr>
          <a:xfrm rot="16200000">
            <a:off x="-524218" y="6113696"/>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962007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208189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Tree>
    <p:extLst>
      <p:ext uri="{BB962C8B-B14F-4D97-AF65-F5344CB8AC3E}">
        <p14:creationId xmlns:p14="http://schemas.microsoft.com/office/powerpoint/2010/main" val="66465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leo"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rPr>
              <a:t>“Click to edit. Add a quote or stat here. You can pull out key </a:t>
            </a:r>
            <a:br>
              <a:rPr lang="en-US" sz="2800">
                <a:solidFill>
                  <a:schemeClr val="bg1"/>
                </a:solidFill>
              </a:rPr>
            </a:br>
            <a:r>
              <a:rPr lang="en-US" sz="2800">
                <a:solidFill>
                  <a:srgbClr val="FFFF00"/>
                </a:solidFill>
              </a:rPr>
              <a:t>words</a:t>
            </a:r>
            <a:r>
              <a:rPr lang="en-US" sz="2800">
                <a:solidFill>
                  <a:schemeClr val="bg1"/>
                </a:solidFill>
              </a:rPr>
              <a:t> or </a:t>
            </a:r>
            <a:r>
              <a:rPr lang="en-US" sz="2800">
                <a:solidFill>
                  <a:srgbClr val="FFFF00"/>
                </a:solidFill>
              </a:rPr>
              <a:t>phrases </a:t>
            </a:r>
            <a:r>
              <a:rPr lang="en-US" sz="2800">
                <a:solidFill>
                  <a:schemeClr val="bg1"/>
                </a:solidFill>
              </a:rPr>
              <a:t>in a </a:t>
            </a:r>
            <a:br>
              <a:rPr lang="en-US" sz="2800">
                <a:solidFill>
                  <a:schemeClr val="bg1"/>
                </a:solidFill>
              </a:rPr>
            </a:br>
            <a:r>
              <a:rPr lang="en-US" sz="2800">
                <a:solidFill>
                  <a:schemeClr val="bg1"/>
                </a:solidFill>
              </a:rPr>
              <a:t>secondary </a:t>
            </a:r>
            <a:r>
              <a:rPr lang="en-US" sz="2800" err="1">
                <a:solidFill>
                  <a:schemeClr val="bg1"/>
                </a:solidFill>
              </a:rPr>
              <a:t>colour</a:t>
            </a:r>
            <a:r>
              <a:rPr lang="en-US" sz="2800">
                <a:solidFill>
                  <a:schemeClr val="bg1"/>
                </a:solidFill>
              </a:rPr>
              <a:t>.”</a:t>
            </a:r>
            <a:endParaRPr lang="en-GB" sz="280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2" name="Picture 1">
            <a:extLst>
              <a:ext uri="{FF2B5EF4-FFF2-40B4-BE49-F238E27FC236}">
                <a16:creationId xmlns:a16="http://schemas.microsoft.com/office/drawing/2014/main" id="{A033AC36-552C-2C57-A230-68CD33F8E796}"/>
              </a:ext>
            </a:extLst>
          </p:cNvPr>
          <p:cNvPicPr>
            <a:picLocks noChangeAspect="1"/>
          </p:cNvPicPr>
          <p:nvPr userDrawn="1"/>
        </p:nvPicPr>
        <p:blipFill>
          <a:blip r:embed="rId2"/>
          <a:stretch>
            <a:fillRect/>
          </a:stretch>
        </p:blipFill>
        <p:spPr>
          <a:xfrm>
            <a:off x="9667702" y="4884579"/>
            <a:ext cx="2386659" cy="1973421"/>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leo" pitchFamily="2" charset="77"/>
              </a:defRPr>
            </a:lvl1pPr>
          </a:lstStyle>
          <a:p>
            <a:pPr algn="ctr"/>
            <a:r>
              <a:rPr lang="en-US" sz="2800">
                <a:solidFill>
                  <a:srgbClr val="00AEEF"/>
                </a:solidFill>
              </a:rPr>
              <a:t>“Click to edit. Add a quote or stat here. You can pull out key </a:t>
            </a:r>
            <a:br>
              <a:rPr lang="en-US" sz="2800">
                <a:solidFill>
                  <a:srgbClr val="00AEEF"/>
                </a:solidFill>
              </a:rPr>
            </a:br>
            <a:r>
              <a:rPr lang="en-US" sz="2800">
                <a:solidFill>
                  <a:schemeClr val="tx1"/>
                </a:solidFill>
              </a:rPr>
              <a:t>words</a:t>
            </a:r>
            <a:r>
              <a:rPr lang="en-US" sz="2800">
                <a:solidFill>
                  <a:srgbClr val="00AEEF"/>
                </a:solidFill>
              </a:rPr>
              <a:t> or </a:t>
            </a:r>
            <a:r>
              <a:rPr lang="en-US" sz="2800">
                <a:solidFill>
                  <a:schemeClr val="tx1"/>
                </a:solidFill>
              </a:rPr>
              <a:t>phrases </a:t>
            </a:r>
            <a:r>
              <a:rPr lang="en-US" sz="2800">
                <a:solidFill>
                  <a:srgbClr val="00AEEF"/>
                </a:solidFill>
              </a:rPr>
              <a:t>in a </a:t>
            </a:r>
            <a:br>
              <a:rPr lang="en-US" sz="2800">
                <a:solidFill>
                  <a:srgbClr val="00AEEF"/>
                </a:solidFill>
              </a:rPr>
            </a:br>
            <a:r>
              <a:rPr lang="en-US" sz="2800">
                <a:solidFill>
                  <a:srgbClr val="00AEEF"/>
                </a:solidFill>
              </a:rPr>
              <a:t>secondary </a:t>
            </a:r>
            <a:r>
              <a:rPr lang="en-US" sz="2800" err="1">
                <a:solidFill>
                  <a:srgbClr val="00AEEF"/>
                </a:solidFill>
              </a:rPr>
              <a:t>colour</a:t>
            </a:r>
            <a:r>
              <a:rPr lang="en-US" sz="2800">
                <a:solidFill>
                  <a:srgbClr val="00AEEF"/>
                </a:solidFill>
              </a:rPr>
              <a:t>.”</a:t>
            </a:r>
            <a:endParaRPr lang="en-GB" sz="280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3" name="Picture 2" descr="A picture containing text&#10;&#10;Description automatically generated">
            <a:extLst>
              <a:ext uri="{FF2B5EF4-FFF2-40B4-BE49-F238E27FC236}">
                <a16:creationId xmlns:a16="http://schemas.microsoft.com/office/drawing/2014/main" id="{9BCBD3E5-51C1-C94F-93C2-520AD14720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UNICEF/Sokol</a:t>
            </a:r>
            <a:endParaRPr lang="en-US" sz="800" b="0" i="0">
              <a:solidFill>
                <a:schemeClr val="bg1"/>
              </a:solidFill>
              <a:latin typeface="Univers LT Pro 45 Light" panose="020B0403020202020204" pitchFamily="34" charset="77"/>
            </a:endParaRPr>
          </a:p>
        </p:txBody>
      </p:sp>
      <p:pic>
        <p:nvPicPr>
          <p:cNvPr id="4" name="Picture 3" descr="A picture containing text&#10;&#10;Description automatically generated">
            <a:extLst>
              <a:ext uri="{FF2B5EF4-FFF2-40B4-BE49-F238E27FC236}">
                <a16:creationId xmlns:a16="http://schemas.microsoft.com/office/drawing/2014/main" id="{38898DDE-91D3-0B45-B1E8-8390493318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UNICEF/Al-Basha</a:t>
            </a:r>
            <a:endParaRPr lang="en-US" sz="800">
              <a:solidFill>
                <a:schemeClr val="bg1"/>
              </a:solidFill>
            </a:endParaRPr>
          </a:p>
        </p:txBody>
      </p:sp>
      <p:pic>
        <p:nvPicPr>
          <p:cNvPr id="7" name="Picture 6" descr="Logo&#10;&#10;Description automatically generated with low confidence">
            <a:extLst>
              <a:ext uri="{FF2B5EF4-FFF2-40B4-BE49-F238E27FC236}">
                <a16:creationId xmlns:a16="http://schemas.microsoft.com/office/drawing/2014/main" id="{74FC9EB1-7332-4D49-B349-AD68DC2CE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3" name="Rectangle 2">
            <a:extLst>
              <a:ext uri="{FF2B5EF4-FFF2-40B4-BE49-F238E27FC236}">
                <a16:creationId xmlns:a16="http://schemas.microsoft.com/office/drawing/2014/main" id="{2233E45A-96B3-382C-E8E8-C8FB67F79C92}"/>
              </a:ext>
            </a:extLst>
          </p:cNvPr>
          <p:cNvSpPr/>
          <p:nvPr userDrawn="1"/>
        </p:nvSpPr>
        <p:spPr>
          <a:xfrm>
            <a:off x="296867" y="172539"/>
            <a:ext cx="3838845" cy="1192192"/>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836D5F0-7738-0C50-6AC2-C387FA0CA705}"/>
              </a:ext>
            </a:extLst>
          </p:cNvPr>
          <p:cNvSpPr txBox="1"/>
          <p:nvPr userDrawn="1"/>
        </p:nvSpPr>
        <p:spPr>
          <a:xfrm>
            <a:off x="385395" y="263854"/>
            <a:ext cx="3750317" cy="1200329"/>
          </a:xfrm>
          <a:prstGeom prst="rect">
            <a:avLst/>
          </a:prstGeom>
          <a:noFill/>
        </p:spPr>
        <p:txBody>
          <a:bodyPr wrap="square">
            <a:spAutoFit/>
          </a:bodyPr>
          <a:lstStyle/>
          <a:p>
            <a:pPr algn="l"/>
            <a:r>
              <a:rPr lang="en-GB" sz="1200" b="0" i="0" err="1">
                <a:solidFill>
                  <a:schemeClr val="bg1"/>
                </a:solidFill>
                <a:effectLst>
                  <a:outerShdw blurRad="973532" sx="97073" sy="97073" algn="l" rotWithShape="0">
                    <a:prstClr val="black"/>
                  </a:outerShdw>
                </a:effectLst>
                <a:latin typeface="Univers LT Pro 45 Light" panose="020B0403020202020204" pitchFamily="34" charset="77"/>
              </a:rPr>
              <a:t>Kholood</a:t>
            </a:r>
            <a:r>
              <a:rPr lang="en-GB" sz="1200" b="0" i="0">
                <a:solidFill>
                  <a:schemeClr val="bg1"/>
                </a:solidFill>
                <a:effectLst>
                  <a:outerShdw blurRad="973532" sx="97073" sy="97073" algn="l" rotWithShape="0">
                    <a:prstClr val="black"/>
                  </a:outerShdw>
                </a:effectLst>
                <a:latin typeface="Univers LT Pro 45 Light" panose="020B0403020202020204" pitchFamily="34" charset="77"/>
              </a:rPr>
              <a:t> (middle row, right) at school in Taiz, Yemen, which is near a fighting zone. “I feel afraid when I walk to school because cars are speeding, and I’m scared of the shelling.” UNICEF is helping to pay teachers and supply school materials.</a:t>
            </a:r>
          </a:p>
          <a:p>
            <a:pPr algn="l"/>
            <a:endParaRPr lang="en-GB" sz="1200" b="0" i="0">
              <a:solidFill>
                <a:schemeClr val="bg1"/>
              </a:solidFill>
              <a:effectLst>
                <a:outerShdw blurRad="973532" sx="97073" sy="97073" algn="l" rotWithShape="0">
                  <a:prstClr val="black"/>
                </a:outerShdw>
              </a:effectLst>
              <a:latin typeface="Univers LT Pro 45 Light" panose="020B0403020202020204" pitchFamily="34" charset="77"/>
            </a:endParaRPr>
          </a:p>
        </p:txBody>
      </p:sp>
    </p:spTree>
    <p:extLst>
      <p:ext uri="{BB962C8B-B14F-4D97-AF65-F5344CB8AC3E}">
        <p14:creationId xmlns:p14="http://schemas.microsoft.com/office/powerpoint/2010/main" val="49680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medium confidence">
            <a:extLst>
              <a:ext uri="{FF2B5EF4-FFF2-40B4-BE49-F238E27FC236}">
                <a16:creationId xmlns:a16="http://schemas.microsoft.com/office/drawing/2014/main" id="{F408A3E1-6305-F501-07FB-8B36F1728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442868" y="616399"/>
            <a:ext cx="1264025" cy="215444"/>
          </a:xfrm>
          <a:prstGeom prst="rect">
            <a:avLst/>
          </a:prstGeom>
          <a:noFill/>
        </p:spPr>
        <p:txBody>
          <a:bodyPr wrap="square">
            <a:spAutoFit/>
          </a:bodyPr>
          <a:lstStyle/>
          <a:p>
            <a:pPr algn="l"/>
            <a:r>
              <a:rPr lang="en-GB" sz="800" b="0" i="0">
                <a:solidFill>
                  <a:schemeClr val="bg1"/>
                </a:solidFill>
                <a:effectLst/>
                <a:latin typeface="Open Sans" panose="020B0606030504020204" pitchFamily="34" charset="0"/>
              </a:rPr>
              <a:t>© UNICEF/</a:t>
            </a:r>
            <a:r>
              <a:rPr lang="en-GB" sz="800" b="0" i="0" err="1">
                <a:solidFill>
                  <a:schemeClr val="bg1"/>
                </a:solidFill>
                <a:effectLst/>
                <a:latin typeface="Open Sans" panose="020B0606030504020204" pitchFamily="34" charset="0"/>
              </a:rPr>
              <a:t>Dejongh</a:t>
            </a:r>
            <a:endParaRPr lang="en-US" sz="800">
              <a:solidFill>
                <a:schemeClr val="bg1"/>
              </a:solidFill>
            </a:endParaRPr>
          </a:p>
        </p:txBody>
      </p:sp>
      <p:pic>
        <p:nvPicPr>
          <p:cNvPr id="9" name="Picture 8" descr="Logo&#10;&#10;Description automatically generated with low confidence">
            <a:extLst>
              <a:ext uri="{FF2B5EF4-FFF2-40B4-BE49-F238E27FC236}">
                <a16:creationId xmlns:a16="http://schemas.microsoft.com/office/drawing/2014/main" id="{EF95C779-26BA-4B4F-89CC-F41238FC33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75443"/>
            <a:ext cx="5224257"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ANY QUESTIONS?</a:t>
            </a:r>
          </a:p>
        </p:txBody>
      </p:sp>
      <p:sp>
        <p:nvSpPr>
          <p:cNvPr id="2" name="TextBox 1">
            <a:extLst>
              <a:ext uri="{FF2B5EF4-FFF2-40B4-BE49-F238E27FC236}">
                <a16:creationId xmlns:a16="http://schemas.microsoft.com/office/drawing/2014/main" id="{05EA6E70-628D-2583-9EC1-9C096A2684E6}"/>
              </a:ext>
            </a:extLst>
          </p:cNvPr>
          <p:cNvSpPr txBox="1"/>
          <p:nvPr userDrawn="1"/>
        </p:nvSpPr>
        <p:spPr>
          <a:xfrm>
            <a:off x="8844735" y="5612278"/>
            <a:ext cx="3154680" cy="1200329"/>
          </a:xfrm>
          <a:prstGeom prst="rect">
            <a:avLst/>
          </a:prstGeom>
          <a:noFill/>
        </p:spPr>
        <p:txBody>
          <a:bodyPr wrap="square">
            <a:spAutoFit/>
          </a:bodyPr>
          <a:lstStyle/>
          <a:p>
            <a:pPr algn="r"/>
            <a:r>
              <a:rPr lang="en-GB" sz="1200" b="0" i="0">
                <a:solidFill>
                  <a:schemeClr val="bg1"/>
                </a:solidFill>
                <a:latin typeface="Univers LT Pro 45 Light" panose="020B0403020202020204" pitchFamily="34" charset="77"/>
              </a:rPr>
              <a:t>Tato </a:t>
            </a:r>
            <a:r>
              <a:rPr lang="en-GB" sz="1200" b="0" i="0" err="1">
                <a:solidFill>
                  <a:schemeClr val="bg1"/>
                </a:solidFill>
                <a:latin typeface="Univers LT Pro 45 Light" panose="020B0403020202020204" pitchFamily="34" charset="77"/>
              </a:rPr>
              <a:t>Guyo</a:t>
            </a:r>
            <a:r>
              <a:rPr lang="en-GB" sz="1200" b="0" i="0">
                <a:solidFill>
                  <a:schemeClr val="bg1"/>
                </a:solidFill>
                <a:latin typeface="Univers LT Pro 45 Light" panose="020B0403020202020204" pitchFamily="34" charset="77"/>
              </a:rPr>
              <a:t> holds her 5-month-old baby Dessa. Tato regularly measures Dessa's arm with a MUAC measuring tape supplied by UNICEF Ethiopia to make sure any signs of low-weight are spotted early. </a:t>
            </a:r>
          </a:p>
          <a:p>
            <a:pPr algn="r"/>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35252"/>
            <a:ext cx="6120000" cy="787496"/>
          </a:xfrm>
          <a:solidFill>
            <a:srgbClr val="00AEEF"/>
          </a:solidFill>
          <a:ln>
            <a:noFill/>
          </a:ln>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3" name="Picture 2">
            <a:extLst>
              <a:ext uri="{FF2B5EF4-FFF2-40B4-BE49-F238E27FC236}">
                <a16:creationId xmlns:a16="http://schemas.microsoft.com/office/drawing/2014/main" id="{3105D6F2-D91B-ED41-34DC-559A503D973D}"/>
              </a:ext>
            </a:extLst>
          </p:cNvPr>
          <p:cNvPicPr>
            <a:picLocks noChangeAspect="1"/>
          </p:cNvPicPr>
          <p:nvPr userDrawn="1"/>
        </p:nvPicPr>
        <p:blipFill>
          <a:blip r:embed="rId2"/>
          <a:stretch>
            <a:fillRect/>
          </a:stretch>
        </p:blipFill>
        <p:spPr>
          <a:xfrm>
            <a:off x="9634070" y="4882725"/>
            <a:ext cx="2383743" cy="1975275"/>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Matas</a:t>
            </a:r>
            <a:endParaRPr lang="en-US" sz="800" b="0" i="0">
              <a:solidFill>
                <a:schemeClr val="tx1"/>
              </a:solidFill>
              <a:latin typeface="Univers LT Pro 45 Light" panose="020B0403020202020204" pitchFamily="34" charset="77"/>
            </a:endParaRPr>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452731" y="553037"/>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55EF6537-FCE6-6C42-8DDB-2A986AEDA0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3" name="TextBox 2">
            <a:extLst>
              <a:ext uri="{FF2B5EF4-FFF2-40B4-BE49-F238E27FC236}">
                <a16:creationId xmlns:a16="http://schemas.microsoft.com/office/drawing/2014/main" id="{CD31F192-E7AE-ADFE-8324-3CA672C9DAC5}"/>
              </a:ext>
            </a:extLst>
          </p:cNvPr>
          <p:cNvSpPr txBox="1"/>
          <p:nvPr userDrawn="1"/>
        </p:nvSpPr>
        <p:spPr>
          <a:xfrm>
            <a:off x="452731" y="5775356"/>
            <a:ext cx="3901060" cy="830997"/>
          </a:xfrm>
          <a:prstGeom prst="rect">
            <a:avLst/>
          </a:prstGeom>
          <a:noFill/>
        </p:spPr>
        <p:txBody>
          <a:bodyPr wrap="square">
            <a:spAutoFit/>
          </a:bodyPr>
          <a:lstStyle/>
          <a:p>
            <a:r>
              <a:rPr lang="en-GB" sz="1200" b="0" i="1">
                <a:latin typeface="Univers LT Pro 45 Light" panose="020B0403020202020204" pitchFamily="34" charset="77"/>
              </a:rPr>
              <a:t>"I wash my hands so germs don't get on them," </a:t>
            </a:r>
            <a:r>
              <a:rPr lang="en-GB" sz="1200" b="0" i="0">
                <a:latin typeface="Univers LT Pro 45 Light" panose="020B0403020202020204" pitchFamily="34" charset="77"/>
              </a:rPr>
              <a:t>says </a:t>
            </a:r>
            <a:r>
              <a:rPr lang="en-GB" sz="1200" b="0" i="0" err="1">
                <a:latin typeface="Univers LT Pro 45 Light" panose="020B0403020202020204" pitchFamily="34" charset="77"/>
              </a:rPr>
              <a:t>Dareen</a:t>
            </a:r>
            <a:r>
              <a:rPr lang="en-GB" sz="1200" b="0" i="0">
                <a:latin typeface="Univers LT Pro 45 Light" panose="020B0403020202020204" pitchFamily="34" charset="77"/>
              </a:rPr>
              <a:t>, 6, at school in Jordan. UNICEF is supporting the Government of Jordan to improve water, sanitation and hygiene facilities in schools.</a:t>
            </a:r>
            <a:endParaRPr lang="en-US" sz="1200" b="0" i="0">
              <a:latin typeface="Univers LT Pro 45 Light" panose="020B0403020202020204" pitchFamily="34" charset="77"/>
            </a:endParaRPr>
          </a:p>
        </p:txBody>
      </p:sp>
    </p:spTree>
    <p:extLst>
      <p:ext uri="{BB962C8B-B14F-4D97-AF65-F5344CB8AC3E}">
        <p14:creationId xmlns:p14="http://schemas.microsoft.com/office/powerpoint/2010/main" val="49807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Mulala</a:t>
            </a:r>
            <a:endParaRPr lang="en-US" sz="800" b="0" i="0">
              <a:solidFill>
                <a:schemeClr val="bg1"/>
              </a:solidFill>
              <a:latin typeface="Univers LT Pro 45 Light" panose="020B0403020202020204" pitchFamily="34" charset="77"/>
            </a:endParaRPr>
          </a:p>
        </p:txBody>
      </p:sp>
      <p:sp>
        <p:nvSpPr>
          <p:cNvPr id="10" name="Title 1">
            <a:extLst>
              <a:ext uri="{FF2B5EF4-FFF2-40B4-BE49-F238E27FC236}">
                <a16:creationId xmlns:a16="http://schemas.microsoft.com/office/drawing/2014/main" id="{FA28B210-FB01-6342-9CA4-878DECCF1B82}"/>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1" name="Picture 10" descr="A picture containing text&#10;&#10;Description automatically generated">
            <a:extLst>
              <a:ext uri="{FF2B5EF4-FFF2-40B4-BE49-F238E27FC236}">
                <a16:creationId xmlns:a16="http://schemas.microsoft.com/office/drawing/2014/main" id="{1E34638C-6902-BC44-AE0E-8F4B61FBFA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EC953A3-C48C-C563-F3E5-AEBD5D4414EC}"/>
              </a:ext>
            </a:extLst>
          </p:cNvPr>
          <p:cNvSpPr txBox="1"/>
          <p:nvPr userDrawn="1"/>
        </p:nvSpPr>
        <p:spPr>
          <a:xfrm>
            <a:off x="296866" y="295061"/>
            <a:ext cx="2674933" cy="830997"/>
          </a:xfrm>
          <a:prstGeom prst="rect">
            <a:avLst/>
          </a:prstGeom>
          <a:noFill/>
        </p:spPr>
        <p:txBody>
          <a:bodyPr wrap="square">
            <a:spAutoFit/>
          </a:bodyPr>
          <a:lstStyle/>
          <a:p>
            <a:r>
              <a:rPr lang="en-GB" sz="1200" b="0" i="0" err="1">
                <a:solidFill>
                  <a:schemeClr val="bg1"/>
                </a:solidFill>
                <a:latin typeface="Univers LT Pro 45 Light" panose="020B0403020202020204" pitchFamily="34" charset="77"/>
              </a:rPr>
              <a:t>Anaelah</a:t>
            </a:r>
            <a:r>
              <a:rPr lang="en-GB" sz="1200" b="0" i="0">
                <a:solidFill>
                  <a:schemeClr val="bg1"/>
                </a:solidFill>
                <a:latin typeface="Univers LT Pro 45 Light" panose="020B0403020202020204" pitchFamily="34" charset="77"/>
              </a:rPr>
              <a:t>, 3, receives polio vaccine drops during a UNICEF-supported immunisation campaign in Kinshasa, Democratic Republic of Congo.</a:t>
            </a:r>
          </a:p>
        </p:txBody>
      </p:sp>
    </p:spTree>
    <p:extLst>
      <p:ext uri="{BB962C8B-B14F-4D97-AF65-F5344CB8AC3E}">
        <p14:creationId xmlns:p14="http://schemas.microsoft.com/office/powerpoint/2010/main" val="31816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holding a ball in front of other people playing volleyball&#10;&#10;Description automatically generated with low confidence">
            <a:extLst>
              <a:ext uri="{FF2B5EF4-FFF2-40B4-BE49-F238E27FC236}">
                <a16:creationId xmlns:a16="http://schemas.microsoft.com/office/drawing/2014/main" id="{9E5D5364-B4BF-3574-57F8-EADBE7C4968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7558"/>
            <a:ext cx="12192000" cy="6850442"/>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21596" y="4158751"/>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a:t>
            </a:r>
            <a:r>
              <a:rPr lang="en-GB" sz="800" b="0" i="0" err="1">
                <a:solidFill>
                  <a:schemeClr val="tx1"/>
                </a:solidFill>
                <a:effectLst/>
                <a:latin typeface="Univers LT Pro 45 Light" panose="020B0403020202020204" pitchFamily="34" charset="77"/>
              </a:rPr>
              <a:t>Chikondi</a:t>
            </a:r>
            <a:endParaRPr lang="en-US" sz="800" b="0" i="0">
              <a:solidFill>
                <a:schemeClr val="tx1"/>
              </a:solidFill>
              <a:latin typeface="Univers LT Pro 45 Light" panose="020B0403020202020204" pitchFamily="34" charset="77"/>
            </a:endParaRPr>
          </a:p>
        </p:txBody>
      </p:sp>
      <p:sp>
        <p:nvSpPr>
          <p:cNvPr id="9" name="Title 1">
            <a:extLst>
              <a:ext uri="{FF2B5EF4-FFF2-40B4-BE49-F238E27FC236}">
                <a16:creationId xmlns:a16="http://schemas.microsoft.com/office/drawing/2014/main" id="{2BF99775-F5EA-5845-ACD1-9BD83E928D73}"/>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10" name="Picture 9" descr="A picture containing text&#10;&#10;Description automatically generated">
            <a:extLst>
              <a:ext uri="{FF2B5EF4-FFF2-40B4-BE49-F238E27FC236}">
                <a16:creationId xmlns:a16="http://schemas.microsoft.com/office/drawing/2014/main" id="{0A0AFA88-AF95-6A4A-BBF8-3231F2ACB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2" name="TextBox 1">
            <a:extLst>
              <a:ext uri="{FF2B5EF4-FFF2-40B4-BE49-F238E27FC236}">
                <a16:creationId xmlns:a16="http://schemas.microsoft.com/office/drawing/2014/main" id="{A21B2B51-C309-4562-38A8-20F151B44010}"/>
              </a:ext>
            </a:extLst>
          </p:cNvPr>
          <p:cNvSpPr txBox="1"/>
          <p:nvPr userDrawn="1"/>
        </p:nvSpPr>
        <p:spPr>
          <a:xfrm>
            <a:off x="8188036" y="305493"/>
            <a:ext cx="3631082" cy="646331"/>
          </a:xfrm>
          <a:prstGeom prst="rect">
            <a:avLst/>
          </a:prstGeom>
          <a:noFill/>
        </p:spPr>
        <p:txBody>
          <a:bodyPr wrap="square">
            <a:spAutoFit/>
          </a:bodyPr>
          <a:lstStyle/>
          <a:p>
            <a:pPr algn="r"/>
            <a:r>
              <a:rPr lang="en-GB" sz="1200" b="0" i="0">
                <a:solidFill>
                  <a:schemeClr val="tx1"/>
                </a:solidFill>
                <a:latin typeface="Univers LT Pro 45 Light" panose="020B0403020202020204" pitchFamily="34" charset="77"/>
              </a:rPr>
              <a:t>Steven, 14, plays football at a UNICEF–supported Children’s Corner in Malawi.</a:t>
            </a:r>
          </a:p>
          <a:p>
            <a:pPr algn="r"/>
            <a:endParaRPr lang="en-GB" sz="1200" b="0" i="0" err="1">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00361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
          <a:stretch/>
        </p:blipFill>
        <p:spPr>
          <a:xfrm>
            <a:off x="0" y="0"/>
            <a:ext cx="12191999"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Taxta</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03605744-ECCC-5F43-BA9C-300A45595B1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pic>
        <p:nvPicPr>
          <p:cNvPr id="9" name="Picture 8" descr="A picture containing text&#10;&#10;Description automatically generated">
            <a:extLst>
              <a:ext uri="{FF2B5EF4-FFF2-40B4-BE49-F238E27FC236}">
                <a16:creationId xmlns:a16="http://schemas.microsoft.com/office/drawing/2014/main" id="{7B344DC0-C178-FE40-886C-0BAC10E2B9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7" y="5129961"/>
            <a:ext cx="1728039" cy="1728039"/>
          </a:xfrm>
          <a:prstGeom prst="rect">
            <a:avLst/>
          </a:prstGeom>
        </p:spPr>
      </p:pic>
      <p:sp>
        <p:nvSpPr>
          <p:cNvPr id="4" name="Rectangle 3">
            <a:extLst>
              <a:ext uri="{FF2B5EF4-FFF2-40B4-BE49-F238E27FC236}">
                <a16:creationId xmlns:a16="http://schemas.microsoft.com/office/drawing/2014/main" id="{8F7A32BE-F015-E965-BCF5-100F981B58C6}"/>
              </a:ext>
            </a:extLst>
          </p:cNvPr>
          <p:cNvSpPr/>
          <p:nvPr userDrawn="1"/>
        </p:nvSpPr>
        <p:spPr>
          <a:xfrm>
            <a:off x="296867" y="195689"/>
            <a:ext cx="3838845"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634648-3DBD-943E-90E5-E853059C76F0}"/>
              </a:ext>
            </a:extLst>
          </p:cNvPr>
          <p:cNvSpPr txBox="1"/>
          <p:nvPr userDrawn="1"/>
        </p:nvSpPr>
        <p:spPr>
          <a:xfrm>
            <a:off x="296867" y="295061"/>
            <a:ext cx="3828324" cy="646331"/>
          </a:xfrm>
          <a:prstGeom prst="rect">
            <a:avLst/>
          </a:prstGeom>
          <a:noFill/>
        </p:spPr>
        <p:txBody>
          <a:bodyPr wrap="square">
            <a:spAutoFit/>
          </a:bodyPr>
          <a:lstStyle/>
          <a:p>
            <a:pPr algn="l"/>
            <a:r>
              <a:rPr lang="en-GB" sz="1200" b="0" i="0" err="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Abdikarim's</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 favourite subject is science. </a:t>
            </a:r>
            <a:r>
              <a:rPr lang="en-GB" sz="1200" b="0" i="1">
                <a:solidFill>
                  <a:schemeClr val="bg1"/>
                </a:solidFill>
                <a:effectLst>
                  <a:outerShdw blurRad="50800" dist="38100" dir="2700000" algn="tl" rotWithShape="0">
                    <a:prstClr val="black">
                      <a:alpha val="8000"/>
                    </a:prstClr>
                  </a:outerShdw>
                </a:effectLst>
                <a:latin typeface="Univers LT Pro 45 Light" panose="020B0403020202020204" pitchFamily="34" charset="77"/>
              </a:rPr>
              <a:t>"I want to be a doctor or an engineer", </a:t>
            </a:r>
            <a:r>
              <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rPr>
              <a:t>he says in school in Somalia.</a:t>
            </a:r>
          </a:p>
          <a:p>
            <a:pPr algn="l"/>
            <a:endParaRPr lang="en-GB" sz="1200" b="0" i="0">
              <a:solidFill>
                <a:schemeClr val="bg1"/>
              </a:solidFill>
              <a:effectLst>
                <a:outerShdw blurRad="50800" dist="38100" dir="2700000" algn="tl" rotWithShape="0">
                  <a:prstClr val="black">
                    <a:alpha val="8000"/>
                  </a:prstClr>
                </a:outerShdw>
              </a:effectLst>
              <a:latin typeface="Univers LT Pro 45 Light" panose="020B0403020202020204" pitchFamily="34" charset="77"/>
            </a:endParaRPr>
          </a:p>
        </p:txBody>
      </p:sp>
    </p:spTree>
    <p:extLst>
      <p:ext uri="{BB962C8B-B14F-4D97-AF65-F5344CB8AC3E}">
        <p14:creationId xmlns:p14="http://schemas.microsoft.com/office/powerpoint/2010/main" val="205908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child sitting at a desk in a classroom&#10;&#10;Description automatically generated with medium confidence">
            <a:extLst>
              <a:ext uri="{FF2B5EF4-FFF2-40B4-BE49-F238E27FC236}">
                <a16:creationId xmlns:a16="http://schemas.microsoft.com/office/drawing/2014/main" id="{BB7EA63E-2542-A454-61C6-1B02920DE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154"/>
          <a:stretch/>
        </p:blipFill>
        <p:spPr>
          <a:xfrm>
            <a:off x="-1" y="0"/>
            <a:ext cx="12407445" cy="6858000"/>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97EBCE2-35EC-D848-8FBA-82D3F2E022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a:solidFill>
                  <a:schemeClr val="bg1"/>
                </a:solidFill>
                <a:effectLst/>
                <a:latin typeface="Univers LT Pro 45 Light" panose="020B0403020202020204" pitchFamily="34" charset="77"/>
              </a:rPr>
              <a:t>© UNICEF/</a:t>
            </a:r>
            <a:r>
              <a:rPr lang="en-GB" sz="800" b="0" i="0" err="1">
                <a:solidFill>
                  <a:schemeClr val="bg1"/>
                </a:solidFill>
                <a:effectLst/>
                <a:latin typeface="Univers LT Pro 45 Light" panose="020B0403020202020204" pitchFamily="34" charset="77"/>
              </a:rPr>
              <a:t>Bashizi</a:t>
            </a:r>
            <a:endParaRPr lang="en-US" sz="800" b="0" i="0">
              <a:solidFill>
                <a:schemeClr val="bg1"/>
              </a:solidFill>
              <a:latin typeface="Univers LT Pro 45 Light" panose="020B0403020202020204" pitchFamily="34" charset="77"/>
            </a:endParaRPr>
          </a:p>
        </p:txBody>
      </p:sp>
      <p:sp>
        <p:nvSpPr>
          <p:cNvPr id="8" name="Title 1">
            <a:extLst>
              <a:ext uri="{FF2B5EF4-FFF2-40B4-BE49-F238E27FC236}">
                <a16:creationId xmlns:a16="http://schemas.microsoft.com/office/drawing/2014/main" id="{4334FCCD-D679-0849-8184-A4C4F197C6C1}"/>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C343CEB0-4FC8-FED6-E876-B15F6286AE4E}"/>
              </a:ext>
            </a:extLst>
          </p:cNvPr>
          <p:cNvSpPr txBox="1"/>
          <p:nvPr userDrawn="1"/>
        </p:nvSpPr>
        <p:spPr>
          <a:xfrm>
            <a:off x="296867" y="193461"/>
            <a:ext cx="5247590" cy="830997"/>
          </a:xfrm>
          <a:prstGeom prst="rect">
            <a:avLst/>
          </a:prstGeom>
          <a:noFill/>
        </p:spPr>
        <p:txBody>
          <a:bodyPr wrap="square">
            <a:spAutoFit/>
          </a:bodyPr>
          <a:lstStyle/>
          <a:p>
            <a:pPr algn="l"/>
            <a:r>
              <a:rPr lang="en-GB" sz="1200" b="0" i="0">
                <a:solidFill>
                  <a:schemeClr val="tx1"/>
                </a:solidFill>
                <a:latin typeface="Univers LT Pro 45 Light" panose="020B0403020202020204" pitchFamily="34" charset="77"/>
              </a:rPr>
              <a:t>Dorcas, 10, says </a:t>
            </a:r>
            <a:r>
              <a:rPr lang="en-GB" sz="1200" b="0" i="1">
                <a:solidFill>
                  <a:schemeClr val="tx1"/>
                </a:solidFill>
                <a:latin typeface="Univers LT Pro 45 Light" panose="020B0403020202020204" pitchFamily="34" charset="77"/>
              </a:rPr>
              <a:t>"I'm going to finish my primary education soon and go on to secondary school to be a boat captain." </a:t>
            </a:r>
            <a:r>
              <a:rPr lang="en-GB" sz="1200" b="0" i="0">
                <a:solidFill>
                  <a:schemeClr val="tx1"/>
                </a:solidFill>
                <a:latin typeface="Univers LT Pro 45 Light" panose="020B0403020202020204" pitchFamily="34" charset="77"/>
              </a:rPr>
              <a:t>Her school near Goma, Democratic Republic of Congo, was rebuilt following a volcanic eruption. </a:t>
            </a:r>
          </a:p>
          <a:p>
            <a:pPr algn="l"/>
            <a:endParaRPr lang="en-GB" sz="1200" b="0" i="0">
              <a:solidFill>
                <a:schemeClr val="tx1"/>
              </a:solidFill>
              <a:latin typeface="Univers LT Pro 45 Light" panose="020B0403020202020204" pitchFamily="34" charset="77"/>
            </a:endParaRPr>
          </a:p>
        </p:txBody>
      </p:sp>
    </p:spTree>
    <p:extLst>
      <p:ext uri="{BB962C8B-B14F-4D97-AF65-F5344CB8AC3E}">
        <p14:creationId xmlns:p14="http://schemas.microsoft.com/office/powerpoint/2010/main" val="287465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4" name="Picture 3" descr="A young child writing on a whiteboard&#10;&#10;Description automatically generated">
            <a:extLst>
              <a:ext uri="{FF2B5EF4-FFF2-40B4-BE49-F238E27FC236}">
                <a16:creationId xmlns:a16="http://schemas.microsoft.com/office/drawing/2014/main" id="{DC165334-24D8-F3CD-3AF7-08F2C5354B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pPr algn="r"/>
            <a:r>
              <a:rPr lang="en-GB" sz="800" b="0" i="0">
                <a:solidFill>
                  <a:schemeClr val="bg1"/>
                </a:solidFill>
                <a:effectLst/>
                <a:latin typeface="Univers LT Pro 45 Light" panose="020B0403020202020204" pitchFamily="34" charset="77"/>
              </a:rPr>
              <a:t>© UNICEF/Karimi</a:t>
            </a:r>
            <a:endParaRPr lang="en-US" sz="800" b="0" i="0">
              <a:solidFill>
                <a:schemeClr val="bg1"/>
              </a:solidFill>
              <a:latin typeface="Univers LT Pro 45 Light" panose="020B0403020202020204" pitchFamily="34" charset="77"/>
            </a:endParaRPr>
          </a:p>
        </p:txBody>
      </p:sp>
      <p:pic>
        <p:nvPicPr>
          <p:cNvPr id="8" name="Picture 7" descr="Logo&#10;&#10;Description automatically generated with low confidence">
            <a:extLst>
              <a:ext uri="{FF2B5EF4-FFF2-40B4-BE49-F238E27FC236}">
                <a16:creationId xmlns:a16="http://schemas.microsoft.com/office/drawing/2014/main" id="{7773CCF4-865B-9A44-A6A3-2C708060E2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48516" y="0"/>
            <a:ext cx="1728039" cy="1728039"/>
          </a:xfrm>
          <a:prstGeom prst="rect">
            <a:avLst/>
          </a:prstGeom>
        </p:spPr>
      </p:pic>
      <p:sp>
        <p:nvSpPr>
          <p:cNvPr id="9" name="Title 1">
            <a:extLst>
              <a:ext uri="{FF2B5EF4-FFF2-40B4-BE49-F238E27FC236}">
                <a16:creationId xmlns:a16="http://schemas.microsoft.com/office/drawing/2014/main" id="{DCC0CE49-8703-6F4C-B416-E5B2915C97C0}"/>
              </a:ext>
            </a:extLst>
          </p:cNvPr>
          <p:cNvSpPr>
            <a:spLocks noGrp="1"/>
          </p:cNvSpPr>
          <p:nvPr>
            <p:ph type="ctrTitle" hasCustomPrompt="1"/>
          </p:nvPr>
        </p:nvSpPr>
        <p:spPr>
          <a:xfrm>
            <a:off x="296867" y="5775443"/>
            <a:ext cx="6120000"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CLICK TO EDIT TITLE</a:t>
            </a:r>
            <a:endParaRPr lang="en-GB"/>
          </a:p>
        </p:txBody>
      </p:sp>
      <p:sp>
        <p:nvSpPr>
          <p:cNvPr id="2" name="TextBox 1">
            <a:extLst>
              <a:ext uri="{FF2B5EF4-FFF2-40B4-BE49-F238E27FC236}">
                <a16:creationId xmlns:a16="http://schemas.microsoft.com/office/drawing/2014/main" id="{63D5190E-43AA-8BAD-312D-C88310FFC66C}"/>
              </a:ext>
            </a:extLst>
          </p:cNvPr>
          <p:cNvSpPr txBox="1"/>
          <p:nvPr userDrawn="1"/>
        </p:nvSpPr>
        <p:spPr>
          <a:xfrm>
            <a:off x="296867" y="193461"/>
            <a:ext cx="3418790" cy="1200329"/>
          </a:xfrm>
          <a:prstGeom prst="rect">
            <a:avLst/>
          </a:prstGeom>
          <a:noFill/>
        </p:spPr>
        <p:txBody>
          <a:bodyPr wrap="square">
            <a:spAutoFit/>
          </a:bodyPr>
          <a:lstStyle/>
          <a:p>
            <a:pPr algn="l"/>
            <a:r>
              <a:rPr lang="en-GB" sz="1200" b="0" i="0">
                <a:solidFill>
                  <a:schemeClr val="bg1"/>
                </a:solidFill>
                <a:latin typeface="Univers LT Pro 45 Light" panose="020B0403020202020204" pitchFamily="34" charset="77"/>
              </a:rPr>
              <a:t>Najma, 6, in the UNICEF-supported Child Friendly Space for displaced children in Daikundi Province, Afghanistan. “</a:t>
            </a:r>
            <a:r>
              <a:rPr lang="en-GB" sz="1200" b="0" i="1">
                <a:solidFill>
                  <a:schemeClr val="bg1"/>
                </a:solidFill>
                <a:latin typeface="Univers LT Pro 45 Light" panose="020B0403020202020204" pitchFamily="34" charset="77"/>
              </a:rPr>
              <a:t>My favourite thing here is studying, especially numbers and mathematics</a:t>
            </a:r>
            <a:r>
              <a:rPr lang="en-GB" sz="1200" b="0" i="0">
                <a:solidFill>
                  <a:schemeClr val="bg1"/>
                </a:solidFill>
                <a:latin typeface="Univers LT Pro 45 Light" panose="020B0403020202020204" pitchFamily="34" charset="77"/>
              </a:rPr>
              <a:t>”, she smiles.</a:t>
            </a:r>
          </a:p>
          <a:p>
            <a:pPr algn="l"/>
            <a:endParaRPr lang="en-GB" sz="12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7139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27/11/2024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688" r:id="rId4"/>
    <p:sldLayoutId id="2147483689" r:id="rId5"/>
    <p:sldLayoutId id="2147483693" r:id="rId6"/>
    <p:sldLayoutId id="2147483697" r:id="rId7"/>
    <p:sldLayoutId id="2147483698" r:id="rId8"/>
    <p:sldLayoutId id="2147483681" r:id="rId9"/>
    <p:sldLayoutId id="2147483680" r:id="rId10"/>
    <p:sldLayoutId id="2147483686" r:id="rId11"/>
    <p:sldLayoutId id="2147483706" r:id="rId12"/>
    <p:sldLayoutId id="2147483727" r:id="rId13"/>
    <p:sldLayoutId id="2147483709" r:id="rId14"/>
    <p:sldLayoutId id="2147483694" r:id="rId15"/>
    <p:sldLayoutId id="2147483733" r:id="rId16"/>
    <p:sldLayoutId id="2147483728" r:id="rId17"/>
    <p:sldLayoutId id="2147483734" r:id="rId18"/>
    <p:sldLayoutId id="2147483736" r:id="rId19"/>
    <p:sldLayoutId id="2147483735" r:id="rId20"/>
    <p:sldLayoutId id="2147483715" r:id="rId21"/>
    <p:sldLayoutId id="2147483737" r:id="rId22"/>
    <p:sldLayoutId id="2147483679" r:id="rId23"/>
    <p:sldLayoutId id="2147483696" r:id="rId24"/>
    <p:sldLayoutId id="2147483722" r:id="rId25"/>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5.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hyperlink" Target="https://children-ne.org.uk/poverty-proofing-the-school-day-resources-hub/" TargetMode="External"/><Relationship Id="rId3" Type="http://schemas.openxmlformats.org/officeDocument/2006/relationships/hyperlink" Target="https://www.unicef.org.uk/rights-respecting-schools/resources/teaching-resources/guidance-assemblies-lessons/article-of-the-week/" TargetMode="External"/><Relationship Id="rId7" Type="http://schemas.openxmlformats.org/officeDocument/2006/relationships/hyperlink" Target="https://www.hachette.co.uk/titles/lee-elliot-major/equity-in-education-levelling-the-playing-field-of-learning-a-practical-guide-for-teachers/9781398387447/"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hyperlink" Target="https://www.unicef.org.uk/rights-respecting-schools/your-guide-to-a-rights-respecting-classroom/" TargetMode="External"/><Relationship Id="rId5" Type="http://schemas.openxmlformats.org/officeDocument/2006/relationships/hyperlink" Target="https://www.unicef.org.uk/rights-respecting-schools/resources/teaching-resources/guidance-assemblies-lessons/rrsa-glossary/" TargetMode="External"/><Relationship Id="rId4" Type="http://schemas.openxmlformats.org/officeDocument/2006/relationships/hyperlink" Target="https://www.unicef.org.uk/rights-respecting-schools/wp-content/uploads/sites/4/2022/12/Article-of-the-Week_Articles-26-and-27.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ideo" Target="https://www.youtube.com/embed/7kFKFS_-9sw?feature=oembed" TargetMode="Externa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27.png"/><Relationship Id="rId7" Type="http://schemas.openxmlformats.org/officeDocument/2006/relationships/image" Target="../media/image31.sv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s://www.unicef.org.uk/rights-respecting-schools/resources/teaching-resources/best-practice-case-studies/case-study-equity-through-poverty-proofing-at-wingate-primary-school/" TargetMode="External"/><Relationship Id="rId7"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hyperlink" Target="https://www.unicef.org.uk/rights-respecting-schools/resources/teaching-resources/best-practice-case-studies/case-study-equity-through-poverty-proofing-at-wingate-primary-scho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B9D85A2-89A9-FF53-31BD-D346D69D8494}"/>
              </a:ext>
            </a:extLst>
          </p:cNvPr>
          <p:cNvSpPr txBox="1"/>
          <p:nvPr/>
        </p:nvSpPr>
        <p:spPr>
          <a:xfrm rot="5400000">
            <a:off x="11396377" y="50619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UNICEF/Maule-</a:t>
            </a:r>
            <a:r>
              <a:rPr lang="en-GB" sz="800" b="0" i="0" err="1">
                <a:solidFill>
                  <a:schemeClr val="bg1"/>
                </a:solidFill>
                <a:effectLst/>
                <a:latin typeface="Univers LT Pro 45 Light" panose="020B0403020202020204" pitchFamily="34" charset="77"/>
              </a:rPr>
              <a:t>ffinch</a:t>
            </a:r>
            <a:endParaRPr lang="en-US" sz="800" b="0" i="0">
              <a:solidFill>
                <a:schemeClr val="bg1"/>
              </a:solidFill>
              <a:latin typeface="Univers LT Pro 45 Light" panose="020B0403020202020204" pitchFamily="34" charset="77"/>
            </a:endParaRPr>
          </a:p>
        </p:txBody>
      </p:sp>
      <p:pic>
        <p:nvPicPr>
          <p:cNvPr id="3" name="Picture 2" descr="A close-up of hands shaking hands over a chess board&#10;&#10;Description automatically generated">
            <a:extLst>
              <a:ext uri="{FF2B5EF4-FFF2-40B4-BE49-F238E27FC236}">
                <a16:creationId xmlns:a16="http://schemas.microsoft.com/office/drawing/2014/main" id="{0BDAE84B-D748-3ED6-D94E-0BF200688296}"/>
              </a:ext>
            </a:extLst>
          </p:cNvPr>
          <p:cNvPicPr>
            <a:picLocks noChangeAspect="1"/>
          </p:cNvPicPr>
          <p:nvPr/>
        </p:nvPicPr>
        <p:blipFill rotWithShape="1">
          <a:blip r:embed="rId3">
            <a:extLst>
              <a:ext uri="{28A0092B-C50C-407E-A947-70E740481C1C}">
                <a14:useLocalDpi xmlns:a14="http://schemas.microsoft.com/office/drawing/2010/main" val="0"/>
              </a:ext>
            </a:extLst>
          </a:blip>
          <a:srcRect t="8244" b="8463"/>
          <a:stretch/>
        </p:blipFill>
        <p:spPr>
          <a:xfrm>
            <a:off x="-96982" y="-18093"/>
            <a:ext cx="12385963" cy="6876094"/>
          </a:xfrm>
          <a:prstGeom prst="rect">
            <a:avLst/>
          </a:prstGeom>
        </p:spPr>
      </p:pic>
      <p:pic>
        <p:nvPicPr>
          <p:cNvPr id="4" name="Picture 3">
            <a:extLst>
              <a:ext uri="{FF2B5EF4-FFF2-40B4-BE49-F238E27FC236}">
                <a16:creationId xmlns:a16="http://schemas.microsoft.com/office/drawing/2014/main" id="{19A28AD2-7146-8133-B474-E77597E77BD7}"/>
              </a:ext>
            </a:extLst>
          </p:cNvPr>
          <p:cNvPicPr>
            <a:picLocks noChangeAspect="1"/>
          </p:cNvPicPr>
          <p:nvPr/>
        </p:nvPicPr>
        <p:blipFill>
          <a:blip r:embed="rId4"/>
          <a:stretch>
            <a:fillRect/>
          </a:stretch>
        </p:blipFill>
        <p:spPr>
          <a:xfrm>
            <a:off x="399920" y="4572000"/>
            <a:ext cx="4216761" cy="2034101"/>
          </a:xfrm>
          <a:prstGeom prst="rect">
            <a:avLst/>
          </a:prstGeom>
        </p:spPr>
      </p:pic>
      <p:pic>
        <p:nvPicPr>
          <p:cNvPr id="5" name="Picture 4">
            <a:extLst>
              <a:ext uri="{FF2B5EF4-FFF2-40B4-BE49-F238E27FC236}">
                <a16:creationId xmlns:a16="http://schemas.microsoft.com/office/drawing/2014/main" id="{499A8F76-3445-7B6C-D5F1-39CE7473BF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54070" y="0"/>
            <a:ext cx="2138010" cy="1771650"/>
          </a:xfrm>
          <a:prstGeom prst="rect">
            <a:avLst/>
          </a:prstGeom>
        </p:spPr>
      </p:pic>
      <p:sp>
        <p:nvSpPr>
          <p:cNvPr id="6" name="Rectangle 5">
            <a:extLst>
              <a:ext uri="{FF2B5EF4-FFF2-40B4-BE49-F238E27FC236}">
                <a16:creationId xmlns:a16="http://schemas.microsoft.com/office/drawing/2014/main" id="{69669A8B-CA71-BBBA-1CA2-3EAB76B53F4F}"/>
              </a:ext>
            </a:extLst>
          </p:cNvPr>
          <p:cNvSpPr/>
          <p:nvPr/>
        </p:nvSpPr>
        <p:spPr>
          <a:xfrm>
            <a:off x="7703906" y="6083810"/>
            <a:ext cx="4216761" cy="629169"/>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400">
                <a:latin typeface="Arial Black" panose="020B0A04020102020204" pitchFamily="34" charset="0"/>
              </a:rPr>
              <a:t>FAIRNESS &amp; EQUITY</a:t>
            </a:r>
          </a:p>
        </p:txBody>
      </p:sp>
      <p:sp>
        <p:nvSpPr>
          <p:cNvPr id="7" name="TextBox 6">
            <a:extLst>
              <a:ext uri="{FF2B5EF4-FFF2-40B4-BE49-F238E27FC236}">
                <a16:creationId xmlns:a16="http://schemas.microsoft.com/office/drawing/2014/main" id="{02435FF9-73D8-158F-310E-34599EA23982}"/>
              </a:ext>
            </a:extLst>
          </p:cNvPr>
          <p:cNvSpPr txBox="1"/>
          <p:nvPr/>
        </p:nvSpPr>
        <p:spPr>
          <a:xfrm rot="16200000">
            <a:off x="11472812" y="5976088"/>
            <a:ext cx="1264025"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UNICEF/Maule-ffinch</a:t>
            </a:r>
            <a:endParaRPr lang="en-US" sz="800" b="0" i="0">
              <a:solidFill>
                <a:schemeClr val="bg1"/>
              </a:solidFill>
              <a:latin typeface="Univers LT Pro 45 Light" panose="020B0403020202020204" pitchFamily="34" charset="77"/>
            </a:endParaRPr>
          </a:p>
        </p:txBody>
      </p:sp>
    </p:spTree>
    <p:extLst>
      <p:ext uri="{BB962C8B-B14F-4D97-AF65-F5344CB8AC3E}">
        <p14:creationId xmlns:p14="http://schemas.microsoft.com/office/powerpoint/2010/main" val="3553625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1" y="183653"/>
            <a:ext cx="3626184"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1018718" y="2457680"/>
            <a:ext cx="2465261" cy="1200329"/>
          </a:xfrm>
          <a:prstGeom prst="rect">
            <a:avLst/>
          </a:prstGeom>
          <a:noFill/>
        </p:spPr>
        <p:txBody>
          <a:bodyPr wrap="square" lIns="91440" tIns="45720" rIns="91440" bIns="45720" rtlCol="0" anchor="t">
            <a:spAutoFit/>
          </a:bodyPr>
          <a:lstStyle/>
          <a:p>
            <a:pPr algn="ctr"/>
            <a:r>
              <a:rPr lang="en-GB" b="0" i="0">
                <a:effectLst/>
                <a:latin typeface="Arial" panose="020B0604020202020204" pitchFamily="34" charset="0"/>
                <a:cs typeface="Arial" panose="020B0604020202020204" pitchFamily="34" charset="0"/>
              </a:rPr>
              <a:t>1. Try creating your own personalised version of this popular graphic.</a:t>
            </a:r>
            <a:endParaRPr lang="en-GB" i="0">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549721" y="2538165"/>
            <a:ext cx="3153065" cy="2862322"/>
          </a:xfrm>
          <a:prstGeom prst="rect">
            <a:avLst/>
          </a:prstGeom>
          <a:noFill/>
        </p:spPr>
        <p:txBody>
          <a:bodyPr wrap="square" lIns="91440" tIns="45720" rIns="91440" bIns="45720" rtlCol="0" anchor="t">
            <a:spAutoFit/>
          </a:bodyPr>
          <a:lstStyle/>
          <a:p>
            <a:pPr algn="ctr"/>
            <a:r>
              <a:rPr lang="en-GB" kern="100">
                <a:latin typeface="Arial" panose="020B0604020202020204" pitchFamily="34" charset="0"/>
                <a:ea typeface="Calibri" panose="020F0502020204030204" pitchFamily="34" charset="0"/>
                <a:cs typeface="Arial" panose="020B0604020202020204" pitchFamily="34" charset="0"/>
              </a:rPr>
              <a:t>2. Choose one of the following and discuss how it supports equity:​</a:t>
            </a:r>
          </a:p>
          <a:p>
            <a:pPr algn="ctr"/>
            <a:endParaRPr lang="en-GB" kern="100">
              <a:latin typeface="Arial" panose="020B0604020202020204" pitchFamily="34" charset="0"/>
              <a:ea typeface="Calibri" panose="020F0502020204030204" pitchFamily="34" charset="0"/>
              <a:cs typeface="Arial" panose="020B0604020202020204" pitchFamily="34" charset="0"/>
            </a:endParaRPr>
          </a:p>
          <a:p>
            <a:pPr algn="ctr"/>
            <a:r>
              <a:rPr lang="en-GB" kern="100">
                <a:latin typeface="Arial" panose="020B0604020202020204" pitchFamily="34" charset="0"/>
                <a:ea typeface="Calibri" panose="020F0502020204030204" pitchFamily="34" charset="0"/>
                <a:cs typeface="Arial" panose="020B0604020202020204" pitchFamily="34" charset="0"/>
              </a:rPr>
              <a:t>breakfast club; classroom aids (e.g. ear defenders); free school meals; soft starts; subsidised/free trips; support for learning; uniform bank. </a:t>
            </a:r>
            <a:endParaRPr lang="en-GB" kern="1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36179" y="3057844"/>
            <a:ext cx="3153065" cy="1477328"/>
          </a:xfrm>
          <a:prstGeom prst="rect">
            <a:avLst/>
          </a:prstGeom>
          <a:noFill/>
        </p:spPr>
        <p:txBody>
          <a:bodyPr wrap="square" lIns="91440" tIns="45720" rIns="91440" bIns="45720" rtlCol="0" anchor="t">
            <a:spAutoFit/>
          </a:bodyPr>
          <a:lstStyle/>
          <a:p>
            <a:pPr algn="ctr"/>
            <a:r>
              <a:rPr lang="en-GB" kern="100">
                <a:effectLst/>
                <a:latin typeface="Arial" panose="020B0604020202020204" pitchFamily="34" charset="0"/>
                <a:ea typeface="Calibri"/>
                <a:cs typeface="Arial" panose="020B0604020202020204" pitchFamily="34" charset="0"/>
              </a:rPr>
              <a:t>3. In discussion with a partner, produce a practical idea to improve equity in your setting and share it with the group.</a:t>
            </a:r>
            <a:endParaRPr lang="en-GB" kern="100">
              <a:latin typeface="Arial" panose="020B0604020202020204" pitchFamily="34" charset="0"/>
              <a:ea typeface="Calibri"/>
              <a:cs typeface="Arial" panose="020B0604020202020204" pitchFamily="34" charset="0"/>
            </a:endParaRPr>
          </a:p>
        </p:txBody>
      </p:sp>
      <p:sp>
        <p:nvSpPr>
          <p:cNvPr id="8" name="TextBox 7">
            <a:extLst>
              <a:ext uri="{FF2B5EF4-FFF2-40B4-BE49-F238E27FC236}">
                <a16:creationId xmlns:a16="http://schemas.microsoft.com/office/drawing/2014/main" id="{6333CD30-D278-461B-6FB1-B06D93CCD4CB}"/>
              </a:ext>
            </a:extLst>
          </p:cNvPr>
          <p:cNvSpPr txBox="1"/>
          <p:nvPr/>
        </p:nvSpPr>
        <p:spPr>
          <a:xfrm>
            <a:off x="1474556" y="5123488"/>
            <a:ext cx="1792346"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Image: Divided We Fall</a:t>
            </a:r>
          </a:p>
        </p:txBody>
      </p:sp>
      <p:pic>
        <p:nvPicPr>
          <p:cNvPr id="1026" name="Picture 2" descr="A cartoon of two people standing on boxes&#10;&#10;Description automatically generated">
            <a:extLst>
              <a:ext uri="{FF2B5EF4-FFF2-40B4-BE49-F238E27FC236}">
                <a16:creationId xmlns:a16="http://schemas.microsoft.com/office/drawing/2014/main" id="{42798CB6-2264-E3AE-94C8-FB091E8A26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5037" y="3653717"/>
            <a:ext cx="2654185" cy="146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53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91182" y="276226"/>
            <a:ext cx="3784801" cy="699404"/>
          </a:xfrm>
        </p:spPr>
        <p:txBody>
          <a:bodyPr/>
          <a:lstStyle/>
          <a:p>
            <a:r>
              <a:rPr lang="en-US"/>
              <a:t>ACTIVITIES</a:t>
            </a:r>
          </a:p>
        </p:txBody>
      </p:sp>
      <p:sp>
        <p:nvSpPr>
          <p:cNvPr id="10" name="Oval 9">
            <a:extLst>
              <a:ext uri="{FF2B5EF4-FFF2-40B4-BE49-F238E27FC236}">
                <a16:creationId xmlns:a16="http://schemas.microsoft.com/office/drawing/2014/main" id="{6A7E2013-FBD0-58A4-E13A-2E171B8674C1}"/>
              </a:ext>
            </a:extLst>
          </p:cNvPr>
          <p:cNvSpPr/>
          <p:nvPr/>
        </p:nvSpPr>
        <p:spPr>
          <a:xfrm>
            <a:off x="300899" y="2010339"/>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lvl="0" indent="-342900">
              <a:lnSpc>
                <a:spcPct val="107000"/>
              </a:lnSpc>
              <a:spcAft>
                <a:spcPts val="800"/>
              </a:spcAft>
              <a:buFont typeface="Symbol" panose="05050102010706020507" pitchFamily="18" charset="2"/>
              <a:buChar char=""/>
            </a:pP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In groups, draw a Rights Respecting classroom onto large pieces of flipchart paper. What do you see, hear and feel in a Rights Respecting classroom?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9E77878A-8B8B-D9BA-EBC7-487B89748F05}"/>
              </a:ext>
            </a:extLst>
          </p:cNvPr>
          <p:cNvSpPr/>
          <p:nvPr/>
        </p:nvSpPr>
        <p:spPr>
          <a:xfrm>
            <a:off x="4175983"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8051481" y="2008095"/>
            <a:ext cx="3922463" cy="392246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A10F7E2-6163-A0F1-E8EF-CEDA6A9CEA66}"/>
              </a:ext>
            </a:extLst>
          </p:cNvPr>
          <p:cNvPicPr>
            <a:picLocks noChangeAspect="1"/>
          </p:cNvPicPr>
          <p:nvPr/>
        </p:nvPicPr>
        <p:blipFill>
          <a:blip r:embed="rId3"/>
          <a:stretch>
            <a:fillRect/>
          </a:stretch>
        </p:blipFill>
        <p:spPr>
          <a:xfrm>
            <a:off x="9453656" y="295223"/>
            <a:ext cx="2347163" cy="1127858"/>
          </a:xfrm>
          <a:prstGeom prst="rect">
            <a:avLst/>
          </a:prstGeom>
        </p:spPr>
      </p:pic>
      <p:sp>
        <p:nvSpPr>
          <p:cNvPr id="4" name="TextBox 3">
            <a:extLst>
              <a:ext uri="{FF2B5EF4-FFF2-40B4-BE49-F238E27FC236}">
                <a16:creationId xmlns:a16="http://schemas.microsoft.com/office/drawing/2014/main" id="{7941FE24-1263-6F99-804A-B4A27B7A8009}"/>
              </a:ext>
            </a:extLst>
          </p:cNvPr>
          <p:cNvSpPr txBox="1"/>
          <p:nvPr/>
        </p:nvSpPr>
        <p:spPr>
          <a:xfrm>
            <a:off x="747803" y="2784385"/>
            <a:ext cx="2980862" cy="2308324"/>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4. A few months ago you started an after-school football team, which is proving to be popular and successful. Another child is keen to participate, but they have mobility difficulties. </a:t>
            </a:r>
            <a:endParaRPr lang="en-GB" sz="2000" i="0">
              <a:effectLst/>
              <a:latin typeface="Univers LT Pro 45 Light" panose="020B0403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684C5A-42DC-4F02-3F4A-7DB2BD1BDD21}"/>
              </a:ext>
            </a:extLst>
          </p:cNvPr>
          <p:cNvSpPr txBox="1"/>
          <p:nvPr/>
        </p:nvSpPr>
        <p:spPr>
          <a:xfrm>
            <a:off x="4474580" y="2784385"/>
            <a:ext cx="3153065" cy="1754326"/>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5. Your school has a small lift. Only staff and pupils with identified needs have a pass to use it. Other pupils are questioning why they can't all have a lift pass.</a:t>
            </a:r>
            <a:endParaRPr lang="en-GB" sz="2000" kern="100">
              <a:latin typeface="Univers LT Pro 45 Light" panose="020B0403020202020204" pitchFamily="34" charset="0"/>
              <a:ea typeface="Calibri"/>
              <a:cs typeface="Arial" panose="020B0604020202020204" pitchFamily="34" charset="0"/>
            </a:endParaRPr>
          </a:p>
        </p:txBody>
      </p:sp>
      <p:sp>
        <p:nvSpPr>
          <p:cNvPr id="7" name="TextBox 6">
            <a:extLst>
              <a:ext uri="{FF2B5EF4-FFF2-40B4-BE49-F238E27FC236}">
                <a16:creationId xmlns:a16="http://schemas.microsoft.com/office/drawing/2014/main" id="{AF172AB8-B6D0-FD96-C365-BBAB2E5AAE0A}"/>
              </a:ext>
            </a:extLst>
          </p:cNvPr>
          <p:cNvSpPr txBox="1"/>
          <p:nvPr/>
        </p:nvSpPr>
        <p:spPr>
          <a:xfrm>
            <a:off x="8459662" y="2784385"/>
            <a:ext cx="3153065" cy="2616101"/>
          </a:xfrm>
          <a:prstGeom prst="rect">
            <a:avLst/>
          </a:prstGeom>
          <a:noFill/>
        </p:spPr>
        <p:txBody>
          <a:bodyPr wrap="square" lIns="91440" tIns="45720" rIns="91440" bIns="45720" rtlCol="0" anchor="t">
            <a:spAutoFit/>
          </a:bodyPr>
          <a:lstStyle/>
          <a:p>
            <a:pPr algn="ctr"/>
            <a:r>
              <a:rPr lang="en-GB" sz="1800" b="0" i="0" u="none" strike="noStrike">
                <a:solidFill>
                  <a:srgbClr val="000000"/>
                </a:solidFill>
                <a:effectLst/>
                <a:latin typeface="Arial" panose="020B0604020202020204" pitchFamily="34" charset="0"/>
              </a:rPr>
              <a:t>6. After their child was hurt by another pupil, a parent is demanding that you punish the pupil in line with your behaviour policy. The pupil has additional needs which can affect their actions towards others.</a:t>
            </a:r>
            <a:endParaRPr lang="en-GB" sz="2000" kern="100">
              <a:latin typeface="Univers LT Pro 45 Light" panose="020B0403020202020204" pitchFamily="34" charset="0"/>
              <a:ea typeface="Calibri"/>
              <a:cs typeface="Arial"/>
            </a:endParaRPr>
          </a:p>
          <a:p>
            <a:pPr algn="ctr"/>
            <a:endParaRPr lang="en-GB" sz="2000" kern="100">
              <a:latin typeface="Arial" panose="020B0604020202020204" pitchFamily="34" charset="0"/>
              <a:ea typeface="Calibri"/>
              <a:cs typeface="Arial" panose="020B0604020202020204" pitchFamily="34" charset="0"/>
            </a:endParaRPr>
          </a:p>
        </p:txBody>
      </p:sp>
      <p:sp>
        <p:nvSpPr>
          <p:cNvPr id="5" name="TextBox 4">
            <a:extLst>
              <a:ext uri="{FF2B5EF4-FFF2-40B4-BE49-F238E27FC236}">
                <a16:creationId xmlns:a16="http://schemas.microsoft.com/office/drawing/2014/main" id="{CB4B3D62-9BB2-A534-6A10-A10934D0F55F}"/>
              </a:ext>
            </a:extLst>
          </p:cNvPr>
          <p:cNvSpPr txBox="1"/>
          <p:nvPr/>
        </p:nvSpPr>
        <p:spPr>
          <a:xfrm>
            <a:off x="300484" y="1052226"/>
            <a:ext cx="9153171" cy="646331"/>
          </a:xfrm>
          <a:prstGeom prst="rect">
            <a:avLst/>
          </a:prstGeom>
          <a:noFill/>
        </p:spPr>
        <p:txBody>
          <a:bodyPr wrap="square">
            <a:spAutoFit/>
          </a:bodyPr>
          <a:lstStyle/>
          <a:p>
            <a:r>
              <a:rPr lang="en-GB" sz="1800" b="1" i="0" u="none" strike="noStrike">
                <a:solidFill>
                  <a:srgbClr val="000000"/>
                </a:solidFill>
                <a:effectLst/>
                <a:latin typeface="Arial" panose="020B0604020202020204" pitchFamily="34" charset="0"/>
              </a:rPr>
              <a:t>Consider the role of equality and equity in each of the following illustrative scenarios. Check the presenter notes for suggestions.</a:t>
            </a:r>
            <a:endParaRPr lang="en-GB"/>
          </a:p>
        </p:txBody>
      </p:sp>
      <p:sp>
        <p:nvSpPr>
          <p:cNvPr id="2" name="TextBox 1">
            <a:extLst>
              <a:ext uri="{FF2B5EF4-FFF2-40B4-BE49-F238E27FC236}">
                <a16:creationId xmlns:a16="http://schemas.microsoft.com/office/drawing/2014/main" id="{187BB7FD-8966-C9AB-A49D-2479857C4B91}"/>
              </a:ext>
            </a:extLst>
          </p:cNvPr>
          <p:cNvSpPr txBox="1"/>
          <p:nvPr/>
        </p:nvSpPr>
        <p:spPr>
          <a:xfrm>
            <a:off x="300485" y="1099915"/>
            <a:ext cx="9153171" cy="646331"/>
          </a:xfrm>
          <a:prstGeom prst="rect">
            <a:avLst/>
          </a:prstGeom>
          <a:noFill/>
        </p:spPr>
        <p:txBody>
          <a:bodyPr wrap="square">
            <a:spAutoFit/>
          </a:bodyPr>
          <a:lstStyle/>
          <a:p>
            <a:r>
              <a:rPr lang="en-GB" sz="1800" b="1" i="0" u="none" strike="noStrike">
                <a:solidFill>
                  <a:srgbClr val="000000"/>
                </a:solidFill>
                <a:effectLst/>
                <a:latin typeface="Arial" panose="020B0604020202020204" pitchFamily="34" charset="0"/>
              </a:rPr>
              <a:t>Consider the role of equality and equity in each of the following illustrative scenarios. Check the presenter notes for suggestions.</a:t>
            </a:r>
            <a:endParaRPr lang="en-GB"/>
          </a:p>
        </p:txBody>
      </p:sp>
    </p:spTree>
    <p:extLst>
      <p:ext uri="{BB962C8B-B14F-4D97-AF65-F5344CB8AC3E}">
        <p14:creationId xmlns:p14="http://schemas.microsoft.com/office/powerpoint/2010/main" val="262892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1" y="261836"/>
            <a:ext cx="3877004" cy="763400"/>
          </a:xfrm>
        </p:spPr>
        <p:txBody>
          <a:bodyPr/>
          <a:lstStyle/>
          <a:p>
            <a:r>
              <a:rPr lang="en-US"/>
              <a:t>RESOURCES</a:t>
            </a:r>
          </a:p>
        </p:txBody>
      </p:sp>
      <p:sp>
        <p:nvSpPr>
          <p:cNvPr id="4" name="Text Placeholder 3">
            <a:extLst>
              <a:ext uri="{FF2B5EF4-FFF2-40B4-BE49-F238E27FC236}">
                <a16:creationId xmlns:a16="http://schemas.microsoft.com/office/drawing/2014/main" id="{66AA8DC9-D358-ED48-A67B-054AB50D5A8B}"/>
              </a:ext>
            </a:extLst>
          </p:cNvPr>
          <p:cNvSpPr>
            <a:spLocks noGrp="1"/>
          </p:cNvSpPr>
          <p:nvPr>
            <p:ph type="body" sz="quarter" idx="17"/>
          </p:nvPr>
        </p:nvSpPr>
        <p:spPr>
          <a:xfrm>
            <a:off x="528635" y="1189611"/>
            <a:ext cx="11460165" cy="46522"/>
          </a:xfrm>
        </p:spPr>
        <p:txBody>
          <a:bodyPr/>
          <a:lstStyle/>
          <a:p>
            <a:r>
              <a:rPr lang="en-GB"/>
              <a:t>You may find the following resources useful for your work on equity:</a:t>
            </a:r>
            <a:endParaRPr lang="en-GB">
              <a:solidFill>
                <a:schemeClr val="bg1"/>
              </a:solidFill>
            </a:endParaRPr>
          </a:p>
        </p:txBody>
      </p:sp>
      <p:sp>
        <p:nvSpPr>
          <p:cNvPr id="2" name="TextBox 1">
            <a:extLst>
              <a:ext uri="{FF2B5EF4-FFF2-40B4-BE49-F238E27FC236}">
                <a16:creationId xmlns:a16="http://schemas.microsoft.com/office/drawing/2014/main" id="{E56F0F16-0421-722B-999F-BDA1A47EB953}"/>
              </a:ext>
            </a:extLst>
          </p:cNvPr>
          <p:cNvSpPr txBox="1"/>
          <p:nvPr/>
        </p:nvSpPr>
        <p:spPr>
          <a:xfrm>
            <a:off x="486906" y="1729213"/>
            <a:ext cx="11543622" cy="2860207"/>
          </a:xfrm>
          <a:prstGeom prst="rect">
            <a:avLst/>
          </a:prstGeom>
          <a:noFill/>
        </p:spPr>
        <p:txBody>
          <a:bodyPr wrap="square" lIns="91440" tIns="45720" rIns="91440" bIns="45720" rtlCol="0" anchor="t">
            <a:spAutoFit/>
          </a:bodyPr>
          <a:lstStyle/>
          <a:p>
            <a:pPr marL="285750" indent="-285750" algn="l" rtl="0" fontAlgn="base">
              <a:buFont typeface="Wingdings" panose="05000000000000000000" pitchFamily="2" charset="2"/>
              <a:buChar char="§"/>
            </a:pPr>
            <a:r>
              <a:rPr lang="en-GB" sz="1800" b="0" i="0" u="sng" strike="noStrike">
                <a:solidFill>
                  <a:srgbClr val="FFFF0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UNICEF UK's Article of the week packs</a:t>
            </a:r>
            <a:r>
              <a:rPr lang="en-GB" sz="1800" b="0" i="0" u="none" strike="noStrike">
                <a:solidFill>
                  <a:srgbClr val="FFFF00"/>
                </a:solidFill>
                <a:effectLst/>
                <a:latin typeface="Arial" panose="020B0604020202020204" pitchFamily="34" charset="0"/>
                <a:cs typeface="Arial" panose="020B0604020202020204" pitchFamily="34" charset="0"/>
              </a:rPr>
              <a:t> (this one may be especially relevant – </a:t>
            </a:r>
            <a:r>
              <a:rPr lang="en-GB" sz="1800" b="0" i="0" u="sng" strike="noStrike">
                <a:solidFill>
                  <a:srgbClr val="FFFF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Social Security and Adequate Standard of Living – Articles 26 and 27</a:t>
            </a:r>
            <a:r>
              <a:rPr lang="en-GB" sz="1800" b="0" i="0" u="none" strike="noStrike">
                <a:solidFill>
                  <a:srgbClr val="FFFF00"/>
                </a:solidFill>
                <a:effectLst/>
                <a:latin typeface="Arial" panose="020B0604020202020204" pitchFamily="34" charset="0"/>
                <a:cs typeface="Arial" panose="020B0604020202020204" pitchFamily="34" charset="0"/>
              </a:rPr>
              <a:t>).</a:t>
            </a:r>
            <a:r>
              <a:rPr lang="en-GB" sz="1800" b="0" i="0">
                <a:solidFill>
                  <a:srgbClr val="FFFF00"/>
                </a:solidFill>
                <a:effectLst/>
                <a:latin typeface="Arial" panose="020B0604020202020204" pitchFamily="34" charset="0"/>
                <a:cs typeface="Arial" panose="020B0604020202020204" pitchFamily="34" charset="0"/>
              </a:rPr>
              <a:t>​</a:t>
            </a:r>
            <a:endParaRPr lang="en-GB" b="0" i="0">
              <a:solidFill>
                <a:srgbClr val="FFFF00"/>
              </a:solidFill>
              <a:effectLst/>
              <a:latin typeface="Arial" panose="020B0604020202020204" pitchFamily="34" charset="0"/>
              <a:cs typeface="Arial" panose="020B0604020202020204" pitchFamily="34" charset="0"/>
            </a:endParaRPr>
          </a:p>
          <a:p>
            <a:pPr marL="285750" indent="-285750" algn="l" rtl="0" fontAlgn="base">
              <a:buFont typeface="Wingdings" panose="05000000000000000000" pitchFamily="2" charset="2"/>
              <a:buChar char="§"/>
            </a:pPr>
            <a:r>
              <a:rPr lang="en-GB" sz="1800" b="0" i="0" u="sng" strike="noStrike">
                <a:solidFill>
                  <a:srgbClr val="FFFF0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The RRSA Glossary</a:t>
            </a:r>
            <a:endParaRPr lang="en-GB" b="0" i="0">
              <a:solidFill>
                <a:srgbClr val="FFFF00"/>
              </a:solidFill>
              <a:effectLst/>
              <a:latin typeface="Arial" panose="020B0604020202020204" pitchFamily="34" charset="0"/>
              <a:cs typeface="Arial" panose="020B0604020202020204" pitchFamily="34" charset="0"/>
            </a:endParaRPr>
          </a:p>
          <a:p>
            <a:pPr marL="285750" indent="-285750" algn="l" rtl="0" fontAlgn="base">
              <a:buFont typeface="Wingdings" panose="05000000000000000000" pitchFamily="2" charset="2"/>
              <a:buChar char="§"/>
            </a:pPr>
            <a:r>
              <a:rPr lang="en-GB" sz="1800" b="0" i="0" u="sng" strike="noStrike">
                <a:solidFill>
                  <a:srgbClr val="FFFF0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 guide to a Rights Respecting Classroom</a:t>
            </a:r>
            <a:r>
              <a:rPr lang="en-GB" sz="1800" b="0" i="0">
                <a:solidFill>
                  <a:srgbClr val="FFFF00"/>
                </a:solidFill>
                <a:effectLst/>
                <a:latin typeface="Arial" panose="020B0604020202020204" pitchFamily="34" charset="0"/>
                <a:cs typeface="Arial" panose="020B0604020202020204" pitchFamily="34" charset="0"/>
              </a:rPr>
              <a:t>​</a:t>
            </a:r>
            <a:endParaRPr lang="en-GB" b="0" i="0">
              <a:solidFill>
                <a:srgbClr val="FFFF00"/>
              </a:solidFill>
              <a:effectLst/>
              <a:latin typeface="Arial" panose="020B0604020202020204" pitchFamily="34" charset="0"/>
              <a:cs typeface="Arial" panose="020B0604020202020204" pitchFamily="34" charset="0"/>
            </a:endParaRPr>
          </a:p>
          <a:p>
            <a:pPr marL="285750" indent="-285750" algn="l" rtl="0" fontAlgn="base">
              <a:buFont typeface="Wingdings" panose="05000000000000000000" pitchFamily="2" charset="2"/>
              <a:buChar char="§"/>
            </a:pPr>
            <a:r>
              <a:rPr lang="en-GB" sz="1800" b="0" i="0" u="none" strike="noStrike">
                <a:solidFill>
                  <a:srgbClr val="FFFF00"/>
                </a:solidFill>
                <a:effectLst/>
                <a:latin typeface="Arial" panose="020B0604020202020204" pitchFamily="34" charset="0"/>
                <a:cs typeface="Arial" panose="020B0604020202020204" pitchFamily="34" charset="0"/>
              </a:rPr>
              <a:t>Further reading: </a:t>
            </a:r>
            <a:r>
              <a:rPr lang="en-GB" sz="1800" b="0" i="0" u="sng" strike="noStrike">
                <a:solidFill>
                  <a:srgbClr val="FFFF00"/>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Equity in education: Levelling the playing field of learning - a practical guide for teachers </a:t>
            </a:r>
            <a:r>
              <a:rPr lang="en-GB" sz="1800" b="0" i="0" u="none" strike="noStrike">
                <a:solidFill>
                  <a:srgbClr val="FFFF00"/>
                </a:solidFill>
                <a:effectLst/>
                <a:latin typeface="Arial" panose="020B0604020202020204" pitchFamily="34" charset="0"/>
                <a:cs typeface="Arial" panose="020B0604020202020204" pitchFamily="34" charset="0"/>
              </a:rPr>
              <a:t>by Lee Elliot Major and Emily </a:t>
            </a:r>
            <a:r>
              <a:rPr lang="en-GB" sz="1800" b="0" i="0" u="none" strike="noStrike" err="1">
                <a:solidFill>
                  <a:srgbClr val="FFFF00"/>
                </a:solidFill>
                <a:effectLst/>
                <a:latin typeface="Arial" panose="020B0604020202020204" pitchFamily="34" charset="0"/>
                <a:cs typeface="Arial" panose="020B0604020202020204" pitchFamily="34" charset="0"/>
              </a:rPr>
              <a:t>Briant</a:t>
            </a:r>
            <a:r>
              <a:rPr lang="en-GB" sz="1800" b="0" i="0" u="none" strike="noStrike">
                <a:solidFill>
                  <a:srgbClr val="FFFF00"/>
                </a:solidFill>
                <a:effectLst/>
                <a:latin typeface="Arial" panose="020B0604020202020204" pitchFamily="34" charset="0"/>
                <a:cs typeface="Arial" panose="020B0604020202020204" pitchFamily="34" charset="0"/>
              </a:rPr>
              <a:t> </a:t>
            </a:r>
            <a:r>
              <a:rPr lang="en-US" sz="1800" b="0" i="0">
                <a:solidFill>
                  <a:srgbClr val="FFFF00"/>
                </a:solidFill>
                <a:effectLst/>
                <a:latin typeface="Arial" panose="020B0604020202020204" pitchFamily="34" charset="0"/>
                <a:cs typeface="Arial" panose="020B0604020202020204" pitchFamily="34" charset="0"/>
              </a:rPr>
              <a:t>​</a:t>
            </a:r>
            <a:endParaRPr lang="en-GB" b="0" i="0">
              <a:solidFill>
                <a:srgbClr val="FFFF00"/>
              </a:solidFill>
              <a:effectLst/>
              <a:latin typeface="Arial" panose="020B0604020202020204" pitchFamily="34" charset="0"/>
              <a:cs typeface="Arial" panose="020B0604020202020204" pitchFamily="34" charset="0"/>
            </a:endParaRPr>
          </a:p>
          <a:p>
            <a:pPr marL="285750" indent="-285750" algn="l" rtl="0" fontAlgn="base">
              <a:buFont typeface="Wingdings" panose="05000000000000000000" pitchFamily="2" charset="2"/>
              <a:buChar char="§"/>
            </a:pPr>
            <a:r>
              <a:rPr lang="en-GB" sz="1800" b="0" i="0" u="none" strike="noStrike">
                <a:solidFill>
                  <a:srgbClr val="FFFF00"/>
                </a:solidFill>
                <a:effectLst/>
                <a:latin typeface="Arial" panose="020B0604020202020204" pitchFamily="34" charset="0"/>
                <a:cs typeface="Arial" panose="020B0604020202020204" pitchFamily="34" charset="0"/>
              </a:rPr>
              <a:t>There are many other organisations and materials that will help you explore fairness and equity further such as:</a:t>
            </a:r>
            <a:r>
              <a:rPr lang="en-GB" sz="1800" b="0" i="0">
                <a:solidFill>
                  <a:srgbClr val="FFFF00"/>
                </a:solidFill>
                <a:effectLst/>
                <a:latin typeface="Arial" panose="020B0604020202020204" pitchFamily="34" charset="0"/>
                <a:cs typeface="Arial" panose="020B0604020202020204" pitchFamily="34" charset="0"/>
              </a:rPr>
              <a:t>​</a:t>
            </a:r>
            <a:r>
              <a:rPr lang="en-GB">
                <a:solidFill>
                  <a:srgbClr val="FFFF00"/>
                </a:solidFill>
                <a:latin typeface="Arial" panose="020B0604020202020204" pitchFamily="34" charset="0"/>
                <a:cs typeface="Arial" panose="020B0604020202020204" pitchFamily="34" charset="0"/>
              </a:rPr>
              <a:t> </a:t>
            </a:r>
            <a:r>
              <a:rPr lang="en-GB" sz="1800" b="0" i="0" u="sng" strike="noStrike">
                <a:solidFill>
                  <a:srgbClr val="FFFF00"/>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Poverty Proofing the School Day</a:t>
            </a:r>
            <a:r>
              <a:rPr lang="en-GB" sz="1800" b="0" i="0" u="none" strike="noStrike">
                <a:solidFill>
                  <a:srgbClr val="FFFF00"/>
                </a:solidFill>
                <a:effectLst/>
                <a:latin typeface="Arial" panose="020B0604020202020204" pitchFamily="34" charset="0"/>
                <a:cs typeface="Arial" panose="020B0604020202020204" pitchFamily="34" charset="0"/>
              </a:rPr>
              <a:t> </a:t>
            </a:r>
            <a:r>
              <a:rPr lang="en-GB" sz="1800" b="0" i="0">
                <a:solidFill>
                  <a:srgbClr val="FFFF00"/>
                </a:solidFill>
                <a:effectLst/>
                <a:latin typeface="Arial" panose="020B0604020202020204" pitchFamily="34" charset="0"/>
                <a:cs typeface="Arial" panose="020B0604020202020204" pitchFamily="34" charset="0"/>
              </a:rPr>
              <a:t>​</a:t>
            </a:r>
            <a:endParaRPr lang="en-GB" b="0" i="0">
              <a:solidFill>
                <a:srgbClr val="FFFF00"/>
              </a:solidFill>
              <a:effectLst/>
              <a:latin typeface="Arial" panose="020B0604020202020204" pitchFamily="34" charset="0"/>
              <a:cs typeface="Arial" panose="020B0604020202020204" pitchFamily="34" charset="0"/>
            </a:endParaRPr>
          </a:p>
          <a:p>
            <a:pPr algn="l" rtl="0" fontAlgn="base"/>
            <a:r>
              <a:rPr lang="en-GB" sz="1800" b="0" i="0">
                <a:solidFill>
                  <a:srgbClr val="FFFF00"/>
                </a:solidFill>
                <a:effectLst/>
                <a:latin typeface="Arial" panose="020B0604020202020204" pitchFamily="34" charset="0"/>
              </a:rPr>
              <a:t>​</a:t>
            </a:r>
            <a:endParaRPr lang="en-GB" b="0" i="0">
              <a:solidFill>
                <a:srgbClr val="FFFF00"/>
              </a:solidFill>
              <a:effectLst/>
              <a:latin typeface="Segoe UI" panose="020B0502040204020203" pitchFamily="34" charset="0"/>
            </a:endParaRPr>
          </a:p>
          <a:p>
            <a:pPr>
              <a:lnSpc>
                <a:spcPct val="107000"/>
              </a:lnSpc>
            </a:pPr>
            <a:r>
              <a:rPr lang="en-GB" kern="100">
                <a:solidFill>
                  <a:srgbClr val="FFFF00"/>
                </a:solidFill>
                <a:latin typeface="Arial"/>
                <a:ea typeface="Calibri"/>
                <a:cs typeface="Arial"/>
              </a:rPr>
              <a:t>  </a:t>
            </a:r>
          </a:p>
        </p:txBody>
      </p:sp>
    </p:spTree>
    <p:extLst>
      <p:ext uri="{BB962C8B-B14F-4D97-AF65-F5344CB8AC3E}">
        <p14:creationId xmlns:p14="http://schemas.microsoft.com/office/powerpoint/2010/main" val="1825517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B56F-1637-F5DF-FB00-94EE1F57D960}"/>
              </a:ext>
            </a:extLst>
          </p:cNvPr>
          <p:cNvSpPr>
            <a:spLocks noGrp="1"/>
          </p:cNvSpPr>
          <p:nvPr>
            <p:ph type="ctrTitle"/>
          </p:nvPr>
        </p:nvSpPr>
        <p:spPr>
          <a:xfrm>
            <a:off x="431696" y="338351"/>
            <a:ext cx="3816213" cy="787496"/>
          </a:xfrm>
        </p:spPr>
        <p:txBody>
          <a:bodyPr/>
          <a:lstStyle/>
          <a:p>
            <a:r>
              <a:rPr lang="en-GB"/>
              <a:t>REFLECTION</a:t>
            </a:r>
          </a:p>
        </p:txBody>
      </p:sp>
      <p:sp>
        <p:nvSpPr>
          <p:cNvPr id="3" name="Text Placeholder 10">
            <a:extLst>
              <a:ext uri="{FF2B5EF4-FFF2-40B4-BE49-F238E27FC236}">
                <a16:creationId xmlns:a16="http://schemas.microsoft.com/office/drawing/2014/main" id="{550F4287-8C29-CC29-67AA-D0DD87B38DA0}"/>
              </a:ext>
            </a:extLst>
          </p:cNvPr>
          <p:cNvSpPr txBox="1">
            <a:spLocks/>
          </p:cNvSpPr>
          <p:nvPr/>
        </p:nvSpPr>
        <p:spPr>
          <a:xfrm>
            <a:off x="431696" y="1549356"/>
            <a:ext cx="11642619" cy="130959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fontAlgn="base">
              <a:buFont typeface="Wingdings" panose="05000000000000000000" pitchFamily="2" charset="2"/>
              <a:buChar char="§"/>
            </a:pPr>
            <a:r>
              <a:rPr lang="en-GB" sz="1800" b="0" i="0" u="none" strike="noStrike">
                <a:solidFill>
                  <a:srgbClr val="000000"/>
                </a:solidFill>
                <a:effectLst/>
                <a:latin typeface="Arial" panose="020B0604020202020204" pitchFamily="34" charset="0"/>
              </a:rPr>
              <a:t>Look at this alternative version of the equality vs equity illustration. </a:t>
            </a:r>
            <a:r>
              <a:rPr lang="en-US" sz="1800" b="0" i="0">
                <a:solidFill>
                  <a:srgbClr val="000000"/>
                </a:solidFill>
                <a:effectLst/>
                <a:latin typeface="Arial" panose="020B0604020202020204" pitchFamily="34" charset="0"/>
              </a:rPr>
              <a:t>​</a:t>
            </a:r>
            <a:endParaRPr lang="en-US" sz="1100" b="0" i="0">
              <a:solidFill>
                <a:srgbClr val="000000"/>
              </a:solidFill>
              <a:effectLst/>
              <a:latin typeface="Arial" panose="020B0604020202020204" pitchFamily="34" charset="0"/>
            </a:endParaRPr>
          </a:p>
          <a:p>
            <a:pPr algn="l" rtl="0" fontAlgn="base">
              <a:buFont typeface="Wingdings" panose="05000000000000000000" pitchFamily="2" charset="2"/>
              <a:buChar char="§"/>
            </a:pPr>
            <a:r>
              <a:rPr lang="en-GB" sz="1800" b="0" i="0" u="none" strike="noStrike">
                <a:solidFill>
                  <a:srgbClr val="000000"/>
                </a:solidFill>
                <a:effectLst/>
                <a:latin typeface="Arial" panose="020B0604020202020204" pitchFamily="34" charset="0"/>
              </a:rPr>
              <a:t>Discuss these images. How does this compare to your experience? </a:t>
            </a:r>
            <a:r>
              <a:rPr lang="en-US" sz="1800" b="0" i="0">
                <a:solidFill>
                  <a:srgbClr val="000000"/>
                </a:solidFill>
                <a:effectLst/>
                <a:latin typeface="Arial" panose="020B0604020202020204" pitchFamily="34" charset="0"/>
              </a:rPr>
              <a:t>​</a:t>
            </a:r>
            <a:endParaRPr lang="en-US" sz="1100" b="0" i="0">
              <a:solidFill>
                <a:srgbClr val="000000"/>
              </a:solidFill>
              <a:effectLst/>
              <a:latin typeface="Arial" panose="020B0604020202020204" pitchFamily="34" charset="0"/>
            </a:endParaRPr>
          </a:p>
          <a:p>
            <a:pPr algn="l" rtl="0" fontAlgn="base">
              <a:buFont typeface="Wingdings" panose="05000000000000000000" pitchFamily="2" charset="2"/>
              <a:buChar char="§"/>
            </a:pPr>
            <a:r>
              <a:rPr lang="en-GB" sz="1800" b="0" i="0" u="none" strike="noStrike">
                <a:solidFill>
                  <a:srgbClr val="000000"/>
                </a:solidFill>
                <a:effectLst/>
                <a:latin typeface="Arial" panose="020B0604020202020204" pitchFamily="34" charset="0"/>
              </a:rPr>
              <a:t>Do you think this is the same for others around you? </a:t>
            </a:r>
            <a:endParaRPr lang="en-GB" sz="1100" b="0" i="0">
              <a:solidFill>
                <a:srgbClr val="000000"/>
              </a:solidFill>
              <a:effectLst/>
              <a:latin typeface="Arial" panose="020B0604020202020204" pitchFamily="34" charset="0"/>
            </a:endParaRPr>
          </a:p>
          <a:p>
            <a:pPr marL="0" indent="0" fontAlgn="base">
              <a:buNone/>
            </a:pPr>
            <a:r>
              <a:rPr lang="en-GB" sz="1600">
                <a:latin typeface="Arial" panose="020B0604020202020204" pitchFamily="34" charset="0"/>
              </a:rPr>
              <a:t> </a:t>
            </a:r>
            <a:endParaRPr lang="en-US" sz="1600">
              <a:latin typeface="Arial" panose="020B0604020202020204" pitchFamily="34" charset="0"/>
            </a:endParaRPr>
          </a:p>
          <a:p>
            <a:pPr marL="0" indent="0">
              <a:buFont typeface="Arial" panose="020B0604020202020204" pitchFamily="34" charset="0"/>
              <a:buNone/>
            </a:pPr>
            <a:endParaRPr lang="en-GB" sz="2400" kern="1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TextBox 3">
            <a:extLst>
              <a:ext uri="{FF2B5EF4-FFF2-40B4-BE49-F238E27FC236}">
                <a16:creationId xmlns:a16="http://schemas.microsoft.com/office/drawing/2014/main" id="{68C0E0FC-BC22-DBBB-E5B7-D33DD354CA4B}"/>
              </a:ext>
            </a:extLst>
          </p:cNvPr>
          <p:cNvSpPr txBox="1"/>
          <p:nvPr/>
        </p:nvSpPr>
        <p:spPr>
          <a:xfrm>
            <a:off x="728322" y="6142992"/>
            <a:ext cx="1956689"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Image: Divided We Fall</a:t>
            </a:r>
          </a:p>
        </p:txBody>
      </p:sp>
      <p:pic>
        <p:nvPicPr>
          <p:cNvPr id="2050" name="Picture 2" descr="A cartoon of a person and a child standing on a fence&#10;&#10;Description automatically generated">
            <a:extLst>
              <a:ext uri="{FF2B5EF4-FFF2-40B4-BE49-F238E27FC236}">
                <a16:creationId xmlns:a16="http://schemas.microsoft.com/office/drawing/2014/main" id="{40625C10-D59A-8C88-AE04-4CC72D041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22" y="2766830"/>
            <a:ext cx="809625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6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624515" y="472562"/>
            <a:ext cx="3558350" cy="714793"/>
          </a:xfrm>
        </p:spPr>
        <p:txBody>
          <a:bodyPr/>
          <a:lstStyle/>
          <a:p>
            <a:r>
              <a:rPr lang="en-US"/>
              <a:t>CONTENTS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2707" y="288319"/>
            <a:ext cx="2247510" cy="1083281"/>
          </a:xfrm>
          <a:prstGeom prst="rect">
            <a:avLst/>
          </a:prstGeom>
        </p:spPr>
      </p:pic>
      <p:sp>
        <p:nvSpPr>
          <p:cNvPr id="3" name="TextBox 2">
            <a:extLst>
              <a:ext uri="{FF2B5EF4-FFF2-40B4-BE49-F238E27FC236}">
                <a16:creationId xmlns:a16="http://schemas.microsoft.com/office/drawing/2014/main" id="{2672D68A-7481-9C1B-3302-026616357CC4}"/>
              </a:ext>
            </a:extLst>
          </p:cNvPr>
          <p:cNvSpPr txBox="1"/>
          <p:nvPr/>
        </p:nvSpPr>
        <p:spPr>
          <a:xfrm>
            <a:off x="624515" y="1532871"/>
            <a:ext cx="9180743" cy="959943"/>
          </a:xfrm>
          <a:prstGeom prst="rect">
            <a:avLst/>
          </a:prstGeom>
          <a:noFill/>
        </p:spPr>
        <p:txBody>
          <a:bodyPr wrap="square" lIns="91440" tIns="45720" rIns="91440" bIns="45720" anchor="t">
            <a:spAutoFit/>
          </a:bodyPr>
          <a:lstStyle/>
          <a:p>
            <a:pPr>
              <a:lnSpc>
                <a:spcPct val="107000"/>
              </a:lnSpc>
            </a:pPr>
            <a:r>
              <a:rPr lang="en-GB">
                <a:latin typeface="Arial"/>
                <a:ea typeface="Times New Roman" panose="02020603050405020304" pitchFamily="18" charset="0"/>
                <a:cs typeface="Arial"/>
              </a:rPr>
              <a:t>Topic: Fairness and Equity</a:t>
            </a:r>
            <a:endParaRPr lang="en-GB">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r>
              <a:rPr lang="en-GB" sz="1800">
                <a:effectLst/>
                <a:latin typeface="Arial" panose="020B0604020202020204" pitchFamily="34" charset="0"/>
                <a:ea typeface="Times New Roman" panose="02020603050405020304" pitchFamily="18" charset="0"/>
                <a:cs typeface="Arial" panose="020B0604020202020204" pitchFamily="34" charset="0"/>
              </a:rPr>
              <a:t>For each slide, please look at the presenter notes for </a:t>
            </a:r>
            <a:r>
              <a:rPr lang="en-GB">
                <a:latin typeface="Arial" panose="020B0604020202020204" pitchFamily="34" charset="0"/>
                <a:ea typeface="Times New Roman" panose="02020603050405020304" pitchFamily="18" charset="0"/>
                <a:cs typeface="Arial" panose="020B0604020202020204" pitchFamily="34" charset="0"/>
              </a:rPr>
              <a:t>delivery information. </a:t>
            </a:r>
            <a:endParaRPr lang="en-GB" sz="1800">
              <a:effectLst/>
              <a:latin typeface="Arial" panose="020B0604020202020204" pitchFamily="34" charset="0"/>
              <a:ea typeface="Times New Roman" panose="02020603050405020304" pitchFamily="18" charset="0"/>
              <a:cs typeface="Arial" panose="020B0604020202020204" pitchFamily="34" charset="0"/>
            </a:endParaRPr>
          </a:p>
          <a:p>
            <a:pPr lvl="0">
              <a:lnSpc>
                <a:spcPct val="107000"/>
              </a:lnSpc>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896B6967-CA41-0841-2839-ED3AA3068632}"/>
              </a:ext>
            </a:extLst>
          </p:cNvPr>
          <p:cNvSpPr txBox="1">
            <a:spLocks/>
          </p:cNvSpPr>
          <p:nvPr/>
        </p:nvSpPr>
        <p:spPr>
          <a:xfrm>
            <a:off x="624515" y="2367147"/>
            <a:ext cx="10097914" cy="4490853"/>
          </a:xfrm>
          <a:prstGeom prst="rect">
            <a:avLst/>
          </a:prstGeom>
        </p:spPr>
        <p:txBody>
          <a:bodyPr vert="horz" lIns="0" tIns="45720" rIns="91440" bIns="45720" numCol="2" rtlCol="0">
            <a:normAutofit/>
          </a:bodyPr>
          <a:lstStyle>
            <a:lvl1pPr marL="228600" indent="-228600" algn="l" defTabSz="914400" rtl="0" eaLnBrk="1" latinLnBrk="0" hangingPunct="1">
              <a:lnSpc>
                <a:spcPct val="90000"/>
              </a:lnSpc>
              <a:spcBef>
                <a:spcPts val="1000"/>
              </a:spcBef>
              <a:buClr>
                <a:srgbClr val="FFFF00"/>
              </a:buClr>
              <a:buFont typeface="Arial" panose="020B0604020202020204" pitchFamily="34" charset="0"/>
              <a:buChar char="•"/>
              <a:defRPr sz="1800" b="0" i="0" kern="1200">
                <a:solidFill>
                  <a:schemeClr val="bg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solidFill>
                  <a:schemeClr val="tx1"/>
                </a:solidFill>
                <a:latin typeface="Arial" panose="020B0604020202020204" pitchFamily="34" charset="0"/>
                <a:cs typeface="Arial" panose="020B0604020202020204" pitchFamily="34" charset="0"/>
              </a:rPr>
              <a:t>Slide 3: Aims of the Session</a:t>
            </a:r>
          </a:p>
          <a:p>
            <a:pPr>
              <a:lnSpc>
                <a:spcPct val="150000"/>
              </a:lnSpc>
            </a:pPr>
            <a:r>
              <a:rPr lang="en-US">
                <a:solidFill>
                  <a:schemeClr val="tx1"/>
                </a:solidFill>
                <a:latin typeface="Arial" panose="020B0604020202020204" pitchFamily="34" charset="0"/>
                <a:cs typeface="Arial" panose="020B0604020202020204" pitchFamily="34" charset="0"/>
              </a:rPr>
              <a:t>Slide 4: Three ways to use this pack </a:t>
            </a:r>
          </a:p>
          <a:p>
            <a:pPr>
              <a:lnSpc>
                <a:spcPct val="150000"/>
              </a:lnSpc>
            </a:pPr>
            <a:r>
              <a:rPr lang="en-US">
                <a:solidFill>
                  <a:schemeClr val="tx1"/>
                </a:solidFill>
                <a:latin typeface="Arial" panose="020B0604020202020204" pitchFamily="34" charset="0"/>
                <a:cs typeface="Arial" panose="020B0604020202020204" pitchFamily="34" charset="0"/>
              </a:rPr>
              <a:t>Slide 5 : Introducing this month’s Spotlight</a:t>
            </a:r>
          </a:p>
          <a:p>
            <a:pPr>
              <a:lnSpc>
                <a:spcPct val="150000"/>
              </a:lnSpc>
            </a:pPr>
            <a:r>
              <a:rPr lang="en-US">
                <a:solidFill>
                  <a:schemeClr val="tx1"/>
                </a:solidFill>
                <a:latin typeface="Arial" panose="020B0604020202020204" pitchFamily="34" charset="0"/>
                <a:cs typeface="Arial" panose="020B0604020202020204" pitchFamily="34" charset="0"/>
              </a:rPr>
              <a:t>Slide 6: Links to RRSA Outcomes</a:t>
            </a:r>
          </a:p>
          <a:p>
            <a:pPr>
              <a:lnSpc>
                <a:spcPct val="150000"/>
              </a:lnSpc>
            </a:pPr>
            <a:r>
              <a:rPr lang="en-US">
                <a:solidFill>
                  <a:schemeClr val="tx1"/>
                </a:solidFill>
                <a:latin typeface="Arial" panose="020B0604020202020204" pitchFamily="34" charset="0"/>
                <a:cs typeface="Arial" panose="020B0604020202020204" pitchFamily="34" charset="0"/>
              </a:rPr>
              <a:t>Slide 7: Links to Articles</a:t>
            </a:r>
          </a:p>
          <a:p>
            <a:pPr>
              <a:lnSpc>
                <a:spcPct val="150000"/>
              </a:lnSpc>
            </a:pPr>
            <a:r>
              <a:rPr lang="en-US">
                <a:solidFill>
                  <a:schemeClr val="tx1"/>
                </a:solidFill>
                <a:latin typeface="Arial" panose="020B0604020202020204" pitchFamily="34" charset="0"/>
                <a:cs typeface="Arial" panose="020B0604020202020204" pitchFamily="34" charset="0"/>
              </a:rPr>
              <a:t>Slide 8: Case Study</a:t>
            </a:r>
          </a:p>
          <a:p>
            <a:pPr>
              <a:lnSpc>
                <a:spcPct val="150000"/>
              </a:lnSpc>
            </a:pPr>
            <a:r>
              <a:rPr lang="en-US">
                <a:solidFill>
                  <a:schemeClr val="tx1"/>
                </a:solidFill>
                <a:latin typeface="Arial" panose="020B0604020202020204" pitchFamily="34" charset="0"/>
                <a:cs typeface="Arial" panose="020B0604020202020204" pitchFamily="34" charset="0"/>
              </a:rPr>
              <a:t>Slide 9: Let’s Discuss</a:t>
            </a:r>
          </a:p>
          <a:p>
            <a:pPr>
              <a:lnSpc>
                <a:spcPct val="150000"/>
              </a:lnSpc>
            </a:pPr>
            <a:endParaRPr lang="en-US">
              <a:solidFill>
                <a:schemeClr val="tx1"/>
              </a:solidFill>
              <a:latin typeface="Arial" panose="020B0604020202020204" pitchFamily="34" charset="0"/>
              <a:cs typeface="Arial" panose="020B0604020202020204" pitchFamily="34" charset="0"/>
            </a:endParaRPr>
          </a:p>
          <a:p>
            <a:pPr>
              <a:lnSpc>
                <a:spcPct val="150000"/>
              </a:lnSpc>
            </a:pPr>
            <a:r>
              <a:rPr lang="en-US">
                <a:solidFill>
                  <a:schemeClr val="tx1"/>
                </a:solidFill>
                <a:latin typeface="Arial" panose="020B0604020202020204" pitchFamily="34" charset="0"/>
                <a:cs typeface="Arial" panose="020B0604020202020204" pitchFamily="34" charset="0"/>
              </a:rPr>
              <a:t>Slide 10: Activities</a:t>
            </a:r>
          </a:p>
          <a:p>
            <a:pPr>
              <a:lnSpc>
                <a:spcPct val="150000"/>
              </a:lnSpc>
            </a:pPr>
            <a:r>
              <a:rPr lang="en-US">
                <a:solidFill>
                  <a:schemeClr val="tx1"/>
                </a:solidFill>
                <a:latin typeface="Arial" panose="020B0604020202020204" pitchFamily="34" charset="0"/>
                <a:cs typeface="Arial" panose="020B0604020202020204" pitchFamily="34" charset="0"/>
              </a:rPr>
              <a:t>Slide 11: Activities</a:t>
            </a:r>
          </a:p>
          <a:p>
            <a:pPr>
              <a:lnSpc>
                <a:spcPct val="150000"/>
              </a:lnSpc>
            </a:pPr>
            <a:r>
              <a:rPr lang="en-US">
                <a:solidFill>
                  <a:schemeClr val="tx1"/>
                </a:solidFill>
                <a:latin typeface="Arial" panose="020B0604020202020204" pitchFamily="34" charset="0"/>
                <a:cs typeface="Arial" panose="020B0604020202020204" pitchFamily="34" charset="0"/>
              </a:rPr>
              <a:t>Slide 12: Resources</a:t>
            </a:r>
          </a:p>
          <a:p>
            <a:pPr>
              <a:lnSpc>
                <a:spcPct val="150000"/>
              </a:lnSpc>
            </a:pPr>
            <a:r>
              <a:rPr lang="en-US">
                <a:solidFill>
                  <a:schemeClr val="tx1"/>
                </a:solidFill>
                <a:latin typeface="Arial" panose="020B0604020202020204" pitchFamily="34" charset="0"/>
                <a:cs typeface="Arial" panose="020B0604020202020204" pitchFamily="34" charset="0"/>
              </a:rPr>
              <a:t>Slide 13: Reflection</a:t>
            </a:r>
          </a:p>
          <a:p>
            <a:pPr>
              <a:lnSpc>
                <a:spcPct val="150000"/>
              </a:lnSpc>
            </a:pP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59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166833"/>
            <a:ext cx="4637025" cy="1219848"/>
          </a:xfrm>
        </p:spPr>
        <p:txBody>
          <a:bodyPr/>
          <a:lstStyle/>
          <a:p>
            <a:r>
              <a:rPr lang="en-US"/>
              <a:t>AIMS OF THE SESSION</a:t>
            </a:r>
          </a:p>
        </p:txBody>
      </p:sp>
      <p:sp>
        <p:nvSpPr>
          <p:cNvPr id="5" name="Text Placeholder 4">
            <a:extLst>
              <a:ext uri="{FF2B5EF4-FFF2-40B4-BE49-F238E27FC236}">
                <a16:creationId xmlns:a16="http://schemas.microsoft.com/office/drawing/2014/main" id="{01FC584A-600E-17FD-C6B0-D239F66A7042}"/>
              </a:ext>
            </a:extLst>
          </p:cNvPr>
          <p:cNvSpPr>
            <a:spLocks noGrp="1"/>
          </p:cNvSpPr>
          <p:nvPr>
            <p:ph type="body" sz="quarter" idx="21"/>
          </p:nvPr>
        </p:nvSpPr>
        <p:spPr>
          <a:xfrm>
            <a:off x="528741" y="1707173"/>
            <a:ext cx="5305425" cy="376415"/>
          </a:xfrm>
        </p:spPr>
        <p:txBody>
          <a:bodyPr vert="horz" lIns="0" tIns="45720" rIns="91440" bIns="45720" rtlCol="0" anchor="t">
            <a:normAutofit fontScale="25000" lnSpcReduction="20000"/>
          </a:bodyPr>
          <a:lstStyle/>
          <a:p>
            <a:pPr marL="0" lvl="0" indent="0">
              <a:lnSpc>
                <a:spcPct val="107000"/>
              </a:lnSpc>
              <a:buNone/>
            </a:pPr>
            <a:endParaRPr lang="en-GB" sz="7200" kern="100">
              <a:effectLst/>
              <a:latin typeface="Arial" panose="020B0604020202020204" pitchFamily="34" charset="0"/>
              <a:ea typeface="Calibri" panose="020F0502020204030204" pitchFamily="34" charset="0"/>
              <a:cs typeface="Arial" panose="020B0604020202020204" pitchFamily="34" charset="0"/>
            </a:endParaRPr>
          </a:p>
          <a:p>
            <a:pPr algn="l" rtl="0" fontAlgn="base">
              <a:buFont typeface="Arial" panose="020B0604020202020204" pitchFamily="34" charset="0"/>
              <a:buChar char="•"/>
            </a:pPr>
            <a:r>
              <a:rPr lang="en-GB" sz="7200" b="0" i="0" u="none" strike="noStrike">
                <a:solidFill>
                  <a:srgbClr val="000000"/>
                </a:solidFill>
                <a:effectLst/>
                <a:latin typeface="Arial" panose="020B0604020202020204" pitchFamily="34" charset="0"/>
              </a:rPr>
              <a:t>To understand what is meant by fairness and equity. ​</a:t>
            </a:r>
          </a:p>
          <a:p>
            <a:pPr algn="l" rtl="0" fontAlgn="base">
              <a:buFont typeface="Arial" panose="020B0604020202020204" pitchFamily="34" charset="0"/>
              <a:buChar char="•"/>
            </a:pPr>
            <a:endParaRPr lang="en-GB" sz="7200"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7200" b="0" i="0" u="none" strike="noStrike">
                <a:solidFill>
                  <a:srgbClr val="000000"/>
                </a:solidFill>
                <a:effectLst/>
                <a:latin typeface="Arial" panose="020B0604020202020204" pitchFamily="34" charset="0"/>
              </a:rPr>
              <a:t>To understand how exploring these concepts can improve outcomes for children. ​</a:t>
            </a:r>
          </a:p>
          <a:p>
            <a:pPr algn="l" rtl="0" fontAlgn="base">
              <a:buFont typeface="Arial" panose="020B0604020202020204" pitchFamily="34" charset="0"/>
              <a:buChar char="•"/>
            </a:pPr>
            <a:endParaRPr lang="en-GB" sz="7200" b="0" i="0" u="none" strike="noStrike">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7200" b="0" i="0" u="none" strike="noStrike">
                <a:solidFill>
                  <a:srgbClr val="000000"/>
                </a:solidFill>
                <a:effectLst/>
                <a:latin typeface="Arial" panose="020B0604020202020204" pitchFamily="34" charset="0"/>
              </a:rPr>
              <a:t>To understand how fairness and equity fit into the RRSA framework.</a:t>
            </a:r>
            <a:endParaRPr lang="en-GB" sz="9600" b="0" i="0">
              <a:solidFill>
                <a:srgbClr val="000000"/>
              </a:solidFill>
              <a:effectLst/>
              <a:latin typeface="Arial" panose="020B0604020202020204" pitchFamily="34" charset="0"/>
            </a:endParaRP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1340" y="5829712"/>
            <a:ext cx="1845970" cy="889742"/>
          </a:xfrm>
          <a:prstGeom prst="rect">
            <a:avLst/>
          </a:prstGeom>
        </p:spPr>
      </p:pic>
    </p:spTree>
    <p:extLst>
      <p:ext uri="{BB962C8B-B14F-4D97-AF65-F5344CB8AC3E}">
        <p14:creationId xmlns:p14="http://schemas.microsoft.com/office/powerpoint/2010/main" val="306729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5896" y="280084"/>
            <a:ext cx="5305319" cy="1031803"/>
          </a:xfrm>
        </p:spPr>
        <p:txBody>
          <a:bodyPr/>
          <a:lstStyle/>
          <a:p>
            <a:r>
              <a:rPr lang="en-US" sz="3200"/>
              <a:t>THREE WAYS TO USE THIS PACK</a:t>
            </a:r>
          </a:p>
        </p:txBody>
      </p:sp>
      <p:sp>
        <p:nvSpPr>
          <p:cNvPr id="9" name="Text Placeholder 8">
            <a:extLst>
              <a:ext uri="{FF2B5EF4-FFF2-40B4-BE49-F238E27FC236}">
                <a16:creationId xmlns:a16="http://schemas.microsoft.com/office/drawing/2014/main" id="{2285ED3D-9B27-A665-E620-BB448480368C}"/>
              </a:ext>
            </a:extLst>
          </p:cNvPr>
          <p:cNvSpPr>
            <a:spLocks noGrp="1"/>
          </p:cNvSpPr>
          <p:nvPr>
            <p:ph type="body" sz="quarter" idx="17"/>
          </p:nvPr>
        </p:nvSpPr>
        <p:spPr>
          <a:xfrm>
            <a:off x="6535896" y="1441628"/>
            <a:ext cx="5305425" cy="259486"/>
          </a:xfrm>
        </p:spPr>
        <p:txBody>
          <a:bodyPr/>
          <a:lstStyle/>
          <a:p>
            <a:r>
              <a:rPr lang="en-GB"/>
              <a:t>DELETE THIS SLIDE BEFORE USING</a:t>
            </a:r>
          </a:p>
        </p:txBody>
      </p:sp>
      <p:sp>
        <p:nvSpPr>
          <p:cNvPr id="3" name="Text Placeholder 4">
            <a:extLst>
              <a:ext uri="{FF2B5EF4-FFF2-40B4-BE49-F238E27FC236}">
                <a16:creationId xmlns:a16="http://schemas.microsoft.com/office/drawing/2014/main" id="{316E67D6-ABF0-873B-5B00-6F586C03182F}"/>
              </a:ext>
            </a:extLst>
          </p:cNvPr>
          <p:cNvSpPr txBox="1">
            <a:spLocks/>
          </p:cNvSpPr>
          <p:nvPr/>
        </p:nvSpPr>
        <p:spPr>
          <a:xfrm>
            <a:off x="6616935" y="2868959"/>
            <a:ext cx="5305425" cy="376415"/>
          </a:xfrm>
          <a:prstGeom prst="rect">
            <a:avLst/>
          </a:prstGeom>
        </p:spPr>
        <p:txBody>
          <a:bodyPr vert="horz" lIns="0" tIns="45720" rIns="91440" bIns="45720" rtlCol="0">
            <a:noAutofit/>
          </a:bodyPr>
          <a:lstStyle>
            <a:lvl1pPr marL="228600" indent="-228600" algn="l" defTabSz="914400" rtl="0" eaLnBrk="1" latinLnBrk="0" hangingPunct="1">
              <a:lnSpc>
                <a:spcPct val="90000"/>
              </a:lnSpc>
              <a:spcBef>
                <a:spcPts val="1000"/>
              </a:spcBef>
              <a:buClr>
                <a:srgbClr val="FF6937"/>
              </a:buClr>
              <a:buFont typeface="Arial" panose="020B0604020202020204" pitchFamily="34" charset="0"/>
              <a:buChar char="•"/>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7000"/>
              </a:lnSpc>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If time is tight, use the introduction slide and choose from the key discussion questions to explore with your colleagues.</a:t>
            </a:r>
          </a:p>
          <a:p>
            <a:pPr marL="342900" indent="-342900">
              <a:lnSpc>
                <a:spcPct val="107000"/>
              </a:lnSpc>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If you have longer, you can also choose some of the activities to explore.</a:t>
            </a:r>
          </a:p>
          <a:p>
            <a:pPr marL="342900" indent="-342900">
              <a:lnSpc>
                <a:spcPct val="107000"/>
              </a:lnSpc>
              <a:spcAft>
                <a:spcPts val="800"/>
              </a:spcAft>
              <a:buFont typeface="+mj-lt"/>
              <a:buAutoNum type="arabicPeriod"/>
            </a:pPr>
            <a:r>
              <a:rPr lang="en-GB" kern="100">
                <a:latin typeface="Arial" panose="020B0604020202020204" pitchFamily="34" charset="0"/>
                <a:ea typeface="Calibri" panose="020F0502020204030204" pitchFamily="34" charset="0"/>
                <a:cs typeface="Arial" panose="020B0604020202020204" pitchFamily="34" charset="0"/>
              </a:rPr>
              <a:t>You may wish to cover the content over a number of staff meeting sessions.</a:t>
            </a:r>
            <a:endParaRPr lang="en-GB" sz="200"/>
          </a:p>
          <a:p>
            <a:pPr marL="0" indent="0">
              <a:lnSpc>
                <a:spcPct val="107000"/>
              </a:lnSpc>
              <a:spcAft>
                <a:spcPts val="800"/>
              </a:spcAft>
              <a:buNone/>
            </a:pPr>
            <a:endParaRPr lang="en-GB" sz="2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EF7618A-F0BA-452F-894F-6678C49ABFED}"/>
              </a:ext>
            </a:extLst>
          </p:cNvPr>
          <p:cNvSpPr txBox="1"/>
          <p:nvPr/>
        </p:nvSpPr>
        <p:spPr>
          <a:xfrm>
            <a:off x="6454749" y="1798659"/>
            <a:ext cx="5467611" cy="959943"/>
          </a:xfrm>
          <a:prstGeom prst="rect">
            <a:avLst/>
          </a:prstGeom>
          <a:noFill/>
        </p:spPr>
        <p:txBody>
          <a:bodyPr wrap="square">
            <a:spAutoFit/>
          </a:bodyPr>
          <a:lstStyle/>
          <a:p>
            <a:pPr>
              <a:lnSpc>
                <a:spcPct val="107000"/>
              </a:lnSpc>
            </a:pPr>
            <a:r>
              <a:rPr lang="en-GB" kern="100">
                <a:latin typeface="Arial" panose="020B0604020202020204" pitchFamily="34" charset="0"/>
                <a:ea typeface="Calibri" panose="020F0502020204030204" pitchFamily="34" charset="0"/>
                <a:cs typeface="Arial" panose="020B0604020202020204" pitchFamily="34" charset="0"/>
              </a:rPr>
              <a:t>Read through the slides and notes pages to identify the most relevant activities for your colleagues and any preparation or resources needed. </a:t>
            </a:r>
          </a:p>
        </p:txBody>
      </p:sp>
    </p:spTree>
    <p:extLst>
      <p:ext uri="{BB962C8B-B14F-4D97-AF65-F5344CB8AC3E}">
        <p14:creationId xmlns:p14="http://schemas.microsoft.com/office/powerpoint/2010/main" val="41594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528741" y="531140"/>
            <a:ext cx="5151623" cy="714793"/>
          </a:xfrm>
        </p:spPr>
        <p:txBody>
          <a:bodyPr/>
          <a:lstStyle/>
          <a:p>
            <a:r>
              <a:rPr lang="en-US"/>
              <a:t>SPOTLIGHT ON…</a:t>
            </a:r>
          </a:p>
        </p:txBody>
      </p:sp>
      <p:pic>
        <p:nvPicPr>
          <p:cNvPr id="22" name="Picture 21">
            <a:extLst>
              <a:ext uri="{FF2B5EF4-FFF2-40B4-BE49-F238E27FC236}">
                <a16:creationId xmlns:a16="http://schemas.microsoft.com/office/drawing/2014/main" id="{BB98C116-16C5-125A-E618-570ACD368AAB}"/>
              </a:ext>
            </a:extLst>
          </p:cNvPr>
          <p:cNvPicPr>
            <a:picLocks noChangeAspect="1"/>
          </p:cNvPicPr>
          <p:nvPr/>
        </p:nvPicPr>
        <p:blipFill>
          <a:blip r:embed="rId4"/>
          <a:stretch>
            <a:fillRect/>
          </a:stretch>
        </p:blipFill>
        <p:spPr>
          <a:xfrm>
            <a:off x="9517392" y="103124"/>
            <a:ext cx="2382983" cy="1222466"/>
          </a:xfrm>
          <a:prstGeom prst="rect">
            <a:avLst/>
          </a:prstGeom>
        </p:spPr>
      </p:pic>
      <p:sp>
        <p:nvSpPr>
          <p:cNvPr id="25" name="TextBox 24">
            <a:extLst>
              <a:ext uri="{FF2B5EF4-FFF2-40B4-BE49-F238E27FC236}">
                <a16:creationId xmlns:a16="http://schemas.microsoft.com/office/drawing/2014/main" id="{CE51A27A-D83C-C914-3CF3-05BA5998D336}"/>
              </a:ext>
            </a:extLst>
          </p:cNvPr>
          <p:cNvSpPr txBox="1"/>
          <p:nvPr/>
        </p:nvSpPr>
        <p:spPr>
          <a:xfrm>
            <a:off x="7913086" y="1804270"/>
            <a:ext cx="3987289" cy="3542573"/>
          </a:xfrm>
          <a:prstGeom prst="rect">
            <a:avLst/>
          </a:prstGeom>
          <a:noFill/>
        </p:spPr>
        <p:txBody>
          <a:bodyPr wrap="square" rtlCol="0">
            <a:spAutoFit/>
          </a:bodyPr>
          <a:lstStyle/>
          <a:p>
            <a:pPr>
              <a:lnSpc>
                <a:spcPct val="107000"/>
              </a:lnSpc>
              <a:spcAft>
                <a:spcPts val="800"/>
              </a:spcAft>
            </a:pPr>
            <a:r>
              <a:rPr lang="en-GB" sz="1800" b="0" i="0" u="none" strike="noStrike">
                <a:solidFill>
                  <a:srgbClr val="000000"/>
                </a:solidFill>
                <a:effectLst/>
                <a:latin typeface="Arial" panose="020B0604020202020204" pitchFamily="34" charset="0"/>
              </a:rPr>
              <a:t>We know that when children and young people are familiar with their rights and  they are included and valued as individuals, they thrive.​</a:t>
            </a:r>
          </a:p>
          <a:p>
            <a:pPr>
              <a:lnSpc>
                <a:spcPct val="107000"/>
              </a:lnSpc>
              <a:spcAft>
                <a:spcPts val="800"/>
              </a:spcAft>
            </a:pPr>
            <a:r>
              <a:rPr lang="en-GB" sz="1800" b="0" i="0" u="none" strike="noStrike">
                <a:solidFill>
                  <a:srgbClr val="000000"/>
                </a:solidFill>
                <a:effectLst/>
                <a:latin typeface="Arial" panose="020B0604020202020204" pitchFamily="34" charset="0"/>
              </a:rPr>
              <a:t>In a Rights Respecting School, pupils are given what they need to succeed in a fair and equitable way.</a:t>
            </a:r>
            <a:r>
              <a:rPr lang="en-GB" sz="1800" kern="100">
                <a:effectLst/>
                <a:latin typeface="Univers LT Pro 45 Light" panose="020B0403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a:effectLst/>
                <a:latin typeface="Arial" panose="020B0604020202020204" pitchFamily="34" charset="0"/>
                <a:ea typeface="Calibri" panose="020F0502020204030204" pitchFamily="34" charset="0"/>
              </a:rPr>
              <a:t>Listen to Emma speaking about UNICEF UK’s journey towards being more equitable. How is our school doing?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C32CA361-86A3-544A-EAB3-0B0F77D5B03B}"/>
              </a:ext>
            </a:extLst>
          </p:cNvPr>
          <p:cNvSpPr txBox="1"/>
          <p:nvPr/>
        </p:nvSpPr>
        <p:spPr>
          <a:xfrm>
            <a:off x="1887038" y="5774219"/>
            <a:ext cx="3987289" cy="923330"/>
          </a:xfrm>
          <a:prstGeom prst="rect">
            <a:avLst/>
          </a:prstGeom>
          <a:noFill/>
        </p:spPr>
        <p:txBody>
          <a:bodyPr wrap="square" rtlCol="0">
            <a:spAutoFit/>
          </a:bodyPr>
          <a:lstStyle/>
          <a:p>
            <a:pPr algn="ctr"/>
            <a:r>
              <a:rPr lang="en-GB">
                <a:solidFill>
                  <a:srgbClr val="00AEEF"/>
                </a:solidFill>
                <a:latin typeface="Arial" panose="020B0604020202020204" pitchFamily="34" charset="0"/>
                <a:cs typeface="Arial" panose="020B0604020202020204" pitchFamily="34" charset="0"/>
              </a:rPr>
              <a:t>Emma, UNICEF UK’s Diversity and Inclusion Lead, introduces this month’s Spotlight.</a:t>
            </a:r>
          </a:p>
        </p:txBody>
      </p:sp>
      <p:pic>
        <p:nvPicPr>
          <p:cNvPr id="28" name="Picture 27" descr="A blue rectangle with black border&#10;&#10;Description automatically generated">
            <a:extLst>
              <a:ext uri="{FF2B5EF4-FFF2-40B4-BE49-F238E27FC236}">
                <a16:creationId xmlns:a16="http://schemas.microsoft.com/office/drawing/2014/main" id="{5A43B42C-72CB-480E-6A7D-982C7842F1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910" y="1245933"/>
            <a:ext cx="7753176" cy="4655615"/>
          </a:xfrm>
          <a:prstGeom prst="rect">
            <a:avLst/>
          </a:prstGeom>
        </p:spPr>
      </p:pic>
      <p:pic>
        <p:nvPicPr>
          <p:cNvPr id="3" name="Online Media 2" title="Emma Guilfoyle, Diversity &amp; Inclusion Lead at UNICEF UK, introduces Spotlight on Fairness &amp; Equality">
            <a:hlinkClick r:id="" action="ppaction://media"/>
            <a:extLst>
              <a:ext uri="{FF2B5EF4-FFF2-40B4-BE49-F238E27FC236}">
                <a16:creationId xmlns:a16="http://schemas.microsoft.com/office/drawing/2014/main" id="{CC772B69-80C9-F953-233F-8934384E4E16}"/>
              </a:ext>
            </a:extLst>
          </p:cNvPr>
          <p:cNvPicPr>
            <a:picLocks noRot="1" noChangeAspect="1"/>
          </p:cNvPicPr>
          <p:nvPr>
            <a:videoFile r:link="rId1"/>
          </p:nvPr>
        </p:nvPicPr>
        <p:blipFill>
          <a:blip r:embed="rId6"/>
          <a:stretch>
            <a:fillRect/>
          </a:stretch>
        </p:blipFill>
        <p:spPr>
          <a:xfrm>
            <a:off x="1130820" y="1960726"/>
            <a:ext cx="5868694" cy="3315812"/>
          </a:xfrm>
          <a:prstGeom prst="rect">
            <a:avLst/>
          </a:prstGeom>
        </p:spPr>
      </p:pic>
    </p:spTree>
    <p:extLst>
      <p:ext uri="{BB962C8B-B14F-4D97-AF65-F5344CB8AC3E}">
        <p14:creationId xmlns:p14="http://schemas.microsoft.com/office/powerpoint/2010/main" val="6774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529545"/>
            <a:ext cx="8477842" cy="860844"/>
          </a:xfrm>
        </p:spPr>
        <p:txBody>
          <a:bodyPr/>
          <a:lstStyle/>
          <a:p>
            <a:r>
              <a:rPr lang="en-US"/>
              <a:t>LINKS TO RRSA OUTCOMES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994270"/>
            <a:ext cx="11360726" cy="2583208"/>
          </a:xfrm>
          <a:prstGeom prst="rect">
            <a:avLst/>
          </a:prstGeom>
          <a:noFill/>
        </p:spPr>
        <p:txBody>
          <a:bodyPr wrap="square">
            <a:spAutoFit/>
          </a:bodyPr>
          <a:lstStyle/>
          <a:p>
            <a:pPr algn="l" rtl="0" fontAlgn="base"/>
            <a:r>
              <a:rPr lang="en-GB" sz="1800" b="1" i="0" u="none" strike="noStrike">
                <a:solidFill>
                  <a:srgbClr val="FFFF00"/>
                </a:solidFill>
                <a:effectLst/>
                <a:latin typeface="Arial" panose="020B0604020202020204" pitchFamily="34" charset="0"/>
              </a:rPr>
              <a:t>Strand B: TEACHING AND LEARNING FOR RIGHTS</a:t>
            </a:r>
            <a:r>
              <a:rPr lang="en-US" sz="1800"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endParaRPr lang="en-US" sz="1800" u="none" strike="noStrike">
              <a:solidFill>
                <a:srgbClr val="000000"/>
              </a:solidFill>
              <a:latin typeface="Segoe UI" panose="020B0502040204020203" pitchFamily="34" charset="0"/>
            </a:endParaRPr>
          </a:p>
          <a:p>
            <a:pPr algn="l" rtl="0" fontAlgn="base"/>
            <a:r>
              <a:rPr lang="en-GB" sz="1800" b="0" i="0" u="none" strike="noStrike">
                <a:solidFill>
                  <a:srgbClr val="000000"/>
                </a:solidFill>
                <a:effectLst/>
                <a:latin typeface="Arial" panose="020B0604020202020204" pitchFamily="34" charset="0"/>
              </a:rPr>
              <a:t>Outcome 2: In school children and young people enjoy the rights enshrined in the United Nations Convention on the Rights of the Child. </a:t>
            </a:r>
            <a:r>
              <a:rPr lang="en-US" sz="1800" b="0" i="0">
                <a:solidFill>
                  <a:srgbClr val="000000"/>
                </a:solidFill>
                <a:effectLst/>
                <a:latin typeface="Arial" panose="020B0604020202020204" pitchFamily="34" charset="0"/>
              </a:rPr>
              <a:t>​</a:t>
            </a:r>
          </a:p>
          <a:p>
            <a:pPr algn="l" rtl="0" fontAlgn="base"/>
            <a:endParaRPr lang="en-US"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Arial" panose="020B0604020202020204" pitchFamily="34" charset="0"/>
              </a:rPr>
              <a:t>Outcome 3: Relationships are positive and founded on dignity and a mutual respect for rights.</a:t>
            </a:r>
          </a:p>
          <a:p>
            <a:pPr algn="l" rtl="0" fontAlgn="base"/>
            <a:endParaRPr lang="en-GB">
              <a:solidFill>
                <a:srgbClr val="000000"/>
              </a:solidFill>
              <a:latin typeface="Arial" panose="020B0604020202020204" pitchFamily="34" charset="0"/>
            </a:endParaRPr>
          </a:p>
          <a:p>
            <a:pPr algn="l" rtl="0" fontAlgn="base"/>
            <a:r>
              <a:rPr lang="en-GB" sz="1800" b="0" i="0" u="none" strike="noStrike">
                <a:solidFill>
                  <a:srgbClr val="000000"/>
                </a:solidFill>
                <a:effectLst/>
                <a:latin typeface="Arial" panose="020B0604020202020204" pitchFamily="34" charset="0"/>
              </a:rPr>
              <a:t>Outcome 6: Children and young people are included and valued as individuals. </a:t>
            </a:r>
            <a:endParaRPr lang="en-GB" b="0" i="0">
              <a:solidFill>
                <a:srgbClr val="000000"/>
              </a:solidFill>
              <a:effectLst/>
              <a:latin typeface="Segoe UI" panose="020B0502040204020203" pitchFamily="34" charset="0"/>
            </a:endParaRPr>
          </a:p>
          <a:p>
            <a:pPr lvl="0">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589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E8B504-DB98-2241-945E-E2D041075F6E}"/>
              </a:ext>
            </a:extLst>
          </p:cNvPr>
          <p:cNvSpPr>
            <a:spLocks noGrp="1"/>
          </p:cNvSpPr>
          <p:nvPr>
            <p:ph type="body" sz="quarter" idx="14"/>
          </p:nvPr>
        </p:nvSpPr>
        <p:spPr>
          <a:xfrm>
            <a:off x="415637" y="610265"/>
            <a:ext cx="6210015" cy="798810"/>
          </a:xfrm>
        </p:spPr>
        <p:txBody>
          <a:bodyPr/>
          <a:lstStyle/>
          <a:p>
            <a:r>
              <a:rPr lang="en-US"/>
              <a:t>LINKS TO ARTICLES</a:t>
            </a:r>
          </a:p>
        </p:txBody>
      </p:sp>
      <p:pic>
        <p:nvPicPr>
          <p:cNvPr id="14" name="Picture 13" descr="A white circle with blue letters on it&#10;&#10;Description automatically generated">
            <a:extLst>
              <a:ext uri="{FF2B5EF4-FFF2-40B4-BE49-F238E27FC236}">
                <a16:creationId xmlns:a16="http://schemas.microsoft.com/office/drawing/2014/main" id="{E5EEE2C6-81E7-7967-DFF5-4CF3A0CB6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1629" y="615530"/>
            <a:ext cx="2344734" cy="1130142"/>
          </a:xfrm>
          <a:prstGeom prst="rect">
            <a:avLst/>
          </a:prstGeom>
        </p:spPr>
      </p:pic>
      <p:sp>
        <p:nvSpPr>
          <p:cNvPr id="6" name="TextBox 5">
            <a:extLst>
              <a:ext uri="{FF2B5EF4-FFF2-40B4-BE49-F238E27FC236}">
                <a16:creationId xmlns:a16="http://schemas.microsoft.com/office/drawing/2014/main" id="{01E887AD-C89D-4F09-6CEB-AE3415E66489}"/>
              </a:ext>
            </a:extLst>
          </p:cNvPr>
          <p:cNvSpPr txBox="1"/>
          <p:nvPr/>
        </p:nvSpPr>
        <p:spPr>
          <a:xfrm>
            <a:off x="415637" y="1856143"/>
            <a:ext cx="11360726" cy="1198213"/>
          </a:xfrm>
          <a:prstGeom prst="rect">
            <a:avLst/>
          </a:prstGeom>
          <a:noFill/>
        </p:spPr>
        <p:txBody>
          <a:bodyPr wrap="square">
            <a:spAutoFit/>
          </a:bodyPr>
          <a:lstStyle/>
          <a:p>
            <a:pPr fontAlgn="base"/>
            <a:r>
              <a:rPr lang="en-GB">
                <a:solidFill>
                  <a:srgbClr val="000000"/>
                </a:solidFill>
                <a:latin typeface="Arial" panose="020B0604020202020204" pitchFamily="34" charset="0"/>
              </a:rPr>
              <a:t>Look at the summary of the CRC with a partner – which articles do you think are particularly relevant to our work on fairness and equity? </a:t>
            </a:r>
            <a:r>
              <a:rPr lang="en-GB" sz="1800" b="0" i="0" u="none" strike="noStrike">
                <a:solidFill>
                  <a:srgbClr val="000000"/>
                </a:solidFill>
                <a:effectLst/>
                <a:latin typeface="Arial" panose="020B0604020202020204" pitchFamily="34" charset="0"/>
              </a:rPr>
              <a:t>Click to reveal.</a:t>
            </a:r>
            <a:endParaRPr lang="en-GB" sz="1800" b="0" i="0">
              <a:solidFill>
                <a:srgbClr val="000000"/>
              </a:solidFill>
              <a:effectLst/>
              <a:latin typeface="Arial" panose="020B0604020202020204" pitchFamily="34" charset="0"/>
            </a:endParaRPr>
          </a:p>
          <a:p>
            <a:pPr algn="l" rtl="0" fontAlgn="base"/>
            <a:endParaRPr lang="en-GB" b="0" i="0">
              <a:solidFill>
                <a:srgbClr val="000000"/>
              </a:solidFill>
              <a:effectLst/>
              <a:latin typeface="Segoe UI" panose="020B0502040204020203" pitchFamily="34" charset="0"/>
            </a:endParaRPr>
          </a:p>
          <a:p>
            <a:pPr lvl="0">
              <a:lnSpc>
                <a:spcPct val="107000"/>
              </a:lnSpc>
              <a:spcAft>
                <a:spcPts val="800"/>
              </a:spcAft>
            </a:pPr>
            <a:endParaRPr lang="en-GB" sz="180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746B820-CEED-CA5F-5B37-95C68F5EAECA}"/>
              </a:ext>
            </a:extLst>
          </p:cNvPr>
          <p:cNvSpPr txBox="1"/>
          <p:nvPr/>
        </p:nvSpPr>
        <p:spPr>
          <a:xfrm>
            <a:off x="218784" y="5429104"/>
            <a:ext cx="11448816" cy="923330"/>
          </a:xfrm>
          <a:prstGeom prst="rect">
            <a:avLst/>
          </a:prstGeom>
          <a:noFill/>
        </p:spPr>
        <p:txBody>
          <a:bodyPr wrap="square" lIns="91440" tIns="45720" rIns="91440" bIns="45720" anchor="t">
            <a:spAutoFit/>
          </a:bodyPr>
          <a:lstStyle/>
          <a:p>
            <a:pPr algn="ctr"/>
            <a:r>
              <a:rPr lang="en-GB">
                <a:solidFill>
                  <a:srgbClr val="000000"/>
                </a:solidFill>
                <a:latin typeface="Arial" panose="020B0604020202020204" pitchFamily="34" charset="0"/>
              </a:rPr>
              <a:t>Although many other articles may also be linked. ​</a:t>
            </a:r>
          </a:p>
          <a:p>
            <a:pPr algn="ctr"/>
            <a:endParaRPr lang="en-GB">
              <a:solidFill>
                <a:srgbClr val="000000"/>
              </a:solidFill>
              <a:latin typeface="Arial" panose="020B0604020202020204" pitchFamily="34" charset="0"/>
            </a:endParaRPr>
          </a:p>
          <a:p>
            <a:pPr algn="ctr"/>
            <a:r>
              <a:rPr lang="en-GB">
                <a:solidFill>
                  <a:srgbClr val="000000"/>
                </a:solidFill>
                <a:latin typeface="Arial"/>
                <a:cs typeface="Arial"/>
              </a:rPr>
              <a:t>Though not a right in itself, equity is an essential principle in the realisation of rights for all people. </a:t>
            </a:r>
            <a:endParaRPr lang="en-GB">
              <a:latin typeface="Arial"/>
              <a:cs typeface="Arial"/>
            </a:endParaRPr>
          </a:p>
        </p:txBody>
      </p:sp>
      <p:pic>
        <p:nvPicPr>
          <p:cNvPr id="8" name="Graphic 7">
            <a:extLst>
              <a:ext uri="{FF2B5EF4-FFF2-40B4-BE49-F238E27FC236}">
                <a16:creationId xmlns:a16="http://schemas.microsoft.com/office/drawing/2014/main" id="{20EDA689-7B62-C39C-7700-F7090CEBFD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2724" y="2791850"/>
            <a:ext cx="1734174" cy="2312232"/>
          </a:xfrm>
          <a:prstGeom prst="rect">
            <a:avLst/>
          </a:prstGeom>
        </p:spPr>
      </p:pic>
      <p:pic>
        <p:nvPicPr>
          <p:cNvPr id="9" name="Graphic 8">
            <a:extLst>
              <a:ext uri="{FF2B5EF4-FFF2-40B4-BE49-F238E27FC236}">
                <a16:creationId xmlns:a16="http://schemas.microsoft.com/office/drawing/2014/main" id="{635315A1-2FF9-FE37-5CA1-0DB68A5087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26683" y="2791849"/>
            <a:ext cx="1734175" cy="2312233"/>
          </a:xfrm>
          <a:prstGeom prst="rect">
            <a:avLst/>
          </a:prstGeom>
        </p:spPr>
      </p:pic>
      <p:pic>
        <p:nvPicPr>
          <p:cNvPr id="10" name="Graphic 9">
            <a:extLst>
              <a:ext uri="{FF2B5EF4-FFF2-40B4-BE49-F238E27FC236}">
                <a16:creationId xmlns:a16="http://schemas.microsoft.com/office/drawing/2014/main" id="{0DEE84FC-1D79-403C-8A3B-A9F589C205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48787" y="2791848"/>
            <a:ext cx="1734176" cy="2312234"/>
          </a:xfrm>
          <a:prstGeom prst="rect">
            <a:avLst/>
          </a:prstGeom>
        </p:spPr>
      </p:pic>
      <p:pic>
        <p:nvPicPr>
          <p:cNvPr id="12" name="Graphic 11">
            <a:extLst>
              <a:ext uri="{FF2B5EF4-FFF2-40B4-BE49-F238E27FC236}">
                <a16:creationId xmlns:a16="http://schemas.microsoft.com/office/drawing/2014/main" id="{C6916640-EC39-83E5-A6D6-7E963B651B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70892" y="2791847"/>
            <a:ext cx="1734176" cy="2312235"/>
          </a:xfrm>
          <a:prstGeom prst="rect">
            <a:avLst/>
          </a:prstGeom>
        </p:spPr>
      </p:pic>
      <p:pic>
        <p:nvPicPr>
          <p:cNvPr id="3" name="Graphic 2">
            <a:extLst>
              <a:ext uri="{FF2B5EF4-FFF2-40B4-BE49-F238E27FC236}">
                <a16:creationId xmlns:a16="http://schemas.microsoft.com/office/drawing/2014/main" id="{426D36D1-B338-4B02-C77E-A1BF0D3F6C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077716" y="2791847"/>
            <a:ext cx="1734174" cy="2312232"/>
          </a:xfrm>
          <a:prstGeom prst="rect">
            <a:avLst/>
          </a:prstGeom>
        </p:spPr>
      </p:pic>
    </p:spTree>
    <p:extLst>
      <p:ext uri="{BB962C8B-B14F-4D97-AF65-F5344CB8AC3E}">
        <p14:creationId xmlns:p14="http://schemas.microsoft.com/office/powerpoint/2010/main" val="36548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31284"/>
            <a:ext cx="3965743" cy="707807"/>
          </a:xfrm>
        </p:spPr>
        <p:txBody>
          <a:bodyPr/>
          <a:lstStyle/>
          <a:p>
            <a:r>
              <a:rPr lang="en-US"/>
              <a:t>CASE STUDY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6" y="1203466"/>
            <a:ext cx="5305425" cy="259486"/>
          </a:xfrm>
        </p:spPr>
        <p:txBody>
          <a:bodyPr/>
          <a:lstStyle/>
          <a:p>
            <a:r>
              <a:rPr lang="en-GB">
                <a:latin typeface="Arial" panose="020B0604020202020204" pitchFamily="34" charset="0"/>
                <a:cs typeface="Arial" panose="020B0604020202020204" pitchFamily="34" charset="0"/>
              </a:rPr>
              <a:t>Wingate Primary School, in the North East of England, have strengthened their focus on equity through their participation in Poverty Proofing.</a:t>
            </a:r>
            <a:endParaRPr lang="en-US">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CD7AAC0-53AA-7542-961B-CC476A5151A7}"/>
              </a:ext>
            </a:extLst>
          </p:cNvPr>
          <p:cNvSpPr>
            <a:spLocks noGrp="1"/>
          </p:cNvSpPr>
          <p:nvPr>
            <p:ph type="body" sz="quarter" idx="21"/>
          </p:nvPr>
        </p:nvSpPr>
        <p:spPr>
          <a:xfrm>
            <a:off x="6535895" y="2366799"/>
            <a:ext cx="5305425" cy="367728"/>
          </a:xfrm>
        </p:spPr>
        <p:txBody>
          <a:bodyPr/>
          <a:lstStyle/>
          <a:p>
            <a:r>
              <a:rPr lang="en-US" b="1">
                <a:solidFill>
                  <a:srgbClr val="FF6937"/>
                </a:solidFill>
                <a:latin typeface="Arial" panose="020B0604020202020204" pitchFamily="34" charset="0"/>
                <a:cs typeface="Arial" panose="020B0604020202020204" pitchFamily="34" charset="0"/>
              </a:rPr>
              <a:t>Read the full case study </a:t>
            </a:r>
            <a:r>
              <a:rPr lang="en-US" b="1">
                <a:solidFill>
                  <a:srgbClr val="FF693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online</a:t>
            </a:r>
            <a:r>
              <a:rPr lang="en-US">
                <a:latin typeface="Arial" panose="020B0604020202020204" pitchFamily="34" charset="0"/>
                <a:cs typeface="Arial" panose="020B0604020202020204" pitchFamily="34" charset="0"/>
              </a:rPr>
              <a:t>.</a:t>
            </a:r>
          </a:p>
        </p:txBody>
      </p:sp>
      <p:sp>
        <p:nvSpPr>
          <p:cNvPr id="14" name="Rectangle 13">
            <a:extLst>
              <a:ext uri="{FF2B5EF4-FFF2-40B4-BE49-F238E27FC236}">
                <a16:creationId xmlns:a16="http://schemas.microsoft.com/office/drawing/2014/main" id="{B01F5069-B9DA-7830-7839-695821457F9A}"/>
              </a:ext>
            </a:extLst>
          </p:cNvPr>
          <p:cNvSpPr/>
          <p:nvPr/>
        </p:nvSpPr>
        <p:spPr>
          <a:xfrm>
            <a:off x="194835" y="341538"/>
            <a:ext cx="5651740" cy="646331"/>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2B9F02A-ABA9-F606-558C-506C1189A058}"/>
              </a:ext>
            </a:extLst>
          </p:cNvPr>
          <p:cNvSpPr txBox="1"/>
          <p:nvPr/>
        </p:nvSpPr>
        <p:spPr>
          <a:xfrm>
            <a:off x="287913" y="398471"/>
            <a:ext cx="5512362" cy="646331"/>
          </a:xfrm>
          <a:prstGeom prst="rect">
            <a:avLst/>
          </a:prstGeom>
          <a:noFill/>
        </p:spPr>
        <p:txBody>
          <a:bodyPr wrap="square">
            <a:spAutoFit/>
          </a:bodyPr>
          <a:lstStyle/>
          <a:p>
            <a:r>
              <a:rPr lang="en-GB" sz="1200">
                <a:solidFill>
                  <a:schemeClr val="bg1"/>
                </a:solidFill>
                <a:latin typeface="Univers LT Pro 45 Light" panose="020B0403020202020204" pitchFamily="34" charset="77"/>
              </a:rPr>
              <a:t>The school provides items such as clean uniform, PE kit, water bottles, bags and food items removing pressure to have the latest fashions or designer items. </a:t>
            </a:r>
            <a:endParaRPr lang="en-US" sz="1200" b="0" i="0">
              <a:solidFill>
                <a:schemeClr val="bg1"/>
              </a:solidFill>
              <a:latin typeface="Univers LT Pro 45 Light" panose="020B0403020202020204" pitchFamily="34" charset="77"/>
            </a:endParaRPr>
          </a:p>
        </p:txBody>
      </p:sp>
      <p:sp>
        <p:nvSpPr>
          <p:cNvPr id="8" name="Text Placeholder 6">
            <a:extLst>
              <a:ext uri="{FF2B5EF4-FFF2-40B4-BE49-F238E27FC236}">
                <a16:creationId xmlns:a16="http://schemas.microsoft.com/office/drawing/2014/main" id="{25D64A00-2182-D471-1340-8F2FCB600A37}"/>
              </a:ext>
            </a:extLst>
          </p:cNvPr>
          <p:cNvSpPr txBox="1">
            <a:spLocks/>
          </p:cNvSpPr>
          <p:nvPr/>
        </p:nvSpPr>
        <p:spPr>
          <a:xfrm>
            <a:off x="6535894" y="2697377"/>
            <a:ext cx="5305425" cy="367728"/>
          </a:xfrm>
          <a:prstGeom prst="rect">
            <a:avLst/>
          </a:prstGeom>
        </p:spPr>
        <p:txBody>
          <a:bodyPr vert="horz" lIns="0" tIns="45720" rIns="91440" bIns="45720" rtlCol="0">
            <a:noAutofit/>
          </a:bodyPr>
          <a:lstStyle>
            <a:lvl1pPr marL="342900" indent="-342900" algn="l" defTabSz="914400" rtl="0" eaLnBrk="1" latinLnBrk="0" hangingPunct="1">
              <a:lnSpc>
                <a:spcPct val="90000"/>
              </a:lnSpc>
              <a:spcBef>
                <a:spcPts val="1000"/>
              </a:spcBef>
              <a:buClr>
                <a:srgbClr val="FF6937"/>
              </a:buClr>
              <a:buFont typeface="+mj-lt"/>
              <a:buAutoNum type="arabicPeriod"/>
              <a:defRPr sz="1800" b="0" i="0" kern="1200">
                <a:solidFill>
                  <a:schemeClr val="tx1"/>
                </a:solidFill>
                <a:latin typeface="Univers LT Pro 45 Light" panose="020B0403020202020204" pitchFamily="34" charset="77"/>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2pPr>
            <a:lvl3pPr marL="1257300" indent="-342900" algn="l" defTabSz="914400" rtl="0" eaLnBrk="1" latinLnBrk="0" hangingPunct="1">
              <a:lnSpc>
                <a:spcPct val="90000"/>
              </a:lnSpc>
              <a:spcBef>
                <a:spcPts val="500"/>
              </a:spcBef>
              <a:buClr>
                <a:srgbClr val="00AEEF"/>
              </a:buClr>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solidFill>
                  <a:srgbClr val="1E1E1E"/>
                </a:solidFill>
                <a:latin typeface="Arial" panose="020B0604020202020204" pitchFamily="34" charset="0"/>
                <a:cs typeface="Arial" panose="020B0604020202020204" pitchFamily="34" charset="0"/>
              </a:rPr>
              <a:t>Poverty Proofing is part of what we do alongside thinking about children’s rights. For example, children understand that it is fairer that we provide water bottles and pencil cases for all pupils removing any pressure on them to have the latest fashions or expensive designer items.</a:t>
            </a:r>
          </a:p>
          <a:p>
            <a:r>
              <a:rPr lang="en-GB" sz="1400" b="0" i="0">
                <a:solidFill>
                  <a:srgbClr val="1E1E1E"/>
                </a:solidFill>
                <a:effectLst/>
                <a:latin typeface="Arial" panose="020B0604020202020204" pitchFamily="34" charset="0"/>
                <a:cs typeface="Arial" panose="020B0604020202020204" pitchFamily="34" charset="0"/>
              </a:rPr>
              <a:t>We agreed that asking a child who doesn’t have a PE kit to wear someone else’s kit that probably hasn’t been washed and has been sitting in a box, wasn’t treating them with dignity. So instead, we provide PE bags with clean kit to the children that need it.  They can leave the bag in school, and we will wash it.  They know it is theirs and they can always wear clean PE kit.</a:t>
            </a:r>
            <a:endParaRPr lang="en-GB" sz="1400">
              <a:solidFill>
                <a:srgbClr val="1E1E1E"/>
              </a:solidFill>
              <a:latin typeface="Arial" panose="020B0604020202020204" pitchFamily="34" charset="0"/>
              <a:cs typeface="Arial" panose="020B0604020202020204" pitchFamily="34" charset="0"/>
            </a:endParaRPr>
          </a:p>
          <a:p>
            <a:r>
              <a:rPr lang="en-GB" sz="1400">
                <a:solidFill>
                  <a:srgbClr val="1E1E1E"/>
                </a:solidFill>
                <a:latin typeface="Arial" panose="020B0604020202020204" pitchFamily="34" charset="0"/>
                <a:cs typeface="Arial" panose="020B0604020202020204" pitchFamily="34" charset="0"/>
              </a:rPr>
              <a:t>Poverty Proofing ties so closely into our child rights approach: our children know that rights are why we do it. They understand that the government must provide them with their rights so it is our job to ensure everyone has access. It is empowering for children to know that their voices are going to be heard, valued and acted on.</a:t>
            </a:r>
            <a:endParaRPr lang="en-US" sz="1400">
              <a:latin typeface="Arial" panose="020B0604020202020204" pitchFamily="34" charset="0"/>
              <a:cs typeface="Arial" panose="020B0604020202020204" pitchFamily="34" charset="0"/>
            </a:endParaRPr>
          </a:p>
        </p:txBody>
      </p:sp>
      <p:pic>
        <p:nvPicPr>
          <p:cNvPr id="5" name="Picture 4" descr="Images of unbranded water bottles, clean school uniform, bags and PE kit and healthy snacks including bread and fruit. ">
            <a:extLst>
              <a:ext uri="{FF2B5EF4-FFF2-40B4-BE49-F238E27FC236}">
                <a16:creationId xmlns:a16="http://schemas.microsoft.com/office/drawing/2014/main" id="{B1C9B453-4B4B-1D88-26EF-4801A84F3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9542" y="3158388"/>
            <a:ext cx="2182325" cy="1636744"/>
          </a:xfrm>
          <a:prstGeom prst="rect">
            <a:avLst/>
          </a:prstGeom>
        </p:spPr>
      </p:pic>
      <p:pic>
        <p:nvPicPr>
          <p:cNvPr id="9" name="Picture 8" descr="Images of unbranded water bottles, clean school uniform, bags and PE kit and healthy snacks including bread and fruit. ">
            <a:extLst>
              <a:ext uri="{FF2B5EF4-FFF2-40B4-BE49-F238E27FC236}">
                <a16:creationId xmlns:a16="http://schemas.microsoft.com/office/drawing/2014/main" id="{03ADE8A1-8521-6569-17C4-247BEEA2E0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639" y="5039013"/>
            <a:ext cx="2151758" cy="1613818"/>
          </a:xfrm>
          <a:prstGeom prst="rect">
            <a:avLst/>
          </a:prstGeom>
        </p:spPr>
      </p:pic>
      <p:pic>
        <p:nvPicPr>
          <p:cNvPr id="11" name="Picture 10" descr="Images of unbranded water bottles, clean school uniform, bags and PE kit and healthy snacks including bread and fruit. ">
            <a:extLst>
              <a:ext uri="{FF2B5EF4-FFF2-40B4-BE49-F238E27FC236}">
                <a16:creationId xmlns:a16="http://schemas.microsoft.com/office/drawing/2014/main" id="{FF21DDEC-61F4-22E9-EF23-57E4FCB0D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7639" y="1298989"/>
            <a:ext cx="2014058" cy="1510544"/>
          </a:xfrm>
          <a:prstGeom prst="rect">
            <a:avLst/>
          </a:prstGeom>
        </p:spPr>
      </p:pic>
      <p:pic>
        <p:nvPicPr>
          <p:cNvPr id="16" name="Picture 15" descr="Images of unbranded water bottles, clean school uniform, bags and PE kit and healthy snacks including bread and fruit. ">
            <a:extLst>
              <a:ext uri="{FF2B5EF4-FFF2-40B4-BE49-F238E27FC236}">
                <a16:creationId xmlns:a16="http://schemas.microsoft.com/office/drawing/2014/main" id="{F5E4B8E1-DEF7-CC31-99F1-6C58879C3C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950" y="5142288"/>
            <a:ext cx="2014057" cy="1510543"/>
          </a:xfrm>
          <a:prstGeom prst="rect">
            <a:avLst/>
          </a:prstGeom>
        </p:spPr>
      </p:pic>
      <p:pic>
        <p:nvPicPr>
          <p:cNvPr id="18" name="Picture 17" descr="Images of unbranded water bottles, clean school uniform, bags and PE kit and healthy snacks including bread and fruit. ">
            <a:extLst>
              <a:ext uri="{FF2B5EF4-FFF2-40B4-BE49-F238E27FC236}">
                <a16:creationId xmlns:a16="http://schemas.microsoft.com/office/drawing/2014/main" id="{DC82F6DA-665F-695A-1BD5-9F167AE0D8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950" y="1370698"/>
            <a:ext cx="2014057" cy="1510543"/>
          </a:xfrm>
          <a:prstGeom prst="rect">
            <a:avLst/>
          </a:prstGeom>
        </p:spPr>
      </p:pic>
    </p:spTree>
    <p:extLst>
      <p:ext uri="{BB962C8B-B14F-4D97-AF65-F5344CB8AC3E}">
        <p14:creationId xmlns:p14="http://schemas.microsoft.com/office/powerpoint/2010/main" val="3005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9CE32-E37A-A742-BB3F-9748B8814F54}"/>
              </a:ext>
            </a:extLst>
          </p:cNvPr>
          <p:cNvSpPr>
            <a:spLocks noGrp="1"/>
          </p:cNvSpPr>
          <p:nvPr>
            <p:ph type="body" sz="quarter" idx="14"/>
          </p:nvPr>
        </p:nvSpPr>
        <p:spPr>
          <a:xfrm>
            <a:off x="300485" y="136589"/>
            <a:ext cx="4930327" cy="788609"/>
          </a:xfrm>
          <a:solidFill>
            <a:srgbClr val="00AEEF"/>
          </a:solidFill>
        </p:spPr>
        <p:txBody>
          <a:bodyPr/>
          <a:lstStyle/>
          <a:p>
            <a:r>
              <a:rPr lang="en-US"/>
              <a:t>LET’S DISCUSS</a:t>
            </a:r>
          </a:p>
        </p:txBody>
      </p:sp>
      <p:sp>
        <p:nvSpPr>
          <p:cNvPr id="21" name="Oval 20">
            <a:extLst>
              <a:ext uri="{FF2B5EF4-FFF2-40B4-BE49-F238E27FC236}">
                <a16:creationId xmlns:a16="http://schemas.microsoft.com/office/drawing/2014/main" id="{9E77878A-8B8B-D9BA-EBC7-487B89748F05}"/>
              </a:ext>
            </a:extLst>
          </p:cNvPr>
          <p:cNvSpPr/>
          <p:nvPr/>
        </p:nvSpPr>
        <p:spPr>
          <a:xfrm>
            <a:off x="339267" y="2010339"/>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792F84F8-0AD5-AB43-F753-39A863F36720}"/>
              </a:ext>
            </a:extLst>
          </p:cNvPr>
          <p:cNvSpPr/>
          <p:nvPr/>
        </p:nvSpPr>
        <p:spPr>
          <a:xfrm>
            <a:off x="4227347" y="2008094"/>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1A26C76F-A0DD-F0FE-9813-F9078869AEB7}"/>
              </a:ext>
            </a:extLst>
          </p:cNvPr>
          <p:cNvPicPr>
            <a:picLocks noChangeAspect="1"/>
          </p:cNvPicPr>
          <p:nvPr/>
        </p:nvPicPr>
        <p:blipFill>
          <a:blip r:embed="rId3"/>
          <a:stretch>
            <a:fillRect/>
          </a:stretch>
        </p:blipFill>
        <p:spPr>
          <a:xfrm>
            <a:off x="9590201" y="295223"/>
            <a:ext cx="2383743" cy="1225402"/>
          </a:xfrm>
          <a:prstGeom prst="rect">
            <a:avLst/>
          </a:prstGeom>
        </p:spPr>
      </p:pic>
      <p:sp>
        <p:nvSpPr>
          <p:cNvPr id="5" name="TextBox 4">
            <a:extLst>
              <a:ext uri="{FF2B5EF4-FFF2-40B4-BE49-F238E27FC236}">
                <a16:creationId xmlns:a16="http://schemas.microsoft.com/office/drawing/2014/main" id="{9C879093-8A3E-C665-EE69-5AF4E0749111}"/>
              </a:ext>
            </a:extLst>
          </p:cNvPr>
          <p:cNvSpPr txBox="1"/>
          <p:nvPr/>
        </p:nvSpPr>
        <p:spPr>
          <a:xfrm>
            <a:off x="1093650" y="3313659"/>
            <a:ext cx="2373086" cy="1477328"/>
          </a:xfrm>
          <a:prstGeom prst="rect">
            <a:avLst/>
          </a:prstGeom>
          <a:noFill/>
        </p:spPr>
        <p:txBody>
          <a:bodyPr wrap="square" rtlCol="0">
            <a:spAutoFit/>
          </a:bodyPr>
          <a:lstStyle/>
          <a:p>
            <a:pPr algn="ctr"/>
            <a:r>
              <a:rPr lang="en-GB" sz="1800">
                <a:effectLst/>
                <a:latin typeface="Univers LT Pro 45 Light" panose="020B0403020202020204" pitchFamily="34" charset="0"/>
                <a:ea typeface="Calibri"/>
                <a:cs typeface="Arial"/>
              </a:rPr>
              <a:t>1. What's the difference between equality and equity? How do they relate to fairness? </a:t>
            </a:r>
            <a:endParaRPr lang="en-GB" sz="1800">
              <a:effectLst/>
              <a:latin typeface="Aria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55980C8-A59E-5D9D-A3F6-517BFAC41D08}"/>
              </a:ext>
            </a:extLst>
          </p:cNvPr>
          <p:cNvSpPr txBox="1"/>
          <p:nvPr/>
        </p:nvSpPr>
        <p:spPr>
          <a:xfrm>
            <a:off x="4909457" y="3254550"/>
            <a:ext cx="2373086" cy="964751"/>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2. Where do we see equality and equity in our setting?</a:t>
            </a:r>
            <a:endParaRPr lang="en-GB" sz="1800" b="0" i="0">
              <a:solidFill>
                <a:srgbClr val="000000"/>
              </a:solidFill>
              <a:effectLst/>
              <a:latin typeface="Univers LT Pro 45 Light" panose="020B0403020202020204" pitchFamily="34" charset="0"/>
            </a:endParaRPr>
          </a:p>
        </p:txBody>
      </p:sp>
      <p:sp>
        <p:nvSpPr>
          <p:cNvPr id="4" name="Oval 3">
            <a:extLst>
              <a:ext uri="{FF2B5EF4-FFF2-40B4-BE49-F238E27FC236}">
                <a16:creationId xmlns:a16="http://schemas.microsoft.com/office/drawing/2014/main" id="{D0CB2BDE-C3DC-4D4E-32B5-F492EA9AEEBA}"/>
              </a:ext>
            </a:extLst>
          </p:cNvPr>
          <p:cNvSpPr/>
          <p:nvPr/>
        </p:nvSpPr>
        <p:spPr>
          <a:xfrm>
            <a:off x="8149810" y="2035235"/>
            <a:ext cx="3922463" cy="3922463"/>
          </a:xfrm>
          <a:prstGeom prst="ellips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D043728-0D6E-4A8E-2D08-36556E6384FB}"/>
              </a:ext>
            </a:extLst>
          </p:cNvPr>
          <p:cNvSpPr txBox="1"/>
          <p:nvPr/>
        </p:nvSpPr>
        <p:spPr>
          <a:xfrm>
            <a:off x="8924498" y="3125402"/>
            <a:ext cx="2373086" cy="1853841"/>
          </a:xfrm>
          <a:prstGeom prst="rect">
            <a:avLst/>
          </a:prstGeom>
          <a:noFill/>
        </p:spPr>
        <p:txBody>
          <a:bodyPr wrap="square" rtlCol="0">
            <a:spAutoFit/>
          </a:bodyPr>
          <a:lstStyle/>
          <a:p>
            <a:pPr algn="ctr">
              <a:lnSpc>
                <a:spcPct val="107000"/>
              </a:lnSpc>
              <a:spcAft>
                <a:spcPts val="800"/>
              </a:spcAft>
            </a:pPr>
            <a:r>
              <a:rPr lang="en-GB" sz="1800" kern="100">
                <a:effectLst/>
                <a:latin typeface="Univers LT Pro 45 Light" panose="020B0403020202020204" pitchFamily="34" charset="0"/>
                <a:ea typeface="Calibri" panose="020F0502020204030204" pitchFamily="34" charset="0"/>
                <a:cs typeface="Arial" panose="020B0604020202020204" pitchFamily="34" charset="0"/>
              </a:rPr>
              <a:t>3. How can we help our school community understand the importance of equity?</a:t>
            </a:r>
            <a:endParaRPr lang="en-GB" sz="1800" b="0" i="0">
              <a:solidFill>
                <a:srgbClr val="000000"/>
              </a:solidFill>
              <a:effectLst/>
              <a:latin typeface="Univers LT Pro 45 Light" panose="020B0403020202020204" pitchFamily="34" charset="0"/>
            </a:endParaRPr>
          </a:p>
        </p:txBody>
      </p:sp>
      <p:sp>
        <p:nvSpPr>
          <p:cNvPr id="8" name="TextBox 7">
            <a:extLst>
              <a:ext uri="{FF2B5EF4-FFF2-40B4-BE49-F238E27FC236}">
                <a16:creationId xmlns:a16="http://schemas.microsoft.com/office/drawing/2014/main" id="{72005D13-7CEB-ACF0-89D3-E88CB53FDF0F}"/>
              </a:ext>
            </a:extLst>
          </p:cNvPr>
          <p:cNvSpPr txBox="1"/>
          <p:nvPr/>
        </p:nvSpPr>
        <p:spPr>
          <a:xfrm>
            <a:off x="218056" y="991650"/>
            <a:ext cx="9153171" cy="923330"/>
          </a:xfrm>
          <a:prstGeom prst="rect">
            <a:avLst/>
          </a:prstGeom>
          <a:noFill/>
        </p:spPr>
        <p:txBody>
          <a:bodyPr wrap="square">
            <a:spAutoFit/>
          </a:bodyPr>
          <a:lstStyle/>
          <a:p>
            <a:r>
              <a:rPr lang="en-GB" sz="1800" i="0" u="none" strike="noStrike">
                <a:solidFill>
                  <a:srgbClr val="000000"/>
                </a:solidFill>
                <a:effectLst/>
                <a:latin typeface="Arial" panose="020B0604020202020204" pitchFamily="34" charset="0"/>
              </a:rPr>
              <a:t>Consider the examples from our </a:t>
            </a:r>
            <a:r>
              <a:rPr lang="en-GB" sz="1800" i="0" u="none" strike="noStrike">
                <a:solidFill>
                  <a:srgbClr val="000000"/>
                </a:solidFill>
                <a:effectLst/>
                <a:latin typeface="Arial" panose="020B0604020202020204" pitchFamily="34" charset="0"/>
                <a:hlinkClick r:id="rId4"/>
              </a:rPr>
              <a:t>case study</a:t>
            </a:r>
            <a:r>
              <a:rPr lang="en-GB" sz="1800" i="0" u="none" strike="noStrike">
                <a:solidFill>
                  <a:srgbClr val="000000"/>
                </a:solidFill>
                <a:effectLst/>
                <a:latin typeface="Arial" panose="020B0604020202020204" pitchFamily="34" charset="0"/>
              </a:rPr>
              <a:t>. Here, supplying pencil cases and water bottles is an example of </a:t>
            </a:r>
            <a:r>
              <a:rPr lang="en-GB" sz="1800" i="1" strike="noStrike">
                <a:solidFill>
                  <a:srgbClr val="000000"/>
                </a:solidFill>
                <a:effectLst/>
                <a:latin typeface="Arial" panose="020B0604020202020204" pitchFamily="34" charset="0"/>
              </a:rPr>
              <a:t>equality</a:t>
            </a:r>
            <a:r>
              <a:rPr lang="en-GB" sz="1800" i="0" u="none" strike="noStrike">
                <a:solidFill>
                  <a:srgbClr val="000000"/>
                </a:solidFill>
                <a:effectLst/>
                <a:latin typeface="Arial" panose="020B0604020202020204" pitchFamily="34" charset="0"/>
              </a:rPr>
              <a:t> (all children receive a pencil case); having clean PE kit is an example of </a:t>
            </a:r>
            <a:r>
              <a:rPr lang="en-GB" sz="1800" i="1" strike="noStrike">
                <a:solidFill>
                  <a:srgbClr val="000000"/>
                </a:solidFill>
                <a:effectLst/>
                <a:latin typeface="Arial" panose="020B0604020202020204" pitchFamily="34" charset="0"/>
              </a:rPr>
              <a:t>equity</a:t>
            </a:r>
            <a:r>
              <a:rPr lang="en-GB" sz="1800" i="0" u="none" strike="noStrike">
                <a:solidFill>
                  <a:srgbClr val="000000"/>
                </a:solidFill>
                <a:effectLst/>
                <a:latin typeface="Arial" panose="020B0604020202020204" pitchFamily="34" charset="0"/>
              </a:rPr>
              <a:t> the PE kit is there for children who don’t have one.</a:t>
            </a:r>
            <a:endParaRPr lang="en-GB"/>
          </a:p>
        </p:txBody>
      </p:sp>
    </p:spTree>
    <p:extLst>
      <p:ext uri="{BB962C8B-B14F-4D97-AF65-F5344CB8AC3E}">
        <p14:creationId xmlns:p14="http://schemas.microsoft.com/office/powerpoint/2010/main" val="165604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3C99C587-D14E-4E0A-8873-B6DB7CC1361C}">
  <ds:schemaRefs>
    <ds:schemaRef ds:uri="http://schemas.microsoft.com/sharepoint/v3/contenttype/forms"/>
  </ds:schemaRefs>
</ds:datastoreItem>
</file>

<file path=customXml/itemProps2.xml><?xml version="1.0" encoding="utf-8"?>
<ds:datastoreItem xmlns:ds="http://schemas.openxmlformats.org/officeDocument/2006/customXml" ds:itemID="{52842CE9-04B8-485B-B44A-34A4076ECDF5}">
  <ds:schemaRefs>
    <ds:schemaRef ds:uri="ba2139d6-66e3-46ed-96ba-d85055a9f21e"/>
    <ds:schemaRef ds:uri="df5203e1-9219-4abb-bf46-6e2bce06c2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0FAFFA-AA92-440C-926E-41E1E730EE7B}">
  <ds:schemaRefs>
    <ds:schemaRef ds:uri="ba2139d6-66e3-46ed-96ba-d85055a9f21e"/>
    <ds:schemaRef ds:uri="df5203e1-9219-4abb-bf46-6e2bce06c2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2961</Words>
  <Application>Microsoft Office PowerPoint</Application>
  <PresentationFormat>Widescreen</PresentationFormat>
  <Paragraphs>187</Paragraphs>
  <Slides>13</Slides>
  <Notes>13</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Aleo</vt:lpstr>
      <vt:lpstr>Arial</vt:lpstr>
      <vt:lpstr>Arial Black</vt:lpstr>
      <vt:lpstr>Calibri</vt:lpstr>
      <vt:lpstr>Montserrat</vt:lpstr>
      <vt:lpstr>Open Sans</vt:lpstr>
      <vt:lpstr>Segoe UI</vt:lpstr>
      <vt:lpstr>Symbol</vt:lpstr>
      <vt:lpstr>Univers LT Pro 45 Light</vt:lpstr>
      <vt:lpstr>Univers LT Pro 85 XBlack</vt:lpstr>
      <vt:lpstr>Univers LT Std 45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2</cp:revision>
  <dcterms:created xsi:type="dcterms:W3CDTF">2022-01-18T14:28:30Z</dcterms:created>
  <dcterms:modified xsi:type="dcterms:W3CDTF">2024-11-27T11:33:52Z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MediaServiceImageTags">
    <vt:lpwstr/>
  </property>
</Properties>
</file>