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92" r:id="rId5"/>
    <p:sldId id="286" r:id="rId6"/>
    <p:sldId id="285" r:id="rId7"/>
    <p:sldId id="297" r:id="rId8"/>
    <p:sldId id="281" r:id="rId9"/>
    <p:sldId id="423" r:id="rId10"/>
    <p:sldId id="309" r:id="rId11"/>
    <p:sldId id="268" r:id="rId12"/>
    <p:sldId id="424" r:id="rId13"/>
    <p:sldId id="290" r:id="rId14"/>
    <p:sldId id="298" r:id="rId15"/>
    <p:sldId id="426" r:id="rId16"/>
    <p:sldId id="427" r:id="rId17"/>
    <p:sldId id="429" r:id="rId18"/>
    <p:sldId id="42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97"/>
            <p14:sldId id="281"/>
            <p14:sldId id="423"/>
            <p14:sldId id="309"/>
            <p14:sldId id="268"/>
            <p14:sldId id="424"/>
            <p14:sldId id="290"/>
            <p14:sldId id="298"/>
            <p14:sldId id="426"/>
            <p14:sldId id="427"/>
            <p14:sldId id="429"/>
            <p14:sldId id="4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937"/>
    <a:srgbClr val="FF9933"/>
    <a:srgbClr val="00AEEF"/>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0480D-080F-4266-8BE9-D8DDA0AE1450}" v="6" dt="2025-02-19T10:48:44.342"/>
    <p1510:client id="{884DD011-5050-B04A-550F-4EAAB750A80E}" v="5" dt="2025-02-18T11:21:12.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885" autoAdjust="0"/>
  </p:normalViewPr>
  <p:slideViewPr>
    <p:cSldViewPr snapToGrid="0">
      <p:cViewPr varScale="1">
        <p:scale>
          <a:sx n="45" d="100"/>
          <a:sy n="45" d="100"/>
        </p:scale>
        <p:origin x="1472"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ussell" userId="S::martinr@unicef.org.uk::a3a2a494-309d-4d02-9201-5320153f7240" providerId="AD" clId="Web-{884DD011-5050-B04A-550F-4EAAB750A80E}"/>
    <pc:docChg chg="modSld">
      <pc:chgData name="Martin Russell" userId="S::martinr@unicef.org.uk::a3a2a494-309d-4d02-9201-5320153f7240" providerId="AD" clId="Web-{884DD011-5050-B04A-550F-4EAAB750A80E}" dt="2025-02-18T11:39:59.507" v="38"/>
      <pc:docMkLst>
        <pc:docMk/>
      </pc:docMkLst>
      <pc:sldChg chg="modSp">
        <pc:chgData name="Martin Russell" userId="S::martinr@unicef.org.uk::a3a2a494-309d-4d02-9201-5320153f7240" providerId="AD" clId="Web-{884DD011-5050-B04A-550F-4EAAB750A80E}" dt="2025-02-18T11:21:12.589" v="4" actId="20577"/>
        <pc:sldMkLst>
          <pc:docMk/>
          <pc:sldMk cId="30056248" sldId="268"/>
        </pc:sldMkLst>
        <pc:spChg chg="mod">
          <ac:chgData name="Martin Russell" userId="S::martinr@unicef.org.uk::a3a2a494-309d-4d02-9201-5320153f7240" providerId="AD" clId="Web-{884DD011-5050-B04A-550F-4EAAB750A80E}" dt="2025-02-18T11:21:12.589" v="4" actId="20577"/>
          <ac:spMkLst>
            <pc:docMk/>
            <pc:sldMk cId="30056248" sldId="268"/>
            <ac:spMk id="8" creationId="{25D64A00-2182-D471-1340-8F2FCB600A37}"/>
          </ac:spMkLst>
        </pc:spChg>
      </pc:sldChg>
      <pc:sldChg chg="modNotes">
        <pc:chgData name="Martin Russell" userId="S::martinr@unicef.org.uk::a3a2a494-309d-4d02-9201-5320153f7240" providerId="AD" clId="Web-{884DD011-5050-B04A-550F-4EAAB750A80E}" dt="2025-02-18T11:39:59.507" v="38"/>
        <pc:sldMkLst>
          <pc:docMk/>
          <pc:sldMk cId="2514539501" sldId="298"/>
        </pc:sldMkLst>
      </pc:sldChg>
    </pc:docChg>
  </pc:docChgLst>
  <pc:docChgLst>
    <pc:chgData name="Samantha Bradey" userId="41c99f15-9b87-403a-8456-1da8256f332b" providerId="ADAL" clId="{1860480D-080F-4266-8BE9-D8DDA0AE1450}"/>
    <pc:docChg chg="undo custSel modSld">
      <pc:chgData name="Samantha Bradey" userId="41c99f15-9b87-403a-8456-1da8256f332b" providerId="ADAL" clId="{1860480D-080F-4266-8BE9-D8DDA0AE1450}" dt="2025-02-19T10:49:18.049" v="228" actId="20577"/>
      <pc:docMkLst>
        <pc:docMk/>
      </pc:docMkLst>
      <pc:sldChg chg="modSp mod modNotesTx">
        <pc:chgData name="Samantha Bradey" userId="41c99f15-9b87-403a-8456-1da8256f332b" providerId="ADAL" clId="{1860480D-080F-4266-8BE9-D8DDA0AE1450}" dt="2025-02-18T10:22:41.161" v="138" actId="255"/>
        <pc:sldMkLst>
          <pc:docMk/>
          <pc:sldMk cId="30056248" sldId="268"/>
        </pc:sldMkLst>
        <pc:spChg chg="mod">
          <ac:chgData name="Samantha Bradey" userId="41c99f15-9b87-403a-8456-1da8256f332b" providerId="ADAL" clId="{1860480D-080F-4266-8BE9-D8DDA0AE1450}" dt="2025-02-18T10:16:29.009" v="15" actId="313"/>
          <ac:spMkLst>
            <pc:docMk/>
            <pc:sldMk cId="30056248" sldId="268"/>
            <ac:spMk id="3" creationId="{D795E4B6-838B-EB4E-BE98-33E79F1EFA72}"/>
          </ac:spMkLst>
        </pc:spChg>
        <pc:spChg chg="mod">
          <ac:chgData name="Samantha Bradey" userId="41c99f15-9b87-403a-8456-1da8256f332b" providerId="ADAL" clId="{1860480D-080F-4266-8BE9-D8DDA0AE1450}" dt="2025-02-18T10:17:53.867" v="39" actId="20577"/>
          <ac:spMkLst>
            <pc:docMk/>
            <pc:sldMk cId="30056248" sldId="268"/>
            <ac:spMk id="8" creationId="{25D64A00-2182-D471-1340-8F2FCB600A37}"/>
          </ac:spMkLst>
        </pc:spChg>
      </pc:sldChg>
      <pc:sldChg chg="modSp mod delCm modNotesTx">
        <pc:chgData name="Samantha Bradey" userId="41c99f15-9b87-403a-8456-1da8256f332b" providerId="ADAL" clId="{1860480D-080F-4266-8BE9-D8DDA0AE1450}" dt="2025-02-19T10:48:20.961" v="224" actId="6549"/>
        <pc:sldMkLst>
          <pc:docMk/>
          <pc:sldMk cId="677462668" sldId="281"/>
        </pc:sldMkLst>
        <pc:spChg chg="mod">
          <ac:chgData name="Samantha Bradey" userId="41c99f15-9b87-403a-8456-1da8256f332b" providerId="ADAL" clId="{1860480D-080F-4266-8BE9-D8DDA0AE1450}" dt="2025-02-19T10:48:20.961" v="224" actId="6549"/>
          <ac:spMkLst>
            <pc:docMk/>
            <pc:sldMk cId="677462668" sldId="281"/>
            <ac:spMk id="26" creationId="{C32CA361-86A3-544A-EAB3-0B0F77D5B03B}"/>
          </ac:spMkLst>
        </pc:spChg>
      </pc:sldChg>
      <pc:sldChg chg="delCm modNotesTx">
        <pc:chgData name="Samantha Bradey" userId="41c99f15-9b87-403a-8456-1da8256f332b" providerId="ADAL" clId="{1860480D-080F-4266-8BE9-D8DDA0AE1450}" dt="2025-02-18T10:21:44.857" v="130" actId="255"/>
        <pc:sldMkLst>
          <pc:docMk/>
          <pc:sldMk cId="3067294865" sldId="285"/>
        </pc:sldMkLst>
      </pc:sldChg>
      <pc:sldChg chg="modNotesTx">
        <pc:chgData name="Samantha Bradey" userId="41c99f15-9b87-403a-8456-1da8256f332b" providerId="ADAL" clId="{1860480D-080F-4266-8BE9-D8DDA0AE1450}" dt="2025-02-18T10:23:01.213" v="141" actId="2711"/>
        <pc:sldMkLst>
          <pc:docMk/>
          <pc:sldMk cId="165604475" sldId="290"/>
        </pc:sldMkLst>
      </pc:sldChg>
      <pc:sldChg chg="addSp delSp modSp mod modNotesTx">
        <pc:chgData name="Samantha Bradey" userId="41c99f15-9b87-403a-8456-1da8256f332b" providerId="ADAL" clId="{1860480D-080F-4266-8BE9-D8DDA0AE1450}" dt="2025-02-19T10:28:26.221" v="166" actId="20577"/>
        <pc:sldMkLst>
          <pc:docMk/>
          <pc:sldMk cId="3553625616" sldId="292"/>
        </pc:sldMkLst>
        <pc:spChg chg="add del mod">
          <ac:chgData name="Samantha Bradey" userId="41c99f15-9b87-403a-8456-1da8256f332b" providerId="ADAL" clId="{1860480D-080F-4266-8BE9-D8DDA0AE1450}" dt="2025-02-18T10:37:23.166" v="154" actId="478"/>
          <ac:spMkLst>
            <pc:docMk/>
            <pc:sldMk cId="3553625616" sldId="292"/>
            <ac:spMk id="2" creationId="{6F518688-4D60-CB99-B9EF-00E1A06A7082}"/>
          </ac:spMkLst>
        </pc:spChg>
        <pc:picChg chg="mod">
          <ac:chgData name="Samantha Bradey" userId="41c99f15-9b87-403a-8456-1da8256f332b" providerId="ADAL" clId="{1860480D-080F-4266-8BE9-D8DDA0AE1450}" dt="2025-02-18T10:37:19.335" v="152" actId="1076"/>
          <ac:picMkLst>
            <pc:docMk/>
            <pc:sldMk cId="3553625616" sldId="292"/>
            <ac:picMk id="3" creationId="{B8CCAC57-872D-1B52-3F88-FB287A9D9148}"/>
          </ac:picMkLst>
        </pc:picChg>
        <pc:picChg chg="del">
          <ac:chgData name="Samantha Bradey" userId="41c99f15-9b87-403a-8456-1da8256f332b" providerId="ADAL" clId="{1860480D-080F-4266-8BE9-D8DDA0AE1450}" dt="2025-02-18T10:13:53.157" v="4" actId="478"/>
          <ac:picMkLst>
            <pc:docMk/>
            <pc:sldMk cId="3553625616" sldId="292"/>
            <ac:picMk id="4" creationId="{3EBBC55A-D877-7D81-A8AD-01B45FF34BFC}"/>
          </ac:picMkLst>
        </pc:picChg>
        <pc:picChg chg="add del mod">
          <ac:chgData name="Samantha Bradey" userId="41c99f15-9b87-403a-8456-1da8256f332b" providerId="ADAL" clId="{1860480D-080F-4266-8BE9-D8DDA0AE1450}" dt="2025-02-18T10:37:22.229" v="153" actId="478"/>
          <ac:picMkLst>
            <pc:docMk/>
            <pc:sldMk cId="3553625616" sldId="292"/>
            <ac:picMk id="8" creationId="{36B6F4FC-2A8A-5473-2D29-6487C7EC81C9}"/>
          </ac:picMkLst>
        </pc:picChg>
        <pc:picChg chg="add mod">
          <ac:chgData name="Samantha Bradey" userId="41c99f15-9b87-403a-8456-1da8256f332b" providerId="ADAL" clId="{1860480D-080F-4266-8BE9-D8DDA0AE1450}" dt="2025-02-18T10:37:48.545" v="164" actId="962"/>
          <ac:picMkLst>
            <pc:docMk/>
            <pc:sldMk cId="3553625616" sldId="292"/>
            <ac:picMk id="10" creationId="{35C30FA0-7682-C603-923A-E4AE921C34FA}"/>
          </ac:picMkLst>
        </pc:picChg>
      </pc:sldChg>
      <pc:sldChg chg="modNotesTx">
        <pc:chgData name="Samantha Bradey" userId="41c99f15-9b87-403a-8456-1da8256f332b" providerId="ADAL" clId="{1860480D-080F-4266-8BE9-D8DDA0AE1450}" dt="2025-02-18T10:23:14.866" v="143" actId="255"/>
        <pc:sldMkLst>
          <pc:docMk/>
          <pc:sldMk cId="2514539501" sldId="298"/>
        </pc:sldMkLst>
      </pc:sldChg>
      <pc:sldChg chg="modSp mod modNotesTx">
        <pc:chgData name="Samantha Bradey" userId="41c99f15-9b87-403a-8456-1da8256f332b" providerId="ADAL" clId="{1860480D-080F-4266-8BE9-D8DDA0AE1450}" dt="2025-02-19T10:29:06.381" v="197" actId="20577"/>
        <pc:sldMkLst>
          <pc:docMk/>
          <pc:sldMk cId="3654870288" sldId="309"/>
        </pc:sldMkLst>
        <pc:spChg chg="mod">
          <ac:chgData name="Samantha Bradey" userId="41c99f15-9b87-403a-8456-1da8256f332b" providerId="ADAL" clId="{1860480D-080F-4266-8BE9-D8DDA0AE1450}" dt="2025-02-19T10:29:06.381" v="197" actId="20577"/>
          <ac:spMkLst>
            <pc:docMk/>
            <pc:sldMk cId="3654870288" sldId="309"/>
            <ac:spMk id="6" creationId="{01E887AD-C89D-4F09-6CEB-AE3415E66489}"/>
          </ac:spMkLst>
        </pc:spChg>
      </pc:sldChg>
      <pc:sldChg chg="modNotesTx">
        <pc:chgData name="Samantha Bradey" userId="41c99f15-9b87-403a-8456-1da8256f332b" providerId="ADAL" clId="{1860480D-080F-4266-8BE9-D8DDA0AE1450}" dt="2025-02-18T10:22:17.316" v="134" actId="255"/>
        <pc:sldMkLst>
          <pc:docMk/>
          <pc:sldMk cId="3424681198" sldId="423"/>
        </pc:sldMkLst>
      </pc:sldChg>
      <pc:sldChg chg="modSp mod modNotesTx">
        <pc:chgData name="Samantha Bradey" userId="41c99f15-9b87-403a-8456-1da8256f332b" providerId="ADAL" clId="{1860480D-080F-4266-8BE9-D8DDA0AE1450}" dt="2025-02-18T10:22:52.432" v="140" actId="255"/>
        <pc:sldMkLst>
          <pc:docMk/>
          <pc:sldMk cId="4179057367" sldId="424"/>
        </pc:sldMkLst>
        <pc:spChg chg="mod">
          <ac:chgData name="Samantha Bradey" userId="41c99f15-9b87-403a-8456-1da8256f332b" providerId="ADAL" clId="{1860480D-080F-4266-8BE9-D8DDA0AE1450}" dt="2025-02-18T10:18:27.118" v="41" actId="20577"/>
          <ac:spMkLst>
            <pc:docMk/>
            <pc:sldMk cId="4179057367" sldId="424"/>
            <ac:spMk id="3" creationId="{D795E4B6-838B-EB4E-BE98-33E79F1EFA72}"/>
          </ac:spMkLst>
        </pc:spChg>
      </pc:sldChg>
      <pc:sldChg chg="modNotesTx">
        <pc:chgData name="Samantha Bradey" userId="41c99f15-9b87-403a-8456-1da8256f332b" providerId="ADAL" clId="{1860480D-080F-4266-8BE9-D8DDA0AE1450}" dt="2025-02-18T10:23:27.749" v="145" actId="255"/>
        <pc:sldMkLst>
          <pc:docMk/>
          <pc:sldMk cId="3872828618" sldId="426"/>
        </pc:sldMkLst>
      </pc:sldChg>
      <pc:sldChg chg="modNotesTx">
        <pc:chgData name="Samantha Bradey" userId="41c99f15-9b87-403a-8456-1da8256f332b" providerId="ADAL" clId="{1860480D-080F-4266-8BE9-D8DDA0AE1450}" dt="2025-02-18T10:23:38.092" v="147" actId="255"/>
        <pc:sldMkLst>
          <pc:docMk/>
          <pc:sldMk cId="84052828" sldId="427"/>
        </pc:sldMkLst>
      </pc:sldChg>
      <pc:sldChg chg="modNotesTx">
        <pc:chgData name="Samantha Bradey" userId="41c99f15-9b87-403a-8456-1da8256f332b" providerId="ADAL" clId="{1860480D-080F-4266-8BE9-D8DDA0AE1450}" dt="2025-02-18T10:24:00.251" v="151" actId="255"/>
        <pc:sldMkLst>
          <pc:docMk/>
          <pc:sldMk cId="170853671" sldId="428"/>
        </pc:sldMkLst>
      </pc:sldChg>
      <pc:sldChg chg="modSp mod modNotesTx">
        <pc:chgData name="Samantha Bradey" userId="41c99f15-9b87-403a-8456-1da8256f332b" providerId="ADAL" clId="{1860480D-080F-4266-8BE9-D8DDA0AE1450}" dt="2025-02-19T10:49:18.049" v="228" actId="20577"/>
        <pc:sldMkLst>
          <pc:docMk/>
          <pc:sldMk cId="1825517791" sldId="429"/>
        </pc:sldMkLst>
        <pc:spChg chg="mod">
          <ac:chgData name="Samantha Bradey" userId="41c99f15-9b87-403a-8456-1da8256f332b" providerId="ADAL" clId="{1860480D-080F-4266-8BE9-D8DDA0AE1450}" dt="2025-02-19T10:49:18.049" v="228" actId="20577"/>
          <ac:spMkLst>
            <pc:docMk/>
            <pc:sldMk cId="1825517791" sldId="429"/>
            <ac:spMk id="6" creationId="{4386A967-3C6A-3B65-26FA-F7913076689F}"/>
          </ac:spMkLst>
        </pc:spChg>
      </pc:sldChg>
    </pc:docChg>
  </pc:docChgLst>
  <pc:docChgLst>
    <pc:chgData name="Samantha Bradey" userId="S::samanthab@unicef.org.uk::41c99f15-9b87-403a-8456-1da8256f332b" providerId="AD" clId="Web-{5D48E559-C97E-9674-47B3-C486296AABC8}"/>
    <pc:docChg chg="modSld">
      <pc:chgData name="Samantha Bradey" userId="S::samanthab@unicef.org.uk::41c99f15-9b87-403a-8456-1da8256f332b" providerId="AD" clId="Web-{5D48E559-C97E-9674-47B3-C486296AABC8}" dt="2025-02-18T10:28:10.912" v="0" actId="1076"/>
      <pc:docMkLst>
        <pc:docMk/>
      </pc:docMkLst>
      <pc:sldChg chg="modSp">
        <pc:chgData name="Samantha Bradey" userId="S::samanthab@unicef.org.uk::41c99f15-9b87-403a-8456-1da8256f332b" providerId="AD" clId="Web-{5D48E559-C97E-9674-47B3-C486296AABC8}" dt="2025-02-18T10:28:10.912" v="0" actId="1076"/>
        <pc:sldMkLst>
          <pc:docMk/>
          <pc:sldMk cId="3553625616" sldId="292"/>
        </pc:sldMkLst>
        <pc:picChg chg="mod">
          <ac:chgData name="Samantha Bradey" userId="S::samanthab@unicef.org.uk::41c99f15-9b87-403a-8456-1da8256f332b" providerId="AD" clId="Web-{5D48E559-C97E-9674-47B3-C486296AABC8}" dt="2025-02-18T10:28:10.912" v="0" actId="1076"/>
          <ac:picMkLst>
            <pc:docMk/>
            <pc:sldMk cId="3553625616" sldId="292"/>
            <ac:picMk id="3" creationId="{B8CCAC57-872D-1B52-3F88-FB287A9D9148}"/>
          </ac:picMkLst>
        </pc:picChg>
      </pc:sldChg>
    </pc:docChg>
  </pc:docChgLst>
  <pc:docChgLst>
    <pc:chgData name="Helen Trivers" userId="01c0b90d-8952-4913-9306-d7020156f283" providerId="ADAL" clId="{251F9A7A-D72C-4E8D-934B-98BB6A319D3B}"/>
    <pc:docChg chg="custSel modSld">
      <pc:chgData name="Helen Trivers" userId="01c0b90d-8952-4913-9306-d7020156f283" providerId="ADAL" clId="{251F9A7A-D72C-4E8D-934B-98BB6A319D3B}" dt="2025-02-17T17:55:48.519" v="779" actId="20577"/>
      <pc:docMkLst>
        <pc:docMk/>
      </pc:docMkLst>
      <pc:sldChg chg="modNotesTx">
        <pc:chgData name="Helen Trivers" userId="01c0b90d-8952-4913-9306-d7020156f283" providerId="ADAL" clId="{251F9A7A-D72C-4E8D-934B-98BB6A319D3B}" dt="2025-02-17T17:54:45.176" v="693" actId="20577"/>
        <pc:sldMkLst>
          <pc:docMk/>
          <pc:sldMk cId="165604475" sldId="290"/>
        </pc:sldMkLst>
      </pc:sldChg>
      <pc:sldChg chg="modSp mod">
        <pc:chgData name="Helen Trivers" userId="01c0b90d-8952-4913-9306-d7020156f283" providerId="ADAL" clId="{251F9A7A-D72C-4E8D-934B-98BB6A319D3B}" dt="2025-02-17T17:16:35.411" v="0" actId="1076"/>
        <pc:sldMkLst>
          <pc:docMk/>
          <pc:sldMk cId="3553625616" sldId="292"/>
        </pc:sldMkLst>
        <pc:picChg chg="mod">
          <ac:chgData name="Helen Trivers" userId="01c0b90d-8952-4913-9306-d7020156f283" providerId="ADAL" clId="{251F9A7A-D72C-4E8D-934B-98BB6A319D3B}" dt="2025-02-17T17:16:35.411" v="0" actId="1076"/>
          <ac:picMkLst>
            <pc:docMk/>
            <pc:sldMk cId="3553625616" sldId="292"/>
            <ac:picMk id="4" creationId="{3EBBC55A-D877-7D81-A8AD-01B45FF34BFC}"/>
          </ac:picMkLst>
        </pc:picChg>
      </pc:sldChg>
      <pc:sldChg chg="modNotesTx">
        <pc:chgData name="Helen Trivers" userId="01c0b90d-8952-4913-9306-d7020156f283" providerId="ADAL" clId="{251F9A7A-D72C-4E8D-934B-98BB6A319D3B}" dt="2025-02-17T17:55:48.519" v="779" actId="20577"/>
        <pc:sldMkLst>
          <pc:docMk/>
          <pc:sldMk cId="2514539501" sldId="298"/>
        </pc:sldMkLst>
      </pc:sldChg>
      <pc:sldChg chg="modNotesTx">
        <pc:chgData name="Helen Trivers" userId="01c0b90d-8952-4913-9306-d7020156f283" providerId="ADAL" clId="{251F9A7A-D72C-4E8D-934B-98BB6A319D3B}" dt="2025-02-17T17:53:50.761" v="472" actId="20577"/>
        <pc:sldMkLst>
          <pc:docMk/>
          <pc:sldMk cId="3872828618" sldId="4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2/19/2025</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org.uk/rights-respecting-schools/wp-content/uploads/sites/4/2017/01/uncrc_summary-1_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l"/>
            <a:r>
              <a:rPr lang="en-GB" sz="1800" b="1" dirty="0">
                <a:effectLst/>
                <a:latin typeface="Arial" panose="020B0604020202020204" pitchFamily="34" charset="0"/>
                <a:ea typeface="Calibri" panose="020F0502020204030204" pitchFamily="34" charset="0"/>
                <a:cs typeface="Arial" panose="020B0604020202020204" pitchFamily="34" charset="0"/>
              </a:rPr>
              <a:t>The image on the cover of this month’s Spotlight was created by children in the reception class at Christ Church Primary School. Each year the school runs an art project where all children produce a piece of art linked to a common theme. This image was inspired by Article 2 – non-discrimination. </a:t>
            </a:r>
          </a:p>
          <a:p>
            <a:pPr algn="l"/>
            <a:endParaRPr lang="en-GB" sz="18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000000"/>
                </a:solidFill>
                <a:effectLst/>
                <a:latin typeface="Arial" panose="020B0604020202020204" pitchFamily="34" charset="0"/>
                <a:cs typeface="Arial" panose="020B0604020202020204" pitchFamily="34" charset="0"/>
              </a:rPr>
              <a:t>All the images in this pack are of artwork designed and created by children and young people in Rights Respecting Schools and are inspired by individual rights or provisions within articles of the Convention. We hope they provide inspiration for art projects with students in your settings.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Spotlight is aimed at colleagues and is intended to support you in staff briefings or continued professional development (CPD).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l"/>
            <a:endParaRPr lang="en-GB" sz="1800" b="1"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a:cs typeface="Arial" panose="020B0604020202020204" pitchFamily="34" charset="0"/>
              </a:rPr>
              <a:t>Presenter notes: </a:t>
            </a:r>
            <a:r>
              <a:rPr lang="en-GB" sz="1800" b="0" i="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plan/evidence. </a:t>
            </a:r>
          </a:p>
          <a:p>
            <a:endParaRPr lang="en-GB" sz="1800" b="0" i="0">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a:solidFill>
                  <a:srgbClr val="000000"/>
                </a:solidFill>
                <a:effectLst/>
                <a:latin typeface="Arial" panose="020B0604020202020204" pitchFamily="34" charset="0"/>
                <a:cs typeface="Arial" panose="020B0604020202020204" pitchFamily="34" charset="0"/>
              </a:rPr>
              <a:t>This question offers an opportunity to get people thinking about the role of arts in education. What benefits does it bring? What are the challenges? How can we make sure the arts are accessible to all children?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a:solidFill>
                  <a:srgbClr val="000000"/>
                </a:solidFill>
                <a:effectLst/>
                <a:latin typeface="Arial" panose="020B0604020202020204" pitchFamily="34" charset="0"/>
                <a:cs typeface="Arial" panose="020B0604020202020204" pitchFamily="34" charset="0"/>
              </a:rPr>
              <a:t>Consider a child’s experience as they move through your setting. What opportunities do they have to participate in making music, art, dance and other art forms? Are these opportunities part of the curriculum or are they extra-curricular? Are there opportunities to go to galleries, and to watch music, dance or theatre performances? How does the principle of equity underpin this offer? Many schools have initiatives designed to support children and young people’s cultural capital: how is this linked to the realisation of their rights?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a:solidFill>
                  <a:srgbClr val="000000"/>
                </a:solidFill>
                <a:effectLst/>
                <a:latin typeface="Arial" panose="020B0604020202020204" pitchFamily="34" charset="0"/>
                <a:cs typeface="Arial" panose="020B0604020202020204" pitchFamily="34" charset="0"/>
              </a:rPr>
              <a:t>Are there certain articles that you could explore through art, music or drama? How could this help children to really consider what those articles mean for themselves and other children around the world?</a:t>
            </a: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a:ea typeface="Calibri"/>
                <a:cs typeface="Arial"/>
              </a:rPr>
              <a:t>Presenter notes: There are three suggestions for activities. Depending on the time you have available, </a:t>
            </a:r>
            <a:r>
              <a:rPr lang="en-GB" sz="1800" b="0" i="0">
                <a:solidFill>
                  <a:srgbClr val="000000"/>
                </a:solidFill>
                <a:effectLst/>
                <a:latin typeface="Arial"/>
                <a:cs typeface="Arial"/>
              </a:rPr>
              <a:t>choose one or more activities for your colleagues to work on together to further explore the topic. Different groups could explore different activities. The activities that you do not wish to use can be deleted </a:t>
            </a:r>
            <a:r>
              <a:rPr lang="en-GB" sz="1800">
                <a:solidFill>
                  <a:srgbClr val="000000"/>
                </a:solidFill>
                <a:latin typeface="Arial"/>
                <a:cs typeface="Arial"/>
              </a:rPr>
              <a:t>from</a:t>
            </a:r>
            <a:r>
              <a:rPr lang="en-GB" sz="1800" b="0" i="0">
                <a:solidFill>
                  <a:srgbClr val="000000"/>
                </a:solidFill>
                <a:effectLst/>
                <a:latin typeface="Arial"/>
                <a:cs typeface="Arial"/>
              </a:rPr>
              <a:t>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defRPr/>
            </a:pPr>
            <a:r>
              <a:rPr lang="en-GB" sz="1800">
                <a:solidFill>
                  <a:srgbClr val="0070C0"/>
                </a:solidFill>
                <a:effectLst/>
                <a:latin typeface="Arial"/>
                <a:ea typeface="Calibri"/>
                <a:cs typeface="Arial"/>
              </a:rPr>
              <a:t>Activity 1: </a:t>
            </a:r>
            <a:r>
              <a:rPr lang="en-GB" sz="1800" b="0" i="0">
                <a:solidFill>
                  <a:srgbClr val="000000"/>
                </a:solidFill>
                <a:effectLst/>
                <a:latin typeface="Arial"/>
                <a:cs typeface="Arial"/>
              </a:rPr>
              <a:t>Reflect upon a number of the arts opportunities that</a:t>
            </a:r>
            <a:r>
              <a:rPr lang="en-GB" sz="1800">
                <a:solidFill>
                  <a:srgbClr val="000000"/>
                </a:solidFill>
                <a:latin typeface="Arial"/>
                <a:cs typeface="Arial"/>
              </a:rPr>
              <a:t> children/young people </a:t>
            </a:r>
            <a:r>
              <a:rPr lang="en-GB" sz="1800" b="0" i="0">
                <a:solidFill>
                  <a:srgbClr val="000000"/>
                </a:solidFill>
                <a:effectLst/>
                <a:latin typeface="Arial"/>
                <a:cs typeface="Arial"/>
              </a:rPr>
              <a:t>in your setting experience. How can they be linked to rights? For example, a trip to the theatre to see The Boy in the Back of the Class – what rights do children experience by going to the theatre and what rights are explored through the story itself? Perhaps there is a unit of work inspired by the natural world – could this be linked to the Sustainable Development Goals and the CRC? How can you make the links to rights more explicit so that children and adults see and understand them?</a:t>
            </a:r>
            <a:endParaRPr lang="en-GB" sz="1800">
              <a:solidFill>
                <a:srgbClr val="00000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Ideas to engage with: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Primaries: Create Day 2025 – 8</a:t>
            </a:r>
            <a:r>
              <a:rPr lang="en-GB" sz="1800" baseline="30000">
                <a:solidFill>
                  <a:srgbClr val="0070C0"/>
                </a:solidFill>
                <a:effectLst/>
                <a:latin typeface="Arial" panose="020B0604020202020204" pitchFamily="34" charset="0"/>
                <a:ea typeface="Calibri" panose="020F0502020204030204" pitchFamily="34" charset="0"/>
                <a:cs typeface="Arial" panose="020B0604020202020204" pitchFamily="34" charset="0"/>
              </a:rPr>
              <a:t>th</a:t>
            </a: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 July 2025: https://www.rbo.org.uk/schools/resource/createday</a:t>
            </a:r>
          </a:p>
          <a:p>
            <a:pPr marL="285750" indent="-285750">
              <a:buFont typeface="Arial" panose="020B0604020202020204" pitchFamily="34" charset="0"/>
              <a:buChar char="•"/>
              <a:defRPr/>
            </a:pPr>
            <a:r>
              <a:rPr lang="en-GB" sz="1800">
                <a:solidFill>
                  <a:srgbClr val="0070C0"/>
                </a:solidFill>
                <a:effectLst/>
                <a:latin typeface="Arial" panose="020B0604020202020204" pitchFamily="34" charset="0"/>
                <a:ea typeface="Calibri"/>
                <a:cs typeface="Arial" panose="020B0604020202020204" pitchFamily="34" charset="0"/>
              </a:rPr>
              <a:t>Early Years to Lower Secondary: Author Nicola Davies has created a set of art resources inspired by her book on the UNCRC, Every Child A Song. Explore using this resource in your setting to create some of the fold-out books she shares as examples –find a link to the resource on slide </a:t>
            </a:r>
            <a:r>
              <a:rPr lang="en-GB" sz="1800">
                <a:solidFill>
                  <a:srgbClr val="0070C0"/>
                </a:solidFill>
                <a:latin typeface="Arial" panose="020B0604020202020204" pitchFamily="34" charset="0"/>
                <a:ea typeface="Calibri"/>
                <a:cs typeface="Arial" panose="020B0604020202020204" pitchFamily="34" charset="0"/>
              </a:rPr>
              <a:t>12</a:t>
            </a:r>
            <a:r>
              <a:rPr lang="en-GB" sz="1800">
                <a:solidFill>
                  <a:srgbClr val="0070C0"/>
                </a:solidFill>
                <a:effectLst/>
                <a:latin typeface="Arial" panose="020B0604020202020204" pitchFamily="34" charset="0"/>
                <a:ea typeface="Calibri"/>
                <a:cs typeface="Arial" panose="020B0604020202020204" pitchFamily="34" charset="0"/>
              </a:rPr>
              <a:t>.</a:t>
            </a:r>
            <a:r>
              <a:rPr lang="en-GB" sz="1800">
                <a:solidFill>
                  <a:srgbClr val="0070C0"/>
                </a:solidFill>
                <a:latin typeface="Arial" panose="020B0604020202020204" pitchFamily="34" charset="0"/>
                <a:ea typeface="Calibri"/>
                <a:cs typeface="Arial" panose="020B0604020202020204" pitchFamily="34" charset="0"/>
              </a:rPr>
              <a:t> How else could you use this idea of creating pieces of art when exploring rights? You could use any book that relates to rights. </a:t>
            </a:r>
          </a:p>
          <a:p>
            <a:pPr marL="285750" indent="-285750">
              <a:buFont typeface="Arial" panose="020B0604020202020204" pitchFamily="34" charset="0"/>
              <a:buChar char="•"/>
              <a:defRPr/>
            </a:pP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Could you create a song about rights to sing in assemblies. For secondaries, could children write their own songs about rights as part of their music lessons and then perform these for parents/carers? See some songs about rights on slide 13.</a:t>
            </a:r>
            <a:endParaRPr lang="en-GB" sz="18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latin typeface="Arial" panose="020B0604020202020204" pitchFamily="34" charset="0"/>
                <a:cs typeface="Arial" panose="020B0604020202020204" pitchFamily="34" charset="0"/>
              </a:rPr>
              <a:t>Activity 2: Consider the enrichment programme you currently offer. How could you make links to the CRC more explicit? It could mean adding in articles to certain activities, exploring concepts such as fairness, dignity or equity or just raising awareness of rights more generally. Could you involve the Rights Steering Group in this? How can you ensure that the principle of equity underpins your enrichment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a:effectLst/>
              <a:latin typeface="Arial" panose="020B0604020202020204" pitchFamily="34" charset="0"/>
              <a:ea typeface="Calibri" panose="020F0502020204030204"/>
              <a:cs typeface="Arial" panose="020B0604020202020204" pitchFamily="34" charset="0"/>
            </a:endParaRPr>
          </a:p>
          <a:p>
            <a:pPr fontAlgn="base"/>
            <a:r>
              <a:rPr lang="en-GB" sz="1800">
                <a:latin typeface="Arial" panose="020B0604020202020204" pitchFamily="34" charset="0"/>
                <a:cs typeface="Arial" panose="020B0604020202020204" pitchFamily="34" charset="0"/>
              </a:rPr>
              <a:t>Activity 3: Looking beyond the school gates – how could you use arts to promote the CRC in the community? Many schools have shared successful RRSA and art campaigns with the wider community, for example by creating art exhibitions focused on rights and inviting parents/carers and the wider community into school to view them.  How could this support your work around Strand A, Outcome 1 and Strand C, Outcome 9. Read the case studies for examples of schools who have used this approach.</a:t>
            </a:r>
            <a:endParaRPr lang="en-GB" sz="1800" b="0">
              <a:effectLst/>
              <a:latin typeface="Arial" panose="020B0604020202020204" pitchFamily="34" charset="0"/>
              <a:cs typeface="Arial" panose="020B0604020202020204" pitchFamily="34" charset="0"/>
            </a:endParaRPr>
          </a:p>
          <a:p>
            <a:pPr>
              <a:defRPr/>
            </a:pPr>
            <a:endParaRPr lang="en-GB" sz="1200" b="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a:t>
            </a:r>
          </a:p>
          <a:p>
            <a:r>
              <a:rPr lang="en-GB" sz="1800">
                <a:latin typeface="Arial" panose="020B0604020202020204" pitchFamily="34" charset="0"/>
                <a:cs typeface="Arial" panose="020B0604020202020204" pitchFamily="34" charset="0"/>
              </a:rPr>
              <a:t>As a staff team, you could explore this art workshop and consider how it could be used or adapted in your setting. Could you use it within your Year7/S1 art course or as part of a transition day from primary to secondary? Could it form part of your work for World Book Day or a whole school day on the CRC for World Children’s Day in November? </a:t>
            </a: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89515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0CC3-22E1-60CD-0135-199313018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DE1B-CE39-B221-DA3D-3B4C75117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761BE-5F98-D466-A873-9A280BCAAC7B}"/>
              </a:ext>
            </a:extLst>
          </p:cNvPr>
          <p:cNvSpPr>
            <a:spLocks noGrp="1"/>
          </p:cNvSpPr>
          <p:nvPr>
            <p:ph type="body" idx="1"/>
          </p:nvPr>
        </p:nvSpPr>
        <p:spPr/>
        <p:txBody>
          <a:bodyPr/>
          <a:lstStyle/>
          <a:p>
            <a:r>
              <a:rPr lang="en-GB" sz="1800">
                <a:latin typeface="Arial" panose="020B0604020202020204" pitchFamily="34" charset="0"/>
                <a:cs typeface="Arial" panose="020B0604020202020204" pitchFamily="34" charset="0"/>
              </a:rPr>
              <a:t>The image on this slide features Felpham Community Collage’s rights blanket. Following a workshop focused on exploring what rights people have with a focus on the right to education, students were given a fabric panel which they decorated to show their and every child’s right to an education. This was then turned into a blanket which is on display in the school’s library. </a:t>
            </a:r>
          </a:p>
        </p:txBody>
      </p:sp>
      <p:sp>
        <p:nvSpPr>
          <p:cNvPr id="4" name="Slide Number Placeholder 3">
            <a:extLst>
              <a:ext uri="{FF2B5EF4-FFF2-40B4-BE49-F238E27FC236}">
                <a16:creationId xmlns:a16="http://schemas.microsoft.com/office/drawing/2014/main" id="{0E505FC0-F5DD-5462-664B-048F15EEDF30}"/>
              </a:ext>
            </a:extLst>
          </p:cNvPr>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256849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a:latin typeface="Arial" panose="020B0604020202020204" pitchFamily="34" charset="0"/>
                <a:ea typeface="Calibri"/>
                <a:cs typeface="Arial" panose="020B0604020202020204" pitchFamily="34" charset="0"/>
              </a:rPr>
              <a:t>Presenter</a:t>
            </a:r>
            <a:r>
              <a:rPr lang="en-GB" sz="1800">
                <a:effectLst/>
                <a:latin typeface="Arial" panose="020B0604020202020204" pitchFamily="34" charset="0"/>
                <a:ea typeface="Calibri"/>
                <a:cs typeface="Arial" panose="020B0604020202020204" pitchFamily="34" charset="0"/>
              </a:rPr>
              <a:t> notes: </a:t>
            </a:r>
            <a:r>
              <a:rPr lang="en-GB" sz="180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r>
              <a:rPr lang="en-GB" sz="1800">
                <a:effectLst/>
                <a:latin typeface="Arial" panose="020B0604020202020204" pitchFamily="34" charset="0"/>
                <a:ea typeface="Calibri"/>
                <a:cs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Encourage people to reflect on these questions.</a:t>
            </a:r>
          </a:p>
          <a:p>
            <a:endParaRPr lang="en-GB" sz="1800">
              <a:latin typeface="Arial" panose="020B0604020202020204" pitchFamily="34" charset="0"/>
              <a:cs typeface="Arial" panose="020B0604020202020204" pitchFamily="34" charset="0"/>
            </a:endParaRPr>
          </a:p>
          <a:p>
            <a:r>
              <a:rPr lang="en-GB" sz="1800" b="1">
                <a:latin typeface="Arial" panose="020B0604020202020204" pitchFamily="34" charset="0"/>
                <a:cs typeface="Arial" panose="020B0604020202020204" pitchFamily="34" charset="0"/>
              </a:rPr>
              <a:t>The image on this slide was created by a child in year 6 at Christ Church Primary School and is inspired by Article 13 – Freedom of Expression. </a:t>
            </a:r>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a:effectLst/>
                <a:latin typeface="Arial" panose="020B0604020202020204" pitchFamily="34" charset="0"/>
                <a:ea typeface="Calibri"/>
                <a:cs typeface="Arial" panose="020B0604020202020204" pitchFamily="34" charset="0"/>
              </a:rPr>
              <a:t>Presenter notes: </a:t>
            </a:r>
            <a:r>
              <a:rPr lang="en-GB" sz="1800" b="0" i="0">
                <a:solidFill>
                  <a:srgbClr val="000000"/>
                </a:solidFill>
                <a:effectLst/>
                <a:latin typeface="Arial" panose="020B0604020202020204" pitchFamily="34" charset="0"/>
                <a:cs typeface="Arial" panose="020B0604020202020204" pitchFamily="34" charset="0"/>
              </a:rPr>
              <a:t>Please edit the aims of the session to suit the time you have available for your session.  </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a:p>
            <a:pPr algn="l" rtl="0" fontAlgn="base"/>
            <a:r>
              <a:rPr lang="en-GB" sz="1800" b="1" i="0">
                <a:solidFill>
                  <a:srgbClr val="000000"/>
                </a:solidFill>
                <a:effectLst/>
                <a:latin typeface="Arial" panose="020B0604020202020204" pitchFamily="34" charset="0"/>
                <a:cs typeface="Arial" panose="020B0604020202020204" pitchFamily="34" charset="0"/>
              </a:rPr>
              <a:t>The image on this slide was created by Eric from year 2 at Christ Church Primary School and is inspired by the provision for nutritious food in Article 24.</a:t>
            </a:r>
          </a:p>
          <a:p>
            <a:pPr algn="l" rtl="0" fontAlgn="base"/>
            <a:r>
              <a:rPr lang="en-GB" sz="1800" b="0" i="0">
                <a:solidFill>
                  <a:srgbClr val="000000"/>
                </a:solidFill>
                <a:effectLst/>
                <a:latin typeface="Arial" panose="020B0604020202020204" pitchFamily="34" charset="0"/>
                <a:cs typeface="Arial" panose="020B0604020202020204" pitchFamily="34" charset="0"/>
              </a:rPr>
              <a:t> </a:t>
            </a:r>
          </a:p>
          <a:p>
            <a:pPr fontAlgn="base"/>
            <a:r>
              <a:rPr lang="en-GB" sz="1800" b="0" i="0">
                <a:solidFill>
                  <a:srgbClr val="000000"/>
                </a:solidFill>
                <a:effectLst/>
                <a:latin typeface="Arial" panose="020B0604020202020204" pitchFamily="34" charset="0"/>
                <a:cs typeface="Arial" panose="020B0604020202020204" pitchFamily="34" charset="0"/>
              </a:rPr>
              <a:t>This session is intended to support staff in Rights Respecting Schools to reflect on your school’s current arts provision and consider how the arts can be used to enable children to explore children’s rights and the principles and values that underpin rights. </a:t>
            </a:r>
          </a:p>
          <a:p>
            <a:pPr fontAlgn="base"/>
            <a:endParaRPr lang="en-GB" sz="1800">
              <a:solidFill>
                <a:srgbClr val="000000"/>
              </a:solidFill>
              <a:latin typeface="Arial" panose="020B0604020202020204" pitchFamily="34" charset="0"/>
              <a:cs typeface="Arial" panose="020B0604020202020204" pitchFamily="34" charset="0"/>
            </a:endParaRPr>
          </a:p>
          <a:p>
            <a:pPr algn="l" rtl="0" fontAlgn="base"/>
            <a:r>
              <a:rPr lang="en-GB" sz="1800" b="0" i="0">
                <a:solidFill>
                  <a:srgbClr val="000000"/>
                </a:solidFill>
                <a:effectLst/>
                <a:latin typeface="Arial" panose="020B0604020202020204" pitchFamily="34" charset="0"/>
                <a:cs typeface="Arial" panose="020B0604020202020204" pitchFamily="34" charset="0"/>
              </a:rPr>
              <a:t>The whole Spotlight series is about embedding children’s rights within a wide range of school priorities and practices. </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a:p>
            <a:pPr algn="l" rtl="0" fontAlgn="base"/>
            <a:r>
              <a:rPr lang="en-GB" sz="1800" b="0" i="0">
                <a:solidFill>
                  <a:srgbClr val="000000"/>
                </a:solidFill>
                <a:effectLst/>
                <a:latin typeface="Arial" panose="020B0604020202020204" pitchFamily="34" charset="0"/>
                <a:cs typeface="Arial" panose="020B0604020202020204" pitchFamily="34" charset="0"/>
              </a:rPr>
              <a:t>For Secondary Schools, this will be most relevant to your creative arts, music and drama departments. However, it is also linked to cultural capital and every child’s personal development as they move through the school.  </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Calibri" panose="020F0502020204030204" pitchFamily="34" charset="0"/>
                <a:cs typeface="Arial" panose="020B0604020202020204" pitchFamily="34" charset="0"/>
              </a:rPr>
              <a:t>Trainer notes: Delete this slide before using.</a:t>
            </a:r>
          </a:p>
          <a:p>
            <a:pPr>
              <a:lnSpc>
                <a:spcPct val="107000"/>
              </a:lnSpc>
              <a:spcAft>
                <a:spcPts val="800"/>
              </a:spcAft>
            </a:pPr>
            <a:endParaRPr lang="en-GB" sz="1800" b="1"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kern="100">
                <a:effectLst/>
                <a:latin typeface="Arial" panose="020B0604020202020204" pitchFamily="34" charset="0"/>
                <a:ea typeface="Calibri" panose="020F0502020204030204" pitchFamily="34" charset="0"/>
                <a:cs typeface="Arial" panose="020B0604020202020204" pitchFamily="34" charset="0"/>
              </a:rPr>
              <a:t>The image on this slide was created by Victoria in Year 5 at Christ Church Primary School and is inspired by Article 7 – birth registration, name, nationality and care. </a:t>
            </a:r>
          </a:p>
          <a:p>
            <a:pPr>
              <a:lnSpc>
                <a:spcPct val="107000"/>
              </a:lnSpc>
              <a:spcAft>
                <a:spcPts val="800"/>
              </a:spcAft>
            </a:pPr>
            <a:r>
              <a:rPr lang="en-GB" sz="1800" kern="1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effectLst/>
                <a:latin typeface="Arial" panose="020B0604020202020204" pitchFamily="34" charset="0"/>
                <a:ea typeface="Calibri" panose="020F0502020204030204" pitchFamily="34" charset="0"/>
                <a:cs typeface="Arial" panose="020B0604020202020204" pitchFamily="34" charset="0"/>
              </a:rPr>
              <a:t>It would be useful to have copies of the simplified CRC or the icons so that staff can refer to them throughout the session. </a:t>
            </a:r>
            <a:r>
              <a:rPr lang="en-GB" sz="1800">
                <a:effectLst/>
                <a:latin typeface="Arial" panose="020B0604020202020204" pitchFamily="34" charset="0"/>
                <a:ea typeface="Calibri" panose="020F0502020204030204" pitchFamily="34" charset="0"/>
                <a:cs typeface="Arial" panose="020B0604020202020204" pitchFamily="34" charset="0"/>
              </a:rPr>
              <a:t>Unicef.uk/</a:t>
            </a:r>
            <a:r>
              <a:rPr lang="en-GB" sz="1800" err="1">
                <a:effectLst/>
                <a:latin typeface="Arial" panose="020B0604020202020204" pitchFamily="34" charset="0"/>
                <a:ea typeface="Calibri" panose="020F0502020204030204" pitchFamily="34" charset="0"/>
                <a:cs typeface="Arial" panose="020B0604020202020204" pitchFamily="34" charset="0"/>
              </a:rPr>
              <a:t>CRC_Icons</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p>
          <a:p>
            <a:endParaRPr lang="en-GB" sz="1800">
              <a:latin typeface="Arial" panose="020B0604020202020204" pitchFamily="34" charset="0"/>
              <a:ea typeface="Calibri"/>
              <a:cs typeface="Arial" panose="020B0604020202020204" pitchFamily="34" charset="0"/>
            </a:endParaRPr>
          </a:p>
          <a:p>
            <a:r>
              <a:rPr lang="en-GB" sz="1800">
                <a:latin typeface="Arial" panose="020B0604020202020204" pitchFamily="34" charset="0"/>
                <a:ea typeface="Calibri"/>
                <a:cs typeface="Arial" panose="020B0604020202020204" pitchFamily="34" charset="0"/>
              </a:rPr>
              <a:t>In terms of the relevance of this Spotlight to the RRSA framework, consider the following:</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ea typeface="Calibri"/>
                <a:cs typeface="Arial" panose="020B0604020202020204" pitchFamily="34" charset="0"/>
              </a:rPr>
              <a:t>Strand A: Teaching and learning about rights – the arts offer a fantastic vehicle for developing children and young people’s understanding of the CRC and the values that underpin children’s rights</a:t>
            </a:r>
          </a:p>
          <a:p>
            <a:r>
              <a:rPr lang="en-GB" sz="1800">
                <a:latin typeface="Arial" panose="020B0604020202020204" pitchFamily="34" charset="0"/>
                <a:ea typeface="Calibri"/>
                <a:cs typeface="Arial" panose="020B0604020202020204" pitchFamily="34" charset="0"/>
              </a:rPr>
              <a:t>Strand B: Teaching and learning through rights – children experience their rights being met at school, underpinned by the principles of dignity, equity and non-discrimination</a:t>
            </a:r>
          </a:p>
          <a:p>
            <a:r>
              <a:rPr lang="en-GB" sz="1800">
                <a:latin typeface="Arial" panose="020B0604020202020204" pitchFamily="34" charset="0"/>
                <a:ea typeface="Calibri"/>
                <a:cs typeface="Arial" panose="020B0604020202020204" pitchFamily="34" charset="0"/>
              </a:rPr>
              <a:t>Strand C: Teaching and learning for rights – children can use the arts to communicate messages about their rights and the rights of others</a:t>
            </a:r>
          </a:p>
          <a:p>
            <a:endParaRPr lang="en-GB" sz="1800">
              <a:latin typeface="Arial" panose="020B0604020202020204" pitchFamily="34" charset="0"/>
              <a:ea typeface="Calibri"/>
              <a:cs typeface="Arial" panose="020B0604020202020204" pitchFamily="34" charset="0"/>
            </a:endParaRPr>
          </a:p>
          <a:p>
            <a:r>
              <a:rPr lang="en-GB" sz="1800">
                <a:latin typeface="Arial" panose="020B0604020202020204" pitchFamily="34" charset="0"/>
                <a:cs typeface="Arial" panose="020B0604020202020204" pitchFamily="34" charset="0"/>
              </a:rPr>
              <a:t>The full text of the Strands and Outcomes of the Award can be found here:</a:t>
            </a:r>
            <a:endParaRPr lang="en-GB" sz="1800">
              <a:latin typeface="Arial" panose="020B0604020202020204" pitchFamily="34" charset="0"/>
              <a:ea typeface="Calibri"/>
              <a:cs typeface="Arial" panose="020B0604020202020204" pitchFamily="34" charset="0"/>
            </a:endParaRPr>
          </a:p>
          <a:p>
            <a:r>
              <a:rPr lang="en-GB" sz="1800">
                <a:latin typeface="Arial" panose="020B0604020202020204" pitchFamily="34" charset="0"/>
                <a:cs typeface="Arial" panose="020B0604020202020204" pitchFamily="34" charset="0"/>
              </a:rPr>
              <a:t>www.unicef.org.uk/rights-respecting-schools/wp-content/uploads/sites/4/2015/06/RRSA-Strands-and-Outcomes-at-Silver-and-Gold-1.pdf</a:t>
            </a:r>
            <a:endParaRPr lang="en-GB" sz="1800">
              <a:latin typeface="Arial" panose="020B0604020202020204" pitchFamily="34" charset="0"/>
              <a:ea typeface="Calibri"/>
              <a:cs typeface="Arial" panose="020B0604020202020204" pitchFamily="34" charset="0"/>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a:solidFill>
                  <a:srgbClr val="000000"/>
                </a:solidFill>
                <a:effectLst/>
                <a:latin typeface="Arial" panose="020B0604020202020204" pitchFamily="34" charset="0"/>
                <a:cs typeface="Arial" panose="020B0604020202020204" pitchFamily="34" charset="0"/>
              </a:rPr>
              <a:t>Presenter notes: When showing this slide in presenter mode the articles will appear on click. </a:t>
            </a:r>
          </a:p>
          <a:p>
            <a:endParaRPr lang="en-GB" sz="1800">
              <a:solidFill>
                <a:srgbClr val="000000"/>
              </a:solidFill>
              <a:latin typeface="Arial" panose="020B0604020202020204" pitchFamily="34" charset="0"/>
              <a:cs typeface="Arial" panose="020B0604020202020204" pitchFamily="34" charset="0"/>
            </a:endParaRPr>
          </a:p>
          <a:p>
            <a:r>
              <a:rPr lang="en-GB" sz="1800">
                <a:solidFill>
                  <a:srgbClr val="000000"/>
                </a:solidFill>
                <a:latin typeface="Arial" panose="020B0604020202020204" pitchFamily="34" charset="0"/>
                <a:cs typeface="Arial" panose="020B0604020202020204" pitchFamily="34" charset="0"/>
              </a:rPr>
              <a:t>You may want to provide copies of the </a:t>
            </a:r>
            <a:r>
              <a:rPr lang="en-GB" sz="1800">
                <a:solidFill>
                  <a:srgbClr val="000000"/>
                </a:solidFill>
                <a:latin typeface="Arial" panose="020B0604020202020204" pitchFamily="34" charset="0"/>
                <a:cs typeface="Arial" panose="020B0604020202020204" pitchFamily="34" charset="0"/>
                <a:hlinkClick r:id="rId3"/>
              </a:rPr>
              <a:t>summary of the UNCRC</a:t>
            </a:r>
            <a:r>
              <a:rPr lang="en-GB" sz="1800">
                <a:solidFill>
                  <a:srgbClr val="000000"/>
                </a:solidFill>
                <a:latin typeface="Arial" panose="020B0604020202020204" pitchFamily="34" charset="0"/>
                <a:cs typeface="Arial" panose="020B0604020202020204" pitchFamily="34" charset="0"/>
              </a:rPr>
              <a:t> to staff before and during the session to support their engagement with this slide.</a:t>
            </a:r>
          </a:p>
          <a:p>
            <a:r>
              <a:rPr lang="en-GB" sz="1800" b="0" i="0">
                <a:solidFill>
                  <a:srgbClr val="000000"/>
                </a:solidFill>
                <a:effectLst/>
                <a:latin typeface="Arial" panose="020B0604020202020204" pitchFamily="34" charset="0"/>
                <a:cs typeface="Arial" panose="020B0604020202020204" pitchFamily="34" charset="0"/>
              </a:rPr>
              <a:t> </a:t>
            </a:r>
          </a:p>
          <a:p>
            <a:pPr>
              <a:defRPr/>
            </a:pPr>
            <a:r>
              <a:rPr lang="en-GB" sz="1800" b="0" i="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the arts?  Give good time for people to think about and discuss the links. </a:t>
            </a:r>
            <a:r>
              <a:rPr lang="en-GB" sz="1800">
                <a:solidFill>
                  <a:srgbClr val="FF0000"/>
                </a:solidFill>
                <a:effectLst/>
                <a:latin typeface="Arial" panose="020B0604020202020204" pitchFamily="34" charset="0"/>
                <a:ea typeface="Calibri"/>
                <a:cs typeface="Arial" panose="020B0604020202020204" pitchFamily="34" charset="0"/>
              </a:rPr>
              <a:t>Your colleagues may identify different articles to the ones displayed. If time permits, encourage staff to explain their choices. </a:t>
            </a:r>
          </a:p>
          <a:p>
            <a:pPr>
              <a:defRPr/>
            </a:pPr>
            <a:endParaRPr lang="en-GB" sz="1800" b="0" i="0">
              <a:solidFill>
                <a:srgbClr val="FF0000"/>
              </a:solidFill>
              <a:effectLst/>
              <a:latin typeface="Arial" panose="020B0604020202020204" pitchFamily="34" charset="0"/>
              <a:ea typeface="Calibri"/>
              <a:cs typeface="Arial" panose="020B0604020202020204" pitchFamily="34" charset="0"/>
            </a:endParaRPr>
          </a:p>
          <a:p>
            <a:pPr>
              <a:defRPr/>
            </a:pPr>
            <a:r>
              <a:rPr lang="en-GB" sz="1800" b="0" i="0">
                <a:solidFill>
                  <a:srgbClr val="FF0000"/>
                </a:solidFill>
                <a:effectLst/>
                <a:latin typeface="Arial" panose="020B0604020202020204" pitchFamily="34" charset="0"/>
                <a:ea typeface="Calibri"/>
                <a:cs typeface="Arial" panose="020B0604020202020204" pitchFamily="34" charset="0"/>
              </a:rPr>
              <a:t>It is worth looking in detail at the text of Article 31 of the CRC which </a:t>
            </a:r>
            <a:r>
              <a:rPr lang="en-GB" sz="1800">
                <a:latin typeface="Arial" panose="020B0604020202020204" pitchFamily="34" charset="0"/>
                <a:ea typeface="Calibri"/>
                <a:cs typeface="Arial" panose="020B0604020202020204" pitchFamily="34" charset="0"/>
              </a:rPr>
              <a:t>states: </a:t>
            </a:r>
          </a:p>
          <a:p>
            <a:pPr algn="l"/>
            <a:r>
              <a:rPr lang="en-GB" sz="1800" b="0" i="0">
                <a:solidFill>
                  <a:srgbClr val="212529"/>
                </a:solidFill>
                <a:effectLst/>
                <a:latin typeface="Arial" panose="020B0604020202020204" pitchFamily="34" charset="0"/>
                <a:cs typeface="Arial" panose="020B0604020202020204" pitchFamily="34" charset="0"/>
              </a:rPr>
              <a:t>1. States Parties recognize the right of the child to rest and leisure, to engage in play and recreational activities appropriate to the age of the child and to participate freely in cultural life and the arts.</a:t>
            </a:r>
          </a:p>
          <a:p>
            <a:pPr algn="l"/>
            <a:r>
              <a:rPr lang="en-GB" sz="1800" b="0" i="0">
                <a:solidFill>
                  <a:srgbClr val="212529"/>
                </a:solidFill>
                <a:effectLst/>
                <a:latin typeface="Arial" panose="020B0604020202020204" pitchFamily="34" charset="0"/>
                <a:cs typeface="Arial" panose="020B0604020202020204" pitchFamily="34" charset="0"/>
              </a:rPr>
              <a:t>2. States Parties shall respect and promote the right of the child to participate fully in cultural and artistic life and shall encourage the provision of appropriate and equal opportunities for cultural, artistic, recreational and leisure activity.</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20506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 staff. </a:t>
            </a:r>
          </a:p>
          <a:p>
            <a:endParaRPr lang="en-US" sz="1800">
              <a:latin typeface="Arial" panose="020B0604020202020204" pitchFamily="34" charset="0"/>
              <a:cs typeface="Arial" panose="020B0604020202020204" pitchFamily="34" charset="0"/>
            </a:endParaRPr>
          </a:p>
          <a:p>
            <a:r>
              <a:rPr lang="en-GB" sz="1800" b="0" i="0">
                <a:solidFill>
                  <a:srgbClr val="1E1E1E"/>
                </a:solidFill>
                <a:effectLst/>
                <a:latin typeface="Arial" panose="020B0604020202020204" pitchFamily="34" charset="0"/>
                <a:cs typeface="Arial" panose="020B0604020202020204" pitchFamily="34" charset="0"/>
              </a:rPr>
              <a:t>The image on this slide is inspired by Article 15, Freedom of Association and was created by a child from Christ Church Primary School. </a:t>
            </a:r>
            <a:endParaRPr lang="en-US"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 staff. </a:t>
            </a:r>
          </a:p>
          <a:p>
            <a:endParaRPr lang="en-US" sz="1800">
              <a:latin typeface="Arial" panose="020B0604020202020204" pitchFamily="34" charset="0"/>
              <a:cs typeface="Arial" panose="020B0604020202020204" pitchFamily="34" charset="0"/>
            </a:endParaRPr>
          </a:p>
          <a:p>
            <a:r>
              <a:rPr lang="en-GB" sz="1800" b="0" i="0">
                <a:solidFill>
                  <a:srgbClr val="1E1E1E"/>
                </a:solidFill>
                <a:effectLst/>
                <a:latin typeface="Arial" panose="020B0604020202020204" pitchFamily="34" charset="0"/>
                <a:cs typeface="Arial" panose="020B0604020202020204" pitchFamily="34" charset="0"/>
              </a:rPr>
              <a:t>Pupils created paintings, collages, sculptures, and 3D installations inspired by renowned Muslim artists such as Rasheed </a:t>
            </a:r>
            <a:r>
              <a:rPr lang="en-GB" sz="1800" b="0" i="0" err="1">
                <a:solidFill>
                  <a:srgbClr val="1E1E1E"/>
                </a:solidFill>
                <a:effectLst/>
                <a:latin typeface="Arial" panose="020B0604020202020204" pitchFamily="34" charset="0"/>
                <a:cs typeface="Arial" panose="020B0604020202020204" pitchFamily="34" charset="0"/>
              </a:rPr>
              <a:t>Araeen</a:t>
            </a:r>
            <a:r>
              <a:rPr lang="en-GB" sz="1800" b="0" i="0">
                <a:solidFill>
                  <a:srgbClr val="1E1E1E"/>
                </a:solidFill>
                <a:effectLst/>
                <a:latin typeface="Arial" panose="020B0604020202020204" pitchFamily="34" charset="0"/>
                <a:cs typeface="Arial" panose="020B0604020202020204" pitchFamily="34" charset="0"/>
              </a:rPr>
              <a:t> and Aisha Khalid.</a:t>
            </a:r>
            <a:endParaRPr lang="en-US"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394653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3" name="Picture 2" descr="Two girls sitting on a bench reading books&#10;&#10;Description automatically generated">
            <a:extLst>
              <a:ext uri="{FF2B5EF4-FFF2-40B4-BE49-F238E27FC236}">
                <a16:creationId xmlns:a16="http://schemas.microsoft.com/office/drawing/2014/main" id="{FFB28F96-49FF-4F8D-BF89-55C5C7B8E9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470" t="1228" r="13482"/>
          <a:stretch/>
        </p:blipFill>
        <p:spPr>
          <a:xfrm>
            <a:off x="5834061" y="0"/>
            <a:ext cx="6357939" cy="6858000"/>
          </a:xfrm>
          <a:prstGeom prst="rect">
            <a:avLst/>
          </a:prstGeom>
        </p:spPr>
      </p:pic>
      <p:sp>
        <p:nvSpPr>
          <p:cNvPr id="4" name="TextBox 3">
            <a:extLst>
              <a:ext uri="{FF2B5EF4-FFF2-40B4-BE49-F238E27FC236}">
                <a16:creationId xmlns:a16="http://schemas.microsoft.com/office/drawing/2014/main" id="{0086905C-A3D1-FCCE-8C99-FE0DBD62CEF4}"/>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114288" cy="6858000"/>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88" y="-4571"/>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8" y="6113696"/>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4"/>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19/02/2025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39" r:id="rId1"/>
    <p:sldLayoutId id="2147483724" r:id="rId2"/>
    <p:sldLayoutId id="2147483725" r:id="rId3"/>
    <p:sldLayoutId id="2147483726" r:id="rId4"/>
    <p:sldLayoutId id="2147483688" r:id="rId5"/>
    <p:sldLayoutId id="2147483689" r:id="rId6"/>
    <p:sldLayoutId id="2147483693" r:id="rId7"/>
    <p:sldLayoutId id="2147483697" r:id="rId8"/>
    <p:sldLayoutId id="2147483698" r:id="rId9"/>
    <p:sldLayoutId id="2147483681" r:id="rId10"/>
    <p:sldLayoutId id="2147483680" r:id="rId11"/>
    <p:sldLayoutId id="2147483686" r:id="rId12"/>
    <p:sldLayoutId id="2147483706" r:id="rId13"/>
    <p:sldLayoutId id="2147483727" r:id="rId14"/>
    <p:sldLayoutId id="2147483709" r:id="rId15"/>
    <p:sldLayoutId id="2147483694" r:id="rId16"/>
    <p:sldLayoutId id="2147483733" r:id="rId17"/>
    <p:sldLayoutId id="2147483728" r:id="rId18"/>
    <p:sldLayoutId id="2147483734" r:id="rId19"/>
    <p:sldLayoutId id="2147483736" r:id="rId20"/>
    <p:sldLayoutId id="2147483735" r:id="rId21"/>
    <p:sldLayoutId id="2147483715" r:id="rId22"/>
    <p:sldLayoutId id="2147483737" r:id="rId23"/>
    <p:sldLayoutId id="2147483679" r:id="rId24"/>
    <p:sldLayoutId id="2147483696" r:id="rId25"/>
    <p:sldLayoutId id="2147483722" r:id="rId26"/>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hyperlink" Target="https://www.unicef.org.uk/rights-respecting-schools/exploring-rights-through-the-art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oundcloud.com/user-222530713/for-every-child" TargetMode="External"/><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fischy.wistia.com/medias/35o404lsa7" TargetMode="External"/><Relationship Id="rId5" Type="http://schemas.openxmlformats.org/officeDocument/2006/relationships/hyperlink" Target="https://fischy.wistia.com/medias/irkkj6v4qv" TargetMode="External"/><Relationship Id="rId4" Type="http://schemas.openxmlformats.org/officeDocument/2006/relationships/hyperlink" Target="https://www.southgrove.waltham.sch.uk/Music/"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amazon.co.uk/Banners-Giants-Dragons-Complete-Campaigning/dp/1873328591" TargetMode="External"/><Relationship Id="rId3" Type="http://schemas.openxmlformats.org/officeDocument/2006/relationships/hyperlink" Target="https://www.unicef.org.uk/rights-respecting-schools/resources/teaching-resources/guidance-assemblies-lessons/article-of-the-week/" TargetMode="External"/><Relationship Id="rId7" Type="http://schemas.openxmlformats.org/officeDocument/2006/relationships/hyperlink" Target="https://www.rbo.org.uk/schools/resource/createday"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hyperlink" Target="https://www.unicef.org.uk/rights-respecting-schools/resources/teaching-resources/best-practice-case-studies/art-offers-a-powerful-platform-for-promoting-equality-and-inclusion-at-maryland-primary-school/" TargetMode="External"/><Relationship Id="rId5" Type="http://schemas.openxmlformats.org/officeDocument/2006/relationships/hyperlink" Target="https://www.unicef.org.uk/rights-respecting-schools/wp-content/uploads/sites/4/2023/02/Article-of-the-Week_World-Book-Day-.pptx" TargetMode="External"/><Relationship Id="rId4" Type="http://schemas.openxmlformats.org/officeDocument/2006/relationships/hyperlink" Target="https://www.unicef.org.uk/rights-respecting-schools/wp-content/uploads/sites/4/2023/06/Article-of-the-Week_Article-31.ppt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1036026579879816/"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jpeg"/><Relationship Id="rId2" Type="http://schemas.openxmlformats.org/officeDocument/2006/relationships/slideLayout" Target="../slideLayouts/slideLayout18.xml"/><Relationship Id="rId1" Type="http://schemas.openxmlformats.org/officeDocument/2006/relationships/video" Target="https://www.youtube.com/embed/kLo5ce1C5EM?feature=oembed" TargetMode="External"/><Relationship Id="rId6" Type="http://schemas.openxmlformats.org/officeDocument/2006/relationships/image" Target="../media/image28.png"/><Relationship Id="rId5" Type="http://schemas.openxmlformats.org/officeDocument/2006/relationships/hyperlink" Target="https://www.rbo.org.uk/schools/resource/createday?utm_source=database&amp;utm_medium=email&amp;utm_campaign=24%2F25_event_launch&amp;utm_content=unicef_create_day_25_partner_channel_webpage" TargetMode="Externa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a-deeper-understanding-of-rights-through-art-at-christ-church-primary-school/"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art-offers-a-powerful-platform-for-promoting-equality-and-inclusion-at-maryland-primary-school/"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435FF9-73D8-158F-310E-34599EA23982}"/>
              </a:ext>
            </a:extLst>
          </p:cNvPr>
          <p:cNvSpPr txBox="1"/>
          <p:nvPr/>
        </p:nvSpPr>
        <p:spPr>
          <a:xfrm rot="16200000">
            <a:off x="11472812" y="597608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UNICEF/Maule-ffinch</a:t>
            </a:r>
            <a:endParaRPr lang="en-US" sz="800" b="0" i="0">
              <a:solidFill>
                <a:schemeClr val="bg1"/>
              </a:solidFill>
              <a:latin typeface="Univers LT Pro 45 Light" panose="020B0403020202020204" pitchFamily="34" charset="77"/>
            </a:endParaRPr>
          </a:p>
        </p:txBody>
      </p:sp>
      <p:sp>
        <p:nvSpPr>
          <p:cNvPr id="9" name="TextBox 8">
            <a:extLst>
              <a:ext uri="{FF2B5EF4-FFF2-40B4-BE49-F238E27FC236}">
                <a16:creationId xmlns:a16="http://schemas.microsoft.com/office/drawing/2014/main" id="{9D3B40FE-A3AD-3F9D-5963-B82728201DC5}"/>
              </a:ext>
            </a:extLst>
          </p:cNvPr>
          <p:cNvSpPr txBox="1"/>
          <p:nvPr/>
        </p:nvSpPr>
        <p:spPr>
          <a:xfrm rot="5400000">
            <a:off x="11569799"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UNICEF/Maule-</a:t>
            </a:r>
            <a:r>
              <a:rPr lang="en-GB" sz="800" b="0" i="0" err="1">
                <a:solidFill>
                  <a:schemeClr val="bg1"/>
                </a:solidFill>
                <a:effectLst/>
                <a:latin typeface="Univers LT Pro 45 Light" panose="020B0403020202020204" pitchFamily="34" charset="77"/>
              </a:rPr>
              <a:t>ffinch</a:t>
            </a:r>
            <a:endParaRPr lang="en-US" sz="800" b="0" i="0">
              <a:solidFill>
                <a:schemeClr val="bg1"/>
              </a:solidFill>
              <a:latin typeface="Univers LT Pro 45 Light" panose="020B0403020202020204" pitchFamily="34" charset="77"/>
            </a:endParaRPr>
          </a:p>
        </p:txBody>
      </p:sp>
      <p:pic>
        <p:nvPicPr>
          <p:cNvPr id="3" name="Picture 2" descr="A colorful circle with many people around it&#10;&#10;Description automatically generated with medium confidence">
            <a:extLst>
              <a:ext uri="{FF2B5EF4-FFF2-40B4-BE49-F238E27FC236}">
                <a16:creationId xmlns:a16="http://schemas.microsoft.com/office/drawing/2014/main" id="{B8CCAC57-872D-1B52-3F88-FB287A9D9148}"/>
              </a:ext>
            </a:extLst>
          </p:cNvPr>
          <p:cNvPicPr>
            <a:picLocks noChangeAspect="1"/>
          </p:cNvPicPr>
          <p:nvPr/>
        </p:nvPicPr>
        <p:blipFill rotWithShape="1">
          <a:blip r:embed="rId3">
            <a:extLst>
              <a:ext uri="{28A0092B-C50C-407E-A947-70E740481C1C}">
                <a14:useLocalDpi xmlns:a14="http://schemas.microsoft.com/office/drawing/2010/main" val="0"/>
              </a:ext>
            </a:extLst>
          </a:blip>
          <a:srcRect l="1223" t="-2054" r="-1223" b="27798"/>
          <a:stretch/>
        </p:blipFill>
        <p:spPr>
          <a:xfrm>
            <a:off x="-1002380" y="-213756"/>
            <a:ext cx="13590671" cy="7071756"/>
          </a:xfrm>
          <a:prstGeom prst="rect">
            <a:avLst/>
          </a:prstGeom>
        </p:spPr>
      </p:pic>
      <p:pic>
        <p:nvPicPr>
          <p:cNvPr id="5" name="Picture 4">
            <a:extLst>
              <a:ext uri="{FF2B5EF4-FFF2-40B4-BE49-F238E27FC236}">
                <a16:creationId xmlns:a16="http://schemas.microsoft.com/office/drawing/2014/main" id="{8A071798-2C9D-4C59-B617-B67660DC7B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8229" y="-18093"/>
            <a:ext cx="2138010" cy="1771650"/>
          </a:xfrm>
          <a:prstGeom prst="rect">
            <a:avLst/>
          </a:prstGeom>
        </p:spPr>
      </p:pic>
      <p:sp>
        <p:nvSpPr>
          <p:cNvPr id="6" name="Rectangle 5">
            <a:extLst>
              <a:ext uri="{FF2B5EF4-FFF2-40B4-BE49-F238E27FC236}">
                <a16:creationId xmlns:a16="http://schemas.microsoft.com/office/drawing/2014/main" id="{44C9DE65-B9C6-251C-849D-44A882CE8019}"/>
              </a:ext>
            </a:extLst>
          </p:cNvPr>
          <p:cNvSpPr/>
          <p:nvPr/>
        </p:nvSpPr>
        <p:spPr>
          <a:xfrm>
            <a:off x="8479830" y="5154402"/>
            <a:ext cx="3829704" cy="14346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400">
                <a:latin typeface="Arial Black" panose="020B0A04020102020204" pitchFamily="34" charset="0"/>
              </a:rPr>
              <a:t>EXPLORING RIGHTS THROUGH THE ARTS </a:t>
            </a:r>
          </a:p>
        </p:txBody>
      </p:sp>
      <p:pic>
        <p:nvPicPr>
          <p:cNvPr id="10" name="Picture 9" descr="A blue circle with white text">
            <a:extLst>
              <a:ext uri="{FF2B5EF4-FFF2-40B4-BE49-F238E27FC236}">
                <a16:creationId xmlns:a16="http://schemas.microsoft.com/office/drawing/2014/main" id="{35C30FA0-7682-C603-923A-E4AE921C3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10" y="4416824"/>
            <a:ext cx="4292875" cy="2197288"/>
          </a:xfrm>
          <a:prstGeom prst="rect">
            <a:avLst/>
          </a:prstGeom>
        </p:spPr>
      </p:pic>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00485" y="136589"/>
            <a:ext cx="4930327" cy="788609"/>
          </a:xfrm>
          <a:solidFill>
            <a:srgbClr val="00AEEF"/>
          </a:solidFill>
        </p:spPr>
        <p:txBody>
          <a:bodyPr/>
          <a:lstStyle/>
          <a:p>
            <a:r>
              <a:rPr lang="en-US"/>
              <a:t>LET’S DISCUSS</a:t>
            </a:r>
          </a:p>
        </p:txBody>
      </p:sp>
      <p:sp>
        <p:nvSpPr>
          <p:cNvPr id="21" name="Oval 20">
            <a:extLst>
              <a:ext uri="{FF2B5EF4-FFF2-40B4-BE49-F238E27FC236}">
                <a16:creationId xmlns:a16="http://schemas.microsoft.com/office/drawing/2014/main" id="{9E77878A-8B8B-D9BA-EBC7-487B89748F05}"/>
              </a:ext>
            </a:extLst>
          </p:cNvPr>
          <p:cNvSpPr/>
          <p:nvPr/>
        </p:nvSpPr>
        <p:spPr>
          <a:xfrm>
            <a:off x="339267"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4227347" y="2008094"/>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5" name="TextBox 4">
            <a:extLst>
              <a:ext uri="{FF2B5EF4-FFF2-40B4-BE49-F238E27FC236}">
                <a16:creationId xmlns:a16="http://schemas.microsoft.com/office/drawing/2014/main" id="{9C879093-8A3E-C665-EE69-5AF4E0749111}"/>
              </a:ext>
            </a:extLst>
          </p:cNvPr>
          <p:cNvSpPr txBox="1"/>
          <p:nvPr/>
        </p:nvSpPr>
        <p:spPr>
          <a:xfrm>
            <a:off x="1096764" y="2680857"/>
            <a:ext cx="2373086" cy="923330"/>
          </a:xfrm>
          <a:prstGeom prst="rect">
            <a:avLst/>
          </a:prstGeom>
          <a:noFill/>
        </p:spPr>
        <p:txBody>
          <a:bodyPr wrap="square" rtlCol="0">
            <a:spAutoFit/>
          </a:bodyPr>
          <a:lstStyle/>
          <a:p>
            <a:pPr algn="ctr"/>
            <a:r>
              <a:rPr lang="en-GB" sz="1800">
                <a:effectLst/>
                <a:latin typeface="Univers LT Pro 45 Light" panose="020B0403020202020204" pitchFamily="34" charset="0"/>
                <a:ea typeface="Calibri"/>
                <a:cs typeface="Arial"/>
              </a:rPr>
              <a:t>1. Why is it important for all children to experience the arts? </a:t>
            </a:r>
            <a:endParaRPr lang="en-GB" sz="1800">
              <a:effectLst/>
              <a:latin typeface="Arial"/>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5980C8-A59E-5D9D-A3F6-517BFAC41D08}"/>
              </a:ext>
            </a:extLst>
          </p:cNvPr>
          <p:cNvSpPr txBox="1"/>
          <p:nvPr/>
        </p:nvSpPr>
        <p:spPr>
          <a:xfrm>
            <a:off x="4813410" y="2680857"/>
            <a:ext cx="2819102" cy="2742930"/>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800" kern="100">
                <a:effectLst/>
                <a:latin typeface="Univers LT Pro 45 Light" panose="020B0403020202020204" pitchFamily="34" charset="0"/>
                <a:ea typeface="Calibri" panose="020F0502020204030204" pitchFamily="34" charset="0"/>
                <a:cs typeface="Arial" panose="020B0604020202020204" pitchFamily="34" charset="0"/>
              </a:rPr>
              <a:t>2. What access do your children have to the arts?  What artistic and cultural activities do children access as they move through your school? E.g. drama, music, dance, visual arts etc.</a:t>
            </a:r>
          </a:p>
        </p:txBody>
      </p:sp>
      <p:sp>
        <p:nvSpPr>
          <p:cNvPr id="4" name="Oval 3">
            <a:extLst>
              <a:ext uri="{FF2B5EF4-FFF2-40B4-BE49-F238E27FC236}">
                <a16:creationId xmlns:a16="http://schemas.microsoft.com/office/drawing/2014/main" id="{D0CB2BDE-C3DC-4D4E-32B5-F492EA9AEEBA}"/>
              </a:ext>
            </a:extLst>
          </p:cNvPr>
          <p:cNvSpPr/>
          <p:nvPr/>
        </p:nvSpPr>
        <p:spPr>
          <a:xfrm>
            <a:off x="8149810" y="203523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D043728-0D6E-4A8E-2D08-36556E6384FB}"/>
              </a:ext>
            </a:extLst>
          </p:cNvPr>
          <p:cNvSpPr txBox="1"/>
          <p:nvPr/>
        </p:nvSpPr>
        <p:spPr>
          <a:xfrm>
            <a:off x="8701490" y="2709689"/>
            <a:ext cx="2726524" cy="1853841"/>
          </a:xfrm>
          <a:prstGeom prst="rect">
            <a:avLst/>
          </a:prstGeom>
          <a:noFill/>
        </p:spPr>
        <p:txBody>
          <a:bodyPr wrap="square" rtlCol="0">
            <a:spAutoFit/>
          </a:bodyPr>
          <a:lstStyle/>
          <a:p>
            <a:pPr algn="ctr">
              <a:lnSpc>
                <a:spcPct val="107000"/>
              </a:lnSpc>
              <a:spcAft>
                <a:spcPts val="800"/>
              </a:spcAft>
            </a:pPr>
            <a:r>
              <a:rPr lang="en-GB" sz="1800" kern="100">
                <a:effectLst/>
                <a:latin typeface="Univers LT Pro 45 Light" panose="020B0403020202020204" pitchFamily="34" charset="0"/>
                <a:ea typeface="Calibri" panose="020F0502020204030204" pitchFamily="34" charset="0"/>
                <a:cs typeface="Arial" panose="020B0604020202020204" pitchFamily="34" charset="0"/>
              </a:rPr>
              <a:t>3. How do you think the arts could support children to develop and deepen their knowledge and understanding of rights?</a:t>
            </a:r>
          </a:p>
        </p:txBody>
      </p:sp>
    </p:spTree>
    <p:extLst>
      <p:ext uri="{BB962C8B-B14F-4D97-AF65-F5344CB8AC3E}">
        <p14:creationId xmlns:p14="http://schemas.microsoft.com/office/powerpoint/2010/main" val="1656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183653"/>
            <a:ext cx="3626184"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7941FE24-1263-6F99-804A-B4A27B7A8009}"/>
              </a:ext>
            </a:extLst>
          </p:cNvPr>
          <p:cNvSpPr txBox="1"/>
          <p:nvPr/>
        </p:nvSpPr>
        <p:spPr>
          <a:xfrm>
            <a:off x="822781" y="2676664"/>
            <a:ext cx="2830906" cy="2308324"/>
          </a:xfrm>
          <a:prstGeom prst="rect">
            <a:avLst/>
          </a:prstGeom>
          <a:noFill/>
        </p:spPr>
        <p:txBody>
          <a:bodyPr wrap="square" lIns="91440" tIns="45720" rIns="91440" bIns="45720" rtlCol="0" anchor="t">
            <a:spAutoFit/>
          </a:bodyPr>
          <a:lstStyle/>
          <a:p>
            <a:pPr algn="ctr"/>
            <a:r>
              <a:rPr lang="en-GB" b="0" i="0">
                <a:effectLst/>
                <a:latin typeface="Arial" panose="020B0604020202020204" pitchFamily="34" charset="0"/>
                <a:cs typeface="Arial" panose="020B0604020202020204" pitchFamily="34" charset="0"/>
              </a:rPr>
              <a:t>1. Map the current opportunities to engage in the arts including dance, drama, singing and art. Now plan how you can strengthen links to rights across these. </a:t>
            </a:r>
          </a:p>
          <a:p>
            <a:pPr algn="ctr"/>
            <a:endParaRPr lang="en-GB" b="0" i="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1684C5A-42DC-4F02-3F4A-7DB2BD1BDD21}"/>
              </a:ext>
            </a:extLst>
          </p:cNvPr>
          <p:cNvSpPr txBox="1"/>
          <p:nvPr/>
        </p:nvSpPr>
        <p:spPr>
          <a:xfrm>
            <a:off x="4502342" y="2806179"/>
            <a:ext cx="3153065" cy="1754326"/>
          </a:xfrm>
          <a:prstGeom prst="rect">
            <a:avLst/>
          </a:prstGeom>
          <a:noFill/>
        </p:spPr>
        <p:txBody>
          <a:bodyPr wrap="square" lIns="91440" tIns="45720" rIns="91440" bIns="45720" rtlCol="0" anchor="t">
            <a:spAutoFit/>
          </a:bodyPr>
          <a:lstStyle/>
          <a:p>
            <a:pPr algn="ctr"/>
            <a:r>
              <a:rPr lang="en-GB" kern="100">
                <a:latin typeface="Arial" panose="020B0604020202020204" pitchFamily="34" charset="0"/>
                <a:ea typeface="Calibri" panose="020F0502020204030204" pitchFamily="34" charset="0"/>
                <a:cs typeface="Arial" panose="020B0604020202020204" pitchFamily="34" charset="0"/>
              </a:rPr>
              <a:t>2. If you have an enrichment programme/cultural capital passport, consider how this could be explicitly linked to the CRC.</a:t>
            </a:r>
          </a:p>
          <a:p>
            <a:pPr algn="ctr"/>
            <a:r>
              <a:rPr lang="en-GB" kern="100">
                <a:latin typeface="Arial" panose="020B0604020202020204" pitchFamily="34" charset="0"/>
                <a:ea typeface="Calibri" panose="020F0502020204030204" pitchFamily="34" charset="0"/>
                <a:cs typeface="Arial" panose="020B0604020202020204" pitchFamily="34" charset="0"/>
              </a:rPr>
              <a:t> </a:t>
            </a:r>
            <a:endParaRPr lang="en-GB" kern="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172AB8-B6D0-FD96-C365-BBAB2E5AAE0A}"/>
              </a:ext>
            </a:extLst>
          </p:cNvPr>
          <p:cNvSpPr txBox="1"/>
          <p:nvPr/>
        </p:nvSpPr>
        <p:spPr>
          <a:xfrm>
            <a:off x="8459662" y="2818471"/>
            <a:ext cx="3153065" cy="923330"/>
          </a:xfrm>
          <a:prstGeom prst="rect">
            <a:avLst/>
          </a:prstGeom>
          <a:noFill/>
        </p:spPr>
        <p:txBody>
          <a:bodyPr wrap="square" lIns="91440" tIns="45720" rIns="91440" bIns="45720" rtlCol="0" anchor="t">
            <a:spAutoFit/>
          </a:bodyPr>
          <a:lstStyle/>
          <a:p>
            <a:pPr algn="ctr"/>
            <a:r>
              <a:rPr lang="en-GB" kern="100">
                <a:effectLst/>
                <a:latin typeface="Arial" panose="020B0604020202020204" pitchFamily="34" charset="0"/>
                <a:ea typeface="Calibri"/>
                <a:cs typeface="Arial" panose="020B0604020202020204" pitchFamily="34" charset="0"/>
              </a:rPr>
              <a:t>3. How could you use the arts to promote children’s rights in the community? </a:t>
            </a:r>
          </a:p>
        </p:txBody>
      </p:sp>
    </p:spTree>
    <p:extLst>
      <p:ext uri="{BB962C8B-B14F-4D97-AF65-F5344CB8AC3E}">
        <p14:creationId xmlns:p14="http://schemas.microsoft.com/office/powerpoint/2010/main" val="251453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4BB91-AAFA-8917-D2CC-504DC3709174}"/>
            </a:ext>
          </a:extLst>
        </p:cNvPr>
        <p:cNvGrpSpPr/>
        <p:nvPr/>
      </p:nvGrpSpPr>
      <p:grpSpPr>
        <a:xfrm>
          <a:off x="0" y="0"/>
          <a:ext cx="0" cy="0"/>
          <a:chOff x="0" y="0"/>
          <a:chExt cx="0" cy="0"/>
        </a:xfrm>
      </p:grpSpPr>
      <p:pic>
        <p:nvPicPr>
          <p:cNvPr id="8" name="Picture 7" descr="A person and a child at a table&#10;&#10;Description automatically generated">
            <a:extLst>
              <a:ext uri="{FF2B5EF4-FFF2-40B4-BE49-F238E27FC236}">
                <a16:creationId xmlns:a16="http://schemas.microsoft.com/office/drawing/2014/main" id="{464A7D39-09BB-2E43-E299-EDA2E3710080}"/>
              </a:ext>
            </a:extLst>
          </p:cNvPr>
          <p:cNvPicPr>
            <a:picLocks noChangeAspect="1"/>
          </p:cNvPicPr>
          <p:nvPr/>
        </p:nvPicPr>
        <p:blipFill>
          <a:blip r:embed="rId3" cstate="print">
            <a:extLst>
              <a:ext uri="{28A0092B-C50C-407E-A947-70E740481C1C}">
                <a14:useLocalDpi xmlns:a14="http://schemas.microsoft.com/office/drawing/2010/main" val="0"/>
              </a:ext>
            </a:extLst>
          </a:blip>
          <a:srcRect t="13039" b="587"/>
          <a:stretch/>
        </p:blipFill>
        <p:spPr>
          <a:xfrm>
            <a:off x="6629620" y="4070232"/>
            <a:ext cx="2694504" cy="2116908"/>
          </a:xfrm>
          <a:prstGeom prst="rect">
            <a:avLst/>
          </a:prstGeom>
        </p:spPr>
      </p:pic>
      <p:sp>
        <p:nvSpPr>
          <p:cNvPr id="2" name="Title 1">
            <a:extLst>
              <a:ext uri="{FF2B5EF4-FFF2-40B4-BE49-F238E27FC236}">
                <a16:creationId xmlns:a16="http://schemas.microsoft.com/office/drawing/2014/main" id="{24E38E07-80B5-BD0D-37D2-BA3DEBFF365F}"/>
              </a:ext>
            </a:extLst>
          </p:cNvPr>
          <p:cNvSpPr>
            <a:spLocks noGrp="1"/>
          </p:cNvSpPr>
          <p:nvPr>
            <p:ph type="ctrTitle"/>
          </p:nvPr>
        </p:nvSpPr>
        <p:spPr>
          <a:xfrm>
            <a:off x="193352" y="116862"/>
            <a:ext cx="7268993" cy="1243822"/>
          </a:xfrm>
        </p:spPr>
        <p:txBody>
          <a:bodyPr/>
          <a:lstStyle/>
          <a:p>
            <a:r>
              <a:rPr lang="en-GB">
                <a:latin typeface="Univers LT Pro 85 XBlack"/>
              </a:rPr>
              <a:t>EVERY CHILD A SONG – An Art Project Resource</a:t>
            </a:r>
          </a:p>
        </p:txBody>
      </p:sp>
      <p:sp>
        <p:nvSpPr>
          <p:cNvPr id="7" name="TextBox 6">
            <a:extLst>
              <a:ext uri="{FF2B5EF4-FFF2-40B4-BE49-F238E27FC236}">
                <a16:creationId xmlns:a16="http://schemas.microsoft.com/office/drawing/2014/main" id="{37F0C77E-419E-1645-9423-B899EC9BED61}"/>
              </a:ext>
            </a:extLst>
          </p:cNvPr>
          <p:cNvSpPr txBox="1"/>
          <p:nvPr/>
        </p:nvSpPr>
        <p:spPr>
          <a:xfrm>
            <a:off x="193352" y="1608964"/>
            <a:ext cx="6043297" cy="5132174"/>
          </a:xfrm>
          <a:prstGeom prst="rect">
            <a:avLst/>
          </a:prstGeom>
          <a:noFill/>
        </p:spPr>
        <p:txBody>
          <a:bodyPr wrap="square" rtlCol="0">
            <a:spAutoFit/>
          </a:bodyPr>
          <a:lstStyle/>
          <a:p>
            <a:r>
              <a:rPr lang="en-US">
                <a:latin typeface="Arial" panose="020B0604020202020204" pitchFamily="34" charset="0"/>
                <a:ea typeface="Arial Unicode MS"/>
                <a:cs typeface="Arial" panose="020B0604020202020204" pitchFamily="34" charset="0"/>
              </a:rPr>
              <a:t>Author and illustrator Nicola Davies has created an art project for pupils in Rights Respecting Schools. The project supports children to </a:t>
            </a:r>
            <a:r>
              <a:rPr lang="en-US">
                <a:ln>
                  <a:noFill/>
                </a:ln>
                <a:effectLst/>
                <a:latin typeface="Arial" panose="020B0604020202020204" pitchFamily="34" charset="0"/>
                <a:ea typeface="Arial Unicode MS"/>
                <a:cs typeface="Arial" panose="020B0604020202020204" pitchFamily="34" charset="0"/>
              </a:rPr>
              <a:t>create some art inspired by Nicola’s book Every Child a Song, which is all about children’s rights. </a:t>
            </a:r>
          </a:p>
          <a:p>
            <a:endParaRPr lang="en-US">
              <a:latin typeface="Arial" panose="020B0604020202020204" pitchFamily="34" charset="0"/>
              <a:ea typeface="Arial Unicode MS"/>
              <a:cs typeface="Arial" panose="020B0604020202020204" pitchFamily="34" charset="0"/>
            </a:endParaRPr>
          </a:p>
          <a:p>
            <a:r>
              <a:rPr lang="en-US" b="1">
                <a:ln>
                  <a:noFill/>
                </a:ln>
                <a:effectLst/>
                <a:latin typeface="Arial" panose="020B0604020202020204" pitchFamily="34" charset="0"/>
                <a:ea typeface="Arial Unicode MS"/>
                <a:cs typeface="Arial" panose="020B0604020202020204" pitchFamily="34" charset="0"/>
                <a:hlinkClick r:id="rId4">
                  <a:extLst>
                    <a:ext uri="{A12FA001-AC4F-418D-AE19-62706E023703}">
                      <ahyp:hlinkClr xmlns:ahyp="http://schemas.microsoft.com/office/drawing/2018/hyperlinkcolor" val="tx"/>
                    </a:ext>
                  </a:extLst>
                </a:hlinkClick>
              </a:rPr>
              <a:t>Download the resource</a:t>
            </a:r>
            <a:endParaRPr lang="en-US" b="1">
              <a:ln>
                <a:noFill/>
              </a:ln>
              <a:effectLst/>
              <a:latin typeface="Arial" panose="020B0604020202020204" pitchFamily="34" charset="0"/>
              <a:ea typeface="Arial Unicode MS"/>
              <a:cs typeface="Arial" panose="020B0604020202020204" pitchFamily="34" charset="0"/>
            </a:endParaRPr>
          </a:p>
          <a:p>
            <a:endParaRPr lang="en-GB" sz="1050">
              <a:ln>
                <a:noFill/>
              </a:ln>
              <a:effectLst/>
              <a:latin typeface="Arial" panose="020B0604020202020204" pitchFamily="34" charset="0"/>
              <a:ea typeface="Arial Unicode MS"/>
              <a:cs typeface="Arial" panose="020B0604020202020204" pitchFamily="34" charset="0"/>
            </a:endParaRPr>
          </a:p>
          <a:p>
            <a:r>
              <a:rPr lang="en-GB">
                <a:ln>
                  <a:noFill/>
                </a:ln>
                <a:effectLst/>
                <a:latin typeface="Arial" panose="020B0604020202020204" pitchFamily="34" charset="0"/>
                <a:ea typeface="Arial Unicode MS"/>
                <a:cs typeface="Arial" panose="020B0604020202020204" pitchFamily="34" charset="0"/>
              </a:rPr>
              <a:t>Nicola said, “I was keen to visit a Rights Respecting School and I was delighted to find how children’s rights had been embedded into every aspect of the school’s life.</a:t>
            </a:r>
          </a:p>
          <a:p>
            <a:endParaRPr lang="en-GB" sz="1100">
              <a:ln>
                <a:noFill/>
              </a:ln>
              <a:effectLst/>
              <a:latin typeface="Arial" panose="020B0604020202020204" pitchFamily="34" charset="0"/>
              <a:ea typeface="Arial Unicode MS"/>
              <a:cs typeface="Arial" panose="020B0604020202020204" pitchFamily="34" charset="0"/>
            </a:endParaRPr>
          </a:p>
          <a:p>
            <a:r>
              <a:rPr lang="en-GB">
                <a:ln>
                  <a:noFill/>
                </a:ln>
                <a:effectLst/>
                <a:latin typeface="Arial" panose="020B0604020202020204" pitchFamily="34" charset="0"/>
                <a:ea typeface="Arial Unicode MS"/>
                <a:cs typeface="Arial" panose="020B0604020202020204" pitchFamily="34" charset="0"/>
              </a:rPr>
              <a:t>“For the youngest children the first step towards understanding rights is reflective self awareness. So, I designed an art and writing workshop around my book Every Child A Song which invites children to think about what makes them unique and special. In thinking of their own uniqueness and value they can begin to see those qualities in others.” </a:t>
            </a:r>
          </a:p>
        </p:txBody>
      </p:sp>
      <p:pic>
        <p:nvPicPr>
          <p:cNvPr id="3" name="Picture 2">
            <a:extLst>
              <a:ext uri="{FF2B5EF4-FFF2-40B4-BE49-F238E27FC236}">
                <a16:creationId xmlns:a16="http://schemas.microsoft.com/office/drawing/2014/main" id="{730E87D1-99AC-B9F3-ADCE-47D123E0CA9F}"/>
              </a:ext>
            </a:extLst>
          </p:cNvPr>
          <p:cNvPicPr>
            <a:picLocks noChangeAspect="1"/>
          </p:cNvPicPr>
          <p:nvPr/>
        </p:nvPicPr>
        <p:blipFill>
          <a:blip r:embed="rId5"/>
          <a:stretch>
            <a:fillRect/>
          </a:stretch>
        </p:blipFill>
        <p:spPr>
          <a:xfrm>
            <a:off x="7598956" y="0"/>
            <a:ext cx="3450336" cy="3724405"/>
          </a:xfrm>
          <a:prstGeom prst="rect">
            <a:avLst/>
          </a:prstGeom>
        </p:spPr>
      </p:pic>
      <p:pic>
        <p:nvPicPr>
          <p:cNvPr id="5" name="Picture 4">
            <a:extLst>
              <a:ext uri="{FF2B5EF4-FFF2-40B4-BE49-F238E27FC236}">
                <a16:creationId xmlns:a16="http://schemas.microsoft.com/office/drawing/2014/main" id="{E2F73CAF-57B1-63B3-9754-C534E453A3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795" b="22360"/>
          <a:stretch/>
        </p:blipFill>
        <p:spPr>
          <a:xfrm>
            <a:off x="9576085" y="5025806"/>
            <a:ext cx="2615915" cy="1832194"/>
          </a:xfrm>
          <a:prstGeom prst="rect">
            <a:avLst/>
          </a:prstGeom>
        </p:spPr>
      </p:pic>
      <p:sp>
        <p:nvSpPr>
          <p:cNvPr id="4" name="TextBox 3">
            <a:extLst>
              <a:ext uri="{FF2B5EF4-FFF2-40B4-BE49-F238E27FC236}">
                <a16:creationId xmlns:a16="http://schemas.microsoft.com/office/drawing/2014/main" id="{0AA63794-28FE-0700-A625-C5E802A2474E}"/>
              </a:ext>
            </a:extLst>
          </p:cNvPr>
          <p:cNvSpPr txBox="1"/>
          <p:nvPr/>
        </p:nvSpPr>
        <p:spPr>
          <a:xfrm>
            <a:off x="9611992" y="3898052"/>
            <a:ext cx="2474904" cy="954107"/>
          </a:xfrm>
          <a:prstGeom prst="rect">
            <a:avLst/>
          </a:prstGeom>
          <a:solidFill>
            <a:schemeClr val="bg1"/>
          </a:solidFill>
        </p:spPr>
        <p:txBody>
          <a:bodyPr wrap="square" rtlCol="0">
            <a:spAutoFit/>
          </a:bodyPr>
          <a:lstStyle/>
          <a:p>
            <a:pPr algn="ctr"/>
            <a:r>
              <a:rPr lang="en-GB" sz="1400">
                <a:latin typeface="Arial" panose="020B0604020202020204" pitchFamily="34" charset="0"/>
                <a:cs typeface="Arial" panose="020B0604020202020204" pitchFamily="34" charset="0"/>
              </a:rPr>
              <a:t>Nicola Davies visited Pembroke Dock Community School in Wales to see RRSA in action.</a:t>
            </a:r>
          </a:p>
        </p:txBody>
      </p:sp>
    </p:spTree>
    <p:extLst>
      <p:ext uri="{BB962C8B-B14F-4D97-AF65-F5344CB8AC3E}">
        <p14:creationId xmlns:p14="http://schemas.microsoft.com/office/powerpoint/2010/main" val="3872828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3DA7-C4E8-5317-D0DB-584EBC063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E7C3C-268B-6B8C-F0F0-373CB5126DA7}"/>
              </a:ext>
            </a:extLst>
          </p:cNvPr>
          <p:cNvSpPr>
            <a:spLocks noGrp="1"/>
          </p:cNvSpPr>
          <p:nvPr>
            <p:ph type="ctrTitle"/>
          </p:nvPr>
        </p:nvSpPr>
        <p:spPr>
          <a:xfrm>
            <a:off x="148268" y="332241"/>
            <a:ext cx="6210492" cy="1317884"/>
          </a:xfrm>
        </p:spPr>
        <p:txBody>
          <a:bodyPr/>
          <a:lstStyle/>
          <a:p>
            <a:r>
              <a:rPr lang="en-GB">
                <a:latin typeface="Univers LT Pro 85 XBlack"/>
              </a:rPr>
              <a:t>EXPLORING RIGHTS</a:t>
            </a:r>
            <a:br>
              <a:rPr lang="en-GB">
                <a:latin typeface="Univers LT Pro 85 XBlack"/>
              </a:rPr>
            </a:br>
            <a:r>
              <a:rPr lang="en-GB">
                <a:latin typeface="Univers LT Pro 85 XBlack"/>
              </a:rPr>
              <a:t>THROUGH MUSIC</a:t>
            </a:r>
          </a:p>
        </p:txBody>
      </p:sp>
      <p:sp>
        <p:nvSpPr>
          <p:cNvPr id="7" name="TextBox 6">
            <a:extLst>
              <a:ext uri="{FF2B5EF4-FFF2-40B4-BE49-F238E27FC236}">
                <a16:creationId xmlns:a16="http://schemas.microsoft.com/office/drawing/2014/main" id="{00F5F5D5-C921-719D-8620-E86A4946249F}"/>
              </a:ext>
            </a:extLst>
          </p:cNvPr>
          <p:cNvSpPr txBox="1"/>
          <p:nvPr/>
        </p:nvSpPr>
        <p:spPr>
          <a:xfrm>
            <a:off x="148267" y="1906652"/>
            <a:ext cx="6431209" cy="4832092"/>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Exploring the CRC and principles that underpin rights through music, especially through song, can be very powerful. Some schools even create and perform their own songs about rights.</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Pupils and staff from Glade Primary School in Redbridge wrote and recorded this song and were even featured on a local radio station. </a:t>
            </a:r>
            <a:r>
              <a:rPr lang="en-GB" sz="1600" b="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For Every Child song</a:t>
            </a:r>
            <a:endParaRPr lang="en-GB" sz="1600" b="1">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Pupils from South Grove Primary School composed and recorded this </a:t>
            </a:r>
            <a:r>
              <a:rPr lang="en-GB" sz="1600" b="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Rights Rap</a:t>
            </a:r>
            <a:r>
              <a:rPr lang="en-GB" sz="1600" b="1">
                <a:latin typeface="Arial" panose="020B0604020202020204" pitchFamily="34" charset="0"/>
                <a:cs typeface="Arial" panose="020B0604020202020204" pitchFamily="34" charset="0"/>
              </a:rPr>
              <a:t> </a:t>
            </a:r>
            <a:r>
              <a:rPr lang="en-GB" sz="1600">
                <a:latin typeface="Arial" panose="020B0604020202020204" pitchFamily="34" charset="0"/>
                <a:cs typeface="Arial" panose="020B0604020202020204" pitchFamily="34" charset="0"/>
              </a:rPr>
              <a:t>as part of their work towards their Gold Rights Respecting Schools Award.   </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St Mary’s RC Primary School in Leith, Scotland, held a music day to celebrate being awarded their Gold Award, culminating in a concert for parents and carers. You can watch a film about the day here: </a:t>
            </a:r>
          </a:p>
          <a:p>
            <a:r>
              <a:rPr lang="en-GB" sz="1600" b="1">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Rights Respecting Concert clips</a:t>
            </a:r>
            <a:r>
              <a:rPr lang="en-GB" sz="1600" b="1">
                <a:latin typeface="Arial" panose="020B0604020202020204" pitchFamily="34" charset="0"/>
                <a:cs typeface="Arial" panose="020B0604020202020204" pitchFamily="34" charset="0"/>
              </a:rPr>
              <a:t> </a:t>
            </a:r>
            <a:r>
              <a:rPr lang="en-GB" sz="1600">
                <a:latin typeface="Arial" panose="020B0604020202020204" pitchFamily="34" charset="0"/>
                <a:cs typeface="Arial" panose="020B0604020202020204" pitchFamily="34" charset="0"/>
              </a:rPr>
              <a:t>and</a:t>
            </a:r>
            <a:r>
              <a:rPr lang="en-GB" sz="1600" b="1">
                <a:latin typeface="Arial" panose="020B0604020202020204" pitchFamily="34" charset="0"/>
                <a:cs typeface="Arial" panose="020B0604020202020204" pitchFamily="34" charset="0"/>
              </a:rPr>
              <a:t> </a:t>
            </a:r>
            <a:r>
              <a:rPr lang="en-GB" sz="1600" b="1">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Celebrating bring a gold Rights Respecting school through music </a:t>
            </a:r>
            <a:endParaRPr lang="en-GB" sz="1600" b="1">
              <a:latin typeface="Arial" panose="020B0604020202020204" pitchFamily="34" charset="0"/>
              <a:cs typeface="Arial" panose="020B0604020202020204" pitchFamily="34" charset="0"/>
            </a:endParaRPr>
          </a:p>
          <a:p>
            <a:endParaRPr lang="en-GB" b="1"/>
          </a:p>
          <a:p>
            <a:endParaRPr lang="en-GB"/>
          </a:p>
        </p:txBody>
      </p:sp>
      <p:pic>
        <p:nvPicPr>
          <p:cNvPr id="4" name="Picture 3" descr="A quilt with drawings on it&#10;&#10;Description automatically generated">
            <a:extLst>
              <a:ext uri="{FF2B5EF4-FFF2-40B4-BE49-F238E27FC236}">
                <a16:creationId xmlns:a16="http://schemas.microsoft.com/office/drawing/2014/main" id="{C2E7CEFB-E53C-F61D-9680-7B23B7684E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14" b="6992"/>
          <a:stretch/>
        </p:blipFill>
        <p:spPr>
          <a:xfrm>
            <a:off x="6579476" y="0"/>
            <a:ext cx="5612524" cy="6858000"/>
          </a:xfrm>
          <a:prstGeom prst="rect">
            <a:avLst/>
          </a:prstGeom>
        </p:spPr>
      </p:pic>
    </p:spTree>
    <p:extLst>
      <p:ext uri="{BB962C8B-B14F-4D97-AF65-F5344CB8AC3E}">
        <p14:creationId xmlns:p14="http://schemas.microsoft.com/office/powerpoint/2010/main" val="8405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vert="horz" lIns="0" tIns="45720" rIns="90000" bIns="45720" rtlCol="0" anchor="t">
            <a:noAutofit/>
          </a:bodyPr>
          <a:lstStyle/>
          <a:p>
            <a:r>
              <a:rPr lang="en-GB">
                <a:latin typeface="Univers LT Pro 45 Light"/>
              </a:rPr>
              <a:t>You may find the following resources useful for your work on equity:</a:t>
            </a:r>
          </a:p>
          <a:p>
            <a:endParaRPr lang="en-GB">
              <a:latin typeface="Univers LT Pro 45 Light"/>
            </a:endParaRPr>
          </a:p>
          <a:p>
            <a:endParaRPr lang="en-GB">
              <a:latin typeface="Univers LT Pro 45 Light"/>
            </a:endParaRPr>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1482585"/>
            <a:ext cx="11543622" cy="4516301"/>
          </a:xfrm>
          <a:prstGeom prst="rect">
            <a:avLst/>
          </a:prstGeom>
          <a:noFill/>
        </p:spPr>
        <p:txBody>
          <a:bodyPr wrap="square" lIns="91440" tIns="45720" rIns="91440" bIns="45720" rtlCol="0" anchor="t">
            <a:spAutoFit/>
          </a:bodyPr>
          <a:lstStyle/>
          <a:p>
            <a:pPr>
              <a:lnSpc>
                <a:spcPct val="107000"/>
              </a:lnSpc>
            </a:pPr>
            <a:endParaRPr lang="en-GB" kern="100" dirty="0">
              <a:solidFill>
                <a:srgbClr val="FFFF00"/>
              </a:solidFill>
              <a:latin typeface="Arial"/>
              <a:ea typeface="Calibri"/>
              <a:cs typeface="Arial"/>
            </a:endParaRPr>
          </a:p>
          <a:p>
            <a:pPr marL="28575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a:cs typeface="Arial" panose="020B0604020202020204" pitchFamily="34" charset="0"/>
                <a:hlinkClick r:id="rId3">
                  <a:extLst>
                    <a:ext uri="{A12FA001-AC4F-418D-AE19-62706E023703}">
                      <ahyp:hlinkClr xmlns:ahyp="http://schemas.microsoft.com/office/drawing/2018/hyperlinkcolor" val="tx"/>
                    </a:ext>
                  </a:extLst>
                </a:hlinkClick>
              </a:rPr>
              <a:t>UNICEF UK's Article of the week packs</a:t>
            </a:r>
            <a:r>
              <a:rPr lang="en-GB" kern="100" dirty="0">
                <a:solidFill>
                  <a:srgbClr val="FFFF00"/>
                </a:solidFill>
                <a:latin typeface="Arial" panose="020B0604020202020204" pitchFamily="34" charset="0"/>
                <a:ea typeface="Calibri"/>
                <a:cs typeface="Arial" panose="020B0604020202020204" pitchFamily="34" charset="0"/>
              </a:rPr>
              <a:t> (Especially relevant are </a:t>
            </a:r>
            <a:r>
              <a:rPr lang="en-GB" b="0" i="0" dirty="0">
                <a:solidFill>
                  <a:srgbClr val="FFFF00"/>
                </a:solidFill>
                <a:effectLst/>
                <a:latin typeface="Arial" panose="020B0604020202020204" pitchFamily="34" charset="0"/>
                <a:cs typeface="Arial" panose="020B0604020202020204" pitchFamily="34" charset="0"/>
              </a:rPr>
              <a:t>Article 31 Rest, play, culture, arts </a:t>
            </a:r>
            <a:r>
              <a:rPr lang="en-GB" b="1" i="0" u="none"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Article 31 – published 22 June</a:t>
            </a:r>
            <a:r>
              <a:rPr lang="en-GB" b="0" i="0" dirty="0">
                <a:solidFill>
                  <a:srgbClr val="FFFF00"/>
                </a:solidFill>
                <a:effectLst/>
                <a:latin typeface="Arial" panose="020B0604020202020204" pitchFamily="34" charset="0"/>
                <a:cs typeface="Arial" panose="020B0604020202020204" pitchFamily="34" charset="0"/>
              </a:rPr>
              <a:t>;  </a:t>
            </a:r>
            <a:r>
              <a:rPr lang="en-GB" b="1" i="0" u="none" strike="noStrike" dirty="0">
                <a:solidFill>
                  <a:srgbClr val="FFFF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World Book Day – Articles 17, 29 &amp; 31</a:t>
            </a:r>
            <a:r>
              <a:rPr lang="en-GB" kern="100" dirty="0">
                <a:solidFill>
                  <a:srgbClr val="FFFF00"/>
                </a:solidFill>
                <a:latin typeface="Arial" panose="020B0604020202020204" pitchFamily="34" charset="0"/>
                <a:ea typeface="Calibri"/>
                <a:cs typeface="Arial" panose="020B0604020202020204" pitchFamily="34" charset="0"/>
              </a:rPr>
              <a:t>).</a:t>
            </a:r>
          </a:p>
          <a:p>
            <a:pPr marL="285750" indent="-285750">
              <a:lnSpc>
                <a:spcPct val="107000"/>
              </a:lnSpc>
              <a:buFont typeface="Arial" panose="020B0604020202020204" pitchFamily="34" charset="0"/>
              <a:buChar char="•"/>
            </a:pPr>
            <a:endParaRPr lang="en-GB" kern="100" dirty="0">
              <a:solidFill>
                <a:srgbClr val="FFFF00"/>
              </a:solidFill>
              <a:latin typeface="Arial" panose="020B0604020202020204" pitchFamily="34" charset="0"/>
              <a:ea typeface="Calibri"/>
              <a:cs typeface="Arial" panose="020B0604020202020204" pitchFamily="34" charset="0"/>
            </a:endParaRPr>
          </a:p>
          <a:p>
            <a:pPr marL="28575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a:cs typeface="Arial" panose="020B0604020202020204" pitchFamily="34" charset="0"/>
                <a:hlinkClick r:id="rId6">
                  <a:extLst>
                    <a:ext uri="{A12FA001-AC4F-418D-AE19-62706E023703}">
                      <ahyp:hlinkClr xmlns:ahyp="http://schemas.microsoft.com/office/drawing/2018/hyperlinkcolor" val="tx"/>
                    </a:ext>
                  </a:extLst>
                </a:hlinkClick>
              </a:rPr>
              <a:t>Author Nicola Davies has created an art project linked to her book based on the CRC, Every Child a Song</a:t>
            </a:r>
            <a:r>
              <a:rPr lang="en-GB" kern="100" dirty="0">
                <a:solidFill>
                  <a:srgbClr val="FFFF00"/>
                </a:solidFill>
                <a:latin typeface="Arial" panose="020B0604020202020204" pitchFamily="34" charset="0"/>
                <a:ea typeface="Calibri"/>
                <a:cs typeface="Arial" panose="020B0604020202020204" pitchFamily="34" charset="0"/>
              </a:rPr>
              <a:t>. </a:t>
            </a:r>
            <a:endParaRPr lang="en-GB" kern="100" dirty="0">
              <a:solidFill>
                <a:srgbClr val="FFFF00"/>
              </a:solidFill>
              <a:highlight>
                <a:srgbClr val="00FF00"/>
              </a:highlight>
              <a:latin typeface="Arial" panose="020B0604020202020204" pitchFamily="34" charset="0"/>
              <a:ea typeface="Calibri"/>
              <a:cs typeface="Arial" panose="020B0604020202020204" pitchFamily="34" charset="0"/>
            </a:endParaRPr>
          </a:p>
          <a:p>
            <a:pPr marL="285750" indent="-285750">
              <a:lnSpc>
                <a:spcPct val="107000"/>
              </a:lnSpc>
              <a:buFont typeface="Arial" panose="020B0604020202020204" pitchFamily="34" charset="0"/>
              <a:buChar char="•"/>
            </a:pPr>
            <a:endParaRPr lang="en-GB" kern="100" dirty="0">
              <a:solidFill>
                <a:srgbClr val="FFFF00"/>
              </a:solidFill>
              <a:latin typeface="Arial" panose="020B0604020202020204" pitchFamily="34" charset="0"/>
              <a:ea typeface="Calibri"/>
              <a:cs typeface="Arial" panose="020B0604020202020204" pitchFamily="34" charset="0"/>
            </a:endParaRPr>
          </a:p>
          <a:p>
            <a:pPr marL="285750" indent="-285750">
              <a:lnSpc>
                <a:spcPct val="107000"/>
              </a:lnSpc>
              <a:buFont typeface="Arial" panose="020B0604020202020204" pitchFamily="34" charset="0"/>
              <a:buChar char="•"/>
            </a:pPr>
            <a:r>
              <a:rPr lang="en-GB" dirty="0">
                <a:solidFill>
                  <a:srgbClr val="FFFF00"/>
                </a:solidFill>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Royal Ballet and </a:t>
            </a:r>
            <a:r>
              <a:rPr lang="en-GB">
                <a:solidFill>
                  <a:srgbClr val="FFFF00"/>
                </a:solidFill>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Opera Schools - Create </a:t>
            </a:r>
            <a:r>
              <a:rPr lang="en-GB" dirty="0">
                <a:solidFill>
                  <a:srgbClr val="FFFF00"/>
                </a:solidFill>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Day 2025</a:t>
            </a:r>
            <a:endParaRPr lang="en-GB" dirty="0">
              <a:solidFill>
                <a:srgbClr val="FFFF00"/>
              </a:solidFill>
              <a:latin typeface="Arial" panose="020B0604020202020204" pitchFamily="34" charset="0"/>
              <a:ea typeface="Calibri"/>
              <a:cs typeface="Arial" panose="020B0604020202020204" pitchFamily="34" charset="0"/>
            </a:endParaRPr>
          </a:p>
          <a:p>
            <a:pPr marL="285750" indent="-285750">
              <a:lnSpc>
                <a:spcPct val="107000"/>
              </a:lnSpc>
              <a:buFont typeface="Arial" panose="020B0604020202020204" pitchFamily="34" charset="0"/>
              <a:buChar char="•"/>
            </a:pPr>
            <a:endParaRPr lang="en-GB" dirty="0">
              <a:solidFill>
                <a:srgbClr val="FFFF00"/>
              </a:solidFill>
              <a:latin typeface="Arial" panose="020B0604020202020204" pitchFamily="34" charset="0"/>
              <a:ea typeface="Calibri"/>
              <a:cs typeface="Arial" panose="020B0604020202020204" pitchFamily="34" charset="0"/>
            </a:endParaRPr>
          </a:p>
          <a:p>
            <a:pPr marL="285750" indent="-285750">
              <a:lnSpc>
                <a:spcPct val="107000"/>
              </a:lnSpc>
              <a:buFont typeface="Arial" panose="020B0604020202020204" pitchFamily="34" charset="0"/>
              <a:buChar char="•"/>
            </a:pPr>
            <a:r>
              <a:rPr lang="en-GB" dirty="0">
                <a:solidFill>
                  <a:srgbClr val="FFFF00"/>
                </a:solidFill>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Banners and Dragons: The Complete Guide to Creative Campaigning </a:t>
            </a:r>
            <a:r>
              <a:rPr lang="en-GB" dirty="0">
                <a:solidFill>
                  <a:srgbClr val="FFFF00"/>
                </a:solidFill>
                <a:latin typeface="Arial" panose="020B0604020202020204" pitchFamily="34" charset="0"/>
                <a:ea typeface="Calibri"/>
                <a:cs typeface="Arial" panose="020B0604020202020204" pitchFamily="34" charset="0"/>
              </a:rPr>
              <a:t>by Dan Jones is an old book but has some great ideas for creative campaigning, ideal for secondary students</a:t>
            </a:r>
          </a:p>
          <a:p>
            <a:pPr>
              <a:lnSpc>
                <a:spcPct val="107000"/>
              </a:lnSpc>
            </a:pPr>
            <a:endParaRPr lang="en-GB" dirty="0">
              <a:solidFill>
                <a:srgbClr val="DDF3F1"/>
              </a:solidFill>
              <a:latin typeface="Calibri" panose="020F0502020204030204"/>
              <a:ea typeface="Calibri"/>
              <a:cs typeface="Calibri" panose="020F0502020204030204"/>
            </a:endParaRPr>
          </a:p>
          <a:p>
            <a:pPr lvl="0">
              <a:lnSpc>
                <a:spcPct val="107000"/>
              </a:lnSpc>
            </a:pP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pP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Calibri" panose="020B0604020202020204" pitchFamily="34" charset="0"/>
              <a:buChar char="-"/>
            </a:pPr>
            <a:endParaRPr lang="en-GB"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36966C-3A91-D087-AB6F-718E5FAAF98A}"/>
              </a:ext>
            </a:extLst>
          </p:cNvPr>
          <p:cNvSpPr/>
          <p:nvPr/>
        </p:nvSpPr>
        <p:spPr>
          <a:xfrm>
            <a:off x="2530241" y="516"/>
            <a:ext cx="4437247" cy="6857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176316" y="126411"/>
            <a:ext cx="4233759" cy="714793"/>
          </a:xfrm>
        </p:spPr>
        <p:txBody>
          <a:bodyPr/>
          <a:lstStyle/>
          <a:p>
            <a:r>
              <a:rPr lang="en-US"/>
              <a:t>REFLECTION</a:t>
            </a:r>
          </a:p>
        </p:txBody>
      </p:sp>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529036" y="1375110"/>
            <a:ext cx="11552066" cy="460511"/>
          </a:xfrm>
          <a:prstGeom prst="rect">
            <a:avLst/>
          </a:prstGeom>
          <a:noFill/>
        </p:spPr>
        <p:txBody>
          <a:bodyPr wrap="square" lIns="91440" tIns="45720" rIns="91440" bIns="45720" rtlCol="0" anchor="t">
            <a:spAutoFit/>
          </a:bodyPr>
          <a:lstStyle/>
          <a:p>
            <a:pPr>
              <a:lnSpc>
                <a:spcPts val="3120"/>
              </a:lnSpc>
              <a:buClr>
                <a:srgbClr val="FF6937"/>
              </a:buClr>
            </a:pPr>
            <a:endParaRPr lang="en-GB"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9A86C59-1CAD-498E-4863-5F55F45F2638}"/>
              </a:ext>
            </a:extLst>
          </p:cNvPr>
          <p:cNvSpPr txBox="1"/>
          <p:nvPr/>
        </p:nvSpPr>
        <p:spPr>
          <a:xfrm>
            <a:off x="340285" y="1375110"/>
            <a:ext cx="5860817" cy="4388381"/>
          </a:xfrm>
          <a:prstGeom prst="rect">
            <a:avLst/>
          </a:prstGeom>
          <a:noFill/>
        </p:spPr>
        <p:txBody>
          <a:bodyPr wrap="square">
            <a:spAutoFit/>
          </a:bodyPr>
          <a:lstStyle/>
          <a:p>
            <a:pPr algn="l" rtl="0" fontAlgn="base">
              <a:lnSpc>
                <a:spcPts val="2100"/>
              </a:lnSpc>
            </a:pPr>
            <a:r>
              <a:rPr lang="en-GB" sz="1800" b="1" i="0" u="none" strike="noStrike">
                <a:solidFill>
                  <a:srgbClr val="000000"/>
                </a:solidFill>
                <a:effectLst/>
                <a:latin typeface="Univers LT Pro 45 Light" panose="020B0403020202020204" pitchFamily="34" charset="0"/>
              </a:rPr>
              <a:t>Take a few moments for personal thought and reflection:</a:t>
            </a:r>
            <a:r>
              <a:rPr lang="en-US" sz="1800" b="1" i="0" u="none" strike="noStrike">
                <a:solidFill>
                  <a:srgbClr val="000000"/>
                </a:solidFill>
                <a:effectLst/>
                <a:latin typeface="Univers LT Pro 45 Light" panose="020B0403020202020204" pitchFamily="34" charset="0"/>
              </a:rPr>
              <a:t>​</a:t>
            </a:r>
            <a:r>
              <a:rPr lang="en-US" sz="1800" b="1" i="0">
                <a:solidFill>
                  <a:srgbClr val="000000"/>
                </a:solidFill>
                <a:effectLst/>
                <a:latin typeface="Univers LT Pro 45 Light" panose="020B0403020202020204" pitchFamily="34" charset="0"/>
              </a:rPr>
              <a:t>​</a:t>
            </a:r>
            <a:endParaRPr lang="en-US" b="1" i="0">
              <a:solidFill>
                <a:srgbClr val="000000"/>
              </a:solidFill>
              <a:effectLst/>
              <a:latin typeface="Univers LT Pro 45 Light" panose="020B0403020202020204" pitchFamily="34" charset="0"/>
            </a:endParaRPr>
          </a:p>
          <a:p>
            <a:pPr algn="l" rtl="0" fontAlgn="base">
              <a:lnSpc>
                <a:spcPts val="1950"/>
              </a:lnSpc>
            </a:pPr>
            <a:r>
              <a:rPr lang="en-GB" sz="1800" b="0" i="0">
                <a:solidFill>
                  <a:srgbClr val="000000"/>
                </a:solidFill>
                <a:effectLst/>
                <a:latin typeface="Univers LT Pro 45 Light" panose="020B0403020202020204" pitchFamily="34" charset="0"/>
              </a:rPr>
              <a:t>​</a:t>
            </a:r>
            <a:endParaRPr lang="en-GB" b="0" i="0">
              <a:solidFill>
                <a:srgbClr val="000000"/>
              </a:solidFill>
              <a:effectLst/>
              <a:latin typeface="Univers LT Pro 45 Light" panose="020B0403020202020204" pitchFamily="34" charset="0"/>
            </a:endParaRPr>
          </a:p>
          <a:p>
            <a:pPr marL="285750" indent="-285750" algn="l" rtl="0" fontAlgn="base">
              <a:lnSpc>
                <a:spcPts val="2100"/>
              </a:lnSpc>
              <a:buFont typeface="Wingdings" panose="05000000000000000000" pitchFamily="2" charset="2"/>
              <a:buChar char="§"/>
            </a:pPr>
            <a:r>
              <a:rPr lang="en-GB" sz="1800" b="0" i="1" u="none" strike="noStrike">
                <a:solidFill>
                  <a:srgbClr val="000000"/>
                </a:solidFill>
                <a:effectLst/>
                <a:latin typeface="Univers LT Pro 45 Light" panose="020B0403020202020204" pitchFamily="34" charset="0"/>
              </a:rPr>
              <a:t>‘Before a child talks, they sing. As soon as they stand, they dance. Before they write, they draw. Art is fundamental to human expression.’ Phylicia Rashad</a:t>
            </a:r>
            <a:endParaRPr lang="en-US" b="0" i="1">
              <a:solidFill>
                <a:srgbClr val="000000"/>
              </a:solidFill>
              <a:effectLst/>
              <a:latin typeface="Univers LT Pro 45 Light" panose="020B0403020202020204" pitchFamily="34" charset="0"/>
            </a:endParaRPr>
          </a:p>
          <a:p>
            <a:pPr algn="l" rtl="0" fontAlgn="base">
              <a:lnSpc>
                <a:spcPts val="2100"/>
              </a:lnSpc>
            </a:pPr>
            <a:endParaRPr lang="en-GB" sz="1800" b="0" i="0">
              <a:solidFill>
                <a:srgbClr val="000000"/>
              </a:solidFill>
              <a:effectLst/>
              <a:latin typeface="Univers LT Pro 45 Light" panose="020B0403020202020204" pitchFamily="34" charset="0"/>
            </a:endParaRPr>
          </a:p>
          <a:p>
            <a:pPr marL="285750" indent="-285750" algn="l" rtl="0" fontAlgn="base">
              <a:lnSpc>
                <a:spcPts val="2100"/>
              </a:lnSpc>
              <a:buFont typeface="Wingdings" panose="05000000000000000000" pitchFamily="2" charset="2"/>
              <a:buChar char="§"/>
            </a:pPr>
            <a:r>
              <a:rPr lang="en-GB">
                <a:solidFill>
                  <a:srgbClr val="000000"/>
                </a:solidFill>
                <a:latin typeface="Univers LT Pro 45 Light" panose="020B0403020202020204" pitchFamily="34" charset="0"/>
              </a:rPr>
              <a:t>Reflect on the statement above and the importance of the right to and rights through the arts. How can you support this in your role?</a:t>
            </a:r>
          </a:p>
          <a:p>
            <a:pPr marL="285750" indent="-285750" algn="l" rtl="0" fontAlgn="base">
              <a:lnSpc>
                <a:spcPts val="2100"/>
              </a:lnSpc>
              <a:buFont typeface="Wingdings" panose="05000000000000000000" pitchFamily="2" charset="2"/>
              <a:buChar char="§"/>
            </a:pPr>
            <a:endParaRPr lang="en-GB">
              <a:solidFill>
                <a:srgbClr val="000000"/>
              </a:solidFill>
              <a:latin typeface="Univers LT Pro 45 Light" panose="020B0403020202020204" pitchFamily="34" charset="0"/>
            </a:endParaRPr>
          </a:p>
          <a:p>
            <a:pPr algn="l" rtl="0" fontAlgn="base">
              <a:lnSpc>
                <a:spcPts val="2100"/>
              </a:lnSpc>
            </a:pPr>
            <a:r>
              <a:rPr lang="en-GB">
                <a:solidFill>
                  <a:srgbClr val="000000"/>
                </a:solidFill>
                <a:latin typeface="Univers LT Pro 45 Light" panose="020B0403020202020204" pitchFamily="34" charset="0"/>
              </a:rPr>
              <a:t>We would any work you produce inspired by this edition of Spotlight. Please share on our dedicated </a:t>
            </a:r>
            <a:r>
              <a:rPr lang="en-GB">
                <a:solidFill>
                  <a:srgbClr val="000000"/>
                </a:solidFill>
                <a:latin typeface="Univers LT Pro 45 Light" panose="020B0403020202020204" pitchFamily="34" charset="0"/>
                <a:hlinkClick r:id="rId3"/>
              </a:rPr>
              <a:t>RRSA Facebook group</a:t>
            </a:r>
            <a:r>
              <a:rPr lang="en-GB">
                <a:solidFill>
                  <a:srgbClr val="000000"/>
                </a:solidFill>
                <a:latin typeface="Univers LT Pro 45 Light" panose="020B0403020202020204" pitchFamily="34" charset="0"/>
              </a:rPr>
              <a:t>. </a:t>
            </a:r>
            <a:endParaRPr lang="en-US" b="0" i="0">
              <a:solidFill>
                <a:srgbClr val="000000"/>
              </a:solidFill>
              <a:effectLst/>
              <a:latin typeface="Arial" panose="020B0604020202020204" pitchFamily="34" charset="0"/>
            </a:endParaRPr>
          </a:p>
          <a:p>
            <a:pPr algn="l" rtl="0" fontAlgn="base">
              <a:lnSpc>
                <a:spcPts val="2100"/>
              </a:lnSpc>
            </a:pPr>
            <a:r>
              <a:rPr lang="en-US" sz="1800"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p:txBody>
      </p:sp>
      <p:pic>
        <p:nvPicPr>
          <p:cNvPr id="8" name="Picture 7" descr="A painting of a tree with flowers&#10;&#10;Description automatically generated">
            <a:extLst>
              <a:ext uri="{FF2B5EF4-FFF2-40B4-BE49-F238E27FC236}">
                <a16:creationId xmlns:a16="http://schemas.microsoft.com/office/drawing/2014/main" id="{0DF3C9A9-D463-F144-E114-478A8DEE49F9}"/>
              </a:ext>
            </a:extLst>
          </p:cNvPr>
          <p:cNvPicPr>
            <a:picLocks noChangeAspect="1"/>
          </p:cNvPicPr>
          <p:nvPr/>
        </p:nvPicPr>
        <p:blipFill rotWithShape="1">
          <a:blip r:embed="rId4">
            <a:extLst>
              <a:ext uri="{28A0092B-C50C-407E-A947-70E740481C1C}">
                <a14:useLocalDpi xmlns:a14="http://schemas.microsoft.com/office/drawing/2010/main" val="0"/>
              </a:ext>
            </a:extLst>
          </a:blip>
          <a:srcRect l="9538" r="9527" b="1660"/>
          <a:stretch/>
        </p:blipFill>
        <p:spPr>
          <a:xfrm rot="5400000">
            <a:off x="5942800" y="458000"/>
            <a:ext cx="6857484" cy="5941484"/>
          </a:xfrm>
          <a:prstGeom prst="rect">
            <a:avLst/>
          </a:prstGeom>
        </p:spPr>
      </p:pic>
    </p:spTree>
    <p:extLst>
      <p:ext uri="{BB962C8B-B14F-4D97-AF65-F5344CB8AC3E}">
        <p14:creationId xmlns:p14="http://schemas.microsoft.com/office/powerpoint/2010/main" val="170853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624515" y="472562"/>
            <a:ext cx="3558350" cy="714793"/>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624515" y="1315830"/>
            <a:ext cx="9180743" cy="959943"/>
          </a:xfrm>
          <a:prstGeom prst="rect">
            <a:avLst/>
          </a:prstGeom>
          <a:noFill/>
        </p:spPr>
        <p:txBody>
          <a:bodyPr wrap="square" lIns="91440" tIns="45720" rIns="91440" bIns="45720" anchor="t">
            <a:spAutoFit/>
          </a:bodyPr>
          <a:lstStyle/>
          <a:p>
            <a:pPr>
              <a:lnSpc>
                <a:spcPct val="107000"/>
              </a:lnSpc>
            </a:pPr>
            <a:r>
              <a:rPr lang="en-GB">
                <a:latin typeface="Arial"/>
                <a:ea typeface="Times New Roman" panose="02020603050405020304" pitchFamily="18" charset="0"/>
                <a:cs typeface="Arial"/>
              </a:rPr>
              <a:t>Topic: Exploring rights through the arts</a:t>
            </a:r>
          </a:p>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699824" y="2046581"/>
            <a:ext cx="10097914" cy="4811419"/>
          </a:xfrm>
          <a:prstGeom prst="rect">
            <a:avLst/>
          </a:prstGeom>
        </p:spPr>
        <p:txBody>
          <a:bodyPr vert="horz" lIns="0" tIns="45720" rIns="91440" bIns="45720" numCol="2" rtlCol="0" anchor="t">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a:solidFill>
                  <a:schemeClr val="tx1"/>
                </a:solidFill>
                <a:latin typeface="Arial" panose="020B0604020202020204" pitchFamily="34" charset="0"/>
                <a:cs typeface="Arial" panose="020B0604020202020204" pitchFamily="34" charset="0"/>
              </a:rPr>
              <a:t>Slide 6: Links to RRSA Outcomes</a:t>
            </a:r>
          </a:p>
          <a:p>
            <a:pPr>
              <a:lnSpc>
                <a:spcPct val="150000"/>
              </a:lnSpc>
            </a:pPr>
            <a:r>
              <a:rPr lang="en-US">
                <a:solidFill>
                  <a:schemeClr val="tx1"/>
                </a:solidFill>
                <a:latin typeface="Arial" panose="020B0604020202020204" pitchFamily="34" charset="0"/>
                <a:cs typeface="Arial" panose="020B0604020202020204" pitchFamily="34" charset="0"/>
              </a:rPr>
              <a:t>Slide 7: Links to Articles</a:t>
            </a:r>
          </a:p>
          <a:p>
            <a:pPr>
              <a:lnSpc>
                <a:spcPct val="150000"/>
              </a:lnSpc>
            </a:pPr>
            <a:r>
              <a:rPr lang="en-US">
                <a:solidFill>
                  <a:schemeClr val="tx1"/>
                </a:solidFill>
                <a:latin typeface="Arial" panose="020B0604020202020204" pitchFamily="34" charset="0"/>
                <a:cs typeface="Arial" panose="020B0604020202020204" pitchFamily="34" charset="0"/>
              </a:rPr>
              <a:t>Slide 8: Case Study 1: Christ Church Primary, Hampstead</a:t>
            </a:r>
          </a:p>
          <a:p>
            <a:pPr>
              <a:lnSpc>
                <a:spcPct val="150000"/>
              </a:lnSpc>
            </a:pPr>
            <a:r>
              <a:rPr lang="en-US">
                <a:solidFill>
                  <a:schemeClr val="tx1"/>
                </a:solidFill>
                <a:latin typeface="Arial" panose="020B0604020202020204" pitchFamily="34" charset="0"/>
                <a:cs typeface="Arial" panose="020B0604020202020204" pitchFamily="34" charset="0"/>
              </a:rPr>
              <a:t>Slide 9: Case Study 2: Maryland Primary, Newham</a:t>
            </a:r>
          </a:p>
          <a:p>
            <a:pPr>
              <a:lnSpc>
                <a:spcPct val="150000"/>
              </a:lnSpc>
            </a:pPr>
            <a:r>
              <a:rPr lang="en-US">
                <a:solidFill>
                  <a:schemeClr val="tx1"/>
                </a:solidFill>
                <a:latin typeface="Arial" panose="020B0604020202020204" pitchFamily="34" charset="0"/>
                <a:cs typeface="Arial" panose="020B0604020202020204" pitchFamily="34" charset="0"/>
              </a:rPr>
              <a:t>Slide 10: Let’s Discuss</a:t>
            </a:r>
          </a:p>
          <a:p>
            <a:pPr>
              <a:lnSpc>
                <a:spcPct val="150000"/>
              </a:lnSpc>
            </a:pPr>
            <a:r>
              <a:rPr lang="en-US">
                <a:solidFill>
                  <a:schemeClr val="tx1"/>
                </a:solidFill>
                <a:latin typeface="Arial" panose="020B0604020202020204" pitchFamily="34" charset="0"/>
                <a:cs typeface="Arial" panose="020B0604020202020204" pitchFamily="34" charset="0"/>
              </a:rPr>
              <a:t>Slide 11: Activities</a:t>
            </a:r>
          </a:p>
          <a:p>
            <a:pPr>
              <a:lnSpc>
                <a:spcPct val="150000"/>
              </a:lnSpc>
            </a:pPr>
            <a:r>
              <a:rPr lang="en-US">
                <a:solidFill>
                  <a:schemeClr val="tx1"/>
                </a:solidFill>
                <a:latin typeface="Arial" panose="020B0604020202020204" pitchFamily="34" charset="0"/>
                <a:cs typeface="Arial" panose="020B0604020202020204" pitchFamily="34" charset="0"/>
              </a:rPr>
              <a:t>Slide 12: Every Child a Song – an art project resource</a:t>
            </a:r>
          </a:p>
          <a:p>
            <a:pPr>
              <a:lnSpc>
                <a:spcPct val="150000"/>
              </a:lnSpc>
            </a:pPr>
            <a:r>
              <a:rPr lang="en-US">
                <a:solidFill>
                  <a:schemeClr val="tx1"/>
                </a:solidFill>
                <a:latin typeface="Arial" panose="020B0604020202020204" pitchFamily="34" charset="0"/>
                <a:cs typeface="Arial" panose="020B0604020202020204" pitchFamily="34" charset="0"/>
              </a:rPr>
              <a:t>Slide 13: Exploring Rights through Music</a:t>
            </a:r>
          </a:p>
          <a:p>
            <a:pPr>
              <a:lnSpc>
                <a:spcPct val="150000"/>
              </a:lnSpc>
            </a:pPr>
            <a:r>
              <a:rPr lang="en-US">
                <a:solidFill>
                  <a:schemeClr val="tx1"/>
                </a:solidFill>
                <a:latin typeface="Arial" panose="020B0604020202020204" pitchFamily="34" charset="0"/>
                <a:cs typeface="Arial" panose="020B0604020202020204" pitchFamily="34" charset="0"/>
              </a:rPr>
              <a:t>Slide 14: Resources</a:t>
            </a:r>
          </a:p>
          <a:p>
            <a:pPr>
              <a:lnSpc>
                <a:spcPct val="150000"/>
              </a:lnSpc>
            </a:pPr>
            <a:r>
              <a:rPr lang="en-US">
                <a:solidFill>
                  <a:schemeClr val="tx1"/>
                </a:solidFill>
                <a:latin typeface="Arial" panose="020B0604020202020204" pitchFamily="34" charset="0"/>
                <a:cs typeface="Arial" panose="020B0604020202020204" pitchFamily="34" charset="0"/>
              </a:rPr>
              <a:t>Slide 15: Reflection</a:t>
            </a:r>
          </a:p>
          <a:p>
            <a:pPr>
              <a:lnSpc>
                <a:spcPct val="150000"/>
              </a:lnSpc>
            </a:pP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166833"/>
            <a:ext cx="4637025"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vert="horz" lIns="0" tIns="45720" rIns="91440" bIns="45720" rtlCol="0" anchor="t">
            <a:normAutofit fontScale="25000" lnSpcReduction="20000"/>
          </a:bodyPr>
          <a:lstStyle/>
          <a:p>
            <a:pPr marL="0" lvl="0" indent="0">
              <a:lnSpc>
                <a:spcPct val="107000"/>
              </a:lnSpc>
              <a:buNone/>
            </a:pPr>
            <a:endParaRPr lang="en-GB" sz="7200" kern="100">
              <a:effectLst/>
              <a:latin typeface="Arial" panose="020B0604020202020204" pitchFamily="34" charset="0"/>
              <a:ea typeface="Calibri" panose="020F0502020204030204" pitchFamily="34" charset="0"/>
              <a:cs typeface="Arial" panose="020B0604020202020204" pitchFamily="34" charset="0"/>
            </a:endParaRPr>
          </a:p>
          <a:p>
            <a:pPr algn="l" rtl="0" fontAlgn="base">
              <a:lnSpc>
                <a:spcPct val="120000"/>
              </a:lnSpc>
              <a:buFont typeface="Arial" panose="020B0604020202020204" pitchFamily="34" charset="0"/>
              <a:buChar char="•"/>
            </a:pPr>
            <a:r>
              <a:rPr lang="en-GB" sz="7200" b="0" i="0" u="none" strike="noStrike">
                <a:solidFill>
                  <a:srgbClr val="000000"/>
                </a:solidFill>
                <a:effectLst/>
                <a:latin typeface="Arial" panose="020B0604020202020204" pitchFamily="34" charset="0"/>
              </a:rPr>
              <a:t>To reflect on how children in your school access their right to participate in cultural life and the arts.</a:t>
            </a:r>
          </a:p>
          <a:p>
            <a:pPr algn="l" rtl="0" fontAlgn="base">
              <a:lnSpc>
                <a:spcPct val="120000"/>
              </a:lnSpc>
              <a:buFont typeface="Arial" panose="020B0604020202020204" pitchFamily="34" charset="0"/>
              <a:buChar char="•"/>
            </a:pPr>
            <a:r>
              <a:rPr lang="en-GB" sz="7200" b="0" i="0" u="none" strike="noStrike">
                <a:solidFill>
                  <a:srgbClr val="000000"/>
                </a:solidFill>
                <a:effectLst/>
                <a:latin typeface="Arial" panose="020B0604020202020204" pitchFamily="34" charset="0"/>
              </a:rPr>
              <a:t>To reflect on how to use the arts as a vehicle for your pupils to develop and deepen their understanding of children’s rights.</a:t>
            </a:r>
          </a:p>
          <a:p>
            <a:pPr marL="0" indent="0" algn="l" rtl="0" fontAlgn="base">
              <a:lnSpc>
                <a:spcPct val="120000"/>
              </a:lnSpc>
              <a:buNone/>
            </a:pPr>
            <a:r>
              <a:rPr lang="en-GB" sz="7200" b="0" i="0" u="none" strike="noStrike">
                <a:solidFill>
                  <a:srgbClr val="000000"/>
                </a:solidFill>
                <a:effectLst/>
                <a:latin typeface="Arial"/>
                <a:cs typeface="Arial"/>
              </a:rPr>
              <a:t>​</a:t>
            </a:r>
          </a:p>
          <a:p>
            <a:pPr marL="0" indent="0" algn="l" rtl="0" fontAlgn="base">
              <a:buNone/>
            </a:pPr>
            <a:r>
              <a:rPr lang="en-GB" sz="7200" b="0" i="0" u="none" strike="noStrike">
                <a:solidFill>
                  <a:srgbClr val="000000"/>
                </a:solidFill>
                <a:effectLst/>
                <a:latin typeface="Arial" panose="020B0604020202020204" pitchFamily="34" charset="0"/>
              </a:rPr>
              <a:t> ​</a:t>
            </a:r>
            <a:endParaRPr lang="en-GB" sz="9600" b="0" i="0">
              <a:solidFill>
                <a:srgbClr val="000000"/>
              </a:solidFill>
              <a:effectLst/>
              <a:latin typeface="Arial" panose="020B0604020202020204" pitchFamily="34" charset="0"/>
            </a:endParaRPr>
          </a:p>
        </p:txBody>
      </p:sp>
      <p:pic>
        <p:nvPicPr>
          <p:cNvPr id="4" name="Picture 3" descr="A drawing of a house made of fruits&#10;&#10;Description automatically generated">
            <a:extLst>
              <a:ext uri="{FF2B5EF4-FFF2-40B4-BE49-F238E27FC236}">
                <a16:creationId xmlns:a16="http://schemas.microsoft.com/office/drawing/2014/main" id="{E747EED2-52D2-ED06-596B-7B98AE16AA5B}"/>
              </a:ext>
            </a:extLst>
          </p:cNvPr>
          <p:cNvPicPr>
            <a:picLocks noChangeAspect="1"/>
          </p:cNvPicPr>
          <p:nvPr/>
        </p:nvPicPr>
        <p:blipFill rotWithShape="1">
          <a:blip r:embed="rId3">
            <a:extLst>
              <a:ext uri="{28A0092B-C50C-407E-A947-70E740481C1C}">
                <a14:useLocalDpi xmlns:a14="http://schemas.microsoft.com/office/drawing/2010/main" val="0"/>
              </a:ext>
            </a:extLst>
          </a:blip>
          <a:srcRect l="7525" t="20291" r="3532" b="13129"/>
          <a:stretch/>
        </p:blipFill>
        <p:spPr>
          <a:xfrm>
            <a:off x="5713856" y="0"/>
            <a:ext cx="6478144" cy="6858000"/>
          </a:xfrm>
          <a:prstGeom prst="rect">
            <a:avLst/>
          </a:prstGeom>
        </p:spPr>
      </p:pic>
      <p:pic>
        <p:nvPicPr>
          <p:cNvPr id="6" name="Picture 5" descr="A white circle with blue letters on it&#10;&#10;Description automatically generated">
            <a:extLst>
              <a:ext uri="{FF2B5EF4-FFF2-40B4-BE49-F238E27FC236}">
                <a16:creationId xmlns:a16="http://schemas.microsoft.com/office/drawing/2014/main" id="{1E6BAAB6-BCC2-AB31-47FD-F20D91B1E9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0622" y="5811900"/>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THREE 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616935" y="2868959"/>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time is tight, use the introduction slide and choose from the key discussion questions to explore with your colleagues.</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a:t>
            </a:r>
          </a:p>
          <a:p>
            <a:pPr marL="342900" indent="-342900">
              <a:lnSpc>
                <a:spcPct val="107000"/>
              </a:lnSpc>
              <a:spcAft>
                <a:spcPts val="800"/>
              </a:spcAft>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You may wish to cover the content over a number of staff meeting sessions.</a:t>
            </a:r>
            <a:endParaRPr lang="en-GB" sz="200"/>
          </a:p>
          <a:p>
            <a:pPr marL="0" indent="0">
              <a:lnSpc>
                <a:spcPct val="107000"/>
              </a:lnSpc>
              <a:spcAft>
                <a:spcPts val="800"/>
              </a:spcAft>
              <a:buNone/>
            </a:pPr>
            <a:endParaRPr lang="en-GB" sz="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F7618A-F0BA-452F-894F-6678C49ABFED}"/>
              </a:ext>
            </a:extLst>
          </p:cNvPr>
          <p:cNvSpPr txBox="1"/>
          <p:nvPr/>
        </p:nvSpPr>
        <p:spPr>
          <a:xfrm>
            <a:off x="6454749" y="1798659"/>
            <a:ext cx="5467611" cy="959943"/>
          </a:xfrm>
          <a:prstGeom prst="rect">
            <a:avLst/>
          </a:prstGeom>
          <a:noFill/>
        </p:spPr>
        <p:txBody>
          <a:bodyPr wrap="square">
            <a:spAutoFit/>
          </a:bodyPr>
          <a:lstStyle/>
          <a:p>
            <a:pPr>
              <a:lnSpc>
                <a:spcPct val="107000"/>
              </a:lnSpc>
            </a:pPr>
            <a:r>
              <a:rPr lang="en-GB" kern="100">
                <a:latin typeface="Arial" panose="020B0604020202020204" pitchFamily="34" charset="0"/>
                <a:ea typeface="Calibri" panose="020F0502020204030204" pitchFamily="34" charset="0"/>
                <a:cs typeface="Arial" panose="020B0604020202020204" pitchFamily="34" charset="0"/>
              </a:rPr>
              <a:t>Read through the slides and notes pages to identify the most relevant activities for your colleagues and any preparation or resources needed. </a:t>
            </a:r>
          </a:p>
        </p:txBody>
      </p:sp>
      <p:pic>
        <p:nvPicPr>
          <p:cNvPr id="6" name="Picture 5" descr="A drawing of a person's head&#10;&#10;Description automatically generated">
            <a:extLst>
              <a:ext uri="{FF2B5EF4-FFF2-40B4-BE49-F238E27FC236}">
                <a16:creationId xmlns:a16="http://schemas.microsoft.com/office/drawing/2014/main" id="{81FC8A29-0603-1364-75C1-81E95B24AE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7" b="22009"/>
          <a:stretch/>
        </p:blipFill>
        <p:spPr>
          <a:xfrm>
            <a:off x="-223805" y="0"/>
            <a:ext cx="6319805" cy="6858000"/>
          </a:xfrm>
          <a:prstGeom prst="rect">
            <a:avLst/>
          </a:prstGeom>
        </p:spPr>
      </p:pic>
    </p:spTree>
    <p:extLst>
      <p:ext uri="{BB962C8B-B14F-4D97-AF65-F5344CB8AC3E}">
        <p14:creationId xmlns:p14="http://schemas.microsoft.com/office/powerpoint/2010/main" val="4159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913086" y="1804270"/>
            <a:ext cx="3987289" cy="4425122"/>
          </a:xfrm>
          <a:prstGeom prst="rect">
            <a:avLst/>
          </a:prstGeom>
          <a:noFill/>
        </p:spPr>
        <p:txBody>
          <a:bodyPr wrap="square" lIns="91440" tIns="45720" rIns="91440" bIns="45720" rtlCol="0" anchor="t">
            <a:spAutoFit/>
          </a:bodyPr>
          <a:lstStyle/>
          <a:p>
            <a:pPr>
              <a:lnSpc>
                <a:spcPct val="107000"/>
              </a:lnSpc>
              <a:spcAft>
                <a:spcPts val="800"/>
              </a:spcAft>
            </a:pPr>
            <a:r>
              <a:rPr lang="en-GB" sz="1800" b="0" i="0" u="none" strike="noStrike">
                <a:solidFill>
                  <a:srgbClr val="000000"/>
                </a:solidFill>
                <a:effectLst/>
                <a:latin typeface="Arial"/>
                <a:cs typeface="Arial"/>
              </a:rPr>
              <a:t>The arts offer a powerful way to explore children’s rights and the principles and values that underpin rights. </a:t>
            </a:r>
          </a:p>
          <a:p>
            <a:pPr>
              <a:lnSpc>
                <a:spcPct val="107000"/>
              </a:lnSpc>
              <a:spcAft>
                <a:spcPts val="800"/>
              </a:spcAft>
            </a:pPr>
            <a:r>
              <a:rPr lang="en-GB" sz="1800" b="0" i="0" u="none" strike="noStrike">
                <a:solidFill>
                  <a:srgbClr val="000000"/>
                </a:solidFill>
                <a:effectLst/>
                <a:latin typeface="Arial"/>
                <a:cs typeface="Arial"/>
              </a:rPr>
              <a:t>Participation in artistic and cultural activities is also a right itself. </a:t>
            </a:r>
          </a:p>
          <a:p>
            <a:pPr>
              <a:lnSpc>
                <a:spcPct val="107000"/>
              </a:lnSpc>
              <a:spcAft>
                <a:spcPts val="800"/>
              </a:spcAft>
            </a:pPr>
            <a:r>
              <a:rPr lang="en-GB" sz="1800" b="0" i="0" u="none" strike="noStrike">
                <a:solidFill>
                  <a:srgbClr val="000000"/>
                </a:solidFill>
                <a:effectLst/>
                <a:latin typeface="Arial"/>
                <a:cs typeface="Arial"/>
              </a:rPr>
              <a:t>Many Rights Respecting Schools have found the arts an excellent way to explore articles from the Convention and this session will support you to consider how to strengthen links to rights within art, dance, drama and music at your school.</a:t>
            </a:r>
          </a:p>
        </p:txBody>
      </p:sp>
      <p:sp>
        <p:nvSpPr>
          <p:cNvPr id="26" name="TextBox 25">
            <a:extLst>
              <a:ext uri="{FF2B5EF4-FFF2-40B4-BE49-F238E27FC236}">
                <a16:creationId xmlns:a16="http://schemas.microsoft.com/office/drawing/2014/main" id="{C32CA361-86A3-544A-EAB3-0B0F77D5B03B}"/>
              </a:ext>
            </a:extLst>
          </p:cNvPr>
          <p:cNvSpPr txBox="1"/>
          <p:nvPr/>
        </p:nvSpPr>
        <p:spPr>
          <a:xfrm>
            <a:off x="734468" y="5726695"/>
            <a:ext cx="6698822" cy="1354217"/>
          </a:xfrm>
          <a:prstGeom prst="rect">
            <a:avLst/>
          </a:prstGeom>
          <a:noFill/>
        </p:spPr>
        <p:txBody>
          <a:bodyPr wrap="square" rtlCol="0">
            <a:spAutoFit/>
          </a:bodyPr>
          <a:lstStyle/>
          <a:p>
            <a:pPr algn="ctr"/>
            <a:r>
              <a:rPr lang="en-GB" sz="1600" dirty="0">
                <a:solidFill>
                  <a:srgbClr val="00AEEF"/>
                </a:solidFill>
                <a:latin typeface="Arial" panose="020B0604020202020204" pitchFamily="34" charset="0"/>
                <a:cs typeface="Arial" panose="020B0604020202020204" pitchFamily="34" charset="0"/>
              </a:rPr>
              <a:t>'Last year over 26,000 children joined Create Day 24, a Royal Ballet and Opera Schools event, offering children the opportunity to explore rights through singing dancing and design. </a:t>
            </a:r>
          </a:p>
          <a:p>
            <a:pPr algn="ctr"/>
            <a:r>
              <a:rPr lang="en-GB" sz="1600" dirty="0">
                <a:solidFill>
                  <a:srgbClr val="00AEEF"/>
                </a:solidFill>
                <a:latin typeface="Arial" panose="020B0604020202020204" pitchFamily="34" charset="0"/>
                <a:cs typeface="Arial" panose="020B0604020202020204" pitchFamily="34" charset="0"/>
                <a:hlinkClick r:id="rId5"/>
              </a:rPr>
              <a:t>Sign your school up to Create Day 25! </a:t>
            </a:r>
            <a:endParaRPr lang="en-GB" sz="1600" dirty="0">
              <a:solidFill>
                <a:srgbClr val="00AEEF"/>
              </a:solidFill>
              <a:latin typeface="Arial" panose="020B0604020202020204" pitchFamily="34" charset="0"/>
              <a:cs typeface="Arial" panose="020B0604020202020204" pitchFamily="34" charset="0"/>
            </a:endParaRPr>
          </a:p>
          <a:p>
            <a:pPr algn="ctr"/>
            <a:endParaRPr lang="en-GB" dirty="0">
              <a:solidFill>
                <a:srgbClr val="00AEEF"/>
              </a:solidFill>
              <a:latin typeface="Arial" panose="020B0604020202020204" pitchFamily="34" charset="0"/>
              <a:cs typeface="Arial" panose="020B0604020202020204" pitchFamily="34" charset="0"/>
            </a:endParaRP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910" y="1245933"/>
            <a:ext cx="7753176" cy="4655615"/>
          </a:xfrm>
          <a:prstGeom prst="rect">
            <a:avLst/>
          </a:prstGeom>
        </p:spPr>
      </p:pic>
      <p:pic>
        <p:nvPicPr>
          <p:cNvPr id="3" name="Online Media 2" title="Create Day '24">
            <a:hlinkClick r:id="" action="ppaction://media"/>
            <a:extLst>
              <a:ext uri="{FF2B5EF4-FFF2-40B4-BE49-F238E27FC236}">
                <a16:creationId xmlns:a16="http://schemas.microsoft.com/office/drawing/2014/main" id="{B52BFF8C-FE13-C908-EAE0-E7AFB5D061E0}"/>
              </a:ext>
            </a:extLst>
          </p:cNvPr>
          <p:cNvPicPr>
            <a:picLocks noRot="1" noChangeAspect="1"/>
          </p:cNvPicPr>
          <p:nvPr>
            <a:videoFile r:link="rId1"/>
          </p:nvPr>
        </p:nvPicPr>
        <p:blipFill>
          <a:blip r:embed="rId7"/>
          <a:stretch>
            <a:fillRect/>
          </a:stretch>
        </p:blipFill>
        <p:spPr>
          <a:xfrm>
            <a:off x="1144649" y="1960726"/>
            <a:ext cx="5903839" cy="3335669"/>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3538276"/>
          </a:xfrm>
          <a:prstGeom prst="rect">
            <a:avLst/>
          </a:prstGeom>
          <a:noFill/>
        </p:spPr>
        <p:txBody>
          <a:bodyPr wrap="square" lIns="91440" tIns="45720" rIns="91440" bIns="45720" anchor="t">
            <a:spAutoFit/>
          </a:bodyPr>
          <a:lstStyle/>
          <a:p>
            <a:pPr>
              <a:lnSpc>
                <a:spcPct val="107000"/>
              </a:lnSpc>
              <a:spcAft>
                <a:spcPts val="800"/>
              </a:spcAft>
            </a:pPr>
            <a:r>
              <a:rPr lang="en-GB" b="1">
                <a:solidFill>
                  <a:srgbClr val="FFFF00"/>
                </a:solidFill>
                <a:latin typeface="Univers LT Pro 45 Light" panose="020B0403020202020204" pitchFamily="34" charset="0"/>
                <a:ea typeface="Times New Roman" panose="02020603050405020304" pitchFamily="18" charset="0"/>
                <a:cs typeface="Arial"/>
              </a:rPr>
              <a:t>STRAND</a:t>
            </a:r>
            <a:r>
              <a:rPr lang="en-GB" sz="1800" b="1">
                <a:solidFill>
                  <a:srgbClr val="FFFF00"/>
                </a:solidFill>
                <a:effectLst/>
                <a:latin typeface="Univers LT Pro 45 Light" panose="020B0403020202020204" pitchFamily="34" charset="0"/>
                <a:ea typeface="Times New Roman" panose="02020603050405020304" pitchFamily="18" charset="0"/>
                <a:cs typeface="Arial"/>
              </a:rPr>
              <a:t> A:  TEACHING AND LEARNING ABOUT RIGHTS</a:t>
            </a:r>
            <a:endParaRPr lang="en-GB">
              <a:latin typeface="Univers LT Pro 45 Light" panose="020B0403020202020204" pitchFamily="34" charset="0"/>
              <a:cs typeface="Arial"/>
            </a:endParaRPr>
          </a:p>
          <a:p>
            <a:r>
              <a:rPr lang="en-GB">
                <a:latin typeface="Univers LT Pro 45 Light" panose="020B0403020202020204" pitchFamily="34" charset="0"/>
              </a:rPr>
              <a:t>Outcome 1: Children, young people and the wider school community know about and understand the United Nations Convention on the Rights of the Child and can share how it impacts on their lives and on the lives of children everywhere. </a:t>
            </a:r>
            <a:r>
              <a:rPr lang="en-GB">
                <a:latin typeface="Univers LT Pro 45 Light" panose="020B0403020202020204" pitchFamily="34" charset="0"/>
                <a:cs typeface="Arial"/>
              </a:rPr>
              <a:t> </a:t>
            </a:r>
          </a:p>
          <a:p>
            <a:endParaRPr lang="en-GB" sz="1800">
              <a:effectLst/>
              <a:latin typeface="Univers LT Pro 45 Light" panose="020B0403020202020204" pitchFamily="34" charset="0"/>
              <a:ea typeface="Calibri" panose="020F0502020204030204" pitchFamily="34" charset="0"/>
              <a:cs typeface="Arial"/>
            </a:endParaRPr>
          </a:p>
          <a:p>
            <a:r>
              <a:rPr lang="en-GB" b="1">
                <a:solidFill>
                  <a:srgbClr val="FFFF00"/>
                </a:solidFill>
                <a:latin typeface="Univers LT Pro 45 Light" panose="020B0403020202020204" pitchFamily="34" charset="0"/>
                <a:ea typeface="Times New Roman" panose="02020603050405020304" pitchFamily="18" charset="0"/>
                <a:cs typeface="Arial"/>
              </a:rPr>
              <a:t>STRAND</a:t>
            </a:r>
            <a:r>
              <a:rPr lang="en-GB" sz="1800" b="1">
                <a:solidFill>
                  <a:srgbClr val="FFFF00"/>
                </a:solidFill>
                <a:effectLst/>
                <a:latin typeface="Univers LT Pro 45 Light" panose="020B0403020202020204" pitchFamily="34" charset="0"/>
                <a:ea typeface="Times New Roman" panose="02020603050405020304" pitchFamily="18" charset="0"/>
                <a:cs typeface="Arial"/>
              </a:rPr>
              <a:t> B:  TEACHING AND LEARNING THROUGH</a:t>
            </a:r>
            <a:r>
              <a:rPr lang="en-GB" b="1">
                <a:solidFill>
                  <a:srgbClr val="FFFF00"/>
                </a:solidFill>
                <a:latin typeface="Univers LT Pro 45 Light" panose="020B0403020202020204" pitchFamily="34" charset="0"/>
                <a:ea typeface="Times New Roman" panose="02020603050405020304" pitchFamily="18" charset="0"/>
                <a:cs typeface="Arial"/>
              </a:rPr>
              <a:t> </a:t>
            </a:r>
            <a:r>
              <a:rPr lang="en-GB" sz="1800" b="1">
                <a:solidFill>
                  <a:srgbClr val="FFFF00"/>
                </a:solidFill>
                <a:effectLst/>
                <a:latin typeface="Univers LT Pro 45 Light" panose="020B0403020202020204" pitchFamily="34" charset="0"/>
                <a:ea typeface="Times New Roman" panose="02020603050405020304" pitchFamily="18" charset="0"/>
                <a:cs typeface="Arial"/>
              </a:rPr>
              <a:t>RIGHTS</a:t>
            </a:r>
            <a:endParaRPr lang="en-GB">
              <a:latin typeface="Univers LT Pro 45 Light" panose="020B0403020202020204" pitchFamily="34" charset="0"/>
              <a:cs typeface="Arial"/>
            </a:endParaRPr>
          </a:p>
          <a:p>
            <a:r>
              <a:rPr lang="en-GB">
                <a:latin typeface="Univers LT Pro 45 Light" panose="020B0403020202020204" pitchFamily="34" charset="0"/>
              </a:rPr>
              <a:t>Outcome 2. In school children and young people enjoy the rights enshrined in the United Nations Convention on the Rights of the Child. </a:t>
            </a:r>
          </a:p>
          <a:p>
            <a:endParaRPr lang="en-GB" sz="1800">
              <a:effectLst/>
              <a:latin typeface="Univers LT Pro 45 Light" panose="020B0403020202020204" pitchFamily="34" charset="0"/>
              <a:ea typeface="Calibri" panose="020F0502020204030204" pitchFamily="34" charset="0"/>
              <a:cs typeface="Arial"/>
            </a:endParaRPr>
          </a:p>
          <a:p>
            <a:endParaRPr lang="en-GB" sz="1800">
              <a:effectLst/>
              <a:latin typeface="Univers LT Pro 45 Light" panose="020B0403020202020204" pitchFamily="34" charset="0"/>
              <a:ea typeface="Calibri" panose="020F0502020204030204" pitchFamily="34" charset="0"/>
              <a:cs typeface="Arial"/>
            </a:endParaRPr>
          </a:p>
          <a:p>
            <a:r>
              <a:rPr lang="en-GB" b="1">
                <a:solidFill>
                  <a:srgbClr val="FFFF00"/>
                </a:solidFill>
                <a:latin typeface="Univers LT Pro 45 Light" panose="020B0403020202020204" pitchFamily="34" charset="0"/>
                <a:ea typeface="Times New Roman" panose="02020603050405020304" pitchFamily="18" charset="0"/>
                <a:cs typeface="Arial"/>
              </a:rPr>
              <a:t>STRAND</a:t>
            </a:r>
            <a:r>
              <a:rPr lang="en-GB" sz="1800" b="1">
                <a:solidFill>
                  <a:srgbClr val="FFFF00"/>
                </a:solidFill>
                <a:effectLst/>
                <a:latin typeface="Univers LT Pro 45 Light" panose="020B0403020202020204" pitchFamily="34" charset="0"/>
                <a:ea typeface="Times New Roman" panose="02020603050405020304" pitchFamily="18" charset="0"/>
                <a:cs typeface="Arial"/>
              </a:rPr>
              <a:t> C:  TEACHING AND LEARNING </a:t>
            </a:r>
            <a:r>
              <a:rPr lang="en-GB" b="1">
                <a:solidFill>
                  <a:srgbClr val="FFFF00"/>
                </a:solidFill>
                <a:latin typeface="Univers LT Pro 45 Light" panose="020B0403020202020204" pitchFamily="34" charset="0"/>
                <a:ea typeface="Times New Roman" panose="02020603050405020304" pitchFamily="18" charset="0"/>
                <a:cs typeface="Arial"/>
              </a:rPr>
              <a:t>FOR </a:t>
            </a:r>
            <a:r>
              <a:rPr lang="en-GB" sz="1800" b="1">
                <a:solidFill>
                  <a:srgbClr val="FFFF00"/>
                </a:solidFill>
                <a:effectLst/>
                <a:latin typeface="Univers LT Pro 45 Light" panose="020B0403020202020204" pitchFamily="34" charset="0"/>
                <a:ea typeface="Times New Roman" panose="02020603050405020304" pitchFamily="18" charset="0"/>
                <a:cs typeface="Arial"/>
              </a:rPr>
              <a:t>RIGHTS</a:t>
            </a:r>
            <a:endParaRPr lang="en-GB">
              <a:latin typeface="Univers LT Pro 45 Light" panose="020B0403020202020204" pitchFamily="34" charset="0"/>
              <a:cs typeface="Arial"/>
            </a:endParaRPr>
          </a:p>
          <a:p>
            <a:r>
              <a:rPr lang="en-GB">
                <a:latin typeface="Univers LT Pro 45 Light" panose="020B0403020202020204" pitchFamily="34" charset="0"/>
                <a:ea typeface="Calibri" panose="020F0502020204030204" pitchFamily="34" charset="0"/>
                <a:cs typeface="Arial"/>
              </a:rPr>
              <a:t>Outcome </a:t>
            </a:r>
            <a:r>
              <a:rPr lang="en-GB">
                <a:latin typeface="Univers LT Pro 45 Light" panose="020B0403020202020204" pitchFamily="34" charset="0"/>
              </a:rPr>
              <a:t>8. Children and young people know that their views are taken seriously.</a:t>
            </a:r>
            <a:endParaRPr lang="en-GB" sz="1800">
              <a:effectLst/>
              <a:latin typeface="Univers LT Pro 45 Light" panose="020B0403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3424681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610265"/>
            <a:ext cx="6210015" cy="798810"/>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856143"/>
            <a:ext cx="11360726" cy="1198213"/>
          </a:xfrm>
          <a:prstGeom prst="rect">
            <a:avLst/>
          </a:prstGeom>
          <a:noFill/>
        </p:spPr>
        <p:txBody>
          <a:bodyPr wrap="square">
            <a:spAutoFit/>
          </a:bodyPr>
          <a:lstStyle/>
          <a:p>
            <a:pPr fontAlgn="base"/>
            <a:r>
              <a:rPr lang="en-GB" dirty="0">
                <a:solidFill>
                  <a:srgbClr val="000000"/>
                </a:solidFill>
                <a:latin typeface="Arial" panose="020B0604020202020204" pitchFamily="34" charset="0"/>
              </a:rPr>
              <a:t>Look at the summary of the CRC with a partner – which articles do you think are particularly relevant to our work on children’s rights and the arts? </a:t>
            </a:r>
            <a:r>
              <a:rPr lang="en-GB" sz="1800" b="0" i="0" u="none" strike="noStrike" dirty="0">
                <a:solidFill>
                  <a:srgbClr val="000000"/>
                </a:solidFill>
                <a:effectLst/>
                <a:latin typeface="Arial" panose="020B0604020202020204" pitchFamily="34" charset="0"/>
              </a:rPr>
              <a:t>Click to reveal.</a:t>
            </a:r>
            <a:endParaRPr lang="en-GB" sz="1800" b="0" i="0" dirty="0">
              <a:solidFill>
                <a:srgbClr val="000000"/>
              </a:solidFill>
              <a:effectLst/>
              <a:latin typeface="Arial" panose="020B0604020202020204" pitchFamily="34" charset="0"/>
            </a:endParaRPr>
          </a:p>
          <a:p>
            <a:pPr algn="l" rtl="0" fontAlgn="base"/>
            <a:endParaRPr lang="en-GB" b="0" i="0" dirty="0">
              <a:solidFill>
                <a:srgbClr val="000000"/>
              </a:solidFill>
              <a:effectLst/>
              <a:latin typeface="Segoe UI" panose="020B0502040204020203" pitchFamily="34" charset="0"/>
            </a:endParaRP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746B820-CEED-CA5F-5B37-95C68F5EAECA}"/>
              </a:ext>
            </a:extLst>
          </p:cNvPr>
          <p:cNvSpPr txBox="1"/>
          <p:nvPr/>
        </p:nvSpPr>
        <p:spPr>
          <a:xfrm>
            <a:off x="218784" y="5716173"/>
            <a:ext cx="11448816" cy="646331"/>
          </a:xfrm>
          <a:prstGeom prst="rect">
            <a:avLst/>
          </a:prstGeom>
          <a:noFill/>
        </p:spPr>
        <p:txBody>
          <a:bodyPr wrap="square" lIns="91440" tIns="45720" rIns="91440" bIns="45720" anchor="t">
            <a:spAutoFit/>
          </a:bodyPr>
          <a:lstStyle/>
          <a:p>
            <a:pPr algn="ctr"/>
            <a:r>
              <a:rPr lang="en-GB">
                <a:solidFill>
                  <a:srgbClr val="000000"/>
                </a:solidFill>
                <a:latin typeface="Arial" panose="020B0604020202020204" pitchFamily="34" charset="0"/>
              </a:rPr>
              <a:t>Although many other articles may also be linked. ​</a:t>
            </a:r>
          </a:p>
          <a:p>
            <a:pPr algn="ctr"/>
            <a:endParaRPr lang="en-GB">
              <a:solidFill>
                <a:srgbClr val="000000"/>
              </a:solidFill>
              <a:latin typeface="Arial" panose="020B0604020202020204" pitchFamily="34" charset="0"/>
            </a:endParaRPr>
          </a:p>
        </p:txBody>
      </p:sp>
      <p:pic>
        <p:nvPicPr>
          <p:cNvPr id="4" name="Graphic 3">
            <a:extLst>
              <a:ext uri="{FF2B5EF4-FFF2-40B4-BE49-F238E27FC236}">
                <a16:creationId xmlns:a16="http://schemas.microsoft.com/office/drawing/2014/main" id="{85AC659F-124A-84F5-EE66-9A15B4D6E6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2807" y="2757017"/>
            <a:ext cx="1734174" cy="2312232"/>
          </a:xfrm>
          <a:prstGeom prst="rect">
            <a:avLst/>
          </a:prstGeom>
        </p:spPr>
      </p:pic>
      <p:pic>
        <p:nvPicPr>
          <p:cNvPr id="3" name="Graphic 2">
            <a:extLst>
              <a:ext uri="{FF2B5EF4-FFF2-40B4-BE49-F238E27FC236}">
                <a16:creationId xmlns:a16="http://schemas.microsoft.com/office/drawing/2014/main" id="{0C2991D1-354D-0595-5D05-1526DD8F33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4620" y="2757017"/>
            <a:ext cx="1734174" cy="2312232"/>
          </a:xfrm>
          <a:prstGeom prst="rect">
            <a:avLst/>
          </a:prstGeom>
        </p:spPr>
      </p:pic>
      <p:pic>
        <p:nvPicPr>
          <p:cNvPr id="7" name="Graphic 6">
            <a:extLst>
              <a:ext uri="{FF2B5EF4-FFF2-40B4-BE49-F238E27FC236}">
                <a16:creationId xmlns:a16="http://schemas.microsoft.com/office/drawing/2014/main" id="{C50DACE9-9617-E4C6-8831-93A58F0F7E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3251" y="2757017"/>
            <a:ext cx="1786087" cy="2381449"/>
          </a:xfrm>
          <a:prstGeom prst="rect">
            <a:avLst/>
          </a:prstGeom>
        </p:spPr>
      </p:pic>
      <p:pic>
        <p:nvPicPr>
          <p:cNvPr id="9" name="Graphic 8">
            <a:extLst>
              <a:ext uri="{FF2B5EF4-FFF2-40B4-BE49-F238E27FC236}">
                <a16:creationId xmlns:a16="http://schemas.microsoft.com/office/drawing/2014/main" id="{08996C8C-6A78-829E-5191-9A7FEDEC16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81438" y="2757017"/>
            <a:ext cx="1786086" cy="2381448"/>
          </a:xfrm>
          <a:prstGeom prst="rect">
            <a:avLst/>
          </a:prstGeom>
        </p:spPr>
      </p:pic>
    </p:spTree>
    <p:extLst>
      <p:ext uri="{BB962C8B-B14F-4D97-AF65-F5344CB8AC3E}">
        <p14:creationId xmlns:p14="http://schemas.microsoft.com/office/powerpoint/2010/main" val="365487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vert="horz" lIns="0" tIns="45720" rIns="90000" bIns="45720" rtlCol="0" anchor="t">
            <a:noAutofit/>
          </a:bodyPr>
          <a:lstStyle/>
          <a:p>
            <a:r>
              <a:rPr lang="en-GB">
                <a:latin typeface="Arial"/>
                <a:cs typeface="Arial"/>
              </a:rPr>
              <a:t>By linking rights to the arts children know that rights are not an ‘add on’ but a part of Christ Church Primary School’s ethos.</a:t>
            </a:r>
            <a:endParaRPr lang="en-US">
              <a:latin typeface="Arial"/>
              <a:cs typeface="Arial"/>
            </a:endParaRP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5" y="2366799"/>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4" y="2697377"/>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solidFill>
                  <a:srgbClr val="1E1E1E"/>
                </a:solidFill>
                <a:latin typeface="Arial"/>
                <a:cs typeface="Arial"/>
              </a:rPr>
              <a:t>By linking rights to the arts, the idea that children’s rights are not an ‘add on’ but a part of the school's ethos is promoted. Using the arts can also be a way for children to ‘have a say’ about specific rights and share knowledge of the rights of the child with others.</a:t>
            </a:r>
          </a:p>
          <a:p>
            <a:r>
              <a:rPr lang="en-GB" sz="1400" b="0" i="0">
                <a:solidFill>
                  <a:srgbClr val="1E1E1E"/>
                </a:solidFill>
                <a:effectLst/>
                <a:latin typeface="Arial"/>
                <a:cs typeface="Arial"/>
              </a:rPr>
              <a:t>​​Each year we run an art project in the autumn term which focuses on every child producing a piece of art linked to a common theme. We frame each child’s art work and showcase all of the art at an art exhibition run after school.</a:t>
            </a:r>
            <a:endParaRPr lang="en-GB" sz="1400">
              <a:solidFill>
                <a:srgbClr val="1E1E1E"/>
              </a:solidFill>
              <a:latin typeface="Arial"/>
              <a:cs typeface="Arial"/>
            </a:endParaRPr>
          </a:p>
          <a:p>
            <a:r>
              <a:rPr lang="en-GB" sz="1400">
                <a:solidFill>
                  <a:srgbClr val="1E1E1E"/>
                </a:solidFill>
                <a:latin typeface="Arial"/>
                <a:cs typeface="Arial"/>
              </a:rPr>
              <a:t>Giving each class a specific article to focus on works well.  Linking rights and art is a really good way to also tick off art skills. Having some sort of opportunity to share the artwork is a great way of promoting the rights even further, especially with parents.</a:t>
            </a:r>
            <a:endParaRPr lang="en-US" sz="1400">
              <a:latin typeface="Arial"/>
              <a:cs typeface="Arial"/>
            </a:endParaRPr>
          </a:p>
        </p:txBody>
      </p:sp>
      <p:pic>
        <p:nvPicPr>
          <p:cNvPr id="5" name="Picture 4" descr="A child with a yellow arrow in his mouth&#10;&#10;Description automatically generated">
            <a:extLst>
              <a:ext uri="{FF2B5EF4-FFF2-40B4-BE49-F238E27FC236}">
                <a16:creationId xmlns:a16="http://schemas.microsoft.com/office/drawing/2014/main" id="{249755B8-1005-211C-3D33-DCBE9BBFEE10}"/>
              </a:ext>
            </a:extLst>
          </p:cNvPr>
          <p:cNvPicPr>
            <a:picLocks noChangeAspect="1"/>
          </p:cNvPicPr>
          <p:nvPr/>
        </p:nvPicPr>
        <p:blipFill rotWithShape="1">
          <a:blip r:embed="rId4">
            <a:extLst>
              <a:ext uri="{28A0092B-C50C-407E-A947-70E740481C1C}">
                <a14:useLocalDpi xmlns:a14="http://schemas.microsoft.com/office/drawing/2010/main" val="0"/>
              </a:ext>
            </a:extLst>
          </a:blip>
          <a:srcRect l="8799" r="39401"/>
          <a:stretch/>
        </p:blipFill>
        <p:spPr>
          <a:xfrm>
            <a:off x="0" y="0"/>
            <a:ext cx="6191004" cy="6858000"/>
          </a:xfrm>
          <a:prstGeom prst="rect">
            <a:avLst/>
          </a:prstGeom>
        </p:spPr>
      </p:pic>
      <p:sp>
        <p:nvSpPr>
          <p:cNvPr id="14" name="Rectangle 13">
            <a:extLst>
              <a:ext uri="{FF2B5EF4-FFF2-40B4-BE49-F238E27FC236}">
                <a16:creationId xmlns:a16="http://schemas.microsoft.com/office/drawing/2014/main" id="{AC261754-E86D-0201-99EF-275C32F84E1B}"/>
              </a:ext>
            </a:extLst>
          </p:cNvPr>
          <p:cNvSpPr/>
          <p:nvPr/>
        </p:nvSpPr>
        <p:spPr>
          <a:xfrm>
            <a:off x="346630" y="303504"/>
            <a:ext cx="5651740" cy="428103"/>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2E1B6E-4114-9CDD-74FA-C2E4EB57BD88}"/>
              </a:ext>
            </a:extLst>
          </p:cNvPr>
          <p:cNvSpPr txBox="1"/>
          <p:nvPr/>
        </p:nvSpPr>
        <p:spPr>
          <a:xfrm>
            <a:off x="400553" y="303504"/>
            <a:ext cx="5512362" cy="461665"/>
          </a:xfrm>
          <a:prstGeom prst="rect">
            <a:avLst/>
          </a:prstGeom>
          <a:noFill/>
        </p:spPr>
        <p:txBody>
          <a:bodyPr wrap="square">
            <a:spAutoFit/>
          </a:bodyPr>
          <a:lstStyle/>
          <a:p>
            <a:r>
              <a:rPr lang="en-GB" sz="1200">
                <a:solidFill>
                  <a:schemeClr val="bg1"/>
                </a:solidFill>
                <a:latin typeface="Univers LT Pro 45 Light" panose="020B0403020202020204" pitchFamily="34" charset="77"/>
              </a:rPr>
              <a:t>This image is inspired by Article 15, Freedom of Association and was created by a child from Christ Church Primary School.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236693"/>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035305"/>
            <a:ext cx="5305425" cy="259486"/>
          </a:xfrm>
        </p:spPr>
        <p:txBody>
          <a:bodyPr vert="horz" lIns="0" tIns="45720" rIns="90000" bIns="45720" rtlCol="0" anchor="t">
            <a:noAutofit/>
          </a:bodyPr>
          <a:lstStyle/>
          <a:p>
            <a:r>
              <a:rPr lang="en-GB">
                <a:latin typeface="Arial"/>
                <a:cs typeface="Arial"/>
              </a:rPr>
              <a:t>Linking arts and rights helps to address powerful issues at Maryland Primary School.</a:t>
            </a:r>
            <a:endParaRPr lang="en-US">
              <a:latin typeface="Arial"/>
              <a:cs typeface="Arial"/>
            </a:endParaRP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4" y="1905788"/>
            <a:ext cx="5305425" cy="367728"/>
          </a:xfrm>
        </p:spPr>
        <p:txBody>
          <a:bodyPr/>
          <a:lstStyle/>
          <a:p>
            <a:r>
              <a:rPr lang="en-US" b="1">
                <a:solidFill>
                  <a:srgbClr val="FF6937"/>
                </a:solidFill>
                <a:latin typeface="Arial" panose="020B0604020202020204" pitchFamily="34" charset="0"/>
                <a:cs typeface="Arial" panose="020B0604020202020204" pitchFamily="34" charset="0"/>
              </a:rPr>
              <a:t>Read the full case study </a:t>
            </a:r>
            <a:r>
              <a:rPr lang="en-US" b="1">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4" y="2381153"/>
            <a:ext cx="5305425" cy="367728"/>
          </a:xfrm>
          <a:prstGeom prst="rect">
            <a:avLst/>
          </a:prstGeom>
        </p:spPr>
        <p:txBody>
          <a:bodyPr vert="horz" lIns="0" tIns="45720" rIns="91440" bIns="45720" rtlCol="0">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solidFill>
                  <a:srgbClr val="1E1E1E"/>
                </a:solidFill>
                <a:latin typeface="Arial" panose="020B0604020202020204" pitchFamily="34" charset="0"/>
                <a:cs typeface="Arial" panose="020B0604020202020204" pitchFamily="34" charset="0"/>
              </a:rPr>
              <a:t>We have used the arts to explore children’s rights by addressing Islamophobia and promoting equality through a public art exhibition. Pupils created paintings, collages, sculptures, and 3D installations inspired by renowned Muslim artists such as Rasheed </a:t>
            </a:r>
            <a:r>
              <a:rPr lang="en-GB" sz="1400" err="1">
                <a:solidFill>
                  <a:srgbClr val="1E1E1E"/>
                </a:solidFill>
                <a:latin typeface="Arial" panose="020B0604020202020204" pitchFamily="34" charset="0"/>
                <a:cs typeface="Arial" panose="020B0604020202020204" pitchFamily="34" charset="0"/>
              </a:rPr>
              <a:t>Araeen</a:t>
            </a:r>
            <a:r>
              <a:rPr lang="en-GB" sz="1400">
                <a:solidFill>
                  <a:srgbClr val="1E1E1E"/>
                </a:solidFill>
                <a:latin typeface="Arial" panose="020B0604020202020204" pitchFamily="34" charset="0"/>
                <a:cs typeface="Arial" panose="020B0604020202020204" pitchFamily="34" charset="0"/>
              </a:rPr>
              <a:t> and Aisha Khalid.</a:t>
            </a:r>
          </a:p>
          <a:p>
            <a:r>
              <a:rPr lang="en-GB" sz="1400" b="0" i="0">
                <a:solidFill>
                  <a:srgbClr val="1E1E1E"/>
                </a:solidFill>
                <a:effectLst/>
                <a:latin typeface="Arial" panose="020B0604020202020204" pitchFamily="34" charset="0"/>
                <a:cs typeface="Arial" panose="020B0604020202020204" pitchFamily="34" charset="0"/>
              </a:rPr>
              <a:t>​​By expressing their thoughts on respect and inclusion, children highlight the importance of freedom of thought, conscience, and religion while fostering cultural understanding. This approach empowers children to share and celebrate their heritage, creating a more inclusive community where all feel valued and respected.</a:t>
            </a:r>
            <a:endParaRPr lang="en-GB" sz="1400">
              <a:solidFill>
                <a:srgbClr val="1E1E1E"/>
              </a:solidFill>
              <a:latin typeface="Arial" panose="020B0604020202020204" pitchFamily="34" charset="0"/>
              <a:cs typeface="Arial" panose="020B0604020202020204" pitchFamily="34" charset="0"/>
            </a:endParaRPr>
          </a:p>
          <a:p>
            <a:r>
              <a:rPr lang="en-GB" sz="1400">
                <a:solidFill>
                  <a:srgbClr val="1E1E1E"/>
                </a:solidFill>
                <a:latin typeface="Arial" panose="020B0604020202020204" pitchFamily="34" charset="0"/>
                <a:cs typeface="Arial" panose="020B0604020202020204" pitchFamily="34" charset="0"/>
              </a:rPr>
              <a:t>Encourage pupils to explore issues like discrimination and freedom of thought through art, offering a platform for self-expression and dialogue. Collaborate with communities and draw inspiration from diverse artists to address real-world issues creatively.</a:t>
            </a:r>
            <a:endParaRPr lang="en-US" sz="1400">
              <a:latin typeface="Arial" panose="020B0604020202020204" pitchFamily="34" charset="0"/>
              <a:cs typeface="Arial" panose="020B0604020202020204" pitchFamily="34" charset="0"/>
            </a:endParaRPr>
          </a:p>
        </p:txBody>
      </p:sp>
      <p:pic>
        <p:nvPicPr>
          <p:cNvPr id="9" name="Picture 8" descr="A wall of pictures with flowers&#10;&#10;Description automatically generated with medium confidence">
            <a:extLst>
              <a:ext uri="{FF2B5EF4-FFF2-40B4-BE49-F238E27FC236}">
                <a16:creationId xmlns:a16="http://schemas.microsoft.com/office/drawing/2014/main" id="{EC80AA54-F078-0702-E58B-115995812B55}"/>
              </a:ext>
            </a:extLst>
          </p:cNvPr>
          <p:cNvPicPr>
            <a:picLocks noChangeAspect="1"/>
          </p:cNvPicPr>
          <p:nvPr/>
        </p:nvPicPr>
        <p:blipFill rotWithShape="1">
          <a:blip r:embed="rId4">
            <a:extLst>
              <a:ext uri="{28A0092B-C50C-407E-A947-70E740481C1C}">
                <a14:useLocalDpi xmlns:a14="http://schemas.microsoft.com/office/drawing/2010/main" val="0"/>
              </a:ext>
            </a:extLst>
          </a:blip>
          <a:srcRect l="17668" t="5650" r="17668" b="5650"/>
          <a:stretch/>
        </p:blipFill>
        <p:spPr>
          <a:xfrm>
            <a:off x="0" y="-18109"/>
            <a:ext cx="6191004" cy="6876109"/>
          </a:xfrm>
          <a:prstGeom prst="rect">
            <a:avLst/>
          </a:prstGeom>
        </p:spPr>
      </p:pic>
      <p:sp>
        <p:nvSpPr>
          <p:cNvPr id="11" name="Rectangle 10">
            <a:extLst>
              <a:ext uri="{FF2B5EF4-FFF2-40B4-BE49-F238E27FC236}">
                <a16:creationId xmlns:a16="http://schemas.microsoft.com/office/drawing/2014/main" id="{6DFA31E9-50D0-EDEC-FE26-C0E0837EBE11}"/>
              </a:ext>
            </a:extLst>
          </p:cNvPr>
          <p:cNvSpPr/>
          <p:nvPr/>
        </p:nvSpPr>
        <p:spPr>
          <a:xfrm>
            <a:off x="178464" y="151104"/>
            <a:ext cx="5651740" cy="46166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E350E8-4F53-F257-BAB8-A62A6F287ECB}"/>
              </a:ext>
            </a:extLst>
          </p:cNvPr>
          <p:cNvSpPr txBox="1"/>
          <p:nvPr/>
        </p:nvSpPr>
        <p:spPr>
          <a:xfrm>
            <a:off x="248153" y="151104"/>
            <a:ext cx="5512362" cy="461665"/>
          </a:xfrm>
          <a:prstGeom prst="rect">
            <a:avLst/>
          </a:prstGeom>
          <a:noFill/>
        </p:spPr>
        <p:txBody>
          <a:bodyPr wrap="square">
            <a:spAutoFit/>
          </a:bodyPr>
          <a:lstStyle/>
          <a:p>
            <a:r>
              <a:rPr lang="en-GB" sz="1200">
                <a:solidFill>
                  <a:schemeClr val="bg1"/>
                </a:solidFill>
                <a:latin typeface="Univers LT Pro 45 Light" panose="020B0403020202020204" pitchFamily="34" charset="77"/>
              </a:rPr>
              <a:t>Pupils created paintings, collages, sculptures, and 3D installations inspired by renowned Muslim artists such as Rasheed </a:t>
            </a:r>
            <a:r>
              <a:rPr lang="en-GB" sz="1200" err="1">
                <a:solidFill>
                  <a:schemeClr val="bg1"/>
                </a:solidFill>
                <a:latin typeface="Univers LT Pro 45 Light" panose="020B0403020202020204" pitchFamily="34" charset="77"/>
              </a:rPr>
              <a:t>Araeen</a:t>
            </a:r>
            <a:r>
              <a:rPr lang="en-GB" sz="1200">
                <a:solidFill>
                  <a:schemeClr val="bg1"/>
                </a:solidFill>
                <a:latin typeface="Univers LT Pro 45 Light" panose="020B0403020202020204" pitchFamily="34" charset="77"/>
              </a:rPr>
              <a:t> and Aisha Khalid.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4179057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52842CE9-04B8-485B-B44A-34A4076ECDF5}">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99C587-D14E-4E0A-8873-B6DB7CC1361C}">
  <ds:schemaRefs>
    <ds:schemaRef ds:uri="http://schemas.microsoft.com/sharepoint/v3/contenttype/forms"/>
  </ds:schemaRefs>
</ds:datastoreItem>
</file>

<file path=customXml/itemProps3.xml><?xml version="1.0" encoding="utf-8"?>
<ds:datastoreItem xmlns:ds="http://schemas.openxmlformats.org/officeDocument/2006/customXml" ds:itemID="{A30FAFFA-AA92-440C-926E-41E1E730EE7B}">
  <ds:schemaRefs>
    <ds:schemaRef ds:uri="http://schemas.microsoft.com/office/infopath/2007/PartnerControls"/>
    <ds:schemaRef ds:uri="http://schemas.microsoft.com/office/2006/documentManagement/types"/>
    <ds:schemaRef ds:uri="http://schemas.microsoft.com/sharepoint/v3"/>
    <ds:schemaRef ds:uri="http://www.w3.org/XML/1998/namespace"/>
    <ds:schemaRef ds:uri="http://purl.org/dc/dcmitype/"/>
    <ds:schemaRef ds:uri="ba2139d6-66e3-46ed-96ba-d85055a9f21e"/>
    <ds:schemaRef ds:uri="df5203e1-9219-4abb-bf46-6e2bce06c285"/>
    <ds:schemaRef ds:uri="http://schemas.openxmlformats.org/package/2006/metadata/core-properties"/>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3467</Words>
  <Application>Microsoft Office PowerPoint</Application>
  <PresentationFormat>Widescreen</PresentationFormat>
  <Paragraphs>207</Paragraphs>
  <Slides>15</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Aleo</vt:lpstr>
      <vt:lpstr>Arial</vt:lpstr>
      <vt:lpstr>Arial Black</vt:lpstr>
      <vt:lpstr>Calibri</vt:lpstr>
      <vt:lpstr>Montserrat</vt:lpstr>
      <vt:lpstr>Open Sans</vt:lpstr>
      <vt:lpstr>Segoe UI</vt:lpstr>
      <vt:lpstr>Symbol</vt:lpstr>
      <vt:lpstr>Univers LT Pro 45 Light</vt:lpstr>
      <vt:lpstr>Univers LT Pro 85 XBlack</vt:lpstr>
      <vt:lpstr>Univers LT Std 45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CHILD A SONG – An Art Project Resource</vt:lpstr>
      <vt:lpstr>EXPLORING RIGHTS THROUGH MUSIC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cp:revision>
  <dcterms:created xsi:type="dcterms:W3CDTF">2022-01-18T14:28:30Z</dcterms:created>
  <dcterms:modified xsi:type="dcterms:W3CDTF">2025-02-19T10:49:25Z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MediaServiceImageTags">
    <vt:lpwstr/>
  </property>
</Properties>
</file>