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9" r:id="rId5"/>
    <p:sldId id="378" r:id="rId6"/>
    <p:sldId id="268" r:id="rId7"/>
    <p:sldId id="411" r:id="rId8"/>
    <p:sldId id="433" r:id="rId9"/>
    <p:sldId id="435" r:id="rId10"/>
    <p:sldId id="432" r:id="rId11"/>
    <p:sldId id="380" r:id="rId12"/>
    <p:sldId id="426" r:id="rId13"/>
    <p:sldId id="412" r:id="rId14"/>
    <p:sldId id="414" r:id="rId15"/>
    <p:sldId id="417" r:id="rId16"/>
    <p:sldId id="419" r:id="rId17"/>
    <p:sldId id="428" r:id="rId18"/>
    <p:sldId id="424" r:id="rId19"/>
    <p:sldId id="429" r:id="rId20"/>
    <p:sldId id="434" r:id="rId21"/>
    <p:sldId id="425" r:id="rId22"/>
    <p:sldId id="427" r:id="rId23"/>
    <p:sldId id="420" r:id="rId24"/>
    <p:sldId id="421" r:id="rId25"/>
    <p:sldId id="422" r:id="rId26"/>
    <p:sldId id="4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418" autoAdjust="0"/>
  </p:normalViewPr>
  <p:slideViewPr>
    <p:cSldViewPr snapToGrid="0">
      <p:cViewPr varScale="1">
        <p:scale>
          <a:sx n="77" d="100"/>
          <a:sy n="77" d="100"/>
        </p:scale>
        <p:origin x="96" y="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8B212-0AC5-46F3-B5E3-E338EA6E312D}"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4CDC6-C771-422C-B841-69D5E0CA9C94}" type="slidenum">
              <a:rPr lang="en-GB" smtClean="0"/>
              <a:t>‹#›</a:t>
            </a:fld>
            <a:endParaRPr lang="en-GB"/>
          </a:p>
        </p:txBody>
      </p:sp>
    </p:spTree>
    <p:extLst>
      <p:ext uri="{BB962C8B-B14F-4D97-AF65-F5344CB8AC3E}">
        <p14:creationId xmlns:p14="http://schemas.microsoft.com/office/powerpoint/2010/main" val="332368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99038" y="127000"/>
            <a:ext cx="1739900" cy="979488"/>
          </a:xfrm>
        </p:spPr>
      </p:sp>
      <p:sp>
        <p:nvSpPr>
          <p:cNvPr id="3" name="Notes Placeholder 2"/>
          <p:cNvSpPr>
            <a:spLocks noGrp="1"/>
          </p:cNvSpPr>
          <p:nvPr>
            <p:ph type="body" idx="1"/>
          </p:nvPr>
        </p:nvSpPr>
        <p:spPr>
          <a:xfrm>
            <a:off x="153132" y="1660358"/>
            <a:ext cx="6458244" cy="7760686"/>
          </a:xfrm>
        </p:spPr>
        <p:txBody>
          <a:bodyPr/>
          <a:lstStyle/>
          <a:p>
            <a:r>
              <a:rPr lang="en-GB" sz="1200" dirty="0">
                <a:latin typeface="Arial" panose="020B0604020202020204" pitchFamily="34" charset="0"/>
                <a:cs typeface="Arial" panose="020B0604020202020204" pitchFamily="34" charset="0"/>
              </a:rPr>
              <a:t>© UNICEF/Sachse-Grimm</a:t>
            </a:r>
          </a:p>
          <a:p>
            <a:endParaRPr lang="en-GB" dirty="0"/>
          </a:p>
          <a:p>
            <a:r>
              <a:rPr lang="en-GB" dirty="0"/>
              <a:t>This image was created by children at a Child Rights School in Cologne, Germany to celebrate World Children’s Day 2024.</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79022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110413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anose="020B0604020202020204" pitchFamily="34" charset="0"/>
                <a:cs typeface="Arial" panose="020B0604020202020204" pitchFamily="34" charset="0"/>
              </a:rPr>
              <a:t>I didn’t do anything on the back of my zig zag but you could add more illustrations or just use patterns to decorate the back. </a:t>
            </a:r>
            <a:endParaRPr lang="en-GB"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378177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15</a:t>
            </a:fld>
            <a:endParaRPr lang="en-US"/>
          </a:p>
        </p:txBody>
      </p:sp>
    </p:spTree>
    <p:extLst>
      <p:ext uri="{BB962C8B-B14F-4D97-AF65-F5344CB8AC3E}">
        <p14:creationId xmlns:p14="http://schemas.microsoft.com/office/powerpoint/2010/main" val="304182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16</a:t>
            </a:fld>
            <a:endParaRPr lang="en-US"/>
          </a:p>
        </p:txBody>
      </p:sp>
    </p:spTree>
    <p:extLst>
      <p:ext uri="{BB962C8B-B14F-4D97-AF65-F5344CB8AC3E}">
        <p14:creationId xmlns:p14="http://schemas.microsoft.com/office/powerpoint/2010/main" val="364939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13E5-A8E9-2B0D-AA35-715FC575A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C546E-365F-AAB5-9A30-B50730A6BAE0}"/>
              </a:ext>
            </a:extLst>
          </p:cNvPr>
          <p:cNvSpPr>
            <a:spLocks noGrp="1" noRot="1" noChangeAspect="1"/>
          </p:cNvSpPr>
          <p:nvPr>
            <p:ph type="sldImg"/>
          </p:nvPr>
        </p:nvSpPr>
        <p:spPr>
          <a:xfrm>
            <a:off x="1135063" y="1009650"/>
            <a:ext cx="4252912" cy="2393950"/>
          </a:xfrm>
        </p:spPr>
      </p:sp>
      <p:sp>
        <p:nvSpPr>
          <p:cNvPr id="3" name="Notes Placeholder 2">
            <a:extLst>
              <a:ext uri="{FF2B5EF4-FFF2-40B4-BE49-F238E27FC236}">
                <a16:creationId xmlns:a16="http://schemas.microsoft.com/office/drawing/2014/main" id="{EFFC79CC-82B0-B2CA-6374-B0931B345A72}"/>
              </a:ext>
            </a:extLst>
          </p:cNvPr>
          <p:cNvSpPr>
            <a:spLocks noGrp="1"/>
          </p:cNvSpPr>
          <p:nvPr>
            <p:ph type="body" idx="1"/>
          </p:nvPr>
        </p:nvSpPr>
        <p:spPr>
          <a:xfrm>
            <a:off x="681990" y="3816307"/>
            <a:ext cx="5455920" cy="3905488"/>
          </a:xfrm>
        </p:spPr>
        <p:txBody>
          <a:bodyPr/>
          <a:lstStyle/>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id="{64478D32-A5FB-8046-EF49-F993EED77913}"/>
              </a:ext>
            </a:extLst>
          </p:cNvPr>
          <p:cNvSpPr>
            <a:spLocks noGrp="1"/>
          </p:cNvSpPr>
          <p:nvPr>
            <p:ph type="sldNum" sz="quarter" idx="5"/>
          </p:nvPr>
        </p:nvSpPr>
        <p:spPr/>
        <p:txBody>
          <a:bodyPr/>
          <a:lstStyle/>
          <a:p>
            <a:fld id="{6301C135-8ECD-234C-BECE-154CA43012B9}" type="slidenum">
              <a:rPr lang="en-US" smtClean="0"/>
              <a:t>17</a:t>
            </a:fld>
            <a:endParaRPr lang="en-US"/>
          </a:p>
        </p:txBody>
      </p:sp>
    </p:spTree>
    <p:extLst>
      <p:ext uri="{BB962C8B-B14F-4D97-AF65-F5344CB8AC3E}">
        <p14:creationId xmlns:p14="http://schemas.microsoft.com/office/powerpoint/2010/main" val="316039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18</a:t>
            </a:fld>
            <a:endParaRPr lang="en-US"/>
          </a:p>
        </p:txBody>
      </p:sp>
    </p:spTree>
    <p:extLst>
      <p:ext uri="{BB962C8B-B14F-4D97-AF65-F5344CB8AC3E}">
        <p14:creationId xmlns:p14="http://schemas.microsoft.com/office/powerpoint/2010/main" val="387272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19</a:t>
            </a:fld>
            <a:endParaRPr lang="en-US"/>
          </a:p>
        </p:txBody>
      </p:sp>
    </p:spTree>
    <p:extLst>
      <p:ext uri="{BB962C8B-B14F-4D97-AF65-F5344CB8AC3E}">
        <p14:creationId xmlns:p14="http://schemas.microsoft.com/office/powerpoint/2010/main" val="60057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anose="020B0604020202020204" pitchFamily="34" charset="0"/>
                <a:cs typeface="Arial" panose="020B0604020202020204" pitchFamily="34" charset="0"/>
              </a:rPr>
              <a:t>First I made a list of my answers to the questions about what grown-ups did for me when I was little. And I thought about one, simple picture that could show what the words meant.</a:t>
            </a:r>
            <a:endParaRPr lang="en-GB" dirty="0">
              <a:latin typeface="Arial" panose="020B0604020202020204" pitchFamily="34" charset="0"/>
              <a:cs typeface="Arial" panose="020B0604020202020204" pitchFamily="34" charset="0"/>
            </a:endParaRPr>
          </a:p>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20</a:t>
            </a:fld>
            <a:endParaRPr lang="en-US"/>
          </a:p>
        </p:txBody>
      </p:sp>
    </p:spTree>
    <p:extLst>
      <p:ext uri="{BB962C8B-B14F-4D97-AF65-F5344CB8AC3E}">
        <p14:creationId xmlns:p14="http://schemas.microsoft.com/office/powerpoint/2010/main" val="24458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21</a:t>
            </a:fld>
            <a:endParaRPr lang="en-US"/>
          </a:p>
        </p:txBody>
      </p:sp>
    </p:spTree>
    <p:extLst>
      <p:ext uri="{BB962C8B-B14F-4D97-AF65-F5344CB8AC3E}">
        <p14:creationId xmlns:p14="http://schemas.microsoft.com/office/powerpoint/2010/main" val="27366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marL="0" indent="0">
              <a:buNone/>
            </a:pPr>
            <a:r>
              <a:rPr lang="en-US" dirty="0">
                <a:latin typeface="Arial" panose="020B0604020202020204" pitchFamily="34" charset="0"/>
                <a:cs typeface="Arial" panose="020B0604020202020204" pitchFamily="34" charset="0"/>
              </a:rPr>
              <a:t>Then, I searched through the pages of the newspaper and found photos with </a:t>
            </a:r>
            <a:r>
              <a:rPr lang="en-US" dirty="0" err="1">
                <a:latin typeface="Arial" panose="020B0604020202020204" pitchFamily="34" charset="0"/>
                <a:cs typeface="Arial" panose="020B0604020202020204" pitchFamily="34" charset="0"/>
              </a:rPr>
              <a:t>coloured</a:t>
            </a:r>
            <a:r>
              <a:rPr lang="en-US" dirty="0">
                <a:latin typeface="Arial" panose="020B0604020202020204" pitchFamily="34" charset="0"/>
                <a:cs typeface="Arial" panose="020B0604020202020204" pitchFamily="34" charset="0"/>
              </a:rPr>
              <a:t> bits that I could use, words with letters I could cut out and bits of newsprint. I cut out all the shapes I needed then I cut out pieces of yellow and blue card as background. </a:t>
            </a:r>
            <a:endParaRPr lang="en-GB"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 put each picture together, arranged the shapes on the card, leaving room to add words later.</a:t>
            </a:r>
          </a:p>
          <a:p>
            <a:pPr marL="0" indent="0">
              <a:buNone/>
            </a:pPr>
            <a:r>
              <a:rPr lang="en-US" dirty="0">
                <a:latin typeface="Arial" panose="020B0604020202020204" pitchFamily="34" charset="0"/>
                <a:cs typeface="Arial" panose="020B0604020202020204" pitchFamily="34" charset="0"/>
              </a:rPr>
              <a:t>Then I carefully stuck everything down and left it to dry. </a:t>
            </a:r>
          </a:p>
          <a:p>
            <a:pPr marL="0" indent="0">
              <a:buNone/>
            </a:pPr>
            <a:r>
              <a:rPr lang="en-US" dirty="0">
                <a:latin typeface="Arial" panose="020B0604020202020204" pitchFamily="34" charset="0"/>
                <a:cs typeface="Arial" panose="020B0604020202020204" pitchFamily="34" charset="0"/>
              </a:rPr>
              <a:t>Remember, keep to a simple </a:t>
            </a:r>
            <a:r>
              <a:rPr lang="en-US" dirty="0" err="1">
                <a:latin typeface="Arial" panose="020B0604020202020204" pitchFamily="34" charset="0"/>
                <a:cs typeface="Arial" panose="020B0604020202020204" pitchFamily="34" charset="0"/>
              </a:rPr>
              <a:t>colour</a:t>
            </a:r>
            <a:r>
              <a:rPr lang="en-US" dirty="0">
                <a:latin typeface="Arial" panose="020B0604020202020204" pitchFamily="34" charset="0"/>
                <a:cs typeface="Arial" panose="020B0604020202020204" pitchFamily="34" charset="0"/>
              </a:rPr>
              <a:t> scheme of around 3 different </a:t>
            </a:r>
            <a:r>
              <a:rPr lang="en-US" dirty="0" err="1">
                <a:latin typeface="Arial" panose="020B0604020202020204" pitchFamily="34" charset="0"/>
                <a:cs typeface="Arial" panose="020B0604020202020204" pitchFamily="34" charset="0"/>
              </a:rPr>
              <a:t>colours</a:t>
            </a:r>
            <a:r>
              <a:rPr lang="en-US" dirty="0">
                <a:latin typeface="Arial" panose="020B0604020202020204" pitchFamily="34" charset="0"/>
                <a:cs typeface="Arial" panose="020B0604020202020204" pitchFamily="34" charset="0"/>
              </a:rPr>
              <a:t>/resource types.</a:t>
            </a:r>
            <a:endParaRPr lang="en-GB" dirty="0">
              <a:latin typeface="Arial" panose="020B0604020202020204" pitchFamily="34" charset="0"/>
              <a:cs typeface="Arial" panose="020B0604020202020204" pitchFamily="34" charset="0"/>
            </a:endParaRP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22</a:t>
            </a:fld>
            <a:endParaRPr lang="en-US"/>
          </a:p>
        </p:txBody>
      </p:sp>
    </p:spTree>
    <p:extLst>
      <p:ext uri="{BB962C8B-B14F-4D97-AF65-F5344CB8AC3E}">
        <p14:creationId xmlns:p14="http://schemas.microsoft.com/office/powerpoint/2010/main" val="329062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82625"/>
            <a:ext cx="4130675" cy="2324100"/>
          </a:xfrm>
        </p:spPr>
      </p:sp>
      <p:sp>
        <p:nvSpPr>
          <p:cNvPr id="3" name="Notes Placeholder 2"/>
          <p:cNvSpPr>
            <a:spLocks noGrp="1"/>
          </p:cNvSpPr>
          <p:nvPr>
            <p:ph type="body" idx="1"/>
          </p:nvPr>
        </p:nvSpPr>
        <p:spPr>
          <a:xfrm>
            <a:off x="681990" y="3515048"/>
            <a:ext cx="5455920" cy="5163815"/>
          </a:xfrm>
        </p:spPr>
        <p:txBody>
          <a:bodyPr/>
          <a:lstStyle/>
          <a:p>
            <a:endParaRPr lang="en-GB" b="0"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159600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r>
              <a:rPr lang="en-US" sz="1200" dirty="0">
                <a:ln>
                  <a:noFill/>
                </a:ln>
                <a:solidFill>
                  <a:srgbClr val="000000"/>
                </a:solidFill>
                <a:effectLst/>
                <a:latin typeface="Arial" panose="020B0604020202020204" pitchFamily="34" charset="0"/>
                <a:ea typeface="Arial Unicode MS"/>
                <a:cs typeface="Arial" panose="020B0604020202020204" pitchFamily="34" charset="0"/>
              </a:rPr>
              <a:t>Here’s what the collaged pictures look like. </a:t>
            </a:r>
          </a:p>
          <a:p>
            <a:endParaRPr lang="en-US" sz="1200" dirty="0">
              <a:solidFill>
                <a:srgbClr val="000000"/>
              </a:solidFill>
              <a:latin typeface="Arial" panose="020B0604020202020204" pitchFamily="34" charset="0"/>
              <a:ea typeface="Arial Unicode MS"/>
              <a:cs typeface="Arial" panose="020B0604020202020204" pitchFamily="34" charset="0"/>
            </a:endParaRP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Keeping it simple and just using a few </a:t>
            </a:r>
            <a:r>
              <a:rPr lang="en-US" sz="1200" dirty="0" err="1">
                <a:ln>
                  <a:noFill/>
                </a:ln>
                <a:solidFill>
                  <a:srgbClr val="000000"/>
                </a:solidFill>
                <a:effectLst/>
                <a:latin typeface="Arial" panose="020B0604020202020204" pitchFamily="34" charset="0"/>
                <a:ea typeface="Arial Unicode MS"/>
                <a:cs typeface="Arial" panose="020B0604020202020204" pitchFamily="34" charset="0"/>
              </a:rPr>
              <a:t>colours</a:t>
            </a:r>
            <a:r>
              <a:rPr lang="en-US" sz="1200" dirty="0">
                <a:ln>
                  <a:noFill/>
                </a:ln>
                <a:solidFill>
                  <a:srgbClr val="000000"/>
                </a:solidFill>
                <a:effectLst/>
                <a:latin typeface="Arial" panose="020B0604020202020204" pitchFamily="34" charset="0"/>
                <a:ea typeface="Arial Unicode MS"/>
                <a:cs typeface="Arial" panose="020B0604020202020204" pitchFamily="34" charset="0"/>
              </a:rPr>
              <a:t> helps to make your book look good!</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I used </a:t>
            </a:r>
            <a:r>
              <a:rPr lang="en-US" sz="1200" dirty="0" err="1">
                <a:ln>
                  <a:noFill/>
                </a:ln>
                <a:solidFill>
                  <a:srgbClr val="000000"/>
                </a:solidFill>
                <a:effectLst/>
                <a:latin typeface="Arial" panose="020B0604020202020204" pitchFamily="34" charset="0"/>
                <a:ea typeface="Arial Unicode MS"/>
                <a:cs typeface="Arial" panose="020B0604020202020204" pitchFamily="34" charset="0"/>
              </a:rPr>
              <a:t>coloured</a:t>
            </a:r>
            <a:r>
              <a:rPr lang="en-US" sz="1200" dirty="0">
                <a:ln>
                  <a:noFill/>
                </a:ln>
                <a:solidFill>
                  <a:srgbClr val="000000"/>
                </a:solidFill>
                <a:effectLst/>
                <a:latin typeface="Arial" panose="020B0604020202020204" pitchFamily="34" charset="0"/>
                <a:ea typeface="Arial Unicode MS"/>
                <a:cs typeface="Arial" panose="020B0604020202020204" pitchFamily="34" charset="0"/>
              </a:rPr>
              <a:t> tape to ‘frame’ each of the panels.</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I didn’t stick them together to make a zig zag because I want to add some words to the back first.</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Either just in words or with a picture too…. I haven’t decided.</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200" i="1" dirty="0">
                <a:ln>
                  <a:noFill/>
                </a:ln>
                <a:solidFill>
                  <a:srgbClr val="000000"/>
                </a:solidFill>
                <a:effectLst/>
                <a:latin typeface="Arial" panose="020B0604020202020204" pitchFamily="34" charset="0"/>
                <a:ea typeface="Arial Unicode MS"/>
                <a:cs typeface="Arial" panose="020B0604020202020204" pitchFamily="34" charset="0"/>
              </a:rPr>
              <a:t>Because my grandpa taught me how to plant seeds, I now have a garden.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i="1"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i="1" dirty="0">
                <a:ln>
                  <a:noFill/>
                </a:ln>
                <a:solidFill>
                  <a:srgbClr val="000000"/>
                </a:solidFill>
                <a:effectLst/>
                <a:latin typeface="Arial" panose="020B0604020202020204" pitchFamily="34" charset="0"/>
                <a:ea typeface="Arial Unicode MS"/>
                <a:cs typeface="Arial" panose="020B0604020202020204" pitchFamily="34" charset="0"/>
              </a:rPr>
              <a:t>Because my mum made me birthday cakes I always made them for my children.</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i="1"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i="1" dirty="0">
                <a:ln>
                  <a:noFill/>
                </a:ln>
                <a:solidFill>
                  <a:srgbClr val="000000"/>
                </a:solidFill>
                <a:effectLst/>
                <a:latin typeface="Arial" panose="020B0604020202020204" pitchFamily="34" charset="0"/>
                <a:ea typeface="Arial Unicode MS"/>
                <a:cs typeface="Arial" panose="020B0604020202020204" pitchFamily="34" charset="0"/>
              </a:rPr>
              <a:t>Because my dad read me stories and recited poems I am now a writer.</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i="1"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i="1" dirty="0">
                <a:ln>
                  <a:noFill/>
                </a:ln>
                <a:solidFill>
                  <a:srgbClr val="000000"/>
                </a:solidFill>
                <a:effectLst/>
                <a:latin typeface="Arial" panose="020B0604020202020204" pitchFamily="34" charset="0"/>
                <a:ea typeface="Arial Unicode MS"/>
                <a:cs typeface="Arial" panose="020B0604020202020204" pitchFamily="34" charset="0"/>
              </a:rPr>
              <a:t>Because my sister taught me songs we still sometimes sing together.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i="1"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i="1" dirty="0">
                <a:ln>
                  <a:noFill/>
                </a:ln>
                <a:solidFill>
                  <a:srgbClr val="000000"/>
                </a:solidFill>
                <a:effectLst/>
                <a:latin typeface="Arial" panose="020B0604020202020204" pitchFamily="34" charset="0"/>
                <a:ea typeface="Arial Unicode MS"/>
                <a:cs typeface="Arial" panose="020B0604020202020204" pitchFamily="34" charset="0"/>
              </a:rPr>
              <a:t>Because my </a:t>
            </a:r>
            <a:r>
              <a:rPr lang="en-US" sz="1200" i="1" dirty="0" err="1">
                <a:ln>
                  <a:noFill/>
                </a:ln>
                <a:solidFill>
                  <a:srgbClr val="000000"/>
                </a:solidFill>
                <a:effectLst/>
                <a:latin typeface="Arial" panose="020B0604020202020204" pitchFamily="34" charset="0"/>
                <a:ea typeface="Arial Unicode MS"/>
                <a:cs typeface="Arial" panose="020B0604020202020204" pitchFamily="34" charset="0"/>
              </a:rPr>
              <a:t>favourite</a:t>
            </a:r>
            <a:r>
              <a:rPr lang="en-US" sz="1200" i="1" dirty="0">
                <a:ln>
                  <a:noFill/>
                </a:ln>
                <a:solidFill>
                  <a:srgbClr val="000000"/>
                </a:solidFill>
                <a:effectLst/>
                <a:latin typeface="Arial" panose="020B0604020202020204" pitchFamily="34" charset="0"/>
                <a:ea typeface="Arial Unicode MS"/>
                <a:cs typeface="Arial" panose="020B0604020202020204" pitchFamily="34" charset="0"/>
              </a:rPr>
              <a:t> teachers told me I could pass my exam I went to university.</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You can make your zig zags one sided, or two sided. It’s up to you.</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23</a:t>
            </a:fld>
            <a:endParaRPr lang="en-US"/>
          </a:p>
        </p:txBody>
      </p:sp>
    </p:spTree>
    <p:extLst>
      <p:ext uri="{BB962C8B-B14F-4D97-AF65-F5344CB8AC3E}">
        <p14:creationId xmlns:p14="http://schemas.microsoft.com/office/powerpoint/2010/main" val="14110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915988"/>
            <a:ext cx="3927475" cy="2209800"/>
          </a:xfrm>
        </p:spPr>
      </p:sp>
      <p:sp>
        <p:nvSpPr>
          <p:cNvPr id="3" name="Notes Placeholder 2"/>
          <p:cNvSpPr>
            <a:spLocks noGrp="1"/>
          </p:cNvSpPr>
          <p:nvPr>
            <p:ph type="body" idx="1"/>
          </p:nvPr>
        </p:nvSpPr>
        <p:spPr>
          <a:xfrm>
            <a:off x="540698" y="3642294"/>
            <a:ext cx="5455920" cy="3905488"/>
          </a:xfrm>
        </p:spPr>
        <p:txBody>
          <a:bodyPr/>
          <a:lstStyle/>
          <a:p>
            <a:r>
              <a:rPr lang="en-GB" sz="1200" dirty="0">
                <a:latin typeface="Arial" panose="020B0604020202020204" pitchFamily="34" charset="0"/>
                <a:cs typeface="Arial" panose="020B0604020202020204" pitchFamily="34" charset="0"/>
              </a:rPr>
              <a:t>© UNICEF/Sachse-Grimm</a:t>
            </a:r>
          </a:p>
          <a:p>
            <a:endParaRPr lang="en-GB" dirty="0"/>
          </a:p>
          <a:p>
            <a:r>
              <a:rPr lang="en-GB" dirty="0"/>
              <a:t>This image was created by children at a Child Rights School in Cologne, Germany to celebrate World Children’s Day 2024.</a:t>
            </a: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52529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C4CDC6-C771-422C-B841-69D5E0CA9C94}" type="slidenum">
              <a:rPr lang="en-GB" smtClean="0"/>
              <a:t>4</a:t>
            </a:fld>
            <a:endParaRPr lang="en-GB"/>
          </a:p>
        </p:txBody>
      </p:sp>
    </p:spTree>
    <p:extLst>
      <p:ext uri="{BB962C8B-B14F-4D97-AF65-F5344CB8AC3E}">
        <p14:creationId xmlns:p14="http://schemas.microsoft.com/office/powerpoint/2010/main" val="240522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4847-5783-FA87-5A57-2353AFC5D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EC4EF-25F8-68CA-B661-AAE4E314F5FB}"/>
              </a:ext>
            </a:extLst>
          </p:cNvPr>
          <p:cNvSpPr>
            <a:spLocks noGrp="1" noRot="1" noChangeAspect="1"/>
          </p:cNvSpPr>
          <p:nvPr>
            <p:ph type="sldImg"/>
          </p:nvPr>
        </p:nvSpPr>
        <p:spPr>
          <a:xfrm>
            <a:off x="1220788" y="682625"/>
            <a:ext cx="4130675" cy="2324100"/>
          </a:xfrm>
        </p:spPr>
      </p:sp>
      <p:sp>
        <p:nvSpPr>
          <p:cNvPr id="3" name="Notes Placeholder 2">
            <a:extLst>
              <a:ext uri="{FF2B5EF4-FFF2-40B4-BE49-F238E27FC236}">
                <a16:creationId xmlns:a16="http://schemas.microsoft.com/office/drawing/2014/main" id="{F249FCD9-AA9C-0AE3-718D-1760847619BF}"/>
              </a:ext>
            </a:extLst>
          </p:cNvPr>
          <p:cNvSpPr>
            <a:spLocks noGrp="1"/>
          </p:cNvSpPr>
          <p:nvPr>
            <p:ph type="body" idx="1"/>
          </p:nvPr>
        </p:nvSpPr>
        <p:spPr>
          <a:xfrm>
            <a:off x="681990" y="3515048"/>
            <a:ext cx="5455920" cy="5163815"/>
          </a:xfrm>
        </p:spPr>
        <p:txBody>
          <a:bodyPr/>
          <a:lstStyle/>
          <a:p>
            <a:endParaRPr lang="en-GB" b="0" dirty="0"/>
          </a:p>
        </p:txBody>
      </p:sp>
      <p:sp>
        <p:nvSpPr>
          <p:cNvPr id="4" name="Slide Number Placeholder 3">
            <a:extLst>
              <a:ext uri="{FF2B5EF4-FFF2-40B4-BE49-F238E27FC236}">
                <a16:creationId xmlns:a16="http://schemas.microsoft.com/office/drawing/2014/main" id="{5A51459E-FFFF-3FC9-9368-D54708C82619}"/>
              </a:ext>
            </a:extLst>
          </p:cNvPr>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35460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r>
              <a:rPr lang="en-US" sz="1200" b="1" dirty="0">
                <a:ln>
                  <a:noFill/>
                </a:ln>
                <a:solidFill>
                  <a:srgbClr val="000000"/>
                </a:solidFill>
                <a:effectLst/>
                <a:latin typeface="Arial" panose="020B0604020202020204" pitchFamily="34" charset="0"/>
                <a:ea typeface="Arial Unicode MS"/>
                <a:cs typeface="Arial" panose="020B0604020202020204" pitchFamily="34" charset="0"/>
              </a:rPr>
              <a:t>MOST IMPORTANT THINGS TO REMEMBER</a:t>
            </a:r>
            <a:endParaRPr lang="en-GB" sz="1200" b="1"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You can do this any way you like.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You don’t have to be good at drawing or painting.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200" dirty="0">
                <a:effectLst/>
                <a:latin typeface="Arial" panose="020B0604020202020204" pitchFamily="34" charset="0"/>
                <a:ea typeface="Arial Unicode MS"/>
                <a:cs typeface="Arial" panose="020B0604020202020204" pitchFamily="34" charset="0"/>
              </a:rPr>
              <a:t>Keep it simple and plan before you start.</a:t>
            </a:r>
            <a:endParaRPr lang="en-GB" sz="1200"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420082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78908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anose="020B0604020202020204" pitchFamily="34" charset="0"/>
                <a:cs typeface="Arial" panose="020B0604020202020204" pitchFamily="34" charset="0"/>
              </a:rPr>
              <a:t>Using just a few </a:t>
            </a:r>
            <a:r>
              <a:rPr lang="en-US" dirty="0" err="1">
                <a:latin typeface="Arial" panose="020B0604020202020204" pitchFamily="34" charset="0"/>
                <a:cs typeface="Arial" panose="020B0604020202020204" pitchFamily="34" charset="0"/>
              </a:rPr>
              <a:t>colours</a:t>
            </a:r>
            <a:r>
              <a:rPr lang="en-US" dirty="0">
                <a:latin typeface="Arial" panose="020B0604020202020204" pitchFamily="34" charset="0"/>
                <a:cs typeface="Arial" panose="020B0604020202020204" pitchFamily="34" charset="0"/>
              </a:rPr>
              <a:t> that contrast will make your pictures really stand out and look great</a:t>
            </a:r>
            <a:endParaRPr lang="en-GB"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301699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009650"/>
            <a:ext cx="4252912" cy="2393950"/>
          </a:xfrm>
        </p:spPr>
      </p:sp>
      <p:sp>
        <p:nvSpPr>
          <p:cNvPr id="3" name="Notes Placeholder 2"/>
          <p:cNvSpPr>
            <a:spLocks noGrp="1"/>
          </p:cNvSpPr>
          <p:nvPr>
            <p:ph type="body" idx="1"/>
          </p:nvPr>
        </p:nvSpPr>
        <p:spPr>
          <a:xfrm>
            <a:off x="681990" y="3816307"/>
            <a:ext cx="5455920" cy="3905488"/>
          </a:xfrm>
        </p:spPr>
        <p:txBody>
          <a:bodyPr/>
          <a:lstStyle/>
          <a:p>
            <a:pPr marL="0" indent="0">
              <a:buNone/>
            </a:pPr>
            <a:r>
              <a:rPr lang="en-US" sz="1200" dirty="0">
                <a:latin typeface="Arial" panose="020B0604020202020204" pitchFamily="34" charset="0"/>
                <a:cs typeface="Arial" panose="020B0604020202020204" pitchFamily="34" charset="0"/>
              </a:rPr>
              <a:t>I took a sheet of paper and drew round one of the squares, and then made a little frame round the edge. This meant that that whatever picture I made would fit in the square and giving it a frame makes it look more professional (my niece who is an artist taught me that!) I thought about what each picture would be. </a:t>
            </a:r>
            <a:r>
              <a:rPr lang="en-GB" sz="1200" dirty="0">
                <a:latin typeface="Arial" panose="020B0604020202020204" pitchFamily="34" charset="0"/>
                <a:cs typeface="Arial" panose="020B0604020202020204" pitchFamily="34" charset="0"/>
              </a:rPr>
              <a:t> </a:t>
            </a:r>
          </a:p>
          <a:p>
            <a:pPr marL="0" indent="0">
              <a:buNone/>
            </a:pPr>
            <a:r>
              <a:rPr lang="en-US" sz="1200" dirty="0">
                <a:latin typeface="Arial" panose="020B0604020202020204" pitchFamily="34" charset="0"/>
                <a:cs typeface="Arial" panose="020B0604020202020204" pitchFamily="34" charset="0"/>
              </a:rPr>
              <a:t>I thought about what picture I would do for each of my answers.</a:t>
            </a:r>
            <a:endParaRPr lang="en-GB"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Remember when you do this that you don’t have to make a picture that says ALL the things the words say. </a:t>
            </a:r>
            <a:endParaRPr lang="en-GB"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Keep it simple.</a:t>
            </a:r>
            <a:endParaRPr lang="en-US" sz="1200" u="sng"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I made a little rough sketch of what my picture would be. Then I cut out the shapes in paper to make the collage.</a:t>
            </a:r>
            <a:endParaRPr lang="en-GB" sz="1200"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119236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A207-8558-9312-E231-E792D471A9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280193A-A761-CD6C-24D0-B7013550D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2FC0319-4EF4-1246-7DCD-42679C7F1F6E}"/>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5" name="Footer Placeholder 4">
            <a:extLst>
              <a:ext uri="{FF2B5EF4-FFF2-40B4-BE49-F238E27FC236}">
                <a16:creationId xmlns:a16="http://schemas.microsoft.com/office/drawing/2014/main" id="{58A981CF-1C68-1B2C-2043-E9AEE96C96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2A1D9-D36C-C431-D0AD-F63735CC37E8}"/>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394357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22CF-72BE-24C6-B576-01DA6FB68AB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4A08051-CCA3-ED09-3F3B-BDF72840CF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F85DC2-4717-9C47-8160-A61E32D77ACF}"/>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5" name="Footer Placeholder 4">
            <a:extLst>
              <a:ext uri="{FF2B5EF4-FFF2-40B4-BE49-F238E27FC236}">
                <a16:creationId xmlns:a16="http://schemas.microsoft.com/office/drawing/2014/main" id="{1496B751-003C-7A17-2E2D-6D58593C2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64B3D-3995-7AA1-F56D-4ECFC13E2778}"/>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263702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CD094-754D-F20F-DED3-D91F84E6E27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B43E298-AF22-A824-9591-7BAD70EB19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424DD1-A143-FAE5-AAFD-0D548F622F4C}"/>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5" name="Footer Placeholder 4">
            <a:extLst>
              <a:ext uri="{FF2B5EF4-FFF2-40B4-BE49-F238E27FC236}">
                <a16:creationId xmlns:a16="http://schemas.microsoft.com/office/drawing/2014/main" id="{05E7E1AB-1AD7-46D8-7CA0-101304B02A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65413-4831-44C2-66B7-73E1CC9D4DDE}"/>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258482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bg1">
            <a:alpha val="97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3" name="Picture 2" descr="A drawing of a planet earth&#10;&#10;Description automatically generated">
            <a:extLst>
              <a:ext uri="{FF2B5EF4-FFF2-40B4-BE49-F238E27FC236}">
                <a16:creationId xmlns:a16="http://schemas.microsoft.com/office/drawing/2014/main" id="{183CB1C6-0E52-6783-012F-60172ACBC0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1D6A1299-0341-9FB7-6E9B-7F7F160CF3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48517" y="5129961"/>
            <a:ext cx="1728039" cy="1424751"/>
          </a:xfrm>
          <a:prstGeom prst="rect">
            <a:avLst/>
          </a:prstGeom>
        </p:spPr>
      </p:pic>
      <p:sp>
        <p:nvSpPr>
          <p:cNvPr id="5" name="Title 1">
            <a:extLst>
              <a:ext uri="{FF2B5EF4-FFF2-40B4-BE49-F238E27FC236}">
                <a16:creationId xmlns:a16="http://schemas.microsoft.com/office/drawing/2014/main" id="{FD212252-09E2-A904-B39C-05752EBE4EC5}"/>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Tree>
    <p:extLst>
      <p:ext uri="{BB962C8B-B14F-4D97-AF65-F5344CB8AC3E}">
        <p14:creationId xmlns:p14="http://schemas.microsoft.com/office/powerpoint/2010/main" val="398910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3" name="Picture 2" descr="A child's handprints on a white board. This image was created by children at a Child Rights School in Cologne as part of an activity on World Children's Day 2024. ">
            <a:extLst>
              <a:ext uri="{FF2B5EF4-FFF2-40B4-BE49-F238E27FC236}">
                <a16:creationId xmlns:a16="http://schemas.microsoft.com/office/drawing/2014/main" id="{41B03D6D-7FB9-688B-530D-01DF593536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8560"/>
            <a:ext cx="6101356" cy="6906560"/>
          </a:xfrm>
          <a:prstGeom prst="rect">
            <a:avLst/>
          </a:prstGeom>
        </p:spPr>
      </p:pic>
    </p:spTree>
    <p:extLst>
      <p:ext uri="{BB962C8B-B14F-4D97-AF65-F5344CB8AC3E}">
        <p14:creationId xmlns:p14="http://schemas.microsoft.com/office/powerpoint/2010/main" val="529266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a:solidFill>
                  <a:srgbClr val="00AEEF"/>
                </a:solidFill>
              </a:rPr>
              <a:t>“Click to edit. Add a quote or stat here. You can pull out key </a:t>
            </a:r>
            <a:br>
              <a:rPr lang="en-US" sz="2800">
                <a:solidFill>
                  <a:srgbClr val="00AEEF"/>
                </a:solidFill>
              </a:rPr>
            </a:br>
            <a:r>
              <a:rPr lang="en-US" sz="2800">
                <a:solidFill>
                  <a:schemeClr val="tx1"/>
                </a:solidFill>
              </a:rPr>
              <a:t>words</a:t>
            </a:r>
            <a:r>
              <a:rPr lang="en-US" sz="2800">
                <a:solidFill>
                  <a:srgbClr val="00AEEF"/>
                </a:solidFill>
              </a:rPr>
              <a:t> or </a:t>
            </a:r>
            <a:r>
              <a:rPr lang="en-US" sz="2800">
                <a:solidFill>
                  <a:schemeClr val="tx1"/>
                </a:solidFill>
              </a:rPr>
              <a:t>phrases </a:t>
            </a:r>
            <a:r>
              <a:rPr lang="en-US" sz="2800">
                <a:solidFill>
                  <a:srgbClr val="00AEEF"/>
                </a:solidFill>
              </a:rPr>
              <a:t>in a </a:t>
            </a:r>
            <a:br>
              <a:rPr lang="en-US" sz="2800">
                <a:solidFill>
                  <a:srgbClr val="00AEEF"/>
                </a:solidFill>
              </a:rPr>
            </a:br>
            <a:r>
              <a:rPr lang="en-US" sz="2800">
                <a:solidFill>
                  <a:srgbClr val="00AEEF"/>
                </a:solidFill>
              </a:rPr>
              <a:t>secondary </a:t>
            </a:r>
            <a:r>
              <a:rPr lang="en-US" sz="2800" err="1">
                <a:solidFill>
                  <a:srgbClr val="00AEEF"/>
                </a:solidFill>
              </a:rPr>
              <a:t>colour</a:t>
            </a:r>
            <a:r>
              <a:rPr lang="en-US" sz="2800">
                <a:solidFill>
                  <a:srgbClr val="00AEEF"/>
                </a:solidFill>
              </a:rPr>
              <a:t>.”</a:t>
            </a:r>
            <a:endParaRPr lang="en-GB" sz="2800">
              <a:solidFill>
                <a:srgbClr val="00AEEF"/>
              </a:solidFill>
            </a:endParaRPr>
          </a:p>
        </p:txBody>
      </p:sp>
    </p:spTree>
    <p:extLst>
      <p:ext uri="{BB962C8B-B14F-4D97-AF65-F5344CB8AC3E}">
        <p14:creationId xmlns:p14="http://schemas.microsoft.com/office/powerpoint/2010/main" val="324792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34911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AB64-E3F5-8DC3-8C6D-10624DB53F7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1EFF580-35F3-80A2-1A90-2EBD5FFDE3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DCF695-0103-9AA4-C204-00B75ECF6679}"/>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5" name="Footer Placeholder 4">
            <a:extLst>
              <a:ext uri="{FF2B5EF4-FFF2-40B4-BE49-F238E27FC236}">
                <a16:creationId xmlns:a16="http://schemas.microsoft.com/office/drawing/2014/main" id="{94A04B86-4934-36BC-8BC0-A583F0D474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5D94F-99EE-D13B-98DD-8D6D5CAC6EB5}"/>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359876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CF13-0B21-B5FB-A1F2-793EFD0ED1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B99F857-603A-913A-80BD-183F00156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83DCA4-D360-4C02-8E1C-D960C03D26D0}"/>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5" name="Footer Placeholder 4">
            <a:extLst>
              <a:ext uri="{FF2B5EF4-FFF2-40B4-BE49-F238E27FC236}">
                <a16:creationId xmlns:a16="http://schemas.microsoft.com/office/drawing/2014/main" id="{369EC30F-1685-17D8-F2E9-8562EF322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64691-4B82-4EB6-D4C8-DCB3AE303659}"/>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129841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2400-9663-2521-D460-5FCC57DBBCB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9385FF3-4B54-4365-25ED-23AC917DB8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8EDDBB1-5119-0EF0-8700-555B750951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B94E043-09EC-BCB9-2D6C-116E377D5237}"/>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6" name="Footer Placeholder 5">
            <a:extLst>
              <a:ext uri="{FF2B5EF4-FFF2-40B4-BE49-F238E27FC236}">
                <a16:creationId xmlns:a16="http://schemas.microsoft.com/office/drawing/2014/main" id="{009E7E36-AD65-1874-E12D-BE768D751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83FE84-C937-4D71-1D5D-E40297F2CCFC}"/>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27667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C7C5-A634-2F76-CFDF-A34BA61CDF5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17CEC94-BA68-D513-E76E-9ECB2F469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B402C0-9D61-D40D-0CDA-0A0D573112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8D338A-BDAF-9903-A3F7-8735E218C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28DDF4-3BBC-E2B1-EFAE-03A7E42820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CDB2C23-340F-ADD7-30DD-BF26CF79B199}"/>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8" name="Footer Placeholder 7">
            <a:extLst>
              <a:ext uri="{FF2B5EF4-FFF2-40B4-BE49-F238E27FC236}">
                <a16:creationId xmlns:a16="http://schemas.microsoft.com/office/drawing/2014/main" id="{4A9D1F7C-C6F6-03AC-16A8-BAC5CC01E1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7EC5A7-147B-2F22-5CCE-54F995EDB016}"/>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263635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91CD-0594-E72F-0C57-BC3CA128EF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296FF1-BC73-C4AC-65CE-A875E608F9A4}"/>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4" name="Footer Placeholder 3">
            <a:extLst>
              <a:ext uri="{FF2B5EF4-FFF2-40B4-BE49-F238E27FC236}">
                <a16:creationId xmlns:a16="http://schemas.microsoft.com/office/drawing/2014/main" id="{B8E2E4BB-F404-335B-C7A2-08F2691B21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B9016E-A12C-32CA-2890-65F9DEB30D91}"/>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183598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6AE2B-67F3-941F-FAE3-A941F22F8FE8}"/>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3" name="Footer Placeholder 2">
            <a:extLst>
              <a:ext uri="{FF2B5EF4-FFF2-40B4-BE49-F238E27FC236}">
                <a16:creationId xmlns:a16="http://schemas.microsoft.com/office/drawing/2014/main" id="{C7205426-A8DC-55D3-A4F9-C0E4BB70A1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5007DB-46BD-BBF7-9935-A9EA1946A8D9}"/>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89407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8642-35A8-C09E-1187-027679152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807C959-232E-BE69-F709-DDE5499AC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F4B78C-799F-2D07-F55E-C00F7AE82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885551-7170-162F-FEFB-F8D27BB7F03A}"/>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6" name="Footer Placeholder 5">
            <a:extLst>
              <a:ext uri="{FF2B5EF4-FFF2-40B4-BE49-F238E27FC236}">
                <a16:creationId xmlns:a16="http://schemas.microsoft.com/office/drawing/2014/main" id="{765FEEAA-1DC1-F645-4FB7-04D0B30269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E9298E-94D2-F9AC-91F1-184D51FB04C2}"/>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155959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8B9E-4333-CD1E-7576-7BCE943A83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05AC7CC-BD5D-B36E-E6C7-40BEA06C2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37AD17-6810-C024-5D87-F79E8038F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DA6FC4-1585-0EA5-4F92-B8173AD2DA07}"/>
              </a:ext>
            </a:extLst>
          </p:cNvPr>
          <p:cNvSpPr>
            <a:spLocks noGrp="1"/>
          </p:cNvSpPr>
          <p:nvPr>
            <p:ph type="dt" sz="half" idx="10"/>
          </p:nvPr>
        </p:nvSpPr>
        <p:spPr/>
        <p:txBody>
          <a:bodyPr/>
          <a:lstStyle/>
          <a:p>
            <a:fld id="{ED8D14AE-120D-4B24-8961-85EAC9CEC196}" type="datetimeFigureOut">
              <a:rPr lang="en-GB" smtClean="0"/>
              <a:t>17/02/2025</a:t>
            </a:fld>
            <a:endParaRPr lang="en-GB"/>
          </a:p>
        </p:txBody>
      </p:sp>
      <p:sp>
        <p:nvSpPr>
          <p:cNvPr id="6" name="Footer Placeholder 5">
            <a:extLst>
              <a:ext uri="{FF2B5EF4-FFF2-40B4-BE49-F238E27FC236}">
                <a16:creationId xmlns:a16="http://schemas.microsoft.com/office/drawing/2014/main" id="{36E7F829-60A2-C378-C9E5-68FDB645A3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376BA0-C38D-F753-5395-1461B1FAEB32}"/>
              </a:ext>
            </a:extLst>
          </p:cNvPr>
          <p:cNvSpPr>
            <a:spLocks noGrp="1"/>
          </p:cNvSpPr>
          <p:nvPr>
            <p:ph type="sldNum" sz="quarter" idx="12"/>
          </p:nvPr>
        </p:nvSpPr>
        <p:spPr/>
        <p:txBody>
          <a:bodyPr/>
          <a:lstStyle/>
          <a:p>
            <a:fld id="{A043B107-5F31-4AE1-BD92-B3185AE0A284}" type="slidenum">
              <a:rPr lang="en-GB" smtClean="0"/>
              <a:t>‹#›</a:t>
            </a:fld>
            <a:endParaRPr lang="en-GB"/>
          </a:p>
        </p:txBody>
      </p:sp>
    </p:spTree>
    <p:extLst>
      <p:ext uri="{BB962C8B-B14F-4D97-AF65-F5344CB8AC3E}">
        <p14:creationId xmlns:p14="http://schemas.microsoft.com/office/powerpoint/2010/main" val="350755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6F49F-C52A-A4F7-A7E5-6F580D03F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1A27A16-0F2E-4140-64AA-4502D82CE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9E14C0-F06E-8AE5-4CDD-A21A232BD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D14AE-120D-4B24-8961-85EAC9CEC196}" type="datetimeFigureOut">
              <a:rPr lang="en-GB" smtClean="0"/>
              <a:t>17/02/2025</a:t>
            </a:fld>
            <a:endParaRPr lang="en-GB"/>
          </a:p>
        </p:txBody>
      </p:sp>
      <p:sp>
        <p:nvSpPr>
          <p:cNvPr id="5" name="Footer Placeholder 4">
            <a:extLst>
              <a:ext uri="{FF2B5EF4-FFF2-40B4-BE49-F238E27FC236}">
                <a16:creationId xmlns:a16="http://schemas.microsoft.com/office/drawing/2014/main" id="{C22019C1-720C-5FB3-F48A-D93EDF85C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1981FF-863D-6E7F-1D16-7F0A924B71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3B107-5F31-4AE1-BD92-B3185AE0A284}" type="slidenum">
              <a:rPr lang="en-GB" smtClean="0"/>
              <a:t>‹#›</a:t>
            </a:fld>
            <a:endParaRPr lang="en-GB"/>
          </a:p>
        </p:txBody>
      </p:sp>
    </p:spTree>
    <p:extLst>
      <p:ext uri="{BB962C8B-B14F-4D97-AF65-F5344CB8AC3E}">
        <p14:creationId xmlns:p14="http://schemas.microsoft.com/office/powerpoint/2010/main" val="268709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hyperlink" Target="https://youtu.be/acnbpOpOW-Q?si=TMSk66Zlhm_3gDEU"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16.svg"/><Relationship Id="rId5" Type="http://schemas.openxmlformats.org/officeDocument/2006/relationships/image" Target="../media/image25.jpeg"/><Relationship Id="rId10" Type="http://schemas.openxmlformats.org/officeDocument/2006/relationships/image" Target="../media/image15.png"/><Relationship Id="rId4" Type="http://schemas.openxmlformats.org/officeDocument/2006/relationships/image" Target="../media/image22.jpeg"/><Relationship Id="rId9" Type="http://schemas.openxmlformats.org/officeDocument/2006/relationships/hyperlink" Target="https://youtu.be/acnbpOpOW-Q?si=TMSk66Zlhm_3gDEU"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hyperlink" Target="https://youtu.be/acnbpOpOW-Q?si=TMSk66Zlhm_3gDEU"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youtu.be/acnbpOpOW-Q?si=TMSk66Zlhm_3gDEU" TargetMode="Externa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4.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video" Target="https://www.youtube.com/embed/acnbpOpOW-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8866-3730-1749-9F0D-8F90E0EB648F}"/>
              </a:ext>
            </a:extLst>
          </p:cNvPr>
          <p:cNvSpPr>
            <a:spLocks noGrp="1"/>
          </p:cNvSpPr>
          <p:nvPr>
            <p:ph type="ctrTitle"/>
          </p:nvPr>
        </p:nvSpPr>
        <p:spPr>
          <a:xfrm>
            <a:off x="0" y="5734050"/>
            <a:ext cx="6610350" cy="1123950"/>
          </a:xfrm>
        </p:spPr>
        <p:txBody>
          <a:bodyPr/>
          <a:lstStyle/>
          <a:p>
            <a:r>
              <a:rPr lang="en-GB" dirty="0"/>
              <a:t>EVERY CHILD A SONG: RRSA AND ART </a:t>
            </a:r>
            <a:endParaRPr lang="en-US" dirty="0"/>
          </a:p>
        </p:txBody>
      </p:sp>
      <p:sp>
        <p:nvSpPr>
          <p:cNvPr id="3" name="TextBox 2">
            <a:extLst>
              <a:ext uri="{FF2B5EF4-FFF2-40B4-BE49-F238E27FC236}">
                <a16:creationId xmlns:a16="http://schemas.microsoft.com/office/drawing/2014/main" id="{C92DFB19-AF60-04F7-800D-F2C5A1EF794E}"/>
              </a:ext>
            </a:extLst>
          </p:cNvPr>
          <p:cNvSpPr txBox="1"/>
          <p:nvPr/>
        </p:nvSpPr>
        <p:spPr>
          <a:xfrm rot="16200000">
            <a:off x="10617667" y="293614"/>
            <a:ext cx="3299670" cy="58477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UNICEF/Sachse-Grimm</a:t>
            </a:r>
          </a:p>
          <a:p>
            <a:endParaRPr lang="en-GB" dirty="0"/>
          </a:p>
        </p:txBody>
      </p:sp>
    </p:spTree>
    <p:extLst>
      <p:ext uri="{BB962C8B-B14F-4D97-AF65-F5344CB8AC3E}">
        <p14:creationId xmlns:p14="http://schemas.microsoft.com/office/powerpoint/2010/main" val="427633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6" y="132754"/>
            <a:ext cx="6962922" cy="669351"/>
          </a:xfrm>
        </p:spPr>
        <p:txBody>
          <a:bodyPr/>
          <a:lstStyle/>
          <a:p>
            <a:r>
              <a:rPr lang="en-GB" sz="3600" dirty="0"/>
              <a:t>‘Song of Me’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552804" y="1837766"/>
            <a:ext cx="5305425" cy="4398442"/>
          </a:xfrm>
        </p:spPr>
        <p:txBody>
          <a:bodyPr vert="horz" lIns="0" tIns="45720" rIns="91440" bIns="45720" rtlCol="0" anchor="t">
            <a:normAutofit/>
          </a:bodyPr>
          <a:lstStyle/>
          <a:p>
            <a:pPr marL="0" indent="0">
              <a:buNone/>
            </a:pPr>
            <a:r>
              <a:rPr lang="en-US" dirty="0">
                <a:latin typeface="Arial"/>
                <a:cs typeface="Arial"/>
              </a:rPr>
              <a:t>1. Write down 5 things that make you, you! They might be things you like doing, or places that you like to go or the way it feels to be you.</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Cut out 5 cardboard squares 15cm x 15cm</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Decide on 3 materials to use in your collage. In the example, Nicola uses blue paper, white paper and newspaper. </a:t>
            </a: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3" name="officeArt object">
            <a:extLst>
              <a:ext uri="{FF2B5EF4-FFF2-40B4-BE49-F238E27FC236}">
                <a16:creationId xmlns:a16="http://schemas.microsoft.com/office/drawing/2014/main" id="{47C621F0-A0AE-F744-BC85-E0FDE40149E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238586" y="503796"/>
            <a:ext cx="4792077" cy="1253352"/>
          </a:xfrm>
          <a:prstGeom prst="rect">
            <a:avLst/>
          </a:prstGeom>
          <a:ln w="12700" cap="flat">
            <a:noFill/>
            <a:miter lim="400000"/>
          </a:ln>
          <a:effectLst/>
        </p:spPr>
      </p:pic>
      <p:pic>
        <p:nvPicPr>
          <p:cNvPr id="5" name="officeArt object">
            <a:extLst>
              <a:ext uri="{FF2B5EF4-FFF2-40B4-BE49-F238E27FC236}">
                <a16:creationId xmlns:a16="http://schemas.microsoft.com/office/drawing/2014/main" id="{763465AD-02D2-AC22-D01F-922E0F9A04ED}"/>
              </a:ext>
            </a:extLst>
          </p:cNvPr>
          <p:cNvPicPr/>
          <p:nvPr/>
        </p:nvPicPr>
        <p:blipFill>
          <a:blip r:embed="rId5" cstate="screen">
            <a:extLst>
              <a:ext uri="{28A0092B-C50C-407E-A947-70E740481C1C}">
                <a14:useLocalDpi xmlns:a14="http://schemas.microsoft.com/office/drawing/2010/main"/>
              </a:ext>
            </a:extLst>
          </a:blip>
          <a:stretch>
            <a:fillRect/>
          </a:stretch>
        </p:blipFill>
        <p:spPr>
          <a:xfrm>
            <a:off x="6256742" y="1897763"/>
            <a:ext cx="3539219" cy="4338444"/>
          </a:xfrm>
          <a:prstGeom prst="rect">
            <a:avLst/>
          </a:prstGeom>
          <a:ln w="12700" cap="flat">
            <a:noFill/>
            <a:miter lim="400000"/>
          </a:ln>
          <a:effectLst/>
        </p:spPr>
      </p:pic>
      <p:pic>
        <p:nvPicPr>
          <p:cNvPr id="7" name="officeArt object">
            <a:extLst>
              <a:ext uri="{FF2B5EF4-FFF2-40B4-BE49-F238E27FC236}">
                <a16:creationId xmlns:a16="http://schemas.microsoft.com/office/drawing/2014/main" id="{25EC6F47-08F1-6973-30D9-5E67E00E89B1}"/>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192434" y="1923600"/>
            <a:ext cx="1676400" cy="2113387"/>
          </a:xfrm>
          <a:prstGeom prst="rect">
            <a:avLst/>
          </a:prstGeom>
          <a:ln w="12700" cap="flat">
            <a:noFill/>
            <a:miter lim="400000"/>
          </a:ln>
          <a:effectLst/>
        </p:spPr>
      </p:pic>
      <p:sp>
        <p:nvSpPr>
          <p:cNvPr id="8" name="TextBox 7">
            <a:extLst>
              <a:ext uri="{FF2B5EF4-FFF2-40B4-BE49-F238E27FC236}">
                <a16:creationId xmlns:a16="http://schemas.microsoft.com/office/drawing/2014/main" id="{24B1D9D1-A394-F54B-D031-BF4E08FC91F7}"/>
              </a:ext>
            </a:extLst>
          </p:cNvPr>
          <p:cNvSpPr txBox="1"/>
          <p:nvPr/>
        </p:nvSpPr>
        <p:spPr>
          <a:xfrm>
            <a:off x="161337" y="901605"/>
            <a:ext cx="6126081"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See </a:t>
            </a:r>
            <a:r>
              <a:rPr lang="en-GB" i="1" dirty="0">
                <a:latin typeface="Arial" panose="020B0604020202020204" pitchFamily="34" charset="0"/>
                <a:cs typeface="Arial" panose="020B0604020202020204" pitchFamily="34" charset="0"/>
                <a:hlinkClick r:id="rId7"/>
              </a:rPr>
              <a:t>the video</a:t>
            </a:r>
            <a:r>
              <a:rPr lang="en-GB" i="1" dirty="0">
                <a:latin typeface="Arial" panose="020B0604020202020204" pitchFamily="34" charset="0"/>
                <a:cs typeface="Arial" panose="020B0604020202020204" pitchFamily="34" charset="0"/>
              </a:rPr>
              <a:t> - 0.45-3.50 mins - to see this in action</a:t>
            </a:r>
            <a:r>
              <a:rPr lang="en-GB" dirty="0"/>
              <a:t>.</a:t>
            </a:r>
          </a:p>
        </p:txBody>
      </p:sp>
      <p:pic>
        <p:nvPicPr>
          <p:cNvPr id="10" name="Graphic 9">
            <a:extLst>
              <a:ext uri="{FF2B5EF4-FFF2-40B4-BE49-F238E27FC236}">
                <a16:creationId xmlns:a16="http://schemas.microsoft.com/office/drawing/2014/main" id="{C4E627C8-9F53-83F1-D1B8-2AA3A880B1A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4089" y="4718180"/>
            <a:ext cx="1505300" cy="2007066"/>
          </a:xfrm>
          <a:prstGeom prst="rect">
            <a:avLst/>
          </a:prstGeom>
        </p:spPr>
      </p:pic>
    </p:spTree>
    <p:extLst>
      <p:ext uri="{BB962C8B-B14F-4D97-AF65-F5344CB8AC3E}">
        <p14:creationId xmlns:p14="http://schemas.microsoft.com/office/powerpoint/2010/main" val="226286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6" y="132754"/>
            <a:ext cx="6962922" cy="669351"/>
          </a:xfrm>
        </p:spPr>
        <p:txBody>
          <a:bodyPr/>
          <a:lstStyle/>
          <a:p>
            <a:r>
              <a:rPr lang="en-GB" sz="3600" dirty="0"/>
              <a:t>‘Song of Me’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281648" y="1312173"/>
            <a:ext cx="5305425" cy="4048218"/>
          </a:xfrm>
        </p:spPr>
        <p:txBody>
          <a:bodyPr>
            <a:normAutofit fontScale="92500" lnSpcReduction="10000"/>
          </a:bodyPr>
          <a:lstStyle/>
          <a:p>
            <a:pPr marL="0" indent="0">
              <a:buNone/>
            </a:pPr>
            <a:r>
              <a:rPr lang="en-US" sz="1700" dirty="0">
                <a:latin typeface="Arial" panose="020B0604020202020204" pitchFamily="34" charset="0"/>
                <a:cs typeface="Arial" panose="020B0604020202020204" pitchFamily="34" charset="0"/>
              </a:rPr>
              <a:t>4. Decide which picture you want to create for each of the squares. </a:t>
            </a:r>
            <a:r>
              <a:rPr lang="en-US" sz="1300" i="1" dirty="0">
                <a:latin typeface="Arial" panose="020B0604020202020204" pitchFamily="34" charset="0"/>
                <a:cs typeface="Arial" panose="020B0604020202020204" pitchFamily="34" charset="0"/>
              </a:rPr>
              <a:t>Optional: prepare a frame to make sure the picture will fit on the panel as Nicola does in the video.</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5. Make a rough plan. </a:t>
            </a:r>
          </a:p>
          <a:p>
            <a:pPr marL="0" indent="0">
              <a:buNone/>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6. Cut out the shapes that you need for the picture.</a:t>
            </a:r>
            <a:endParaRPr lang="en-GB" sz="1700" dirty="0">
              <a:latin typeface="Arial" panose="020B0604020202020204" pitchFamily="34" charset="0"/>
              <a:cs typeface="Arial" panose="020B0604020202020204" pitchFamily="34" charset="0"/>
            </a:endParaRPr>
          </a:p>
          <a:p>
            <a:pPr marL="0" indent="0">
              <a:buNone/>
            </a:pP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3" name="officeArt object">
            <a:extLst>
              <a:ext uri="{FF2B5EF4-FFF2-40B4-BE49-F238E27FC236}">
                <a16:creationId xmlns:a16="http://schemas.microsoft.com/office/drawing/2014/main" id="{47C621F0-A0AE-F744-BC85-E0FDE40149E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399923" y="131219"/>
            <a:ext cx="4792077" cy="1253352"/>
          </a:xfrm>
          <a:prstGeom prst="rect">
            <a:avLst/>
          </a:prstGeom>
          <a:ln w="12700" cap="flat">
            <a:noFill/>
            <a:miter lim="400000"/>
          </a:ln>
          <a:effectLst/>
        </p:spPr>
      </p:pic>
      <p:pic>
        <p:nvPicPr>
          <p:cNvPr id="5" name="officeArt object">
            <a:extLst>
              <a:ext uri="{FF2B5EF4-FFF2-40B4-BE49-F238E27FC236}">
                <a16:creationId xmlns:a16="http://schemas.microsoft.com/office/drawing/2014/main" id="{70840135-D234-6A4C-360C-6F0D6FDC05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281648" y="2589015"/>
            <a:ext cx="2843975" cy="2051924"/>
          </a:xfrm>
          <a:prstGeom prst="rect">
            <a:avLst/>
          </a:prstGeom>
          <a:ln w="12700" cap="flat">
            <a:noFill/>
            <a:miter lim="400000"/>
          </a:ln>
          <a:effectLst/>
        </p:spPr>
      </p:pic>
      <p:pic>
        <p:nvPicPr>
          <p:cNvPr id="7" name="officeArt object">
            <a:extLst>
              <a:ext uri="{FF2B5EF4-FFF2-40B4-BE49-F238E27FC236}">
                <a16:creationId xmlns:a16="http://schemas.microsoft.com/office/drawing/2014/main" id="{241A436C-2A27-B8C2-9BC5-17FC8C4CD6E5}"/>
              </a:ext>
            </a:extLst>
          </p:cNvPr>
          <p:cNvPicPr/>
          <p:nvPr/>
        </p:nvPicPr>
        <p:blipFill>
          <a:blip r:embed="rId6" cstate="screen">
            <a:extLst>
              <a:ext uri="{28A0092B-C50C-407E-A947-70E740481C1C}">
                <a14:useLocalDpi xmlns:a14="http://schemas.microsoft.com/office/drawing/2010/main"/>
              </a:ext>
            </a:extLst>
          </a:blip>
          <a:stretch>
            <a:fillRect/>
          </a:stretch>
        </p:blipFill>
        <p:spPr>
          <a:xfrm>
            <a:off x="5323743" y="3140271"/>
            <a:ext cx="2230523" cy="2555260"/>
          </a:xfrm>
          <a:prstGeom prst="rect">
            <a:avLst/>
          </a:prstGeom>
          <a:ln w="12700" cap="flat">
            <a:noFill/>
            <a:miter lim="400000"/>
          </a:ln>
          <a:effectLst/>
        </p:spPr>
      </p:pic>
      <p:pic>
        <p:nvPicPr>
          <p:cNvPr id="8" name="officeArt object">
            <a:extLst>
              <a:ext uri="{FF2B5EF4-FFF2-40B4-BE49-F238E27FC236}">
                <a16:creationId xmlns:a16="http://schemas.microsoft.com/office/drawing/2014/main" id="{8A7E138C-FFAE-FC75-825D-8E0B1FB9A4D1}"/>
              </a:ext>
            </a:extLst>
          </p:cNvPr>
          <p:cNvPicPr/>
          <p:nvPr/>
        </p:nvPicPr>
        <p:blipFill>
          <a:blip r:embed="rId7" cstate="screen">
            <a:extLst>
              <a:ext uri="{28A0092B-C50C-407E-A947-70E740481C1C}">
                <a14:useLocalDpi xmlns:a14="http://schemas.microsoft.com/office/drawing/2010/main"/>
              </a:ext>
            </a:extLst>
          </a:blip>
          <a:stretch>
            <a:fillRect/>
          </a:stretch>
        </p:blipFill>
        <p:spPr>
          <a:xfrm>
            <a:off x="703838" y="5253882"/>
            <a:ext cx="1532119" cy="1340782"/>
          </a:xfrm>
          <a:prstGeom prst="rect">
            <a:avLst/>
          </a:prstGeom>
          <a:ln w="12700" cap="flat">
            <a:noFill/>
            <a:miter lim="400000"/>
          </a:ln>
          <a:effectLst/>
        </p:spPr>
      </p:pic>
      <p:sp>
        <p:nvSpPr>
          <p:cNvPr id="10" name="TextBox 9">
            <a:extLst>
              <a:ext uri="{FF2B5EF4-FFF2-40B4-BE49-F238E27FC236}">
                <a16:creationId xmlns:a16="http://schemas.microsoft.com/office/drawing/2014/main" id="{362B65DA-01D1-1F0B-7347-A9C0A0322262}"/>
              </a:ext>
            </a:extLst>
          </p:cNvPr>
          <p:cNvSpPr txBox="1"/>
          <p:nvPr/>
        </p:nvSpPr>
        <p:spPr>
          <a:xfrm>
            <a:off x="5320437" y="2497079"/>
            <a:ext cx="4970231"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7. Place the shapes on the pages where you want them. When you’re ready, stick them down. </a:t>
            </a:r>
          </a:p>
        </p:txBody>
      </p:sp>
      <p:pic>
        <p:nvPicPr>
          <p:cNvPr id="11" name="officeArt object">
            <a:extLst>
              <a:ext uri="{FF2B5EF4-FFF2-40B4-BE49-F238E27FC236}">
                <a16:creationId xmlns:a16="http://schemas.microsoft.com/office/drawing/2014/main" id="{EDC00E6B-45EF-B9C6-04A0-05CF0AFB146B}"/>
              </a:ext>
            </a:extLst>
          </p:cNvPr>
          <p:cNvPicPr/>
          <p:nvPr/>
        </p:nvPicPr>
        <p:blipFill>
          <a:blip r:embed="rId8" cstate="screen">
            <a:extLst>
              <a:ext uri="{28A0092B-C50C-407E-A947-70E740481C1C}">
                <a14:useLocalDpi xmlns:a14="http://schemas.microsoft.com/office/drawing/2010/main"/>
              </a:ext>
            </a:extLst>
          </a:blip>
          <a:stretch>
            <a:fillRect/>
          </a:stretch>
        </p:blipFill>
        <p:spPr>
          <a:xfrm>
            <a:off x="7859031" y="3140271"/>
            <a:ext cx="2230523" cy="2555260"/>
          </a:xfrm>
          <a:prstGeom prst="rect">
            <a:avLst/>
          </a:prstGeom>
          <a:ln w="12700" cap="flat">
            <a:noFill/>
            <a:miter lim="400000"/>
          </a:ln>
          <a:effectLst/>
        </p:spPr>
      </p:pic>
      <p:sp>
        <p:nvSpPr>
          <p:cNvPr id="12" name="TextBox 11">
            <a:extLst>
              <a:ext uri="{FF2B5EF4-FFF2-40B4-BE49-F238E27FC236}">
                <a16:creationId xmlns:a16="http://schemas.microsoft.com/office/drawing/2014/main" id="{97F461F3-F68E-89B6-276F-D531878F1E79}"/>
              </a:ext>
            </a:extLst>
          </p:cNvPr>
          <p:cNvSpPr txBox="1"/>
          <p:nvPr/>
        </p:nvSpPr>
        <p:spPr>
          <a:xfrm>
            <a:off x="191856" y="884849"/>
            <a:ext cx="6219821"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Watch </a:t>
            </a:r>
            <a:r>
              <a:rPr lang="en-GB" i="1" dirty="0">
                <a:latin typeface="Arial" panose="020B0604020202020204" pitchFamily="34" charset="0"/>
                <a:cs typeface="Arial" panose="020B0604020202020204" pitchFamily="34" charset="0"/>
                <a:hlinkClick r:id="rId9"/>
              </a:rPr>
              <a:t>the video</a:t>
            </a:r>
            <a:r>
              <a:rPr lang="en-GB" i="1" dirty="0">
                <a:latin typeface="Arial" panose="020B0604020202020204" pitchFamily="34" charset="0"/>
                <a:cs typeface="Arial" panose="020B0604020202020204" pitchFamily="34" charset="0"/>
              </a:rPr>
              <a:t> at 3.50- 8.25 mins to see this in action. </a:t>
            </a:r>
          </a:p>
        </p:txBody>
      </p:sp>
      <p:sp>
        <p:nvSpPr>
          <p:cNvPr id="13" name="TextBox 12">
            <a:extLst>
              <a:ext uri="{FF2B5EF4-FFF2-40B4-BE49-F238E27FC236}">
                <a16:creationId xmlns:a16="http://schemas.microsoft.com/office/drawing/2014/main" id="{47490170-6E3D-41D7-CA45-3C9D4BEB1B32}"/>
              </a:ext>
            </a:extLst>
          </p:cNvPr>
          <p:cNvSpPr txBox="1"/>
          <p:nvPr/>
        </p:nvSpPr>
        <p:spPr>
          <a:xfrm>
            <a:off x="5144205" y="5845708"/>
            <a:ext cx="4509856" cy="36933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8. Add a few words to explain your picture</a:t>
            </a:r>
            <a:r>
              <a:rPr lang="en-GB" dirty="0"/>
              <a:t>.</a:t>
            </a:r>
          </a:p>
        </p:txBody>
      </p:sp>
      <p:pic>
        <p:nvPicPr>
          <p:cNvPr id="14" name="Graphic 13">
            <a:extLst>
              <a:ext uri="{FF2B5EF4-FFF2-40B4-BE49-F238E27FC236}">
                <a16:creationId xmlns:a16="http://schemas.microsoft.com/office/drawing/2014/main" id="{50E45AD9-C827-0B7D-70AD-9CB75D5C81E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54615" y="3367023"/>
            <a:ext cx="1415144" cy="1886859"/>
          </a:xfrm>
          <a:prstGeom prst="rect">
            <a:avLst/>
          </a:prstGeom>
        </p:spPr>
      </p:pic>
    </p:spTree>
    <p:extLst>
      <p:ext uri="{BB962C8B-B14F-4D97-AF65-F5344CB8AC3E}">
        <p14:creationId xmlns:p14="http://schemas.microsoft.com/office/powerpoint/2010/main" val="31786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6" y="132754"/>
            <a:ext cx="6962922" cy="669351"/>
          </a:xfrm>
        </p:spPr>
        <p:txBody>
          <a:bodyPr/>
          <a:lstStyle/>
          <a:p>
            <a:r>
              <a:rPr lang="en-GB" sz="3600" dirty="0"/>
              <a:t>‘Song of Me’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528741" y="1837766"/>
            <a:ext cx="3826691" cy="4398442"/>
          </a:xfrm>
        </p:spPr>
        <p:txBody>
          <a:bodyPr>
            <a:normAutofit/>
          </a:bodyPr>
          <a:lstStyle/>
          <a:p>
            <a:pPr marL="0" indent="0">
              <a:buNone/>
            </a:pPr>
            <a:r>
              <a:rPr lang="en-US" dirty="0">
                <a:latin typeface="Arial" panose="020B0604020202020204" pitchFamily="34" charset="0"/>
                <a:cs typeface="Arial" panose="020B0604020202020204" pitchFamily="34" charset="0"/>
              </a:rPr>
              <a:t>9. </a:t>
            </a:r>
            <a:r>
              <a:rPr lang="en-GB" dirty="0">
                <a:latin typeface="Arial" panose="020B0604020202020204" pitchFamily="34" charset="0"/>
                <a:cs typeface="Arial" panose="020B0604020202020204" pitchFamily="34" charset="0"/>
              </a:rPr>
              <a:t>Decide which order you want your pictures to be in.</a:t>
            </a:r>
          </a:p>
          <a:p>
            <a:pPr marL="0" indent="0">
              <a:buNone/>
            </a:pP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3" name="officeArt object">
            <a:extLst>
              <a:ext uri="{FF2B5EF4-FFF2-40B4-BE49-F238E27FC236}">
                <a16:creationId xmlns:a16="http://schemas.microsoft.com/office/drawing/2014/main" id="{47C621F0-A0AE-F744-BC85-E0FDE40149E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399923" y="131219"/>
            <a:ext cx="4792077" cy="1253352"/>
          </a:xfrm>
          <a:prstGeom prst="rect">
            <a:avLst/>
          </a:prstGeom>
          <a:ln w="12700" cap="flat">
            <a:noFill/>
            <a:miter lim="400000"/>
          </a:ln>
          <a:effectLst/>
        </p:spPr>
      </p:pic>
      <p:pic>
        <p:nvPicPr>
          <p:cNvPr id="7" name="officeArt object">
            <a:extLst>
              <a:ext uri="{FF2B5EF4-FFF2-40B4-BE49-F238E27FC236}">
                <a16:creationId xmlns:a16="http://schemas.microsoft.com/office/drawing/2014/main" id="{3894915E-70C6-04EF-942F-368F33DF6C18}"/>
              </a:ext>
            </a:extLst>
          </p:cNvPr>
          <p:cNvPicPr/>
          <p:nvPr/>
        </p:nvPicPr>
        <p:blipFill>
          <a:blip r:embed="rId5" cstate="screen">
            <a:extLst>
              <a:ext uri="{28A0092B-C50C-407E-A947-70E740481C1C}">
                <a14:useLocalDpi xmlns:a14="http://schemas.microsoft.com/office/drawing/2010/main"/>
              </a:ext>
            </a:extLst>
          </a:blip>
          <a:stretch>
            <a:fillRect/>
          </a:stretch>
        </p:blipFill>
        <p:spPr>
          <a:xfrm>
            <a:off x="524187" y="2638083"/>
            <a:ext cx="4751208" cy="3292910"/>
          </a:xfrm>
          <a:prstGeom prst="rect">
            <a:avLst/>
          </a:prstGeom>
          <a:ln w="12700" cap="flat">
            <a:noFill/>
            <a:miter lim="400000"/>
          </a:ln>
          <a:effectLst/>
        </p:spPr>
      </p:pic>
      <p:sp>
        <p:nvSpPr>
          <p:cNvPr id="8" name="TextBox 7">
            <a:extLst>
              <a:ext uri="{FF2B5EF4-FFF2-40B4-BE49-F238E27FC236}">
                <a16:creationId xmlns:a16="http://schemas.microsoft.com/office/drawing/2014/main" id="{2ED1DF7A-3FFE-717D-5BBA-C849583809D2}"/>
              </a:ext>
            </a:extLst>
          </p:cNvPr>
          <p:cNvSpPr txBox="1"/>
          <p:nvPr/>
        </p:nvSpPr>
        <p:spPr>
          <a:xfrm>
            <a:off x="5576413" y="1833407"/>
            <a:ext cx="479207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10. Put tape around the edges of each picture to make a border. </a:t>
            </a:r>
          </a:p>
        </p:txBody>
      </p:sp>
      <p:pic>
        <p:nvPicPr>
          <p:cNvPr id="10" name="officeArt object">
            <a:extLst>
              <a:ext uri="{FF2B5EF4-FFF2-40B4-BE49-F238E27FC236}">
                <a16:creationId xmlns:a16="http://schemas.microsoft.com/office/drawing/2014/main" id="{A0C22EEA-BB4F-26B3-37A8-415203FA98B7}"/>
              </a:ext>
            </a:extLst>
          </p:cNvPr>
          <p:cNvPicPr/>
          <p:nvPr/>
        </p:nvPicPr>
        <p:blipFill>
          <a:blip r:embed="rId6" cstate="screen">
            <a:extLst>
              <a:ext uri="{28A0092B-C50C-407E-A947-70E740481C1C}">
                <a14:useLocalDpi xmlns:a14="http://schemas.microsoft.com/office/drawing/2010/main"/>
              </a:ext>
            </a:extLst>
          </a:blip>
          <a:stretch>
            <a:fillRect/>
          </a:stretch>
        </p:blipFill>
        <p:spPr>
          <a:xfrm>
            <a:off x="5580357" y="2642093"/>
            <a:ext cx="4345772" cy="3300128"/>
          </a:xfrm>
          <a:prstGeom prst="rect">
            <a:avLst/>
          </a:prstGeom>
          <a:ln w="12700" cap="flat">
            <a:noFill/>
            <a:miter lim="400000"/>
          </a:ln>
          <a:effectLst/>
        </p:spPr>
      </p:pic>
      <p:sp>
        <p:nvSpPr>
          <p:cNvPr id="11" name="TextBox 10">
            <a:extLst>
              <a:ext uri="{FF2B5EF4-FFF2-40B4-BE49-F238E27FC236}">
                <a16:creationId xmlns:a16="http://schemas.microsoft.com/office/drawing/2014/main" id="{E702D1CF-0688-9029-84B9-1056E5DF4E81}"/>
              </a:ext>
            </a:extLst>
          </p:cNvPr>
          <p:cNvSpPr txBox="1"/>
          <p:nvPr/>
        </p:nvSpPr>
        <p:spPr>
          <a:xfrm>
            <a:off x="524187" y="1136342"/>
            <a:ext cx="5708833"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Watch </a:t>
            </a:r>
            <a:r>
              <a:rPr lang="en-GB" i="1" dirty="0">
                <a:latin typeface="Arial" panose="020B0604020202020204" pitchFamily="34" charset="0"/>
                <a:cs typeface="Arial" panose="020B0604020202020204" pitchFamily="34" charset="0"/>
                <a:hlinkClick r:id="rId7"/>
              </a:rPr>
              <a:t>the video</a:t>
            </a:r>
            <a:r>
              <a:rPr lang="en-GB" i="1" dirty="0">
                <a:latin typeface="Arial" panose="020B0604020202020204" pitchFamily="34" charset="0"/>
                <a:cs typeface="Arial" panose="020B0604020202020204" pitchFamily="34" charset="0"/>
              </a:rPr>
              <a:t> at </a:t>
            </a:r>
            <a:r>
              <a:rPr lang="en-GB" dirty="0">
                <a:latin typeface="Arial" panose="020B0604020202020204" pitchFamily="34" charset="0"/>
                <a:cs typeface="Arial" panose="020B0604020202020204" pitchFamily="34" charset="0"/>
              </a:rPr>
              <a:t>8.35- 11.40 to see this in action.  </a:t>
            </a:r>
          </a:p>
        </p:txBody>
      </p:sp>
      <p:pic>
        <p:nvPicPr>
          <p:cNvPr id="12" name="Picture 2" descr="UN Convention on the Rights of the ...">
            <a:extLst>
              <a:ext uri="{FF2B5EF4-FFF2-40B4-BE49-F238E27FC236}">
                <a16:creationId xmlns:a16="http://schemas.microsoft.com/office/drawing/2014/main" id="{AE0D3B34-F8CE-85FD-20D9-DAFAC0202D9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673503" y="3484221"/>
            <a:ext cx="1421030" cy="188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3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6" y="132754"/>
            <a:ext cx="6962922" cy="669351"/>
          </a:xfrm>
        </p:spPr>
        <p:txBody>
          <a:bodyPr/>
          <a:lstStyle/>
          <a:p>
            <a:r>
              <a:rPr lang="en-GB" sz="3600" dirty="0"/>
              <a:t>‘Song of Me’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528741" y="1837766"/>
            <a:ext cx="3826691" cy="4398442"/>
          </a:xfrm>
        </p:spPr>
        <p:txBody>
          <a:bodyPr>
            <a:normAutofit/>
          </a:bodyPr>
          <a:lstStyle/>
          <a:p>
            <a:pPr marL="0" indent="0">
              <a:buNone/>
            </a:pPr>
            <a:r>
              <a:rPr lang="en-US" dirty="0">
                <a:latin typeface="Arial" panose="020B0604020202020204" pitchFamily="34" charset="0"/>
                <a:cs typeface="Arial" panose="020B0604020202020204" pitchFamily="34" charset="0"/>
              </a:rPr>
              <a:t>11. Use the same tape to stick the panels together.</a:t>
            </a:r>
            <a:r>
              <a:rPr lang="en-GB"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7" name="officeArt object">
            <a:extLst>
              <a:ext uri="{FF2B5EF4-FFF2-40B4-BE49-F238E27FC236}">
                <a16:creationId xmlns:a16="http://schemas.microsoft.com/office/drawing/2014/main" id="{97F51BF4-8444-5C63-CD0D-EBE42C31E28B}"/>
              </a:ext>
            </a:extLst>
          </p:cNvPr>
          <p:cNvPicPr/>
          <p:nvPr/>
        </p:nvPicPr>
        <p:blipFill>
          <a:blip r:embed="rId4" cstate="screen">
            <a:extLst>
              <a:ext uri="{28A0092B-C50C-407E-A947-70E740481C1C}">
                <a14:useLocalDpi xmlns:a14="http://schemas.microsoft.com/office/drawing/2010/main"/>
              </a:ext>
            </a:extLst>
          </a:blip>
          <a:stretch>
            <a:fillRect/>
          </a:stretch>
        </p:blipFill>
        <p:spPr>
          <a:xfrm>
            <a:off x="528741" y="2583402"/>
            <a:ext cx="10080075" cy="3201979"/>
          </a:xfrm>
          <a:prstGeom prst="rect">
            <a:avLst/>
          </a:prstGeom>
          <a:ln w="12700" cap="flat">
            <a:noFill/>
            <a:miter lim="400000"/>
          </a:ln>
          <a:effectLst/>
        </p:spPr>
      </p:pic>
      <p:sp>
        <p:nvSpPr>
          <p:cNvPr id="3" name="TextBox 2">
            <a:extLst>
              <a:ext uri="{FF2B5EF4-FFF2-40B4-BE49-F238E27FC236}">
                <a16:creationId xmlns:a16="http://schemas.microsoft.com/office/drawing/2014/main" id="{3B86C5A0-4A4E-71F0-5500-D0800C3BEB48}"/>
              </a:ext>
            </a:extLst>
          </p:cNvPr>
          <p:cNvSpPr txBox="1"/>
          <p:nvPr/>
        </p:nvSpPr>
        <p:spPr>
          <a:xfrm>
            <a:off x="191856" y="1017607"/>
            <a:ext cx="6032775"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Watch </a:t>
            </a:r>
            <a:r>
              <a:rPr lang="en-GB" i="1" dirty="0">
                <a:latin typeface="Arial" panose="020B0604020202020204" pitchFamily="34" charset="0"/>
                <a:cs typeface="Arial" panose="020B0604020202020204" pitchFamily="34" charset="0"/>
                <a:hlinkClick r:id="rId5"/>
              </a:rPr>
              <a:t>the video</a:t>
            </a:r>
            <a:r>
              <a:rPr lang="en-GB" i="1" dirty="0">
                <a:latin typeface="Arial" panose="020B0604020202020204" pitchFamily="34" charset="0"/>
                <a:cs typeface="Arial" panose="020B0604020202020204" pitchFamily="34" charset="0"/>
              </a:rPr>
              <a:t> at 11.40 – end to see this in action</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4593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62BA43-BC8B-8077-45B5-8562CA0D8F2F}"/>
              </a:ext>
            </a:extLst>
          </p:cNvPr>
          <p:cNvSpPr>
            <a:spLocks noGrp="1"/>
          </p:cNvSpPr>
          <p:nvPr>
            <p:ph type="body" sz="quarter" idx="14"/>
          </p:nvPr>
        </p:nvSpPr>
        <p:spPr>
          <a:xfrm>
            <a:off x="416446" y="273908"/>
            <a:ext cx="8386894" cy="887394"/>
          </a:xfrm>
        </p:spPr>
        <p:txBody>
          <a:bodyPr/>
          <a:lstStyle/>
          <a:p>
            <a:r>
              <a:rPr lang="en-GB" dirty="0"/>
              <a:t>‘Song of Us’ zig-zag book</a:t>
            </a:r>
          </a:p>
        </p:txBody>
      </p:sp>
      <p:sp>
        <p:nvSpPr>
          <p:cNvPr id="8" name="Text Placeholder 7">
            <a:extLst>
              <a:ext uri="{FF2B5EF4-FFF2-40B4-BE49-F238E27FC236}">
                <a16:creationId xmlns:a16="http://schemas.microsoft.com/office/drawing/2014/main" id="{1DE10DF0-F142-96FE-9611-2D71163A9FFD}"/>
              </a:ext>
            </a:extLst>
          </p:cNvPr>
          <p:cNvSpPr>
            <a:spLocks noGrp="1"/>
          </p:cNvSpPr>
          <p:nvPr>
            <p:ph type="body" sz="quarter" idx="24"/>
          </p:nvPr>
        </p:nvSpPr>
        <p:spPr>
          <a:xfrm>
            <a:off x="416446" y="1516156"/>
            <a:ext cx="8831828" cy="5906076"/>
          </a:xfrm>
        </p:spPr>
        <p:txBody>
          <a:bodyPr>
            <a:normAutofit fontScale="85000" lnSpcReduction="20000"/>
          </a:bodyPr>
          <a:lstStyle/>
          <a:p>
            <a:pPr algn="l"/>
            <a:r>
              <a:rPr lang="en-US" sz="2500" b="1" dirty="0">
                <a:ln>
                  <a:noFill/>
                </a:ln>
                <a:solidFill>
                  <a:srgbClr val="000000"/>
                </a:solidFill>
                <a:effectLst/>
                <a:latin typeface="Arial" panose="020B0604020202020204" pitchFamily="34" charset="0"/>
                <a:ea typeface="Arial Unicode MS"/>
                <a:cs typeface="Arial" panose="020B0604020202020204" pitchFamily="34" charset="0"/>
              </a:rPr>
              <a:t>Making a ‘Song of Us’ Zig Zag Book in a group</a:t>
            </a:r>
            <a:endParaRPr lang="en-GB" sz="2500" dirty="0">
              <a:ln>
                <a:noFill/>
              </a:ln>
              <a:solidFill>
                <a:srgbClr val="000000"/>
              </a:solidFill>
              <a:effectLst/>
              <a:latin typeface="Arial" panose="020B0604020202020204" pitchFamily="34" charset="0"/>
              <a:ea typeface="Arial Unicode MS"/>
              <a:cs typeface="Arial" panose="020B0604020202020204" pitchFamily="34" charset="0"/>
            </a:endParaRPr>
          </a:p>
          <a:p>
            <a:pPr algn="l"/>
            <a:r>
              <a:rPr lang="en-GB" sz="2500" b="1"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250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Work with a friend or in a small group. Think of what is special about each of the other people in the group. What are their talents? What do they like to do? Why do you like them? They will do the same for you. For example, </a:t>
            </a:r>
            <a:r>
              <a:rPr lang="en-US" sz="2500" b="0" i="1"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“Jaimie is always kind,” </a:t>
            </a: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or </a:t>
            </a:r>
            <a:r>
              <a:rPr lang="en-US" sz="2500" b="0" i="1"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“Zara is a fast runner.”</a:t>
            </a:r>
            <a:endParaRPr lang="en-GB" sz="2500" b="0" i="1" u="none" strike="noStrike" kern="0" spc="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Write down at least two things for each person.</a:t>
            </a:r>
            <a:endParaRPr lang="en-GB"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Choose one of the things that was said about YOU.</a:t>
            </a:r>
            <a:endParaRPr lang="en-GB"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Now, swap with a friend so that they have what is special about you, and you have what is special about them. It’s now your job to create a zig zag page picture of your friend about what makes them special.</a:t>
            </a:r>
            <a:endParaRPr lang="en-GB"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You should end up with a zig zag panel for everyone in your group or class.</a:t>
            </a:r>
            <a:endParaRPr lang="en-GB"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You can tape these together in one HUGE zig zag or just in smaller groups. </a:t>
            </a:r>
            <a:endParaRPr lang="en-GB"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endParaRPr>
          </a:p>
          <a:p>
            <a:pPr marL="342900" lvl="0" indent="-342900" algn="l" fontAlgn="base">
              <a:buFont typeface="+mj-lt"/>
              <a:buAutoNum type="arabicPeriod"/>
            </a:pPr>
            <a:r>
              <a:rPr lang="en-US" sz="25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Add one last zig zag page that says what is special about all of you together.</a:t>
            </a:r>
          </a:p>
          <a:p>
            <a:pPr marL="342900" lvl="0" indent="-342900" algn="l" fontAlgn="base">
              <a:buFont typeface="+mj-lt"/>
              <a:buAutoNum type="arabicPeriod"/>
            </a:pPr>
            <a:endParaRPr lang="en-GB" sz="3400" b="0" u="none" strike="noStrike" kern="0" spc="0" dirty="0">
              <a:ln>
                <a:noFill/>
              </a:ln>
              <a:solidFill>
                <a:srgbClr val="000000"/>
              </a:solidFill>
              <a:effectLst/>
              <a:latin typeface="Helvetica Neue"/>
              <a:ea typeface="Arial Unicode MS"/>
              <a:cs typeface="Arial Unicode MS"/>
            </a:endParaRPr>
          </a:p>
          <a:p>
            <a:br>
              <a:rPr lang="en-US" sz="1800" dirty="0">
                <a:ln>
                  <a:noFill/>
                </a:ln>
                <a:solidFill>
                  <a:srgbClr val="000000"/>
                </a:solidFill>
                <a:effectLst/>
                <a:latin typeface="Univers LT Pro 45 Light" panose="020B0403020202020204" pitchFamily="34" charset="0"/>
                <a:ea typeface="Arial Unicode MS"/>
                <a:cs typeface="Arial Unicode MS"/>
              </a:rPr>
            </a:br>
            <a:r>
              <a:rPr lang="en-US" sz="1800" dirty="0">
                <a:ln>
                  <a:noFill/>
                </a:ln>
                <a:solidFill>
                  <a:srgbClr val="000000"/>
                </a:solidFill>
                <a:effectLst/>
                <a:latin typeface="Univers LT Pro 45 Light" panose="020B0403020202020204" pitchFamily="34" charset="0"/>
                <a:ea typeface="Arial Unicode MS"/>
                <a:cs typeface="Arial Unicode MS"/>
              </a:rPr>
              <a:t> </a:t>
            </a:r>
            <a:endParaRPr lang="en-GB" sz="1800" dirty="0">
              <a:effectLst/>
              <a:latin typeface="Times New Roman" panose="02020603050405020304" pitchFamily="18" charset="0"/>
              <a:ea typeface="Arial Unicode MS"/>
            </a:endParaRPr>
          </a:p>
          <a:p>
            <a:endParaRPr lang="en-GB" dirty="0"/>
          </a:p>
        </p:txBody>
      </p:sp>
      <p:sp>
        <p:nvSpPr>
          <p:cNvPr id="9" name="TextBox 8">
            <a:extLst>
              <a:ext uri="{FF2B5EF4-FFF2-40B4-BE49-F238E27FC236}">
                <a16:creationId xmlns:a16="http://schemas.microsoft.com/office/drawing/2014/main" id="{BFAE9A54-4EF4-8489-84F3-CE87B3C71D89}"/>
              </a:ext>
            </a:extLst>
          </p:cNvPr>
          <p:cNvSpPr txBox="1"/>
          <p:nvPr/>
        </p:nvSpPr>
        <p:spPr>
          <a:xfrm>
            <a:off x="9405703" y="2677854"/>
            <a:ext cx="2635623" cy="2585323"/>
          </a:xfrm>
          <a:prstGeom prst="rect">
            <a:avLst/>
          </a:prstGeom>
          <a:solidFill>
            <a:srgbClr val="00B0F0"/>
          </a:solidFill>
        </p:spPr>
        <p:txBody>
          <a:bodyPr wrap="square" rtlCol="0">
            <a:spAutoFit/>
          </a:bodyPr>
          <a:lstStyle/>
          <a:p>
            <a:pPr lvl="0" algn="l" fontAlgn="base"/>
            <a:r>
              <a:rPr lang="en-GB" sz="1800" b="0" u="none" strike="noStrike" kern="0" spc="0" dirty="0">
                <a:ln>
                  <a:noFill/>
                </a:ln>
                <a:solidFill>
                  <a:srgbClr val="000000"/>
                </a:solidFill>
                <a:effectLst/>
                <a:latin typeface="Arial" panose="020B0604020202020204" pitchFamily="34" charset="0"/>
                <a:ea typeface="Arial Unicode MS"/>
                <a:cs typeface="Arial" panose="020B0604020202020204" pitchFamily="34" charset="0"/>
              </a:rPr>
              <a:t>Questions to consider:</a:t>
            </a:r>
          </a:p>
          <a:p>
            <a:pPr marL="285750" indent="-285750" algn="l">
              <a:buFont typeface="Arial" panose="020B0604020202020204" pitchFamily="34" charset="0"/>
              <a:buChar char="•"/>
            </a:pPr>
            <a:r>
              <a:rPr lang="en-US" sz="1800" b="0" dirty="0">
                <a:ln>
                  <a:noFill/>
                </a:ln>
                <a:solidFill>
                  <a:srgbClr val="000000"/>
                </a:solidFill>
                <a:effectLst/>
                <a:latin typeface="Arial" panose="020B0604020202020204" pitchFamily="34" charset="0"/>
                <a:ea typeface="Arial Unicode MS"/>
                <a:cs typeface="Arial" panose="020B0604020202020204" pitchFamily="34" charset="0"/>
              </a:rPr>
              <a:t>Do you have more fun together?</a:t>
            </a:r>
            <a:endParaRPr lang="en-GB" sz="1800" b="0" dirty="0">
              <a:ln>
                <a:noFill/>
              </a:ln>
              <a:solidFill>
                <a:srgbClr val="000000"/>
              </a:solidFill>
              <a:effectLst/>
              <a:latin typeface="Arial" panose="020B0604020202020204" pitchFamily="34" charset="0"/>
              <a:ea typeface="Arial Unicode MS"/>
              <a:cs typeface="Arial" panose="020B0604020202020204" pitchFamily="34" charset="0"/>
            </a:endParaRPr>
          </a:p>
          <a:p>
            <a:pPr marL="285750" indent="-285750" algn="l">
              <a:buFont typeface="Arial" panose="020B0604020202020204" pitchFamily="34" charset="0"/>
              <a:buChar char="•"/>
            </a:pPr>
            <a:r>
              <a:rPr lang="en-US" sz="1800" b="0" dirty="0">
                <a:ln>
                  <a:noFill/>
                </a:ln>
                <a:solidFill>
                  <a:srgbClr val="000000"/>
                </a:solidFill>
                <a:effectLst/>
                <a:latin typeface="Arial" panose="020B0604020202020204" pitchFamily="34" charset="0"/>
                <a:ea typeface="Arial Unicode MS"/>
                <a:cs typeface="Arial" panose="020B0604020202020204" pitchFamily="34" charset="0"/>
              </a:rPr>
              <a:t>Do you listen to each other?</a:t>
            </a:r>
            <a:endParaRPr lang="en-GB" sz="1800" b="0" dirty="0">
              <a:ln>
                <a:noFill/>
              </a:ln>
              <a:solidFill>
                <a:srgbClr val="000000"/>
              </a:solidFill>
              <a:effectLst/>
              <a:latin typeface="Arial" panose="020B0604020202020204" pitchFamily="34" charset="0"/>
              <a:ea typeface="Arial Unicode MS"/>
              <a:cs typeface="Arial" panose="020B0604020202020204" pitchFamily="34" charset="0"/>
            </a:endParaRPr>
          </a:p>
          <a:p>
            <a:pPr marL="285750" indent="-285750" algn="l">
              <a:buFont typeface="Arial" panose="020B0604020202020204" pitchFamily="34" charset="0"/>
              <a:buChar char="•"/>
            </a:pPr>
            <a:r>
              <a:rPr lang="en-US" sz="1800" b="0" dirty="0">
                <a:ln>
                  <a:noFill/>
                </a:ln>
                <a:solidFill>
                  <a:srgbClr val="000000"/>
                </a:solidFill>
                <a:effectLst/>
                <a:latin typeface="Arial" panose="020B0604020202020204" pitchFamily="34" charset="0"/>
                <a:ea typeface="Arial Unicode MS"/>
                <a:cs typeface="Arial" panose="020B0604020202020204" pitchFamily="34" charset="0"/>
              </a:rPr>
              <a:t>Are you always careful to be kind to each other?</a:t>
            </a:r>
            <a:endParaRPr lang="en-GB" sz="1800" b="0" dirty="0">
              <a:ln>
                <a:noFill/>
              </a:ln>
              <a:solidFill>
                <a:srgbClr val="000000"/>
              </a:solidFill>
              <a:effectLst/>
              <a:latin typeface="Arial" panose="020B0604020202020204" pitchFamily="34" charset="0"/>
              <a:ea typeface="Arial Unicode MS"/>
              <a:cs typeface="Arial" panose="020B0604020202020204" pitchFamily="34" charset="0"/>
            </a:endParaRPr>
          </a:p>
          <a:p>
            <a:endParaRPr lang="en-GB" dirty="0"/>
          </a:p>
        </p:txBody>
      </p:sp>
    </p:spTree>
    <p:extLst>
      <p:ext uri="{BB962C8B-B14F-4D97-AF65-F5344CB8AC3E}">
        <p14:creationId xmlns:p14="http://schemas.microsoft.com/office/powerpoint/2010/main" val="204211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6" y="40355"/>
            <a:ext cx="11254186" cy="1270843"/>
          </a:xfrm>
        </p:spPr>
        <p:txBody>
          <a:bodyPr/>
          <a:lstStyle/>
          <a:p>
            <a:r>
              <a:rPr lang="en-GB" sz="3600" dirty="0"/>
              <a:t>Option 2: </a:t>
            </a:r>
          </a:p>
          <a:p>
            <a:r>
              <a:rPr lang="en-GB" sz="3600" dirty="0"/>
              <a:t>‘Soaring, exploring, learning’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425129" y="4324807"/>
            <a:ext cx="8815785" cy="365742"/>
          </a:xfrm>
        </p:spPr>
        <p:txBody>
          <a:bodyPr>
            <a:normAutofit/>
          </a:bodyPr>
          <a:lstStyle/>
          <a:p>
            <a:pPr marL="0" indent="0">
              <a:buNone/>
            </a:pPr>
            <a:r>
              <a:rPr lang="en-GB" dirty="0">
                <a:latin typeface="Arial" panose="020B0604020202020204" pitchFamily="34" charset="0"/>
                <a:cs typeface="Arial" panose="020B0604020202020204" pitchFamily="34" charset="0"/>
              </a:rPr>
              <a:t>Which articles does this quote make you think of?</a:t>
            </a: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5" name="TextBox 4">
            <a:extLst>
              <a:ext uri="{FF2B5EF4-FFF2-40B4-BE49-F238E27FC236}">
                <a16:creationId xmlns:a16="http://schemas.microsoft.com/office/drawing/2014/main" id="{DD1E2529-FA74-427A-D819-04AD8D303367}"/>
              </a:ext>
            </a:extLst>
          </p:cNvPr>
          <p:cNvSpPr txBox="1"/>
          <p:nvPr/>
        </p:nvSpPr>
        <p:spPr>
          <a:xfrm>
            <a:off x="4250267" y="2229435"/>
            <a:ext cx="7408333" cy="1477328"/>
          </a:xfrm>
          <a:prstGeom prst="rect">
            <a:avLst/>
          </a:prstGeom>
          <a:noFill/>
        </p:spPr>
        <p:txBody>
          <a:bodyPr wrap="square">
            <a:spAutoFit/>
          </a:bodyPr>
          <a:lstStyle/>
          <a:p>
            <a:pPr algn="ctr"/>
            <a:r>
              <a:rPr lang="en-US" sz="1800" i="1" dirty="0">
                <a:ln>
                  <a:noFill/>
                </a:ln>
                <a:solidFill>
                  <a:srgbClr val="000000"/>
                </a:solidFill>
                <a:effectLst/>
                <a:latin typeface="Arial" panose="020B0604020202020204" pitchFamily="34" charset="0"/>
                <a:ea typeface="Arial Unicode MS"/>
                <a:cs typeface="Arial" panose="020B0604020202020204" pitchFamily="34" charset="0"/>
              </a:rPr>
              <a:t>‘Then with each new step and word, your song picked up its rhythm.</a:t>
            </a:r>
            <a:endParaRPr lang="en-GB" sz="1800" i="1" dirty="0">
              <a:ln>
                <a:noFill/>
              </a:ln>
              <a:solidFill>
                <a:srgbClr val="000000"/>
              </a:solidFill>
              <a:effectLst/>
              <a:latin typeface="Arial" panose="020B0604020202020204" pitchFamily="34" charset="0"/>
              <a:ea typeface="Arial Unicode MS"/>
              <a:cs typeface="Arial" panose="020B0604020202020204" pitchFamily="34" charset="0"/>
            </a:endParaRPr>
          </a:p>
          <a:p>
            <a:pPr algn="ctr"/>
            <a:r>
              <a:rPr lang="en-US" sz="1800" i="1" dirty="0">
                <a:ln>
                  <a:noFill/>
                </a:ln>
                <a:solidFill>
                  <a:srgbClr val="000000"/>
                </a:solidFill>
                <a:effectLst/>
                <a:latin typeface="Arial" panose="020B0604020202020204" pitchFamily="34" charset="0"/>
                <a:ea typeface="Arial Unicode MS"/>
                <a:cs typeface="Arial" panose="020B0604020202020204" pitchFamily="34" charset="0"/>
              </a:rPr>
              <a:t>It </a:t>
            </a:r>
            <a:r>
              <a:rPr lang="en-US" sz="1800" b="1" i="1" dirty="0">
                <a:ln>
                  <a:noFill/>
                </a:ln>
                <a:solidFill>
                  <a:srgbClr val="000000"/>
                </a:solidFill>
                <a:effectLst/>
                <a:latin typeface="Arial" panose="020B0604020202020204" pitchFamily="34" charset="0"/>
                <a:ea typeface="Arial Unicode MS"/>
                <a:cs typeface="Arial" panose="020B0604020202020204" pitchFamily="34" charset="0"/>
              </a:rPr>
              <a:t>soared, explored</a:t>
            </a:r>
            <a:r>
              <a:rPr lang="en-US" sz="1800" i="1" dirty="0">
                <a:ln>
                  <a:noFill/>
                </a:ln>
                <a:solidFill>
                  <a:srgbClr val="000000"/>
                </a:solidFill>
                <a:effectLst/>
                <a:latin typeface="Arial" panose="020B0604020202020204" pitchFamily="34" charset="0"/>
                <a:ea typeface="Arial Unicode MS"/>
                <a:cs typeface="Arial" panose="020B0604020202020204" pitchFamily="34" charset="0"/>
              </a:rPr>
              <a:t>.</a:t>
            </a:r>
            <a:endParaRPr lang="en-GB" sz="1800" i="1" dirty="0">
              <a:ln>
                <a:noFill/>
              </a:ln>
              <a:solidFill>
                <a:srgbClr val="000000"/>
              </a:solidFill>
              <a:effectLst/>
              <a:latin typeface="Arial" panose="020B0604020202020204" pitchFamily="34" charset="0"/>
              <a:ea typeface="Arial Unicode MS"/>
              <a:cs typeface="Arial" panose="020B0604020202020204" pitchFamily="34" charset="0"/>
            </a:endParaRPr>
          </a:p>
          <a:p>
            <a:pPr algn="ctr"/>
            <a:r>
              <a:rPr lang="en-US" sz="1800" i="1" dirty="0">
                <a:ln>
                  <a:noFill/>
                </a:ln>
                <a:solidFill>
                  <a:srgbClr val="000000"/>
                </a:solidFill>
                <a:effectLst/>
                <a:latin typeface="Arial" panose="020B0604020202020204" pitchFamily="34" charset="0"/>
                <a:ea typeface="Arial Unicode MS"/>
                <a:cs typeface="Arial" panose="020B0604020202020204" pitchFamily="34" charset="0"/>
              </a:rPr>
              <a:t>It </a:t>
            </a:r>
            <a:r>
              <a:rPr lang="en-US" sz="1800" b="1" i="1" dirty="0">
                <a:ln>
                  <a:noFill/>
                </a:ln>
                <a:solidFill>
                  <a:srgbClr val="000000"/>
                </a:solidFill>
                <a:effectLst/>
                <a:latin typeface="Arial" panose="020B0604020202020204" pitchFamily="34" charset="0"/>
                <a:ea typeface="Arial Unicode MS"/>
                <a:cs typeface="Arial" panose="020B0604020202020204" pitchFamily="34" charset="0"/>
              </a:rPr>
              <a:t>learned</a:t>
            </a:r>
            <a:r>
              <a:rPr lang="en-US" sz="1800" i="1" dirty="0">
                <a:ln>
                  <a:noFill/>
                </a:ln>
                <a:solidFill>
                  <a:srgbClr val="000000"/>
                </a:solidFill>
                <a:effectLst/>
                <a:latin typeface="Arial" panose="020B0604020202020204" pitchFamily="34" charset="0"/>
                <a:ea typeface="Arial Unicode MS"/>
                <a:cs typeface="Arial" panose="020B0604020202020204" pitchFamily="34" charset="0"/>
              </a:rPr>
              <a:t> the blue of sky, the green of leaves, the red of dawn and sunset.</a:t>
            </a:r>
            <a:endParaRPr lang="en-GB" sz="1800" i="1" dirty="0">
              <a:ln>
                <a:noFill/>
              </a:ln>
              <a:solidFill>
                <a:srgbClr val="000000"/>
              </a:solidFill>
              <a:effectLst/>
              <a:latin typeface="Arial" panose="020B0604020202020204" pitchFamily="34" charset="0"/>
              <a:ea typeface="Arial Unicode MS"/>
              <a:cs typeface="Arial" panose="020B0604020202020204" pitchFamily="34" charset="0"/>
            </a:endParaRPr>
          </a:p>
          <a:p>
            <a:pPr algn="ctr"/>
            <a:r>
              <a:rPr lang="en-US" sz="1800" i="1" dirty="0">
                <a:ln>
                  <a:noFill/>
                </a:ln>
                <a:solidFill>
                  <a:srgbClr val="000000"/>
                </a:solidFill>
                <a:effectLst/>
                <a:latin typeface="Arial" panose="020B0604020202020204" pitchFamily="34" charset="0"/>
                <a:ea typeface="Arial Unicode MS"/>
                <a:cs typeface="Arial" panose="020B0604020202020204" pitchFamily="34" charset="0"/>
              </a:rPr>
              <a:t>All around you everywhere other songs are singing.’</a:t>
            </a:r>
            <a:endParaRPr lang="en-GB" sz="1800" i="1" dirty="0">
              <a:ln>
                <a:noFill/>
              </a:ln>
              <a:solidFill>
                <a:srgbClr val="000000"/>
              </a:solidFill>
              <a:effectLst/>
              <a:latin typeface="Arial" panose="020B0604020202020204" pitchFamily="34" charset="0"/>
              <a:ea typeface="Arial Unicode MS"/>
              <a:cs typeface="Arial" panose="020B0604020202020204" pitchFamily="34" charset="0"/>
            </a:endParaRPr>
          </a:p>
        </p:txBody>
      </p:sp>
      <p:pic>
        <p:nvPicPr>
          <p:cNvPr id="8" name="Picture 4" descr="Every Child A Song: Amazon.co.uk ...">
            <a:extLst>
              <a:ext uri="{FF2B5EF4-FFF2-40B4-BE49-F238E27FC236}">
                <a16:creationId xmlns:a16="http://schemas.microsoft.com/office/drawing/2014/main" id="{5D6894D5-7CF4-7910-2273-6CA9133F41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0005" y="1972205"/>
            <a:ext cx="1972539" cy="21277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RC ARTICLE 31 CMYK - Child Friendly ...">
            <a:extLst>
              <a:ext uri="{FF2B5EF4-FFF2-40B4-BE49-F238E27FC236}">
                <a16:creationId xmlns:a16="http://schemas.microsoft.com/office/drawing/2014/main" id="{FD166C4C-F234-807C-72F0-216C98F237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7164" y="4782814"/>
            <a:ext cx="1314052" cy="17543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ghts Respecting / Fairtrade / Global ...">
            <a:extLst>
              <a:ext uri="{FF2B5EF4-FFF2-40B4-BE49-F238E27FC236}">
                <a16:creationId xmlns:a16="http://schemas.microsoft.com/office/drawing/2014/main" id="{A7FD687C-F717-1526-DE87-96B2D6C045C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20144" y="4791814"/>
            <a:ext cx="1314051" cy="17453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UK POWERPOINT TEMPLATE">
            <a:extLst>
              <a:ext uri="{FF2B5EF4-FFF2-40B4-BE49-F238E27FC236}">
                <a16:creationId xmlns:a16="http://schemas.microsoft.com/office/drawing/2014/main" id="{9D8EF0F0-4D68-A3DB-948C-A1D6E92F3B6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60005" y="4827530"/>
            <a:ext cx="1314051" cy="1754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1395EF-4D58-AB44-0D0A-E494B13BF2C6}"/>
              </a:ext>
            </a:extLst>
          </p:cNvPr>
          <p:cNvSpPr txBox="1"/>
          <p:nvPr/>
        </p:nvSpPr>
        <p:spPr>
          <a:xfrm>
            <a:off x="191856" y="1465892"/>
            <a:ext cx="6094602" cy="369332"/>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Ideal for pupils aged 7-11 </a:t>
            </a:r>
          </a:p>
        </p:txBody>
      </p:sp>
    </p:spTree>
    <p:extLst>
      <p:ext uri="{BB962C8B-B14F-4D97-AF65-F5344CB8AC3E}">
        <p14:creationId xmlns:p14="http://schemas.microsoft.com/office/powerpoint/2010/main" val="30709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07721" y="75439"/>
            <a:ext cx="11254186" cy="725910"/>
          </a:xfrm>
        </p:spPr>
        <p:txBody>
          <a:bodyPr/>
          <a:lstStyle/>
          <a:p>
            <a:r>
              <a:rPr lang="en-GB" sz="3600"/>
              <a:t>‘Soaring, exploring, learning’ zig-zag book</a:t>
            </a:r>
            <a:endParaRPr lang="en-US" sz="3600" dirty="0"/>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5" name="TextBox 4">
            <a:extLst>
              <a:ext uri="{FF2B5EF4-FFF2-40B4-BE49-F238E27FC236}">
                <a16:creationId xmlns:a16="http://schemas.microsoft.com/office/drawing/2014/main" id="{DD1E2529-FA74-427A-D819-04AD8D303367}"/>
              </a:ext>
            </a:extLst>
          </p:cNvPr>
          <p:cNvSpPr txBox="1"/>
          <p:nvPr/>
        </p:nvSpPr>
        <p:spPr>
          <a:xfrm>
            <a:off x="5347081" y="1319961"/>
            <a:ext cx="6096000" cy="369332"/>
          </a:xfrm>
          <a:prstGeom prst="rect">
            <a:avLst/>
          </a:prstGeom>
          <a:noFill/>
        </p:spPr>
        <p:txBody>
          <a:bodyPr wrap="square">
            <a:spAutoFit/>
          </a:bodyPr>
          <a:lstStyle/>
          <a:p>
            <a:endParaRPr lang="en-GB" sz="1800" dirty="0">
              <a:ln>
                <a:noFill/>
              </a:ln>
              <a:solidFill>
                <a:srgbClr val="000000"/>
              </a:solidFill>
              <a:effectLst/>
              <a:latin typeface="Helvetica Neue"/>
              <a:ea typeface="Arial Unicode MS"/>
              <a:cs typeface="Arial Unicode MS"/>
            </a:endParaRPr>
          </a:p>
        </p:txBody>
      </p:sp>
      <p:sp>
        <p:nvSpPr>
          <p:cNvPr id="3" name="TextBox 2">
            <a:extLst>
              <a:ext uri="{FF2B5EF4-FFF2-40B4-BE49-F238E27FC236}">
                <a16:creationId xmlns:a16="http://schemas.microsoft.com/office/drawing/2014/main" id="{1A0038D9-AFAE-FACB-79D4-5E5327E0FB82}"/>
              </a:ext>
            </a:extLst>
          </p:cNvPr>
          <p:cNvSpPr txBox="1"/>
          <p:nvPr/>
        </p:nvSpPr>
        <p:spPr>
          <a:xfrm>
            <a:off x="107721" y="870782"/>
            <a:ext cx="11815498" cy="1107996"/>
          </a:xfrm>
          <a:prstGeom prst="rect">
            <a:avLst/>
          </a:prstGeom>
          <a:noFill/>
        </p:spPr>
        <p:txBody>
          <a:bodyPr wrap="square" rtlCol="0">
            <a:spAutoFit/>
          </a:bodyPr>
          <a:lstStyle/>
          <a:p>
            <a:r>
              <a:rPr lang="en-US" sz="1400" b="1" dirty="0">
                <a:solidFill>
                  <a:srgbClr val="000000"/>
                </a:solidFill>
                <a:latin typeface="Arial" panose="020B0604020202020204" pitchFamily="34" charset="0"/>
                <a:ea typeface="Arial Unicode MS"/>
                <a:cs typeface="Arial" panose="020B0604020202020204" pitchFamily="34" charset="0"/>
              </a:rPr>
              <a:t>M</a:t>
            </a:r>
            <a:r>
              <a:rPr lang="en-US" sz="1400" b="1" dirty="0">
                <a:ln>
                  <a:noFill/>
                </a:ln>
                <a:solidFill>
                  <a:srgbClr val="000000"/>
                </a:solidFill>
                <a:effectLst/>
                <a:latin typeface="Arial" panose="020B0604020202020204" pitchFamily="34" charset="0"/>
                <a:ea typeface="Arial Unicode MS"/>
                <a:cs typeface="Arial" panose="020B0604020202020204" pitchFamily="34" charset="0"/>
              </a:rPr>
              <a:t>AKING YOUR ‘SOARING EXPLORING LEARNING’ ZIG ZAG BOOK</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Follow the steps for the Song of Me zig zag book (slides 9-12) but use the ideas on slides 16 and 17 to inspire your images.</a:t>
            </a:r>
          </a:p>
          <a:p>
            <a:r>
              <a:rPr lang="en-GB" sz="12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p:txBody>
      </p:sp>
      <p:pic>
        <p:nvPicPr>
          <p:cNvPr id="11" name="Picture 10" descr="A piece of paper with a drawing of a person on it&#10;&#10;Description automatically generated">
            <a:extLst>
              <a:ext uri="{FF2B5EF4-FFF2-40B4-BE49-F238E27FC236}">
                <a16:creationId xmlns:a16="http://schemas.microsoft.com/office/drawing/2014/main" id="{5DF4BA50-D6B6-EEDB-1E32-BC76F6B1FF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022557" y="2370373"/>
            <a:ext cx="3445345" cy="2584008"/>
          </a:xfrm>
          <a:prstGeom prst="rect">
            <a:avLst/>
          </a:prstGeom>
        </p:spPr>
      </p:pic>
      <p:pic>
        <p:nvPicPr>
          <p:cNvPr id="13" name="Picture 12" descr="A paper cut out of a person's body&#10;&#10;Description automatically generated">
            <a:extLst>
              <a:ext uri="{FF2B5EF4-FFF2-40B4-BE49-F238E27FC236}">
                <a16:creationId xmlns:a16="http://schemas.microsoft.com/office/drawing/2014/main" id="{B8E946FA-A403-E020-EC2C-801CCEF300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965550" y="2370372"/>
            <a:ext cx="3445344" cy="2584008"/>
          </a:xfrm>
          <a:prstGeom prst="rect">
            <a:avLst/>
          </a:prstGeom>
        </p:spPr>
      </p:pic>
      <p:pic>
        <p:nvPicPr>
          <p:cNvPr id="15" name="Picture 14" descr="A piece of paper with a picture of a person&#10;&#10;Description automatically generated">
            <a:extLst>
              <a:ext uri="{FF2B5EF4-FFF2-40B4-BE49-F238E27FC236}">
                <a16:creationId xmlns:a16="http://schemas.microsoft.com/office/drawing/2014/main" id="{93020C87-D627-240C-B1AA-C3B55CA9A7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29433" y="2370372"/>
            <a:ext cx="3445344" cy="2584008"/>
          </a:xfrm>
          <a:prstGeom prst="rect">
            <a:avLst/>
          </a:prstGeom>
        </p:spPr>
      </p:pic>
    </p:spTree>
    <p:extLst>
      <p:ext uri="{BB962C8B-B14F-4D97-AF65-F5344CB8AC3E}">
        <p14:creationId xmlns:p14="http://schemas.microsoft.com/office/powerpoint/2010/main" val="107475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FFA7-9532-FF0A-5E54-F70EBE4584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AE1E58-129C-174E-8669-8C278567F65C}"/>
              </a:ext>
            </a:extLst>
          </p:cNvPr>
          <p:cNvSpPr>
            <a:spLocks noGrp="1"/>
          </p:cNvSpPr>
          <p:nvPr>
            <p:ph type="body" sz="quarter" idx="14"/>
          </p:nvPr>
        </p:nvSpPr>
        <p:spPr>
          <a:xfrm>
            <a:off x="107721" y="75439"/>
            <a:ext cx="11254186" cy="725910"/>
          </a:xfrm>
        </p:spPr>
        <p:txBody>
          <a:bodyPr/>
          <a:lstStyle/>
          <a:p>
            <a:r>
              <a:rPr lang="en-GB" sz="3600"/>
              <a:t>‘Soaring, exploring, learning’ zig-zag book</a:t>
            </a:r>
            <a:endParaRPr lang="en-US" sz="3600" dirty="0"/>
          </a:p>
        </p:txBody>
      </p:sp>
      <p:sp>
        <p:nvSpPr>
          <p:cNvPr id="9" name="TextBox 8">
            <a:extLst>
              <a:ext uri="{FF2B5EF4-FFF2-40B4-BE49-F238E27FC236}">
                <a16:creationId xmlns:a16="http://schemas.microsoft.com/office/drawing/2014/main" id="{43C63433-3F3F-98FA-7EB2-053410D5F449}"/>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7E8CA4FF-6DFE-13F3-ECC5-CE0DEF492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5" name="TextBox 4">
            <a:extLst>
              <a:ext uri="{FF2B5EF4-FFF2-40B4-BE49-F238E27FC236}">
                <a16:creationId xmlns:a16="http://schemas.microsoft.com/office/drawing/2014/main" id="{70983DDD-509F-260F-9923-D1B3BE600D4B}"/>
              </a:ext>
            </a:extLst>
          </p:cNvPr>
          <p:cNvSpPr txBox="1"/>
          <p:nvPr/>
        </p:nvSpPr>
        <p:spPr>
          <a:xfrm>
            <a:off x="5347081" y="1319961"/>
            <a:ext cx="6096000" cy="369332"/>
          </a:xfrm>
          <a:prstGeom prst="rect">
            <a:avLst/>
          </a:prstGeom>
          <a:noFill/>
        </p:spPr>
        <p:txBody>
          <a:bodyPr wrap="square">
            <a:spAutoFit/>
          </a:bodyPr>
          <a:lstStyle/>
          <a:p>
            <a:endParaRPr lang="en-GB" sz="1800" dirty="0">
              <a:ln>
                <a:noFill/>
              </a:ln>
              <a:solidFill>
                <a:srgbClr val="000000"/>
              </a:solidFill>
              <a:effectLst/>
              <a:latin typeface="Helvetica Neue"/>
              <a:ea typeface="Arial Unicode MS"/>
              <a:cs typeface="Arial Unicode MS"/>
            </a:endParaRPr>
          </a:p>
        </p:txBody>
      </p:sp>
      <p:sp>
        <p:nvSpPr>
          <p:cNvPr id="3" name="TextBox 2">
            <a:extLst>
              <a:ext uri="{FF2B5EF4-FFF2-40B4-BE49-F238E27FC236}">
                <a16:creationId xmlns:a16="http://schemas.microsoft.com/office/drawing/2014/main" id="{AF493435-2CB8-21BD-4305-6E58A22AC9D2}"/>
              </a:ext>
            </a:extLst>
          </p:cNvPr>
          <p:cNvSpPr txBox="1"/>
          <p:nvPr/>
        </p:nvSpPr>
        <p:spPr>
          <a:xfrm>
            <a:off x="107721" y="870782"/>
            <a:ext cx="11815498" cy="5632311"/>
          </a:xfrm>
          <a:prstGeom prst="rect">
            <a:avLst/>
          </a:prstGeom>
          <a:noFill/>
        </p:spPr>
        <p:txBody>
          <a:bodyPr wrap="square" rtlCol="0">
            <a:spAutoFit/>
          </a:bodyPr>
          <a:lstStyle/>
          <a:p>
            <a:r>
              <a:rPr lang="en-US" sz="1400" b="1" dirty="0">
                <a:ln>
                  <a:noFill/>
                </a:ln>
                <a:solidFill>
                  <a:srgbClr val="000000"/>
                </a:solidFill>
                <a:effectLst/>
                <a:latin typeface="Arial" panose="020B0604020202020204" pitchFamily="34" charset="0"/>
                <a:ea typeface="Arial Unicode MS"/>
                <a:cs typeface="Arial" panose="020B0604020202020204" pitchFamily="34" charset="0"/>
              </a:rPr>
              <a:t>MAKING YOUR ‘SOARING EXPLORING LEARNING’ ZIG ZAG BOOK</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There are lots of different ways to make a zig zag about playing and learning. You can probably think of your own, but here are a few suggestions. </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b="1"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400" b="1" dirty="0">
                <a:ln>
                  <a:noFill/>
                </a:ln>
                <a:solidFill>
                  <a:srgbClr val="000000"/>
                </a:solidFill>
                <a:effectLst/>
                <a:latin typeface="Arial" panose="020B0604020202020204" pitchFamily="34" charset="0"/>
                <a:ea typeface="Arial Unicode MS"/>
                <a:cs typeface="Arial" panose="020B0604020202020204" pitchFamily="34" charset="0"/>
              </a:rPr>
              <a:t>Growing up playing </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Think about how you played when you were younger. What were your favourite games and who did you play with?</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What are your strongest memories of playing from the time when you were little to now?</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Think of five moments of playing from your earliest memories to now. What did you feel in those moments? Did you learn anything from them?</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Do you think the ‘you’ that you are now is different from the ‘you’ that you were when you started school?</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Tell the story of how your playing has changed over time in five sentences and five pictures on one side of your zig zag.</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b="1" dirty="0">
                <a:ln>
                  <a:noFill/>
                </a:ln>
                <a:solidFill>
                  <a:srgbClr val="000000"/>
                </a:solidFill>
                <a:effectLst/>
                <a:latin typeface="Arial" panose="020B0604020202020204" pitchFamily="34" charset="0"/>
                <a:ea typeface="Arial Unicode MS"/>
                <a:cs typeface="Arial" panose="020B0604020202020204" pitchFamily="34" charset="0"/>
              </a:rPr>
              <a:t>Learning from playing </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If you play a sport or a musical instrument this is one for you.</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How did you start to play? Did it happen by accident or did someone get you started?</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What have been the five most important moments in your life of playing sport/ music?</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Do you think getting better at your chosen skill has made you as a person different?</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400" dirty="0">
                <a:ln>
                  <a:noFill/>
                </a:ln>
                <a:solidFill>
                  <a:srgbClr val="000000"/>
                </a:solidFill>
                <a:effectLst/>
                <a:latin typeface="Arial" panose="020B0604020202020204" pitchFamily="34" charset="0"/>
                <a:ea typeface="Arial Unicode MS"/>
                <a:cs typeface="Arial" panose="020B0604020202020204" pitchFamily="34" charset="0"/>
              </a:rPr>
              <a:t>Tell the story of your playing sport of music journey in five sentences and five pictures. </a:t>
            </a:r>
            <a:endParaRPr lang="en-GB" sz="14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2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200" dirty="0">
                <a:ln>
                  <a:noFill/>
                </a:ln>
                <a:solidFill>
                  <a:srgbClr val="000000"/>
                </a:solidFill>
                <a:effectLst/>
                <a:latin typeface="Arial" panose="020B0604020202020204" pitchFamily="34" charset="0"/>
                <a:ea typeface="Arial Unicode MS"/>
                <a:cs typeface="Arial" panose="020B0604020202020204" pitchFamily="34" charset="0"/>
              </a:rPr>
              <a:t> </a:t>
            </a:r>
            <a:endParaRPr lang="en-GB" sz="1200" dirty="0">
              <a:ln>
                <a:noFill/>
              </a:ln>
              <a:solidFill>
                <a:srgbClr val="000000"/>
              </a:solidFill>
              <a:effectLst/>
              <a:latin typeface="Arial" panose="020B0604020202020204" pitchFamily="34" charset="0"/>
              <a:ea typeface="Arial Unicode MS"/>
              <a:cs typeface="Arial" panose="020B0604020202020204" pitchFamily="34" charset="0"/>
            </a:endParaRPr>
          </a:p>
        </p:txBody>
      </p:sp>
      <p:sp>
        <p:nvSpPr>
          <p:cNvPr id="7" name="TextBox 6">
            <a:extLst>
              <a:ext uri="{FF2B5EF4-FFF2-40B4-BE49-F238E27FC236}">
                <a16:creationId xmlns:a16="http://schemas.microsoft.com/office/drawing/2014/main" id="{D3A881A0-F3CD-1D61-9055-C785D7A8B3AB}"/>
              </a:ext>
            </a:extLst>
          </p:cNvPr>
          <p:cNvSpPr txBox="1"/>
          <p:nvPr/>
        </p:nvSpPr>
        <p:spPr>
          <a:xfrm>
            <a:off x="7930186" y="4286311"/>
            <a:ext cx="2338223" cy="1754326"/>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Follow the steps for the Song of Me zig zag book but use these ideas to inspire your images</a:t>
            </a:r>
          </a:p>
        </p:txBody>
      </p:sp>
    </p:spTree>
    <p:extLst>
      <p:ext uri="{BB962C8B-B14F-4D97-AF65-F5344CB8AC3E}">
        <p14:creationId xmlns:p14="http://schemas.microsoft.com/office/powerpoint/2010/main" val="406192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07721" y="75439"/>
            <a:ext cx="11254186" cy="725910"/>
          </a:xfrm>
        </p:spPr>
        <p:txBody>
          <a:bodyPr/>
          <a:lstStyle/>
          <a:p>
            <a:r>
              <a:rPr lang="en-GB" sz="3600"/>
              <a:t>‘Soaring, exploring, learning’ zig-zag book</a:t>
            </a:r>
            <a:endParaRPr lang="en-US" sz="3600" dirty="0"/>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5" name="TextBox 4">
            <a:extLst>
              <a:ext uri="{FF2B5EF4-FFF2-40B4-BE49-F238E27FC236}">
                <a16:creationId xmlns:a16="http://schemas.microsoft.com/office/drawing/2014/main" id="{DD1E2529-FA74-427A-D819-04AD8D303367}"/>
              </a:ext>
            </a:extLst>
          </p:cNvPr>
          <p:cNvSpPr txBox="1"/>
          <p:nvPr/>
        </p:nvSpPr>
        <p:spPr>
          <a:xfrm>
            <a:off x="5347081" y="1319961"/>
            <a:ext cx="6096000" cy="369332"/>
          </a:xfrm>
          <a:prstGeom prst="rect">
            <a:avLst/>
          </a:prstGeom>
          <a:noFill/>
        </p:spPr>
        <p:txBody>
          <a:bodyPr wrap="square">
            <a:spAutoFit/>
          </a:bodyPr>
          <a:lstStyle/>
          <a:p>
            <a:endParaRPr lang="en-GB" sz="1800" dirty="0">
              <a:ln>
                <a:noFill/>
              </a:ln>
              <a:solidFill>
                <a:srgbClr val="000000"/>
              </a:solidFill>
              <a:effectLst/>
              <a:latin typeface="Helvetica Neue"/>
              <a:ea typeface="Arial Unicode MS"/>
              <a:cs typeface="Arial Unicode MS"/>
            </a:endParaRPr>
          </a:p>
        </p:txBody>
      </p:sp>
      <p:sp>
        <p:nvSpPr>
          <p:cNvPr id="3" name="TextBox 2">
            <a:extLst>
              <a:ext uri="{FF2B5EF4-FFF2-40B4-BE49-F238E27FC236}">
                <a16:creationId xmlns:a16="http://schemas.microsoft.com/office/drawing/2014/main" id="{1A0038D9-AFAE-FACB-79D4-5E5327E0FB82}"/>
              </a:ext>
            </a:extLst>
          </p:cNvPr>
          <p:cNvSpPr txBox="1"/>
          <p:nvPr/>
        </p:nvSpPr>
        <p:spPr>
          <a:xfrm>
            <a:off x="188251" y="965751"/>
            <a:ext cx="11815498" cy="5016758"/>
          </a:xfrm>
          <a:prstGeom prst="rect">
            <a:avLst/>
          </a:prstGeom>
          <a:noFill/>
        </p:spPr>
        <p:txBody>
          <a:bodyPr wrap="square" rtlCol="0">
            <a:spAutoFit/>
          </a:bodyPr>
          <a:lstStyle/>
          <a:p>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US" sz="1600" b="1" dirty="0">
                <a:ln>
                  <a:noFill/>
                </a:ln>
                <a:solidFill>
                  <a:srgbClr val="000000"/>
                </a:solidFill>
                <a:effectLst/>
                <a:latin typeface="Arial" panose="020B0604020202020204" pitchFamily="34" charset="0"/>
                <a:ea typeface="Arial Unicode MS"/>
                <a:cs typeface="Arial" panose="020B0604020202020204" pitchFamily="34" charset="0"/>
              </a:rPr>
              <a:t>Learning from school </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dirty="0">
                <a:ln>
                  <a:noFill/>
                </a:ln>
                <a:solidFill>
                  <a:srgbClr val="000000"/>
                </a:solidFill>
                <a:effectLst/>
                <a:latin typeface="Arial" panose="020B0604020202020204" pitchFamily="34" charset="0"/>
                <a:ea typeface="Arial Unicode MS"/>
                <a:cs typeface="Arial" panose="020B0604020202020204" pitchFamily="34" charset="0"/>
              </a:rPr>
              <a:t>Think about some things that you have learned in school and how they have changed your life. </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dirty="0">
                <a:ln>
                  <a:noFill/>
                </a:ln>
                <a:solidFill>
                  <a:srgbClr val="000000"/>
                </a:solidFill>
                <a:effectLst/>
                <a:latin typeface="Arial" panose="020B0604020202020204" pitchFamily="34" charset="0"/>
                <a:ea typeface="Arial Unicode MS"/>
                <a:cs typeface="Arial" panose="020B0604020202020204" pitchFamily="34" charset="0"/>
              </a:rPr>
              <a:t>Maybe there’s just one big thing like reading, or learning how to make friends, that has meant that you can do lots more things. </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dirty="0">
                <a:ln>
                  <a:noFill/>
                </a:ln>
                <a:solidFill>
                  <a:srgbClr val="000000"/>
                </a:solidFill>
                <a:effectLst/>
                <a:latin typeface="Arial" panose="020B0604020202020204" pitchFamily="34" charset="0"/>
                <a:ea typeface="Arial Unicode MS"/>
                <a:cs typeface="Arial" panose="020B0604020202020204" pitchFamily="34" charset="0"/>
              </a:rPr>
              <a:t>For example…. learning to read has made you able to read stories, find out more about your favourite subject, get loads of books from the library, read to your younger siblings or other family members or maybe just get on the right bus!</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dirty="0">
                <a:ln>
                  <a:noFill/>
                </a:ln>
                <a:solidFill>
                  <a:srgbClr val="000000"/>
                </a:solidFill>
                <a:effectLst/>
                <a:latin typeface="Arial" panose="020B0604020202020204" pitchFamily="34" charset="0"/>
                <a:ea typeface="Arial Unicode MS"/>
                <a:cs typeface="Arial" panose="020B0604020202020204" pitchFamily="34" charset="0"/>
              </a:rPr>
              <a:t>Choose either, five different things that you have learned in school, or one thing that has changed your life in five different ways; written a sentence about each one and do an illustration to go with it. </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b="1" dirty="0">
                <a:ln>
                  <a:noFill/>
                </a:ln>
                <a:solidFill>
                  <a:srgbClr val="000000"/>
                </a:solidFill>
                <a:effectLst/>
                <a:latin typeface="Arial" panose="020B0604020202020204" pitchFamily="34" charset="0"/>
                <a:ea typeface="Arial Unicode MS"/>
                <a:cs typeface="Arial" panose="020B0604020202020204" pitchFamily="34" charset="0"/>
              </a:rPr>
              <a:t>Not playing, not learning</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dirty="0">
                <a:ln>
                  <a:noFill/>
                </a:ln>
                <a:solidFill>
                  <a:srgbClr val="000000"/>
                </a:solidFill>
                <a:effectLst/>
                <a:latin typeface="Arial" panose="020B0604020202020204" pitchFamily="34" charset="0"/>
                <a:ea typeface="Arial Unicode MS"/>
                <a:cs typeface="Arial" panose="020B0604020202020204" pitchFamily="34" charset="0"/>
              </a:rPr>
              <a:t>Some children don’t get to play or learn. This might be because they have to work instead, or because they live somewhere were war or famine are happening, or because they are just too ill.</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a:p>
            <a:r>
              <a:rPr lang="en-GB" sz="1600" dirty="0">
                <a:ln>
                  <a:noFill/>
                </a:ln>
                <a:solidFill>
                  <a:srgbClr val="000000"/>
                </a:solidFill>
                <a:effectLst/>
                <a:latin typeface="Arial" panose="020B0604020202020204" pitchFamily="34" charset="0"/>
                <a:ea typeface="Arial Unicode MS"/>
                <a:cs typeface="Arial" panose="020B0604020202020204" pitchFamily="34" charset="0"/>
              </a:rPr>
              <a:t> </a:t>
            </a:r>
          </a:p>
          <a:p>
            <a:r>
              <a:rPr lang="en-US" sz="1600" dirty="0">
                <a:ln>
                  <a:noFill/>
                </a:ln>
                <a:solidFill>
                  <a:srgbClr val="000000"/>
                </a:solidFill>
                <a:effectLst/>
                <a:latin typeface="Arial" panose="020B0604020202020204" pitchFamily="34" charset="0"/>
                <a:ea typeface="Arial Unicode MS"/>
                <a:cs typeface="Arial" panose="020B0604020202020204" pitchFamily="34" charset="0"/>
              </a:rPr>
              <a:t>If you couldn’t play or go to school what are the five things that you would miss most? Write a sentence about each of them and illustrate each of your answers. </a:t>
            </a:r>
            <a:endParaRPr lang="en-GB" sz="1600" dirty="0">
              <a:ln>
                <a:noFill/>
              </a:ln>
              <a:solidFill>
                <a:srgbClr val="000000"/>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71191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6" y="95755"/>
            <a:ext cx="11254186" cy="1160043"/>
          </a:xfrm>
        </p:spPr>
        <p:txBody>
          <a:bodyPr/>
          <a:lstStyle/>
          <a:p>
            <a:r>
              <a:rPr lang="en-GB" sz="3200" dirty="0"/>
              <a:t>Option 3:</a:t>
            </a:r>
          </a:p>
          <a:p>
            <a:r>
              <a:rPr lang="en-GB" sz="3200" dirty="0"/>
              <a:t>‘Nourished, cherished, celebrated’ zig-zag book</a:t>
            </a:r>
            <a:endParaRPr lang="en-US" sz="32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592909" y="4273370"/>
            <a:ext cx="8815785" cy="4398442"/>
          </a:xfrm>
        </p:spPr>
        <p:txBody>
          <a:bodyPr>
            <a:normAutofit/>
          </a:bodyPr>
          <a:lstStyle/>
          <a:p>
            <a:pPr marL="0" indent="0">
              <a:buNone/>
            </a:pPr>
            <a:r>
              <a:rPr lang="en-GB" dirty="0">
                <a:latin typeface="Arial" panose="020B0604020202020204" pitchFamily="34" charset="0"/>
                <a:cs typeface="Arial" panose="020B0604020202020204" pitchFamily="34" charset="0"/>
              </a:rPr>
              <a:t>Which articles does this quote make you think of?</a:t>
            </a: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5" name="TextBox 4">
            <a:extLst>
              <a:ext uri="{FF2B5EF4-FFF2-40B4-BE49-F238E27FC236}">
                <a16:creationId xmlns:a16="http://schemas.microsoft.com/office/drawing/2014/main" id="{DD1E2529-FA74-427A-D819-04AD8D303367}"/>
              </a:ext>
            </a:extLst>
          </p:cNvPr>
          <p:cNvSpPr txBox="1"/>
          <p:nvPr/>
        </p:nvSpPr>
        <p:spPr>
          <a:xfrm>
            <a:off x="5000802" y="2095211"/>
            <a:ext cx="6096000" cy="923330"/>
          </a:xfrm>
          <a:prstGeom prst="rect">
            <a:avLst/>
          </a:prstGeom>
          <a:noFill/>
        </p:spPr>
        <p:txBody>
          <a:bodyPr wrap="square" lIns="91440" tIns="45720" rIns="91440" bIns="45720" anchor="t">
            <a:spAutoFit/>
          </a:bodyPr>
          <a:lstStyle/>
          <a:p>
            <a:pPr algn="ctr"/>
            <a:r>
              <a:rPr lang="en-US" sz="1800" i="1" dirty="0">
                <a:ln>
                  <a:noFill/>
                </a:ln>
                <a:solidFill>
                  <a:srgbClr val="000000"/>
                </a:solidFill>
                <a:effectLst/>
                <a:latin typeface="Arial" panose="020B0604020202020204" pitchFamily="34" charset="0"/>
                <a:ea typeface="Arial Unicode MS"/>
                <a:cs typeface="Arial" panose="020B0604020202020204" pitchFamily="34" charset="0"/>
              </a:rPr>
              <a:t>‘When you were born a song began…</a:t>
            </a:r>
            <a:endParaRPr lang="en-GB" sz="1800" i="1" dirty="0">
              <a:ln>
                <a:noFill/>
              </a:ln>
              <a:solidFill>
                <a:srgbClr val="000000"/>
              </a:solidFill>
              <a:effectLst/>
              <a:latin typeface="Arial" panose="020B0604020202020204" pitchFamily="34" charset="0"/>
              <a:ea typeface="Arial Unicode MS"/>
              <a:cs typeface="Arial" panose="020B0604020202020204" pitchFamily="34" charset="0"/>
            </a:endParaRPr>
          </a:p>
          <a:p>
            <a:pPr algn="ctr"/>
            <a:r>
              <a:rPr lang="en-US" sz="1800" i="1" dirty="0">
                <a:effectLst/>
                <a:latin typeface="Arial"/>
                <a:ea typeface="Arial Unicode MS"/>
                <a:cs typeface="Arial"/>
              </a:rPr>
              <a:t>It needed love to help it grow, to keep it sheltered and protected. </a:t>
            </a:r>
            <a:r>
              <a:rPr lang="en-US" sz="1800" b="1" i="1" dirty="0">
                <a:effectLst/>
                <a:latin typeface="Arial"/>
                <a:ea typeface="Arial Unicode MS"/>
                <a:cs typeface="Arial"/>
              </a:rPr>
              <a:t>Nourished, cherished</a:t>
            </a:r>
            <a:r>
              <a:rPr lang="en-US" b="1" i="1" dirty="0">
                <a:latin typeface="Arial"/>
                <a:ea typeface="Arial Unicode MS"/>
                <a:cs typeface="Arial"/>
              </a:rPr>
              <a:t>,</a:t>
            </a:r>
            <a:r>
              <a:rPr lang="en-US" sz="1800" b="1" i="1" dirty="0">
                <a:effectLst/>
                <a:latin typeface="Arial"/>
                <a:ea typeface="Arial Unicode MS"/>
                <a:cs typeface="Arial"/>
              </a:rPr>
              <a:t> celebrated</a:t>
            </a:r>
            <a:r>
              <a:rPr lang="en-US" sz="1800" i="1" dirty="0">
                <a:effectLst/>
                <a:latin typeface="Arial"/>
                <a:ea typeface="Arial Unicode MS"/>
                <a:cs typeface="Arial"/>
              </a:rPr>
              <a:t>.’</a:t>
            </a:r>
            <a:endParaRPr lang="en-GB" sz="1800" i="1" dirty="0">
              <a:ln>
                <a:noFill/>
              </a:ln>
              <a:solidFill>
                <a:srgbClr val="000000"/>
              </a:solidFill>
              <a:effectLst/>
              <a:latin typeface="Arial"/>
              <a:ea typeface="Arial Unicode MS"/>
              <a:cs typeface="Arial"/>
            </a:endParaRPr>
          </a:p>
        </p:txBody>
      </p:sp>
      <p:pic>
        <p:nvPicPr>
          <p:cNvPr id="8" name="Picture 4" descr="Every Child A Song: Amazon.co.uk ...">
            <a:extLst>
              <a:ext uri="{FF2B5EF4-FFF2-40B4-BE49-F238E27FC236}">
                <a16:creationId xmlns:a16="http://schemas.microsoft.com/office/drawing/2014/main" id="{5D6894D5-7CF4-7910-2273-6CA9133F41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030" y="1800681"/>
            <a:ext cx="1972539" cy="21277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RC ARTICLE 31 CMYK - Child Friendly ...">
            <a:extLst>
              <a:ext uri="{FF2B5EF4-FFF2-40B4-BE49-F238E27FC236}">
                <a16:creationId xmlns:a16="http://schemas.microsoft.com/office/drawing/2014/main" id="{FD166C4C-F234-807C-72F0-216C98F237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7164" y="4858315"/>
            <a:ext cx="1314052" cy="17543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ghts Respecting / Fairtrade / Global ...">
            <a:extLst>
              <a:ext uri="{FF2B5EF4-FFF2-40B4-BE49-F238E27FC236}">
                <a16:creationId xmlns:a16="http://schemas.microsoft.com/office/drawing/2014/main" id="{A7FD687C-F717-1526-DE87-96B2D6C045C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20144" y="4867315"/>
            <a:ext cx="1314051" cy="1745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N Convention on the Rights of the ...">
            <a:extLst>
              <a:ext uri="{FF2B5EF4-FFF2-40B4-BE49-F238E27FC236}">
                <a16:creationId xmlns:a16="http://schemas.microsoft.com/office/drawing/2014/main" id="{F3411783-6DF5-4650-6480-1A5C422D357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26330" y="4905443"/>
            <a:ext cx="1314051" cy="17385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9F25AE-6095-A653-65FE-C13B82B7D6D4}"/>
              </a:ext>
            </a:extLst>
          </p:cNvPr>
          <p:cNvSpPr txBox="1"/>
          <p:nvPr/>
        </p:nvSpPr>
        <p:spPr>
          <a:xfrm>
            <a:off x="191856" y="1352165"/>
            <a:ext cx="6094602" cy="369332"/>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Ideal for older pupils aged 9-14</a:t>
            </a:r>
          </a:p>
        </p:txBody>
      </p:sp>
    </p:spTree>
    <p:extLst>
      <p:ext uri="{BB962C8B-B14F-4D97-AF65-F5344CB8AC3E}">
        <p14:creationId xmlns:p14="http://schemas.microsoft.com/office/powerpoint/2010/main" val="11557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479395" y="371187"/>
            <a:ext cx="2725200" cy="644004"/>
          </a:xfrm>
        </p:spPr>
        <p:txBody>
          <a:bodyPr/>
          <a:lstStyle/>
          <a:p>
            <a:r>
              <a:rPr lang="en-GB" sz="3600" dirty="0"/>
              <a:t>Contents</a:t>
            </a:r>
            <a:endParaRPr lang="en-US" sz="3600" dirty="0"/>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sp>
        <p:nvSpPr>
          <p:cNvPr id="6" name="TextBox 5">
            <a:extLst>
              <a:ext uri="{FF2B5EF4-FFF2-40B4-BE49-F238E27FC236}">
                <a16:creationId xmlns:a16="http://schemas.microsoft.com/office/drawing/2014/main" id="{C291B313-D9AC-D9E6-4FA5-FE2E2CC46F45}"/>
              </a:ext>
            </a:extLst>
          </p:cNvPr>
          <p:cNvSpPr txBox="1"/>
          <p:nvPr/>
        </p:nvSpPr>
        <p:spPr>
          <a:xfrm>
            <a:off x="479394" y="1379379"/>
            <a:ext cx="11198081"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Objectives – </a:t>
            </a:r>
            <a:r>
              <a:rPr lang="en-GB" sz="2000" dirty="0">
                <a:latin typeface="Arial" panose="020B0604020202020204" pitchFamily="34" charset="0"/>
                <a:cs typeface="Arial" panose="020B0604020202020204" pitchFamily="34" charset="0"/>
                <a:hlinkClick r:id="rId3" action="ppaction://hlinksldjump"/>
              </a:rPr>
              <a:t>slide 3</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Introducing Every Child a Song – </a:t>
            </a:r>
            <a:r>
              <a:rPr lang="en-GB" sz="2000" dirty="0">
                <a:latin typeface="Arial" panose="020B0604020202020204" pitchFamily="34" charset="0"/>
                <a:cs typeface="Arial" panose="020B0604020202020204" pitchFamily="34" charset="0"/>
                <a:hlinkClick r:id="rId4" action="ppaction://hlinksldjump"/>
              </a:rPr>
              <a:t>slide 4</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Nicola’s visit to a Rights Respecting School  - </a:t>
            </a:r>
            <a:r>
              <a:rPr lang="en-GB" sz="2000" dirty="0">
                <a:latin typeface="Arial" panose="020B0604020202020204" pitchFamily="34" charset="0"/>
                <a:cs typeface="Arial" panose="020B0604020202020204" pitchFamily="34" charset="0"/>
                <a:hlinkClick r:id="rId5" action="ppaction://hlinksldjump"/>
              </a:rPr>
              <a:t>slide 5</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Video workshop – exploring Rights through the Arts – </a:t>
            </a:r>
            <a:r>
              <a:rPr lang="en-GB" sz="2000" dirty="0">
                <a:latin typeface="Arial" panose="020B0604020202020204" pitchFamily="34" charset="0"/>
                <a:cs typeface="Arial" panose="020B0604020202020204" pitchFamily="34" charset="0"/>
                <a:hlinkClick r:id="rId6" action="ppaction://hlinksldjump"/>
              </a:rPr>
              <a:t>slide 6</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Option 1 – The Song of Me - </a:t>
            </a:r>
            <a:r>
              <a:rPr lang="en-GB" sz="2000" dirty="0">
                <a:latin typeface="Arial" panose="020B0604020202020204" pitchFamily="34" charset="0"/>
                <a:cs typeface="Arial" panose="020B0604020202020204" pitchFamily="34" charset="0"/>
                <a:hlinkClick r:id="rId7" action="ppaction://hlinksldjump"/>
              </a:rPr>
              <a:t>slide 9</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Ideal for younger pupils (age 4-7)</a:t>
            </a:r>
          </a:p>
          <a:p>
            <a:r>
              <a:rPr lang="en-GB" sz="2000" dirty="0">
                <a:latin typeface="Arial" panose="020B0604020202020204" pitchFamily="34" charset="0"/>
                <a:cs typeface="Arial" panose="020B0604020202020204" pitchFamily="34" charset="0"/>
              </a:rPr>
              <a:t>This can be done individually or as a group or class project.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Option 2 - Soaring, learning, exploring - </a:t>
            </a:r>
            <a:r>
              <a:rPr lang="en-GB" sz="2000" dirty="0">
                <a:latin typeface="Arial" panose="020B0604020202020204" pitchFamily="34" charset="0"/>
                <a:cs typeface="Arial" panose="020B0604020202020204" pitchFamily="34" charset="0"/>
                <a:hlinkClick r:id="rId8" action="ppaction://hlinksldjump"/>
              </a:rPr>
              <a:t>slide 15</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Ideal for pupils aged 7-11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Option 3 - Nourished, cherished, celebrated - </a:t>
            </a:r>
            <a:r>
              <a:rPr lang="en-GB" sz="2000" dirty="0">
                <a:latin typeface="Arial" panose="020B0604020202020204" pitchFamily="34" charset="0"/>
                <a:cs typeface="Arial" panose="020B0604020202020204" pitchFamily="34" charset="0"/>
                <a:hlinkClick r:id="rId9" action="ppaction://hlinksldjump"/>
              </a:rPr>
              <a:t>slide 19</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Ideal for older pupils aged 9-14</a:t>
            </a:r>
          </a:p>
        </p:txBody>
      </p:sp>
      <p:pic>
        <p:nvPicPr>
          <p:cNvPr id="11" name="Picture 10">
            <a:extLst>
              <a:ext uri="{FF2B5EF4-FFF2-40B4-BE49-F238E27FC236}">
                <a16:creationId xmlns:a16="http://schemas.microsoft.com/office/drawing/2014/main" id="{DC5381A7-9977-ACEA-C031-A44C286F8C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29399" y="310953"/>
            <a:ext cx="2047158" cy="1744349"/>
          </a:xfrm>
          <a:prstGeom prst="rect">
            <a:avLst/>
          </a:prstGeom>
        </p:spPr>
      </p:pic>
    </p:spTree>
    <p:extLst>
      <p:ext uri="{BB962C8B-B14F-4D97-AF65-F5344CB8AC3E}">
        <p14:creationId xmlns:p14="http://schemas.microsoft.com/office/powerpoint/2010/main" val="413157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67793" y="355189"/>
            <a:ext cx="10340789" cy="704868"/>
          </a:xfrm>
        </p:spPr>
        <p:txBody>
          <a:bodyPr/>
          <a:lstStyle/>
          <a:p>
            <a:r>
              <a:rPr lang="en-GB" sz="2800" dirty="0"/>
              <a:t>‘Nourished, cherished, celebrated’ zig-zag book</a:t>
            </a:r>
            <a:endParaRPr lang="en-US" sz="28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414441" y="1642195"/>
            <a:ext cx="4534749" cy="4398442"/>
          </a:xfrm>
        </p:spPr>
        <p:txBody>
          <a:bodyPr>
            <a:normAutofit/>
          </a:bodyPr>
          <a:lstStyle/>
          <a:p>
            <a:r>
              <a:rPr lang="en-GB" dirty="0">
                <a:latin typeface="Arial" panose="020B0604020202020204" pitchFamily="34" charset="0"/>
                <a:cs typeface="Arial" panose="020B0604020202020204" pitchFamily="34" charset="0"/>
              </a:rPr>
              <a:t>Think about some adults in your life and how they have helped you.</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Plan 5 simple pictures that you could make to show these ideas.</a:t>
            </a:r>
          </a:p>
          <a:p>
            <a:pPr marL="0" indent="0">
              <a:buNone/>
            </a:pP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3" name="officeArt object" descr="A piece of paper with writing on it&#10;&#10;Description automatically generated">
            <a:extLst>
              <a:ext uri="{FF2B5EF4-FFF2-40B4-BE49-F238E27FC236}">
                <a16:creationId xmlns:a16="http://schemas.microsoft.com/office/drawing/2014/main" id="{952BBDB5-1A7D-79B2-7215-D11DEFB9B639}"/>
              </a:ext>
            </a:extLst>
          </p:cNvPr>
          <p:cNvPicPr/>
          <p:nvPr/>
        </p:nvPicPr>
        <p:blipFill>
          <a:blip r:embed="rId4" cstate="screen">
            <a:extLst>
              <a:ext uri="{28A0092B-C50C-407E-A947-70E740481C1C}">
                <a14:useLocalDpi xmlns:a14="http://schemas.microsoft.com/office/drawing/2010/main"/>
              </a:ext>
            </a:extLst>
          </a:blip>
          <a:stretch>
            <a:fillRect/>
          </a:stretch>
        </p:blipFill>
        <p:spPr>
          <a:xfrm>
            <a:off x="5338186" y="1222629"/>
            <a:ext cx="4534749" cy="5346847"/>
          </a:xfrm>
          <a:prstGeom prst="rect">
            <a:avLst/>
          </a:prstGeom>
          <a:ln w="12700" cap="flat">
            <a:noFill/>
            <a:miter lim="400000"/>
          </a:ln>
          <a:effectLst/>
        </p:spPr>
      </p:pic>
    </p:spTree>
    <p:extLst>
      <p:ext uri="{BB962C8B-B14F-4D97-AF65-F5344CB8AC3E}">
        <p14:creationId xmlns:p14="http://schemas.microsoft.com/office/powerpoint/2010/main" val="372419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67792" y="257077"/>
            <a:ext cx="11701042" cy="1142602"/>
          </a:xfrm>
        </p:spPr>
        <p:txBody>
          <a:bodyPr/>
          <a:lstStyle/>
          <a:p>
            <a:r>
              <a:rPr lang="en-GB" sz="3600" dirty="0"/>
              <a:t>‘Nourished, cherished, celebrated’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410900" y="1549008"/>
            <a:ext cx="6337280" cy="4398442"/>
          </a:xfrm>
        </p:spPr>
        <p:txBody>
          <a:bodyPr>
            <a:normAutofit fontScale="25000" lnSpcReduction="20000"/>
          </a:bodyPr>
          <a:lstStyle/>
          <a:p>
            <a:pPr marL="0" indent="0">
              <a:buNone/>
            </a:pPr>
            <a:r>
              <a:rPr lang="en-GB" sz="8000" b="1" dirty="0">
                <a:latin typeface="Arial" panose="020B0604020202020204" pitchFamily="34" charset="0"/>
                <a:cs typeface="Arial" panose="020B0604020202020204" pitchFamily="34" charset="0"/>
              </a:rPr>
              <a:t>These are example ideas…. (with notes below on the images to depict them)</a:t>
            </a:r>
            <a:endParaRPr lang="en-GB" sz="8000" dirty="0">
              <a:latin typeface="Arial" panose="020B0604020202020204" pitchFamily="34" charset="0"/>
              <a:cs typeface="Arial" panose="020B0604020202020204" pitchFamily="34" charset="0"/>
            </a:endParaRPr>
          </a:p>
          <a:p>
            <a:pPr marL="0" indent="0">
              <a:buNone/>
            </a:pPr>
            <a:r>
              <a:rPr lang="en-US" sz="6400" b="1" dirty="0">
                <a:latin typeface="Arial" panose="020B0604020202020204" pitchFamily="34" charset="0"/>
                <a:cs typeface="Arial" panose="020B0604020202020204" pitchFamily="34" charset="0"/>
              </a:rPr>
              <a:t>My grandpa taught me how to plant seeds and help them to grow.</a:t>
            </a:r>
            <a:endParaRPr lang="en-GB" sz="6400" dirty="0">
              <a:latin typeface="Arial" panose="020B0604020202020204" pitchFamily="34" charset="0"/>
              <a:cs typeface="Arial" panose="020B0604020202020204" pitchFamily="34" charset="0"/>
            </a:endParaRPr>
          </a:p>
          <a:p>
            <a:pPr marL="0" indent="0">
              <a:buNone/>
            </a:pPr>
            <a:r>
              <a:rPr lang="en-US" sz="6400" dirty="0">
                <a:latin typeface="Arial" panose="020B0604020202020204" pitchFamily="34" charset="0"/>
                <a:cs typeface="Arial" panose="020B0604020202020204" pitchFamily="34" charset="0"/>
              </a:rPr>
              <a:t>A seed with a plant growing from it and a big hand beside a little hand.</a:t>
            </a:r>
            <a:endParaRPr lang="en-GB" sz="6400" dirty="0">
              <a:latin typeface="Arial" panose="020B0604020202020204" pitchFamily="34" charset="0"/>
              <a:cs typeface="Arial" panose="020B0604020202020204" pitchFamily="34" charset="0"/>
            </a:endParaRPr>
          </a:p>
          <a:p>
            <a:pPr marL="0" indent="0">
              <a:buNone/>
            </a:pPr>
            <a:r>
              <a:rPr lang="en-US" sz="6400" b="1" dirty="0">
                <a:latin typeface="Arial" panose="020B0604020202020204" pitchFamily="34" charset="0"/>
                <a:cs typeface="Arial" panose="020B0604020202020204" pitchFamily="34" charset="0"/>
              </a:rPr>
              <a:t>My mum always made me a birthday cake with candles on it.</a:t>
            </a:r>
            <a:endParaRPr lang="en-GB" sz="6400" dirty="0">
              <a:latin typeface="Arial" panose="020B0604020202020204" pitchFamily="34" charset="0"/>
              <a:cs typeface="Arial" panose="020B0604020202020204" pitchFamily="34" charset="0"/>
            </a:endParaRPr>
          </a:p>
          <a:p>
            <a:pPr marL="0" indent="0">
              <a:buNone/>
            </a:pPr>
            <a:r>
              <a:rPr lang="en-US" sz="6400" dirty="0">
                <a:latin typeface="Arial" panose="020B0604020202020204" pitchFamily="34" charset="0"/>
                <a:cs typeface="Arial" panose="020B0604020202020204" pitchFamily="34" charset="0"/>
              </a:rPr>
              <a:t>All that is needed to express this idea is a cake with a smiling face and maybe some hearts to show the love baked in the cake.</a:t>
            </a:r>
            <a:r>
              <a:rPr lang="en-GB" sz="6400" dirty="0">
                <a:latin typeface="Arial" panose="020B0604020202020204" pitchFamily="34" charset="0"/>
                <a:cs typeface="Arial" panose="020B0604020202020204" pitchFamily="34" charset="0"/>
              </a:rPr>
              <a:t> </a:t>
            </a:r>
          </a:p>
          <a:p>
            <a:pPr marL="0" indent="0">
              <a:buNone/>
            </a:pPr>
            <a:r>
              <a:rPr lang="en-US" sz="6400" b="1" dirty="0">
                <a:latin typeface="Arial" panose="020B0604020202020204" pitchFamily="34" charset="0"/>
                <a:cs typeface="Arial" panose="020B0604020202020204" pitchFamily="34" charset="0"/>
              </a:rPr>
              <a:t>My dad read me stories and recited poems that he knew by heart.</a:t>
            </a:r>
            <a:endParaRPr lang="en-GB" sz="6400" dirty="0">
              <a:latin typeface="Arial" panose="020B0604020202020204" pitchFamily="34" charset="0"/>
              <a:cs typeface="Arial" panose="020B0604020202020204" pitchFamily="34" charset="0"/>
            </a:endParaRPr>
          </a:p>
          <a:p>
            <a:pPr marL="0" indent="0">
              <a:buNone/>
            </a:pPr>
            <a:r>
              <a:rPr lang="en-US" sz="6400" dirty="0">
                <a:latin typeface="Arial" panose="020B0604020202020204" pitchFamily="34" charset="0"/>
                <a:cs typeface="Arial" panose="020B0604020202020204" pitchFamily="34" charset="0"/>
              </a:rPr>
              <a:t>A child and a grown up sitting together with lots of words coming from the grown ups mouth - which I could do with newspaper. </a:t>
            </a:r>
            <a:endParaRPr lang="en-GB" sz="6400" dirty="0">
              <a:latin typeface="Arial" panose="020B0604020202020204" pitchFamily="34" charset="0"/>
              <a:cs typeface="Arial" panose="020B0604020202020204" pitchFamily="34" charset="0"/>
            </a:endParaRPr>
          </a:p>
          <a:p>
            <a:pPr marL="0" indent="0">
              <a:buNone/>
            </a:pPr>
            <a:r>
              <a:rPr lang="en-US" sz="6400" b="1" dirty="0">
                <a:latin typeface="Arial" panose="020B0604020202020204" pitchFamily="34" charset="0"/>
                <a:cs typeface="Arial" panose="020B0604020202020204" pitchFamily="34" charset="0"/>
              </a:rPr>
              <a:t>My </a:t>
            </a:r>
            <a:r>
              <a:rPr lang="en-US" sz="6400" b="1" dirty="0" err="1">
                <a:latin typeface="Arial" panose="020B0604020202020204" pitchFamily="34" charset="0"/>
                <a:cs typeface="Arial" panose="020B0604020202020204" pitchFamily="34" charset="0"/>
              </a:rPr>
              <a:t>favourite</a:t>
            </a:r>
            <a:r>
              <a:rPr lang="en-US" sz="6400" b="1" dirty="0">
                <a:latin typeface="Arial" panose="020B0604020202020204" pitchFamily="34" charset="0"/>
                <a:cs typeface="Arial" panose="020B0604020202020204" pitchFamily="34" charset="0"/>
              </a:rPr>
              <a:t> teacher told me I could pass my exams even when I thought I couldn’t.</a:t>
            </a:r>
            <a:endParaRPr lang="en-GB" sz="6400" dirty="0">
              <a:latin typeface="Arial" panose="020B0604020202020204" pitchFamily="34" charset="0"/>
              <a:cs typeface="Arial" panose="020B0604020202020204" pitchFamily="34" charset="0"/>
            </a:endParaRPr>
          </a:p>
          <a:p>
            <a:pPr marL="0" indent="0">
              <a:buNone/>
            </a:pPr>
            <a:r>
              <a:rPr lang="en-US" sz="6400" dirty="0">
                <a:latin typeface="Arial" panose="020B0604020202020204" pitchFamily="34" charset="0"/>
                <a:cs typeface="Arial" panose="020B0604020202020204" pitchFamily="34" charset="0"/>
              </a:rPr>
              <a:t>I could show the difference between passing and failing with a sad face and a happy face, one with fail written over it and the other with pass. </a:t>
            </a:r>
            <a:endParaRPr lang="en-GB" sz="6400" dirty="0">
              <a:latin typeface="Arial" panose="020B0604020202020204" pitchFamily="34" charset="0"/>
              <a:cs typeface="Arial" panose="020B0604020202020204" pitchFamily="34" charset="0"/>
            </a:endParaRPr>
          </a:p>
          <a:p>
            <a:pPr marL="0" indent="0">
              <a:buNone/>
            </a:pPr>
            <a:r>
              <a:rPr lang="en-US" sz="6400" b="1" dirty="0">
                <a:latin typeface="Arial" panose="020B0604020202020204" pitchFamily="34" charset="0"/>
                <a:cs typeface="Arial" panose="020B0604020202020204" pitchFamily="34" charset="0"/>
              </a:rPr>
              <a:t>My sister sang songs with me.</a:t>
            </a:r>
            <a:endParaRPr lang="en-GB" sz="6400" dirty="0">
              <a:latin typeface="Arial" panose="020B0604020202020204" pitchFamily="34" charset="0"/>
              <a:cs typeface="Arial" panose="020B0604020202020204" pitchFamily="34" charset="0"/>
            </a:endParaRPr>
          </a:p>
          <a:p>
            <a:pPr marL="0" indent="0">
              <a:buNone/>
            </a:pPr>
            <a:r>
              <a:rPr lang="en-US" sz="6400" dirty="0">
                <a:latin typeface="Arial" panose="020B0604020202020204" pitchFamily="34" charset="0"/>
                <a:cs typeface="Arial" panose="020B0604020202020204" pitchFamily="34" charset="0"/>
              </a:rPr>
              <a:t>Cut out shapes of two people one big one little the big one with a puffy skirt like the ones my sister wore, both with speech bubbles full of musical notes. </a:t>
            </a:r>
            <a:endParaRPr lang="en-GB" sz="6400" dirty="0">
              <a:latin typeface="Arial" panose="020B0604020202020204" pitchFamily="34" charset="0"/>
              <a:cs typeface="Arial" panose="020B0604020202020204" pitchFamily="34" charset="0"/>
            </a:endParaRPr>
          </a:p>
          <a:p>
            <a:pPr marL="0" indent="0">
              <a:buNone/>
            </a:pPr>
            <a:r>
              <a:rPr lang="en-GB" sz="6400" dirty="0"/>
              <a:t> </a:t>
            </a:r>
          </a:p>
          <a:p>
            <a:pPr marL="0" indent="0">
              <a:buNone/>
            </a:pPr>
            <a:r>
              <a:rPr lang="en-GB" dirty="0"/>
              <a:t> </a:t>
            </a:r>
          </a:p>
          <a:p>
            <a:pPr marL="0" indent="0">
              <a:buNone/>
            </a:pP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3" name="officeArt object" descr="A piece of paper with writing on it&#10;&#10;Description automatically generated">
            <a:extLst>
              <a:ext uri="{FF2B5EF4-FFF2-40B4-BE49-F238E27FC236}">
                <a16:creationId xmlns:a16="http://schemas.microsoft.com/office/drawing/2014/main" id="{952BBDB5-1A7D-79B2-7215-D11DEFB9B639}"/>
              </a:ext>
            </a:extLst>
          </p:cNvPr>
          <p:cNvPicPr/>
          <p:nvPr/>
        </p:nvPicPr>
        <p:blipFill>
          <a:blip r:embed="rId4" cstate="screen">
            <a:extLst>
              <a:ext uri="{28A0092B-C50C-407E-A947-70E740481C1C}">
                <a14:useLocalDpi xmlns:a14="http://schemas.microsoft.com/office/drawing/2010/main"/>
              </a:ext>
            </a:extLst>
          </a:blip>
          <a:stretch>
            <a:fillRect/>
          </a:stretch>
        </p:blipFill>
        <p:spPr>
          <a:xfrm>
            <a:off x="7041482" y="1821119"/>
            <a:ext cx="3467100" cy="4467225"/>
          </a:xfrm>
          <a:prstGeom prst="rect">
            <a:avLst/>
          </a:prstGeom>
          <a:ln w="12700" cap="flat">
            <a:noFill/>
            <a:miter lim="400000"/>
          </a:ln>
          <a:effectLst/>
        </p:spPr>
      </p:pic>
    </p:spTree>
    <p:extLst>
      <p:ext uri="{BB962C8B-B14F-4D97-AF65-F5344CB8AC3E}">
        <p14:creationId xmlns:p14="http://schemas.microsoft.com/office/powerpoint/2010/main" val="307982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75885" y="157420"/>
            <a:ext cx="9513618" cy="1142602"/>
          </a:xfrm>
        </p:spPr>
        <p:txBody>
          <a:bodyPr/>
          <a:lstStyle/>
          <a:p>
            <a:r>
              <a:rPr lang="en-GB" sz="3600" dirty="0"/>
              <a:t>‘Nourished, cherished, celebrated’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316322" y="1836200"/>
            <a:ext cx="3826691" cy="4398442"/>
          </a:xfrm>
        </p:spPr>
        <p:txBody>
          <a:bodyPr>
            <a:normAutofit/>
          </a:bodyPr>
          <a:lstStyle/>
          <a:p>
            <a:pPr marL="0" indent="0">
              <a:buNone/>
            </a:pPr>
            <a:r>
              <a:rPr lang="en-US" dirty="0">
                <a:latin typeface="Arial" panose="020B0604020202020204" pitchFamily="34" charset="0"/>
                <a:cs typeface="Arial" panose="020B0604020202020204" pitchFamily="34" charset="0"/>
              </a:rPr>
              <a:t>3. Cut out the shapes for each picture.</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4. Arrange them how you would like them and when you are ready, stick them down.</a:t>
            </a:r>
          </a:p>
          <a:p>
            <a:pPr marL="0" indent="0">
              <a:buNone/>
            </a:pPr>
            <a:endParaRPr lang="en-US" u="sng" dirty="0">
              <a:latin typeface="Arial" panose="020B0604020202020204" pitchFamily="34" charset="0"/>
              <a:cs typeface="Arial" panose="020B0604020202020204" pitchFamily="34" charset="0"/>
            </a:endParaRPr>
          </a:p>
          <a:p>
            <a:pPr marL="0" indent="0">
              <a:buNone/>
            </a:pP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5" name="officeArt object">
            <a:extLst>
              <a:ext uri="{FF2B5EF4-FFF2-40B4-BE49-F238E27FC236}">
                <a16:creationId xmlns:a16="http://schemas.microsoft.com/office/drawing/2014/main" id="{72BDAEBF-8E4C-D379-A23D-1B662DB80DEB}"/>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68455" y="1491955"/>
            <a:ext cx="2063115" cy="2750820"/>
          </a:xfrm>
          <a:prstGeom prst="rect">
            <a:avLst/>
          </a:prstGeom>
          <a:ln w="12700" cap="flat">
            <a:noFill/>
            <a:miter lim="400000"/>
          </a:ln>
          <a:effectLst/>
        </p:spPr>
      </p:pic>
      <p:pic>
        <p:nvPicPr>
          <p:cNvPr id="7" name="officeArt object">
            <a:extLst>
              <a:ext uri="{FF2B5EF4-FFF2-40B4-BE49-F238E27FC236}">
                <a16:creationId xmlns:a16="http://schemas.microsoft.com/office/drawing/2014/main" id="{223F1182-2B16-1140-F331-543AB59ADA00}"/>
              </a:ext>
            </a:extLst>
          </p:cNvPr>
          <p:cNvPicPr/>
          <p:nvPr/>
        </p:nvPicPr>
        <p:blipFill>
          <a:blip r:embed="rId5" cstate="screen">
            <a:extLst>
              <a:ext uri="{28A0092B-C50C-407E-A947-70E740481C1C}">
                <a14:useLocalDpi xmlns:a14="http://schemas.microsoft.com/office/drawing/2010/main"/>
              </a:ext>
            </a:extLst>
          </a:blip>
          <a:stretch>
            <a:fillRect/>
          </a:stretch>
        </p:blipFill>
        <p:spPr>
          <a:xfrm>
            <a:off x="7356475" y="1442526"/>
            <a:ext cx="2965450" cy="2726690"/>
          </a:xfrm>
          <a:prstGeom prst="rect">
            <a:avLst/>
          </a:prstGeom>
          <a:ln w="12700" cap="flat">
            <a:noFill/>
            <a:miter lim="400000"/>
          </a:ln>
          <a:effectLst/>
        </p:spPr>
      </p:pic>
      <p:pic>
        <p:nvPicPr>
          <p:cNvPr id="8" name="officeArt object">
            <a:extLst>
              <a:ext uri="{FF2B5EF4-FFF2-40B4-BE49-F238E27FC236}">
                <a16:creationId xmlns:a16="http://schemas.microsoft.com/office/drawing/2014/main" id="{B50387B2-717D-0F67-1B64-60C278E6CDAD}"/>
              </a:ext>
            </a:extLst>
          </p:cNvPr>
          <p:cNvPicPr/>
          <p:nvPr/>
        </p:nvPicPr>
        <p:blipFill>
          <a:blip r:embed="rId6" cstate="screen">
            <a:extLst>
              <a:ext uri="{28A0092B-C50C-407E-A947-70E740481C1C}">
                <a14:useLocalDpi xmlns:a14="http://schemas.microsoft.com/office/drawing/2010/main"/>
              </a:ext>
            </a:extLst>
          </a:blip>
          <a:stretch>
            <a:fillRect/>
          </a:stretch>
        </p:blipFill>
        <p:spPr>
          <a:xfrm>
            <a:off x="4684362" y="4311720"/>
            <a:ext cx="3059430" cy="2297430"/>
          </a:xfrm>
          <a:prstGeom prst="rect">
            <a:avLst/>
          </a:prstGeom>
          <a:ln w="12700" cap="flat">
            <a:noFill/>
            <a:miter lim="400000"/>
          </a:ln>
          <a:effectLst/>
        </p:spPr>
      </p:pic>
      <p:pic>
        <p:nvPicPr>
          <p:cNvPr id="10" name="officeArt object">
            <a:extLst>
              <a:ext uri="{FF2B5EF4-FFF2-40B4-BE49-F238E27FC236}">
                <a16:creationId xmlns:a16="http://schemas.microsoft.com/office/drawing/2014/main" id="{40D1B540-B8CE-3DCB-0FBF-6D107C571C44}"/>
              </a:ext>
            </a:extLst>
          </p:cNvPr>
          <p:cNvPicPr/>
          <p:nvPr/>
        </p:nvPicPr>
        <p:blipFill>
          <a:blip r:embed="rId7" cstate="screen">
            <a:extLst>
              <a:ext uri="{28A0092B-C50C-407E-A947-70E740481C1C}">
                <a14:useLocalDpi xmlns:a14="http://schemas.microsoft.com/office/drawing/2010/main"/>
              </a:ext>
            </a:extLst>
          </a:blip>
          <a:stretch>
            <a:fillRect/>
          </a:stretch>
        </p:blipFill>
        <p:spPr>
          <a:xfrm>
            <a:off x="8014268" y="4248220"/>
            <a:ext cx="2517140" cy="2360930"/>
          </a:xfrm>
          <a:prstGeom prst="rect">
            <a:avLst/>
          </a:prstGeom>
          <a:ln w="12700" cap="flat">
            <a:noFill/>
            <a:miter lim="400000"/>
          </a:ln>
          <a:effectLst/>
        </p:spPr>
      </p:pic>
    </p:spTree>
    <p:extLst>
      <p:ext uri="{BB962C8B-B14F-4D97-AF65-F5344CB8AC3E}">
        <p14:creationId xmlns:p14="http://schemas.microsoft.com/office/powerpoint/2010/main" val="131272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67793" y="257077"/>
            <a:ext cx="9513618" cy="1142602"/>
          </a:xfrm>
        </p:spPr>
        <p:txBody>
          <a:bodyPr/>
          <a:lstStyle/>
          <a:p>
            <a:r>
              <a:rPr lang="en-GB" sz="3600" dirty="0"/>
              <a:t>‘Nourished, cherished, celebrated’ zig-zag book</a:t>
            </a:r>
            <a:endParaRPr lang="en-US" sz="3600" dirty="0"/>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12" name="TextBox 11">
            <a:extLst>
              <a:ext uri="{FF2B5EF4-FFF2-40B4-BE49-F238E27FC236}">
                <a16:creationId xmlns:a16="http://schemas.microsoft.com/office/drawing/2014/main" id="{6500FF30-AD20-CCB8-7B6E-CCBE1F5FA373}"/>
              </a:ext>
            </a:extLst>
          </p:cNvPr>
          <p:cNvSpPr txBox="1"/>
          <p:nvPr/>
        </p:nvSpPr>
        <p:spPr>
          <a:xfrm>
            <a:off x="167793" y="1502004"/>
            <a:ext cx="5374754" cy="3724096"/>
          </a:xfrm>
          <a:prstGeom prst="rect">
            <a:avLst/>
          </a:prstGeom>
          <a:noFill/>
        </p:spPr>
        <p:txBody>
          <a:bodyPr wrap="square" rtlCol="0">
            <a:spAutoFit/>
          </a:bodyPr>
          <a:lstStyle/>
          <a:p>
            <a:r>
              <a:rPr lang="en-GB" sz="1600" dirty="0">
                <a:ln>
                  <a:noFill/>
                </a:ln>
                <a:solidFill>
                  <a:srgbClr val="000000"/>
                </a:solidFill>
                <a:effectLst/>
                <a:latin typeface="Arial" panose="020B0604020202020204" pitchFamily="34" charset="0"/>
                <a:ea typeface="Arial Unicode MS"/>
                <a:cs typeface="Arial" panose="020B0604020202020204" pitchFamily="34" charset="0"/>
              </a:rPr>
              <a:t>5. Use coloured tape to make a border for each picture.</a:t>
            </a:r>
          </a:p>
          <a:p>
            <a:endParaRPr lang="en-GB" sz="1600" dirty="0">
              <a:solidFill>
                <a:srgbClr val="000000"/>
              </a:solidFill>
              <a:latin typeface="Arial" panose="020B0604020202020204" pitchFamily="34" charset="0"/>
              <a:ea typeface="Arial Unicode MS"/>
              <a:cs typeface="Arial" panose="020B0604020202020204" pitchFamily="34" charset="0"/>
            </a:endParaRPr>
          </a:p>
          <a:p>
            <a:r>
              <a:rPr lang="en-GB" sz="1400" dirty="0">
                <a:ln>
                  <a:noFill/>
                </a:ln>
                <a:solidFill>
                  <a:srgbClr val="000000"/>
                </a:solidFill>
                <a:effectLst/>
                <a:latin typeface="Arial" panose="020B0604020202020204" pitchFamily="34" charset="0"/>
                <a:ea typeface="Arial Unicode MS"/>
                <a:cs typeface="Arial" panose="020B0604020202020204" pitchFamily="34" charset="0"/>
              </a:rPr>
              <a:t>6. OPTIONAL</a:t>
            </a:r>
          </a:p>
          <a:p>
            <a:r>
              <a:rPr lang="en-GB" sz="1400" dirty="0">
                <a:solidFill>
                  <a:srgbClr val="000000"/>
                </a:solidFill>
                <a:latin typeface="Arial" panose="020B0604020202020204" pitchFamily="34" charset="0"/>
                <a:ea typeface="Arial Unicode MS"/>
                <a:cs typeface="Arial" panose="020B0604020202020204" pitchFamily="34" charset="0"/>
              </a:rPr>
              <a:t>Add some text to the back of each image to explain more.</a:t>
            </a:r>
          </a:p>
          <a:p>
            <a:endParaRPr lang="en-GB" sz="1400" dirty="0">
              <a:solidFill>
                <a:srgbClr val="000000"/>
              </a:solidFill>
              <a:latin typeface="Arial" panose="020B0604020202020204" pitchFamily="34" charset="0"/>
              <a:ea typeface="Arial Unicode MS"/>
              <a:cs typeface="Arial" panose="020B0604020202020204" pitchFamily="34" charset="0"/>
            </a:endParaRPr>
          </a:p>
          <a:p>
            <a:r>
              <a:rPr lang="en-GB" sz="1400" dirty="0">
                <a:solidFill>
                  <a:srgbClr val="000000"/>
                </a:solidFill>
                <a:latin typeface="Arial" panose="020B0604020202020204" pitchFamily="34" charset="0"/>
                <a:ea typeface="Arial Unicode MS"/>
                <a:cs typeface="Arial" panose="020B0604020202020204" pitchFamily="34" charset="0"/>
              </a:rPr>
              <a:t>For example:</a:t>
            </a:r>
          </a:p>
          <a:p>
            <a:r>
              <a:rPr lang="en-US" sz="1400" i="1" dirty="0">
                <a:solidFill>
                  <a:srgbClr val="000000"/>
                </a:solidFill>
                <a:latin typeface="Arial" panose="020B0604020202020204" pitchFamily="34" charset="0"/>
                <a:ea typeface="Arial Unicode MS"/>
                <a:cs typeface="Arial" panose="020B0604020202020204" pitchFamily="34" charset="0"/>
              </a:rPr>
              <a:t>Because my grandpa taught me how to plant seeds, I now have a garden. </a:t>
            </a:r>
            <a:endParaRPr lang="en-GB" sz="1400" dirty="0">
              <a:solidFill>
                <a:srgbClr val="000000"/>
              </a:solidFill>
              <a:latin typeface="Arial" panose="020B0604020202020204" pitchFamily="34" charset="0"/>
              <a:ea typeface="Arial Unicode MS"/>
              <a:cs typeface="Arial" panose="020B0604020202020204" pitchFamily="34" charset="0"/>
            </a:endParaRPr>
          </a:p>
          <a:p>
            <a:r>
              <a:rPr lang="en-GB" sz="1400" i="1" dirty="0">
                <a:solidFill>
                  <a:srgbClr val="000000"/>
                </a:solidFill>
                <a:latin typeface="Arial" panose="020B0604020202020204" pitchFamily="34" charset="0"/>
                <a:ea typeface="Arial Unicode MS"/>
                <a:cs typeface="Arial" panose="020B0604020202020204" pitchFamily="34" charset="0"/>
              </a:rPr>
              <a:t> </a:t>
            </a:r>
            <a:endParaRPr lang="en-GB" sz="1400" dirty="0">
              <a:solidFill>
                <a:srgbClr val="000000"/>
              </a:solidFill>
              <a:latin typeface="Arial" panose="020B0604020202020204" pitchFamily="34" charset="0"/>
              <a:ea typeface="Arial Unicode MS"/>
              <a:cs typeface="Arial" panose="020B0604020202020204" pitchFamily="34" charset="0"/>
            </a:endParaRPr>
          </a:p>
          <a:p>
            <a:r>
              <a:rPr lang="en-US" sz="1400" i="1" dirty="0">
                <a:solidFill>
                  <a:srgbClr val="000000"/>
                </a:solidFill>
                <a:latin typeface="Arial" panose="020B0604020202020204" pitchFamily="34" charset="0"/>
                <a:ea typeface="Arial Unicode MS"/>
                <a:cs typeface="Arial" panose="020B0604020202020204" pitchFamily="34" charset="0"/>
              </a:rPr>
              <a:t>Because my mum made me birthday cakes I always made them for my children.</a:t>
            </a:r>
            <a:endParaRPr lang="en-GB" sz="1400" dirty="0">
              <a:solidFill>
                <a:srgbClr val="000000"/>
              </a:solidFill>
              <a:latin typeface="Arial" panose="020B0604020202020204" pitchFamily="34" charset="0"/>
              <a:ea typeface="Arial Unicode MS"/>
              <a:cs typeface="Arial" panose="020B0604020202020204" pitchFamily="34" charset="0"/>
            </a:endParaRPr>
          </a:p>
          <a:p>
            <a:endParaRPr lang="en-GB" sz="1600" dirty="0">
              <a:solidFill>
                <a:srgbClr val="000000"/>
              </a:solidFill>
              <a:latin typeface="Arial" panose="020B0604020202020204" pitchFamily="34" charset="0"/>
              <a:ea typeface="Arial Unicode MS"/>
              <a:cs typeface="Arial" panose="020B0604020202020204" pitchFamily="34" charset="0"/>
            </a:endParaRPr>
          </a:p>
          <a:p>
            <a:r>
              <a:rPr lang="en-GB" sz="1600" dirty="0">
                <a:solidFill>
                  <a:srgbClr val="000000"/>
                </a:solidFill>
                <a:latin typeface="Arial" panose="020B0604020202020204" pitchFamily="34" charset="0"/>
                <a:ea typeface="Arial Unicode MS"/>
                <a:cs typeface="Arial" panose="020B0604020202020204" pitchFamily="34" charset="0"/>
              </a:rPr>
              <a:t>7. Using the same coloured tape as before, stick the panels together. </a:t>
            </a:r>
          </a:p>
          <a:p>
            <a:r>
              <a:rPr lang="en-GB" sz="1200" dirty="0">
                <a:ln>
                  <a:noFill/>
                </a:ln>
                <a:solidFill>
                  <a:srgbClr val="000000"/>
                </a:solidFill>
                <a:effectLst/>
                <a:latin typeface="Arial" panose="020B0604020202020204" pitchFamily="34" charset="0"/>
                <a:ea typeface="Arial Unicode MS"/>
                <a:cs typeface="Arial" panose="020B0604020202020204" pitchFamily="34" charset="0"/>
              </a:rPr>
              <a:t> </a:t>
            </a:r>
          </a:p>
          <a:p>
            <a:endParaRPr lang="en-GB" dirty="0"/>
          </a:p>
        </p:txBody>
      </p:sp>
      <p:pic>
        <p:nvPicPr>
          <p:cNvPr id="13" name="officeArt object">
            <a:extLst>
              <a:ext uri="{FF2B5EF4-FFF2-40B4-BE49-F238E27FC236}">
                <a16:creationId xmlns:a16="http://schemas.microsoft.com/office/drawing/2014/main" id="{8512AC41-4B42-758C-5D06-896AC63C61E5}"/>
              </a:ext>
            </a:extLst>
          </p:cNvPr>
          <p:cNvPicPr/>
          <p:nvPr/>
        </p:nvPicPr>
        <p:blipFill>
          <a:blip r:embed="rId4" cstate="screen">
            <a:extLst>
              <a:ext uri="{28A0092B-C50C-407E-A947-70E740481C1C}">
                <a14:useLocalDpi xmlns:a14="http://schemas.microsoft.com/office/drawing/2010/main"/>
              </a:ext>
            </a:extLst>
          </a:blip>
          <a:stretch>
            <a:fillRect/>
          </a:stretch>
        </p:blipFill>
        <p:spPr>
          <a:xfrm>
            <a:off x="5982437" y="1445768"/>
            <a:ext cx="5460644" cy="4215615"/>
          </a:xfrm>
          <a:prstGeom prst="rect">
            <a:avLst/>
          </a:prstGeom>
          <a:ln w="12700" cap="flat">
            <a:noFill/>
            <a:miter lim="400000"/>
          </a:ln>
          <a:effectLst/>
        </p:spPr>
      </p:pic>
    </p:spTree>
    <p:extLst>
      <p:ext uri="{BB962C8B-B14F-4D97-AF65-F5344CB8AC3E}">
        <p14:creationId xmlns:p14="http://schemas.microsoft.com/office/powerpoint/2010/main" val="29735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61525"/>
            <a:ext cx="3720106" cy="759052"/>
          </a:xfrm>
        </p:spPr>
        <p:txBody>
          <a:bodyPr/>
          <a:lstStyle/>
          <a:p>
            <a:r>
              <a:rPr lang="en-US" sz="3600" dirty="0"/>
              <a:t>OBJECTIVES</a:t>
            </a: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6536002" y="1600011"/>
            <a:ext cx="5305425" cy="3832981"/>
          </a:xfrm>
        </p:spPr>
        <p:txBody>
          <a:bodyPr>
            <a:normAutofit/>
          </a:bodyPr>
          <a:lstStyle/>
          <a:p>
            <a:r>
              <a:rPr lang="en-GB" sz="2400" dirty="0">
                <a:solidFill>
                  <a:prstClr val="black"/>
                </a:solidFill>
              </a:rPr>
              <a:t>To explore the CRC through art.</a:t>
            </a:r>
          </a:p>
          <a:p>
            <a:r>
              <a:rPr lang="en-GB" sz="2400" dirty="0">
                <a:solidFill>
                  <a:prstClr val="black"/>
                </a:solidFill>
              </a:rPr>
              <a:t>To create a zig-zag book that celebrates YOU!</a:t>
            </a:r>
          </a:p>
          <a:p>
            <a:pPr marL="0" indent="0">
              <a:buNone/>
            </a:pPr>
            <a:endParaRPr lang="en-GB" dirty="0">
              <a:solidFill>
                <a:prstClr val="black"/>
              </a:solidFill>
            </a:endParaRPr>
          </a:p>
        </p:txBody>
      </p:sp>
      <p:pic>
        <p:nvPicPr>
          <p:cNvPr id="2052" name="Picture 4" descr="Child-friendly UNCRC Poster leaflet ...">
            <a:extLst>
              <a:ext uri="{FF2B5EF4-FFF2-40B4-BE49-F238E27FC236}">
                <a16:creationId xmlns:a16="http://schemas.microsoft.com/office/drawing/2014/main" id="{B17B2A06-D309-8F53-A25C-12149EBABA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19774" y="3010338"/>
            <a:ext cx="2536334" cy="3386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4D6E9E-61E4-C1F8-C81A-30A64A1CE55D}"/>
              </a:ext>
            </a:extLst>
          </p:cNvPr>
          <p:cNvSpPr txBox="1"/>
          <p:nvPr/>
        </p:nvSpPr>
        <p:spPr>
          <a:xfrm rot="16200000">
            <a:off x="-832263" y="5382776"/>
            <a:ext cx="2365674" cy="58477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UNICEF/Sachse-Grimm</a:t>
            </a:r>
          </a:p>
          <a:p>
            <a:endParaRPr lang="en-GB" dirty="0"/>
          </a:p>
        </p:txBody>
      </p:sp>
    </p:spTree>
    <p:extLst>
      <p:ext uri="{BB962C8B-B14F-4D97-AF65-F5344CB8AC3E}">
        <p14:creationId xmlns:p14="http://schemas.microsoft.com/office/powerpoint/2010/main" val="3005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4DA1B2-C73F-B8AA-A699-27C276E562F4}"/>
              </a:ext>
            </a:extLst>
          </p:cNvPr>
          <p:cNvSpPr>
            <a:spLocks noGrp="1"/>
          </p:cNvSpPr>
          <p:nvPr>
            <p:ph type="body" sz="quarter" idx="14"/>
          </p:nvPr>
        </p:nvSpPr>
        <p:spPr>
          <a:xfrm>
            <a:off x="408318" y="132509"/>
            <a:ext cx="6407349" cy="1374558"/>
          </a:xfrm>
        </p:spPr>
        <p:txBody>
          <a:bodyPr/>
          <a:lstStyle/>
          <a:p>
            <a:r>
              <a:rPr lang="en-GB" dirty="0"/>
              <a:t>Every Child a Song by Nicola Davies</a:t>
            </a:r>
          </a:p>
        </p:txBody>
      </p:sp>
      <p:sp>
        <p:nvSpPr>
          <p:cNvPr id="8" name="Text Placeholder 7">
            <a:extLst>
              <a:ext uri="{FF2B5EF4-FFF2-40B4-BE49-F238E27FC236}">
                <a16:creationId xmlns:a16="http://schemas.microsoft.com/office/drawing/2014/main" id="{705DB779-E144-A7E8-6470-38F02897D687}"/>
              </a:ext>
            </a:extLst>
          </p:cNvPr>
          <p:cNvSpPr>
            <a:spLocks noGrp="1"/>
          </p:cNvSpPr>
          <p:nvPr>
            <p:ph type="body" sz="quarter" idx="23"/>
          </p:nvPr>
        </p:nvSpPr>
        <p:spPr>
          <a:xfrm>
            <a:off x="408318" y="1788696"/>
            <a:ext cx="7024328" cy="2994192"/>
          </a:xfrm>
        </p:spPr>
        <p:txBody>
          <a:bodyPr>
            <a:normAutofit/>
          </a:bodyPr>
          <a:lstStyle/>
          <a:p>
            <a:r>
              <a:rPr lang="en-US" sz="2000" dirty="0">
                <a:ln>
                  <a:noFill/>
                </a:ln>
                <a:solidFill>
                  <a:srgbClr val="000000"/>
                </a:solidFill>
                <a:effectLst/>
                <a:latin typeface="Arial" panose="020B0604020202020204" pitchFamily="34" charset="0"/>
                <a:ea typeface="Arial Unicode MS"/>
                <a:cs typeface="Arial" panose="020B0604020202020204" pitchFamily="34" charset="0"/>
              </a:rPr>
              <a:t>We are going to create some art inspired by the book Every Child a Song, by author and illustrator Nicola Davies. This book is all about children’s rights and Nicola has shared an exciting art project to help you to explore your rights through art. </a:t>
            </a:r>
          </a:p>
          <a:p>
            <a:r>
              <a:rPr lang="en-US" sz="2000" b="1" dirty="0">
                <a:solidFill>
                  <a:srgbClr val="000000"/>
                </a:solidFill>
                <a:latin typeface="Arial" panose="020B0604020202020204" pitchFamily="34" charset="0"/>
                <a:ea typeface="Arial Unicode MS"/>
                <a:cs typeface="Arial" panose="020B0604020202020204" pitchFamily="34" charset="0"/>
              </a:rPr>
              <a:t>Working alongside Nicola, you will </a:t>
            </a:r>
            <a:r>
              <a:rPr lang="en-US" sz="2000" b="1" dirty="0">
                <a:ln>
                  <a:noFill/>
                </a:ln>
                <a:solidFill>
                  <a:srgbClr val="000000"/>
                </a:solidFill>
                <a:effectLst/>
                <a:latin typeface="Arial" panose="020B0604020202020204" pitchFamily="34" charset="0"/>
                <a:ea typeface="Arial Unicode MS"/>
                <a:cs typeface="Arial" panose="020B0604020202020204" pitchFamily="34" charset="0"/>
              </a:rPr>
              <a:t>create a simple and effective zig zag book that links to articles from the Convention on the Rights of the Child (CRC).</a:t>
            </a:r>
            <a:endParaRPr lang="en-GB" sz="2000" b="1" dirty="0">
              <a:effectLst/>
              <a:latin typeface="Arial" panose="020B0604020202020204" pitchFamily="34" charset="0"/>
              <a:ea typeface="Arial Unicode MS"/>
              <a:cs typeface="Arial" panose="020B0604020202020204" pitchFamily="34" charset="0"/>
            </a:endParaRPr>
          </a:p>
          <a:p>
            <a:endParaRPr lang="en-US" sz="2400" dirty="0">
              <a:ln>
                <a:noFill/>
              </a:ln>
              <a:solidFill>
                <a:srgbClr val="000000"/>
              </a:solidFill>
              <a:effectLst/>
              <a:latin typeface="Univers LT Pro 45 Light" panose="020B0403020202020204" pitchFamily="34" charset="0"/>
              <a:ea typeface="Arial Unicode MS"/>
              <a:cs typeface="Arial Unicode MS"/>
            </a:endParaRPr>
          </a:p>
          <a:p>
            <a:endParaRPr lang="en-US" sz="1800" dirty="0">
              <a:ln>
                <a:noFill/>
              </a:ln>
              <a:solidFill>
                <a:srgbClr val="000000"/>
              </a:solidFill>
              <a:effectLst/>
              <a:latin typeface="Univers LT Pro 45 Light" panose="020B0403020202020204" pitchFamily="34" charset="0"/>
              <a:ea typeface="Arial Unicode MS"/>
              <a:cs typeface="Arial Unicode MS"/>
            </a:endParaRPr>
          </a:p>
          <a:p>
            <a:endParaRPr lang="en-GB" dirty="0"/>
          </a:p>
        </p:txBody>
      </p:sp>
      <p:pic>
        <p:nvPicPr>
          <p:cNvPr id="1026" name="Picture 2" descr="Author Interview: Nicola Davies - Only ...">
            <a:extLst>
              <a:ext uri="{FF2B5EF4-FFF2-40B4-BE49-F238E27FC236}">
                <a16:creationId xmlns:a16="http://schemas.microsoft.com/office/drawing/2014/main" id="{2050B2C7-F7A8-2A0E-1582-B9B262921D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16891" y="3974469"/>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ry Child A Song: Amazon.co.uk ...">
            <a:extLst>
              <a:ext uri="{FF2B5EF4-FFF2-40B4-BE49-F238E27FC236}">
                <a16:creationId xmlns:a16="http://schemas.microsoft.com/office/drawing/2014/main" id="{B6455A83-A0CB-557B-4053-2C61AF3CECB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81545" y="132509"/>
            <a:ext cx="3351135" cy="361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5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oup of people looking at a bulletin board&#10;&#10;Description automatically generated">
            <a:extLst>
              <a:ext uri="{FF2B5EF4-FFF2-40B4-BE49-F238E27FC236}">
                <a16:creationId xmlns:a16="http://schemas.microsoft.com/office/drawing/2014/main" id="{2E8D1CAF-71E9-D46D-AE0F-C82D6183C395}"/>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8637467" y="1035995"/>
            <a:ext cx="2933972" cy="2521041"/>
          </a:xfrm>
        </p:spPr>
      </p:pic>
      <p:sp>
        <p:nvSpPr>
          <p:cNvPr id="3" name="Text Placeholder 2">
            <a:extLst>
              <a:ext uri="{FF2B5EF4-FFF2-40B4-BE49-F238E27FC236}">
                <a16:creationId xmlns:a16="http://schemas.microsoft.com/office/drawing/2014/main" id="{2F2DCDC8-DD76-CE2E-9E44-1A1CEA84A436}"/>
              </a:ext>
            </a:extLst>
          </p:cNvPr>
          <p:cNvSpPr>
            <a:spLocks noGrp="1"/>
          </p:cNvSpPr>
          <p:nvPr>
            <p:ph type="body" sz="quarter" idx="14"/>
          </p:nvPr>
        </p:nvSpPr>
        <p:spPr>
          <a:xfrm>
            <a:off x="164757" y="156934"/>
            <a:ext cx="11598156" cy="699404"/>
          </a:xfrm>
        </p:spPr>
        <p:txBody>
          <a:bodyPr/>
          <a:lstStyle/>
          <a:p>
            <a:r>
              <a:rPr lang="en-GB" dirty="0"/>
              <a:t>Nicola visited an RRSA Gold school</a:t>
            </a:r>
          </a:p>
        </p:txBody>
      </p:sp>
      <p:sp>
        <p:nvSpPr>
          <p:cNvPr id="6" name="Text Placeholder 5">
            <a:extLst>
              <a:ext uri="{FF2B5EF4-FFF2-40B4-BE49-F238E27FC236}">
                <a16:creationId xmlns:a16="http://schemas.microsoft.com/office/drawing/2014/main" id="{55E68E79-FDEE-08E1-A4F9-4535FCC6BDDE}"/>
              </a:ext>
            </a:extLst>
          </p:cNvPr>
          <p:cNvSpPr>
            <a:spLocks noGrp="1"/>
          </p:cNvSpPr>
          <p:nvPr>
            <p:ph type="body" sz="quarter" idx="21"/>
          </p:nvPr>
        </p:nvSpPr>
        <p:spPr>
          <a:xfrm>
            <a:off x="253427" y="3864722"/>
            <a:ext cx="11415659" cy="2836344"/>
          </a:xfrm>
        </p:spPr>
        <p:txBody>
          <a:bodyPr>
            <a:normAutofit fontScale="92500"/>
          </a:bodyPr>
          <a:lstStyle/>
          <a:p>
            <a:pPr marL="0" indent="0">
              <a:buNone/>
            </a:pPr>
            <a:r>
              <a:rPr lang="en-GB" sz="2200" b="0" dirty="0">
                <a:solidFill>
                  <a:srgbClr val="000000"/>
                </a:solidFill>
                <a:effectLst/>
                <a:latin typeface="Arial" panose="020B0604020202020204" pitchFamily="34" charset="0"/>
                <a:cs typeface="Arial" panose="020B0604020202020204" pitchFamily="34" charset="0"/>
              </a:rPr>
              <a:t>Nicola said: “Although most of my books for children are about the natural world, I’m also very interested in children’s welfare issues. I’ve written about grief, about disability and about migration so when I was asked to write a non-fiction title about the UN </a:t>
            </a:r>
            <a:r>
              <a:rPr lang="en-GB" sz="2200" dirty="0">
                <a:solidFill>
                  <a:srgbClr val="000000"/>
                </a:solidFill>
                <a:latin typeface="Arial" panose="020B0604020202020204" pitchFamily="34" charset="0"/>
                <a:cs typeface="Arial" panose="020B0604020202020204" pitchFamily="34" charset="0"/>
              </a:rPr>
              <a:t>C</a:t>
            </a:r>
            <a:r>
              <a:rPr lang="en-GB" sz="2200" b="0" dirty="0">
                <a:solidFill>
                  <a:srgbClr val="000000"/>
                </a:solidFill>
                <a:effectLst/>
                <a:latin typeface="Arial" panose="020B0604020202020204" pitchFamily="34" charset="0"/>
                <a:cs typeface="Arial" panose="020B0604020202020204" pitchFamily="34" charset="0"/>
              </a:rPr>
              <a:t>onvention on Rights of the Child, I said yes immediately. I wanted to write </a:t>
            </a:r>
            <a:r>
              <a:rPr lang="en-GB" sz="2200" dirty="0">
                <a:solidFill>
                  <a:srgbClr val="000000"/>
                </a:solidFill>
                <a:latin typeface="Arial" panose="020B0604020202020204" pitchFamily="34" charset="0"/>
                <a:cs typeface="Arial" panose="020B0604020202020204" pitchFamily="34" charset="0"/>
              </a:rPr>
              <a:t>t</a:t>
            </a:r>
            <a:r>
              <a:rPr lang="en-GB" sz="2200" b="0" dirty="0">
                <a:solidFill>
                  <a:srgbClr val="000000"/>
                </a:solidFill>
                <a:effectLst/>
                <a:latin typeface="Arial" panose="020B0604020202020204" pitchFamily="34" charset="0"/>
                <a:cs typeface="Arial" panose="020B0604020202020204" pitchFamily="34" charset="0"/>
              </a:rPr>
              <a:t>o something that embodied what the UNCRC does and what it means for every child on Earth. </a:t>
            </a:r>
          </a:p>
          <a:p>
            <a:pPr marL="0" indent="0">
              <a:buNone/>
            </a:pPr>
            <a:r>
              <a:rPr lang="en-GB" sz="2200" dirty="0">
                <a:solidFill>
                  <a:srgbClr val="000000"/>
                </a:solidFill>
                <a:latin typeface="Arial" panose="020B0604020202020204" pitchFamily="34" charset="0"/>
                <a:cs typeface="Arial" panose="020B0604020202020204" pitchFamily="34" charset="0"/>
              </a:rPr>
              <a:t>“</a:t>
            </a:r>
            <a:r>
              <a:rPr lang="en-GB" sz="2200" b="0" dirty="0">
                <a:solidFill>
                  <a:srgbClr val="000000"/>
                </a:solidFill>
                <a:effectLst/>
                <a:latin typeface="Arial" panose="020B0604020202020204" pitchFamily="34" charset="0"/>
                <a:cs typeface="Arial" panose="020B0604020202020204" pitchFamily="34" charset="0"/>
              </a:rPr>
              <a:t>For the very youngest children the first step towards understanding their rights and the rights of others is reflective </a:t>
            </a:r>
            <a:r>
              <a:rPr lang="en-GB" sz="2200" dirty="0">
                <a:solidFill>
                  <a:srgbClr val="000000"/>
                </a:solidFill>
                <a:latin typeface="Arial" panose="020B0604020202020204" pitchFamily="34" charset="0"/>
                <a:cs typeface="Arial" panose="020B0604020202020204" pitchFamily="34" charset="0"/>
              </a:rPr>
              <a:t>self-awareness</a:t>
            </a:r>
            <a:r>
              <a:rPr lang="en-GB" sz="2200" b="0" dirty="0">
                <a:solidFill>
                  <a:srgbClr val="000000"/>
                </a:solidFill>
                <a:effectLst/>
                <a:latin typeface="Arial" panose="020B0604020202020204" pitchFamily="34" charset="0"/>
                <a:cs typeface="Arial" panose="020B0604020202020204" pitchFamily="34" charset="0"/>
              </a:rPr>
              <a:t>. So</a:t>
            </a:r>
            <a:r>
              <a:rPr lang="en-GB" sz="2200" dirty="0">
                <a:solidFill>
                  <a:srgbClr val="000000"/>
                </a:solidFill>
                <a:latin typeface="Arial" panose="020B0604020202020204" pitchFamily="34" charset="0"/>
                <a:cs typeface="Arial" panose="020B0604020202020204" pitchFamily="34" charset="0"/>
              </a:rPr>
              <a:t>,</a:t>
            </a:r>
            <a:r>
              <a:rPr lang="en-GB" sz="2200" b="0" dirty="0">
                <a:solidFill>
                  <a:srgbClr val="000000"/>
                </a:solidFill>
                <a:effectLst/>
                <a:latin typeface="Arial" panose="020B0604020202020204" pitchFamily="34" charset="0"/>
                <a:cs typeface="Arial" panose="020B0604020202020204" pitchFamily="34" charset="0"/>
              </a:rPr>
              <a:t> I designed an art and writing workshop around my book </a:t>
            </a:r>
            <a:r>
              <a:rPr lang="en-GB" sz="2200" b="0" i="1" dirty="0">
                <a:solidFill>
                  <a:srgbClr val="000000"/>
                </a:solidFill>
                <a:effectLst/>
                <a:latin typeface="Arial" panose="020B0604020202020204" pitchFamily="34" charset="0"/>
                <a:cs typeface="Arial" panose="020B0604020202020204" pitchFamily="34" charset="0"/>
              </a:rPr>
              <a:t>Every Child A Song </a:t>
            </a:r>
            <a:r>
              <a:rPr lang="en-GB" sz="2200" b="0" dirty="0">
                <a:solidFill>
                  <a:srgbClr val="000000"/>
                </a:solidFill>
                <a:effectLst/>
                <a:latin typeface="Arial" panose="020B0604020202020204" pitchFamily="34" charset="0"/>
                <a:cs typeface="Arial" panose="020B0604020202020204" pitchFamily="34" charset="0"/>
              </a:rPr>
              <a:t>which invites children to think about what makes them unique and special. Thinking of their own uniqueness and value, they can begin to see those qualities in others.” </a:t>
            </a:r>
            <a:endParaRPr lang="en-GB" sz="2200" b="0" i="1" dirty="0">
              <a:solidFill>
                <a:srgbClr val="000000"/>
              </a:solidFill>
              <a:effectLst/>
              <a:latin typeface="Arial" panose="020B0604020202020204" pitchFamily="34" charset="0"/>
              <a:cs typeface="Arial" panose="020B0604020202020204" pitchFamily="34" charset="0"/>
            </a:endParaRPr>
          </a:p>
          <a:p>
            <a:endParaRPr lang="en-GB" dirty="0">
              <a:solidFill>
                <a:srgbClr val="000000"/>
              </a:solidFill>
              <a:latin typeface="Helvetica Neue"/>
            </a:endParaRPr>
          </a:p>
          <a:p>
            <a:endParaRPr lang="en-GB" b="0" i="0" dirty="0">
              <a:solidFill>
                <a:srgbClr val="000000"/>
              </a:solidFill>
              <a:effectLst/>
              <a:latin typeface="Helvetica Neue"/>
            </a:endParaRPr>
          </a:p>
          <a:p>
            <a:endParaRPr lang="en-GB" dirty="0"/>
          </a:p>
        </p:txBody>
      </p:sp>
      <p:pic>
        <p:nvPicPr>
          <p:cNvPr id="12" name="Picture 11" descr="A person looking at a person&#10;&#10;Description automatically generated">
            <a:extLst>
              <a:ext uri="{FF2B5EF4-FFF2-40B4-BE49-F238E27FC236}">
                <a16:creationId xmlns:a16="http://schemas.microsoft.com/office/drawing/2014/main" id="{A9C25D76-50B0-9980-5934-4DDDDFEACA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8961" y="1035996"/>
            <a:ext cx="2779363" cy="2521040"/>
          </a:xfrm>
          <a:prstGeom prst="rect">
            <a:avLst/>
          </a:prstGeom>
        </p:spPr>
      </p:pic>
      <p:pic>
        <p:nvPicPr>
          <p:cNvPr id="14" name="Picture 13" descr="A person and a child at a table&#10;&#10;Description automatically generated">
            <a:extLst>
              <a:ext uri="{FF2B5EF4-FFF2-40B4-BE49-F238E27FC236}">
                <a16:creationId xmlns:a16="http://schemas.microsoft.com/office/drawing/2014/main" id="{3C602F03-CC54-252C-AFCB-00ACC8078E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8133" y="1035996"/>
            <a:ext cx="2771685" cy="2521040"/>
          </a:xfrm>
          <a:prstGeom prst="rect">
            <a:avLst/>
          </a:prstGeom>
        </p:spPr>
      </p:pic>
      <p:pic>
        <p:nvPicPr>
          <p:cNvPr id="16" name="Picture 15" descr="A person standing in front of a microphone&#10;&#10;Description automatically generated">
            <a:extLst>
              <a:ext uri="{FF2B5EF4-FFF2-40B4-BE49-F238E27FC236}">
                <a16:creationId xmlns:a16="http://schemas.microsoft.com/office/drawing/2014/main" id="{947B1B52-8015-A4B6-9A61-C274DC6313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555" y="1035996"/>
            <a:ext cx="2055943" cy="2533186"/>
          </a:xfrm>
          <a:prstGeom prst="rect">
            <a:avLst/>
          </a:prstGeom>
        </p:spPr>
      </p:pic>
    </p:spTree>
    <p:extLst>
      <p:ext uri="{BB962C8B-B14F-4D97-AF65-F5344CB8AC3E}">
        <p14:creationId xmlns:p14="http://schemas.microsoft.com/office/powerpoint/2010/main" val="79099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D98F4E-D77E-5DC0-9919-F97788942F76}"/>
              </a:ext>
            </a:extLst>
          </p:cNvPr>
          <p:cNvSpPr>
            <a:spLocks noGrp="1"/>
          </p:cNvSpPr>
          <p:nvPr>
            <p:ph type="body" sz="quarter" idx="14"/>
          </p:nvPr>
        </p:nvSpPr>
        <p:spPr>
          <a:xfrm>
            <a:off x="461629" y="153245"/>
            <a:ext cx="9252822" cy="1239623"/>
          </a:xfrm>
        </p:spPr>
        <p:txBody>
          <a:bodyPr/>
          <a:lstStyle/>
          <a:p>
            <a:r>
              <a:rPr lang="en-GB" dirty="0"/>
              <a:t>Exploring Rights through the Arts - Video</a:t>
            </a:r>
          </a:p>
        </p:txBody>
      </p:sp>
      <p:sp>
        <p:nvSpPr>
          <p:cNvPr id="8" name="Text Placeholder 7">
            <a:extLst>
              <a:ext uri="{FF2B5EF4-FFF2-40B4-BE49-F238E27FC236}">
                <a16:creationId xmlns:a16="http://schemas.microsoft.com/office/drawing/2014/main" id="{4843DCE2-E1BC-9280-BEA3-1907F95F175D}"/>
              </a:ext>
            </a:extLst>
          </p:cNvPr>
          <p:cNvSpPr>
            <a:spLocks noGrp="1"/>
          </p:cNvSpPr>
          <p:nvPr>
            <p:ph type="body" sz="quarter" idx="23"/>
          </p:nvPr>
        </p:nvSpPr>
        <p:spPr>
          <a:xfrm>
            <a:off x="461629" y="1576737"/>
            <a:ext cx="11098503" cy="679902"/>
          </a:xfrm>
        </p:spPr>
        <p:txBody>
          <a:bodyPr>
            <a:normAutofit/>
          </a:bodyPr>
          <a:lstStyle/>
          <a:p>
            <a:r>
              <a:rPr lang="en-GB" dirty="0">
                <a:latin typeface="Arial" panose="020B0604020202020204" pitchFamily="34" charset="0"/>
                <a:cs typeface="Arial" panose="020B0604020202020204" pitchFamily="34" charset="0"/>
              </a:rPr>
              <a:t>This is a video workshop created by Nicola to accompany some of the activities in this pack. You can watch the whole video or just refer to the sections highlighted within Option 1. </a:t>
            </a:r>
          </a:p>
        </p:txBody>
      </p:sp>
      <p:pic>
        <p:nvPicPr>
          <p:cNvPr id="9" name="Online Media 8" title="Exploring Rights Through the Arts: Every Child a Song by Nicola Davies">
            <a:hlinkClick r:id="" action="ppaction://media"/>
            <a:extLst>
              <a:ext uri="{FF2B5EF4-FFF2-40B4-BE49-F238E27FC236}">
                <a16:creationId xmlns:a16="http://schemas.microsoft.com/office/drawing/2014/main" id="{38AA49FD-35D9-F948-B803-019A413482CD}"/>
              </a:ext>
            </a:extLst>
          </p:cNvPr>
          <p:cNvPicPr>
            <a:picLocks noRot="1" noChangeAspect="1"/>
          </p:cNvPicPr>
          <p:nvPr>
            <a:videoFile r:link="rId1"/>
          </p:nvPr>
        </p:nvPicPr>
        <p:blipFill>
          <a:blip r:embed="rId3"/>
          <a:stretch>
            <a:fillRect/>
          </a:stretch>
        </p:blipFill>
        <p:spPr>
          <a:xfrm>
            <a:off x="1923409" y="2256639"/>
            <a:ext cx="7791042" cy="4401939"/>
          </a:xfrm>
          <a:prstGeom prst="rect">
            <a:avLst/>
          </a:prstGeom>
        </p:spPr>
      </p:pic>
    </p:spTree>
    <p:extLst>
      <p:ext uri="{BB962C8B-B14F-4D97-AF65-F5344CB8AC3E}">
        <p14:creationId xmlns:p14="http://schemas.microsoft.com/office/powerpoint/2010/main" val="189707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BDF1-F5E5-76A6-E404-984B0949BD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16CA08-2F44-9846-5B5E-799C4148D3AB}"/>
              </a:ext>
            </a:extLst>
          </p:cNvPr>
          <p:cNvSpPr>
            <a:spLocks noGrp="1"/>
          </p:cNvSpPr>
          <p:nvPr>
            <p:ph type="body" sz="quarter" idx="14"/>
          </p:nvPr>
        </p:nvSpPr>
        <p:spPr>
          <a:xfrm>
            <a:off x="151751" y="106472"/>
            <a:ext cx="4860821" cy="644004"/>
          </a:xfrm>
        </p:spPr>
        <p:txBody>
          <a:bodyPr/>
          <a:lstStyle/>
          <a:p>
            <a:r>
              <a:rPr lang="en-GB" sz="3600" dirty="0"/>
              <a:t>ZIG ZAG BOOK</a:t>
            </a:r>
            <a:endParaRPr lang="en-US" sz="3600" dirty="0"/>
          </a:p>
        </p:txBody>
      </p:sp>
      <p:sp>
        <p:nvSpPr>
          <p:cNvPr id="9" name="TextBox 8">
            <a:extLst>
              <a:ext uri="{FF2B5EF4-FFF2-40B4-BE49-F238E27FC236}">
                <a16:creationId xmlns:a16="http://schemas.microsoft.com/office/drawing/2014/main" id="{D3B5CD11-EA3B-AD47-BDE4-60B90D7A9FE3}"/>
              </a:ext>
            </a:extLst>
          </p:cNvPr>
          <p:cNvSpPr txBox="1"/>
          <p:nvPr/>
        </p:nvSpPr>
        <p:spPr>
          <a:xfrm rot="5400000">
            <a:off x="1134454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3" name="officeArt object">
            <a:extLst>
              <a:ext uri="{FF2B5EF4-FFF2-40B4-BE49-F238E27FC236}">
                <a16:creationId xmlns:a16="http://schemas.microsoft.com/office/drawing/2014/main" id="{5A42ABF6-BAD2-0663-ABB0-EE40D871102D}"/>
              </a:ext>
            </a:extLst>
          </p:cNvPr>
          <p:cNvPicPr/>
          <p:nvPr/>
        </p:nvPicPr>
        <p:blipFill>
          <a:blip r:embed="rId3" cstate="screen">
            <a:extLst>
              <a:ext uri="{28A0092B-C50C-407E-A947-70E740481C1C}">
                <a14:useLocalDpi xmlns:a14="http://schemas.microsoft.com/office/drawing/2010/main"/>
              </a:ext>
            </a:extLst>
          </a:blip>
          <a:stretch>
            <a:fillRect/>
          </a:stretch>
        </p:blipFill>
        <p:spPr>
          <a:xfrm>
            <a:off x="304827" y="1071132"/>
            <a:ext cx="11582346" cy="3826259"/>
          </a:xfrm>
          <a:prstGeom prst="rect">
            <a:avLst/>
          </a:prstGeom>
          <a:ln w="12700" cap="flat">
            <a:noFill/>
            <a:miter lim="400000"/>
          </a:ln>
          <a:effectLst/>
        </p:spPr>
      </p:pic>
      <p:pic>
        <p:nvPicPr>
          <p:cNvPr id="5" name="Picture 4">
            <a:extLst>
              <a:ext uri="{FF2B5EF4-FFF2-40B4-BE49-F238E27FC236}">
                <a16:creationId xmlns:a16="http://schemas.microsoft.com/office/drawing/2014/main" id="{D9863232-99FA-1007-3A25-FB079F0723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27" y="5218047"/>
            <a:ext cx="1652977" cy="1408474"/>
          </a:xfrm>
          <a:prstGeom prst="rect">
            <a:avLst/>
          </a:prstGeom>
        </p:spPr>
      </p:pic>
      <p:sp>
        <p:nvSpPr>
          <p:cNvPr id="6" name="TextBox 5">
            <a:extLst>
              <a:ext uri="{FF2B5EF4-FFF2-40B4-BE49-F238E27FC236}">
                <a16:creationId xmlns:a16="http://schemas.microsoft.com/office/drawing/2014/main" id="{C0B90858-D407-CBBA-A637-F80DDEB2F2FB}"/>
              </a:ext>
            </a:extLst>
          </p:cNvPr>
          <p:cNvSpPr txBox="1"/>
          <p:nvPr/>
        </p:nvSpPr>
        <p:spPr>
          <a:xfrm>
            <a:off x="2225187" y="5737618"/>
            <a:ext cx="782921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is an example of a finished zig zag book that links to Article 8 - identity</a:t>
            </a:r>
            <a:r>
              <a:rPr lang="en-GB" dirty="0"/>
              <a:t>.</a:t>
            </a:r>
          </a:p>
        </p:txBody>
      </p:sp>
      <p:pic>
        <p:nvPicPr>
          <p:cNvPr id="7" name="Graphic 6">
            <a:extLst>
              <a:ext uri="{FF2B5EF4-FFF2-40B4-BE49-F238E27FC236}">
                <a16:creationId xmlns:a16="http://schemas.microsoft.com/office/drawing/2014/main" id="{1ECF2D65-1810-F89A-C5C4-188D5614D6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59247" y="5018546"/>
            <a:ext cx="1209587" cy="1612783"/>
          </a:xfrm>
          <a:prstGeom prst="rect">
            <a:avLst/>
          </a:prstGeom>
        </p:spPr>
      </p:pic>
    </p:spTree>
    <p:extLst>
      <p:ext uri="{BB962C8B-B14F-4D97-AF65-F5344CB8AC3E}">
        <p14:creationId xmlns:p14="http://schemas.microsoft.com/office/powerpoint/2010/main" val="86945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602916" y="234892"/>
            <a:ext cx="5982441" cy="1160769"/>
          </a:xfrm>
        </p:spPr>
        <p:txBody>
          <a:bodyPr/>
          <a:lstStyle/>
          <a:p>
            <a:r>
              <a:rPr lang="en-GB" sz="3600" dirty="0"/>
              <a:t>Resources for this activity</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528741" y="1837766"/>
            <a:ext cx="4909533" cy="4398442"/>
          </a:xfrm>
        </p:spPr>
        <p:txBody>
          <a:bodyPr>
            <a:normAutofit/>
          </a:bodyPr>
          <a:lstStyle/>
          <a:p>
            <a:pPr lvl="0"/>
            <a:r>
              <a:rPr lang="en-GB" sz="2000" dirty="0">
                <a:latin typeface="Arial" panose="020B0604020202020204" pitchFamily="34" charset="0"/>
                <a:cs typeface="Arial" panose="020B0604020202020204" pitchFamily="34" charset="0"/>
              </a:rPr>
              <a:t>Cardboard pieces (Nicola uses squares 15cm x 15cm)</a:t>
            </a:r>
          </a:p>
          <a:p>
            <a:pPr lvl="0"/>
            <a:r>
              <a:rPr lang="en-GB" sz="2000" dirty="0">
                <a:latin typeface="Arial" panose="020B0604020202020204" pitchFamily="34" charset="0"/>
                <a:cs typeface="Arial" panose="020B0604020202020204" pitchFamily="34" charset="0"/>
              </a:rPr>
              <a:t>Sticky tape</a:t>
            </a:r>
          </a:p>
          <a:p>
            <a:pPr lvl="0"/>
            <a:r>
              <a:rPr lang="en-GB" sz="2000" dirty="0">
                <a:latin typeface="Arial" panose="020B0604020202020204" pitchFamily="34" charset="0"/>
                <a:cs typeface="Arial" panose="020B0604020202020204" pitchFamily="34" charset="0"/>
              </a:rPr>
              <a:t>Coloured paper (you could also use newspaper/magazines)</a:t>
            </a:r>
          </a:p>
          <a:p>
            <a:pPr lvl="0"/>
            <a:r>
              <a:rPr lang="en-GB" sz="2000" dirty="0">
                <a:latin typeface="Arial" panose="020B0604020202020204" pitchFamily="34" charset="0"/>
                <a:cs typeface="Arial" panose="020B0604020202020204" pitchFamily="34" charset="0"/>
              </a:rPr>
              <a:t>Coloured pens</a:t>
            </a:r>
          </a:p>
          <a:p>
            <a:pPr lvl="0"/>
            <a:r>
              <a:rPr lang="en-GB" sz="2000" dirty="0">
                <a:latin typeface="Arial" panose="020B0604020202020204" pitchFamily="34" charset="0"/>
                <a:cs typeface="Arial" panose="020B0604020202020204" pitchFamily="34" charset="0"/>
              </a:rPr>
              <a:t>Glue</a:t>
            </a:r>
          </a:p>
          <a:p>
            <a:pPr lvl="0"/>
            <a:r>
              <a:rPr lang="en-GB" sz="2000" dirty="0">
                <a:latin typeface="Arial" panose="020B0604020202020204" pitchFamily="34" charset="0"/>
                <a:cs typeface="Arial" panose="020B0604020202020204" pitchFamily="34" charset="0"/>
              </a:rPr>
              <a:t>Scissors</a:t>
            </a:r>
          </a:p>
          <a:p>
            <a:pPr marL="0" indent="0">
              <a:buNone/>
            </a:pPr>
            <a:endParaRPr lang="en-GB" dirty="0">
              <a:latin typeface="Univers LT Pro 45 Light" panose="020B0403020202020204" pitchFamily="34" charset="0"/>
            </a:endParaRP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pic>
        <p:nvPicPr>
          <p:cNvPr id="7" name="officeArt object">
            <a:extLst>
              <a:ext uri="{FF2B5EF4-FFF2-40B4-BE49-F238E27FC236}">
                <a16:creationId xmlns:a16="http://schemas.microsoft.com/office/drawing/2014/main" id="{2ED22AA6-052A-1027-4E2C-0CFDD1FD60D2}"/>
              </a:ext>
            </a:extLst>
          </p:cNvPr>
          <p:cNvPicPr/>
          <p:nvPr/>
        </p:nvPicPr>
        <p:blipFill>
          <a:blip r:embed="rId4" cstate="screen">
            <a:extLst>
              <a:ext uri="{28A0092B-C50C-407E-A947-70E740481C1C}">
                <a14:useLocalDpi xmlns:a14="http://schemas.microsoft.com/office/drawing/2010/main"/>
              </a:ext>
            </a:extLst>
          </a:blip>
          <a:stretch>
            <a:fillRect/>
          </a:stretch>
        </p:blipFill>
        <p:spPr>
          <a:xfrm>
            <a:off x="6349805" y="1943392"/>
            <a:ext cx="2524125" cy="2093595"/>
          </a:xfrm>
          <a:prstGeom prst="rect">
            <a:avLst/>
          </a:prstGeom>
          <a:ln w="12700" cap="flat">
            <a:noFill/>
            <a:miter lim="400000"/>
          </a:ln>
          <a:effectLst/>
        </p:spPr>
      </p:pic>
      <p:pic>
        <p:nvPicPr>
          <p:cNvPr id="8" name="officeArt object">
            <a:extLst>
              <a:ext uri="{FF2B5EF4-FFF2-40B4-BE49-F238E27FC236}">
                <a16:creationId xmlns:a16="http://schemas.microsoft.com/office/drawing/2014/main" id="{81735530-7E2B-5F49-6FE2-DFED0E6B51CA}"/>
              </a:ext>
            </a:extLst>
          </p:cNvPr>
          <p:cNvPicPr/>
          <p:nvPr/>
        </p:nvPicPr>
        <p:blipFill>
          <a:blip r:embed="rId5" cstate="screen">
            <a:extLst>
              <a:ext uri="{28A0092B-C50C-407E-A947-70E740481C1C}">
                <a14:useLocalDpi xmlns:a14="http://schemas.microsoft.com/office/drawing/2010/main"/>
              </a:ext>
            </a:extLst>
          </a:blip>
          <a:stretch>
            <a:fillRect/>
          </a:stretch>
        </p:blipFill>
        <p:spPr>
          <a:xfrm>
            <a:off x="6349805" y="4232746"/>
            <a:ext cx="2612403" cy="2351756"/>
          </a:xfrm>
          <a:prstGeom prst="rect">
            <a:avLst/>
          </a:prstGeom>
          <a:ln w="12700" cap="flat">
            <a:noFill/>
            <a:miter lim="400000"/>
          </a:ln>
          <a:effectLst/>
        </p:spPr>
      </p:pic>
    </p:spTree>
    <p:extLst>
      <p:ext uri="{BB962C8B-B14F-4D97-AF65-F5344CB8AC3E}">
        <p14:creationId xmlns:p14="http://schemas.microsoft.com/office/powerpoint/2010/main" val="46802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191855" y="139680"/>
            <a:ext cx="9494310" cy="644004"/>
          </a:xfrm>
        </p:spPr>
        <p:txBody>
          <a:bodyPr/>
          <a:lstStyle/>
          <a:p>
            <a:r>
              <a:rPr lang="en-GB" sz="3600" dirty="0"/>
              <a:t>Option 1: ‘Song of me’ zig-zag book</a:t>
            </a:r>
            <a:endParaRPr lang="en-US" sz="3600" dirty="0"/>
          </a:p>
        </p:txBody>
      </p:sp>
      <p:sp>
        <p:nvSpPr>
          <p:cNvPr id="6" name="Text Placeholder 5">
            <a:extLst>
              <a:ext uri="{FF2B5EF4-FFF2-40B4-BE49-F238E27FC236}">
                <a16:creationId xmlns:a16="http://schemas.microsoft.com/office/drawing/2014/main" id="{AD0DFEC6-AF30-8447-9F6C-EE7F4FC3F248}"/>
              </a:ext>
            </a:extLst>
          </p:cNvPr>
          <p:cNvSpPr>
            <a:spLocks noGrp="1"/>
          </p:cNvSpPr>
          <p:nvPr>
            <p:ph type="body" sz="quarter" idx="22"/>
          </p:nvPr>
        </p:nvSpPr>
        <p:spPr>
          <a:xfrm>
            <a:off x="596868" y="4113211"/>
            <a:ext cx="8815785" cy="470525"/>
          </a:xfrm>
        </p:spPr>
        <p:txBody>
          <a:bodyPr>
            <a:normAutofit/>
          </a:bodyPr>
          <a:lstStyle/>
          <a:p>
            <a:pPr marL="0" indent="0">
              <a:buNone/>
            </a:pPr>
            <a:r>
              <a:rPr lang="en-GB" dirty="0">
                <a:latin typeface="Univers LT Pro 45 Light" panose="020B0403020202020204" pitchFamily="34" charset="0"/>
              </a:rPr>
              <a:t>Which articles from the CRC does this quote make you think of?</a:t>
            </a:r>
          </a:p>
        </p:txBody>
      </p:sp>
      <p:sp>
        <p:nvSpPr>
          <p:cNvPr id="9" name="TextBox 8">
            <a:extLst>
              <a:ext uri="{FF2B5EF4-FFF2-40B4-BE49-F238E27FC236}">
                <a16:creationId xmlns:a16="http://schemas.microsoft.com/office/drawing/2014/main" id="{C60F5E73-C7D5-637C-509F-C86AC9A87EF6}"/>
              </a:ext>
            </a:extLst>
          </p:cNvPr>
          <p:cNvSpPr txBox="1"/>
          <p:nvPr/>
        </p:nvSpPr>
        <p:spPr>
          <a:xfrm rot="5400000">
            <a:off x="11344544" y="5932915"/>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62232A93-A04C-BC01-E2E0-1857B804B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1884" y="5689854"/>
            <a:ext cx="1282395" cy="1092707"/>
          </a:xfrm>
          <a:prstGeom prst="rect">
            <a:avLst/>
          </a:prstGeom>
        </p:spPr>
      </p:pic>
      <p:sp>
        <p:nvSpPr>
          <p:cNvPr id="5" name="TextBox 4">
            <a:extLst>
              <a:ext uri="{FF2B5EF4-FFF2-40B4-BE49-F238E27FC236}">
                <a16:creationId xmlns:a16="http://schemas.microsoft.com/office/drawing/2014/main" id="{DD1E2529-FA74-427A-D819-04AD8D303367}"/>
              </a:ext>
            </a:extLst>
          </p:cNvPr>
          <p:cNvSpPr txBox="1"/>
          <p:nvPr/>
        </p:nvSpPr>
        <p:spPr>
          <a:xfrm>
            <a:off x="4481174" y="1969798"/>
            <a:ext cx="5932747" cy="830997"/>
          </a:xfrm>
          <a:prstGeom prst="rect">
            <a:avLst/>
          </a:prstGeom>
          <a:noFill/>
        </p:spPr>
        <p:txBody>
          <a:bodyPr wrap="square">
            <a:spAutoFit/>
          </a:bodyPr>
          <a:lstStyle/>
          <a:p>
            <a:pPr algn="ctr"/>
            <a:r>
              <a:rPr lang="en-US" sz="2400" i="1" dirty="0">
                <a:ln>
                  <a:noFill/>
                </a:ln>
                <a:solidFill>
                  <a:srgbClr val="000000"/>
                </a:solidFill>
                <a:effectLst/>
                <a:latin typeface="Univers LT Pro 45 Light" panose="020B0403020202020204" pitchFamily="34" charset="0"/>
                <a:ea typeface="Arial Unicode MS"/>
                <a:cs typeface="Arial Unicode MS"/>
              </a:rPr>
              <a:t>‘When you were born a song began. A melody the world had never heard before.’</a:t>
            </a:r>
            <a:endParaRPr lang="en-GB" sz="2400" i="1" dirty="0">
              <a:ln>
                <a:noFill/>
              </a:ln>
              <a:solidFill>
                <a:srgbClr val="000000"/>
              </a:solidFill>
              <a:effectLst/>
              <a:latin typeface="Helvetica Neue"/>
              <a:ea typeface="Arial Unicode MS"/>
              <a:cs typeface="Arial Unicode MS"/>
            </a:endParaRPr>
          </a:p>
        </p:txBody>
      </p:sp>
      <p:pic>
        <p:nvPicPr>
          <p:cNvPr id="8" name="Picture 4" descr="Every Child A Song: Amazon.co.uk ...">
            <a:extLst>
              <a:ext uri="{FF2B5EF4-FFF2-40B4-BE49-F238E27FC236}">
                <a16:creationId xmlns:a16="http://schemas.microsoft.com/office/drawing/2014/main" id="{5D6894D5-7CF4-7910-2273-6CA9133F41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54781" y="1680897"/>
            <a:ext cx="1972539" cy="21277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hild Rights - UNICEF Ireland">
            <a:extLst>
              <a:ext uri="{FF2B5EF4-FFF2-40B4-BE49-F238E27FC236}">
                <a16:creationId xmlns:a16="http://schemas.microsoft.com/office/drawing/2014/main" id="{F84F588B-79DC-B90C-B283-4383221902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193" y="4597973"/>
            <a:ext cx="1408283" cy="18801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TICLE OF THE WEEK">
            <a:extLst>
              <a:ext uri="{FF2B5EF4-FFF2-40B4-BE49-F238E27FC236}">
                <a16:creationId xmlns:a16="http://schemas.microsoft.com/office/drawing/2014/main" id="{09E6C152-AD2C-E22F-D1A3-AEF08BD20EF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40213" y="4597973"/>
            <a:ext cx="1421030" cy="1897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16F42B-4401-2091-EB68-27FD4EC4882F}"/>
              </a:ext>
            </a:extLst>
          </p:cNvPr>
          <p:cNvSpPr txBox="1"/>
          <p:nvPr/>
        </p:nvSpPr>
        <p:spPr>
          <a:xfrm>
            <a:off x="127931" y="842049"/>
            <a:ext cx="10349919" cy="369332"/>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Ideal for younger pupils (age 4-7). This can be done individually or as a group or class project.</a:t>
            </a:r>
            <a:endParaRPr lang="en-GB" dirty="0"/>
          </a:p>
        </p:txBody>
      </p:sp>
      <p:pic>
        <p:nvPicPr>
          <p:cNvPr id="11" name="Graphic 10">
            <a:extLst>
              <a:ext uri="{FF2B5EF4-FFF2-40B4-BE49-F238E27FC236}">
                <a16:creationId xmlns:a16="http://schemas.microsoft.com/office/drawing/2014/main" id="{276A4095-A564-CD59-7DDF-860E91D1C13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62748" y="4590684"/>
            <a:ext cx="1421030" cy="1894707"/>
          </a:xfrm>
          <a:prstGeom prst="rect">
            <a:avLst/>
          </a:prstGeom>
        </p:spPr>
      </p:pic>
    </p:spTree>
    <p:extLst>
      <p:ext uri="{BB962C8B-B14F-4D97-AF65-F5344CB8AC3E}">
        <p14:creationId xmlns:p14="http://schemas.microsoft.com/office/powerpoint/2010/main" val="41623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F083E85A-59DB-4221-9DA3-A1562A14D62E}">
  <ds:schemaRefs>
    <ds:schemaRef ds:uri="http://schemas.microsoft.com/sharepoint/v3/contenttype/forms"/>
  </ds:schemaRefs>
</ds:datastoreItem>
</file>

<file path=customXml/itemProps2.xml><?xml version="1.0" encoding="utf-8"?>
<ds:datastoreItem xmlns:ds="http://schemas.openxmlformats.org/officeDocument/2006/customXml" ds:itemID="{625AFA1F-85E2-4954-B63D-04E727AE9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2139d6-66e3-46ed-96ba-d85055a9f21e"/>
    <ds:schemaRef ds:uri="df5203e1-9219-4abb-bf46-6e2bce06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2061F2-3100-44ED-80FE-91A57D34E030}">
  <ds:schemaRefs>
    <ds:schemaRef ds:uri="http://schemas.microsoft.com/office/2006/documentManagement/types"/>
    <ds:schemaRef ds:uri="ba2139d6-66e3-46ed-96ba-d85055a9f21e"/>
    <ds:schemaRef ds:uri="df5203e1-9219-4abb-bf46-6e2bce06c285"/>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485</TotalTime>
  <Words>2806</Words>
  <Application>Microsoft Office PowerPoint</Application>
  <PresentationFormat>Widescreen</PresentationFormat>
  <Paragraphs>276</Paragraphs>
  <Slides>23</Slides>
  <Notes>20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Aleo</vt:lpstr>
      <vt:lpstr>Arial</vt:lpstr>
      <vt:lpstr>Calibri</vt:lpstr>
      <vt:lpstr>Calibri Light</vt:lpstr>
      <vt:lpstr>Helvetica Neue</vt:lpstr>
      <vt:lpstr>Times New Roman</vt:lpstr>
      <vt:lpstr>Univers LT Pro 45 Light</vt:lpstr>
      <vt:lpstr>Univers LT Pro 85 XBlack</vt:lpstr>
      <vt:lpstr>Office Theme</vt:lpstr>
      <vt:lpstr>EVERY CHILD A SONG: RRSA AND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CHILD A SONG: RRSA AND ART</dc:title>
  <dc:creator>Sarah Hodgkinson</dc:creator>
  <cp:lastModifiedBy>Samantha Bradey</cp:lastModifiedBy>
  <cp:revision>36</cp:revision>
  <dcterms:created xsi:type="dcterms:W3CDTF">2024-10-28T14:11:01Z</dcterms:created>
  <dcterms:modified xsi:type="dcterms:W3CDTF">2025-02-17T17:32:08Z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