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98" r:id="rId5"/>
    <p:sldId id="286" r:id="rId6"/>
    <p:sldId id="285" r:id="rId7"/>
    <p:sldId id="297" r:id="rId8"/>
    <p:sldId id="299" r:id="rId9"/>
    <p:sldId id="425" r:id="rId10"/>
    <p:sldId id="287" r:id="rId11"/>
    <p:sldId id="426" r:id="rId12"/>
    <p:sldId id="427" r:id="rId13"/>
    <p:sldId id="428" r:id="rId14"/>
    <p:sldId id="429" r:id="rId15"/>
    <p:sldId id="430" r:id="rId16"/>
    <p:sldId id="431" r:id="rId17"/>
    <p:sldId id="432" r:id="rId18"/>
    <p:sldId id="433" r:id="rId19"/>
    <p:sldId id="43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8"/>
            <p14:sldId id="286"/>
            <p14:sldId id="285"/>
            <p14:sldId id="297"/>
            <p14:sldId id="299"/>
            <p14:sldId id="425"/>
            <p14:sldId id="287"/>
            <p14:sldId id="426"/>
            <p14:sldId id="427"/>
            <p14:sldId id="428"/>
            <p14:sldId id="429"/>
            <p14:sldId id="430"/>
            <p14:sldId id="431"/>
            <p14:sldId id="432"/>
            <p14:sldId id="433"/>
            <p14:sldId id="43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0F7823-C21E-6AAF-1E43-CECF746FA49C}" name="Helen Trivers" initials="HT" userId="S::htrivers@unicef.org.uk::01c0b90d-8952-4913-9306-d7020156f283" providerId="AD"/>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09619C74-98F6-4D6A-F9B6-5E5547497F99}" name="Samantha Bradey" initials="SB" userId="S::SamanthaB@unicef.org.uk::41c99f15-9b87-403a-8456-1da8256f332b" providerId="AD"/>
  <p188:author id="{69F273EA-D9E8-9D14-2C2C-7C755D4AFB0E}" name="Samantha Bradey" initials="SB" userId="S::samanthab@unicef.org.uk::41c99f15-9b87-403a-8456-1da8256f332b" providerId="AD"/>
  <p188:author id="{788CCBEA-0905-EB8F-0FC9-1C5DB479B239}" name="Helen Trivers" initials="HT" userId="S::HTrivers@unicef.org.uk::01c0b90d-8952-4913-9306-d7020156f283" providerId="AD"/>
  <p188:author id="{C5662BEB-831F-6686-7D59-80BE54901B5B}" name="Martin Russell" initials="MR" userId="S::martinr@unicef.org.uk::a3a2a494-309d-4d02-9201-5320153f7240"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6937"/>
    <a:srgbClr val="FF9933"/>
    <a:srgbClr val="00AEEF"/>
    <a:srgbClr val="DDF3F1"/>
    <a:srgbClr val="003B5E"/>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F5BA0-CDD7-6F6D-397F-E2F587146310}" v="1" dt="2025-04-15T08:18:41.291"/>
    <p1510:client id="{0ABF532F-970C-4089-A62A-7363F251C08C}" v="8" dt="2025-04-15T08:20:30.063"/>
    <p1510:client id="{0F83570A-0E25-40F4-BE85-F72605BDFB59}" v="460" dt="2025-04-14T10:11:33.923"/>
    <p1510:client id="{53C8F789-13CA-4338-8C34-DB1C835E4482}" v="3" dt="2025-04-14T10:55:22.697"/>
    <p1510:client id="{78120408-1341-6622-DB80-2053ABDD34EC}" v="1" dt="2025-04-14T12:36:29.711"/>
    <p1510:client id="{7CB247BF-0F49-3041-1377-341E7F2EA1B0}" v="4" dt="2025-04-14T09:41:59.216"/>
    <p1510:client id="{9F899608-CFF3-48E9-B0DA-D188B8E590EF}" v="259" dt="2025-04-15T09:32:24.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4/16/2025</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19T10:52:45.880"/>
    </inkml:context>
    <inkml:brush xml:id="br0">
      <inkml:brushProperty name="width" value="0.1" units="cm"/>
      <inkml:brushProperty name="height" value="0.1" units="cm"/>
      <inkml:brushProperty name="color" value="#FFFFFF"/>
    </inkml:brush>
  </inkml:definitions>
  <inkml:trace contextRef="#ctx0" brushRef="#br0">16633 3960 16383 0 0,'5'0'0'0'0,"0"0"0"0"0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nicef.org.uk/rights-respecting-schools/training-and-support/our-online-training-cours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uew8OYvr-U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unicef.org/child-rights-convention/history-child-right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nicef.org.uk/rights-respecting-schools/wp-content/uploads/sites/4/2024/08/RRSA-Strands-and-Outcomes-at-Silver-and-Gold-2024-revision-FINAL.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nicef.org.uk/rights-respecting-schools/wp-content/uploads/sites/4/2019/11/UN0332751.pdf&#820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Dhttps:/weshare.unicef.org/CS.aspx?VP3=SearchResult&amp;STID=2AMZIFJJXAU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Welcome to Spotlight, our latest resource to support RRSA coordinators to develop Rights Respecting practice in school. Spotlight is aimed at colleagues and is intended to support you in staff briefings or continued professional development (CPD). </a:t>
            </a:r>
          </a:p>
          <a:p>
            <a:endParaRPr lang="en-GB" sz="1800">
              <a:effectLst/>
              <a:latin typeface="Arial" panose="020B0604020202020204" pitchFamily="34" charset="0"/>
              <a:ea typeface="Calibri" panose="020F0502020204030204" pitchFamily="34" charset="0"/>
              <a:cs typeface="Arial" panose="020B0604020202020204" pitchFamily="34" charset="0"/>
            </a:endParaRPr>
          </a:p>
          <a:p>
            <a:r>
              <a:rPr lang="en-GB" sz="1800" i="1">
                <a:effectLst/>
                <a:latin typeface="Arial" panose="020B0604020202020204" pitchFamily="34" charset="0"/>
                <a:ea typeface="Calibri" panose="020F0502020204030204" pitchFamily="34" charset="0"/>
                <a:cs typeface="Arial" panose="020B0604020202020204" pitchFamily="34" charset="0"/>
              </a:rPr>
              <a:t>The image on the cover shows a UNICEF held press conference as the General Assembly adopts the United Nations Convention on the Rights of the Child in 1989. </a:t>
            </a:r>
          </a:p>
          <a:p>
            <a:endParaRPr lang="en-GB" sz="1800" i="1">
              <a:effectLst/>
              <a:latin typeface="Arial" panose="020B0604020202020204" pitchFamily="34" charset="0"/>
              <a:ea typeface="Calibri" panose="020F0502020204030204" pitchFamily="34" charset="0"/>
              <a:cs typeface="Arial" panose="020B0604020202020204" pitchFamily="34" charset="0"/>
            </a:endParaRPr>
          </a:p>
          <a:p>
            <a:r>
              <a:rPr lang="en-GB" sz="1800" i="1">
                <a:effectLst/>
                <a:latin typeface="Arial" panose="020B0604020202020204" pitchFamily="34" charset="0"/>
                <a:ea typeface="Calibri" panose="020F0502020204030204" pitchFamily="34" charset="0"/>
                <a:cs typeface="Arial" panose="020B0604020202020204" pitchFamily="34" charset="0"/>
              </a:rPr>
              <a:t>From left to right are James Grant (executive Director (UNICEF), Jan Martenson (Under-Secretary-General for Human Rights and Director, United Nations, Geneva) and Audrey Hepburn (Goodwill Ambassador of UNICEF).</a:t>
            </a:r>
          </a:p>
          <a:p>
            <a:endParaRPr lang="en-GB" sz="1800" i="1">
              <a:effectLst/>
              <a:latin typeface="Arial" panose="020B0604020202020204" pitchFamily="34" charset="0"/>
              <a:ea typeface="Calibri" panose="020F0502020204030204" pitchFamily="34" charset="0"/>
              <a:cs typeface="Arial" panose="020B0604020202020204" pitchFamily="34" charset="0"/>
            </a:endParaRPr>
          </a:p>
          <a:p>
            <a:r>
              <a:rPr lang="en-GB" sz="1800" i="1">
                <a:effectLst/>
                <a:latin typeface="Arial" panose="020B0604020202020204" pitchFamily="34" charset="0"/>
                <a:ea typeface="Calibri" panose="020F0502020204030204" pitchFamily="34" charset="0"/>
                <a:cs typeface="Arial" panose="020B0604020202020204" pitchFamily="34" charset="0"/>
              </a:rPr>
              <a:t>On 20 November 1989 at United Nations Headquarters (UNHQ), the UN Convention on the Rights of the Child was adopted by the UN General Assembly, after ten years of negotiations and debate. To celebrate this historic achievement, 500 children from around the world gathered to celebrate, joined by UN Secretary-General Javier Perez de Cuellar, UNICEF Goodwill Ambassador Audrey Hepburn, UNICEF Executive Director James Grant, UN delegates, NGO representatives and the media.</a:t>
            </a:r>
          </a:p>
          <a:p>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sz="18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Arial" panose="020B0604020202020204" pitchFamily="34" charset="0"/>
                <a:ea typeface="Calibri" panose="020F0502020204030204" pitchFamily="34" charset="0"/>
                <a:cs typeface="Arial" panose="020B0604020202020204" pitchFamily="34" charset="0"/>
              </a:rPr>
              <a:t>Please check guidance in subsequent slide notes.</a:t>
            </a: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sz="1800">
              <a:effectLst/>
              <a:latin typeface="Arial" panose="020B0604020202020204" pitchFamily="34" charset="0"/>
              <a:ea typeface="Calibri" panose="020F0502020204030204" pitchFamily="34" charset="0"/>
              <a:cs typeface="Arial" panose="020B0604020202020204" pitchFamily="34" charset="0"/>
            </a:endParaRPr>
          </a:p>
          <a:p>
            <a:pPr algn="l"/>
            <a:endParaRPr lang="en-GB" sz="1800" b="1">
              <a:effectLst/>
              <a:latin typeface="Arial" panose="020B0604020202020204" pitchFamily="34" charset="0"/>
              <a:ea typeface="Calibri" panose="020F0502020204030204" pitchFamily="34" charset="0"/>
              <a:cs typeface="Arial" panose="020B0604020202020204" pitchFamily="34" charset="0"/>
            </a:endParaRPr>
          </a:p>
          <a:p>
            <a:endParaRPr lang="en-GB" sz="1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26224-33E1-6654-A08E-B0AEE3CBE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982AE-F8A0-0BDF-102C-55CB5BF7E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E6AFB-8737-8939-0071-ED6BA2320ED1}"/>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a:cs typeface="Arial" panose="020B0604020202020204" pitchFamily="34" charset="0"/>
              </a:rPr>
              <a:t>Presenter notes:</a:t>
            </a:r>
          </a:p>
          <a:p>
            <a:pPr fontAlgn="base"/>
            <a:r>
              <a:rPr lang="en-GB" sz="1800" b="0" i="0">
                <a:solidFill>
                  <a:srgbClr val="444444"/>
                </a:solidFill>
                <a:effectLst/>
                <a:latin typeface="Arial" panose="020B0604020202020204" pitchFamily="34" charset="0"/>
                <a:ea typeface="Calibri"/>
                <a:cs typeface="Arial" panose="020B0604020202020204" pitchFamily="34" charset="0"/>
              </a:rPr>
              <a:t>The 4 general principles of the CRC </a:t>
            </a:r>
            <a:r>
              <a:rPr lang="en-GB" sz="1800">
                <a:solidFill>
                  <a:srgbClr val="444444"/>
                </a:solidFill>
                <a:latin typeface="Arial" panose="020B0604020202020204" pitchFamily="34" charset="0"/>
                <a:ea typeface="Calibri"/>
                <a:cs typeface="Arial" panose="020B0604020202020204" pitchFamily="34" charset="0"/>
              </a:rPr>
              <a:t>serve</a:t>
            </a:r>
            <a:r>
              <a:rPr lang="en-GB" sz="1800" b="0" i="0">
                <a:solidFill>
                  <a:srgbClr val="444444"/>
                </a:solidFill>
                <a:effectLst/>
                <a:latin typeface="Arial" panose="020B0604020202020204" pitchFamily="34" charset="0"/>
                <a:ea typeface="Calibri"/>
                <a:cs typeface="Arial" panose="020B0604020202020204" pitchFamily="34" charset="0"/>
              </a:rPr>
              <a:t> as a foundation for interpreting and implementing children’s rights. They exist to ensure that every child is treated fairly, protected, supported and given a voice in matters that affect them.</a:t>
            </a:r>
          </a:p>
          <a:p>
            <a:pPr algn="l" rtl="0" fontAlgn="base"/>
            <a:endParaRPr lang="en-GB" sz="1800" b="0" i="0">
              <a:solidFill>
                <a:srgbClr val="444444"/>
              </a:solidFill>
              <a:effectLst/>
              <a:latin typeface="Arial" panose="020B0604020202020204" pitchFamily="34" charset="0"/>
              <a:cs typeface="Arial" panose="020B0604020202020204" pitchFamily="34" charset="0"/>
            </a:endParaRPr>
          </a:p>
          <a:p>
            <a:pPr algn="l" rtl="0" fontAlgn="base"/>
            <a:r>
              <a:rPr lang="en-GB" sz="1800" b="0" i="0">
                <a:solidFill>
                  <a:srgbClr val="444444"/>
                </a:solidFill>
                <a:effectLst/>
                <a:latin typeface="Arial" panose="020B0604020202020204" pitchFamily="34" charset="0"/>
                <a:ea typeface="Calibri"/>
                <a:cs typeface="Arial" panose="020B0604020202020204" pitchFamily="34" charset="0"/>
              </a:rPr>
              <a:t>Ideas in response to the second bullet point:   They can help shape policies, practices and the school environment so that rights are upheld in daily school life.</a:t>
            </a:r>
          </a:p>
          <a:p>
            <a:pPr marL="571500" indent="-571500" algn="l" rtl="0" fontAlgn="base">
              <a:buFontTx/>
              <a:buChar char="-"/>
            </a:pPr>
            <a:r>
              <a:rPr lang="en-GB" sz="1800" b="0" i="0">
                <a:solidFill>
                  <a:srgbClr val="444444"/>
                </a:solidFill>
                <a:effectLst/>
                <a:latin typeface="Arial" panose="020B0604020202020204" pitchFamily="34" charset="0"/>
                <a:ea typeface="Calibri"/>
                <a:cs typeface="Arial" panose="020B0604020202020204" pitchFamily="34" charset="0"/>
              </a:rPr>
              <a:t>Article 2: equal access to education and opportunities regardless of background, gender, race, disability or religion. This can link to policies such as inclusion, anti-bullying, SEND, etc. </a:t>
            </a:r>
          </a:p>
          <a:p>
            <a:pPr marL="571500" indent="-571500" algn="l" rtl="0" fontAlgn="base">
              <a:buFontTx/>
              <a:buChar char="-"/>
            </a:pPr>
            <a:r>
              <a:rPr lang="en-GB" sz="1800" b="0" i="0">
                <a:solidFill>
                  <a:srgbClr val="444444"/>
                </a:solidFill>
                <a:effectLst/>
                <a:latin typeface="Arial" panose="020B0604020202020204" pitchFamily="34" charset="0"/>
                <a:ea typeface="Calibri"/>
                <a:cs typeface="Arial" panose="020B0604020202020204" pitchFamily="34" charset="0"/>
              </a:rPr>
              <a:t>Article 3: every decision made by the school, from curriculum design to behaviour policies, should prioritise the overall wellbeing and development of children and young people. This could link to safeguarding policies, SEMH support, teaching &amp; learning strategies, ensuring children’s needs come first.</a:t>
            </a:r>
          </a:p>
          <a:p>
            <a:pPr marL="571500" indent="-571500" algn="l" rtl="0" fontAlgn="base">
              <a:buFontTx/>
              <a:buChar char="-"/>
            </a:pPr>
            <a:r>
              <a:rPr lang="en-GB" sz="1800" b="0" i="0">
                <a:solidFill>
                  <a:srgbClr val="444444"/>
                </a:solidFill>
                <a:effectLst/>
                <a:latin typeface="Arial" panose="020B0604020202020204" pitchFamily="34" charset="0"/>
                <a:ea typeface="Calibri"/>
                <a:cs typeface="Arial" panose="020B0604020202020204" pitchFamily="34" charset="0"/>
              </a:rPr>
              <a:t>Article 6: providing safe and supportive environments where children can thrive. This can include access to nutritious meals, healthcare initiatives, physical education, SEMH support, nurture provisions, etc.</a:t>
            </a:r>
          </a:p>
          <a:p>
            <a:pPr marL="571500" indent="-571500" algn="l" rtl="0" fontAlgn="base">
              <a:buFontTx/>
              <a:buChar char="-"/>
            </a:pPr>
            <a:r>
              <a:rPr lang="en-GB" sz="1800" b="0" i="0">
                <a:solidFill>
                  <a:srgbClr val="444444"/>
                </a:solidFill>
                <a:effectLst/>
                <a:latin typeface="Arial" panose="020B0604020202020204" pitchFamily="34" charset="0"/>
                <a:ea typeface="Calibri"/>
                <a:cs typeface="Arial" panose="020B0604020202020204" pitchFamily="34" charset="0"/>
              </a:rPr>
              <a:t>Article 12: giving pupils a voice in school decision-making processes including school improvement planning and reviewing and in policy formation. Methods may include school or pupil councils, suggestion boxes, surveys, curriculum audits, classroom discussions, voting/democratic processes, any opportunities that give children the opportunity to feel confident expressing their opinions and knowing that their views are taken seriously. Can you evidence the impact of pupil voice with a ‘You said, We did’ display? </a:t>
            </a:r>
          </a:p>
          <a:p>
            <a:pPr algn="l" rtl="0" fontAlgn="base"/>
            <a:r>
              <a:rPr lang="en-GB" sz="1000" b="0" i="0">
                <a:solidFill>
                  <a:srgbClr val="444444"/>
                </a:solidFill>
                <a:effectLst/>
                <a:latin typeface="Calibri"/>
                <a:ea typeface="Calibri"/>
                <a:cs typeface="Calibri"/>
              </a:rPr>
              <a:t>​</a:t>
            </a:r>
          </a:p>
        </p:txBody>
      </p:sp>
      <p:sp>
        <p:nvSpPr>
          <p:cNvPr id="4" name="Slide Number Placeholder 3">
            <a:extLst>
              <a:ext uri="{FF2B5EF4-FFF2-40B4-BE49-F238E27FC236}">
                <a16:creationId xmlns:a16="http://schemas.microsoft.com/office/drawing/2014/main" id="{E062CA2C-FFD1-BE6C-B4D2-C0AA3DECB9BC}"/>
              </a:ext>
            </a:extLst>
          </p:cNvPr>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632943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latin typeface="Arial"/>
                <a:ea typeface="Calibri"/>
                <a:cs typeface="Arial"/>
              </a:rPr>
              <a:t>Presenter notes:</a:t>
            </a:r>
            <a:r>
              <a:rPr lang="en-GB">
                <a:latin typeface="Arial"/>
                <a:ea typeface="Calibri"/>
                <a:cs typeface="Arial"/>
              </a:rPr>
              <a:t> These discussion points will help colleagues consider how the CRC is applied in school contexts. </a:t>
            </a:r>
            <a:endParaRPr lang="en-GB">
              <a:effectLst/>
              <a:latin typeface="Arial"/>
              <a:ea typeface="Calibri"/>
              <a:cs typeface="Arial"/>
            </a:endParaRPr>
          </a:p>
          <a:p>
            <a:endParaRPr lang="en-GB">
              <a:latin typeface="Arial" panose="020B0604020202020204" pitchFamily="34" charset="0"/>
              <a:ea typeface="Calibri"/>
              <a:cs typeface="Arial" panose="020B0604020202020204" pitchFamily="34" charset="0"/>
            </a:endParaRPr>
          </a:p>
          <a:p>
            <a:r>
              <a:rPr lang="en-GB">
                <a:latin typeface="Arial"/>
                <a:ea typeface="Calibri"/>
                <a:cs typeface="Arial"/>
              </a:rPr>
              <a:t>Discussion 1: If you choose to do this activity we suggest you print off copies of the linked report recommendations in advance. </a:t>
            </a:r>
          </a:p>
          <a:p>
            <a:endParaRPr lang="en-GB">
              <a:latin typeface="Arial"/>
              <a:ea typeface="Calibri"/>
              <a:cs typeface="Arial"/>
            </a:endParaRPr>
          </a:p>
          <a:p>
            <a:r>
              <a:rPr lang="en-GB">
                <a:latin typeface="Arial"/>
                <a:ea typeface="Calibri"/>
                <a:cs typeface="Arial"/>
              </a:rPr>
              <a:t>Encourage colleagues to see the bigger picture. The question about inequalities is about the UK as a whole; but is interesting to reflect on at school level.</a:t>
            </a:r>
          </a:p>
          <a:p>
            <a:endParaRPr lang="en-GB">
              <a:latin typeface="Arial"/>
              <a:ea typeface="Calibri"/>
              <a:cs typeface="Arial"/>
            </a:endParaRPr>
          </a:p>
          <a:p>
            <a:r>
              <a:rPr lang="en-GB">
                <a:latin typeface="Arial" panose="020B0604020202020204" pitchFamily="34" charset="0"/>
                <a:ea typeface="Calibri"/>
                <a:cs typeface="Arial" panose="020B0604020202020204" pitchFamily="34" charset="0"/>
              </a:rPr>
              <a:t>This video (https://www.youtube.com/watch?v=dCib7xsFJCs) offers an explainer about the UN Committee on the Rights of the Child and their recommendation to countries to have an Ombudsman (commissioner) – which links to discussion 2.</a:t>
            </a:r>
          </a:p>
          <a:p>
            <a:endParaRPr lang="en-GB">
              <a:latin typeface="Arial" panose="020B0604020202020204" pitchFamily="34" charset="0"/>
              <a:ea typeface="Calibri"/>
              <a:cs typeface="Arial" panose="020B0604020202020204" pitchFamily="34" charset="0"/>
            </a:endParaRPr>
          </a:p>
          <a:p>
            <a:r>
              <a:rPr lang="en-GB">
                <a:latin typeface="Arial"/>
                <a:ea typeface="Calibri"/>
                <a:cs typeface="Arial"/>
              </a:rPr>
              <a:t>Discussion 2: We suggest that you print the information slide about Children’s Commissioners (Slide 14) to share with colleagues. If you have time, why not share the relevant website with colleagues?</a:t>
            </a:r>
            <a:endParaRPr lang="en-GB">
              <a:latin typeface="Arial" panose="020B0604020202020204" pitchFamily="34" charset="0"/>
              <a:ea typeface="Calibri"/>
              <a:cs typeface="Arial" panose="020B0604020202020204" pitchFamily="34" charset="0"/>
            </a:endParaRPr>
          </a:p>
          <a:p>
            <a:endParaRPr lang="en-GB">
              <a:latin typeface="Arial"/>
              <a:ea typeface="Calibri"/>
              <a:cs typeface="Arial"/>
            </a:endParaRPr>
          </a:p>
          <a:p>
            <a:endParaRPr lang="en-GB">
              <a:latin typeface="Arial"/>
              <a:ea typeface="Calibri"/>
              <a:cs typeface="Arial"/>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2762142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000" b="0">
                <a:effectLst/>
                <a:latin typeface="Arial" panose="020B0604020202020204" pitchFamily="34" charset="0"/>
                <a:cs typeface="Arial" panose="020B0604020202020204" pitchFamily="34" charset="0"/>
              </a:rPr>
              <a:t>Activity 1:  </a:t>
            </a:r>
            <a:r>
              <a:rPr lang="en-GB" sz="1000">
                <a:latin typeface="Arial" panose="020B0604020202020204" pitchFamily="34" charset="0"/>
                <a:cs typeface="Arial" panose="020B0604020202020204" pitchFamily="34" charset="0"/>
              </a:rPr>
              <a:t>Are your colleagues confident in the terminology of ‘rights holders’ and ‘duty bearers’?  Use this opportunity to explain. (Parents are technically ‘rights holders’ under the convention as the Government has some duties about supporting them. However, they can also be seen as ‘secondary duty bearers’ as they do play a role in implementing and claiming rights for their children.)</a:t>
            </a:r>
          </a:p>
          <a:p>
            <a:pPr>
              <a:defRPr/>
            </a:pPr>
            <a:endParaRPr lang="en-GB" sz="1000" b="0">
              <a:effectLst/>
              <a:latin typeface="Arial" panose="020B0604020202020204" pitchFamily="34" charset="0"/>
              <a:cs typeface="Arial" panose="020B0604020202020204" pitchFamily="34" charset="0"/>
            </a:endParaRPr>
          </a:p>
          <a:p>
            <a:pPr>
              <a:defRPr/>
            </a:pPr>
            <a:r>
              <a:rPr lang="en-GB" sz="1000" b="0">
                <a:effectLst/>
                <a:latin typeface="Arial" panose="020B0604020202020204" pitchFamily="34" charset="0"/>
                <a:cs typeface="Arial" panose="020B0604020202020204" pitchFamily="34" charset="0"/>
              </a:rPr>
              <a:t>There </a:t>
            </a:r>
            <a:r>
              <a:rPr lang="en-GB" sz="1800">
                <a:effectLst/>
                <a:latin typeface="Arial" panose="020B0604020202020204" pitchFamily="34" charset="0"/>
                <a:ea typeface="Calibri" panose="020F0502020204030204" pitchFamily="34" charset="0"/>
              </a:rPr>
              <a:t>is more detail and more activities to explore related to this area in our </a:t>
            </a:r>
            <a:r>
              <a:rPr lang="en-GB" sz="1000" b="0">
                <a:effectLst/>
                <a:latin typeface="Arial" panose="020B0604020202020204" pitchFamily="34" charset="0"/>
                <a:cs typeface="Arial" panose="020B0604020202020204" pitchFamily="34" charset="0"/>
              </a:rPr>
              <a:t>eLearning course, which all staff in your school can access: </a:t>
            </a:r>
            <a:r>
              <a:rPr lang="en-GB" sz="1000" b="0">
                <a:effectLst/>
                <a:latin typeface="Arial" panose="020B0604020202020204" pitchFamily="34" charset="0"/>
                <a:cs typeface="Arial" panose="020B0604020202020204" pitchFamily="34" charset="0"/>
                <a:hlinkClick r:id="rId3"/>
              </a:rPr>
              <a:t>https://www.unicef.org.uk/rights-respecting-schools/training-and-support/our-online-training-courses/</a:t>
            </a:r>
            <a:endParaRPr lang="en-GB" sz="1000" b="0">
              <a:effectLst/>
              <a:latin typeface="Arial" panose="020B0604020202020204" pitchFamily="34" charset="0"/>
              <a:cs typeface="Arial" panose="020B0604020202020204" pitchFamily="34" charset="0"/>
            </a:endParaRPr>
          </a:p>
          <a:p>
            <a:pPr>
              <a:defRPr/>
            </a:pPr>
            <a:endParaRPr lang="en-GB" sz="1000" b="0">
              <a:effectLst/>
              <a:latin typeface="Arial" panose="020B0604020202020204" pitchFamily="34" charset="0"/>
              <a:cs typeface="Arial" panose="020B0604020202020204" pitchFamily="34" charset="0"/>
            </a:endParaRPr>
          </a:p>
          <a:p>
            <a:pPr algn="l">
              <a:spcAft>
                <a:spcPts val="938"/>
              </a:spcAft>
              <a:buNone/>
            </a:pPr>
            <a:r>
              <a:rPr lang="en-GB" sz="1000" b="0" i="0">
                <a:solidFill>
                  <a:srgbClr val="333333"/>
                </a:solidFill>
                <a:effectLst/>
                <a:latin typeface="Arial" panose="020B0604020202020204" pitchFamily="34" charset="0"/>
              </a:rPr>
              <a:t>Think about all of the duty bearers in your school, including teachers, site, catering  and administration staff. Do they all understand their role as a duty bearer? Are they clear on the procedures to report if a child’s rights are not being fulfilled?</a:t>
            </a:r>
            <a:endParaRPr lang="en-GB" sz="1000" b="0" i="0">
              <a:solidFill>
                <a:srgbClr val="333333"/>
              </a:solidFill>
              <a:effectLst/>
              <a:latin typeface="72 Regular"/>
            </a:endParaRPr>
          </a:p>
          <a:p>
            <a:pPr algn="l">
              <a:spcAft>
                <a:spcPts val="938"/>
              </a:spcAft>
            </a:pPr>
            <a:r>
              <a:rPr lang="en-GB" sz="1000" b="0" i="0">
                <a:solidFill>
                  <a:srgbClr val="333333"/>
                </a:solidFill>
                <a:effectLst/>
                <a:latin typeface="Arial" panose="020B0604020202020204" pitchFamily="34" charset="0"/>
              </a:rPr>
              <a:t>On a personal note, reflect on your professional role from the point of view of being a duty bearer for children’s rights. What thoughts and feelings come to you?</a:t>
            </a:r>
            <a:endParaRPr lang="en-GB" sz="1000" b="0" i="0">
              <a:solidFill>
                <a:srgbClr val="333333"/>
              </a:solidFill>
              <a:effectLst/>
              <a:latin typeface="72 Regular"/>
            </a:endParaRPr>
          </a:p>
          <a:p>
            <a:pPr>
              <a:defRPr/>
            </a:pPr>
            <a:endParaRPr lang="en-GB" sz="1200" b="0">
              <a:effectLst/>
              <a:latin typeface="Arial" panose="020B0604020202020204" pitchFamily="34" charset="0"/>
              <a:cs typeface="Arial" panose="020B0604020202020204" pitchFamily="34" charset="0"/>
            </a:endParaRPr>
          </a:p>
          <a:p>
            <a:pPr>
              <a:defRPr/>
            </a:pPr>
            <a:r>
              <a:rPr lang="en-GB" sz="1200" b="0">
                <a:effectLst/>
                <a:latin typeface="Arial" panose="020B0604020202020204" pitchFamily="34" charset="0"/>
                <a:cs typeface="Arial" panose="020B0604020202020204" pitchFamily="34" charset="0"/>
              </a:rPr>
              <a:t>Activity 2: </a:t>
            </a:r>
            <a:r>
              <a:rPr lang="en-GB">
                <a:latin typeface="Arial" panose="020B0604020202020204" pitchFamily="34" charset="0"/>
                <a:cs typeface="Arial" panose="020B0604020202020204" pitchFamily="34" charset="0"/>
              </a:rPr>
              <a:t>Please print off the scenario resource sheet (slide 15) or check that it is visible on your screen.</a:t>
            </a:r>
            <a:endParaRPr lang="en-GB" sz="1200" b="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latin typeface="Arial" panose="020B0604020202020204" pitchFamily="34" charset="0"/>
                <a:cs typeface="Arial" panose="020B0604020202020204" pitchFamily="34" charset="0"/>
              </a:rPr>
              <a:t>Presenter notes: Give yourself and colleagues some personal reflection space as part of your professional development time together. These reflective questions link to the theme of this month’s Spotlight. Please refer to the links on the resources page for further information about the progress of governments on the CRC.</a:t>
            </a:r>
          </a:p>
        </p:txBody>
      </p:sp>
      <p:sp>
        <p:nvSpPr>
          <p:cNvPr id="4" name="Slide Number Placeholder 3"/>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3E3F2-2751-70A0-3078-EA70E6BCB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A3EFA-28BD-74BB-EC57-D1CAA946B2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9CE93-8523-B6F6-5671-59E9DB56A71A}"/>
              </a:ext>
            </a:extLst>
          </p:cNvPr>
          <p:cNvSpPr>
            <a:spLocks noGrp="1"/>
          </p:cNvSpPr>
          <p:nvPr>
            <p:ph type="body" idx="1"/>
          </p:nvPr>
        </p:nvSpPr>
        <p:spPr/>
        <p:txBody>
          <a:bodyPr/>
          <a:lstStyle/>
          <a:p>
            <a:pPr>
              <a:defRPr/>
            </a:pPr>
            <a:endParaRPr lang="en-GB" sz="1200" b="0">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B1A574F-F18A-E757-80C1-479BEB85A832}"/>
              </a:ext>
            </a:extLst>
          </p:cNvPr>
          <p:cNvSpPr>
            <a:spLocks noGrp="1"/>
          </p:cNvSpPr>
          <p:nvPr>
            <p:ph type="sldNum" sz="quarter" idx="5"/>
          </p:nvPr>
        </p:nvSpPr>
        <p:spPr/>
        <p:txBody>
          <a:bodyPr/>
          <a:lstStyle/>
          <a:p>
            <a:fld id="{6301C135-8ECD-234C-BECE-154CA43012B9}" type="slidenum">
              <a:rPr lang="en-US" smtClean="0"/>
              <a:t>14</a:t>
            </a:fld>
            <a:endParaRPr lang="en-US"/>
          </a:p>
        </p:txBody>
      </p:sp>
    </p:spTree>
    <p:extLst>
      <p:ext uri="{BB962C8B-B14F-4D97-AF65-F5344CB8AC3E}">
        <p14:creationId xmlns:p14="http://schemas.microsoft.com/office/powerpoint/2010/main" val="325196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086C7-05B6-7667-3A62-AAC23C1FCA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350CE-25DA-7677-408F-5F8DA1934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A2991-6C97-94B4-68C4-9F2CB3CE3460}"/>
              </a:ext>
            </a:extLst>
          </p:cNvPr>
          <p:cNvSpPr>
            <a:spLocks noGrp="1"/>
          </p:cNvSpPr>
          <p:nvPr>
            <p:ph type="body" idx="1"/>
          </p:nvPr>
        </p:nvSpPr>
        <p:spPr/>
        <p:txBody>
          <a:bodyPr/>
          <a:lstStyle/>
          <a:p>
            <a:pPr>
              <a:defRPr/>
            </a:pPr>
            <a:r>
              <a:rPr lang="en-GB" sz="1800">
                <a:effectLst/>
                <a:latin typeface="Arial"/>
                <a:ea typeface="Calibri"/>
                <a:cs typeface="Arial"/>
              </a:rPr>
              <a:t>Presenter notes:</a:t>
            </a:r>
          </a:p>
          <a:p>
            <a:pPr>
              <a:defRPr/>
            </a:pPr>
            <a:endParaRPr lang="en-GB" sz="1800" b="0">
              <a:effectLst/>
              <a:latin typeface="Arial"/>
              <a:cs typeface="Arial"/>
            </a:endParaRPr>
          </a:p>
          <a:p>
            <a:pPr>
              <a:defRPr/>
            </a:pPr>
            <a:r>
              <a:rPr lang="en-GB" sz="1800" b="0">
                <a:effectLst/>
                <a:latin typeface="Arial"/>
                <a:cs typeface="Arial"/>
              </a:rPr>
              <a:t>Here are some fictional scenarios that may occur in a school setting. These scenarios can be used to support colleagues to consider how the UNCRC applies within the school context and to consider how they can use their knowledge and understanding about the CRC within their role on a day to day basis. </a:t>
            </a:r>
          </a:p>
          <a:p>
            <a:pPr>
              <a:defRPr/>
            </a:pPr>
            <a:endParaRPr lang="en-GB" sz="1800" b="0">
              <a:effectLst/>
              <a:latin typeface="Arial"/>
              <a:cs typeface="Arial"/>
            </a:endParaRPr>
          </a:p>
          <a:p>
            <a:pPr>
              <a:defRPr/>
            </a:pPr>
            <a:r>
              <a:rPr lang="en-GB" sz="1800" b="0">
                <a:effectLst/>
                <a:latin typeface="Arial"/>
                <a:cs typeface="Arial"/>
              </a:rPr>
              <a:t>Suggestions to aid discussion:</a:t>
            </a:r>
          </a:p>
          <a:p>
            <a:pPr>
              <a:defRPr/>
            </a:pPr>
            <a:r>
              <a:rPr lang="en-GB" sz="1800" b="0">
                <a:effectLst/>
                <a:latin typeface="Arial"/>
                <a:cs typeface="Arial"/>
              </a:rPr>
              <a:t>Scenario 1: Survey all students, School Council input, consultation with whole school community (including parents and carers), if suggestions cannot be actioned ensure feedback is shared as to why not. You said, we did.</a:t>
            </a:r>
          </a:p>
          <a:p>
            <a:pPr>
              <a:defRPr/>
            </a:pPr>
            <a:r>
              <a:rPr lang="en-GB" sz="1800" b="0">
                <a:effectLst/>
                <a:latin typeface="Arial"/>
                <a:cs typeface="Arial"/>
              </a:rPr>
              <a:t>Scenario 2: Explore equality and equity and how this impacts on Article 28 for everyone. Consult with all students, staff and families about the issue using Article 28 as a guide. Duty bearers need to ensure that ALL children have access to their education so how can we work together to achieve this?</a:t>
            </a:r>
          </a:p>
          <a:p>
            <a:pPr>
              <a:defRPr/>
            </a:pPr>
            <a:r>
              <a:rPr lang="en-GB" sz="1800" b="0">
                <a:effectLst/>
                <a:latin typeface="Arial"/>
                <a:cs typeface="Arial"/>
              </a:rPr>
              <a:t>Scenario 3: Explore playground charters, sports leaders, rotas. Consult with children about dividing up the space into different zones.</a:t>
            </a:r>
          </a:p>
          <a:p>
            <a:pPr>
              <a:defRPr/>
            </a:pPr>
            <a:r>
              <a:rPr lang="en-GB" sz="1800" b="0">
                <a:effectLst/>
                <a:latin typeface="Arial"/>
                <a:cs typeface="Arial"/>
              </a:rPr>
              <a:t>Scenario 4: Explore a range of Articles that are relevant to their experience – Article 2, 7 and 8 for example. Are there opportunities for the new student to buddy up with another student who speaks the same language? Explore opportunities to celebrate languages and cultures of all children in the school. Explore the literature that is available in school and if CYP see themselves reflected in the books. P4C and debating to explore.</a:t>
            </a:r>
          </a:p>
          <a:p>
            <a:pPr>
              <a:defRPr/>
            </a:pPr>
            <a:r>
              <a:rPr lang="en-GB" sz="1800" b="0">
                <a:effectLst/>
                <a:latin typeface="Arial"/>
                <a:cs typeface="Arial"/>
              </a:rPr>
              <a:t>Scenario 5: Ensure that there is an understanding of how Article 19 is supported in the safeguarding procedures and strategies around school. Work towards a culture of listening and respect so that CYP feel confident and comfortable to speak out. Some schools have worry boxes/talking pebble/website button to log concerns – ensure dignity and confidentiality are considered when exploring individuals’ feelings.</a:t>
            </a:r>
            <a:endParaRPr lang="en-GB" sz="1800" b="0">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1A19FB8-6E05-2204-236D-3DE2719352D8}"/>
              </a:ext>
            </a:extLst>
          </p:cNvPr>
          <p:cNvSpPr>
            <a:spLocks noGrp="1"/>
          </p:cNvSpPr>
          <p:nvPr>
            <p:ph type="sldNum" sz="quarter" idx="5"/>
          </p:nvPr>
        </p:nvSpPr>
        <p:spPr/>
        <p:txBody>
          <a:bodyPr/>
          <a:lstStyle/>
          <a:p>
            <a:fld id="{6301C135-8ECD-234C-BECE-154CA43012B9}" type="slidenum">
              <a:rPr lang="en-US" smtClean="0"/>
              <a:t>15</a:t>
            </a:fld>
            <a:endParaRPr lang="en-US"/>
          </a:p>
        </p:txBody>
      </p:sp>
    </p:spTree>
    <p:extLst>
      <p:ext uri="{BB962C8B-B14F-4D97-AF65-F5344CB8AC3E}">
        <p14:creationId xmlns:p14="http://schemas.microsoft.com/office/powerpoint/2010/main" val="1250456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cs typeface="Arial" panose="020B0604020202020204" pitchFamily="34" charset="0"/>
              </a:rPr>
              <a:t>Trainer notes: Encourage your colleagues to explore the RRSA website to find additional resources. 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p>
          <a:p>
            <a:r>
              <a:rPr lang="en-GB" sz="1800">
                <a:effectLst/>
                <a:latin typeface="Arial" panose="020B0604020202020204" pitchFamily="34" charset="0"/>
                <a:ea typeface="Calibri" panose="020F0502020204030204" pitchFamily="34" charset="0"/>
              </a:rPr>
              <a:t> </a:t>
            </a:r>
            <a:endParaRPr lang="en-GB" sz="1800">
              <a:effectLst/>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16</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Arial"/>
                <a:cs typeface="Arial"/>
              </a:rPr>
              <a:t>Presenter notes: Please edit the aims of the session to suit the time you have available for your session.  </a:t>
            </a:r>
            <a:r>
              <a:rPr lang="en-GB" sz="1800" b="0" i="0">
                <a:solidFill>
                  <a:srgbClr val="444444"/>
                </a:solidFill>
                <a:effectLst/>
                <a:latin typeface="Arial"/>
                <a:cs typeface="Arial"/>
              </a:rPr>
              <a:t>​</a:t>
            </a:r>
          </a:p>
          <a:p>
            <a:pPr algn="l" rtl="0" fontAlgn="base"/>
            <a:r>
              <a:rPr lang="en-GB" sz="1800" b="0" i="0" u="none" strike="noStrike">
                <a:solidFill>
                  <a:srgbClr val="000000"/>
                </a:solidFill>
                <a:effectLst/>
                <a:latin typeface="Arial"/>
                <a:cs typeface="Arial"/>
              </a:rPr>
              <a:t> </a:t>
            </a:r>
            <a:r>
              <a:rPr lang="en-GB" sz="1800" b="0" i="0">
                <a:solidFill>
                  <a:srgbClr val="444444"/>
                </a:solidFill>
                <a:effectLst/>
                <a:latin typeface="Arial"/>
                <a:cs typeface="Arial"/>
              </a:rPr>
              <a:t>​</a:t>
            </a:r>
          </a:p>
          <a:p>
            <a:pPr fontAlgn="base"/>
            <a:r>
              <a:rPr lang="en-GB" sz="1800" b="0" i="0" u="none" strike="noStrike">
                <a:solidFill>
                  <a:srgbClr val="000000"/>
                </a:solidFill>
                <a:effectLst/>
                <a:latin typeface="Arial"/>
                <a:cs typeface="Arial"/>
              </a:rPr>
              <a:t>This session is intended to support you in helping staff to develop a more informed understanding about how rights work in practice and to develop confidence in </a:t>
            </a:r>
            <a:r>
              <a:rPr lang="en-GB" sz="1800">
                <a:solidFill>
                  <a:srgbClr val="000000"/>
                </a:solidFill>
                <a:latin typeface="Arial"/>
                <a:cs typeface="Arial"/>
              </a:rPr>
              <a:t>explicitly embedding the CRC in your setting</a:t>
            </a:r>
            <a:r>
              <a:rPr lang="en-GB" sz="1800" b="0" i="0" u="none" strike="noStrike">
                <a:solidFill>
                  <a:srgbClr val="000000"/>
                </a:solidFill>
                <a:effectLst/>
                <a:latin typeface="Arial"/>
                <a:cs typeface="Arial"/>
              </a:rPr>
              <a:t>. </a:t>
            </a:r>
            <a:r>
              <a:rPr lang="en-US" sz="1800" b="0" i="0">
                <a:solidFill>
                  <a:srgbClr val="444444"/>
                </a:solidFill>
                <a:effectLst/>
                <a:latin typeface="Arial"/>
                <a:cs typeface="Arial"/>
              </a:rPr>
              <a:t>​</a:t>
            </a:r>
          </a:p>
          <a:p>
            <a:pPr algn="l" rtl="0" fontAlgn="base"/>
            <a:r>
              <a:rPr lang="en-GB" sz="1800" b="0" i="0">
                <a:solidFill>
                  <a:srgbClr val="444444"/>
                </a:solidFill>
                <a:effectLst/>
                <a:latin typeface="Arial"/>
                <a:cs typeface="Arial"/>
              </a:rPr>
              <a:t>​</a:t>
            </a:r>
          </a:p>
          <a:p>
            <a:pPr algn="l" rtl="0" fontAlgn="base"/>
            <a:r>
              <a:rPr lang="en-GB" sz="1800" b="0" i="0" u="none" strike="noStrike">
                <a:solidFill>
                  <a:srgbClr val="000000"/>
                </a:solidFill>
                <a:effectLst/>
                <a:latin typeface="Arial"/>
                <a:cs typeface="Arial"/>
              </a:rPr>
              <a:t>The whole Spotlight series is about empowering staff across your setting to embed children’s rights within a wide range of school priorities and practices. </a:t>
            </a:r>
            <a:r>
              <a:rPr lang="en-GB" sz="1800" b="0" i="0">
                <a:solidFill>
                  <a:srgbClr val="444444"/>
                </a:solidFill>
                <a:effectLst/>
                <a:latin typeface="Arial"/>
                <a:cs typeface="Arial"/>
              </a:rPr>
              <a:t>​</a:t>
            </a: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rial" panose="020B0604020202020204" pitchFamily="34" charset="0"/>
                <a:ea typeface="Calibri" panose="020F0502020204030204" pitchFamily="34" charset="0"/>
                <a:cs typeface="Arial" panose="020B0604020202020204" pitchFamily="34" charset="0"/>
              </a:rPr>
              <a:t>Trainer notes: Delete this slide before using.</a:t>
            </a:r>
          </a:p>
          <a:p>
            <a:pPr>
              <a:lnSpc>
                <a:spcPct val="107000"/>
              </a:lnSpc>
              <a:spcAft>
                <a:spcPts val="800"/>
              </a:spcAft>
            </a:pPr>
            <a:r>
              <a:rPr lang="en-GB" sz="1800" kern="10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kern="100">
                <a:effectLst/>
                <a:latin typeface="Arial" panose="020B0604020202020204" pitchFamily="34" charset="0"/>
                <a:ea typeface="Calibri" panose="020F0502020204030204" pitchFamily="34" charset="0"/>
                <a:cs typeface="Arial" panose="020B0604020202020204" pitchFamily="34" charset="0"/>
              </a:rPr>
              <a:t>It would be useful to have copies of the simplified CRC or the icons so that staff can refer to them throughout the session. </a:t>
            </a:r>
            <a:r>
              <a:rPr lang="en-GB" sz="1800">
                <a:effectLst/>
                <a:latin typeface="Arial" panose="020B0604020202020204" pitchFamily="34" charset="0"/>
                <a:ea typeface="Calibri" panose="020F0502020204030204" pitchFamily="34" charset="0"/>
                <a:cs typeface="Arial" panose="020B0604020202020204" pitchFamily="34" charset="0"/>
              </a:rPr>
              <a:t>Unicef.uk/</a:t>
            </a:r>
            <a:r>
              <a:rPr lang="en-GB" sz="1800" err="1">
                <a:effectLst/>
                <a:latin typeface="Arial" panose="020B0604020202020204" pitchFamily="34" charset="0"/>
                <a:ea typeface="Calibri" panose="020F0502020204030204" pitchFamily="34" charset="0"/>
                <a:cs typeface="Arial" panose="020B0604020202020204" pitchFamily="34" charset="0"/>
              </a:rPr>
              <a:t>CRC_Icons</a:t>
            </a:r>
            <a:endParaRPr lang="en-GB" sz="18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rPr>
              <a:t>The video complements the content of this pack and can also be used separately, when introducing new staff to RRSA for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rPr>
              <a:t>In addition to the notes on the slide, the following may help:</a:t>
            </a:r>
          </a:p>
          <a:p>
            <a:pPr>
              <a:defRPr/>
            </a:pPr>
            <a:r>
              <a:rPr lang="en-GB" sz="1800">
                <a:solidFill>
                  <a:srgbClr val="000000"/>
                </a:solidFill>
                <a:latin typeface="Arial"/>
                <a:cs typeface="Arial"/>
              </a:rPr>
              <a:t>In response to historical injustices, international efforts led to the 1959 Declaration of the Rights of the Child, paving the way for the adoption of the UN Convention on the Rights of the Child in 1989 (CRC). Children's rights are a specialised category of human rights and ensure children receive the appropriate care, protection and opportunities for development. The CRC is the most comprehensive document affirming that children, like adults, have rights but also require special protections. </a:t>
            </a:r>
            <a:endParaRPr lang="en-GB" sz="1800">
              <a:latin typeface="Arial"/>
              <a:cs typeface="Arial"/>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90D1C-73EA-D7DF-48AB-01F76C32D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44D0C-BA99-A8EF-EB5B-88C690E602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857871-6D55-F904-C045-0E56FB31B511}"/>
              </a:ext>
            </a:extLst>
          </p:cNvPr>
          <p:cNvSpPr>
            <a:spLocks noGrp="1"/>
          </p:cNvSpPr>
          <p:nvPr>
            <p:ph type="body" idx="1"/>
          </p:nvPr>
        </p:nvSpPr>
        <p:spPr/>
        <p:txBody>
          <a:bodyPr/>
          <a:lstStyle/>
          <a:p>
            <a:pPr fontAlgn="base"/>
            <a:r>
              <a:rPr lang="en-GB" sz="1800" b="0" i="0" u="none" strike="noStrike">
                <a:solidFill>
                  <a:srgbClr val="000000"/>
                </a:solidFill>
                <a:effectLst/>
                <a:latin typeface="Arial"/>
                <a:cs typeface="Arial"/>
              </a:rPr>
              <a:t>Presenter notes: </a:t>
            </a:r>
            <a:r>
              <a:rPr lang="en-GB" sz="1800">
                <a:solidFill>
                  <a:srgbClr val="000000"/>
                </a:solidFill>
                <a:latin typeface="Arial"/>
                <a:cs typeface="Arial"/>
              </a:rPr>
              <a:t>This slide complements the introduction to this Spotlight. It is a brief outline of the recent history of human rights and shows where children's rights fit into this picture. </a:t>
            </a:r>
          </a:p>
          <a:p>
            <a:endParaRPr lang="en-GB" sz="1800">
              <a:solidFill>
                <a:srgbClr val="000000"/>
              </a:solidFill>
              <a:latin typeface="Arial"/>
              <a:cs typeface="Arial"/>
            </a:endParaRPr>
          </a:p>
          <a:p>
            <a:r>
              <a:rPr lang="en-GB" sz="1800">
                <a:solidFill>
                  <a:srgbClr val="000000"/>
                </a:solidFill>
                <a:latin typeface="Arial"/>
                <a:cs typeface="Arial"/>
              </a:rPr>
              <a:t>You can find more information about the history of child rights below:</a:t>
            </a:r>
          </a:p>
          <a:p>
            <a:pPr marL="285750" indent="-285750">
              <a:buFont typeface="Calibri"/>
              <a:buChar char="-"/>
            </a:pPr>
            <a:r>
              <a:rPr lang="en-GB" sz="1800">
                <a:solidFill>
                  <a:srgbClr val="000000"/>
                </a:solidFill>
                <a:latin typeface="Arial"/>
                <a:cs typeface="Arial"/>
              </a:rPr>
              <a:t>Full video on the UN Convention on the Rights of the Child made by Queen's University Belfast: </a:t>
            </a:r>
            <a:r>
              <a:rPr lang="en-GB">
                <a:solidFill>
                  <a:srgbClr val="000000"/>
                </a:solidFill>
                <a:hlinkClick r:id="rId3"/>
              </a:rPr>
              <a:t>https://www.youtube.com/watch?v=uew8OYvr-UE</a:t>
            </a:r>
            <a:r>
              <a:rPr lang="en-GB">
                <a:solidFill>
                  <a:srgbClr val="000000"/>
                </a:solidFill>
              </a:rPr>
              <a:t> </a:t>
            </a:r>
          </a:p>
          <a:p>
            <a:pPr marL="285750" indent="-285750">
              <a:buFont typeface="Calibri"/>
              <a:buChar char="-"/>
            </a:pPr>
            <a:r>
              <a:rPr lang="en-GB">
                <a:solidFill>
                  <a:srgbClr val="000000"/>
                </a:solidFill>
              </a:rPr>
              <a:t>History of child rights on the UNICEF.org website - </a:t>
            </a:r>
            <a:r>
              <a:rPr lang="en-GB">
                <a:solidFill>
                  <a:srgbClr val="000000"/>
                </a:solidFill>
                <a:hlinkClick r:id="rId4"/>
              </a:rPr>
              <a:t>https://www.unicef.org/child-rights-convention/history-child-rights</a:t>
            </a:r>
            <a:endParaRPr lang="en-GB">
              <a:solidFill>
                <a:srgbClr val="000000"/>
              </a:solidFill>
            </a:endParaRPr>
          </a:p>
          <a:p>
            <a:pPr marL="285750" indent="-285750">
              <a:buFont typeface="Calibri"/>
              <a:buChar char="-"/>
            </a:pPr>
            <a:endParaRPr lang="en-GB">
              <a:solidFill>
                <a:srgbClr val="000000"/>
              </a:solidFill>
              <a:latin typeface="Calibri"/>
              <a:ea typeface="Calibri"/>
              <a:cs typeface="Calibri"/>
            </a:endParaRPr>
          </a:p>
        </p:txBody>
      </p:sp>
      <p:sp>
        <p:nvSpPr>
          <p:cNvPr id="4" name="Slide Number Placeholder 3">
            <a:extLst>
              <a:ext uri="{FF2B5EF4-FFF2-40B4-BE49-F238E27FC236}">
                <a16:creationId xmlns:a16="http://schemas.microsoft.com/office/drawing/2014/main" id="{0450683D-1D3B-355A-371D-F395EAC71F03}"/>
              </a:ext>
            </a:extLst>
          </p:cNvPr>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302672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Arial" panose="020B0604020202020204" pitchFamily="34" charset="0"/>
                <a:ea typeface="Calibri" panose="020F0502020204030204" pitchFamily="34" charset="0"/>
              </a:rPr>
              <a:t>This slide can help you share the ‘structure’ of RRSA with your colleagues and provide and an overview of the programme. </a:t>
            </a:r>
          </a:p>
          <a:p>
            <a:pPr>
              <a:lnSpc>
                <a:spcPct val="107000"/>
              </a:lnSpc>
              <a:spcAft>
                <a:spcPts val="800"/>
              </a:spcAft>
            </a:pPr>
            <a:endParaRPr lang="en-GB" sz="1800">
              <a:effectLst/>
              <a:latin typeface="Arial" panose="020B0604020202020204" pitchFamily="34" charset="0"/>
              <a:ea typeface="Calibri" panose="020F0502020204030204" pitchFamily="34" charset="0"/>
            </a:endParaRPr>
          </a:p>
          <a:p>
            <a:pPr>
              <a:lnSpc>
                <a:spcPct val="107000"/>
              </a:lnSpc>
              <a:spcAft>
                <a:spcPts val="800"/>
              </a:spcAft>
            </a:pPr>
            <a:r>
              <a:rPr lang="en-GB" sz="1800">
                <a:effectLst/>
                <a:latin typeface="Arial" panose="020B0604020202020204" pitchFamily="34" charset="0"/>
                <a:ea typeface="Calibri" panose="020F0502020204030204" pitchFamily="34" charset="0"/>
              </a:rPr>
              <a:t>These three strands are not unique to the Award, they are recognised globally as the pillars for most human rights education.  </a:t>
            </a:r>
          </a:p>
          <a:p>
            <a:pPr>
              <a:lnSpc>
                <a:spcPct val="107000"/>
              </a:lnSpc>
              <a:spcAft>
                <a:spcPts val="800"/>
              </a:spcAft>
            </a:pPr>
            <a:endParaRPr lang="en-GB" sz="1800">
              <a:effectLst/>
              <a:latin typeface="Arial" panose="020B0604020202020204" pitchFamily="34" charset="0"/>
              <a:ea typeface="Calibri" panose="020F0502020204030204" pitchFamily="34" charset="0"/>
            </a:endParaRPr>
          </a:p>
          <a:p>
            <a:pPr>
              <a:lnSpc>
                <a:spcPct val="107000"/>
              </a:lnSpc>
              <a:spcAft>
                <a:spcPts val="800"/>
              </a:spcAft>
            </a:pPr>
            <a:r>
              <a:rPr lang="en-GB" sz="1800">
                <a:effectLst/>
                <a:latin typeface="Arial" panose="020B0604020202020204" pitchFamily="34" charset="0"/>
                <a:ea typeface="Calibri" panose="020F0502020204030204" pitchFamily="34" charset="0"/>
              </a:rPr>
              <a:t>You make like to share the </a:t>
            </a:r>
            <a:r>
              <a:rPr lang="en-GB" sz="18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Outcomes document</a:t>
            </a:r>
            <a:r>
              <a:rPr lang="en-GB" sz="1800" u="sng" kern="100">
                <a:solidFill>
                  <a:srgbClr val="467886"/>
                </a:solidFill>
                <a:latin typeface="Aptos" panose="020B0004020202020204" pitchFamily="34" charset="0"/>
                <a:ea typeface="Aptos" panose="020B0004020202020204" pitchFamily="34" charset="0"/>
                <a:cs typeface="Times New Roman" panose="02020603050405020304" pitchFamily="18" charset="0"/>
              </a:rPr>
              <a:t> </a:t>
            </a:r>
            <a:r>
              <a:rPr lang="en-GB" sz="1800">
                <a:effectLst/>
                <a:latin typeface="Arial" panose="020B0604020202020204" pitchFamily="34" charset="0"/>
                <a:ea typeface="Calibri" panose="020F0502020204030204" pitchFamily="34" charset="0"/>
              </a:rPr>
              <a:t>with your colleagues.</a:t>
            </a:r>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b="0" i="0" u="none" strike="noStrike">
                <a:solidFill>
                  <a:srgbClr val="000000"/>
                </a:solidFill>
                <a:effectLst/>
                <a:latin typeface="Arial"/>
                <a:cs typeface="Arial"/>
              </a:rPr>
              <a:t>Presenter notes: This slide provides an opportunity to remind colleagues of where this learning fits within the ‘structure’ of RRSA which includes three strands: Teaching about rights; through rights; and for rights, as outlined in the previous slide.</a:t>
            </a:r>
            <a:r>
              <a:rPr lang="en-GB" sz="1800">
                <a:solidFill>
                  <a:srgbClr val="000000"/>
                </a:solidFill>
                <a:latin typeface="Arial"/>
                <a:cs typeface="Arial"/>
              </a:rPr>
              <a:t> </a:t>
            </a:r>
            <a:endParaRPr lang="en-GB" sz="1800">
              <a:solidFill>
                <a:srgbClr val="444444"/>
              </a:solidFill>
              <a:latin typeface="Arial"/>
              <a:cs typeface="Arial"/>
            </a:endParaRPr>
          </a:p>
          <a:p>
            <a:endParaRPr lang="en-GB" sz="1800">
              <a:solidFill>
                <a:srgbClr val="000000"/>
              </a:solidFill>
              <a:latin typeface="Arial"/>
              <a:cs typeface="Arial"/>
            </a:endParaRPr>
          </a:p>
          <a:p>
            <a:r>
              <a:rPr lang="en-GB" sz="1800">
                <a:solidFill>
                  <a:srgbClr val="000000"/>
                </a:solidFill>
                <a:latin typeface="Arial"/>
                <a:cs typeface="Arial"/>
              </a:rPr>
              <a:t>This Spotlight ties in nicely with </a:t>
            </a:r>
            <a:r>
              <a:rPr lang="en-GB" sz="1800" b="0" i="0" u="none" strike="noStrike">
                <a:solidFill>
                  <a:srgbClr val="000000"/>
                </a:solidFill>
                <a:effectLst/>
                <a:latin typeface="Arial"/>
                <a:cs typeface="Arial"/>
              </a:rPr>
              <a:t>Strand A, Outcome 1: </a:t>
            </a:r>
            <a:r>
              <a:rPr lang="en-US" sz="1800" b="0" i="0">
                <a:solidFill>
                  <a:srgbClr val="444444"/>
                </a:solidFill>
                <a:effectLst/>
                <a:latin typeface="Arial"/>
                <a:cs typeface="Arial"/>
              </a:rPr>
              <a:t>​</a:t>
            </a:r>
          </a:p>
          <a:p>
            <a:endParaRPr lang="en-GB" sz="1800" b="0" i="0">
              <a:solidFill>
                <a:srgbClr val="444444"/>
              </a:solidFill>
              <a:effectLst/>
              <a:latin typeface="Arial"/>
              <a:cs typeface="Arial"/>
            </a:endParaRPr>
          </a:p>
          <a:p>
            <a:pPr algn="l" rtl="0" fontAlgn="base"/>
            <a:r>
              <a:rPr lang="en-GB" sz="1800" b="0" i="0">
                <a:solidFill>
                  <a:srgbClr val="444444"/>
                </a:solidFill>
                <a:effectLst/>
                <a:latin typeface="Arial"/>
                <a:cs typeface="Arial"/>
              </a:rPr>
              <a:t>​</a:t>
            </a:r>
            <a:r>
              <a:rPr lang="en-GB" sz="1800" b="0" i="0" u="none" strike="noStrike">
                <a:solidFill>
                  <a:srgbClr val="000000"/>
                </a:solidFill>
                <a:effectLst/>
                <a:latin typeface="Arial"/>
                <a:cs typeface="Arial"/>
              </a:rPr>
              <a:t>Pupils (and duty bearers) need to develop knowledge and understanding of children’s rights and how children and young people can access their rights, or not, in their own community and the wider world. This pack helps adults working within a Rights Respecting School to develop and deepen their own knowledge of children’s rights, which will in turn help them to support children and young people to develop their understanding.</a:t>
            </a:r>
            <a:endParaRPr lang="en-US" sz="1800" b="0" i="0">
              <a:solidFill>
                <a:srgbClr val="444444"/>
              </a:solidFill>
              <a:effectLst/>
              <a:latin typeface="Arial"/>
              <a:cs typeface="Arial"/>
            </a:endParaRPr>
          </a:p>
          <a:p>
            <a:pPr algn="l" rtl="0" fontAlgn="base"/>
            <a:r>
              <a:rPr lang="en-GB" sz="1800" b="0" i="0">
                <a:solidFill>
                  <a:srgbClr val="444444"/>
                </a:solidFill>
                <a:effectLst/>
                <a:latin typeface="Arial"/>
                <a:cs typeface="Arial"/>
              </a:rPr>
              <a:t>​</a:t>
            </a:r>
            <a:endParaRPr lang="en-US" sz="1800" b="0" i="0">
              <a:solidFill>
                <a:srgbClr val="444444"/>
              </a:solidFill>
              <a:effectLst/>
              <a:latin typeface="Arial"/>
              <a:cs typeface="Arial"/>
            </a:endParaRPr>
          </a:p>
          <a:p>
            <a:pPr algn="l" rtl="0" fontAlgn="base"/>
            <a:r>
              <a:rPr lang="en-GB" sz="1800" b="0" i="0" u="none" strike="noStrike">
                <a:solidFill>
                  <a:srgbClr val="000000"/>
                </a:solidFill>
                <a:effectLst/>
                <a:latin typeface="Arial"/>
                <a:cs typeface="Arial"/>
              </a:rPr>
              <a:t>The full text of the Strands and Outcomes of the Award can be found here:</a:t>
            </a:r>
            <a:r>
              <a:rPr lang="en-US" sz="1800" b="0" i="0">
                <a:solidFill>
                  <a:srgbClr val="444444"/>
                </a:solidFill>
                <a:effectLst/>
                <a:latin typeface="Arial"/>
                <a:cs typeface="Arial"/>
              </a:rPr>
              <a:t>​</a:t>
            </a:r>
            <a:endParaRPr lang="en-GB" sz="1800" b="0" i="0">
              <a:solidFill>
                <a:srgbClr val="000000"/>
              </a:solidFill>
              <a:effectLst/>
              <a:latin typeface="Arial"/>
              <a:cs typeface="Arial"/>
            </a:endParaRPr>
          </a:p>
          <a:p>
            <a:pPr algn="l" rtl="0" fontAlgn="base"/>
            <a:r>
              <a:rPr lang="en-GB" sz="1800" b="0" i="0" u="none" strike="noStrike">
                <a:solidFill>
                  <a:srgbClr val="000000"/>
                </a:solidFill>
                <a:effectLst/>
                <a:latin typeface="Arial"/>
                <a:cs typeface="Arial"/>
              </a:rPr>
              <a:t>www.unicef.org.uk/rights-respecting-schools/wp-content/uploads/sites/4/2015/06/RRSA-Strands-and-Outcomes-at-Silver-and-Gold-1.pdf</a:t>
            </a:r>
            <a:r>
              <a:rPr lang="en-US" sz="1800" b="0" i="0">
                <a:solidFill>
                  <a:srgbClr val="444444"/>
                </a:solidFill>
                <a:effectLst/>
                <a:latin typeface="Arial"/>
                <a:cs typeface="Arial"/>
              </a:rPr>
              <a:t>​</a:t>
            </a:r>
          </a:p>
          <a:p>
            <a:pPr algn="l" rtl="0" fontAlgn="base"/>
            <a:r>
              <a:rPr lang="en-GB" sz="2800" b="0" i="0">
                <a:solidFill>
                  <a:srgbClr val="444444"/>
                </a:solidFill>
                <a:effectLst/>
                <a:latin typeface="Calibri"/>
                <a:ea typeface="Calibri"/>
                <a:cs typeface="Calibri"/>
              </a:rPr>
              <a:t>​</a:t>
            </a:r>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b="0" i="0" u="none" strike="noStrike">
                <a:solidFill>
                  <a:srgbClr val="000000"/>
                </a:solidFill>
                <a:effectLst/>
                <a:latin typeface="Arial"/>
                <a:cs typeface="Arial"/>
              </a:rPr>
              <a:t>Presenter notes: The focus here is to have colleagues look at the Convention again. Encourage colleagues to look at the articles and discuss how they </a:t>
            </a:r>
            <a:r>
              <a:rPr lang="en-GB" sz="1800">
                <a:solidFill>
                  <a:srgbClr val="000000"/>
                </a:solidFill>
                <a:latin typeface="Arial"/>
                <a:cs typeface="Arial"/>
              </a:rPr>
              <a:t>are</a:t>
            </a:r>
            <a:r>
              <a:rPr lang="en-GB" sz="1800" b="0" i="0" u="none" strike="noStrike">
                <a:solidFill>
                  <a:srgbClr val="000000"/>
                </a:solidFill>
                <a:effectLst/>
                <a:latin typeface="Arial"/>
                <a:cs typeface="Arial"/>
              </a:rPr>
              <a:t> applied in school.  </a:t>
            </a:r>
          </a:p>
          <a:p>
            <a:pPr fontAlgn="base"/>
            <a:r>
              <a:rPr lang="en-GB" sz="1800">
                <a:solidFill>
                  <a:srgbClr val="000000"/>
                </a:solidFill>
                <a:latin typeface="Arial"/>
                <a:cs typeface="Arial"/>
              </a:rPr>
              <a:t>Encourage sharing and discussion about the articles people are less confident with.</a:t>
            </a:r>
            <a:r>
              <a:rPr lang="en-US" sz="1800" b="0" i="0">
                <a:solidFill>
                  <a:srgbClr val="444444"/>
                </a:solidFill>
                <a:effectLst/>
                <a:latin typeface="Arial"/>
                <a:cs typeface="Arial"/>
              </a:rPr>
              <a:t>​</a:t>
            </a:r>
            <a:endParaRPr lang="en-US">
              <a:latin typeface="Arial"/>
              <a:cs typeface="Arial"/>
            </a:endParaRPr>
          </a:p>
          <a:p>
            <a:pPr algn="l" rtl="0" fontAlgn="base"/>
            <a:r>
              <a:rPr lang="en-US" sz="1800" b="0" i="0">
                <a:solidFill>
                  <a:srgbClr val="444444"/>
                </a:solidFill>
                <a:effectLst/>
                <a:latin typeface="Arial"/>
                <a:cs typeface="Arial"/>
              </a:rPr>
              <a:t>​</a:t>
            </a:r>
          </a:p>
          <a:p>
            <a:pPr fontAlgn="base"/>
            <a:r>
              <a:rPr lang="en-GB" sz="1800" b="0" i="0">
                <a:solidFill>
                  <a:srgbClr val="444444"/>
                </a:solidFill>
                <a:effectLst/>
                <a:latin typeface="Arial"/>
                <a:cs typeface="Arial"/>
              </a:rPr>
              <a:t>​</a:t>
            </a:r>
            <a:r>
              <a:rPr lang="en-GB" sz="1800" b="0" i="0" u="none" strike="noStrike">
                <a:solidFill>
                  <a:srgbClr val="000000"/>
                </a:solidFill>
                <a:effectLst/>
                <a:latin typeface="Arial"/>
                <a:cs typeface="Arial"/>
              </a:rPr>
              <a:t>CRC Summary: </a:t>
            </a:r>
            <a:r>
              <a:rPr lang="en-US" sz="800" b="0" i="0">
                <a:solidFill>
                  <a:srgbClr val="444444"/>
                </a:solidFill>
                <a:effectLst/>
                <a:latin typeface="Arial"/>
                <a:cs typeface="Arial"/>
              </a:rPr>
              <a:t>​</a:t>
            </a:r>
            <a:r>
              <a:rPr lang="en-GB" sz="800" b="0" i="0" u="none" strike="noStrike">
                <a:solidFill>
                  <a:srgbClr val="000000"/>
                </a:solidFill>
                <a:effectLst/>
                <a:latin typeface="Arial"/>
                <a:cs typeface="Arial"/>
              </a:rPr>
              <a:t>https://www.unicef.org.uk/rights-respecting-schools/wp-content/uploads/sites/4/2017/01/uncrc_summary-1_1.pdf </a:t>
            </a:r>
            <a:r>
              <a:rPr lang="en-US" sz="800" b="0" i="0">
                <a:solidFill>
                  <a:srgbClr val="444444"/>
                </a:solidFill>
                <a:effectLst/>
                <a:latin typeface="Arial"/>
                <a:cs typeface="Arial"/>
              </a:rPr>
              <a:t>​</a:t>
            </a:r>
          </a:p>
          <a:p>
            <a:pPr algn="l" rtl="0" fontAlgn="base"/>
            <a:endParaRPr lang="en-US" sz="1800" b="0" i="0">
              <a:solidFill>
                <a:srgbClr val="444444"/>
              </a:solidFill>
              <a:effectLst/>
              <a:latin typeface="Arial"/>
              <a:cs typeface="Arial"/>
            </a:endParaRPr>
          </a:p>
          <a:p>
            <a:pPr algn="l" rtl="0" fontAlgn="base"/>
            <a:r>
              <a:rPr lang="en-GB" sz="1800" b="0" i="0">
                <a:solidFill>
                  <a:srgbClr val="444444"/>
                </a:solidFill>
                <a:effectLst/>
                <a:latin typeface="Arial"/>
                <a:cs typeface="Arial"/>
              </a:rPr>
              <a:t>​</a:t>
            </a:r>
            <a:r>
              <a:rPr lang="en-GB" sz="1800" b="0" i="0" u="none" strike="noStrike">
                <a:solidFill>
                  <a:srgbClr val="000000"/>
                </a:solidFill>
                <a:effectLst/>
                <a:latin typeface="Arial"/>
                <a:cs typeface="Arial"/>
              </a:rPr>
              <a:t>unicef.uk/</a:t>
            </a:r>
            <a:r>
              <a:rPr lang="en-GB" sz="1800" b="0" i="0" u="none" strike="noStrike" err="1">
                <a:solidFill>
                  <a:srgbClr val="000000"/>
                </a:solidFill>
                <a:effectLst/>
                <a:latin typeface="Arial"/>
                <a:cs typeface="Arial"/>
              </a:rPr>
              <a:t>CRC_Icons</a:t>
            </a:r>
            <a:r>
              <a:rPr lang="en-US" sz="1800" b="0" i="0" u="none" strike="noStrike">
                <a:solidFill>
                  <a:srgbClr val="444444"/>
                </a:solidFill>
                <a:effectLst/>
                <a:latin typeface="Arial"/>
                <a:cs typeface="Arial"/>
              </a:rPr>
              <a:t>: </a:t>
            </a:r>
            <a:r>
              <a:rPr lang="en-GB" sz="1000" b="0" i="0" u="none" strike="noStrike">
                <a:solidFill>
                  <a:srgbClr val="000000"/>
                </a:solidFill>
                <a:effectLst/>
                <a:latin typeface="Arial"/>
                <a:cs typeface="Arial"/>
                <a:hlinkClick r:id="rId3"/>
              </a:rPr>
              <a:t>https://www.unicef.org.uk/rights-respecting-schools/wp-content/uploads/sites/4/2019/11/UN0332751.pdf</a:t>
            </a:r>
            <a:r>
              <a:rPr lang="en-US" sz="1000" b="0" i="0">
                <a:solidFill>
                  <a:srgbClr val="444444"/>
                </a:solidFill>
                <a:effectLst/>
                <a:latin typeface="Arial"/>
                <a:cs typeface="Arial"/>
                <a:hlinkClick r:id="rId3"/>
              </a:rPr>
              <a:t>​</a:t>
            </a:r>
          </a:p>
          <a:p>
            <a:endParaRPr lang="en-US" sz="1800" b="1">
              <a:solidFill>
                <a:srgbClr val="444444"/>
              </a:solidFill>
              <a:latin typeface="Arial"/>
              <a:cs typeface="Arial"/>
            </a:endParaRPr>
          </a:p>
          <a:p>
            <a:r>
              <a:rPr lang="en-US" b="1">
                <a:solidFill>
                  <a:srgbClr val="444444"/>
                </a:solidFill>
                <a:ea typeface="Calibri"/>
                <a:cs typeface="Calibri"/>
              </a:rPr>
              <a:t>Different versions of the Convention, individual CRC articles, different languages, GIFs, PowerPoint with rolling CRC articles: </a:t>
            </a:r>
            <a:endParaRPr lang="en-US" b="1">
              <a:solidFill>
                <a:srgbClr val="444444"/>
              </a:solidFill>
            </a:endParaRPr>
          </a:p>
          <a:p>
            <a:r>
              <a:rPr lang="en-US" sz="1000">
                <a:solidFill>
                  <a:srgbClr val="444444"/>
                </a:solidFill>
                <a:hlinkClick r:id="rId4">
                  <a:extLst>
                    <a:ext uri="{A12FA001-AC4F-418D-AE19-62706E023703}">
                      <ahyp:hlinkClr xmlns:ahyp="http://schemas.microsoft.com/office/drawing/2018/hyperlinkcolor" val="tx"/>
                    </a:ext>
                  </a:extLst>
                </a:hlinkClick>
              </a:rPr>
              <a:t>https://weshare.unicef.org/CS.aspx?VP3=SearchResult&amp;STID=2AMZIFJJXAUY</a:t>
            </a:r>
            <a:r>
              <a:rPr lang="en-US" sz="1000">
                <a:solidFill>
                  <a:srgbClr val="444444"/>
                </a:solidFill>
              </a:rPr>
              <a:t> </a:t>
            </a:r>
            <a:endParaRPr lang="en-US" sz="1000"/>
          </a:p>
          <a:p>
            <a:pPr algn="l" rtl="0" fontAlgn="base"/>
            <a:r>
              <a:rPr lang="en-US" sz="1800" b="0" i="0">
                <a:solidFill>
                  <a:srgbClr val="444444"/>
                </a:solidFill>
                <a:effectLst/>
                <a:latin typeface="Arial"/>
                <a:cs typeface="Arial"/>
              </a:rPr>
              <a:t>​</a:t>
            </a:r>
          </a:p>
          <a:p>
            <a:pPr algn="l" rtl="0" fontAlgn="base"/>
            <a:r>
              <a:rPr lang="en-GB" sz="4000" b="0" i="0">
                <a:solidFill>
                  <a:srgbClr val="444444"/>
                </a:solidFill>
                <a:effectLst/>
                <a:latin typeface="Calibri"/>
                <a:ea typeface="Calibri"/>
                <a:cs typeface="Calibri"/>
              </a:rPr>
              <a:t>​</a:t>
            </a:r>
          </a:p>
          <a:p>
            <a:pPr algn="l" rtl="0" fontAlgn="base"/>
            <a:r>
              <a:rPr lang="en-GB" sz="2800" b="0" i="0">
                <a:solidFill>
                  <a:srgbClr val="444444"/>
                </a:solidFill>
                <a:effectLst/>
                <a:latin typeface="Calibri"/>
                <a:ea typeface="Calibri"/>
                <a:cs typeface="Calibri"/>
              </a:rPr>
              <a:t>​</a:t>
            </a:r>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1205065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pic>
        <p:nvPicPr>
          <p:cNvPr id="3" name="Picture 2" descr="Two girls sitting on a bench reading books&#10;&#10;Description automatically generated">
            <a:extLst>
              <a:ext uri="{FF2B5EF4-FFF2-40B4-BE49-F238E27FC236}">
                <a16:creationId xmlns:a16="http://schemas.microsoft.com/office/drawing/2014/main" id="{FFB28F96-49FF-4F8D-BF89-55C5C7B8E9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470" t="1228" r="13482"/>
          <a:stretch/>
        </p:blipFill>
        <p:spPr>
          <a:xfrm>
            <a:off x="5834061" y="0"/>
            <a:ext cx="6357939" cy="6858000"/>
          </a:xfrm>
          <a:prstGeom prst="rect">
            <a:avLst/>
          </a:prstGeom>
        </p:spPr>
      </p:pic>
      <p:sp>
        <p:nvSpPr>
          <p:cNvPr id="4" name="TextBox 3">
            <a:extLst>
              <a:ext uri="{FF2B5EF4-FFF2-40B4-BE49-F238E27FC236}">
                <a16:creationId xmlns:a16="http://schemas.microsoft.com/office/drawing/2014/main" id="{0086905C-A3D1-FCCE-8C99-FE0DBD62CEF4}"/>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UNICEF/Karimi</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a:solidFill>
                  <a:schemeClr val="bg1"/>
                </a:solidFill>
                <a:latin typeface="Univers LT Pro 45 Light" panose="020B0403020202020204" pitchFamily="34" charset="77"/>
              </a:rPr>
              <a:t>My favourite thing here is studying, especially numbers and mathematics</a:t>
            </a:r>
            <a:r>
              <a:rPr lang="en-GB" sz="1200" b="0" i="0">
                <a:solidFill>
                  <a:schemeClr val="bg1"/>
                </a:solidFill>
                <a:latin typeface="Univers LT Pro 45 Light" panose="020B0403020202020204" pitchFamily="34" charset="77"/>
              </a:rPr>
              <a:t>”, she smiles.</a:t>
            </a:r>
          </a:p>
          <a:p>
            <a:pPr algn="l"/>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a:t>
            </a:r>
            <a:r>
              <a:rPr lang="en-GB" sz="800" b="0" i="0" err="1">
                <a:solidFill>
                  <a:schemeClr val="bg1"/>
                </a:solidFill>
                <a:effectLst/>
                <a:latin typeface="Univers LT Pro 45 Light" panose="020B0403020202020204" pitchFamily="34" charset="77"/>
              </a:rPr>
              <a:t>UNICEF</a:t>
            </a:r>
            <a:r>
              <a:rPr lang="en-GB" sz="800" b="0" i="0" err="1">
                <a:solidFill>
                  <a:schemeClr val="bg1"/>
                </a:solidFill>
                <a:effectLst/>
                <a:latin typeface="Montserrat" pitchFamily="2" charset="77"/>
              </a:rPr>
              <a:t>Sandag</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a:solidFill>
                  <a:schemeClr val="bg1"/>
                </a:solidFill>
                <a:effectLst/>
                <a:latin typeface="Univers LT Pro 45 Light" panose="020B0403020202020204" pitchFamily="34" charset="77"/>
              </a:rPr>
              <a:t>2-year-old </a:t>
            </a:r>
            <a:r>
              <a:rPr lang="en-GB" sz="1200" b="0" i="0" err="1">
                <a:solidFill>
                  <a:schemeClr val="bg1"/>
                </a:solidFill>
                <a:effectLst/>
                <a:latin typeface="Univers LT Pro 45 Light" panose="020B0403020202020204" pitchFamily="34" charset="77"/>
              </a:rPr>
              <a:t>Anirlan</a:t>
            </a:r>
            <a:r>
              <a:rPr lang="en-GB" sz="1200" b="0" i="0">
                <a:solidFill>
                  <a:schemeClr val="bg1"/>
                </a:solidFill>
                <a:effectLst/>
                <a:latin typeface="Univers LT Pro 45 Light" panose="020B0403020202020204" pitchFamily="34" charset="77"/>
              </a:rPr>
              <a:t> lives in Mongolia with her mother, </a:t>
            </a:r>
            <a:r>
              <a:rPr lang="en-GB" sz="1200" b="0" i="0" err="1">
                <a:solidFill>
                  <a:schemeClr val="bg1"/>
                </a:solidFill>
                <a:effectLst/>
                <a:latin typeface="Univers LT Pro 45 Light" panose="020B0403020202020204" pitchFamily="34" charset="77"/>
              </a:rPr>
              <a:t>Otgonbayar</a:t>
            </a:r>
            <a:r>
              <a:rPr lang="en-GB" sz="1200" b="0" i="0">
                <a:solidFill>
                  <a:schemeClr val="bg1"/>
                </a:solidFill>
                <a:effectLst/>
                <a:latin typeface="Univers LT Pro 45 Light" panose="020B0403020202020204" pitchFamily="34" charset="77"/>
              </a:rPr>
              <a:t>. UNICEF health worker, </a:t>
            </a:r>
            <a:r>
              <a:rPr lang="en-GB" sz="1200" b="0" i="0" err="1">
                <a:solidFill>
                  <a:schemeClr val="bg1"/>
                </a:solidFill>
                <a:effectLst/>
                <a:latin typeface="Univers LT Pro 45 Light" panose="020B0403020202020204" pitchFamily="34" charset="77"/>
              </a:rPr>
              <a:t>Ogi</a:t>
            </a:r>
            <a:r>
              <a:rPr lang="en-GB" sz="1200" b="0" i="0">
                <a:solidFill>
                  <a:schemeClr val="bg1"/>
                </a:solidFill>
                <a:effectLst/>
                <a:latin typeface="Univers LT Pro 45 Light" panose="020B0403020202020204" pitchFamily="34" charset="77"/>
              </a:rPr>
              <a:t> travels hundreds of miles to vaccinate children in </a:t>
            </a:r>
            <a:r>
              <a:rPr lang="en-GB" sz="1200" b="0" i="0" err="1">
                <a:solidFill>
                  <a:schemeClr val="bg1"/>
                </a:solidFill>
                <a:effectLst/>
                <a:latin typeface="Univers LT Pro 45 Light" panose="020B0403020202020204" pitchFamily="34" charset="77"/>
              </a:rPr>
              <a:t>Anirlan’s</a:t>
            </a:r>
            <a:r>
              <a:rPr lang="en-GB" sz="1200" b="0" i="0">
                <a:solidFill>
                  <a:schemeClr val="bg1"/>
                </a:solidFill>
                <a:effectLst/>
                <a:latin typeface="Univers LT Pro 45 Light" panose="020B0403020202020204" pitchFamily="34" charset="77"/>
              </a:rPr>
              <a:t> remote community.</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Issaa</a:t>
            </a:r>
            <a:endParaRPr lang="en-US" sz="800" b="0" i="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 name="TextBox 5">
            <a:extLst>
              <a:ext uri="{FF2B5EF4-FFF2-40B4-BE49-F238E27FC236}">
                <a16:creationId xmlns:a16="http://schemas.microsoft.com/office/drawing/2014/main" id="{F7C47011-FFB4-3BE8-3146-7B47FDC3C3A7}"/>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3" name="Picture 2" descr="A child in a white shirt reading a book&#10;&#10;Description automatically generated with low confidence">
            <a:extLst>
              <a:ext uri="{FF2B5EF4-FFF2-40B4-BE49-F238E27FC236}">
                <a16:creationId xmlns:a16="http://schemas.microsoft.com/office/drawing/2014/main" id="{617C704A-FCFF-2AD6-EB5E-C1E42464F2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6114288" cy="6858000"/>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88" y="-4571"/>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2081898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664656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a:t>CLICK TO EDIT TITLE</a:t>
            </a:r>
            <a:endParaRPr lang="en-GB"/>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a:solidFill>
                  <a:srgbClr val="00AEEF"/>
                </a:solidFill>
              </a:rPr>
              <a:t>“Click to edit. Add a quote or stat here. You can pull out key </a:t>
            </a:r>
            <a:br>
              <a:rPr lang="en-US" sz="2800">
                <a:solidFill>
                  <a:srgbClr val="00AEEF"/>
                </a:solidFill>
              </a:rPr>
            </a:br>
            <a:r>
              <a:rPr lang="en-US" sz="2800">
                <a:solidFill>
                  <a:schemeClr val="tx1"/>
                </a:solidFill>
              </a:rPr>
              <a:t>words</a:t>
            </a:r>
            <a:r>
              <a:rPr lang="en-US" sz="2800">
                <a:solidFill>
                  <a:srgbClr val="00AEEF"/>
                </a:solidFill>
              </a:rPr>
              <a:t> or </a:t>
            </a:r>
            <a:r>
              <a:rPr lang="en-US" sz="2800">
                <a:solidFill>
                  <a:schemeClr val="tx1"/>
                </a:solidFill>
              </a:rPr>
              <a:t>phrases </a:t>
            </a:r>
            <a:r>
              <a:rPr lang="en-US" sz="2800">
                <a:solidFill>
                  <a:srgbClr val="00AEEF"/>
                </a:solidFill>
              </a:rPr>
              <a:t>in a </a:t>
            </a:r>
            <a:br>
              <a:rPr lang="en-US" sz="2800">
                <a:solidFill>
                  <a:srgbClr val="00AEEF"/>
                </a:solidFill>
              </a:rPr>
            </a:br>
            <a:r>
              <a:rPr lang="en-US" sz="2800">
                <a:solidFill>
                  <a:srgbClr val="00AEEF"/>
                </a:solidFill>
              </a:rPr>
              <a:t>secondary </a:t>
            </a:r>
            <a:r>
              <a:rPr lang="en-US" sz="2800" err="1">
                <a:solidFill>
                  <a:srgbClr val="00AEEF"/>
                </a:solidFill>
              </a:rPr>
              <a:t>colour</a:t>
            </a:r>
            <a:r>
              <a:rPr lang="en-US" sz="2800">
                <a:solidFill>
                  <a:srgbClr val="00AEEF"/>
                </a:solidFill>
              </a:rPr>
              <a:t>.”</a:t>
            </a:r>
            <a:endParaRPr lang="en-GB" sz="280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UNICEF/Sokol</a:t>
            </a:r>
            <a:endParaRPr lang="en-US" sz="800" b="0" i="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a:solidFill>
                  <a:schemeClr val="bg1"/>
                </a:solidFill>
                <a:effectLst/>
                <a:latin typeface="Open Sans" panose="020B0606030504020204" pitchFamily="34" charset="0"/>
              </a:rPr>
              <a:t>© UNICEF/Al-Basha</a:t>
            </a:r>
            <a:endParaRPr lang="en-US" sz="80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a:solidFill>
                  <a:schemeClr val="bg1"/>
                </a:solidFill>
                <a:effectLst/>
                <a:latin typeface="Open Sans" panose="020B0606030504020204" pitchFamily="34" charset="0"/>
              </a:rPr>
              <a:t>© UNICEF/</a:t>
            </a:r>
            <a:r>
              <a:rPr lang="en-GB" sz="800" b="0" i="0" err="1">
                <a:solidFill>
                  <a:schemeClr val="bg1"/>
                </a:solidFill>
                <a:effectLst/>
                <a:latin typeface="Open Sans" panose="020B0606030504020204" pitchFamily="34" charset="0"/>
              </a:rPr>
              <a:t>Dejongh</a:t>
            </a:r>
            <a:endParaRPr lang="en-US" sz="80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a:solidFill>
                  <a:schemeClr val="bg1"/>
                </a:solidFill>
                <a:latin typeface="Univers LT Pro 45 Light" panose="020B0403020202020204" pitchFamily="34" charset="77"/>
              </a:rPr>
              <a:t>Tato </a:t>
            </a:r>
            <a:r>
              <a:rPr lang="en-GB" sz="1200" b="0" i="0" err="1">
                <a:solidFill>
                  <a:schemeClr val="bg1"/>
                </a:solidFill>
                <a:latin typeface="Univers LT Pro 45 Light" panose="020B0403020202020204" pitchFamily="34" charset="77"/>
              </a:rPr>
              <a:t>Guyo</a:t>
            </a:r>
            <a:r>
              <a:rPr lang="en-GB" sz="1200" b="0" i="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Matas</a:t>
            </a:r>
            <a:endParaRPr lang="en-US" sz="800" b="0" i="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a:latin typeface="Univers LT Pro 45 Light" panose="020B0403020202020204" pitchFamily="34" charset="77"/>
              </a:rPr>
              <a:t>"I wash my hands so germs don't get on them," </a:t>
            </a:r>
            <a:r>
              <a:rPr lang="en-GB" sz="1200" b="0" i="0">
                <a:latin typeface="Univers LT Pro 45 Light" panose="020B0403020202020204" pitchFamily="34" charset="77"/>
              </a:rPr>
              <a:t>says </a:t>
            </a:r>
            <a:r>
              <a:rPr lang="en-GB" sz="1200" b="0" i="0" err="1">
                <a:latin typeface="Univers LT Pro 45 Light" panose="020B0403020202020204" pitchFamily="34" charset="77"/>
              </a:rPr>
              <a:t>Dareen</a:t>
            </a:r>
            <a:r>
              <a:rPr lang="en-GB" sz="1200" b="0" i="0">
                <a:latin typeface="Univers LT Pro 45 Light" panose="020B0403020202020204" pitchFamily="34" charset="77"/>
              </a:rPr>
              <a:t>, 6, at school in Jordan. UNICEF is supporting the Government of Jordan to improve water, sanitation and hygiene facilities in schools.</a:t>
            </a:r>
            <a:endParaRPr lang="en-US" sz="1200" b="0" i="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Mulala</a:t>
            </a:r>
            <a:endParaRPr lang="en-US" sz="800" b="0" i="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err="1">
                <a:solidFill>
                  <a:schemeClr val="bg1"/>
                </a:solidFill>
                <a:latin typeface="Univers LT Pro 45 Light" panose="020B0403020202020204" pitchFamily="34" charset="77"/>
              </a:rPr>
              <a:t>Anaelah</a:t>
            </a:r>
            <a:r>
              <a:rPr lang="en-GB" sz="1200" b="0" i="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Chikondi</a:t>
            </a:r>
            <a:endParaRPr lang="en-US" sz="800" b="0" i="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a:solidFill>
                  <a:schemeClr val="tx1"/>
                </a:solidFill>
                <a:latin typeface="Univers LT Pro 45 Light" panose="020B0403020202020204" pitchFamily="34" charset="77"/>
              </a:rPr>
              <a:t>Steven, 14, plays football at a UNICEF–supported Children’s Corner in Malawi.</a:t>
            </a:r>
          </a:p>
          <a:p>
            <a:pPr algn="r"/>
            <a:endParaRPr lang="en-GB" sz="1200" b="0" i="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Taxta</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54"/>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Bashizi</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a:solidFill>
                  <a:schemeClr val="tx1"/>
                </a:solidFill>
                <a:latin typeface="Univers LT Pro 45 Light" panose="020B0403020202020204" pitchFamily="34" charset="77"/>
              </a:rPr>
              <a:t>Dorcas, 10, says </a:t>
            </a:r>
            <a:r>
              <a:rPr lang="en-GB" sz="1200" b="0" i="1">
                <a:solidFill>
                  <a:schemeClr val="tx1"/>
                </a:solidFill>
                <a:latin typeface="Univers LT Pro 45 Light" panose="020B0403020202020204" pitchFamily="34" charset="77"/>
              </a:rPr>
              <a:t>"I'm going to finish my primary education soon and go on to secondary school to be a boat captain." </a:t>
            </a:r>
            <a:r>
              <a:rPr lang="en-GB" sz="1200" b="0" i="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16/04/2025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38" r:id="rId1"/>
    <p:sldLayoutId id="2147483724" r:id="rId2"/>
    <p:sldLayoutId id="2147483725" r:id="rId3"/>
    <p:sldLayoutId id="2147483726" r:id="rId4"/>
    <p:sldLayoutId id="2147483688" r:id="rId5"/>
    <p:sldLayoutId id="2147483689" r:id="rId6"/>
    <p:sldLayoutId id="2147483693" r:id="rId7"/>
    <p:sldLayoutId id="2147483697" r:id="rId8"/>
    <p:sldLayoutId id="2147483698" r:id="rId9"/>
    <p:sldLayoutId id="2147483681" r:id="rId10"/>
    <p:sldLayoutId id="2147483680" r:id="rId11"/>
    <p:sldLayoutId id="2147483686" r:id="rId12"/>
    <p:sldLayoutId id="2147483706" r:id="rId13"/>
    <p:sldLayoutId id="2147483727" r:id="rId14"/>
    <p:sldLayoutId id="2147483709" r:id="rId15"/>
    <p:sldLayoutId id="2147483694" r:id="rId16"/>
    <p:sldLayoutId id="2147483733" r:id="rId17"/>
    <p:sldLayoutId id="2147483728" r:id="rId18"/>
    <p:sldLayoutId id="2147483734" r:id="rId19"/>
    <p:sldLayoutId id="2147483736" r:id="rId20"/>
    <p:sldLayoutId id="2147483735" r:id="rId21"/>
    <p:sldLayoutId id="2147483715" r:id="rId22"/>
    <p:sldLayoutId id="2147483737" r:id="rId23"/>
    <p:sldLayoutId id="2147483679" r:id="rId24"/>
    <p:sldLayoutId id="2147483696" r:id="rId25"/>
    <p:sldLayoutId id="2147483722" r:id="rId26"/>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1.xml.rels><?xml version="1.0" encoding="UTF-8" standalone="yes"?>
<Relationships xmlns="http://schemas.openxmlformats.org/package/2006/relationships"><Relationship Id="rId3" Type="http://schemas.openxmlformats.org/officeDocument/2006/relationships/hyperlink" Target="https://crae.org.uk/sites/default/files/fields/download/CO_BRIEFING3_24_D.pdf" TargetMode="External"/><Relationship Id="rId7"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customXml" Target="../ink/ink1.xml"/><Relationship Id="rId5" Type="http://schemas.openxmlformats.org/officeDocument/2006/relationships/slide" Target="slide14.xml"/><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22.png"/><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s://www.childcomjersey.org.je/" TargetMode="External"/><Relationship Id="rId3" Type="http://schemas.openxmlformats.org/officeDocument/2006/relationships/image" Target="../media/image121.png"/><Relationship Id="rId7" Type="http://schemas.openxmlformats.org/officeDocument/2006/relationships/hyperlink" Target="https://www.niccy.org/"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hyperlink" Target="https://www.childcomwales.org.uk/" TargetMode="External"/><Relationship Id="rId5" Type="http://schemas.openxmlformats.org/officeDocument/2006/relationships/hyperlink" Target="https://www.cypcs.org.uk/" TargetMode="External"/><Relationship Id="rId4" Type="http://schemas.openxmlformats.org/officeDocument/2006/relationships/hyperlink" Target="https://www.childrenscommissioner.gov.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hyperlink" Target="https://www.unicef.org/child-rights-convention/history-child-rights" TargetMode="External"/><Relationship Id="rId13" Type="http://schemas.openxmlformats.org/officeDocument/2006/relationships/hyperlink" Target="https://crae.org.uk/sites/default/files/fields/download/CO_BRIEFING3_24_D.pdf" TargetMode="External"/><Relationship Id="rId18" Type="http://schemas.openxmlformats.org/officeDocument/2006/relationships/hyperlink" Target="https://discovery.ucl.ac.uk/id/eprint/1492723/1/DERC_ResearchPaper11-TheTheoryAndPracticeOfGlobalLearning%5b2%5d.pdf)" TargetMode="External"/><Relationship Id="rId3" Type="http://schemas.openxmlformats.org/officeDocument/2006/relationships/hyperlink" Target="https://www.unicef.org.uk/rights-respecting-schools/the-rrsa/introducing-the-crc/" TargetMode="External"/><Relationship Id="rId7" Type="http://schemas.openxmlformats.org/officeDocument/2006/relationships/hyperlink" Target="https://www.unicef.org/child-rights-convention/how-convention-works" TargetMode="External"/><Relationship Id="rId12" Type="http://schemas.openxmlformats.org/officeDocument/2006/relationships/hyperlink" Target="http://chrome-extension:/efaidnbmnnnibpcajpcglclefindmkaj/https:/assets.publishing.service.gov.uk/media/62a9fc48e90e070395bb3f78/HOW_THE_GOVERNMENT_IS_PROTECTING_YOUR_RIGHTS.pdf" TargetMode="External"/><Relationship Id="rId17" Type="http://schemas.openxmlformats.org/officeDocument/2006/relationships/hyperlink" Target="https://www.youtube.com/watch?v=I6bpLf_iNW4" TargetMode="External"/><Relationship Id="rId2" Type="http://schemas.openxmlformats.org/officeDocument/2006/relationships/notesSlide" Target="../notesSlides/notesSlide16.xml"/><Relationship Id="rId16" Type="http://schemas.openxmlformats.org/officeDocument/2006/relationships/hyperlink" Target="https://www.youtube.com/watch?v=-RFVyyOQQV8" TargetMode="External"/><Relationship Id="rId1" Type="http://schemas.openxmlformats.org/officeDocument/2006/relationships/slideLayout" Target="../slideLayouts/slideLayout17.xml"/><Relationship Id="rId6" Type="http://schemas.openxmlformats.org/officeDocument/2006/relationships/hyperlink" Target="https://www.qub.ac.uk/research-centres/CentreforChildrensRights/Resources/" TargetMode="External"/><Relationship Id="rId11" Type="http://schemas.openxmlformats.org/officeDocument/2006/relationships/hyperlink" Target="https://www.ohchr.org/en/treaty-bodies/crc" TargetMode="External"/><Relationship Id="rId5" Type="http://schemas.openxmlformats.org/officeDocument/2006/relationships/hyperlink" Target="https://www.unicef.org.uk/rights-respecting-schools/resources/teaching-resources/guidance-assemblies-lessons/abcde-of-rights/" TargetMode="External"/><Relationship Id="rId15" Type="http://schemas.openxmlformats.org/officeDocument/2006/relationships/hyperlink" Target="https://www.youtube.com/watch?v=D0C1qfkAFq0" TargetMode="External"/><Relationship Id="rId10" Type="http://schemas.openxmlformats.org/officeDocument/2006/relationships/hyperlink" Target="https://youtu.be/ct1Nt-PNpuE" TargetMode="External"/><Relationship Id="rId4" Type="http://schemas.openxmlformats.org/officeDocument/2006/relationships/hyperlink" Target="https://www.unicef.org.uk/rights-respecting-schools/resources/teaching-resources/guidance-assemblies-lessons/article-of-the-week/" TargetMode="External"/><Relationship Id="rId9" Type="http://schemas.openxmlformats.org/officeDocument/2006/relationships/hyperlink" Target="https://www.unicef.org/child-rights-convention/children-human-rights-explained" TargetMode="External"/><Relationship Id="rId14" Type="http://schemas.openxmlformats.org/officeDocument/2006/relationships/hyperlink" Target="https://assets.publishing.service.gov.uk/media/62a9fc48e90e070395bb3f78/HOW_THE_GOVERNMENT_IS_PROTECTING_YOUR_RIGHTS.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video" Target="https://www.youtube.com/embed/YfI1qU3Q4mQ?feature=oembed" TargetMode="Externa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6" Type="http://schemas.openxmlformats.org/officeDocument/2006/relationships/image" Target="../media/image52.svg"/><Relationship Id="rId21" Type="http://schemas.openxmlformats.org/officeDocument/2006/relationships/image" Target="../media/image47.png"/><Relationship Id="rId42" Type="http://schemas.openxmlformats.org/officeDocument/2006/relationships/image" Target="../media/image68.svg"/><Relationship Id="rId47" Type="http://schemas.openxmlformats.org/officeDocument/2006/relationships/image" Target="../media/image73.png"/><Relationship Id="rId63" Type="http://schemas.openxmlformats.org/officeDocument/2006/relationships/image" Target="../media/image89.png"/><Relationship Id="rId68" Type="http://schemas.openxmlformats.org/officeDocument/2006/relationships/image" Target="../media/image94.svg"/><Relationship Id="rId84" Type="http://schemas.openxmlformats.org/officeDocument/2006/relationships/image" Target="../media/image110.svg"/><Relationship Id="rId16" Type="http://schemas.openxmlformats.org/officeDocument/2006/relationships/image" Target="../media/image42.svg"/><Relationship Id="rId11" Type="http://schemas.openxmlformats.org/officeDocument/2006/relationships/image" Target="../media/image37.png"/><Relationship Id="rId32" Type="http://schemas.openxmlformats.org/officeDocument/2006/relationships/image" Target="../media/image58.svg"/><Relationship Id="rId37" Type="http://schemas.openxmlformats.org/officeDocument/2006/relationships/image" Target="../media/image63.png"/><Relationship Id="rId53" Type="http://schemas.openxmlformats.org/officeDocument/2006/relationships/image" Target="../media/image79.png"/><Relationship Id="rId58" Type="http://schemas.openxmlformats.org/officeDocument/2006/relationships/image" Target="../media/image84.svg"/><Relationship Id="rId74" Type="http://schemas.openxmlformats.org/officeDocument/2006/relationships/image" Target="../media/image100.svg"/><Relationship Id="rId79" Type="http://schemas.openxmlformats.org/officeDocument/2006/relationships/image" Target="../media/image105.png"/><Relationship Id="rId5" Type="http://schemas.openxmlformats.org/officeDocument/2006/relationships/image" Target="../media/image31.png"/><Relationship Id="rId19" Type="http://schemas.openxmlformats.org/officeDocument/2006/relationships/image" Target="../media/image45.png"/><Relationship Id="rId14" Type="http://schemas.openxmlformats.org/officeDocument/2006/relationships/image" Target="../media/image40.svg"/><Relationship Id="rId22" Type="http://schemas.openxmlformats.org/officeDocument/2006/relationships/image" Target="../media/image48.svg"/><Relationship Id="rId27" Type="http://schemas.openxmlformats.org/officeDocument/2006/relationships/image" Target="../media/image53.png"/><Relationship Id="rId30" Type="http://schemas.openxmlformats.org/officeDocument/2006/relationships/image" Target="../media/image56.svg"/><Relationship Id="rId35" Type="http://schemas.openxmlformats.org/officeDocument/2006/relationships/image" Target="../media/image61.png"/><Relationship Id="rId43" Type="http://schemas.openxmlformats.org/officeDocument/2006/relationships/image" Target="../media/image69.png"/><Relationship Id="rId48" Type="http://schemas.openxmlformats.org/officeDocument/2006/relationships/image" Target="../media/image74.svg"/><Relationship Id="rId56" Type="http://schemas.openxmlformats.org/officeDocument/2006/relationships/image" Target="../media/image82.svg"/><Relationship Id="rId64" Type="http://schemas.openxmlformats.org/officeDocument/2006/relationships/image" Target="../media/image90.svg"/><Relationship Id="rId69" Type="http://schemas.openxmlformats.org/officeDocument/2006/relationships/image" Target="../media/image95.png"/><Relationship Id="rId77" Type="http://schemas.openxmlformats.org/officeDocument/2006/relationships/image" Target="../media/image103.png"/><Relationship Id="rId8" Type="http://schemas.openxmlformats.org/officeDocument/2006/relationships/image" Target="../media/image34.svg"/><Relationship Id="rId51" Type="http://schemas.openxmlformats.org/officeDocument/2006/relationships/image" Target="../media/image77.png"/><Relationship Id="rId72" Type="http://schemas.openxmlformats.org/officeDocument/2006/relationships/image" Target="../media/image98.svg"/><Relationship Id="rId80" Type="http://schemas.openxmlformats.org/officeDocument/2006/relationships/image" Target="../media/image106.svg"/><Relationship Id="rId85" Type="http://schemas.openxmlformats.org/officeDocument/2006/relationships/image" Target="../media/image111.png"/><Relationship Id="rId3" Type="http://schemas.openxmlformats.org/officeDocument/2006/relationships/image" Target="../media/image28.png"/><Relationship Id="rId12" Type="http://schemas.openxmlformats.org/officeDocument/2006/relationships/image" Target="../media/image38.svg"/><Relationship Id="rId17" Type="http://schemas.openxmlformats.org/officeDocument/2006/relationships/image" Target="../media/image43.png"/><Relationship Id="rId25" Type="http://schemas.openxmlformats.org/officeDocument/2006/relationships/image" Target="../media/image51.png"/><Relationship Id="rId33" Type="http://schemas.openxmlformats.org/officeDocument/2006/relationships/image" Target="../media/image59.png"/><Relationship Id="rId38" Type="http://schemas.openxmlformats.org/officeDocument/2006/relationships/image" Target="../media/image64.svg"/><Relationship Id="rId46" Type="http://schemas.openxmlformats.org/officeDocument/2006/relationships/image" Target="../media/image72.svg"/><Relationship Id="rId59" Type="http://schemas.openxmlformats.org/officeDocument/2006/relationships/image" Target="../media/image85.png"/><Relationship Id="rId67" Type="http://schemas.openxmlformats.org/officeDocument/2006/relationships/image" Target="../media/image93.png"/><Relationship Id="rId20" Type="http://schemas.openxmlformats.org/officeDocument/2006/relationships/image" Target="../media/image46.svg"/><Relationship Id="rId41" Type="http://schemas.openxmlformats.org/officeDocument/2006/relationships/image" Target="../media/image67.png"/><Relationship Id="rId54" Type="http://schemas.openxmlformats.org/officeDocument/2006/relationships/image" Target="../media/image80.svg"/><Relationship Id="rId62" Type="http://schemas.openxmlformats.org/officeDocument/2006/relationships/image" Target="../media/image88.svg"/><Relationship Id="rId70" Type="http://schemas.openxmlformats.org/officeDocument/2006/relationships/image" Target="../media/image96.svg"/><Relationship Id="rId75" Type="http://schemas.openxmlformats.org/officeDocument/2006/relationships/image" Target="../media/image101.png"/><Relationship Id="rId83" Type="http://schemas.openxmlformats.org/officeDocument/2006/relationships/image" Target="../media/image109.png"/><Relationship Id="rId88" Type="http://schemas.openxmlformats.org/officeDocument/2006/relationships/image" Target="../media/image114.svg"/><Relationship Id="rId1" Type="http://schemas.openxmlformats.org/officeDocument/2006/relationships/slideLayout" Target="../slideLayouts/slideLayout16.xml"/><Relationship Id="rId6" Type="http://schemas.openxmlformats.org/officeDocument/2006/relationships/image" Target="../media/image32.sv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svg"/><Relationship Id="rId36" Type="http://schemas.openxmlformats.org/officeDocument/2006/relationships/image" Target="../media/image62.svg"/><Relationship Id="rId49" Type="http://schemas.openxmlformats.org/officeDocument/2006/relationships/image" Target="../media/image75.png"/><Relationship Id="rId57" Type="http://schemas.openxmlformats.org/officeDocument/2006/relationships/image" Target="../media/image83.png"/><Relationship Id="rId10" Type="http://schemas.openxmlformats.org/officeDocument/2006/relationships/image" Target="../media/image36.svg"/><Relationship Id="rId31" Type="http://schemas.openxmlformats.org/officeDocument/2006/relationships/image" Target="../media/image57.png"/><Relationship Id="rId44" Type="http://schemas.openxmlformats.org/officeDocument/2006/relationships/image" Target="../media/image70.svg"/><Relationship Id="rId52" Type="http://schemas.openxmlformats.org/officeDocument/2006/relationships/image" Target="../media/image78.svg"/><Relationship Id="rId60" Type="http://schemas.openxmlformats.org/officeDocument/2006/relationships/image" Target="../media/image86.svg"/><Relationship Id="rId65" Type="http://schemas.openxmlformats.org/officeDocument/2006/relationships/image" Target="../media/image91.png"/><Relationship Id="rId73" Type="http://schemas.openxmlformats.org/officeDocument/2006/relationships/image" Target="../media/image99.png"/><Relationship Id="rId78" Type="http://schemas.openxmlformats.org/officeDocument/2006/relationships/image" Target="../media/image104.svg"/><Relationship Id="rId81" Type="http://schemas.openxmlformats.org/officeDocument/2006/relationships/image" Target="../media/image107.png"/><Relationship Id="rId86" Type="http://schemas.openxmlformats.org/officeDocument/2006/relationships/image" Target="../media/image112.svg"/><Relationship Id="rId4" Type="http://schemas.openxmlformats.org/officeDocument/2006/relationships/image" Target="../media/image30.png"/><Relationship Id="rId9"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44.svg"/><Relationship Id="rId39" Type="http://schemas.openxmlformats.org/officeDocument/2006/relationships/image" Target="../media/image65.png"/><Relationship Id="rId34" Type="http://schemas.openxmlformats.org/officeDocument/2006/relationships/image" Target="../media/image60.svg"/><Relationship Id="rId50" Type="http://schemas.openxmlformats.org/officeDocument/2006/relationships/image" Target="../media/image76.svg"/><Relationship Id="rId55" Type="http://schemas.openxmlformats.org/officeDocument/2006/relationships/image" Target="../media/image81.png"/><Relationship Id="rId76" Type="http://schemas.openxmlformats.org/officeDocument/2006/relationships/image" Target="../media/image102.svg"/><Relationship Id="rId7" Type="http://schemas.openxmlformats.org/officeDocument/2006/relationships/image" Target="../media/image33.png"/><Relationship Id="rId71" Type="http://schemas.openxmlformats.org/officeDocument/2006/relationships/image" Target="../media/image97.png"/><Relationship Id="rId2" Type="http://schemas.openxmlformats.org/officeDocument/2006/relationships/notesSlide" Target="../notesSlides/notesSlide9.xml"/><Relationship Id="rId29" Type="http://schemas.openxmlformats.org/officeDocument/2006/relationships/image" Target="../media/image55.png"/><Relationship Id="rId24" Type="http://schemas.openxmlformats.org/officeDocument/2006/relationships/image" Target="../media/image50.svg"/><Relationship Id="rId40" Type="http://schemas.openxmlformats.org/officeDocument/2006/relationships/image" Target="../media/image66.svg"/><Relationship Id="rId45" Type="http://schemas.openxmlformats.org/officeDocument/2006/relationships/image" Target="../media/image71.png"/><Relationship Id="rId66" Type="http://schemas.openxmlformats.org/officeDocument/2006/relationships/image" Target="../media/image92.svg"/><Relationship Id="rId87" Type="http://schemas.openxmlformats.org/officeDocument/2006/relationships/image" Target="../media/image113.png"/><Relationship Id="rId61" Type="http://schemas.openxmlformats.org/officeDocument/2006/relationships/image" Target="../media/image87.png"/><Relationship Id="rId82" Type="http://schemas.openxmlformats.org/officeDocument/2006/relationships/image" Target="../media/image10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435FF9-73D8-158F-310E-34599EA23982}"/>
              </a:ext>
            </a:extLst>
          </p:cNvPr>
          <p:cNvSpPr txBox="1"/>
          <p:nvPr/>
        </p:nvSpPr>
        <p:spPr>
          <a:xfrm rot="16200000">
            <a:off x="11472812" y="597608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UNICEF/Maule-ffinch</a:t>
            </a:r>
            <a:endParaRPr lang="en-US" sz="800" b="0" i="0">
              <a:solidFill>
                <a:schemeClr val="bg1"/>
              </a:solidFill>
              <a:latin typeface="Univers LT Pro 45 Light" panose="020B0403020202020204" pitchFamily="34" charset="77"/>
            </a:endParaRPr>
          </a:p>
        </p:txBody>
      </p:sp>
      <p:pic>
        <p:nvPicPr>
          <p:cNvPr id="3" name="Picture 2" descr="A group of men sitting at a table&#10;&#10;Description automatically generated">
            <a:extLst>
              <a:ext uri="{FF2B5EF4-FFF2-40B4-BE49-F238E27FC236}">
                <a16:creationId xmlns:a16="http://schemas.microsoft.com/office/drawing/2014/main" id="{8D96A6F1-9BA6-9E3B-9B4A-27DECB1C3F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772" y="-1300030"/>
            <a:ext cx="12523543" cy="8158030"/>
          </a:xfrm>
          <a:prstGeom prst="rect">
            <a:avLst/>
          </a:prstGeom>
        </p:spPr>
      </p:pic>
      <p:sp>
        <p:nvSpPr>
          <p:cNvPr id="5" name="TextBox 4">
            <a:extLst>
              <a:ext uri="{FF2B5EF4-FFF2-40B4-BE49-F238E27FC236}">
                <a16:creationId xmlns:a16="http://schemas.microsoft.com/office/drawing/2014/main" id="{8C3EF259-6C02-AF3C-EF13-8E62F0FBD66F}"/>
              </a:ext>
            </a:extLst>
          </p:cNvPr>
          <p:cNvSpPr txBox="1"/>
          <p:nvPr/>
        </p:nvSpPr>
        <p:spPr>
          <a:xfrm rot="5400000">
            <a:off x="11569799"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a:solidFill>
                  <a:schemeClr val="bg1"/>
                </a:solidFill>
                <a:latin typeface="Univers LT Pro 45 Light" panose="020B0403020202020204" pitchFamily="34" charset="77"/>
              </a:rPr>
              <a:t>Isaac</a:t>
            </a:r>
            <a:endParaRPr lang="en-US" sz="800" b="0" i="0">
              <a:solidFill>
                <a:schemeClr val="bg1"/>
              </a:solidFill>
              <a:latin typeface="Univers LT Pro 45 Light" panose="020B0403020202020204" pitchFamily="34" charset="77"/>
            </a:endParaRPr>
          </a:p>
        </p:txBody>
      </p:sp>
      <p:pic>
        <p:nvPicPr>
          <p:cNvPr id="6" name="Picture 5">
            <a:extLst>
              <a:ext uri="{FF2B5EF4-FFF2-40B4-BE49-F238E27FC236}">
                <a16:creationId xmlns:a16="http://schemas.microsoft.com/office/drawing/2014/main" id="{30F891A7-276D-D02C-4707-639E7D7ECE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88229" y="-143544"/>
            <a:ext cx="2138010" cy="1771650"/>
          </a:xfrm>
          <a:prstGeom prst="rect">
            <a:avLst/>
          </a:prstGeom>
        </p:spPr>
      </p:pic>
      <p:sp>
        <p:nvSpPr>
          <p:cNvPr id="9" name="Rectangle 8">
            <a:extLst>
              <a:ext uri="{FF2B5EF4-FFF2-40B4-BE49-F238E27FC236}">
                <a16:creationId xmlns:a16="http://schemas.microsoft.com/office/drawing/2014/main" id="{58D8685F-5CC7-0AAD-F328-8C91A5734C6D}"/>
              </a:ext>
            </a:extLst>
          </p:cNvPr>
          <p:cNvSpPr/>
          <p:nvPr/>
        </p:nvSpPr>
        <p:spPr>
          <a:xfrm>
            <a:off x="7617245" y="4990289"/>
            <a:ext cx="4692289" cy="159879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400">
                <a:latin typeface="Arial Black" panose="020B0A04020102020204" pitchFamily="34" charset="0"/>
              </a:rPr>
              <a:t>UNDERSTANDING THE </a:t>
            </a:r>
          </a:p>
          <a:p>
            <a:r>
              <a:rPr lang="en-GB" sz="2400">
                <a:latin typeface="Arial Black" panose="020B0A04020102020204" pitchFamily="34" charset="0"/>
              </a:rPr>
              <a:t>UN CONVENTION ON THE </a:t>
            </a:r>
          </a:p>
          <a:p>
            <a:r>
              <a:rPr lang="en-GB" sz="2400">
                <a:latin typeface="Arial Black" panose="020B0A04020102020204" pitchFamily="34" charset="0"/>
              </a:rPr>
              <a:t>RIGHTS OF THE CHILD</a:t>
            </a:r>
          </a:p>
        </p:txBody>
      </p:sp>
      <p:pic>
        <p:nvPicPr>
          <p:cNvPr id="10" name="Picture 9" descr="A blue circle with white text">
            <a:extLst>
              <a:ext uri="{FF2B5EF4-FFF2-40B4-BE49-F238E27FC236}">
                <a16:creationId xmlns:a16="http://schemas.microsoft.com/office/drawing/2014/main" id="{3E9F31D1-A4A4-9044-1BC8-5C35DA0AB0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882" y="4353153"/>
            <a:ext cx="4292875" cy="2197288"/>
          </a:xfrm>
          <a:prstGeom prst="rect">
            <a:avLst/>
          </a:prstGeom>
        </p:spPr>
      </p:pic>
    </p:spTree>
    <p:extLst>
      <p:ext uri="{BB962C8B-B14F-4D97-AF65-F5344CB8AC3E}">
        <p14:creationId xmlns:p14="http://schemas.microsoft.com/office/powerpoint/2010/main" val="296591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C5E2E-2027-5826-6F82-61654B6D2C2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B74996-B509-BA71-EECC-256E46FE2DDC}"/>
              </a:ext>
            </a:extLst>
          </p:cNvPr>
          <p:cNvSpPr>
            <a:spLocks noGrp="1"/>
          </p:cNvSpPr>
          <p:nvPr>
            <p:ph type="body" sz="quarter" idx="14"/>
          </p:nvPr>
        </p:nvSpPr>
        <p:spPr>
          <a:xfrm>
            <a:off x="415637" y="240359"/>
            <a:ext cx="7347798" cy="746296"/>
          </a:xfrm>
        </p:spPr>
        <p:txBody>
          <a:bodyPr/>
          <a:lstStyle/>
          <a:p>
            <a:r>
              <a:rPr lang="en-US">
                <a:latin typeface="Univers LT Pro 85 XBlack"/>
              </a:rPr>
              <a:t>4 GENERAL PRINCIPLES</a:t>
            </a:r>
            <a:endParaRPr lang="en-US"/>
          </a:p>
        </p:txBody>
      </p:sp>
      <p:pic>
        <p:nvPicPr>
          <p:cNvPr id="14" name="Picture 13" descr="A white circle with blue letters on it&#10;&#10;Description automatically generated">
            <a:extLst>
              <a:ext uri="{FF2B5EF4-FFF2-40B4-BE49-F238E27FC236}">
                <a16:creationId xmlns:a16="http://schemas.microsoft.com/office/drawing/2014/main" id="{0D350267-B75A-8C8E-2DF3-EEEA762F48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1629" y="615530"/>
            <a:ext cx="2344734" cy="1130142"/>
          </a:xfrm>
          <a:prstGeom prst="rect">
            <a:avLst/>
          </a:prstGeom>
        </p:spPr>
      </p:pic>
      <p:pic>
        <p:nvPicPr>
          <p:cNvPr id="3" name="Picture 2" descr="A sign with two people on it&#10;&#10;AI-generated content may be incorrect.">
            <a:extLst>
              <a:ext uri="{FF2B5EF4-FFF2-40B4-BE49-F238E27FC236}">
                <a16:creationId xmlns:a16="http://schemas.microsoft.com/office/drawing/2014/main" id="{A287F736-6D30-C9CD-F030-F0BE3120DFD9}"/>
              </a:ext>
            </a:extLst>
          </p:cNvPr>
          <p:cNvPicPr>
            <a:picLocks noChangeAspect="1"/>
          </p:cNvPicPr>
          <p:nvPr/>
        </p:nvPicPr>
        <p:blipFill>
          <a:blip r:embed="rId4"/>
          <a:stretch>
            <a:fillRect/>
          </a:stretch>
        </p:blipFill>
        <p:spPr>
          <a:xfrm>
            <a:off x="1136565" y="2427768"/>
            <a:ext cx="1808957" cy="2404208"/>
          </a:xfrm>
          <a:prstGeom prst="rect">
            <a:avLst/>
          </a:prstGeom>
        </p:spPr>
      </p:pic>
      <p:pic>
        <p:nvPicPr>
          <p:cNvPr id="5" name="Picture 4" descr="A pink sign with white figures and text&#10;&#10;AI-generated content may be incorrect.">
            <a:extLst>
              <a:ext uri="{FF2B5EF4-FFF2-40B4-BE49-F238E27FC236}">
                <a16:creationId xmlns:a16="http://schemas.microsoft.com/office/drawing/2014/main" id="{358D4BA9-92D6-BB66-002F-5742A82926CB}"/>
              </a:ext>
            </a:extLst>
          </p:cNvPr>
          <p:cNvPicPr>
            <a:picLocks noChangeAspect="1"/>
          </p:cNvPicPr>
          <p:nvPr/>
        </p:nvPicPr>
        <p:blipFill>
          <a:blip r:embed="rId5"/>
          <a:stretch>
            <a:fillRect/>
          </a:stretch>
        </p:blipFill>
        <p:spPr>
          <a:xfrm>
            <a:off x="4042796" y="2427768"/>
            <a:ext cx="1808958" cy="2404210"/>
          </a:xfrm>
          <a:prstGeom prst="rect">
            <a:avLst/>
          </a:prstGeom>
        </p:spPr>
      </p:pic>
      <p:pic>
        <p:nvPicPr>
          <p:cNvPr id="7" name="Picture 6" descr="A white figure in a heart with a heartbeat line and text&#10;&#10;AI-generated content may be incorrect.">
            <a:extLst>
              <a:ext uri="{FF2B5EF4-FFF2-40B4-BE49-F238E27FC236}">
                <a16:creationId xmlns:a16="http://schemas.microsoft.com/office/drawing/2014/main" id="{848A450C-ABD7-DCE4-B70A-E9534E485A84}"/>
              </a:ext>
            </a:extLst>
          </p:cNvPr>
          <p:cNvPicPr>
            <a:picLocks noChangeAspect="1"/>
          </p:cNvPicPr>
          <p:nvPr/>
        </p:nvPicPr>
        <p:blipFill>
          <a:blip r:embed="rId6"/>
          <a:stretch>
            <a:fillRect/>
          </a:stretch>
        </p:blipFill>
        <p:spPr>
          <a:xfrm>
            <a:off x="6949027" y="2427767"/>
            <a:ext cx="1800099" cy="2392436"/>
          </a:xfrm>
          <a:prstGeom prst="rect">
            <a:avLst/>
          </a:prstGeom>
        </p:spPr>
      </p:pic>
      <p:pic>
        <p:nvPicPr>
          <p:cNvPr id="8" name="Picture 7" descr="A blue sign with white text and a person holding a child&#10;&#10;AI-generated content may be incorrect.">
            <a:extLst>
              <a:ext uri="{FF2B5EF4-FFF2-40B4-BE49-F238E27FC236}">
                <a16:creationId xmlns:a16="http://schemas.microsoft.com/office/drawing/2014/main" id="{D12E8D1E-0045-6BC0-5A3E-EEF23B4850AA}"/>
              </a:ext>
            </a:extLst>
          </p:cNvPr>
          <p:cNvPicPr>
            <a:picLocks noChangeAspect="1"/>
          </p:cNvPicPr>
          <p:nvPr/>
        </p:nvPicPr>
        <p:blipFill>
          <a:blip r:embed="rId7"/>
          <a:stretch>
            <a:fillRect/>
          </a:stretch>
        </p:blipFill>
        <p:spPr>
          <a:xfrm>
            <a:off x="9837541" y="2427767"/>
            <a:ext cx="1808958" cy="2404210"/>
          </a:xfrm>
          <a:prstGeom prst="rect">
            <a:avLst/>
          </a:prstGeom>
        </p:spPr>
      </p:pic>
      <p:sp>
        <p:nvSpPr>
          <p:cNvPr id="4" name="TextBox 3">
            <a:extLst>
              <a:ext uri="{FF2B5EF4-FFF2-40B4-BE49-F238E27FC236}">
                <a16:creationId xmlns:a16="http://schemas.microsoft.com/office/drawing/2014/main" id="{B72B9E0E-0BE6-7747-A1A0-CE6BA65D89DF}"/>
              </a:ext>
            </a:extLst>
          </p:cNvPr>
          <p:cNvSpPr txBox="1"/>
          <p:nvPr/>
        </p:nvSpPr>
        <p:spPr>
          <a:xfrm>
            <a:off x="415637" y="1180549"/>
            <a:ext cx="8925640" cy="1752211"/>
          </a:xfrm>
          <a:prstGeom prst="rect">
            <a:avLst/>
          </a:prstGeom>
          <a:noFill/>
        </p:spPr>
        <p:txBody>
          <a:bodyPr wrap="square" lIns="91440" tIns="45720" rIns="91440" bIns="45720" anchor="t">
            <a:spAutoFit/>
          </a:bodyPr>
          <a:lstStyle/>
          <a:p>
            <a:r>
              <a:rPr lang="en-GB">
                <a:solidFill>
                  <a:srgbClr val="000000"/>
                </a:solidFill>
                <a:latin typeface="Arial"/>
                <a:cs typeface="Arial"/>
              </a:rPr>
              <a:t>There are four articles in the Convention that are seen as having a particular role in that they </a:t>
            </a:r>
            <a:r>
              <a:rPr lang="en-GB" b="1">
                <a:solidFill>
                  <a:srgbClr val="000000"/>
                </a:solidFill>
                <a:latin typeface="Arial"/>
                <a:cs typeface="Arial"/>
              </a:rPr>
              <a:t>apply to </a:t>
            </a:r>
            <a:r>
              <a:rPr lang="en-GB">
                <a:solidFill>
                  <a:srgbClr val="000000"/>
                </a:solidFill>
                <a:latin typeface="Arial"/>
                <a:cs typeface="Arial"/>
              </a:rPr>
              <a:t>and </a:t>
            </a:r>
            <a:r>
              <a:rPr lang="en-GB" b="1">
                <a:solidFill>
                  <a:srgbClr val="000000"/>
                </a:solidFill>
                <a:latin typeface="Arial"/>
                <a:cs typeface="Arial"/>
              </a:rPr>
              <a:t>help interpret </a:t>
            </a:r>
            <a:r>
              <a:rPr lang="en-GB">
                <a:solidFill>
                  <a:srgbClr val="000000"/>
                </a:solidFill>
                <a:latin typeface="Arial"/>
                <a:cs typeface="Arial"/>
              </a:rPr>
              <a:t>all the other articles, playing a fundamental role in realising all the rights in the CRC for all children. They are called 'general principles.'</a:t>
            </a:r>
            <a:endParaRPr lang="en-GB">
              <a:latin typeface="Arial"/>
              <a:cs typeface="Arial"/>
            </a:endParaRPr>
          </a:p>
          <a:p>
            <a:endParaRPr lang="en-GB" b="0" i="0">
              <a:solidFill>
                <a:srgbClr val="000000"/>
              </a:solidFill>
              <a:effectLst/>
              <a:highlight>
                <a:srgbClr val="FFFF00"/>
              </a:highlight>
              <a:latin typeface="Arial"/>
              <a:cs typeface="Arial"/>
            </a:endParaRPr>
          </a:p>
          <a:p>
            <a:pPr lvl="0">
              <a:lnSpc>
                <a:spcPct val="107000"/>
              </a:lnSpc>
              <a:spcAft>
                <a:spcPts val="800"/>
              </a:spcAft>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0D392CCD-3A9A-6CC0-1C81-067FCCEFADA6}"/>
              </a:ext>
            </a:extLst>
          </p:cNvPr>
          <p:cNvSpPr txBox="1"/>
          <p:nvPr/>
        </p:nvSpPr>
        <p:spPr>
          <a:xfrm>
            <a:off x="171391" y="5044257"/>
            <a:ext cx="11360726" cy="1198213"/>
          </a:xfrm>
          <a:prstGeom prst="rect">
            <a:avLst/>
          </a:prstGeom>
          <a:noFill/>
        </p:spPr>
        <p:txBody>
          <a:bodyPr wrap="square" lIns="91440" tIns="45720" rIns="91440" bIns="45720" anchor="t">
            <a:spAutoFit/>
          </a:bodyPr>
          <a:lstStyle/>
          <a:p>
            <a:pPr marL="285750" indent="-285750" fontAlgn="base">
              <a:buFont typeface="Arial" panose="020B0604020202020204" pitchFamily="34" charset="0"/>
              <a:buChar char="•"/>
            </a:pPr>
            <a:r>
              <a:rPr lang="en-GB">
                <a:solidFill>
                  <a:srgbClr val="000000"/>
                </a:solidFill>
                <a:latin typeface="Arial"/>
                <a:cs typeface="Arial"/>
              </a:rPr>
              <a:t>Choose any other article from the Convention and discuss h</a:t>
            </a:r>
            <a:r>
              <a:rPr lang="en-GB" sz="1800" b="0" i="0" u="none" strike="noStrike">
                <a:solidFill>
                  <a:srgbClr val="000000"/>
                </a:solidFill>
                <a:effectLst/>
                <a:latin typeface="Arial"/>
                <a:cs typeface="Arial"/>
              </a:rPr>
              <a:t>ow</a:t>
            </a:r>
            <a:r>
              <a:rPr lang="en-GB">
                <a:solidFill>
                  <a:srgbClr val="000000"/>
                </a:solidFill>
                <a:latin typeface="Arial"/>
                <a:cs typeface="Arial"/>
              </a:rPr>
              <a:t> all four</a:t>
            </a:r>
            <a:r>
              <a:rPr lang="en-GB" sz="1800" b="0" i="0" u="none" strike="noStrike">
                <a:solidFill>
                  <a:srgbClr val="000000"/>
                </a:solidFill>
                <a:effectLst/>
                <a:latin typeface="Arial"/>
                <a:cs typeface="Arial"/>
              </a:rPr>
              <a:t> general principes of the CRC </a:t>
            </a:r>
            <a:r>
              <a:rPr lang="en-GB">
                <a:solidFill>
                  <a:srgbClr val="000000"/>
                </a:solidFill>
                <a:latin typeface="Arial"/>
                <a:cs typeface="Arial"/>
              </a:rPr>
              <a:t>can </a:t>
            </a:r>
            <a:r>
              <a:rPr lang="en-GB" sz="1800" b="0" i="0" u="none" strike="noStrike">
                <a:solidFill>
                  <a:srgbClr val="000000"/>
                </a:solidFill>
                <a:effectLst/>
                <a:latin typeface="Arial"/>
                <a:cs typeface="Arial"/>
              </a:rPr>
              <a:t>be applied to your chosen article.  </a:t>
            </a:r>
          </a:p>
          <a:p>
            <a:pPr marL="285750" indent="-285750" fontAlgn="base">
              <a:buFont typeface="Arial" panose="020B0604020202020204" pitchFamily="34" charset="0"/>
              <a:buChar char="•"/>
            </a:pPr>
            <a:r>
              <a:rPr lang="en-GB">
                <a:solidFill>
                  <a:srgbClr val="000000"/>
                </a:solidFill>
                <a:latin typeface="Arial"/>
                <a:cs typeface="Arial"/>
              </a:rPr>
              <a:t>Explore how the four General Principles have a bearing on all aspects of school life.</a:t>
            </a:r>
            <a:endParaRPr lang="en-GB" b="0" i="0">
              <a:solidFill>
                <a:srgbClr val="000000"/>
              </a:solidFill>
              <a:effectLst/>
              <a:latin typeface="Arial"/>
              <a:cs typeface="Arial"/>
            </a:endParaRPr>
          </a:p>
          <a:p>
            <a:pPr lvl="0">
              <a:lnSpc>
                <a:spcPct val="107000"/>
              </a:lnSpc>
              <a:spcAft>
                <a:spcPts val="800"/>
              </a:spcAft>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21293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41049" y="439623"/>
            <a:ext cx="4930327" cy="699404"/>
          </a:xfrm>
          <a:solidFill>
            <a:srgbClr val="00AEEF"/>
          </a:solidFill>
        </p:spPr>
        <p:txBody>
          <a:bodyPr/>
          <a:lstStyle/>
          <a:p>
            <a:r>
              <a:rPr lang="en-US">
                <a:latin typeface="Univers LT Pro 85 XBlack"/>
              </a:rPr>
              <a:t>LET’S DISCUSS</a:t>
            </a:r>
          </a:p>
        </p:txBody>
      </p:sp>
      <p:sp>
        <p:nvSpPr>
          <p:cNvPr id="21" name="Oval 20">
            <a:extLst>
              <a:ext uri="{FF2B5EF4-FFF2-40B4-BE49-F238E27FC236}">
                <a16:creationId xmlns:a16="http://schemas.microsoft.com/office/drawing/2014/main" id="{9E77878A-8B8B-D9BA-EBC7-487B89748F05}"/>
              </a:ext>
            </a:extLst>
          </p:cNvPr>
          <p:cNvSpPr/>
          <p:nvPr/>
        </p:nvSpPr>
        <p:spPr>
          <a:xfrm>
            <a:off x="756999" y="1713645"/>
            <a:ext cx="5195171" cy="490767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600">
              <a:solidFill>
                <a:schemeClr val="bg1"/>
              </a:solidFill>
              <a:latin typeface="Arial"/>
              <a:ea typeface="Calibri"/>
              <a:cs typeface="Arial"/>
            </a:endParaRPr>
          </a:p>
          <a:p>
            <a:pPr algn="ctr"/>
            <a:endParaRPr lang="en-GB" sz="1600">
              <a:solidFill>
                <a:schemeClr val="bg1"/>
              </a:solidFill>
              <a:latin typeface="Arial"/>
              <a:ea typeface="Calibri"/>
              <a:cs typeface="Arial"/>
            </a:endParaRPr>
          </a:p>
          <a:p>
            <a:pPr algn="ctr"/>
            <a:endParaRPr lang="en-GB" sz="1600">
              <a:solidFill>
                <a:schemeClr val="bg1"/>
              </a:solidFill>
              <a:latin typeface="Arial"/>
              <a:ea typeface="Calibri"/>
              <a:cs typeface="Arial"/>
            </a:endParaRPr>
          </a:p>
          <a:p>
            <a:pPr algn="ctr"/>
            <a:r>
              <a:rPr lang="en-GB" sz="1600">
                <a:solidFill>
                  <a:schemeClr val="bg1"/>
                </a:solidFill>
                <a:latin typeface="Arial"/>
                <a:ea typeface="Calibri"/>
                <a:cs typeface="Arial"/>
              </a:rPr>
              <a:t>1) </a:t>
            </a:r>
            <a:r>
              <a:rPr lang="en-GB">
                <a:solidFill>
                  <a:schemeClr val="bg1"/>
                </a:solidFill>
                <a:latin typeface="Arial"/>
                <a:ea typeface="Calibri"/>
                <a:cs typeface="Arial"/>
              </a:rPr>
              <a:t>Every five years, countries that have ratified the Convention must report on their progress in implementing it. The last periodic review in the UK took place in 2023. Read the key recommendations from the report </a:t>
            </a:r>
            <a:r>
              <a:rPr lang="en-GB">
                <a:solidFill>
                  <a:schemeClr val="bg1"/>
                </a:solidFill>
                <a:latin typeface="Arial"/>
                <a:ea typeface="Calibri"/>
                <a:cs typeface="Arial"/>
                <a:hlinkClick r:id="rId3">
                  <a:extLst>
                    <a:ext uri="{A12FA001-AC4F-418D-AE19-62706E023703}">
                      <ahyp:hlinkClr xmlns:ahyp="http://schemas.microsoft.com/office/drawing/2018/hyperlinkcolor" val="tx"/>
                    </a:ext>
                  </a:extLst>
                </a:hlinkClick>
              </a:rPr>
              <a:t>here</a:t>
            </a:r>
            <a:r>
              <a:rPr lang="en-GB">
                <a:solidFill>
                  <a:schemeClr val="bg1"/>
                </a:solidFill>
                <a:latin typeface="Arial"/>
                <a:ea typeface="Calibri"/>
                <a:cs typeface="Arial"/>
              </a:rPr>
              <a:t>. </a:t>
            </a:r>
            <a:endParaRPr lang="en-US">
              <a:solidFill>
                <a:schemeClr val="bg1"/>
              </a:solidFill>
              <a:latin typeface="Arial"/>
              <a:ea typeface="Calibri"/>
              <a:cs typeface="Arial"/>
            </a:endParaRPr>
          </a:p>
          <a:p>
            <a:pPr algn="ctr"/>
            <a:r>
              <a:rPr lang="en-GB">
                <a:solidFill>
                  <a:schemeClr val="bg1"/>
                </a:solidFill>
                <a:latin typeface="Arial"/>
                <a:ea typeface="Calibri"/>
                <a:cs typeface="Arial"/>
              </a:rPr>
              <a:t>As educators, how can you integrate the principles of the Convention to address and reduce educational inequalities?</a:t>
            </a:r>
          </a:p>
          <a:p>
            <a:pPr algn="ctr"/>
            <a:endParaRPr lang="en-GB" i="1">
              <a:solidFill>
                <a:schemeClr val="bg1"/>
              </a:solidFill>
              <a:latin typeface="Arial"/>
              <a:ea typeface="Calibri"/>
              <a:cs typeface="Calibri"/>
            </a:endParaRPr>
          </a:p>
          <a:p>
            <a:pPr algn="ctr"/>
            <a:endParaRPr lang="en-GB">
              <a:ea typeface="Calibri"/>
              <a:cs typeface="Calibri"/>
            </a:endParaRPr>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4"/>
          <a:stretch>
            <a:fillRect/>
          </a:stretch>
        </p:blipFill>
        <p:spPr>
          <a:xfrm>
            <a:off x="9590201" y="295223"/>
            <a:ext cx="2383743" cy="1225402"/>
          </a:xfrm>
          <a:prstGeom prst="rect">
            <a:avLst/>
          </a:prstGeom>
        </p:spPr>
      </p:pic>
      <p:sp>
        <p:nvSpPr>
          <p:cNvPr id="4" name="Oval 3">
            <a:extLst>
              <a:ext uri="{FF2B5EF4-FFF2-40B4-BE49-F238E27FC236}">
                <a16:creationId xmlns:a16="http://schemas.microsoft.com/office/drawing/2014/main" id="{D0CB2BDE-C3DC-4D4E-32B5-F492EA9AEEBA}"/>
              </a:ext>
            </a:extLst>
          </p:cNvPr>
          <p:cNvSpPr/>
          <p:nvPr/>
        </p:nvSpPr>
        <p:spPr>
          <a:xfrm>
            <a:off x="6578290" y="1641339"/>
            <a:ext cx="4996143" cy="48227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Arial"/>
                <a:ea typeface="Calibri"/>
                <a:cs typeface="Calibri"/>
              </a:rPr>
              <a:t>2) The role of the Children’s Commissioner is to promote, protect and advocate for the  rights of children and young people. Do you know who the Children’s Commissioner is in your jurisdiction? Find out who the Children’s Commissioner s </a:t>
            </a:r>
            <a:r>
              <a:rPr lang="en-GB">
                <a:solidFill>
                  <a:schemeClr val="bg1"/>
                </a:solidFill>
                <a:latin typeface="Arial"/>
                <a:ea typeface="Calibri"/>
                <a:cs typeface="Calibri"/>
                <a:hlinkClick r:id="rId5" action="ppaction://hlinksldjump"/>
              </a:rPr>
              <a:t>where you are</a:t>
            </a:r>
            <a:r>
              <a:rPr lang="en-GB">
                <a:solidFill>
                  <a:schemeClr val="bg1"/>
                </a:solidFill>
                <a:latin typeface="Arial"/>
                <a:ea typeface="Calibri"/>
                <a:cs typeface="Calibri"/>
              </a:rPr>
              <a:t> and discuss how their existence and role could be promoted in school.</a:t>
            </a:r>
          </a:p>
        </p:txBody>
      </p: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E3EABB0D-6C66-371D-F50D-47BCA1E6900B}"/>
                  </a:ext>
                </a:extLst>
              </p14:cNvPr>
              <p14:cNvContentPartPr/>
              <p14:nvPr/>
            </p14:nvContentPartPr>
            <p14:xfrm>
              <a:off x="7677593" y="1470837"/>
              <a:ext cx="13290" cy="13290"/>
            </p14:xfrm>
          </p:contentPart>
        </mc:Choice>
        <mc:Fallback xmlns="">
          <p:pic>
            <p:nvPicPr>
              <p:cNvPr id="8" name="Ink 7">
                <a:extLst>
                  <a:ext uri="{FF2B5EF4-FFF2-40B4-BE49-F238E27FC236}">
                    <a16:creationId xmlns:a16="http://schemas.microsoft.com/office/drawing/2014/main" id="{E3EABB0D-6C66-371D-F50D-47BCA1E6900B}"/>
                  </a:ext>
                </a:extLst>
              </p:cNvPr>
              <p:cNvPicPr/>
              <p:nvPr/>
            </p:nvPicPr>
            <p:blipFill>
              <a:blip r:embed="rId7"/>
              <a:stretch>
                <a:fillRect/>
              </a:stretch>
            </p:blipFill>
            <p:spPr>
              <a:xfrm>
                <a:off x="7617184" y="806337"/>
                <a:ext cx="132900" cy="1329000"/>
              </a:xfrm>
              <a:prstGeom prst="rect">
                <a:avLst/>
              </a:prstGeom>
            </p:spPr>
          </p:pic>
        </mc:Fallback>
      </mc:AlternateContent>
    </p:spTree>
    <p:extLst>
      <p:ext uri="{BB962C8B-B14F-4D97-AF65-F5344CB8AC3E}">
        <p14:creationId xmlns:p14="http://schemas.microsoft.com/office/powerpoint/2010/main" val="17788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00899" y="354288"/>
            <a:ext cx="3743950" cy="699404"/>
          </a:xfrm>
        </p:spPr>
        <p:txBody>
          <a:bodyPr/>
          <a:lstStyle/>
          <a:p>
            <a:r>
              <a:rPr lang="en-US">
                <a:latin typeface="Univers LT Pro 85 XBlack"/>
              </a:rPr>
              <a:t>ACTIVITIES</a:t>
            </a:r>
          </a:p>
        </p:txBody>
      </p:sp>
      <p:sp>
        <p:nvSpPr>
          <p:cNvPr id="21" name="Oval 20">
            <a:extLst>
              <a:ext uri="{FF2B5EF4-FFF2-40B4-BE49-F238E27FC236}">
                <a16:creationId xmlns:a16="http://schemas.microsoft.com/office/drawing/2014/main" id="{9E77878A-8B8B-D9BA-EBC7-487B89748F05}"/>
              </a:ext>
            </a:extLst>
          </p:cNvPr>
          <p:cNvSpPr/>
          <p:nvPr/>
        </p:nvSpPr>
        <p:spPr>
          <a:xfrm>
            <a:off x="300898" y="1239521"/>
            <a:ext cx="5795101" cy="53393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buNone/>
            </a:pPr>
            <a:endParaRPr lang="en-GB" sz="1400" b="0" i="0">
              <a:solidFill>
                <a:srgbClr val="212529"/>
              </a:solidFill>
              <a:effectLst/>
              <a:latin typeface="Arial"/>
              <a:cs typeface="Arial"/>
            </a:endParaRPr>
          </a:p>
          <a:p>
            <a:pPr algn="ctr"/>
            <a:endParaRPr lang="en-GB" sz="1600">
              <a:solidFill>
                <a:srgbClr val="212529"/>
              </a:solidFill>
              <a:latin typeface="Arial"/>
              <a:cs typeface="Arial"/>
            </a:endParaRPr>
          </a:p>
          <a:p>
            <a:pPr algn="ctr"/>
            <a:endParaRPr lang="en-GB" sz="1600">
              <a:solidFill>
                <a:srgbClr val="212529"/>
              </a:solidFill>
              <a:latin typeface="Arial"/>
              <a:cs typeface="Arial"/>
            </a:endParaRPr>
          </a:p>
          <a:p>
            <a:pPr algn="ctr"/>
            <a:endParaRPr lang="en-GB" sz="1600">
              <a:solidFill>
                <a:srgbClr val="212529"/>
              </a:solidFill>
              <a:latin typeface="Arial"/>
              <a:cs typeface="Arial"/>
            </a:endParaRPr>
          </a:p>
          <a:p>
            <a:pPr algn="ctr"/>
            <a:endParaRPr lang="en-GB" sz="1600">
              <a:solidFill>
                <a:srgbClr val="212529"/>
              </a:solidFill>
              <a:latin typeface="Arial"/>
              <a:cs typeface="Arial"/>
            </a:endParaRPr>
          </a:p>
          <a:p>
            <a:pPr algn="ctr"/>
            <a:endParaRPr lang="en-GB" sz="1600">
              <a:solidFill>
                <a:srgbClr val="212529"/>
              </a:solidFill>
              <a:latin typeface="Arial"/>
              <a:cs typeface="Arial"/>
            </a:endParaRPr>
          </a:p>
          <a:p>
            <a:pPr algn="ctr"/>
            <a:endParaRPr lang="en-GB" sz="1600">
              <a:solidFill>
                <a:srgbClr val="212529"/>
              </a:solidFill>
              <a:latin typeface="Arial"/>
              <a:cs typeface="Arial"/>
            </a:endParaRPr>
          </a:p>
          <a:p>
            <a:pPr algn="ctr"/>
            <a:endParaRPr lang="en-GB" sz="1600">
              <a:solidFill>
                <a:srgbClr val="212529"/>
              </a:solidFill>
              <a:latin typeface="Arial"/>
              <a:cs typeface="Arial"/>
            </a:endParaRPr>
          </a:p>
          <a:p>
            <a:pPr algn="ctr"/>
            <a:endParaRPr lang="en-GB" sz="1600">
              <a:solidFill>
                <a:srgbClr val="212529"/>
              </a:solidFill>
              <a:latin typeface="Arial"/>
              <a:cs typeface="Arial"/>
            </a:endParaRPr>
          </a:p>
          <a:p>
            <a:pPr algn="ctr"/>
            <a:endParaRPr lang="en-GB" sz="1600">
              <a:solidFill>
                <a:srgbClr val="212529"/>
              </a:solidFill>
              <a:latin typeface="Arial"/>
              <a:cs typeface="Arial"/>
            </a:endParaRPr>
          </a:p>
          <a:p>
            <a:pPr algn="ctr"/>
            <a:r>
              <a:rPr lang="en-GB" sz="1600">
                <a:solidFill>
                  <a:srgbClr val="212529"/>
                </a:solidFill>
                <a:latin typeface="Arial"/>
                <a:cs typeface="Arial"/>
              </a:rPr>
              <a:t>1) International</a:t>
            </a:r>
            <a:r>
              <a:rPr lang="en-GB" sz="1600" b="0" i="0">
                <a:solidFill>
                  <a:srgbClr val="212529"/>
                </a:solidFill>
                <a:effectLst/>
                <a:latin typeface="Arial"/>
                <a:cs typeface="Arial"/>
              </a:rPr>
              <a:t> law says </a:t>
            </a:r>
            <a:r>
              <a:rPr lang="en-GB" sz="1600" b="1">
                <a:solidFill>
                  <a:srgbClr val="212529"/>
                </a:solidFill>
                <a:latin typeface="Arial"/>
                <a:cs typeface="Arial"/>
              </a:rPr>
              <a:t>duty bearers</a:t>
            </a:r>
            <a:r>
              <a:rPr lang="en-GB" sz="1600">
                <a:solidFill>
                  <a:srgbClr val="212529"/>
                </a:solidFill>
                <a:latin typeface="Arial"/>
                <a:cs typeface="Arial"/>
              </a:rPr>
              <a:t> </a:t>
            </a:r>
            <a:r>
              <a:rPr lang="en-GB" sz="1600" b="0" i="0">
                <a:solidFill>
                  <a:srgbClr val="212529"/>
                </a:solidFill>
                <a:effectLst/>
                <a:latin typeface="Arial"/>
                <a:cs typeface="Arial"/>
              </a:rPr>
              <a:t>have a responsibility to </a:t>
            </a:r>
            <a:r>
              <a:rPr lang="en-GB" sz="1600">
                <a:solidFill>
                  <a:srgbClr val="212529"/>
                </a:solidFill>
                <a:latin typeface="Arial"/>
                <a:cs typeface="Arial"/>
              </a:rPr>
              <a:t>protect</a:t>
            </a:r>
            <a:r>
              <a:rPr lang="en-GB" sz="1600" b="0" i="0">
                <a:solidFill>
                  <a:srgbClr val="212529"/>
                </a:solidFill>
                <a:effectLst/>
                <a:latin typeface="Arial"/>
                <a:cs typeface="Arial"/>
              </a:rPr>
              <a:t> </a:t>
            </a:r>
            <a:r>
              <a:rPr lang="en-GB" sz="1600">
                <a:solidFill>
                  <a:srgbClr val="212529"/>
                </a:solidFill>
                <a:latin typeface="Arial"/>
                <a:cs typeface="Arial"/>
              </a:rPr>
              <a:t>children’s</a:t>
            </a:r>
            <a:r>
              <a:rPr lang="en-GB" sz="1600" b="0" i="0">
                <a:solidFill>
                  <a:srgbClr val="212529"/>
                </a:solidFill>
                <a:effectLst/>
                <a:latin typeface="Arial"/>
                <a:cs typeface="Arial"/>
              </a:rPr>
              <a:t> rights.</a:t>
            </a:r>
            <a:r>
              <a:rPr lang="en-GB" sz="1600">
                <a:solidFill>
                  <a:srgbClr val="212529"/>
                </a:solidFill>
                <a:latin typeface="Arial"/>
                <a:cs typeface="Arial"/>
              </a:rPr>
              <a:t> </a:t>
            </a:r>
            <a:r>
              <a:rPr lang="en-GB" sz="1600" b="0" i="0">
                <a:solidFill>
                  <a:srgbClr val="212529"/>
                </a:solidFill>
                <a:effectLst/>
                <a:latin typeface="Arial"/>
                <a:cs typeface="Arial"/>
              </a:rPr>
              <a:t>Although the State (government) is the primary duty bearer, the work of implementing rights often falls </a:t>
            </a:r>
            <a:r>
              <a:rPr lang="en-GB" sz="1600">
                <a:solidFill>
                  <a:srgbClr val="212529"/>
                </a:solidFill>
                <a:latin typeface="Arial"/>
                <a:cs typeface="Arial"/>
              </a:rPr>
              <a:t>to</a:t>
            </a:r>
            <a:r>
              <a:rPr lang="en-GB" sz="1600" b="0" i="0">
                <a:solidFill>
                  <a:srgbClr val="212529"/>
                </a:solidFill>
                <a:effectLst/>
                <a:latin typeface="Arial"/>
                <a:cs typeface="Arial"/>
              </a:rPr>
              <a:t> people who are employed by the state</a:t>
            </a:r>
            <a:r>
              <a:rPr lang="en-GB" sz="1600">
                <a:solidFill>
                  <a:srgbClr val="212529"/>
                </a:solidFill>
                <a:latin typeface="Arial"/>
                <a:cs typeface="Arial"/>
              </a:rPr>
              <a:t>, this </a:t>
            </a:r>
            <a:r>
              <a:rPr lang="en-GB" sz="1600" b="0" i="0">
                <a:solidFill>
                  <a:srgbClr val="212529"/>
                </a:solidFill>
                <a:effectLst/>
                <a:latin typeface="Arial"/>
                <a:cs typeface="Arial"/>
              </a:rPr>
              <a:t>includes school staff</a:t>
            </a:r>
            <a:r>
              <a:rPr lang="en-GB" sz="1600">
                <a:solidFill>
                  <a:srgbClr val="212529"/>
                </a:solidFill>
                <a:latin typeface="Arial"/>
                <a:cs typeface="Arial"/>
              </a:rPr>
              <a:t>.</a:t>
            </a:r>
            <a:r>
              <a:rPr lang="en-GB" sz="1600" b="0" i="0">
                <a:solidFill>
                  <a:srgbClr val="212529"/>
                </a:solidFill>
                <a:effectLst/>
                <a:latin typeface="Arial"/>
                <a:cs typeface="Arial"/>
              </a:rPr>
              <a:t> </a:t>
            </a:r>
            <a:r>
              <a:rPr lang="en-GB" sz="1600">
                <a:solidFill>
                  <a:srgbClr val="212529"/>
                </a:solidFill>
                <a:latin typeface="Arial"/>
                <a:cs typeface="Arial"/>
              </a:rPr>
              <a:t> List other</a:t>
            </a:r>
            <a:r>
              <a:rPr lang="en-GB" sz="1600" b="0" i="0">
                <a:solidFill>
                  <a:srgbClr val="212529"/>
                </a:solidFill>
                <a:effectLst/>
                <a:latin typeface="Arial"/>
                <a:cs typeface="Arial"/>
              </a:rPr>
              <a:t> </a:t>
            </a:r>
            <a:r>
              <a:rPr lang="en-GB" sz="1600">
                <a:solidFill>
                  <a:srgbClr val="212529"/>
                </a:solidFill>
                <a:latin typeface="Arial"/>
                <a:cs typeface="Arial"/>
              </a:rPr>
              <a:t>adults in society who are </a:t>
            </a:r>
            <a:r>
              <a:rPr lang="en-GB" sz="1600" b="0" i="0">
                <a:solidFill>
                  <a:srgbClr val="212529"/>
                </a:solidFill>
                <a:effectLst/>
                <a:latin typeface="Arial"/>
                <a:cs typeface="Arial"/>
              </a:rPr>
              <a:t>duty bearers</a:t>
            </a:r>
            <a:r>
              <a:rPr lang="en-GB" sz="1600">
                <a:solidFill>
                  <a:srgbClr val="212529"/>
                </a:solidFill>
                <a:latin typeface="Arial"/>
                <a:cs typeface="Arial"/>
              </a:rPr>
              <a:t> and consider which articles in the Convention their role links to.</a:t>
            </a:r>
            <a:endParaRPr lang="en-GB" sz="1600" b="0" i="0">
              <a:solidFill>
                <a:srgbClr val="212529"/>
              </a:solidFill>
              <a:effectLst/>
              <a:latin typeface="Arial"/>
              <a:cs typeface="Arial"/>
            </a:endParaRPr>
          </a:p>
          <a:p>
            <a:pPr algn="ctr"/>
            <a:endParaRPr lang="en-GB" sz="1600">
              <a:solidFill>
                <a:schemeClr val="tx1"/>
              </a:solidFill>
              <a:latin typeface="Arial"/>
              <a:ea typeface="Calibri"/>
              <a:cs typeface="Arial"/>
            </a:endParaRPr>
          </a:p>
        </p:txBody>
      </p:sp>
      <p:sp>
        <p:nvSpPr>
          <p:cNvPr id="22" name="Oval 21">
            <a:extLst>
              <a:ext uri="{FF2B5EF4-FFF2-40B4-BE49-F238E27FC236}">
                <a16:creationId xmlns:a16="http://schemas.microsoft.com/office/drawing/2014/main" id="{792F84F8-0AD5-AB43-F753-39A863F36720}"/>
              </a:ext>
            </a:extLst>
          </p:cNvPr>
          <p:cNvSpPr/>
          <p:nvPr/>
        </p:nvSpPr>
        <p:spPr>
          <a:xfrm>
            <a:off x="6883179" y="1574801"/>
            <a:ext cx="5140953" cy="51075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600">
              <a:solidFill>
                <a:schemeClr val="tx1"/>
              </a:solidFill>
              <a:latin typeface="Arial"/>
              <a:ea typeface="Calibri"/>
              <a:cs typeface="Arial"/>
            </a:endParaRPr>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6AEF4D66-46AA-E889-86C0-12BE2B226191}"/>
              </a:ext>
            </a:extLst>
          </p:cNvPr>
          <p:cNvSpPr txBox="1"/>
          <p:nvPr/>
        </p:nvSpPr>
        <p:spPr>
          <a:xfrm>
            <a:off x="7386677" y="2875280"/>
            <a:ext cx="4133958" cy="2585323"/>
          </a:xfrm>
          <a:prstGeom prst="rect">
            <a:avLst/>
          </a:prstGeom>
          <a:noFill/>
        </p:spPr>
        <p:txBody>
          <a:bodyPr wrap="square" lIns="91440" tIns="45720" rIns="91440" bIns="45720" rtlCol="0" anchor="t">
            <a:spAutoFit/>
          </a:bodyPr>
          <a:lstStyle/>
          <a:p>
            <a:pPr algn="ctr"/>
            <a:r>
              <a:rPr lang="en-GB" kern="100">
                <a:latin typeface="Arial"/>
                <a:ea typeface="Calibri"/>
                <a:cs typeface="Calibri"/>
              </a:rPr>
              <a:t>2) Now that you have developed your knowledge of the Convention, read the scenarios on the </a:t>
            </a:r>
            <a:r>
              <a:rPr lang="en-GB" kern="100">
                <a:latin typeface="Arial"/>
                <a:ea typeface="Calibri"/>
                <a:cs typeface="Calibri"/>
                <a:hlinkClick r:id="rId4" action="ppaction://hlinksldjump">
                  <a:extLst>
                    <a:ext uri="{A12FA001-AC4F-418D-AE19-62706E023703}">
                      <ahyp:hlinkClr xmlns:ahyp="http://schemas.microsoft.com/office/drawing/2018/hyperlinkcolor" val="tx"/>
                    </a:ext>
                  </a:extLst>
                </a:hlinkClick>
              </a:rPr>
              <a:t>resource sheet</a:t>
            </a:r>
            <a:r>
              <a:rPr lang="en-GB" kern="100">
                <a:latin typeface="Arial"/>
                <a:ea typeface="Calibri"/>
                <a:cs typeface="Calibri"/>
              </a:rPr>
              <a:t> (slide 15) and consider how to resolve them using a rights-respecting approach. Discuss which articles apply, how you would respond to protect and uphold children’s rights and what practical steps could be taken.</a:t>
            </a:r>
            <a:endParaRPr lang="en-US">
              <a:latin typeface="Arial"/>
              <a:cs typeface="Arial"/>
            </a:endParaRPr>
          </a:p>
        </p:txBody>
      </p:sp>
      <p:pic>
        <p:nvPicPr>
          <p:cNvPr id="5" name="Picture 4">
            <a:extLst>
              <a:ext uri="{FF2B5EF4-FFF2-40B4-BE49-F238E27FC236}">
                <a16:creationId xmlns:a16="http://schemas.microsoft.com/office/drawing/2014/main" id="{788E2E74-96DC-18C1-909C-C8EBCBF67980}"/>
              </a:ext>
            </a:extLst>
          </p:cNvPr>
          <p:cNvPicPr>
            <a:picLocks noChangeAspect="1"/>
          </p:cNvPicPr>
          <p:nvPr/>
        </p:nvPicPr>
        <p:blipFill>
          <a:blip r:embed="rId5"/>
          <a:stretch>
            <a:fillRect/>
          </a:stretch>
        </p:blipFill>
        <p:spPr>
          <a:xfrm>
            <a:off x="1648690" y="1699177"/>
            <a:ext cx="3075709" cy="2026876"/>
          </a:xfrm>
          <a:prstGeom prst="rect">
            <a:avLst/>
          </a:prstGeom>
          <a:solidFill>
            <a:schemeClr val="bg1">
              <a:lumMod val="65000"/>
            </a:schemeClr>
          </a:solidFill>
        </p:spPr>
      </p:pic>
    </p:spTree>
    <p:extLst>
      <p:ext uri="{BB962C8B-B14F-4D97-AF65-F5344CB8AC3E}">
        <p14:creationId xmlns:p14="http://schemas.microsoft.com/office/powerpoint/2010/main" val="3023991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348753" y="531140"/>
            <a:ext cx="3918568" cy="714793"/>
          </a:xfrm>
        </p:spPr>
        <p:txBody>
          <a:bodyPr/>
          <a:lstStyle/>
          <a:p>
            <a:r>
              <a:rPr lang="en-US"/>
              <a:t>REFLECTION</a:t>
            </a:r>
          </a:p>
        </p:txBody>
      </p:sp>
      <p:sp>
        <p:nvSpPr>
          <p:cNvPr id="11" name="Text Placeholder 10">
            <a:extLst>
              <a:ext uri="{FF2B5EF4-FFF2-40B4-BE49-F238E27FC236}">
                <a16:creationId xmlns:a16="http://schemas.microsoft.com/office/drawing/2014/main" id="{E84187A1-4B13-FD1D-0491-0E5FA9420FCD}"/>
              </a:ext>
            </a:extLst>
          </p:cNvPr>
          <p:cNvSpPr>
            <a:spLocks noGrp="1"/>
          </p:cNvSpPr>
          <p:nvPr>
            <p:ph type="body" sz="quarter" idx="21"/>
          </p:nvPr>
        </p:nvSpPr>
        <p:spPr>
          <a:xfrm>
            <a:off x="348753" y="1549356"/>
            <a:ext cx="5305425" cy="5151122"/>
          </a:xfrm>
        </p:spPr>
        <p:txBody>
          <a:bodyPr vert="horz" lIns="0" tIns="45720" rIns="91440" bIns="45720" rtlCol="0" anchor="t">
            <a:normAutofit fontScale="70000" lnSpcReduction="20000"/>
          </a:bodyPr>
          <a:lstStyle/>
          <a:p>
            <a:pPr marL="0" indent="0" algn="l" rtl="0" fontAlgn="base">
              <a:buNone/>
            </a:pPr>
            <a:r>
              <a:rPr lang="en-GB" sz="3400" b="0" i="0" u="none" strike="noStrike">
                <a:solidFill>
                  <a:srgbClr val="000000"/>
                </a:solidFill>
                <a:effectLst/>
                <a:latin typeface="Arial"/>
                <a:cs typeface="Arial"/>
              </a:rPr>
              <a:t>Take a few moments for personal thought and reflection:</a:t>
            </a:r>
            <a:r>
              <a:rPr lang="en-US" sz="3400" b="0" i="0">
                <a:solidFill>
                  <a:srgbClr val="000000"/>
                </a:solidFill>
                <a:effectLst/>
                <a:latin typeface="Arial"/>
                <a:cs typeface="Arial"/>
              </a:rPr>
              <a:t>​</a:t>
            </a:r>
          </a:p>
          <a:p>
            <a:pPr marL="0" indent="0">
              <a:buNone/>
            </a:pPr>
            <a:endParaRPr lang="en-US" sz="34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US" sz="3400" i="1">
                <a:solidFill>
                  <a:srgbClr val="000000"/>
                </a:solidFill>
                <a:latin typeface="Arial"/>
                <a:ea typeface="Calibri"/>
                <a:cs typeface="Arial"/>
              </a:rPr>
              <a:t>Article 42: Governments must actively work to make sure children and adults know about the Convention.</a:t>
            </a:r>
          </a:p>
          <a:p>
            <a:pPr marL="0" indent="0">
              <a:buNone/>
            </a:pPr>
            <a:endParaRPr lang="en-US" sz="3400" i="1">
              <a:solidFill>
                <a:srgbClr val="000000"/>
              </a:solidFill>
              <a:latin typeface="Arial"/>
              <a:ea typeface="Calibri"/>
              <a:cs typeface="Arial"/>
            </a:endParaRPr>
          </a:p>
          <a:p>
            <a:r>
              <a:rPr lang="en-US" sz="3400">
                <a:solidFill>
                  <a:srgbClr val="000000"/>
                </a:solidFill>
                <a:latin typeface="Arial"/>
                <a:ea typeface="Calibri"/>
                <a:cs typeface="Arial"/>
              </a:rPr>
              <a:t>Imagine you are talking to someone who has never heard of the CRC. What are 3 key facts that you would share with them?</a:t>
            </a:r>
          </a:p>
          <a:p>
            <a:pPr marL="0" indent="0">
              <a:buNone/>
            </a:pPr>
            <a:endParaRPr lang="en-US" sz="34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34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2400" kern="10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2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GB" sz="2600" b="0">
                <a:solidFill>
                  <a:srgbClr val="000000"/>
                </a:solidFill>
                <a:effectLst/>
                <a:latin typeface="Arial"/>
                <a:cs typeface="Arial"/>
              </a:rPr>
              <a:t> </a:t>
            </a:r>
          </a:p>
          <a:p>
            <a:endParaRPr lang="en-GB" sz="2600" b="0">
              <a:solidFill>
                <a:srgbClr val="000000"/>
              </a:solidFill>
              <a:effectLst/>
              <a:latin typeface="Arial"/>
              <a:cs typeface="Arial"/>
            </a:endParaRPr>
          </a:p>
          <a:p>
            <a:pPr marL="0" indent="0">
              <a:buNone/>
            </a:pPr>
            <a:endParaRPr lang="en-US" sz="2600">
              <a:effectLst/>
              <a:latin typeface="Arial" panose="020B0604020202020204" pitchFamily="34" charset="0"/>
              <a:ea typeface="Times New Roman" panose="02020603050405020304" pitchFamily="18" charset="0"/>
              <a:cs typeface="Arial" panose="020B0604020202020204" pitchFamily="34" charset="0"/>
            </a:endParaRPr>
          </a:p>
          <a:p>
            <a:pPr marL="457200" lvl="1" indent="0">
              <a:buNone/>
            </a:pPr>
            <a:endParaRPr lang="en-US" sz="260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pic>
        <p:nvPicPr>
          <p:cNvPr id="6" name="Picture 5" descr="A child holding blue tubes&#10;&#10;Description automatically generated">
            <a:extLst>
              <a:ext uri="{FF2B5EF4-FFF2-40B4-BE49-F238E27FC236}">
                <a16:creationId xmlns:a16="http://schemas.microsoft.com/office/drawing/2014/main" id="{6C61AA12-B5B7-79A0-D77F-C19BE92CEF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85" r="16550"/>
          <a:stretch/>
        </p:blipFill>
        <p:spPr>
          <a:xfrm>
            <a:off x="5842659" y="-62344"/>
            <a:ext cx="6349341" cy="6920343"/>
          </a:xfrm>
          <a:prstGeom prst="rect">
            <a:avLst/>
          </a:prstGeom>
        </p:spPr>
      </p:pic>
      <p:sp>
        <p:nvSpPr>
          <p:cNvPr id="7" name="TextBox 6">
            <a:extLst>
              <a:ext uri="{FF2B5EF4-FFF2-40B4-BE49-F238E27FC236}">
                <a16:creationId xmlns:a16="http://schemas.microsoft.com/office/drawing/2014/main" id="{53AEEBC4-0F4E-3D4B-0370-6E580488D89A}"/>
              </a:ext>
            </a:extLst>
          </p:cNvPr>
          <p:cNvSpPr txBox="1"/>
          <p:nvPr/>
        </p:nvSpPr>
        <p:spPr>
          <a:xfrm rot="5400000">
            <a:off x="11344542" y="6425049"/>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a:solidFill>
                  <a:schemeClr val="bg1"/>
                </a:solidFill>
                <a:latin typeface="Univers LT Pro 45 Light" panose="020B0403020202020204" pitchFamily="34" charset="77"/>
              </a:rPr>
              <a:t>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935479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4F9AE-1DB9-3907-3F2E-70D6478E057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470D8C9-DB6C-6C97-14D8-D97371DEDFCC}"/>
              </a:ext>
            </a:extLst>
          </p:cNvPr>
          <p:cNvSpPr>
            <a:spLocks noGrp="1"/>
          </p:cNvSpPr>
          <p:nvPr>
            <p:ph type="body" sz="quarter" idx="14"/>
          </p:nvPr>
        </p:nvSpPr>
        <p:spPr>
          <a:xfrm>
            <a:off x="391180" y="377936"/>
            <a:ext cx="7487900" cy="699404"/>
          </a:xfrm>
        </p:spPr>
        <p:txBody>
          <a:bodyPr/>
          <a:lstStyle/>
          <a:p>
            <a:r>
              <a:rPr lang="en-US">
                <a:latin typeface="Univers LT Pro 85 XBlack"/>
              </a:rPr>
              <a:t>INFORMATION SHEET</a:t>
            </a:r>
            <a:endParaRPr lang="en-US"/>
          </a:p>
        </p:txBody>
      </p:sp>
      <p:pic>
        <p:nvPicPr>
          <p:cNvPr id="23" name="Picture 22">
            <a:extLst>
              <a:ext uri="{FF2B5EF4-FFF2-40B4-BE49-F238E27FC236}">
                <a16:creationId xmlns:a16="http://schemas.microsoft.com/office/drawing/2014/main" id="{BEB90C98-93DA-0B94-95D8-0F488CF244F4}"/>
              </a:ext>
            </a:extLst>
          </p:cNvPr>
          <p:cNvPicPr>
            <a:picLocks noChangeAspect="1"/>
          </p:cNvPicPr>
          <p:nvPr/>
        </p:nvPicPr>
        <p:blipFill>
          <a:blip r:embed="rId3"/>
          <a:stretch>
            <a:fillRect/>
          </a:stretch>
        </p:blipFill>
        <p:spPr>
          <a:xfrm>
            <a:off x="9453656" y="148685"/>
            <a:ext cx="2347163" cy="1127858"/>
          </a:xfrm>
          <a:prstGeom prst="rect">
            <a:avLst/>
          </a:prstGeom>
        </p:spPr>
      </p:pic>
      <p:graphicFrame>
        <p:nvGraphicFramePr>
          <p:cNvPr id="4" name="Table 3">
            <a:extLst>
              <a:ext uri="{FF2B5EF4-FFF2-40B4-BE49-F238E27FC236}">
                <a16:creationId xmlns:a16="http://schemas.microsoft.com/office/drawing/2014/main" id="{43F83A92-A730-F41E-23DF-BDC96CA1757F}"/>
              </a:ext>
            </a:extLst>
          </p:cNvPr>
          <p:cNvGraphicFramePr>
            <a:graphicFrameLocks noGrp="1"/>
          </p:cNvGraphicFramePr>
          <p:nvPr>
            <p:extLst>
              <p:ext uri="{D42A27DB-BD31-4B8C-83A1-F6EECF244321}">
                <p14:modId xmlns:p14="http://schemas.microsoft.com/office/powerpoint/2010/main" val="2551221673"/>
              </p:ext>
            </p:extLst>
          </p:nvPr>
        </p:nvGraphicFramePr>
        <p:xfrm>
          <a:off x="507716" y="1392218"/>
          <a:ext cx="11412900" cy="3505200"/>
        </p:xfrm>
        <a:graphic>
          <a:graphicData uri="http://schemas.openxmlformats.org/drawingml/2006/table">
            <a:tbl>
              <a:tblPr firstRow="1" bandRow="1">
                <a:tableStyleId>{5C22544A-7EE6-4342-B048-85BDC9FD1C3A}</a:tableStyleId>
              </a:tblPr>
              <a:tblGrid>
                <a:gridCol w="11412900">
                  <a:extLst>
                    <a:ext uri="{9D8B030D-6E8A-4147-A177-3AD203B41FA5}">
                      <a16:colId xmlns:a16="http://schemas.microsoft.com/office/drawing/2014/main" val="3089042033"/>
                    </a:ext>
                  </a:extLst>
                </a:gridCol>
              </a:tblGrid>
              <a:tr h="3417277">
                <a:tc>
                  <a:txBody>
                    <a:bodyPr/>
                    <a:lstStyle/>
                    <a:p>
                      <a:pPr lvl="0" algn="l">
                        <a:lnSpc>
                          <a:spcPct val="100000"/>
                        </a:lnSpc>
                        <a:spcBef>
                          <a:spcPts val="0"/>
                        </a:spcBef>
                        <a:spcAft>
                          <a:spcPts val="0"/>
                        </a:spcAft>
                        <a:buNone/>
                      </a:pPr>
                      <a:r>
                        <a:rPr lang="en-GB" sz="1600" b="1" i="0" u="none" strike="noStrike" noProof="0">
                          <a:solidFill>
                            <a:srgbClr val="00AEEF"/>
                          </a:solidFill>
                          <a:latin typeface="Aptos"/>
                        </a:rPr>
                        <a:t>The Role of the Children’s Commissioner</a:t>
                      </a:r>
                      <a:endParaRPr lang="en-US" sz="1600" b="0" i="0" u="none" strike="noStrike" noProof="0">
                        <a:solidFill>
                          <a:srgbClr val="00AEEF"/>
                        </a:solidFill>
                        <a:latin typeface="Aptos"/>
                      </a:endParaRPr>
                    </a:p>
                    <a:p>
                      <a:pPr lvl="0" algn="l">
                        <a:lnSpc>
                          <a:spcPct val="100000"/>
                        </a:lnSpc>
                        <a:spcBef>
                          <a:spcPts val="0"/>
                        </a:spcBef>
                        <a:spcAft>
                          <a:spcPts val="0"/>
                        </a:spcAft>
                        <a:buNone/>
                      </a:pPr>
                      <a:r>
                        <a:rPr lang="en-GB" sz="1300" b="0" i="0" u="none" strike="noStrike" noProof="0">
                          <a:solidFill>
                            <a:srgbClr val="000000"/>
                          </a:solidFill>
                          <a:latin typeface="Aptos"/>
                        </a:rPr>
                        <a:t>The Children’s Commissioner is an independent advocate for children’s rights and welfare, ensuring that governments and public bodies uphold their responsibilities under the United Nations Convention on the Rights of the Child (UNCRC). Their key roles include:</a:t>
                      </a:r>
                    </a:p>
                    <a:p>
                      <a:pPr lvl="0" algn="l">
                        <a:lnSpc>
                          <a:spcPct val="100000"/>
                        </a:lnSpc>
                        <a:spcBef>
                          <a:spcPts val="0"/>
                        </a:spcBef>
                        <a:spcAft>
                          <a:spcPts val="0"/>
                        </a:spcAft>
                        <a:buNone/>
                      </a:pPr>
                      <a:endParaRPr lang="en-US" sz="1300" b="0" i="0" u="none" strike="noStrike" noProof="0">
                        <a:solidFill>
                          <a:srgbClr val="000000"/>
                        </a:solidFill>
                        <a:latin typeface="Aptos"/>
                      </a:endParaRPr>
                    </a:p>
                    <a:p>
                      <a:pPr marL="171450" lvl="0" indent="-171450" algn="l">
                        <a:lnSpc>
                          <a:spcPct val="100000"/>
                        </a:lnSpc>
                        <a:spcBef>
                          <a:spcPts val="0"/>
                        </a:spcBef>
                        <a:spcAft>
                          <a:spcPts val="0"/>
                        </a:spcAft>
                        <a:buFont typeface="Arial"/>
                        <a:buChar char="•"/>
                      </a:pPr>
                      <a:r>
                        <a:rPr lang="en-GB" sz="1300" b="0" i="0" u="none" strike="noStrike" noProof="0">
                          <a:solidFill>
                            <a:srgbClr val="000000"/>
                          </a:solidFill>
                          <a:latin typeface="Aptos"/>
                        </a:rPr>
                        <a:t>Promoting and protecting children’s rights – Ensuring that children’s rights are respected in all areas of life, including education, health, and social care.</a:t>
                      </a:r>
                      <a:endParaRPr lang="en-US" sz="1300" b="0" i="0" u="none" strike="noStrike" noProof="0">
                        <a:solidFill>
                          <a:srgbClr val="000000"/>
                        </a:solidFill>
                        <a:latin typeface="Aptos"/>
                      </a:endParaRPr>
                    </a:p>
                    <a:p>
                      <a:pPr marL="171450" lvl="0" indent="-171450" algn="l">
                        <a:lnSpc>
                          <a:spcPct val="100000"/>
                        </a:lnSpc>
                        <a:spcBef>
                          <a:spcPts val="0"/>
                        </a:spcBef>
                        <a:spcAft>
                          <a:spcPts val="0"/>
                        </a:spcAft>
                        <a:buFont typeface="Arial"/>
                        <a:buChar char="•"/>
                      </a:pPr>
                      <a:r>
                        <a:rPr lang="en-GB" sz="1300" b="0" i="0" u="none" strike="noStrike" noProof="0">
                          <a:solidFill>
                            <a:srgbClr val="000000"/>
                          </a:solidFill>
                          <a:latin typeface="Aptos"/>
                        </a:rPr>
                        <a:t>Listening to children’s voices – Engaging with children and young people, particularly those in vulnerable situations, to understand their experiences and amplify their concerns.</a:t>
                      </a:r>
                      <a:endParaRPr lang="en-US" sz="1300" b="0" i="0" u="none" strike="noStrike" noProof="0">
                        <a:solidFill>
                          <a:srgbClr val="000000"/>
                        </a:solidFill>
                        <a:latin typeface="Aptos"/>
                      </a:endParaRPr>
                    </a:p>
                    <a:p>
                      <a:pPr marL="171450" lvl="0" indent="-171450" algn="l">
                        <a:lnSpc>
                          <a:spcPct val="100000"/>
                        </a:lnSpc>
                        <a:spcBef>
                          <a:spcPts val="0"/>
                        </a:spcBef>
                        <a:spcAft>
                          <a:spcPts val="0"/>
                        </a:spcAft>
                        <a:buFont typeface="Arial"/>
                        <a:buChar char="•"/>
                      </a:pPr>
                      <a:r>
                        <a:rPr lang="en-GB" sz="1300" b="0" i="0" u="none" strike="noStrike" noProof="0">
                          <a:solidFill>
                            <a:srgbClr val="000000"/>
                          </a:solidFill>
                          <a:latin typeface="Aptos"/>
                        </a:rPr>
                        <a:t>Monitoring government policies – Assessing whether laws, policies, and practices align with children’s best interests and holding the government accountable.</a:t>
                      </a:r>
                      <a:endParaRPr lang="en-US" sz="1300" b="0" i="0" u="none" strike="noStrike" noProof="0">
                        <a:solidFill>
                          <a:srgbClr val="000000"/>
                        </a:solidFill>
                        <a:latin typeface="Aptos"/>
                      </a:endParaRPr>
                    </a:p>
                    <a:p>
                      <a:pPr marL="171450" lvl="0" indent="-171450" algn="l">
                        <a:lnSpc>
                          <a:spcPct val="100000"/>
                        </a:lnSpc>
                        <a:spcBef>
                          <a:spcPts val="0"/>
                        </a:spcBef>
                        <a:spcAft>
                          <a:spcPts val="0"/>
                        </a:spcAft>
                        <a:buFont typeface="Arial"/>
                        <a:buChar char="•"/>
                      </a:pPr>
                      <a:r>
                        <a:rPr lang="en-GB" sz="1300" b="0" i="0" u="none" strike="noStrike" noProof="0">
                          <a:solidFill>
                            <a:srgbClr val="000000"/>
                          </a:solidFill>
                          <a:latin typeface="Aptos"/>
                        </a:rPr>
                        <a:t>Investigating complaints – In some jurisdictions, the Commissioner can investigate complaints about public services affecting children, such as education, social services, and care systems.</a:t>
                      </a:r>
                      <a:endParaRPr lang="en-US" sz="1300" b="0" i="0" u="none" strike="noStrike" noProof="0">
                        <a:solidFill>
                          <a:srgbClr val="000000"/>
                        </a:solidFill>
                        <a:latin typeface="Aptos"/>
                      </a:endParaRPr>
                    </a:p>
                    <a:p>
                      <a:pPr marL="171450" lvl="0" indent="-171450" algn="l">
                        <a:lnSpc>
                          <a:spcPct val="100000"/>
                        </a:lnSpc>
                        <a:spcBef>
                          <a:spcPts val="0"/>
                        </a:spcBef>
                        <a:spcAft>
                          <a:spcPts val="0"/>
                        </a:spcAft>
                        <a:buFont typeface="Arial"/>
                        <a:buChar char="•"/>
                      </a:pPr>
                      <a:r>
                        <a:rPr lang="en-GB" sz="1300" b="0" i="0" u="none" strike="noStrike" noProof="0">
                          <a:solidFill>
                            <a:srgbClr val="000000"/>
                          </a:solidFill>
                          <a:latin typeface="Aptos"/>
                        </a:rPr>
                        <a:t>Research and advocacy – Conducting research on issues affecting children and advising policymakers on improvements needed in legislation and service provision.</a:t>
                      </a:r>
                      <a:endParaRPr lang="en-US" sz="1300" b="0" i="0" u="none" strike="noStrike" noProof="0">
                        <a:solidFill>
                          <a:srgbClr val="000000"/>
                        </a:solidFill>
                        <a:latin typeface="Aptos"/>
                      </a:endParaRPr>
                    </a:p>
                    <a:p>
                      <a:pPr marL="171450" lvl="0" indent="-171450" algn="l">
                        <a:lnSpc>
                          <a:spcPct val="100000"/>
                        </a:lnSpc>
                        <a:spcBef>
                          <a:spcPts val="0"/>
                        </a:spcBef>
                        <a:spcAft>
                          <a:spcPts val="0"/>
                        </a:spcAft>
                        <a:buFont typeface="Arial"/>
                        <a:buChar char="•"/>
                      </a:pPr>
                      <a:r>
                        <a:rPr lang="en-GB" sz="1300" b="0" i="0" u="none" strike="noStrike" noProof="0">
                          <a:solidFill>
                            <a:srgbClr val="000000"/>
                          </a:solidFill>
                          <a:latin typeface="Aptos"/>
                        </a:rPr>
                        <a:t>Reporting on progress – Providing reports to the government and international bodies like the UN Committee on the Rights of the Child, ensuring transparency on how children’s rights are being upheld.</a:t>
                      </a:r>
                      <a:endParaRPr lang="en-US" sz="1300" b="0" i="0" u="none" strike="noStrike" noProof="0">
                        <a:solidFill>
                          <a:srgbClr val="000000"/>
                        </a:solidFill>
                        <a:latin typeface="Aptos"/>
                      </a:endParaRPr>
                    </a:p>
                    <a:p>
                      <a:pPr lvl="0" algn="l">
                        <a:lnSpc>
                          <a:spcPct val="100000"/>
                        </a:lnSpc>
                        <a:spcBef>
                          <a:spcPts val="0"/>
                        </a:spcBef>
                        <a:spcAft>
                          <a:spcPts val="0"/>
                        </a:spcAft>
                        <a:buNone/>
                      </a:pPr>
                      <a:r>
                        <a:rPr lang="en-GB" sz="1300" b="0" i="0" u="none" strike="noStrike" noProof="0">
                          <a:solidFill>
                            <a:srgbClr val="000000"/>
                          </a:solidFill>
                          <a:latin typeface="Aptos"/>
                        </a:rPr>
                        <a:t>Each country (or devolved nation within the UK, for example) has its own Children’s Commissioner with specific duties, but their overarching mission is to be a strong, independent voice for children, ensuring their rights and wellbeing are prioritised in decision-making.</a:t>
                      </a:r>
                      <a:endParaRPr lang="en-US" sz="1300" b="0" i="0" u="none" strike="noStrike" noProof="0">
                        <a:solidFill>
                          <a:srgbClr val="000000"/>
                        </a:solidFill>
                        <a:latin typeface="Aptos"/>
                      </a:endParaRPr>
                    </a:p>
                  </a:txBody>
                  <a:tcPr>
                    <a:solidFill>
                      <a:schemeClr val="bg1"/>
                    </a:solidFill>
                  </a:tcPr>
                </a:tc>
                <a:extLst>
                  <a:ext uri="{0D108BD9-81ED-4DB2-BD59-A6C34878D82A}">
                    <a16:rowId xmlns:a16="http://schemas.microsoft.com/office/drawing/2014/main" val="1797517966"/>
                  </a:ext>
                </a:extLst>
              </a:tr>
            </a:tbl>
          </a:graphicData>
        </a:graphic>
      </p:graphicFrame>
      <p:graphicFrame>
        <p:nvGraphicFramePr>
          <p:cNvPr id="2" name="Table 1">
            <a:extLst>
              <a:ext uri="{FF2B5EF4-FFF2-40B4-BE49-F238E27FC236}">
                <a16:creationId xmlns:a16="http://schemas.microsoft.com/office/drawing/2014/main" id="{6C17A0DD-398A-1ED1-D095-35703E1063CD}"/>
              </a:ext>
            </a:extLst>
          </p:cNvPr>
          <p:cNvGraphicFramePr>
            <a:graphicFrameLocks noGrp="1"/>
          </p:cNvGraphicFramePr>
          <p:nvPr>
            <p:extLst>
              <p:ext uri="{D42A27DB-BD31-4B8C-83A1-F6EECF244321}">
                <p14:modId xmlns:p14="http://schemas.microsoft.com/office/powerpoint/2010/main" val="1162786160"/>
              </p:ext>
            </p:extLst>
          </p:nvPr>
        </p:nvGraphicFramePr>
        <p:xfrm>
          <a:off x="507716" y="5096621"/>
          <a:ext cx="11403414" cy="1612694"/>
        </p:xfrm>
        <a:graphic>
          <a:graphicData uri="http://schemas.openxmlformats.org/drawingml/2006/table">
            <a:tbl>
              <a:tblPr firstRow="1" bandRow="1">
                <a:tableStyleId>{5C22544A-7EE6-4342-B048-85BDC9FD1C3A}</a:tableStyleId>
              </a:tblPr>
              <a:tblGrid>
                <a:gridCol w="1909691">
                  <a:extLst>
                    <a:ext uri="{9D8B030D-6E8A-4147-A177-3AD203B41FA5}">
                      <a16:colId xmlns:a16="http://schemas.microsoft.com/office/drawing/2014/main" val="3089042033"/>
                    </a:ext>
                  </a:extLst>
                </a:gridCol>
                <a:gridCol w="2296160">
                  <a:extLst>
                    <a:ext uri="{9D8B030D-6E8A-4147-A177-3AD203B41FA5}">
                      <a16:colId xmlns:a16="http://schemas.microsoft.com/office/drawing/2014/main" val="1752473342"/>
                    </a:ext>
                  </a:extLst>
                </a:gridCol>
                <a:gridCol w="2316480">
                  <a:extLst>
                    <a:ext uri="{9D8B030D-6E8A-4147-A177-3AD203B41FA5}">
                      <a16:colId xmlns:a16="http://schemas.microsoft.com/office/drawing/2014/main" val="783281644"/>
                    </a:ext>
                  </a:extLst>
                </a:gridCol>
                <a:gridCol w="2446169">
                  <a:extLst>
                    <a:ext uri="{9D8B030D-6E8A-4147-A177-3AD203B41FA5}">
                      <a16:colId xmlns:a16="http://schemas.microsoft.com/office/drawing/2014/main" val="236845944"/>
                    </a:ext>
                  </a:extLst>
                </a:gridCol>
                <a:gridCol w="2434914">
                  <a:extLst>
                    <a:ext uri="{9D8B030D-6E8A-4147-A177-3AD203B41FA5}">
                      <a16:colId xmlns:a16="http://schemas.microsoft.com/office/drawing/2014/main" val="2929835952"/>
                    </a:ext>
                  </a:extLst>
                </a:gridCol>
              </a:tblGrid>
              <a:tr h="1612694">
                <a:tc>
                  <a:txBody>
                    <a:bodyPr/>
                    <a:lstStyle/>
                    <a:p>
                      <a:pPr lvl="0" algn="l">
                        <a:lnSpc>
                          <a:spcPct val="100000"/>
                        </a:lnSpc>
                        <a:spcBef>
                          <a:spcPts val="0"/>
                        </a:spcBef>
                        <a:spcAft>
                          <a:spcPts val="0"/>
                        </a:spcAft>
                        <a:buNone/>
                      </a:pPr>
                      <a:r>
                        <a:rPr lang="en-GB" sz="1100" b="1" i="0" u="none" strike="noStrike" noProof="0">
                          <a:solidFill>
                            <a:srgbClr val="000000"/>
                          </a:solidFill>
                          <a:latin typeface="Aptos"/>
                        </a:rPr>
                        <a:t>England – Children’s Commissioner for England</a:t>
                      </a:r>
                      <a:endParaRPr lang="en-US" sz="1100" b="0" i="0" u="none" strike="noStrike" noProof="0">
                        <a:solidFill>
                          <a:srgbClr val="000000"/>
                        </a:solidFill>
                        <a:latin typeface="Aptos"/>
                      </a:endParaRPr>
                    </a:p>
                    <a:p>
                      <a:pPr lvl="0" algn="l">
                        <a:lnSpc>
                          <a:spcPct val="100000"/>
                        </a:lnSpc>
                        <a:spcBef>
                          <a:spcPts val="0"/>
                        </a:spcBef>
                        <a:spcAft>
                          <a:spcPts val="0"/>
                        </a:spcAft>
                        <a:buNone/>
                      </a:pPr>
                      <a:r>
                        <a:rPr lang="en-GB" sz="1100" b="0" i="0" u="none" strike="noStrike" noProof="0">
                          <a:solidFill>
                            <a:srgbClr val="000000"/>
                          </a:solidFill>
                          <a:latin typeface="Aptos"/>
                        </a:rPr>
                        <a:t> Current Commissioner: Dame Rachel de Souza (since 2021)</a:t>
                      </a:r>
                    </a:p>
                    <a:p>
                      <a:pPr lvl="0" algn="l">
                        <a:lnSpc>
                          <a:spcPct val="100000"/>
                        </a:lnSpc>
                        <a:spcBef>
                          <a:spcPts val="0"/>
                        </a:spcBef>
                        <a:spcAft>
                          <a:spcPts val="0"/>
                        </a:spcAft>
                        <a:buNone/>
                      </a:pPr>
                      <a:endParaRPr lang="en-GB" sz="1100" b="0" i="0" u="none" strike="noStrike" noProof="0">
                        <a:solidFill>
                          <a:srgbClr val="000000"/>
                        </a:solidFill>
                        <a:latin typeface="Aptos"/>
                      </a:endParaRPr>
                    </a:p>
                    <a:p>
                      <a:pPr lvl="0" algn="l">
                        <a:lnSpc>
                          <a:spcPct val="100000"/>
                        </a:lnSpc>
                        <a:spcBef>
                          <a:spcPts val="0"/>
                        </a:spcBef>
                        <a:spcAft>
                          <a:spcPts val="0"/>
                        </a:spcAft>
                        <a:buNone/>
                      </a:pPr>
                      <a:r>
                        <a:rPr lang="en-US" sz="1100" b="0" i="0" u="none" strike="noStrike" noProof="0">
                          <a:solidFill>
                            <a:srgbClr val="000000"/>
                          </a:solidFill>
                          <a:latin typeface="Aptos"/>
                          <a:hlinkClick r:id="rId4"/>
                        </a:rPr>
                        <a:t>https://www.childrenscommissioner.gov.uk/</a:t>
                      </a:r>
                      <a:r>
                        <a:rPr lang="en-US" sz="1100" b="0" i="0" u="none" strike="noStrike" noProof="0">
                          <a:solidFill>
                            <a:srgbClr val="000000"/>
                          </a:solidFill>
                          <a:latin typeface="Aptos"/>
                        </a:rPr>
                        <a:t>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l">
                        <a:lnSpc>
                          <a:spcPct val="100000"/>
                        </a:lnSpc>
                        <a:spcBef>
                          <a:spcPts val="0"/>
                        </a:spcBef>
                        <a:spcAft>
                          <a:spcPts val="0"/>
                        </a:spcAft>
                        <a:buNone/>
                      </a:pPr>
                      <a:r>
                        <a:rPr lang="en-GB" sz="1100" b="1" i="0" u="none" strike="noStrike" noProof="0">
                          <a:solidFill>
                            <a:srgbClr val="000000"/>
                          </a:solidFill>
                          <a:latin typeface="Aptos"/>
                        </a:rPr>
                        <a:t>Scotland – Children and Young People’s Commissioner Scotland</a:t>
                      </a:r>
                      <a:endParaRPr lang="en-US" sz="1100" b="0" i="0" u="none" strike="noStrike" noProof="0">
                        <a:solidFill>
                          <a:srgbClr val="000000"/>
                        </a:solidFill>
                        <a:latin typeface="Aptos"/>
                      </a:endParaRPr>
                    </a:p>
                    <a:p>
                      <a:pPr lvl="0" algn="l">
                        <a:lnSpc>
                          <a:spcPct val="100000"/>
                        </a:lnSpc>
                        <a:spcBef>
                          <a:spcPts val="0"/>
                        </a:spcBef>
                        <a:spcAft>
                          <a:spcPts val="0"/>
                        </a:spcAft>
                        <a:buNone/>
                      </a:pPr>
                      <a:r>
                        <a:rPr lang="en-GB" sz="1100" b="0" i="0" u="none" strike="noStrike" noProof="0">
                          <a:solidFill>
                            <a:srgbClr val="000000"/>
                          </a:solidFill>
                          <a:latin typeface="Aptos"/>
                        </a:rPr>
                        <a:t> Current Commissioner: Nicola Killean (since 2023)</a:t>
                      </a:r>
                    </a:p>
                    <a:p>
                      <a:pPr lvl="0" algn="l">
                        <a:lnSpc>
                          <a:spcPct val="100000"/>
                        </a:lnSpc>
                        <a:spcBef>
                          <a:spcPts val="0"/>
                        </a:spcBef>
                        <a:spcAft>
                          <a:spcPts val="0"/>
                        </a:spcAft>
                        <a:buNone/>
                      </a:pPr>
                      <a:endParaRPr lang="en-GB" sz="1100" b="0" i="0" u="none" strike="noStrike" noProof="0">
                        <a:solidFill>
                          <a:srgbClr val="000000"/>
                        </a:solidFill>
                        <a:latin typeface="Aptos"/>
                      </a:endParaRPr>
                    </a:p>
                    <a:p>
                      <a:pPr lvl="0" algn="l">
                        <a:lnSpc>
                          <a:spcPct val="100000"/>
                        </a:lnSpc>
                        <a:spcBef>
                          <a:spcPts val="0"/>
                        </a:spcBef>
                        <a:spcAft>
                          <a:spcPts val="0"/>
                        </a:spcAft>
                        <a:buNone/>
                      </a:pPr>
                      <a:r>
                        <a:rPr lang="en-US" sz="1100" b="0" i="0" u="none" strike="noStrike" noProof="0">
                          <a:solidFill>
                            <a:srgbClr val="000000"/>
                          </a:solidFill>
                          <a:latin typeface="Aptos"/>
                          <a:hlinkClick r:id="rId5"/>
                        </a:rPr>
                        <a:t>https://www.cypcs.org.uk/</a:t>
                      </a:r>
                      <a:r>
                        <a:rPr lang="en-US" sz="1100" b="0" i="0" u="none" strike="noStrike" noProof="0">
                          <a:solidFill>
                            <a:srgbClr val="000000"/>
                          </a:solidFill>
                          <a:latin typeface="Aptos"/>
                        </a:rPr>
                        <a:t>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l">
                        <a:lnSpc>
                          <a:spcPct val="100000"/>
                        </a:lnSpc>
                        <a:spcBef>
                          <a:spcPts val="0"/>
                        </a:spcBef>
                        <a:spcAft>
                          <a:spcPts val="0"/>
                        </a:spcAft>
                        <a:buNone/>
                      </a:pPr>
                      <a:r>
                        <a:rPr lang="en-GB" sz="1100" b="1" i="0" u="none" strike="noStrike" noProof="0">
                          <a:solidFill>
                            <a:srgbClr val="000000"/>
                          </a:solidFill>
                          <a:latin typeface="Aptos"/>
                        </a:rPr>
                        <a:t>Wales – Children’s Commissioner for Wales</a:t>
                      </a:r>
                      <a:endParaRPr lang="en-US" sz="1100" b="0" i="0" u="none" strike="noStrike" noProof="0">
                        <a:solidFill>
                          <a:srgbClr val="000000"/>
                        </a:solidFill>
                        <a:latin typeface="Aptos"/>
                      </a:endParaRPr>
                    </a:p>
                    <a:p>
                      <a:pPr lvl="0" algn="l">
                        <a:lnSpc>
                          <a:spcPct val="100000"/>
                        </a:lnSpc>
                        <a:spcBef>
                          <a:spcPts val="0"/>
                        </a:spcBef>
                        <a:spcAft>
                          <a:spcPts val="0"/>
                        </a:spcAft>
                        <a:buNone/>
                      </a:pPr>
                      <a:r>
                        <a:rPr lang="en-GB" sz="1100" b="0" i="0" u="none" strike="noStrike" noProof="0">
                          <a:solidFill>
                            <a:srgbClr val="000000"/>
                          </a:solidFill>
                          <a:latin typeface="Aptos"/>
                        </a:rPr>
                        <a:t>Current Commissioner: Rocío Cifuentes (since 2022)</a:t>
                      </a:r>
                      <a:endParaRPr lang="en-US" sz="1100" b="0" i="0" u="none" strike="noStrike" noProof="0">
                        <a:solidFill>
                          <a:srgbClr val="000000"/>
                        </a:solidFill>
                        <a:latin typeface="Aptos"/>
                      </a:endParaRPr>
                    </a:p>
                    <a:p>
                      <a:pPr lvl="0" algn="l">
                        <a:lnSpc>
                          <a:spcPct val="100000"/>
                        </a:lnSpc>
                        <a:spcBef>
                          <a:spcPts val="0"/>
                        </a:spcBef>
                        <a:spcAft>
                          <a:spcPts val="0"/>
                        </a:spcAft>
                        <a:buNone/>
                      </a:pPr>
                      <a:endParaRPr lang="en-US" sz="1500" b="1" i="0" u="none" strike="noStrike" noProof="0">
                        <a:solidFill>
                          <a:schemeClr val="tx1"/>
                        </a:solidFill>
                        <a:latin typeface="Arial"/>
                      </a:endParaRPr>
                    </a:p>
                    <a:p>
                      <a:pPr lvl="0" algn="l">
                        <a:lnSpc>
                          <a:spcPct val="100000"/>
                        </a:lnSpc>
                        <a:spcBef>
                          <a:spcPts val="0"/>
                        </a:spcBef>
                        <a:spcAft>
                          <a:spcPts val="0"/>
                        </a:spcAft>
                        <a:buNone/>
                      </a:pPr>
                      <a:endParaRPr lang="en-US" sz="1100" b="0" i="0" u="none" strike="noStrike" noProof="0">
                        <a:solidFill>
                          <a:schemeClr val="tx1"/>
                        </a:solidFill>
                        <a:latin typeface="Arial"/>
                      </a:endParaRPr>
                    </a:p>
                    <a:p>
                      <a:pPr lvl="0" algn="l">
                        <a:lnSpc>
                          <a:spcPct val="100000"/>
                        </a:lnSpc>
                        <a:spcBef>
                          <a:spcPts val="0"/>
                        </a:spcBef>
                        <a:spcAft>
                          <a:spcPts val="0"/>
                        </a:spcAft>
                        <a:buNone/>
                      </a:pPr>
                      <a:r>
                        <a:rPr lang="en-US" sz="1100" b="0" i="0" u="none" strike="noStrike" noProof="0">
                          <a:solidFill>
                            <a:schemeClr val="tx1"/>
                          </a:solidFill>
                          <a:latin typeface="Arial"/>
                          <a:hlinkClick r:id="rId6"/>
                        </a:rPr>
                        <a:t>https://www.childcomwales.org.uk/</a:t>
                      </a:r>
                      <a:r>
                        <a:rPr lang="en-US" sz="1100" b="0" i="0" u="none" strike="noStrike" noProof="0">
                          <a:solidFill>
                            <a:schemeClr val="tx1"/>
                          </a:solidFill>
                          <a:latin typeface="Arial"/>
                        </a:rPr>
                        <a:t> </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l">
                        <a:lnSpc>
                          <a:spcPct val="100000"/>
                        </a:lnSpc>
                        <a:spcBef>
                          <a:spcPts val="0"/>
                        </a:spcBef>
                        <a:spcAft>
                          <a:spcPts val="0"/>
                        </a:spcAft>
                        <a:buNone/>
                      </a:pPr>
                      <a:r>
                        <a:rPr lang="en-GB" sz="1100" b="1" i="0" u="none" strike="noStrike" noProof="0">
                          <a:solidFill>
                            <a:srgbClr val="000000"/>
                          </a:solidFill>
                          <a:latin typeface="Aptos"/>
                        </a:rPr>
                        <a:t>Northern Ireland – Northern Ireland </a:t>
                      </a:r>
                    </a:p>
                    <a:p>
                      <a:pPr lvl="0" algn="l">
                        <a:lnSpc>
                          <a:spcPct val="100000"/>
                        </a:lnSpc>
                        <a:spcBef>
                          <a:spcPts val="0"/>
                        </a:spcBef>
                        <a:spcAft>
                          <a:spcPts val="0"/>
                        </a:spcAft>
                        <a:buNone/>
                      </a:pPr>
                      <a:r>
                        <a:rPr lang="en-GB" sz="1100" b="1" i="0" u="none" strike="noStrike" noProof="0">
                          <a:solidFill>
                            <a:srgbClr val="000000"/>
                          </a:solidFill>
                          <a:latin typeface="Aptos"/>
                        </a:rPr>
                        <a:t>Commissioner for Children and Young People (NICCY)</a:t>
                      </a:r>
                      <a:endParaRPr lang="en-US" sz="1100" b="0" i="0" u="none" strike="noStrike" noProof="0">
                        <a:solidFill>
                          <a:srgbClr val="000000"/>
                        </a:solidFill>
                        <a:latin typeface="Aptos"/>
                      </a:endParaRPr>
                    </a:p>
                    <a:p>
                      <a:pPr lvl="0" algn="l">
                        <a:lnSpc>
                          <a:spcPct val="100000"/>
                        </a:lnSpc>
                        <a:spcBef>
                          <a:spcPts val="0"/>
                        </a:spcBef>
                        <a:spcAft>
                          <a:spcPts val="0"/>
                        </a:spcAft>
                        <a:buNone/>
                      </a:pPr>
                      <a:r>
                        <a:rPr lang="en-GB" sz="1100" b="0" i="0" u="none" strike="noStrike" noProof="0">
                          <a:solidFill>
                            <a:srgbClr val="000000"/>
                          </a:solidFill>
                          <a:latin typeface="Aptos"/>
                        </a:rPr>
                        <a:t> Current Commissioner: Chris Quinn </a:t>
                      </a:r>
                      <a:endParaRPr lang="en-US" sz="1100" b="0" i="0" u="none" strike="noStrike" noProof="0">
                        <a:solidFill>
                          <a:srgbClr val="000000"/>
                        </a:solidFill>
                        <a:latin typeface="Aptos"/>
                      </a:endParaRPr>
                    </a:p>
                    <a:p>
                      <a:pPr lvl="0" algn="l">
                        <a:lnSpc>
                          <a:spcPct val="100000"/>
                        </a:lnSpc>
                        <a:spcBef>
                          <a:spcPts val="0"/>
                        </a:spcBef>
                        <a:spcAft>
                          <a:spcPts val="0"/>
                        </a:spcAft>
                        <a:buNone/>
                      </a:pPr>
                      <a:r>
                        <a:rPr lang="en-GB" sz="1100" b="0" i="0" u="none" strike="noStrike" noProof="0">
                          <a:solidFill>
                            <a:srgbClr val="000000"/>
                          </a:solidFill>
                          <a:latin typeface="Aptos"/>
                        </a:rPr>
                        <a:t>(since 2023)</a:t>
                      </a:r>
                    </a:p>
                    <a:p>
                      <a:pPr lvl="0" algn="l">
                        <a:lnSpc>
                          <a:spcPct val="100000"/>
                        </a:lnSpc>
                        <a:spcBef>
                          <a:spcPts val="0"/>
                        </a:spcBef>
                        <a:spcAft>
                          <a:spcPts val="0"/>
                        </a:spcAft>
                        <a:buNone/>
                      </a:pPr>
                      <a:endParaRPr lang="en-GB" sz="1100" b="0" i="0" u="none" strike="noStrike" noProof="0">
                        <a:solidFill>
                          <a:srgbClr val="000000"/>
                        </a:solidFill>
                        <a:latin typeface="Aptos"/>
                      </a:endParaRPr>
                    </a:p>
                    <a:p>
                      <a:pPr lvl="0" algn="l">
                        <a:lnSpc>
                          <a:spcPct val="100000"/>
                        </a:lnSpc>
                        <a:spcBef>
                          <a:spcPts val="0"/>
                        </a:spcBef>
                        <a:spcAft>
                          <a:spcPts val="0"/>
                        </a:spcAft>
                        <a:buNone/>
                      </a:pPr>
                      <a:r>
                        <a:rPr lang="en-GB" sz="1100" b="0" i="0" u="none" strike="noStrike" noProof="0">
                          <a:solidFill>
                            <a:srgbClr val="000000"/>
                          </a:solidFill>
                          <a:latin typeface="Aptos"/>
                          <a:hlinkClick r:id="rId7"/>
                        </a:rPr>
                        <a:t>https://www.niccy.org/</a:t>
                      </a:r>
                      <a:r>
                        <a:rPr lang="en-GB" sz="1100" b="0" i="0" u="none" strike="noStrike" noProof="0">
                          <a:solidFill>
                            <a:srgbClr val="000000"/>
                          </a:solidFill>
                          <a:latin typeface="Aptos"/>
                        </a:rPr>
                        <a:t> </a:t>
                      </a:r>
                    </a:p>
                    <a:p>
                      <a:pPr lvl="0" algn="l">
                        <a:lnSpc>
                          <a:spcPct val="100000"/>
                        </a:lnSpc>
                        <a:spcBef>
                          <a:spcPts val="0"/>
                        </a:spcBef>
                        <a:spcAft>
                          <a:spcPts val="0"/>
                        </a:spcAft>
                        <a:buNone/>
                      </a:pPr>
                      <a:endParaRPr lang="en-US" sz="1100" b="0" i="0" u="none" strike="noStrike" noProof="0">
                        <a:solidFill>
                          <a:srgbClr val="000000"/>
                        </a:solidFill>
                        <a:latin typeface="Apto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solidFill>
                  </a:tcPr>
                </a:tc>
                <a:tc>
                  <a:txBody>
                    <a:bodyPr/>
                    <a:lstStyle/>
                    <a:p>
                      <a:pPr lvl="0" algn="l">
                        <a:lnSpc>
                          <a:spcPct val="100000"/>
                        </a:lnSpc>
                        <a:spcBef>
                          <a:spcPts val="0"/>
                        </a:spcBef>
                        <a:spcAft>
                          <a:spcPts val="0"/>
                        </a:spcAft>
                        <a:buNone/>
                      </a:pPr>
                      <a:r>
                        <a:rPr lang="en-US" sz="1100" b="1" i="0" u="none" strike="noStrike" noProof="0">
                          <a:solidFill>
                            <a:srgbClr val="000000"/>
                          </a:solidFill>
                          <a:latin typeface="Aptos"/>
                        </a:rPr>
                        <a:t>Jersey</a:t>
                      </a:r>
                      <a:r>
                        <a:rPr lang="en-US" sz="1100" b="0" i="0" u="none" strike="noStrike" noProof="0">
                          <a:solidFill>
                            <a:srgbClr val="000000"/>
                          </a:solidFill>
                          <a:latin typeface="Aptos"/>
                        </a:rPr>
                        <a:t> – </a:t>
                      </a:r>
                      <a:r>
                        <a:rPr lang="en-US" sz="1100" b="1" i="0" u="none" strike="noStrike" noProof="0">
                          <a:solidFill>
                            <a:srgbClr val="000000"/>
                          </a:solidFill>
                          <a:latin typeface="Aptos"/>
                        </a:rPr>
                        <a:t>The Office of the Children’s Commissioner for Jersey</a:t>
                      </a:r>
                    </a:p>
                    <a:p>
                      <a:pPr lvl="0" algn="l">
                        <a:lnSpc>
                          <a:spcPct val="100000"/>
                        </a:lnSpc>
                        <a:spcBef>
                          <a:spcPts val="0"/>
                        </a:spcBef>
                        <a:spcAft>
                          <a:spcPts val="0"/>
                        </a:spcAft>
                        <a:buNone/>
                      </a:pPr>
                      <a:r>
                        <a:rPr lang="en-GB" sz="1100" b="0" i="0" u="none" strike="noStrike" noProof="0">
                          <a:solidFill>
                            <a:srgbClr val="000000"/>
                          </a:solidFill>
                          <a:latin typeface="Aptos"/>
                        </a:rPr>
                        <a:t> Current Commissioner: Dr Carmel Corrigan (since 2024)</a:t>
                      </a:r>
                      <a:endParaRPr lang="en-US" sz="1100" b="0" i="0" u="none" strike="noStrike" noProof="0">
                        <a:solidFill>
                          <a:srgbClr val="000000"/>
                        </a:solidFill>
                        <a:latin typeface="Aptos"/>
                      </a:endParaRPr>
                    </a:p>
                    <a:p>
                      <a:pPr lvl="0" algn="l">
                        <a:lnSpc>
                          <a:spcPct val="100000"/>
                        </a:lnSpc>
                        <a:spcBef>
                          <a:spcPts val="0"/>
                        </a:spcBef>
                        <a:spcAft>
                          <a:spcPts val="0"/>
                        </a:spcAft>
                        <a:buNone/>
                      </a:pPr>
                      <a:endParaRPr lang="en-US" sz="1100" b="0" i="0" u="none" strike="noStrike" noProof="0">
                        <a:solidFill>
                          <a:srgbClr val="000000"/>
                        </a:solidFill>
                        <a:latin typeface="Aptos"/>
                      </a:endParaRPr>
                    </a:p>
                    <a:p>
                      <a:pPr lvl="0" algn="l">
                        <a:lnSpc>
                          <a:spcPct val="100000"/>
                        </a:lnSpc>
                        <a:spcBef>
                          <a:spcPts val="0"/>
                        </a:spcBef>
                        <a:spcAft>
                          <a:spcPts val="0"/>
                        </a:spcAft>
                        <a:buNone/>
                      </a:pPr>
                      <a:endParaRPr lang="en-US" sz="1100" b="0" i="0" u="none" strike="noStrike" noProof="0">
                        <a:solidFill>
                          <a:srgbClr val="000000"/>
                        </a:solidFill>
                        <a:latin typeface="Aptos"/>
                      </a:endParaRPr>
                    </a:p>
                    <a:p>
                      <a:pPr lvl="0" algn="l">
                        <a:lnSpc>
                          <a:spcPct val="100000"/>
                        </a:lnSpc>
                        <a:spcBef>
                          <a:spcPts val="0"/>
                        </a:spcBef>
                        <a:spcAft>
                          <a:spcPts val="0"/>
                        </a:spcAft>
                        <a:buNone/>
                      </a:pPr>
                      <a:r>
                        <a:rPr lang="en-US" sz="1100" b="0" i="0" u="none" strike="noStrike" noProof="0">
                          <a:solidFill>
                            <a:srgbClr val="000000"/>
                          </a:solidFill>
                          <a:latin typeface="Aptos"/>
                          <a:hlinkClick r:id="rId8"/>
                        </a:rPr>
                        <a:t>https://www.childcomjersey.org.je/</a:t>
                      </a:r>
                      <a:endParaRPr lang="en-US" sz="1100" b="0" i="0" u="none" strike="noStrike" noProof="0">
                        <a:solidFill>
                          <a:srgbClr val="000000"/>
                        </a:solidFill>
                        <a:latin typeface="Aptos"/>
                      </a:endParaRPr>
                    </a:p>
                    <a:p>
                      <a:pPr lvl="0" algn="l">
                        <a:lnSpc>
                          <a:spcPct val="100000"/>
                        </a:lnSpc>
                        <a:spcBef>
                          <a:spcPts val="0"/>
                        </a:spcBef>
                        <a:spcAft>
                          <a:spcPts val="0"/>
                        </a:spcAft>
                        <a:buNone/>
                      </a:pPr>
                      <a:endParaRPr lang="en-US" sz="1100" b="0" i="0" u="none" strike="noStrike" noProof="0">
                        <a:solidFill>
                          <a:srgbClr val="000000"/>
                        </a:solidFill>
                        <a:latin typeface="Aptos"/>
                      </a:endParaRP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97517966"/>
                  </a:ext>
                </a:extLst>
              </a:tr>
            </a:tbl>
          </a:graphicData>
        </a:graphic>
      </p:graphicFrame>
    </p:spTree>
    <p:extLst>
      <p:ext uri="{BB962C8B-B14F-4D97-AF65-F5344CB8AC3E}">
        <p14:creationId xmlns:p14="http://schemas.microsoft.com/office/powerpoint/2010/main" val="1372427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EDC30-477A-3F57-584D-D3045ECDA9B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DACA9BE-4B61-9493-8729-1DDE5CE58971}"/>
              </a:ext>
            </a:extLst>
          </p:cNvPr>
          <p:cNvSpPr>
            <a:spLocks noGrp="1"/>
          </p:cNvSpPr>
          <p:nvPr>
            <p:ph type="body" sz="quarter" idx="14"/>
          </p:nvPr>
        </p:nvSpPr>
        <p:spPr>
          <a:xfrm>
            <a:off x="391180" y="377936"/>
            <a:ext cx="7487900" cy="699404"/>
          </a:xfrm>
        </p:spPr>
        <p:txBody>
          <a:bodyPr/>
          <a:lstStyle/>
          <a:p>
            <a:r>
              <a:rPr lang="en-US">
                <a:latin typeface="Univers LT Pro 85 XBlack"/>
              </a:rPr>
              <a:t>RESOURCE SHEET</a:t>
            </a:r>
            <a:endParaRPr lang="en-US"/>
          </a:p>
        </p:txBody>
      </p:sp>
      <p:pic>
        <p:nvPicPr>
          <p:cNvPr id="23" name="Picture 22">
            <a:extLst>
              <a:ext uri="{FF2B5EF4-FFF2-40B4-BE49-F238E27FC236}">
                <a16:creationId xmlns:a16="http://schemas.microsoft.com/office/drawing/2014/main" id="{E7524EE5-1C1E-4A84-08B6-F2A4B0855CD3}"/>
              </a:ext>
            </a:extLst>
          </p:cNvPr>
          <p:cNvPicPr>
            <a:picLocks noChangeAspect="1"/>
          </p:cNvPicPr>
          <p:nvPr/>
        </p:nvPicPr>
        <p:blipFill>
          <a:blip r:embed="rId3"/>
          <a:stretch>
            <a:fillRect/>
          </a:stretch>
        </p:blipFill>
        <p:spPr>
          <a:xfrm>
            <a:off x="9453656" y="212094"/>
            <a:ext cx="2347163" cy="1127858"/>
          </a:xfrm>
          <a:prstGeom prst="rect">
            <a:avLst/>
          </a:prstGeom>
        </p:spPr>
      </p:pic>
      <p:graphicFrame>
        <p:nvGraphicFramePr>
          <p:cNvPr id="4" name="Table 3">
            <a:extLst>
              <a:ext uri="{FF2B5EF4-FFF2-40B4-BE49-F238E27FC236}">
                <a16:creationId xmlns:a16="http://schemas.microsoft.com/office/drawing/2014/main" id="{0C5752A4-561E-4DC8-FC84-AE7F6AE3ED8B}"/>
              </a:ext>
            </a:extLst>
          </p:cNvPr>
          <p:cNvGraphicFramePr>
            <a:graphicFrameLocks noGrp="1"/>
          </p:cNvGraphicFramePr>
          <p:nvPr>
            <p:extLst>
              <p:ext uri="{D42A27DB-BD31-4B8C-83A1-F6EECF244321}">
                <p14:modId xmlns:p14="http://schemas.microsoft.com/office/powerpoint/2010/main" val="359483639"/>
              </p:ext>
            </p:extLst>
          </p:nvPr>
        </p:nvGraphicFramePr>
        <p:xfrm>
          <a:off x="497449" y="1491657"/>
          <a:ext cx="11412905" cy="5257800"/>
        </p:xfrm>
        <a:graphic>
          <a:graphicData uri="http://schemas.openxmlformats.org/drawingml/2006/table">
            <a:tbl>
              <a:tblPr firstRow="1" bandRow="1">
                <a:tableStyleId>{5C22544A-7EE6-4342-B048-85BDC9FD1C3A}</a:tableStyleId>
              </a:tblPr>
              <a:tblGrid>
                <a:gridCol w="2282581">
                  <a:extLst>
                    <a:ext uri="{9D8B030D-6E8A-4147-A177-3AD203B41FA5}">
                      <a16:colId xmlns:a16="http://schemas.microsoft.com/office/drawing/2014/main" val="3089042033"/>
                    </a:ext>
                  </a:extLst>
                </a:gridCol>
                <a:gridCol w="2282581">
                  <a:extLst>
                    <a:ext uri="{9D8B030D-6E8A-4147-A177-3AD203B41FA5}">
                      <a16:colId xmlns:a16="http://schemas.microsoft.com/office/drawing/2014/main" val="3085184423"/>
                    </a:ext>
                  </a:extLst>
                </a:gridCol>
                <a:gridCol w="2282581">
                  <a:extLst>
                    <a:ext uri="{9D8B030D-6E8A-4147-A177-3AD203B41FA5}">
                      <a16:colId xmlns:a16="http://schemas.microsoft.com/office/drawing/2014/main" val="829214474"/>
                    </a:ext>
                  </a:extLst>
                </a:gridCol>
                <a:gridCol w="2282581">
                  <a:extLst>
                    <a:ext uri="{9D8B030D-6E8A-4147-A177-3AD203B41FA5}">
                      <a16:colId xmlns:a16="http://schemas.microsoft.com/office/drawing/2014/main" val="1599176574"/>
                    </a:ext>
                  </a:extLst>
                </a:gridCol>
                <a:gridCol w="2282581">
                  <a:extLst>
                    <a:ext uri="{9D8B030D-6E8A-4147-A177-3AD203B41FA5}">
                      <a16:colId xmlns:a16="http://schemas.microsoft.com/office/drawing/2014/main" val="1733564699"/>
                    </a:ext>
                  </a:extLst>
                </a:gridCol>
              </a:tblGrid>
              <a:tr h="4988407">
                <a:tc>
                  <a:txBody>
                    <a:bodyPr/>
                    <a:lstStyle/>
                    <a:p>
                      <a:pPr lvl="0" algn="l">
                        <a:lnSpc>
                          <a:spcPct val="100000"/>
                        </a:lnSpc>
                        <a:spcBef>
                          <a:spcPts val="0"/>
                        </a:spcBef>
                        <a:spcAft>
                          <a:spcPts val="0"/>
                        </a:spcAft>
                        <a:buNone/>
                      </a:pPr>
                      <a:r>
                        <a:rPr lang="en-US" sz="1500" b="1" i="0" u="none" strike="noStrike" noProof="0">
                          <a:solidFill>
                            <a:schemeClr val="tx1"/>
                          </a:solidFill>
                          <a:latin typeface="Arial"/>
                        </a:rPr>
                        <a:t>Scenario 1:</a:t>
                      </a:r>
                    </a:p>
                    <a:p>
                      <a:pPr lvl="0" algn="l">
                        <a:lnSpc>
                          <a:spcPct val="100000"/>
                        </a:lnSpc>
                        <a:spcBef>
                          <a:spcPts val="0"/>
                        </a:spcBef>
                        <a:spcAft>
                          <a:spcPts val="0"/>
                        </a:spcAft>
                        <a:buNone/>
                      </a:pPr>
                      <a:endParaRPr lang="en-US">
                        <a:solidFill>
                          <a:schemeClr val="tx1"/>
                        </a:solidFill>
                        <a:latin typeface="Arial"/>
                      </a:endParaRPr>
                    </a:p>
                    <a:p>
                      <a:pPr lvl="0" algn="l">
                        <a:lnSpc>
                          <a:spcPct val="100000"/>
                        </a:lnSpc>
                        <a:spcBef>
                          <a:spcPts val="0"/>
                        </a:spcBef>
                        <a:spcAft>
                          <a:spcPts val="0"/>
                        </a:spcAft>
                        <a:buNone/>
                      </a:pPr>
                      <a:r>
                        <a:rPr lang="en-US" sz="1500" b="0" i="0" u="none" strike="noStrike" noProof="0">
                          <a:solidFill>
                            <a:schemeClr val="tx1"/>
                          </a:solidFill>
                          <a:latin typeface="Arial"/>
                        </a:rPr>
                        <a:t>The school is changing its uniform policy, but students feel their opinions haven’t been considered. Some students want a platform to express their views, while staff worry about maintaining consistency.</a:t>
                      </a:r>
                      <a:endParaRPr lang="en-US">
                        <a:solidFill>
                          <a:schemeClr val="tx1"/>
                        </a:solidFill>
                        <a:latin typeface="Arial"/>
                      </a:endParaRPr>
                    </a:p>
                    <a:p>
                      <a:pPr lvl="0" algn="l">
                        <a:lnSpc>
                          <a:spcPct val="100000"/>
                        </a:lnSpc>
                        <a:spcBef>
                          <a:spcPts val="0"/>
                        </a:spcBef>
                        <a:spcAft>
                          <a:spcPts val="0"/>
                        </a:spcAft>
                        <a:buNone/>
                      </a:pPr>
                      <a:endParaRPr lang="en-US">
                        <a:solidFill>
                          <a:schemeClr val="tx1"/>
                        </a:solidFill>
                        <a:latin typeface="Arial"/>
                      </a:endParaRPr>
                    </a:p>
                    <a:p>
                      <a:pPr lvl="0" algn="l">
                        <a:lnSpc>
                          <a:spcPct val="100000"/>
                        </a:lnSpc>
                        <a:spcBef>
                          <a:spcPts val="0"/>
                        </a:spcBef>
                        <a:spcAft>
                          <a:spcPts val="0"/>
                        </a:spcAft>
                        <a:buNone/>
                      </a:pPr>
                      <a:endParaRPr lang="en-US" sz="1500" b="0" i="0" u="none" strike="noStrike" noProof="0">
                        <a:solidFill>
                          <a:schemeClr val="tx1"/>
                        </a:solidFill>
                        <a:latin typeface="Arial"/>
                      </a:endParaRPr>
                    </a:p>
                    <a:p>
                      <a:pPr lvl="0" algn="l">
                        <a:lnSpc>
                          <a:spcPct val="100000"/>
                        </a:lnSpc>
                        <a:spcBef>
                          <a:spcPts val="0"/>
                        </a:spcBef>
                        <a:spcAft>
                          <a:spcPts val="0"/>
                        </a:spcAft>
                        <a:buNone/>
                      </a:pPr>
                      <a:endParaRPr lang="en-US" sz="1500" b="0" i="0" u="none" strike="noStrike" noProof="0">
                        <a:solidFill>
                          <a:schemeClr val="tx1"/>
                        </a:solidFill>
                        <a:latin typeface="Arial"/>
                      </a:endParaRPr>
                    </a:p>
                    <a:p>
                      <a:pPr lvl="0" algn="l">
                        <a:lnSpc>
                          <a:spcPct val="100000"/>
                        </a:lnSpc>
                        <a:spcBef>
                          <a:spcPts val="0"/>
                        </a:spcBef>
                        <a:spcAft>
                          <a:spcPts val="0"/>
                        </a:spcAft>
                        <a:buNone/>
                      </a:pPr>
                      <a:r>
                        <a:rPr lang="en-US" sz="1500" b="1" i="0" u="none" strike="noStrike" noProof="0">
                          <a:solidFill>
                            <a:schemeClr val="tx1"/>
                          </a:solidFill>
                          <a:latin typeface="Arial"/>
                        </a:rPr>
                        <a:t>Discussion</a:t>
                      </a:r>
                      <a:r>
                        <a:rPr lang="en-US" sz="1500" b="0" i="0" u="none" strike="noStrike" noProof="0">
                          <a:solidFill>
                            <a:schemeClr val="tx1"/>
                          </a:solidFill>
                          <a:latin typeface="Arial"/>
                        </a:rPr>
                        <a:t>:</a:t>
                      </a:r>
                    </a:p>
                    <a:p>
                      <a:pPr lvl="0" algn="l">
                        <a:lnSpc>
                          <a:spcPct val="100000"/>
                        </a:lnSpc>
                        <a:spcBef>
                          <a:spcPts val="0"/>
                        </a:spcBef>
                        <a:spcAft>
                          <a:spcPts val="0"/>
                        </a:spcAft>
                        <a:buNone/>
                      </a:pPr>
                      <a:r>
                        <a:rPr lang="en-US" sz="1500" b="0" i="0" u="none" strike="noStrike" noProof="0">
                          <a:solidFill>
                            <a:schemeClr val="tx1"/>
                          </a:solidFill>
                          <a:latin typeface="Arial"/>
                        </a:rPr>
                        <a:t>How can the school ensure students feel heard and included in decisions while maintaining fairness?</a:t>
                      </a:r>
                      <a:endParaRPr lang="en-US">
                        <a:solidFill>
                          <a:schemeClr val="tx1"/>
                        </a:solidFill>
                        <a:latin typeface="Arial"/>
                      </a:endParaRPr>
                    </a:p>
                    <a:p>
                      <a:pPr lvl="0">
                        <a:buNone/>
                      </a:pPr>
                      <a:endParaRPr lang="en-US">
                        <a:solidFill>
                          <a:schemeClr val="tx1"/>
                        </a:solidFill>
                        <a:latin typeface="Arial"/>
                      </a:endParaRPr>
                    </a:p>
                  </a:txBody>
                  <a:tcPr>
                    <a:solidFill>
                      <a:schemeClr val="bg1"/>
                    </a:solidFill>
                  </a:tcPr>
                </a:tc>
                <a:tc>
                  <a:txBody>
                    <a:bodyPr/>
                    <a:lstStyle/>
                    <a:p>
                      <a:pPr lvl="0" algn="l">
                        <a:lnSpc>
                          <a:spcPct val="100000"/>
                        </a:lnSpc>
                        <a:spcBef>
                          <a:spcPts val="0"/>
                        </a:spcBef>
                        <a:spcAft>
                          <a:spcPts val="0"/>
                        </a:spcAft>
                        <a:buNone/>
                      </a:pPr>
                      <a:r>
                        <a:rPr lang="en-US" sz="1500" b="1" i="0" u="none" strike="noStrike" noProof="0">
                          <a:solidFill>
                            <a:schemeClr val="tx1"/>
                          </a:solidFill>
                          <a:latin typeface="Arial"/>
                        </a:rPr>
                        <a:t>Scenario 2: </a:t>
                      </a:r>
                    </a:p>
                    <a:p>
                      <a:pPr lvl="0" algn="l">
                        <a:lnSpc>
                          <a:spcPct val="100000"/>
                        </a:lnSpc>
                        <a:spcBef>
                          <a:spcPts val="0"/>
                        </a:spcBef>
                        <a:spcAft>
                          <a:spcPts val="0"/>
                        </a:spcAft>
                        <a:buNone/>
                      </a:pPr>
                      <a:endParaRPr lang="en-US">
                        <a:solidFill>
                          <a:schemeClr val="tx1"/>
                        </a:solidFill>
                        <a:latin typeface="Arial"/>
                      </a:endParaRPr>
                    </a:p>
                    <a:p>
                      <a:pPr lvl="0" algn="l">
                        <a:lnSpc>
                          <a:spcPct val="100000"/>
                        </a:lnSpc>
                        <a:spcBef>
                          <a:spcPts val="0"/>
                        </a:spcBef>
                        <a:spcAft>
                          <a:spcPts val="0"/>
                        </a:spcAft>
                        <a:buNone/>
                      </a:pPr>
                      <a:r>
                        <a:rPr lang="en-US" sz="1500" b="0" i="0" u="none" strike="noStrike" noProof="0">
                          <a:solidFill>
                            <a:schemeClr val="tx1"/>
                          </a:solidFill>
                          <a:latin typeface="Arial"/>
                        </a:rPr>
                        <a:t>A student with additional needs is frequently removed from class due to disruptive behaviour. They feel punished rather than supported, and their parents are concerned about missed learning time.</a:t>
                      </a:r>
                      <a:endParaRPr lang="en-US">
                        <a:solidFill>
                          <a:schemeClr val="tx1"/>
                        </a:solidFill>
                        <a:latin typeface="Arial"/>
                      </a:endParaRPr>
                    </a:p>
                    <a:p>
                      <a:pPr lvl="0" algn="l">
                        <a:lnSpc>
                          <a:spcPct val="100000"/>
                        </a:lnSpc>
                        <a:spcBef>
                          <a:spcPts val="0"/>
                        </a:spcBef>
                        <a:spcAft>
                          <a:spcPts val="0"/>
                        </a:spcAft>
                        <a:buNone/>
                      </a:pPr>
                      <a:endParaRPr lang="en-US">
                        <a:solidFill>
                          <a:schemeClr val="tx1"/>
                        </a:solidFill>
                        <a:latin typeface="Arial"/>
                      </a:endParaRPr>
                    </a:p>
                    <a:p>
                      <a:pPr lvl="0" algn="l">
                        <a:lnSpc>
                          <a:spcPct val="100000"/>
                        </a:lnSpc>
                        <a:spcBef>
                          <a:spcPts val="0"/>
                        </a:spcBef>
                        <a:spcAft>
                          <a:spcPts val="0"/>
                        </a:spcAft>
                        <a:buNone/>
                      </a:pPr>
                      <a:endParaRPr lang="en-US" sz="1500" b="0" i="0" u="none" strike="noStrike" noProof="0">
                        <a:solidFill>
                          <a:schemeClr val="tx1"/>
                        </a:solidFill>
                        <a:latin typeface="Arial"/>
                      </a:endParaRPr>
                    </a:p>
                    <a:p>
                      <a:pPr lvl="0" algn="l">
                        <a:lnSpc>
                          <a:spcPct val="100000"/>
                        </a:lnSpc>
                        <a:spcBef>
                          <a:spcPts val="0"/>
                        </a:spcBef>
                        <a:spcAft>
                          <a:spcPts val="0"/>
                        </a:spcAft>
                        <a:buNone/>
                      </a:pPr>
                      <a:endParaRPr lang="en-US" sz="1500" b="0" i="0" u="none" strike="noStrike" noProof="0">
                        <a:solidFill>
                          <a:schemeClr val="tx1"/>
                        </a:solidFill>
                        <a:latin typeface="Arial"/>
                      </a:endParaRPr>
                    </a:p>
                    <a:p>
                      <a:pPr lvl="0" algn="l">
                        <a:lnSpc>
                          <a:spcPct val="100000"/>
                        </a:lnSpc>
                        <a:spcBef>
                          <a:spcPts val="0"/>
                        </a:spcBef>
                        <a:spcAft>
                          <a:spcPts val="0"/>
                        </a:spcAft>
                        <a:buNone/>
                      </a:pPr>
                      <a:r>
                        <a:rPr lang="en-US" sz="1500" b="1" i="0" u="none" strike="noStrike" noProof="0">
                          <a:solidFill>
                            <a:schemeClr val="tx1"/>
                          </a:solidFill>
                          <a:latin typeface="Arial"/>
                        </a:rPr>
                        <a:t>Discussion: </a:t>
                      </a:r>
                    </a:p>
                    <a:p>
                      <a:pPr lvl="0" algn="l">
                        <a:lnSpc>
                          <a:spcPct val="100000"/>
                        </a:lnSpc>
                        <a:spcBef>
                          <a:spcPts val="0"/>
                        </a:spcBef>
                        <a:spcAft>
                          <a:spcPts val="0"/>
                        </a:spcAft>
                        <a:buNone/>
                      </a:pPr>
                      <a:r>
                        <a:rPr lang="en-US" sz="1500" b="0" i="0" u="none" strike="noStrike" noProof="0">
                          <a:solidFill>
                            <a:schemeClr val="tx1"/>
                          </a:solidFill>
                          <a:latin typeface="Arial"/>
                        </a:rPr>
                        <a:t>How can the school balance behaviour expectations with inclusion and ensure every child has access to education?</a:t>
                      </a:r>
                      <a:endParaRPr lang="en-US">
                        <a:solidFill>
                          <a:schemeClr val="tx1"/>
                        </a:solidFill>
                        <a:latin typeface="Arial"/>
                      </a:endParaRPr>
                    </a:p>
                    <a:p>
                      <a:pPr lvl="0">
                        <a:buNone/>
                      </a:pPr>
                      <a:endParaRPr lang="en-US">
                        <a:solidFill>
                          <a:schemeClr val="tx1"/>
                        </a:solidFill>
                        <a:latin typeface="Arial"/>
                      </a:endParaRPr>
                    </a:p>
                  </a:txBody>
                  <a:tcPr>
                    <a:solidFill>
                      <a:schemeClr val="bg1"/>
                    </a:solidFill>
                  </a:tcPr>
                </a:tc>
                <a:tc>
                  <a:txBody>
                    <a:bodyPr/>
                    <a:lstStyle/>
                    <a:p>
                      <a:pPr lvl="0" algn="l">
                        <a:lnSpc>
                          <a:spcPct val="100000"/>
                        </a:lnSpc>
                        <a:spcBef>
                          <a:spcPts val="0"/>
                        </a:spcBef>
                        <a:spcAft>
                          <a:spcPts val="0"/>
                        </a:spcAft>
                        <a:buNone/>
                      </a:pPr>
                      <a:r>
                        <a:rPr lang="en-US" sz="1500" b="1" i="0" u="none" strike="noStrike" noProof="0">
                          <a:solidFill>
                            <a:schemeClr val="tx1"/>
                          </a:solidFill>
                          <a:latin typeface="Arial"/>
                        </a:rPr>
                        <a:t>Scenario 3: </a:t>
                      </a:r>
                    </a:p>
                    <a:p>
                      <a:pPr lvl="0" algn="l">
                        <a:lnSpc>
                          <a:spcPct val="100000"/>
                        </a:lnSpc>
                        <a:spcBef>
                          <a:spcPts val="0"/>
                        </a:spcBef>
                        <a:spcAft>
                          <a:spcPts val="0"/>
                        </a:spcAft>
                        <a:buNone/>
                      </a:pPr>
                      <a:endParaRPr lang="en-US">
                        <a:solidFill>
                          <a:schemeClr val="tx1"/>
                        </a:solidFill>
                        <a:latin typeface="Arial"/>
                      </a:endParaRPr>
                    </a:p>
                    <a:p>
                      <a:pPr lvl="0" algn="l">
                        <a:lnSpc>
                          <a:spcPct val="100000"/>
                        </a:lnSpc>
                        <a:spcBef>
                          <a:spcPts val="0"/>
                        </a:spcBef>
                        <a:spcAft>
                          <a:spcPts val="0"/>
                        </a:spcAft>
                        <a:buNone/>
                      </a:pPr>
                      <a:r>
                        <a:rPr lang="en-US" sz="1500" b="0" i="0" u="none" strike="noStrike" noProof="0">
                          <a:solidFill>
                            <a:schemeClr val="tx1"/>
                          </a:solidFill>
                          <a:latin typeface="Arial"/>
                        </a:rPr>
                        <a:t>A group of younger students feel excluded from playground activities because older students take over the main play areas. Teachers want all children to have fair access but are unsure how to manage the space.</a:t>
                      </a:r>
                      <a:endParaRPr lang="en-US">
                        <a:solidFill>
                          <a:schemeClr val="tx1"/>
                        </a:solidFill>
                        <a:latin typeface="Arial"/>
                      </a:endParaRPr>
                    </a:p>
                    <a:p>
                      <a:pPr lvl="0" algn="l">
                        <a:lnSpc>
                          <a:spcPct val="100000"/>
                        </a:lnSpc>
                        <a:spcBef>
                          <a:spcPts val="0"/>
                        </a:spcBef>
                        <a:spcAft>
                          <a:spcPts val="0"/>
                        </a:spcAft>
                        <a:buNone/>
                      </a:pPr>
                      <a:endParaRPr lang="en-US">
                        <a:solidFill>
                          <a:schemeClr val="tx1"/>
                        </a:solidFill>
                        <a:latin typeface="Arial"/>
                      </a:endParaRPr>
                    </a:p>
                    <a:p>
                      <a:pPr lvl="0" algn="l">
                        <a:lnSpc>
                          <a:spcPct val="100000"/>
                        </a:lnSpc>
                        <a:spcBef>
                          <a:spcPts val="0"/>
                        </a:spcBef>
                        <a:spcAft>
                          <a:spcPts val="0"/>
                        </a:spcAft>
                        <a:buNone/>
                      </a:pPr>
                      <a:r>
                        <a:rPr lang="en-US" sz="1500" b="1" i="0" u="none" strike="noStrike" noProof="0">
                          <a:solidFill>
                            <a:schemeClr val="tx1"/>
                          </a:solidFill>
                          <a:latin typeface="Arial"/>
                        </a:rPr>
                        <a:t>Discussion: </a:t>
                      </a:r>
                    </a:p>
                    <a:p>
                      <a:pPr lvl="0" algn="l">
                        <a:lnSpc>
                          <a:spcPct val="100000"/>
                        </a:lnSpc>
                        <a:spcBef>
                          <a:spcPts val="0"/>
                        </a:spcBef>
                        <a:spcAft>
                          <a:spcPts val="0"/>
                        </a:spcAft>
                        <a:buNone/>
                      </a:pPr>
                      <a:r>
                        <a:rPr lang="en-US" sz="1500" b="0" i="0" u="none" strike="noStrike" noProof="0">
                          <a:solidFill>
                            <a:schemeClr val="tx1"/>
                          </a:solidFill>
                          <a:latin typeface="Arial"/>
                        </a:rPr>
                        <a:t>What fair and rights-respecting solutions can ensure all students have access to play?</a:t>
                      </a:r>
                      <a:endParaRPr lang="en-US">
                        <a:solidFill>
                          <a:schemeClr val="tx1"/>
                        </a:solidFill>
                        <a:latin typeface="Arial"/>
                      </a:endParaRPr>
                    </a:p>
                    <a:p>
                      <a:pPr lvl="0">
                        <a:buNone/>
                      </a:pPr>
                      <a:endParaRPr lang="en-US">
                        <a:solidFill>
                          <a:schemeClr val="tx1"/>
                        </a:solidFill>
                        <a:latin typeface="Arial"/>
                      </a:endParaRPr>
                    </a:p>
                  </a:txBody>
                  <a:tcPr>
                    <a:solidFill>
                      <a:schemeClr val="bg1"/>
                    </a:solidFill>
                  </a:tcPr>
                </a:tc>
                <a:tc>
                  <a:txBody>
                    <a:bodyPr/>
                    <a:lstStyle/>
                    <a:p>
                      <a:pPr lvl="0" algn="l">
                        <a:lnSpc>
                          <a:spcPct val="100000"/>
                        </a:lnSpc>
                        <a:spcBef>
                          <a:spcPts val="0"/>
                        </a:spcBef>
                        <a:spcAft>
                          <a:spcPts val="0"/>
                        </a:spcAft>
                        <a:buNone/>
                      </a:pPr>
                      <a:r>
                        <a:rPr lang="en-US" sz="1500" b="1" i="0" u="none" strike="noStrike" noProof="0">
                          <a:solidFill>
                            <a:schemeClr val="tx1"/>
                          </a:solidFill>
                          <a:latin typeface="Arial"/>
                        </a:rPr>
                        <a:t>Scenario 4: </a:t>
                      </a:r>
                    </a:p>
                    <a:p>
                      <a:pPr lvl="0" algn="l">
                        <a:lnSpc>
                          <a:spcPct val="100000"/>
                        </a:lnSpc>
                        <a:spcBef>
                          <a:spcPts val="0"/>
                        </a:spcBef>
                        <a:spcAft>
                          <a:spcPts val="0"/>
                        </a:spcAft>
                        <a:buNone/>
                      </a:pPr>
                      <a:endParaRPr lang="en-US">
                        <a:solidFill>
                          <a:schemeClr val="tx1"/>
                        </a:solidFill>
                        <a:latin typeface="Arial"/>
                      </a:endParaRPr>
                    </a:p>
                    <a:p>
                      <a:pPr lvl="0" algn="l">
                        <a:lnSpc>
                          <a:spcPct val="100000"/>
                        </a:lnSpc>
                        <a:spcBef>
                          <a:spcPts val="0"/>
                        </a:spcBef>
                        <a:spcAft>
                          <a:spcPts val="0"/>
                        </a:spcAft>
                        <a:buNone/>
                      </a:pPr>
                      <a:r>
                        <a:rPr lang="en-US" sz="1500" b="0" i="0" u="none" strike="noStrike" noProof="0">
                          <a:solidFill>
                            <a:schemeClr val="tx1"/>
                          </a:solidFill>
                          <a:latin typeface="Arial"/>
                        </a:rPr>
                        <a:t>A new student who speaks little English is struggling to make friends. Some students avoid interacting with them, and teachers notice they are becoming isolated.</a:t>
                      </a:r>
                      <a:endParaRPr lang="en-US">
                        <a:solidFill>
                          <a:schemeClr val="tx1"/>
                        </a:solidFill>
                        <a:latin typeface="Arial"/>
                      </a:endParaRPr>
                    </a:p>
                    <a:p>
                      <a:pPr lvl="0" algn="l">
                        <a:lnSpc>
                          <a:spcPct val="100000"/>
                        </a:lnSpc>
                        <a:spcBef>
                          <a:spcPts val="0"/>
                        </a:spcBef>
                        <a:spcAft>
                          <a:spcPts val="0"/>
                        </a:spcAft>
                        <a:buNone/>
                      </a:pPr>
                      <a:endParaRPr lang="en-US">
                        <a:solidFill>
                          <a:schemeClr val="tx1"/>
                        </a:solidFill>
                        <a:latin typeface="Arial"/>
                      </a:endParaRPr>
                    </a:p>
                    <a:p>
                      <a:pPr lvl="0" algn="l">
                        <a:lnSpc>
                          <a:spcPct val="100000"/>
                        </a:lnSpc>
                        <a:spcBef>
                          <a:spcPts val="0"/>
                        </a:spcBef>
                        <a:spcAft>
                          <a:spcPts val="0"/>
                        </a:spcAft>
                        <a:buNone/>
                      </a:pPr>
                      <a:endParaRPr lang="en-US" sz="1500" b="0" i="0" u="none" strike="noStrike" noProof="0">
                        <a:solidFill>
                          <a:schemeClr val="tx1"/>
                        </a:solidFill>
                        <a:latin typeface="Arial"/>
                      </a:endParaRPr>
                    </a:p>
                    <a:p>
                      <a:pPr lvl="0" algn="l">
                        <a:lnSpc>
                          <a:spcPct val="100000"/>
                        </a:lnSpc>
                        <a:spcBef>
                          <a:spcPts val="0"/>
                        </a:spcBef>
                        <a:spcAft>
                          <a:spcPts val="0"/>
                        </a:spcAft>
                        <a:buNone/>
                      </a:pPr>
                      <a:endParaRPr lang="en-US" sz="1500" b="0" i="0" u="none" strike="noStrike" noProof="0">
                        <a:solidFill>
                          <a:schemeClr val="tx1"/>
                        </a:solidFill>
                        <a:latin typeface="Arial"/>
                      </a:endParaRPr>
                    </a:p>
                    <a:p>
                      <a:pPr lvl="0" algn="l">
                        <a:lnSpc>
                          <a:spcPct val="100000"/>
                        </a:lnSpc>
                        <a:spcBef>
                          <a:spcPts val="0"/>
                        </a:spcBef>
                        <a:spcAft>
                          <a:spcPts val="0"/>
                        </a:spcAft>
                        <a:buNone/>
                      </a:pPr>
                      <a:endParaRPr lang="en-US" sz="1500" b="0" i="0" u="none" strike="noStrike" noProof="0">
                        <a:solidFill>
                          <a:schemeClr val="tx1"/>
                        </a:solidFill>
                        <a:latin typeface="Arial"/>
                      </a:endParaRPr>
                    </a:p>
                    <a:p>
                      <a:pPr lvl="0" algn="l">
                        <a:lnSpc>
                          <a:spcPct val="100000"/>
                        </a:lnSpc>
                        <a:spcBef>
                          <a:spcPts val="0"/>
                        </a:spcBef>
                        <a:spcAft>
                          <a:spcPts val="0"/>
                        </a:spcAft>
                        <a:buNone/>
                      </a:pPr>
                      <a:r>
                        <a:rPr lang="en-US" sz="1500" b="1" i="0" u="none" strike="noStrike" noProof="0">
                          <a:solidFill>
                            <a:schemeClr val="tx1"/>
                          </a:solidFill>
                          <a:latin typeface="Arial"/>
                        </a:rPr>
                        <a:t>Discussion: </a:t>
                      </a:r>
                    </a:p>
                    <a:p>
                      <a:pPr lvl="0" algn="l">
                        <a:lnSpc>
                          <a:spcPct val="100000"/>
                        </a:lnSpc>
                        <a:spcBef>
                          <a:spcPts val="0"/>
                        </a:spcBef>
                        <a:spcAft>
                          <a:spcPts val="0"/>
                        </a:spcAft>
                        <a:buNone/>
                      </a:pPr>
                      <a:r>
                        <a:rPr lang="en-US" sz="1500" b="0" i="0" u="none" strike="noStrike" noProof="0">
                          <a:solidFill>
                            <a:schemeClr val="tx1"/>
                          </a:solidFill>
                          <a:latin typeface="Arial"/>
                        </a:rPr>
                        <a:t>How can the school promote inclusivity and ensure all students feel welcomed and valued?</a:t>
                      </a:r>
                      <a:endParaRPr lang="en-US">
                        <a:solidFill>
                          <a:schemeClr val="tx1"/>
                        </a:solidFill>
                        <a:latin typeface="Arial"/>
                      </a:endParaRPr>
                    </a:p>
                    <a:p>
                      <a:pPr lvl="0">
                        <a:buNone/>
                      </a:pPr>
                      <a:endParaRPr lang="en-US">
                        <a:solidFill>
                          <a:schemeClr val="tx1"/>
                        </a:solidFill>
                        <a:latin typeface="Arial"/>
                      </a:endParaRPr>
                    </a:p>
                  </a:txBody>
                  <a:tcPr>
                    <a:solidFill>
                      <a:schemeClr val="bg1"/>
                    </a:solidFill>
                  </a:tcPr>
                </a:tc>
                <a:tc>
                  <a:txBody>
                    <a:bodyPr/>
                    <a:lstStyle/>
                    <a:p>
                      <a:pPr lvl="0" algn="l">
                        <a:lnSpc>
                          <a:spcPct val="100000"/>
                        </a:lnSpc>
                        <a:spcBef>
                          <a:spcPts val="0"/>
                        </a:spcBef>
                        <a:spcAft>
                          <a:spcPts val="0"/>
                        </a:spcAft>
                        <a:buNone/>
                      </a:pPr>
                      <a:r>
                        <a:rPr lang="en-US" sz="1500" b="1" i="0" u="none" strike="noStrike" noProof="0">
                          <a:solidFill>
                            <a:schemeClr val="tx1"/>
                          </a:solidFill>
                          <a:latin typeface="Arial"/>
                        </a:rPr>
                        <a:t>Scenario 5: </a:t>
                      </a:r>
                    </a:p>
                    <a:p>
                      <a:pPr lvl="0" algn="l">
                        <a:lnSpc>
                          <a:spcPct val="100000"/>
                        </a:lnSpc>
                        <a:spcBef>
                          <a:spcPts val="0"/>
                        </a:spcBef>
                        <a:spcAft>
                          <a:spcPts val="0"/>
                        </a:spcAft>
                        <a:buNone/>
                      </a:pPr>
                      <a:endParaRPr lang="en-US">
                        <a:solidFill>
                          <a:schemeClr val="tx1"/>
                        </a:solidFill>
                        <a:latin typeface="Arial"/>
                      </a:endParaRPr>
                    </a:p>
                    <a:p>
                      <a:pPr lvl="0" algn="l">
                        <a:lnSpc>
                          <a:spcPct val="100000"/>
                        </a:lnSpc>
                        <a:spcBef>
                          <a:spcPts val="0"/>
                        </a:spcBef>
                        <a:spcAft>
                          <a:spcPts val="0"/>
                        </a:spcAft>
                        <a:buNone/>
                      </a:pPr>
                      <a:r>
                        <a:rPr lang="en-US" sz="1500" b="0" i="0" u="none" strike="noStrike" noProof="0">
                          <a:solidFill>
                            <a:schemeClr val="tx1"/>
                          </a:solidFill>
                          <a:latin typeface="Arial"/>
                        </a:rPr>
                        <a:t>A student reports feeling unsafe due to ongoing bullying, but they fear speaking up will make it worse. Some staff believe they should “stand up for themselves,” while others want a stronger intervention.</a:t>
                      </a:r>
                      <a:endParaRPr lang="en-US">
                        <a:solidFill>
                          <a:schemeClr val="tx1"/>
                        </a:solidFill>
                        <a:latin typeface="Arial"/>
                      </a:endParaRPr>
                    </a:p>
                    <a:p>
                      <a:pPr lvl="0" algn="l">
                        <a:lnSpc>
                          <a:spcPct val="100000"/>
                        </a:lnSpc>
                        <a:spcBef>
                          <a:spcPts val="0"/>
                        </a:spcBef>
                        <a:spcAft>
                          <a:spcPts val="0"/>
                        </a:spcAft>
                        <a:buNone/>
                      </a:pPr>
                      <a:endParaRPr lang="en-US">
                        <a:solidFill>
                          <a:schemeClr val="tx1"/>
                        </a:solidFill>
                        <a:latin typeface="Arial"/>
                      </a:endParaRPr>
                    </a:p>
                    <a:p>
                      <a:pPr lvl="0" algn="l">
                        <a:lnSpc>
                          <a:spcPct val="100000"/>
                        </a:lnSpc>
                        <a:spcBef>
                          <a:spcPts val="0"/>
                        </a:spcBef>
                        <a:spcAft>
                          <a:spcPts val="0"/>
                        </a:spcAft>
                        <a:buNone/>
                      </a:pPr>
                      <a:endParaRPr lang="en-US" sz="1500" b="0" i="0" u="none" strike="noStrike" noProof="0">
                        <a:solidFill>
                          <a:schemeClr val="tx1"/>
                        </a:solidFill>
                        <a:latin typeface="Arial"/>
                      </a:endParaRPr>
                    </a:p>
                    <a:p>
                      <a:pPr lvl="0" algn="l">
                        <a:lnSpc>
                          <a:spcPct val="100000"/>
                        </a:lnSpc>
                        <a:spcBef>
                          <a:spcPts val="0"/>
                        </a:spcBef>
                        <a:spcAft>
                          <a:spcPts val="0"/>
                        </a:spcAft>
                        <a:buNone/>
                      </a:pPr>
                      <a:r>
                        <a:rPr lang="en-US" sz="1500" b="1" i="0" u="none" strike="noStrike" noProof="0">
                          <a:solidFill>
                            <a:schemeClr val="tx1"/>
                          </a:solidFill>
                          <a:latin typeface="Arial"/>
                        </a:rPr>
                        <a:t>Discussion:</a:t>
                      </a:r>
                      <a:r>
                        <a:rPr lang="en-US" sz="1500" b="0" i="0" u="none" strike="noStrike" noProof="0">
                          <a:solidFill>
                            <a:schemeClr val="tx1"/>
                          </a:solidFill>
                          <a:latin typeface="Arial"/>
                        </a:rPr>
                        <a:t> </a:t>
                      </a:r>
                    </a:p>
                    <a:p>
                      <a:pPr lvl="0" algn="l">
                        <a:lnSpc>
                          <a:spcPct val="100000"/>
                        </a:lnSpc>
                        <a:spcBef>
                          <a:spcPts val="0"/>
                        </a:spcBef>
                        <a:spcAft>
                          <a:spcPts val="0"/>
                        </a:spcAft>
                        <a:buNone/>
                      </a:pPr>
                      <a:r>
                        <a:rPr lang="en-US" sz="1500" b="0" i="0" u="none" strike="noStrike" noProof="0">
                          <a:solidFill>
                            <a:schemeClr val="tx1"/>
                          </a:solidFill>
                          <a:latin typeface="Arial"/>
                        </a:rPr>
                        <a:t>How can the school create a safe environment where students feel protected and empowered to speak out?</a:t>
                      </a:r>
                      <a:endParaRPr lang="en-US">
                        <a:solidFill>
                          <a:schemeClr val="tx1"/>
                        </a:solidFill>
                        <a:latin typeface="Arial"/>
                      </a:endParaRPr>
                    </a:p>
                    <a:p>
                      <a:pPr lvl="0">
                        <a:buNone/>
                      </a:pPr>
                      <a:endParaRPr lang="en-US">
                        <a:solidFill>
                          <a:schemeClr val="tx1"/>
                        </a:solidFill>
                        <a:latin typeface="Arial"/>
                      </a:endParaRPr>
                    </a:p>
                  </a:txBody>
                  <a:tcPr>
                    <a:solidFill>
                      <a:schemeClr val="bg1"/>
                    </a:solidFill>
                  </a:tcPr>
                </a:tc>
                <a:extLst>
                  <a:ext uri="{0D108BD9-81ED-4DB2-BD59-A6C34878D82A}">
                    <a16:rowId xmlns:a16="http://schemas.microsoft.com/office/drawing/2014/main" val="1797517966"/>
                  </a:ext>
                </a:extLst>
              </a:tr>
            </a:tbl>
          </a:graphicData>
        </a:graphic>
      </p:graphicFrame>
    </p:spTree>
    <p:extLst>
      <p:ext uri="{BB962C8B-B14F-4D97-AF65-F5344CB8AC3E}">
        <p14:creationId xmlns:p14="http://schemas.microsoft.com/office/powerpoint/2010/main" val="2706285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741" y="1277293"/>
            <a:ext cx="11352704" cy="505675"/>
          </a:xfrm>
        </p:spPr>
        <p:txBody>
          <a:bodyPr vert="horz" lIns="0" tIns="45720" rIns="90000" bIns="45720" rtlCol="0" anchor="t">
            <a:noAutofit/>
          </a:bodyPr>
          <a:lstStyle/>
          <a:p>
            <a:r>
              <a:rPr lang="en-GB" b="0">
                <a:solidFill>
                  <a:srgbClr val="FFFF00"/>
                </a:solidFill>
                <a:latin typeface="Arial"/>
                <a:cs typeface="Arial"/>
              </a:rPr>
              <a:t>You may find the following resources useful for your work on the CRC:</a:t>
            </a:r>
            <a:endParaRPr lang="en-US">
              <a:cs typeface="Arial"/>
            </a:endParaRPr>
          </a:p>
          <a:p>
            <a:pPr marL="342900" indent="-342900">
              <a:buChar char="•"/>
            </a:pPr>
            <a:r>
              <a:rPr lang="en-GB" sz="1600" b="0">
                <a:solidFill>
                  <a:srgbClr val="FFFF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Introducing the CRC</a:t>
            </a:r>
            <a:endParaRPr lang="en-US" sz="16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342900" indent="-342900">
              <a:buChar char="•"/>
            </a:pPr>
            <a:r>
              <a:rPr lang="en-GB" sz="1600" b="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Article of the Week</a:t>
            </a:r>
            <a:r>
              <a:rPr lang="en-GB" sz="1600" b="0">
                <a:solidFill>
                  <a:srgbClr val="FFFF00"/>
                </a:solidFill>
                <a:latin typeface="Arial" panose="020B0604020202020204" pitchFamily="34" charset="0"/>
                <a:cs typeface="Arial" panose="020B0604020202020204" pitchFamily="34" charset="0"/>
              </a:rPr>
              <a:t> </a:t>
            </a:r>
            <a:endParaRPr lang="en-US" sz="16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600" b="0">
                <a:solidFill>
                  <a:srgbClr val="FFFF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ABCDE of Rights</a:t>
            </a:r>
          </a:p>
          <a:p>
            <a:pPr marL="342900" indent="-342900">
              <a:buChar char="•"/>
            </a:pPr>
            <a:r>
              <a:rPr lang="en-GB" sz="1600" b="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Queen</a:t>
            </a:r>
            <a:r>
              <a:rPr lang="en-GB" sz="1600" b="0">
                <a:solidFill>
                  <a:srgbClr val="FFFF00"/>
                </a:solidFill>
                <a:latin typeface="Arial" panose="020B0604020202020204" pitchFamily="34" charset="0"/>
                <a:cs typeface="Arial" panose="020B0604020202020204" pitchFamily="34" charset="0"/>
                <a:hlinkClick r:id="rId6"/>
              </a:rPr>
              <a:t>'</a:t>
            </a:r>
            <a:r>
              <a:rPr lang="en-GB" sz="1600" b="0">
                <a:solidFill>
                  <a:srgbClr val="FFFF00"/>
                </a:solidFill>
                <a:latin typeface="Arial" panose="020B0604020202020204" pitchFamily="34" charset="0"/>
                <a:cs typeface="Arial" panose="020B0604020202020204" pitchFamily="34" charset="0"/>
              </a:rPr>
              <a:t>s</a:t>
            </a:r>
            <a:r>
              <a:rPr lang="en-GB" sz="1600" b="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University Belfast video</a:t>
            </a:r>
            <a:r>
              <a:rPr lang="en-GB" sz="1600" b="0">
                <a:solidFill>
                  <a:srgbClr val="FFFF00"/>
                </a:solidFill>
                <a:latin typeface="Arial" panose="020B0604020202020204" pitchFamily="34" charset="0"/>
                <a:cs typeface="Arial" panose="020B0604020202020204" pitchFamily="34" charset="0"/>
              </a:rPr>
              <a:t> </a:t>
            </a:r>
          </a:p>
          <a:p>
            <a:pPr marL="342900" indent="-342900">
              <a:buChar char="•"/>
            </a:pPr>
            <a:r>
              <a:rPr lang="en-GB" sz="1600" b="0">
                <a:solidFill>
                  <a:srgbClr val="FFFF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How does the CRC work?</a:t>
            </a:r>
            <a:endParaRPr lang="en-GB" sz="1600" b="0">
              <a:solidFill>
                <a:srgbClr val="FFFF00"/>
              </a:solidFill>
              <a:latin typeface="Arial" panose="020B0604020202020204" pitchFamily="34" charset="0"/>
              <a:cs typeface="Arial" panose="020B0604020202020204" pitchFamily="34" charset="0"/>
            </a:endParaRPr>
          </a:p>
          <a:p>
            <a:pPr marL="342900" indent="-342900">
              <a:buChar char="•"/>
            </a:pPr>
            <a:r>
              <a:rPr lang="en-GB" sz="1600" b="0">
                <a:solidFill>
                  <a:srgbClr val="FFFF00"/>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Timeline of the CRC</a:t>
            </a:r>
            <a:endParaRPr lang="en-GB" sz="1600" b="0">
              <a:solidFill>
                <a:srgbClr val="FFFF00"/>
              </a:solidFill>
              <a:latin typeface="Arial" panose="020B0604020202020204" pitchFamily="34" charset="0"/>
              <a:cs typeface="Arial" panose="020B0604020202020204" pitchFamily="34" charset="0"/>
            </a:endParaRPr>
          </a:p>
          <a:p>
            <a:pPr marL="342900" indent="-342900">
              <a:buChar char="•"/>
            </a:pPr>
            <a:r>
              <a:rPr lang="en-GB" sz="1600" b="0">
                <a:solidFill>
                  <a:srgbClr val="FFFF00"/>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The CRC within the context of human rights</a:t>
            </a:r>
            <a:endParaRPr lang="en-GB" sz="1600" b="0">
              <a:solidFill>
                <a:srgbClr val="FFFF00"/>
              </a:solidFill>
              <a:latin typeface="Arial" panose="020B0604020202020204" pitchFamily="34" charset="0"/>
              <a:cs typeface="Arial" panose="020B0604020202020204" pitchFamily="34" charset="0"/>
            </a:endParaRPr>
          </a:p>
          <a:p>
            <a:pPr marL="342900" indent="-342900">
              <a:buChar char="•"/>
            </a:pPr>
            <a:r>
              <a:rPr lang="en-GB" sz="1600" b="0">
                <a:solidFill>
                  <a:srgbClr val="FFFF00"/>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Video by Committee on the Rights of the Child and the Children's Commissioners</a:t>
            </a:r>
            <a:endParaRPr lang="en-GB" sz="1600" b="0">
              <a:solidFill>
                <a:srgbClr val="FFFF00"/>
              </a:solidFill>
              <a:latin typeface="Arial" panose="020B0604020202020204" pitchFamily="34" charset="0"/>
              <a:cs typeface="Arial" panose="020B0604020202020204" pitchFamily="34" charset="0"/>
            </a:endParaRPr>
          </a:p>
          <a:p>
            <a:pPr marL="342900" indent="-342900">
              <a:buChar char="•"/>
            </a:pPr>
            <a:r>
              <a:rPr lang="en-GB" sz="1600" b="0">
                <a:solidFill>
                  <a:srgbClr val="FFFF00"/>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Committee on the Rights of the Child</a:t>
            </a:r>
            <a:endParaRPr lang="en-GB" sz="1600" b="0">
              <a:solidFill>
                <a:srgbClr val="FFFF00"/>
              </a:solidFill>
              <a:latin typeface="Arial" panose="020B0604020202020204" pitchFamily="34" charset="0"/>
              <a:cs typeface="Arial" panose="020B0604020202020204" pitchFamily="34" charset="0"/>
            </a:endParaRPr>
          </a:p>
          <a:p>
            <a:pPr marL="342900" indent="-342900">
              <a:buChar char="•"/>
            </a:pPr>
            <a:r>
              <a:rPr lang="en-GB" sz="1600" b="0">
                <a:solidFill>
                  <a:srgbClr val="FFFF00"/>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UK government infographic</a:t>
            </a:r>
          </a:p>
          <a:p>
            <a:pPr marL="342900" indent="-342900">
              <a:buChar char="•"/>
            </a:pPr>
            <a:r>
              <a:rPr lang="en-GB" sz="1600" b="0">
                <a:solidFill>
                  <a:srgbClr val="FFFF00"/>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Concluding Observations</a:t>
            </a:r>
          </a:p>
          <a:p>
            <a:pPr marL="342900" indent="-342900">
              <a:buChar char="•"/>
            </a:pPr>
            <a:r>
              <a:rPr lang="en-GB" sz="1600" b="0">
                <a:solidFill>
                  <a:srgbClr val="FFFF00"/>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How the UK government is protecting children's rights</a:t>
            </a:r>
            <a:r>
              <a:rPr lang="en-GB" sz="1600" b="0">
                <a:solidFill>
                  <a:srgbClr val="FFFF00"/>
                </a:solidFill>
                <a:latin typeface="Arial" panose="020B0604020202020204" pitchFamily="34" charset="0"/>
                <a:cs typeface="Arial" panose="020B0604020202020204" pitchFamily="34" charset="0"/>
              </a:rPr>
              <a:t>: </a:t>
            </a:r>
            <a:r>
              <a:rPr lang="en-GB" sz="1600" b="0">
                <a:solidFill>
                  <a:srgbClr val="FFFF00"/>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Video 1</a:t>
            </a:r>
            <a:r>
              <a:rPr lang="en-GB" sz="1600" b="0">
                <a:solidFill>
                  <a:srgbClr val="FFFF00"/>
                </a:solidFill>
                <a:latin typeface="Arial" panose="020B0604020202020204" pitchFamily="34" charset="0"/>
                <a:cs typeface="Arial" panose="020B0604020202020204" pitchFamily="34" charset="0"/>
              </a:rPr>
              <a:t>, </a:t>
            </a:r>
            <a:r>
              <a:rPr lang="en-GB" sz="1600" b="0">
                <a:solidFill>
                  <a:srgbClr val="FFFF00"/>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Video 2</a:t>
            </a:r>
            <a:r>
              <a:rPr lang="en-GB" sz="1600" b="0">
                <a:solidFill>
                  <a:srgbClr val="FFFF00"/>
                </a:solidFill>
                <a:latin typeface="Arial" panose="020B0604020202020204" pitchFamily="34" charset="0"/>
                <a:cs typeface="Arial" panose="020B0604020202020204" pitchFamily="34" charset="0"/>
              </a:rPr>
              <a:t>, </a:t>
            </a:r>
            <a:r>
              <a:rPr lang="en-GB" sz="1600" b="0">
                <a:solidFill>
                  <a:srgbClr val="FFFF00"/>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Video 3</a:t>
            </a:r>
            <a:endParaRPr lang="en-GB" sz="1600" b="0">
              <a:solidFill>
                <a:srgbClr val="FFFF00"/>
              </a:solidFill>
              <a:latin typeface="Arial" panose="020B0604020202020204" pitchFamily="34" charset="0"/>
              <a:cs typeface="Arial" panose="020B0604020202020204" pitchFamily="34" charset="0"/>
            </a:endParaRPr>
          </a:p>
          <a:p>
            <a:pPr marL="342900" indent="-342900">
              <a:buChar char="•"/>
            </a:pPr>
            <a:endParaRPr lang="en-GB" b="0">
              <a:solidFill>
                <a:srgbClr val="FFFF00"/>
              </a:solidFill>
              <a:latin typeface="Arial" panose="020B0604020202020204" pitchFamily="34" charset="0"/>
              <a:cs typeface="Arial" panose="020B0604020202020204" pitchFamily="34" charset="0"/>
            </a:endParaRPr>
          </a:p>
          <a:p>
            <a:pPr marL="342900" indent="-342900">
              <a:buChar char="•"/>
            </a:pPr>
            <a:endParaRPr lang="en-GB" b="0">
              <a:solidFill>
                <a:srgbClr val="FFFF00"/>
              </a:solidFill>
              <a:latin typeface="Arial" panose="020B0604020202020204" pitchFamily="34" charset="0"/>
              <a:cs typeface="Arial" panose="020B0604020202020204" pitchFamily="34" charset="0"/>
            </a:endParaRPr>
          </a:p>
          <a:p>
            <a:endParaRPr lang="en-GB" sz="1800" b="0">
              <a:solidFill>
                <a:schemeClr val="bg1"/>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endParaRPr>
          </a:p>
          <a:p>
            <a:endParaRPr lang="en-GB" sz="1800" b="0">
              <a:solidFill>
                <a:schemeClr val="bg1"/>
              </a:solidFill>
              <a:latin typeface="Arial"/>
              <a:cs typeface="Arial"/>
            </a:endParaRPr>
          </a:p>
        </p:txBody>
      </p:sp>
    </p:spTree>
    <p:extLst>
      <p:ext uri="{BB962C8B-B14F-4D97-AF65-F5344CB8AC3E}">
        <p14:creationId xmlns:p14="http://schemas.microsoft.com/office/powerpoint/2010/main" val="182551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624515" y="472562"/>
            <a:ext cx="3558350" cy="714793"/>
          </a:xfrm>
        </p:spPr>
        <p:txBody>
          <a:bodyPr/>
          <a:lstStyle/>
          <a:p>
            <a:r>
              <a:rPr lang="en-US"/>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624515" y="1532871"/>
            <a:ext cx="9180743" cy="959943"/>
          </a:xfrm>
          <a:prstGeom prst="rect">
            <a:avLst/>
          </a:prstGeom>
          <a:noFill/>
        </p:spPr>
        <p:txBody>
          <a:bodyPr wrap="square">
            <a:spAutoFit/>
          </a:bodyPr>
          <a:lstStyle/>
          <a:p>
            <a:pPr lvl="0">
              <a:lnSpc>
                <a:spcPct val="107000"/>
              </a:lnSpc>
            </a:pPr>
            <a:r>
              <a:rPr lang="en-GB">
                <a:latin typeface="Arial" panose="020B0604020202020204" pitchFamily="34" charset="0"/>
                <a:ea typeface="Times New Roman" panose="02020603050405020304" pitchFamily="18" charset="0"/>
                <a:cs typeface="Arial" panose="020B0604020202020204" pitchFamily="34" charset="0"/>
              </a:rPr>
              <a:t>Topic: Understanding the CRC</a:t>
            </a:r>
          </a:p>
          <a:p>
            <a:pPr lvl="0">
              <a:lnSpc>
                <a:spcPct val="107000"/>
              </a:lnSpc>
            </a:pPr>
            <a:r>
              <a:rPr lang="en-GB" sz="180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a:latin typeface="Arial" panose="020B0604020202020204" pitchFamily="34" charset="0"/>
                <a:ea typeface="Times New Roman" panose="02020603050405020304" pitchFamily="18" charset="0"/>
                <a:cs typeface="Arial" panose="020B0604020202020204" pitchFamily="34" charset="0"/>
              </a:rPr>
              <a:t>delivery information. </a:t>
            </a:r>
            <a:endParaRPr lang="en-GB" sz="180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E9954F83-BD92-2138-3CA3-4F4E33828D36}"/>
              </a:ext>
            </a:extLst>
          </p:cNvPr>
          <p:cNvSpPr txBox="1">
            <a:spLocks/>
          </p:cNvSpPr>
          <p:nvPr/>
        </p:nvSpPr>
        <p:spPr>
          <a:xfrm>
            <a:off x="624515" y="2367147"/>
            <a:ext cx="10054121" cy="4184302"/>
          </a:xfrm>
          <a:prstGeom prst="rect">
            <a:avLst/>
          </a:prstGeom>
        </p:spPr>
        <p:txBody>
          <a:bodyPr vert="horz" lIns="0" tIns="45720" rIns="91440" bIns="45720" numCol="2" rtlCol="0">
            <a:normAutofit lnSpcReduction="10000"/>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a:solidFill>
                  <a:schemeClr val="tx1"/>
                </a:solidFill>
                <a:latin typeface="Arial" panose="020B0604020202020204" pitchFamily="34" charset="0"/>
                <a:cs typeface="Arial" panose="020B0604020202020204" pitchFamily="34" charset="0"/>
              </a:rPr>
              <a:t>Slide 3: Aims of the session</a:t>
            </a:r>
          </a:p>
          <a:p>
            <a:pPr>
              <a:lnSpc>
                <a:spcPct val="150000"/>
              </a:lnSpc>
            </a:pPr>
            <a:r>
              <a:rPr lang="en-GB">
                <a:solidFill>
                  <a:schemeClr val="tx1"/>
                </a:solidFill>
                <a:latin typeface="Arial" panose="020B0604020202020204" pitchFamily="34" charset="0"/>
                <a:cs typeface="Arial" panose="020B0604020202020204" pitchFamily="34" charset="0"/>
              </a:rPr>
              <a:t>Slide 4: Three ways to use this pack </a:t>
            </a:r>
          </a:p>
          <a:p>
            <a:pPr>
              <a:lnSpc>
                <a:spcPct val="150000"/>
              </a:lnSpc>
            </a:pPr>
            <a:r>
              <a:rPr lang="en-GB">
                <a:solidFill>
                  <a:schemeClr val="tx1"/>
                </a:solidFill>
                <a:latin typeface="Arial" panose="020B0604020202020204" pitchFamily="34" charset="0"/>
                <a:cs typeface="Arial" panose="020B0604020202020204" pitchFamily="34" charset="0"/>
              </a:rPr>
              <a:t>Slide 5 : Introducing this month’s Spotlight</a:t>
            </a:r>
          </a:p>
          <a:p>
            <a:pPr>
              <a:lnSpc>
                <a:spcPct val="150000"/>
              </a:lnSpc>
            </a:pPr>
            <a:r>
              <a:rPr lang="en-GB">
                <a:solidFill>
                  <a:schemeClr val="tx1"/>
                </a:solidFill>
                <a:latin typeface="Arial" panose="020B0604020202020204" pitchFamily="34" charset="0"/>
                <a:cs typeface="Arial" panose="020B0604020202020204" pitchFamily="34" charset="0"/>
              </a:rPr>
              <a:t>Slide 6: A Brief History of Human Rights</a:t>
            </a:r>
          </a:p>
          <a:p>
            <a:pPr>
              <a:lnSpc>
                <a:spcPct val="150000"/>
              </a:lnSpc>
            </a:pPr>
            <a:r>
              <a:rPr lang="en-GB">
                <a:solidFill>
                  <a:schemeClr val="tx1"/>
                </a:solidFill>
                <a:latin typeface="Arial" panose="020B0604020202020204" pitchFamily="34" charset="0"/>
                <a:cs typeface="Arial" panose="020B0604020202020204" pitchFamily="34" charset="0"/>
              </a:rPr>
              <a:t>Slide 7: The RRSA Framework</a:t>
            </a:r>
          </a:p>
          <a:p>
            <a:pPr>
              <a:lnSpc>
                <a:spcPct val="150000"/>
              </a:lnSpc>
            </a:pPr>
            <a:r>
              <a:rPr lang="en-GB">
                <a:solidFill>
                  <a:schemeClr val="tx1"/>
                </a:solidFill>
                <a:latin typeface="Arial" panose="020B0604020202020204" pitchFamily="34" charset="0"/>
                <a:cs typeface="Arial" panose="020B0604020202020204" pitchFamily="34" charset="0"/>
              </a:rPr>
              <a:t>Slide  8: Links to RRSA Outcomes</a:t>
            </a:r>
          </a:p>
          <a:p>
            <a:pPr>
              <a:lnSpc>
                <a:spcPct val="150000"/>
              </a:lnSpc>
            </a:pPr>
            <a:r>
              <a:rPr lang="en-GB">
                <a:solidFill>
                  <a:schemeClr val="tx1"/>
                </a:solidFill>
                <a:latin typeface="Arial" panose="020B0604020202020204" pitchFamily="34" charset="0"/>
                <a:cs typeface="Arial" panose="020B0604020202020204" pitchFamily="34" charset="0"/>
              </a:rPr>
              <a:t>Slide 9: CRC Summary</a:t>
            </a:r>
          </a:p>
          <a:p>
            <a:pPr>
              <a:lnSpc>
                <a:spcPct val="150000"/>
              </a:lnSpc>
            </a:pPr>
            <a:r>
              <a:rPr lang="en-GB">
                <a:solidFill>
                  <a:schemeClr val="tx1"/>
                </a:solidFill>
                <a:latin typeface="Arial" panose="020B0604020202020204" pitchFamily="34" charset="0"/>
                <a:cs typeface="Arial" panose="020B0604020202020204" pitchFamily="34" charset="0"/>
              </a:rPr>
              <a:t>Slide 10: 4 General Principles </a:t>
            </a:r>
          </a:p>
          <a:p>
            <a:pPr>
              <a:lnSpc>
                <a:spcPct val="150000"/>
              </a:lnSpc>
            </a:pPr>
            <a:r>
              <a:rPr lang="en-GB">
                <a:solidFill>
                  <a:schemeClr val="tx1"/>
                </a:solidFill>
                <a:latin typeface="Arial" panose="020B0604020202020204" pitchFamily="34" charset="0"/>
                <a:cs typeface="Arial" panose="020B0604020202020204" pitchFamily="34" charset="0"/>
              </a:rPr>
              <a:t>Slide 11: Let's Discuss </a:t>
            </a:r>
          </a:p>
          <a:p>
            <a:pPr>
              <a:lnSpc>
                <a:spcPct val="150000"/>
              </a:lnSpc>
            </a:pPr>
            <a:r>
              <a:rPr lang="en-GB">
                <a:solidFill>
                  <a:schemeClr val="tx1"/>
                </a:solidFill>
                <a:latin typeface="Arial" panose="020B0604020202020204" pitchFamily="34" charset="0"/>
                <a:cs typeface="Arial" panose="020B0604020202020204" pitchFamily="34" charset="0"/>
              </a:rPr>
              <a:t>Slide 12: Activities </a:t>
            </a:r>
          </a:p>
          <a:p>
            <a:pPr>
              <a:lnSpc>
                <a:spcPct val="150000"/>
              </a:lnSpc>
            </a:pPr>
            <a:r>
              <a:rPr lang="en-GB">
                <a:solidFill>
                  <a:schemeClr val="tx1"/>
                </a:solidFill>
                <a:latin typeface="Arial" panose="020B0604020202020204" pitchFamily="34" charset="0"/>
                <a:cs typeface="Arial" panose="020B0604020202020204" pitchFamily="34" charset="0"/>
              </a:rPr>
              <a:t>Slide 13: Reflection</a:t>
            </a:r>
          </a:p>
          <a:p>
            <a:pPr>
              <a:lnSpc>
                <a:spcPct val="150000"/>
              </a:lnSpc>
            </a:pPr>
            <a:r>
              <a:rPr lang="en-GB">
                <a:solidFill>
                  <a:schemeClr val="tx1"/>
                </a:solidFill>
                <a:latin typeface="Arial" panose="020B0604020202020204" pitchFamily="34" charset="0"/>
                <a:cs typeface="Arial" panose="020B0604020202020204" pitchFamily="34" charset="0"/>
              </a:rPr>
              <a:t>Slide 14: Information Sheet </a:t>
            </a:r>
          </a:p>
          <a:p>
            <a:pPr>
              <a:lnSpc>
                <a:spcPct val="150000"/>
              </a:lnSpc>
            </a:pPr>
            <a:r>
              <a:rPr lang="en-GB">
                <a:solidFill>
                  <a:schemeClr val="tx1"/>
                </a:solidFill>
                <a:latin typeface="Arial" panose="020B0604020202020204" pitchFamily="34" charset="0"/>
                <a:cs typeface="Arial" panose="020B0604020202020204" pitchFamily="34" charset="0"/>
              </a:rPr>
              <a:t>Slide 15: Resource Sheet</a:t>
            </a:r>
          </a:p>
          <a:p>
            <a:pPr>
              <a:lnSpc>
                <a:spcPct val="150000"/>
              </a:lnSpc>
            </a:pPr>
            <a:r>
              <a:rPr lang="en-GB">
                <a:solidFill>
                  <a:schemeClr val="tx1"/>
                </a:solidFill>
                <a:latin typeface="Arial" panose="020B0604020202020204" pitchFamily="34" charset="0"/>
                <a:cs typeface="Arial" panose="020B0604020202020204" pitchFamily="34" charset="0"/>
              </a:rPr>
              <a:t>Slide 16: Resources</a:t>
            </a:r>
          </a:p>
          <a:p>
            <a:pPr marL="0" indent="0">
              <a:lnSpc>
                <a:spcPct val="150000"/>
              </a:lnSpc>
              <a:buNone/>
            </a:pPr>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622485"/>
            <a:ext cx="5567258" cy="376415"/>
          </a:xfrm>
        </p:spPr>
        <p:txBody>
          <a:bodyPr vert="horz" lIns="0" tIns="45720" rIns="91440" bIns="45720" rtlCol="0" anchor="t">
            <a:normAutofit fontScale="25000" lnSpcReduction="20000"/>
          </a:bodyPr>
          <a:lstStyle/>
          <a:p>
            <a:pPr marL="0" indent="0" fontAlgn="base">
              <a:buSzPct val="150000"/>
              <a:buNone/>
            </a:pPr>
            <a:r>
              <a:rPr lang="en-GB" sz="8000" b="1">
                <a:solidFill>
                  <a:srgbClr val="000000"/>
                </a:solidFill>
                <a:latin typeface="Arial"/>
                <a:cs typeface="Arial"/>
              </a:rPr>
              <a:t>To develop and deepen your knowledge of the UN Convention on the Rights of the Child:</a:t>
            </a:r>
            <a:endParaRPr lang="en-GB" sz="8000" b="1">
              <a:latin typeface="Arial"/>
              <a:cs typeface="Arial"/>
            </a:endParaRPr>
          </a:p>
          <a:p>
            <a:pPr>
              <a:buSzPct val="150000"/>
            </a:pPr>
            <a:r>
              <a:rPr lang="en-GB" sz="8000">
                <a:solidFill>
                  <a:srgbClr val="000000"/>
                </a:solidFill>
                <a:latin typeface="Arial"/>
                <a:cs typeface="Arial"/>
              </a:rPr>
              <a:t>A brief introduction to the foundations of children’s rights, exploring the origins of human rights and the development of children’s rights.</a:t>
            </a:r>
          </a:p>
          <a:p>
            <a:pPr>
              <a:buSzPct val="150000"/>
            </a:pPr>
            <a:r>
              <a:rPr lang="en-GB" sz="8000">
                <a:solidFill>
                  <a:srgbClr val="000000"/>
                </a:solidFill>
                <a:latin typeface="Arial"/>
                <a:cs typeface="Arial"/>
              </a:rPr>
              <a:t>A chance to explore articles within the Convention and engage with the 4 General Principles, considering how they impact children’s experiences in education. </a:t>
            </a:r>
            <a:endParaRPr lang="en-GB" sz="8000">
              <a:latin typeface="Arial"/>
              <a:cs typeface="Arial"/>
            </a:endParaRPr>
          </a:p>
          <a:p>
            <a:pPr>
              <a:buSzPct val="150000"/>
            </a:pPr>
            <a:r>
              <a:rPr lang="en-GB" sz="8000">
                <a:solidFill>
                  <a:srgbClr val="000000"/>
                </a:solidFill>
                <a:latin typeface="Arial"/>
                <a:cs typeface="Arial"/>
              </a:rPr>
              <a:t>Find out how the UK reports on its implementation of the Convention and the role of Children's Commissioners.</a:t>
            </a:r>
          </a:p>
          <a:p>
            <a:pPr>
              <a:buSzPct val="150000"/>
            </a:pPr>
            <a:r>
              <a:rPr lang="en-GB" sz="8000">
                <a:solidFill>
                  <a:srgbClr val="000000"/>
                </a:solidFill>
                <a:latin typeface="Arial"/>
                <a:cs typeface="Arial"/>
              </a:rPr>
              <a:t>Consider the role of duty bearers and explore how the Convention works in practice.</a:t>
            </a:r>
          </a:p>
          <a:p>
            <a:pPr marL="0" lvl="0" indent="0">
              <a:lnSpc>
                <a:spcPct val="107000"/>
              </a:lnSpc>
              <a:buNone/>
            </a:pPr>
            <a:r>
              <a:rPr lang="en-GB" sz="8000" kern="100">
                <a:effectLst/>
                <a:latin typeface="Arial" panose="020B0604020202020204" pitchFamily="34" charset="0"/>
                <a:ea typeface="Calibri" panose="020F0502020204030204" pitchFamily="34" charset="0"/>
                <a:cs typeface="Arial" panose="020B0604020202020204" pitchFamily="34" charset="0"/>
              </a:rPr>
              <a:t>​</a:t>
            </a:r>
          </a:p>
          <a:p>
            <a:pPr marL="0" indent="0">
              <a:lnSpc>
                <a:spcPct val="107000"/>
              </a:lnSpc>
              <a:buNone/>
            </a:pPr>
            <a:endParaRPr lang="en-GB" sz="8000" kern="100">
              <a:effectLst/>
              <a:latin typeface="Arial"/>
              <a:ea typeface="Calibri"/>
              <a:cs typeface="Arial"/>
            </a:endParaRP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a:t>THREE 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616935" y="2570394"/>
            <a:ext cx="5305425" cy="37641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pPr>
            <a:endParaRPr lang="en-GB" kern="10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mj-lt"/>
              <a:buAutoNum type="arabicPeriod"/>
            </a:pPr>
            <a:r>
              <a:rPr lang="en-GB" b="1" kern="100">
                <a:solidFill>
                  <a:srgbClr val="00B0F0"/>
                </a:solidFill>
                <a:latin typeface="Arial" panose="020B0604020202020204" pitchFamily="34" charset="0"/>
                <a:ea typeface="Calibri" panose="020F0502020204030204" pitchFamily="34" charset="0"/>
                <a:cs typeface="Arial" panose="020B0604020202020204" pitchFamily="34" charset="0"/>
              </a:rPr>
              <a:t>If time is tight, </a:t>
            </a:r>
            <a:r>
              <a:rPr lang="en-GB" kern="100">
                <a:latin typeface="Arial" panose="020B0604020202020204" pitchFamily="34" charset="0"/>
                <a:ea typeface="Calibri" panose="020F0502020204030204" pitchFamily="34" charset="0"/>
                <a:cs typeface="Arial" panose="020B0604020202020204" pitchFamily="34" charset="0"/>
              </a:rPr>
              <a:t>use the ‘Spotlight on…’ slide and choose from the key discussion questions to explore with your colleagues. You may want to ask colleagues to consider a question before the session. </a:t>
            </a:r>
          </a:p>
          <a:p>
            <a:pPr marL="342900" indent="-342900">
              <a:lnSpc>
                <a:spcPct val="107000"/>
              </a:lnSpc>
              <a:buFont typeface="+mj-lt"/>
              <a:buAutoNum type="arabicPeriod"/>
            </a:pPr>
            <a:r>
              <a:rPr lang="en-GB" b="1" kern="100">
                <a:solidFill>
                  <a:srgbClr val="00B0F0"/>
                </a:solidFill>
                <a:latin typeface="Arial" panose="020B0604020202020204" pitchFamily="34" charset="0"/>
                <a:ea typeface="Calibri" panose="020F0502020204030204" pitchFamily="34" charset="0"/>
                <a:cs typeface="Arial" panose="020B0604020202020204" pitchFamily="34" charset="0"/>
              </a:rPr>
              <a:t>If you have longer, </a:t>
            </a:r>
            <a:r>
              <a:rPr lang="en-GB" kern="100">
                <a:latin typeface="Arial" panose="020B0604020202020204" pitchFamily="34" charset="0"/>
                <a:ea typeface="Calibri" panose="020F0502020204030204" pitchFamily="34" charset="0"/>
                <a:cs typeface="Arial" panose="020B0604020202020204" pitchFamily="34" charset="0"/>
              </a:rPr>
              <a:t>you can also choose some of the activities to explore.</a:t>
            </a:r>
          </a:p>
          <a:p>
            <a:pPr marL="342900" indent="-342900">
              <a:lnSpc>
                <a:spcPct val="107000"/>
              </a:lnSpc>
              <a:spcAft>
                <a:spcPts val="800"/>
              </a:spcAft>
              <a:buFont typeface="+mj-lt"/>
              <a:buAutoNum type="arabicPeriod"/>
            </a:pPr>
            <a:r>
              <a:rPr lang="en-GB" b="1" kern="100">
                <a:solidFill>
                  <a:srgbClr val="00B0F0"/>
                </a:solidFill>
                <a:latin typeface="Arial" panose="020B0604020202020204" pitchFamily="34" charset="0"/>
                <a:ea typeface="Calibri" panose="020F0502020204030204" pitchFamily="34" charset="0"/>
                <a:cs typeface="Arial" panose="020B0604020202020204" pitchFamily="34" charset="0"/>
              </a:rPr>
              <a:t>You may wish </a:t>
            </a:r>
            <a:r>
              <a:rPr lang="en-GB" kern="100">
                <a:latin typeface="Arial" panose="020B0604020202020204" pitchFamily="34" charset="0"/>
                <a:ea typeface="Calibri" panose="020F0502020204030204" pitchFamily="34" charset="0"/>
                <a:cs typeface="Arial" panose="020B0604020202020204" pitchFamily="34" charset="0"/>
              </a:rPr>
              <a:t>to cover the content over a      number of staff meeting sessions.</a:t>
            </a:r>
            <a:endParaRPr lang="en-GB" sz="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EF7618A-F0BA-452F-894F-6678C49ABFED}"/>
              </a:ext>
            </a:extLst>
          </p:cNvPr>
          <p:cNvSpPr txBox="1"/>
          <p:nvPr/>
        </p:nvSpPr>
        <p:spPr>
          <a:xfrm>
            <a:off x="6454749" y="1798659"/>
            <a:ext cx="5467611" cy="959943"/>
          </a:xfrm>
          <a:prstGeom prst="rect">
            <a:avLst/>
          </a:prstGeom>
          <a:noFill/>
        </p:spPr>
        <p:txBody>
          <a:bodyPr wrap="square">
            <a:spAutoFit/>
          </a:bodyPr>
          <a:lstStyle/>
          <a:p>
            <a:pPr>
              <a:lnSpc>
                <a:spcPct val="107000"/>
              </a:lnSpc>
            </a:pPr>
            <a:r>
              <a:rPr lang="en-GB" kern="100">
                <a:latin typeface="Arial" panose="020B0604020202020204" pitchFamily="34" charset="0"/>
                <a:ea typeface="Calibri" panose="020F0502020204030204" pitchFamily="34" charset="0"/>
                <a:cs typeface="Arial" panose="020B0604020202020204" pitchFamily="34" charset="0"/>
              </a:rPr>
              <a:t>Read through the slides and notes pages to identify the most relevant activities for your colleagues and any preparation or resources needed. </a:t>
            </a:r>
          </a:p>
        </p:txBody>
      </p:sp>
    </p:spTree>
    <p:extLst>
      <p:ext uri="{BB962C8B-B14F-4D97-AF65-F5344CB8AC3E}">
        <p14:creationId xmlns:p14="http://schemas.microsoft.com/office/powerpoint/2010/main" val="4159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067590" y="1640719"/>
            <a:ext cx="4915915" cy="4926670"/>
          </a:xfrm>
          <a:prstGeom prst="rect">
            <a:avLst/>
          </a:prstGeom>
          <a:noFill/>
        </p:spPr>
        <p:txBody>
          <a:bodyPr wrap="square" lIns="91440" tIns="45720" rIns="91440" bIns="45720" rtlCol="0" anchor="t">
            <a:spAutoFit/>
          </a:bodyPr>
          <a:lstStyle/>
          <a:p>
            <a:pPr marL="285750" indent="-285750">
              <a:lnSpc>
                <a:spcPct val="107000"/>
              </a:lnSpc>
              <a:spcAft>
                <a:spcPts val="800"/>
              </a:spcAft>
              <a:buFont typeface="Arial" panose="020B0604020202020204" pitchFamily="34" charset="0"/>
              <a:buChar char="•"/>
            </a:pPr>
            <a:r>
              <a:rPr lang="en-GB" sz="1800">
                <a:solidFill>
                  <a:srgbClr val="000000"/>
                </a:solidFill>
                <a:latin typeface="Arial"/>
                <a:cs typeface="Arial"/>
              </a:rPr>
              <a:t>Children's rights are deeply rooted in the broader framework of human rights. </a:t>
            </a:r>
          </a:p>
          <a:p>
            <a:pPr marL="285750" indent="-285750">
              <a:lnSpc>
                <a:spcPct val="107000"/>
              </a:lnSpc>
              <a:spcAft>
                <a:spcPts val="800"/>
              </a:spcAft>
              <a:buFont typeface="Arial" panose="020B0604020202020204" pitchFamily="34" charset="0"/>
              <a:buChar char="•"/>
            </a:pPr>
            <a:r>
              <a:rPr lang="en-GB" sz="1800">
                <a:solidFill>
                  <a:srgbClr val="000000"/>
                </a:solidFill>
                <a:latin typeface="Arial"/>
                <a:cs typeface="Arial"/>
              </a:rPr>
              <a:t>Historically, human rights evolved to protect individuals from oppression and to promote dignity, freedom and equality. </a:t>
            </a:r>
          </a:p>
          <a:p>
            <a:pPr marL="285750" indent="-285750">
              <a:lnSpc>
                <a:spcPct val="107000"/>
              </a:lnSpc>
              <a:spcAft>
                <a:spcPts val="800"/>
              </a:spcAft>
              <a:buFont typeface="Arial" panose="020B0604020202020204" pitchFamily="34" charset="0"/>
              <a:buChar char="•"/>
            </a:pPr>
            <a:r>
              <a:rPr lang="en-GB" sz="1800">
                <a:solidFill>
                  <a:srgbClr val="000000"/>
                </a:solidFill>
                <a:latin typeface="Arial"/>
                <a:cs typeface="Arial"/>
              </a:rPr>
              <a:t>However, children, as a distinct group, require additional protections because they lack legal agency and are more susceptible to exploitation, neglect and abuse. </a:t>
            </a:r>
          </a:p>
          <a:p>
            <a:pPr marL="285750" indent="-285750">
              <a:lnSpc>
                <a:spcPct val="107000"/>
              </a:lnSpc>
              <a:spcAft>
                <a:spcPts val="800"/>
              </a:spcAft>
              <a:buFont typeface="Arial" panose="020B0604020202020204" pitchFamily="34" charset="0"/>
              <a:buChar char="•"/>
            </a:pPr>
            <a:r>
              <a:rPr lang="en-GB" sz="1800">
                <a:solidFill>
                  <a:srgbClr val="000000"/>
                </a:solidFill>
                <a:latin typeface="Arial"/>
                <a:cs typeface="Arial"/>
              </a:rPr>
              <a:t>Equally, their voice, participation and influence needs the status of being an entitlement.</a:t>
            </a:r>
          </a:p>
          <a:p>
            <a:pPr marL="285750" indent="-285750">
              <a:lnSpc>
                <a:spcPct val="107000"/>
              </a:lnSpc>
              <a:spcAft>
                <a:spcPts val="800"/>
              </a:spcAft>
              <a:buFont typeface="Arial" panose="020B0604020202020204" pitchFamily="34" charset="0"/>
              <a:buChar char="•"/>
            </a:pPr>
            <a:r>
              <a:rPr lang="en-GB" sz="1800">
                <a:solidFill>
                  <a:srgbClr val="000000"/>
                </a:solidFill>
                <a:latin typeface="Arial"/>
                <a:cs typeface="Arial"/>
              </a:rPr>
              <a:t>Children should be seen as human beings in their own right, not as ‘human </a:t>
            </a:r>
            <a:r>
              <a:rPr lang="en-GB" sz="1800" err="1">
                <a:solidFill>
                  <a:srgbClr val="000000"/>
                </a:solidFill>
                <a:latin typeface="Arial"/>
                <a:cs typeface="Arial"/>
              </a:rPr>
              <a:t>becomings</a:t>
            </a:r>
            <a:r>
              <a:rPr lang="en-GB" sz="1800">
                <a:solidFill>
                  <a:srgbClr val="000000"/>
                </a:solidFill>
                <a:latin typeface="Arial"/>
                <a:cs typeface="Arial"/>
              </a:rPr>
              <a:t>’!</a:t>
            </a:r>
            <a:endParaRPr lang="en-GB" sz="1800">
              <a:latin typeface="Arial"/>
              <a:cs typeface="Arial"/>
            </a:endParaRP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910" y="1245933"/>
            <a:ext cx="7111361" cy="4270219"/>
          </a:xfrm>
          <a:prstGeom prst="rect">
            <a:avLst/>
          </a:prstGeom>
        </p:spPr>
      </p:pic>
      <p:pic>
        <p:nvPicPr>
          <p:cNvPr id="4" name="Online Media 2" title="UNCRC (part5): Why it matters.">
            <a:hlinkClick r:id="" action="ppaction://media"/>
            <a:extLst>
              <a:ext uri="{FF2B5EF4-FFF2-40B4-BE49-F238E27FC236}">
                <a16:creationId xmlns:a16="http://schemas.microsoft.com/office/drawing/2014/main" id="{9FC1119E-696E-1612-A660-96CDCBF76381}"/>
              </a:ext>
            </a:extLst>
          </p:cNvPr>
          <p:cNvPicPr>
            <a:picLocks noRot="1" noChangeAspect="1"/>
          </p:cNvPicPr>
          <p:nvPr>
            <a:videoFile r:link="rId1"/>
          </p:nvPr>
        </p:nvPicPr>
        <p:blipFill>
          <a:blip r:embed="rId6"/>
          <a:stretch>
            <a:fillRect/>
          </a:stretch>
        </p:blipFill>
        <p:spPr>
          <a:xfrm>
            <a:off x="1071721" y="1945247"/>
            <a:ext cx="5369950" cy="2967505"/>
          </a:xfrm>
          <a:prstGeom prst="rect">
            <a:avLst/>
          </a:prstGeom>
        </p:spPr>
      </p:pic>
    </p:spTree>
    <p:extLst>
      <p:ext uri="{BB962C8B-B14F-4D97-AF65-F5344CB8AC3E}">
        <p14:creationId xmlns:p14="http://schemas.microsoft.com/office/powerpoint/2010/main" val="1995279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F20CD-9323-D057-9E73-47B136C33A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53D2156-B83D-D990-A9F6-82C5FB18CCE3}"/>
              </a:ext>
            </a:extLst>
          </p:cNvPr>
          <p:cNvSpPr>
            <a:spLocks noGrp="1"/>
          </p:cNvSpPr>
          <p:nvPr>
            <p:ph type="body" sz="quarter" idx="14"/>
          </p:nvPr>
        </p:nvSpPr>
        <p:spPr>
          <a:xfrm>
            <a:off x="405611" y="269370"/>
            <a:ext cx="8477842" cy="699404"/>
          </a:xfrm>
        </p:spPr>
        <p:txBody>
          <a:bodyPr/>
          <a:lstStyle/>
          <a:p>
            <a:r>
              <a:rPr lang="en-US">
                <a:latin typeface="Univers LT Pro 85 XBlack"/>
              </a:rPr>
              <a:t>A BRIEF HISTORY</a:t>
            </a:r>
            <a:endParaRPr lang="en-US"/>
          </a:p>
        </p:txBody>
      </p:sp>
      <p:pic>
        <p:nvPicPr>
          <p:cNvPr id="14" name="Picture 13" descr="A white circle with blue letters on it&#10;&#10;Description automatically generated">
            <a:extLst>
              <a:ext uri="{FF2B5EF4-FFF2-40B4-BE49-F238E27FC236}">
                <a16:creationId xmlns:a16="http://schemas.microsoft.com/office/drawing/2014/main" id="{E35322DF-78FD-CB8D-581F-B7F1081862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1629" y="615530"/>
            <a:ext cx="2344734" cy="1130142"/>
          </a:xfrm>
          <a:prstGeom prst="rect">
            <a:avLst/>
          </a:prstGeom>
        </p:spPr>
      </p:pic>
      <p:pic>
        <p:nvPicPr>
          <p:cNvPr id="3" name="Picture 2" descr="A person holding a sign&#10;&#10;AI-generated content may be incorrect.">
            <a:extLst>
              <a:ext uri="{FF2B5EF4-FFF2-40B4-BE49-F238E27FC236}">
                <a16:creationId xmlns:a16="http://schemas.microsoft.com/office/drawing/2014/main" id="{8BE3161F-4223-CA95-4656-0C0E5CFCE0C8}"/>
              </a:ext>
            </a:extLst>
          </p:cNvPr>
          <p:cNvPicPr>
            <a:picLocks noChangeAspect="1"/>
          </p:cNvPicPr>
          <p:nvPr/>
        </p:nvPicPr>
        <p:blipFill>
          <a:blip r:embed="rId4"/>
          <a:srcRect t="12953" r="-122" b="173"/>
          <a:stretch/>
        </p:blipFill>
        <p:spPr>
          <a:xfrm>
            <a:off x="672014" y="1400928"/>
            <a:ext cx="8211063" cy="5039323"/>
          </a:xfrm>
          <a:prstGeom prst="rect">
            <a:avLst/>
          </a:prstGeom>
        </p:spPr>
      </p:pic>
    </p:spTree>
    <p:extLst>
      <p:ext uri="{BB962C8B-B14F-4D97-AF65-F5344CB8AC3E}">
        <p14:creationId xmlns:p14="http://schemas.microsoft.com/office/powerpoint/2010/main" val="2340358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7401587" cy="699180"/>
          </a:xfrm>
        </p:spPr>
        <p:txBody>
          <a:bodyPr/>
          <a:lstStyle/>
          <a:p>
            <a:r>
              <a:rPr lang="en-US"/>
              <a:t>THE RRSA FRAMEWORK</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1748973"/>
            <a:ext cx="11360726" cy="5109027"/>
          </a:xfrm>
          <a:prstGeom prst="rect">
            <a:avLst/>
          </a:prstGeom>
          <a:noFill/>
        </p:spPr>
        <p:txBody>
          <a:bodyPr wrap="square" lIns="91440" tIns="45720" rIns="91440" bIns="45720" anchor="t">
            <a:spAutoFit/>
          </a:bodyPr>
          <a:lstStyle/>
          <a:p>
            <a:pPr lvl="0">
              <a:lnSpc>
                <a:spcPct val="107000"/>
              </a:lnSpc>
            </a:pPr>
            <a:r>
              <a:rPr lang="en-GB" sz="1800" b="1">
                <a:solidFill>
                  <a:srgbClr val="FFFF00"/>
                </a:solidFill>
                <a:effectLst/>
                <a:latin typeface="Arial"/>
                <a:ea typeface="Times New Roman" panose="02020603050405020304" pitchFamily="18" charset="0"/>
                <a:cs typeface="Arial"/>
              </a:rPr>
              <a:t>Strand A: TEACHING AND LEARNING ABOUT RIGHTS </a:t>
            </a:r>
          </a:p>
          <a:p>
            <a:pPr lvl="0">
              <a:lnSpc>
                <a:spcPct val="107000"/>
              </a:lnSpc>
            </a:pPr>
            <a:r>
              <a:rPr lang="en-GB" sz="1800">
                <a:effectLst/>
                <a:latin typeface="Arial"/>
                <a:ea typeface="Times New Roman" panose="02020603050405020304" pitchFamily="18" charset="0"/>
                <a:cs typeface="Arial"/>
              </a:rPr>
              <a:t>The United Nations Convention on the Rights of the Child (CRC) is made known to children, young people and adults, who use this shared understanding to work for improved child wellbeing, school improvement, global justice and sustainable living.</a:t>
            </a:r>
          </a:p>
          <a:p>
            <a:pPr lvl="0">
              <a:lnSpc>
                <a:spcPct val="107000"/>
              </a:lnSpc>
            </a:pPr>
            <a:endParaRPr lang="en-GB">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r>
              <a:rPr lang="en-GB" sz="1800" b="1">
                <a:solidFill>
                  <a:srgbClr val="FFFF00"/>
                </a:solidFill>
                <a:effectLst/>
                <a:latin typeface="Arial"/>
                <a:ea typeface="Times New Roman" panose="02020603050405020304" pitchFamily="18" charset="0"/>
                <a:cs typeface="Arial"/>
              </a:rPr>
              <a:t>Strand B: TEACHING AND LEARNING THROUGH RIGHTS </a:t>
            </a:r>
          </a:p>
          <a:p>
            <a:pPr lvl="0">
              <a:lnSpc>
                <a:spcPct val="107000"/>
              </a:lnSpc>
            </a:pPr>
            <a:r>
              <a:rPr lang="en-GB" sz="1800">
                <a:effectLst/>
                <a:latin typeface="Arial"/>
                <a:ea typeface="Times New Roman" panose="02020603050405020304" pitchFamily="18" charset="0"/>
                <a:cs typeface="Arial"/>
              </a:rPr>
              <a:t>In school children and young people enjoy the rights enshrined in the United Nations Convention on the Rights of the Child.</a:t>
            </a:r>
          </a:p>
          <a:p>
            <a:pPr lvl="0">
              <a:lnSpc>
                <a:spcPct val="107000"/>
              </a:lnSpc>
            </a:pPr>
            <a:endParaRPr lang="en-GB" sz="180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r>
              <a:rPr lang="en-GB" sz="1800" b="1">
                <a:solidFill>
                  <a:srgbClr val="FFFF00"/>
                </a:solidFill>
                <a:effectLst/>
                <a:latin typeface="Arial"/>
                <a:ea typeface="Times New Roman" panose="02020603050405020304" pitchFamily="18" charset="0"/>
                <a:cs typeface="Arial"/>
              </a:rPr>
              <a:t>Strand C: TEACHING AND LEARNING FOR RIGHTS </a:t>
            </a:r>
          </a:p>
          <a:p>
            <a:pPr lvl="0">
              <a:lnSpc>
                <a:spcPct val="107000"/>
              </a:lnSpc>
            </a:pPr>
            <a:r>
              <a:rPr lang="en-GB" sz="1800">
                <a:effectLst/>
                <a:latin typeface="Arial"/>
                <a:ea typeface="Times New Roman" panose="02020603050405020304" pitchFamily="18" charset="0"/>
                <a:cs typeface="Arial"/>
              </a:rPr>
              <a:t>Children and young people know that their views are taken seriously.</a:t>
            </a:r>
          </a:p>
          <a:p>
            <a:pPr lvl="0">
              <a:lnSpc>
                <a:spcPct val="107000"/>
              </a:lnSpc>
            </a:pPr>
            <a:endParaRPr lang="en-GB">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Times New Roman" panose="02020603050405020304" pitchFamily="18" charset="0"/>
              <a:cs typeface="Arial" panose="020B0604020202020204" pitchFamily="34" charset="0"/>
            </a:endParaRPr>
          </a:p>
          <a:p>
            <a:pPr lvl="0" algn="ctr">
              <a:lnSpc>
                <a:spcPct val="107000"/>
              </a:lnSpc>
            </a:pPr>
            <a:r>
              <a:rPr lang="en-GB" sz="1800">
                <a:effectLst/>
                <a:latin typeface="Arial"/>
                <a:ea typeface="Times New Roman" panose="02020603050405020304" pitchFamily="18" charset="0"/>
                <a:cs typeface="Arial"/>
              </a:rPr>
              <a:t>These strands are broken down into the nine RRSA outcomes </a:t>
            </a:r>
          </a:p>
          <a:p>
            <a:pPr lvl="0" algn="ctr">
              <a:lnSpc>
                <a:spcPct val="107000"/>
              </a:lnSpc>
            </a:pPr>
            <a:r>
              <a:rPr lang="en-GB" sz="1800">
                <a:effectLst/>
                <a:latin typeface="Arial"/>
                <a:ea typeface="Times New Roman" panose="02020603050405020304" pitchFamily="18" charset="0"/>
                <a:cs typeface="Arial"/>
              </a:rPr>
              <a:t>against which schools are </a:t>
            </a:r>
            <a:r>
              <a:rPr lang="en-GB">
                <a:latin typeface="Arial"/>
                <a:ea typeface="Times New Roman" panose="02020603050405020304" pitchFamily="18" charset="0"/>
                <a:cs typeface="Arial"/>
              </a:rPr>
              <a:t>assessed for the Award.</a:t>
            </a:r>
            <a:endParaRPr lang="en-GB" sz="1800">
              <a:effectLst/>
              <a:latin typeface="Arial"/>
              <a:ea typeface="Times New Roman" panose="02020603050405020304" pitchFamily="18" charset="0"/>
              <a:cs typeface="Arial"/>
            </a:endParaRPr>
          </a:p>
          <a:p>
            <a:pPr lvl="0">
              <a:lnSpc>
                <a:spcPct val="107000"/>
              </a:lnSpc>
            </a:pPr>
            <a:endParaRPr lang="en-GB" sz="180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5892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8477842" cy="860844"/>
          </a:xfrm>
        </p:spPr>
        <p:txBody>
          <a:bodyPr/>
          <a:lstStyle/>
          <a:p>
            <a:r>
              <a:rPr lang="en-US"/>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1940983"/>
            <a:ext cx="11360726" cy="1846659"/>
          </a:xfrm>
          <a:prstGeom prst="rect">
            <a:avLst/>
          </a:prstGeom>
          <a:noFill/>
        </p:spPr>
        <p:txBody>
          <a:bodyPr wrap="square" lIns="91440" tIns="45720" rIns="91440" bIns="45720" anchor="t">
            <a:spAutoFit/>
          </a:bodyPr>
          <a:lstStyle/>
          <a:p>
            <a:pPr algn="l" rtl="0" fontAlgn="base"/>
            <a:r>
              <a:rPr lang="en-GB" sz="2400" b="1" i="0" u="none" strike="noStrike">
                <a:solidFill>
                  <a:srgbClr val="FFFF00"/>
                </a:solidFill>
                <a:effectLst/>
                <a:latin typeface="Arial"/>
                <a:cs typeface="Arial"/>
              </a:rPr>
              <a:t>Strand A: TEACHING AND LEARNING </a:t>
            </a:r>
            <a:r>
              <a:rPr lang="en-GB" sz="2400" b="1" i="0" u="sng" strike="noStrike">
                <a:solidFill>
                  <a:srgbClr val="FFFF00"/>
                </a:solidFill>
                <a:effectLst/>
                <a:latin typeface="Arial"/>
                <a:cs typeface="Arial"/>
              </a:rPr>
              <a:t>ABOUT</a:t>
            </a:r>
            <a:r>
              <a:rPr lang="en-GB" sz="2400" b="1" i="0" u="none" strike="noStrike">
                <a:solidFill>
                  <a:srgbClr val="FFFF00"/>
                </a:solidFill>
                <a:effectLst/>
                <a:latin typeface="Arial"/>
                <a:cs typeface="Arial"/>
              </a:rPr>
              <a:t> RIGHTS</a:t>
            </a:r>
            <a:r>
              <a:rPr lang="en-US" sz="2400" b="0" i="0">
                <a:solidFill>
                  <a:srgbClr val="000000"/>
                </a:solidFill>
                <a:effectLst/>
                <a:latin typeface="Arial"/>
                <a:cs typeface="Arial"/>
              </a:rPr>
              <a:t>​</a:t>
            </a:r>
          </a:p>
          <a:p>
            <a:pPr algn="l" rtl="0" fontAlgn="base"/>
            <a:r>
              <a:rPr lang="en-GB" sz="2400" b="0" i="0" u="none" strike="noStrike">
                <a:solidFill>
                  <a:srgbClr val="000000"/>
                </a:solidFill>
                <a:effectLst/>
                <a:latin typeface="Arial"/>
                <a:cs typeface="Arial"/>
              </a:rPr>
              <a:t>Outcome 1: Children, young people and the wider school community know about and understand the United Nations Convention on the Rights of the Child and can describe how it impacts on their lives and on the lives of children everywhere.</a:t>
            </a:r>
            <a:r>
              <a:rPr lang="en-GB" sz="2400" b="0" i="0">
                <a:solidFill>
                  <a:srgbClr val="000000"/>
                </a:solidFill>
                <a:effectLst/>
                <a:latin typeface="Arial"/>
                <a:cs typeface="Arial"/>
              </a:rPr>
              <a:t>​</a:t>
            </a:r>
          </a:p>
          <a:p>
            <a:pPr algn="l" rtl="0" fontAlgn="base"/>
            <a:endParaRPr lang="en-GB"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591055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659968"/>
            <a:ext cx="6210015" cy="699404"/>
          </a:xfrm>
        </p:spPr>
        <p:txBody>
          <a:bodyPr/>
          <a:lstStyle/>
          <a:p>
            <a:r>
              <a:rPr lang="en-US">
                <a:latin typeface="Univers LT Pro 85 XBlack"/>
              </a:rPr>
              <a:t>CRC SUMMARY</a:t>
            </a:r>
            <a:endParaRPr lang="en-US"/>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1720379"/>
            <a:ext cx="11360726" cy="921214"/>
          </a:xfrm>
          <a:prstGeom prst="rect">
            <a:avLst/>
          </a:prstGeom>
          <a:noFill/>
        </p:spPr>
        <p:txBody>
          <a:bodyPr wrap="square" lIns="91440" tIns="45720" rIns="91440" bIns="45720" anchor="t">
            <a:spAutoFit/>
          </a:bodyPr>
          <a:lstStyle/>
          <a:p>
            <a:pPr fontAlgn="base"/>
            <a:r>
              <a:rPr lang="en-GB" sz="1800" b="0" i="0" u="none" strike="noStrike">
                <a:solidFill>
                  <a:srgbClr val="000000"/>
                </a:solidFill>
                <a:effectLst/>
                <a:latin typeface="Arial"/>
                <a:cs typeface="Arial"/>
              </a:rPr>
              <a:t>Look at the summary of the CRC with a partner</a:t>
            </a:r>
            <a:r>
              <a:rPr lang="en-GB">
                <a:solidFill>
                  <a:srgbClr val="000000"/>
                </a:solidFill>
                <a:latin typeface="Arial"/>
                <a:cs typeface="Arial"/>
              </a:rPr>
              <a:t>. Which articles do you feel you have a good understanding of?</a:t>
            </a:r>
            <a:endParaRPr lang="en-US"/>
          </a:p>
          <a:p>
            <a:endParaRPr lang="en-GB" b="0" i="0">
              <a:solidFill>
                <a:srgbClr val="000000"/>
              </a:solidFill>
              <a:effectLst/>
              <a:highlight>
                <a:srgbClr val="FFFF00"/>
              </a:highlight>
              <a:latin typeface="Arial"/>
              <a:cs typeface="Arial"/>
            </a:endParaRPr>
          </a:p>
          <a:p>
            <a:pPr lvl="0">
              <a:lnSpc>
                <a:spcPct val="107000"/>
              </a:lnSpc>
              <a:spcAft>
                <a:spcPts val="800"/>
              </a:spcAft>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746B820-CEED-CA5F-5B37-95C68F5EAECA}"/>
              </a:ext>
            </a:extLst>
          </p:cNvPr>
          <p:cNvSpPr txBox="1"/>
          <p:nvPr/>
        </p:nvSpPr>
        <p:spPr>
          <a:xfrm>
            <a:off x="347952" y="6242470"/>
            <a:ext cx="11448816" cy="369332"/>
          </a:xfrm>
          <a:prstGeom prst="rect">
            <a:avLst/>
          </a:prstGeom>
          <a:noFill/>
        </p:spPr>
        <p:txBody>
          <a:bodyPr wrap="square" lIns="91440" tIns="45720" rIns="91440" bIns="45720" anchor="t">
            <a:spAutoFit/>
          </a:bodyPr>
          <a:lstStyle/>
          <a:p>
            <a:pPr algn="ctr"/>
            <a:r>
              <a:rPr lang="en-GB">
                <a:latin typeface="Arial"/>
                <a:cs typeface="Arial"/>
              </a:rPr>
              <a:t>Are there any articles you would like to explore further? How are they relevant to your practice in school?</a:t>
            </a:r>
          </a:p>
        </p:txBody>
      </p:sp>
      <p:grpSp>
        <p:nvGrpSpPr>
          <p:cNvPr id="3" name="Group 2">
            <a:extLst>
              <a:ext uri="{FF2B5EF4-FFF2-40B4-BE49-F238E27FC236}">
                <a16:creationId xmlns:a16="http://schemas.microsoft.com/office/drawing/2014/main" id="{CFD718FC-16A8-DBCA-B0A4-89C217632CEC}"/>
              </a:ext>
            </a:extLst>
          </p:cNvPr>
          <p:cNvGrpSpPr/>
          <p:nvPr/>
        </p:nvGrpSpPr>
        <p:grpSpPr>
          <a:xfrm>
            <a:off x="1804321" y="2269643"/>
            <a:ext cx="8583358" cy="3752547"/>
            <a:chOff x="-5529" y="0"/>
            <a:chExt cx="11315182" cy="5486400"/>
          </a:xfrm>
        </p:grpSpPr>
        <p:grpSp>
          <p:nvGrpSpPr>
            <p:cNvPr id="5" name="Group 4">
              <a:extLst>
                <a:ext uri="{FF2B5EF4-FFF2-40B4-BE49-F238E27FC236}">
                  <a16:creationId xmlns:a16="http://schemas.microsoft.com/office/drawing/2014/main" id="{DC911CB8-82E2-8BE9-B993-DF79AE87A9FE}"/>
                </a:ext>
              </a:extLst>
            </p:cNvPr>
            <p:cNvGrpSpPr/>
            <p:nvPr/>
          </p:nvGrpSpPr>
          <p:grpSpPr>
            <a:xfrm>
              <a:off x="-5529" y="0"/>
              <a:ext cx="11313516" cy="1371600"/>
              <a:chOff x="0" y="0"/>
              <a:chExt cx="11313516" cy="1371600"/>
            </a:xfrm>
          </p:grpSpPr>
          <p:pic>
            <p:nvPicPr>
              <p:cNvPr id="42" name="Picture 41" descr="A close up of a sign&#10;&#10;Description automatically generated">
                <a:extLst>
                  <a:ext uri="{FF2B5EF4-FFF2-40B4-BE49-F238E27FC236}">
                    <a16:creationId xmlns:a16="http://schemas.microsoft.com/office/drawing/2014/main" id="{199C94F4-28A6-DDA0-2C5B-3AD27CA6A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29064" cy="1371600"/>
              </a:xfrm>
              <a:prstGeom prst="rect">
                <a:avLst/>
              </a:prstGeom>
            </p:spPr>
          </p:pic>
          <p:pic>
            <p:nvPicPr>
              <p:cNvPr id="43" name="Graphic 42">
                <a:extLst>
                  <a:ext uri="{FF2B5EF4-FFF2-40B4-BE49-F238E27FC236}">
                    <a16:creationId xmlns:a16="http://schemas.microsoft.com/office/drawing/2014/main" id="{81BCF253-A57B-931E-213C-721BE44B2D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9064" y="0"/>
                <a:ext cx="1028700" cy="1371600"/>
              </a:xfrm>
              <a:prstGeom prst="rect">
                <a:avLst/>
              </a:prstGeom>
            </p:spPr>
          </p:pic>
          <p:pic>
            <p:nvPicPr>
              <p:cNvPr id="44" name="Graphic 43">
                <a:extLst>
                  <a:ext uri="{FF2B5EF4-FFF2-40B4-BE49-F238E27FC236}">
                    <a16:creationId xmlns:a16="http://schemas.microsoft.com/office/drawing/2014/main" id="{450FDAFF-88E2-604A-03FF-573201906F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8128" y="0"/>
                <a:ext cx="1028700" cy="1371600"/>
              </a:xfrm>
              <a:prstGeom prst="rect">
                <a:avLst/>
              </a:prstGeom>
            </p:spPr>
          </p:pic>
          <p:pic>
            <p:nvPicPr>
              <p:cNvPr id="45" name="Graphic 44">
                <a:extLst>
                  <a:ext uri="{FF2B5EF4-FFF2-40B4-BE49-F238E27FC236}">
                    <a16:creationId xmlns:a16="http://schemas.microsoft.com/office/drawing/2014/main" id="{9BB72B14-167E-C8A5-AE1F-B2604B60FC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86464" y="0"/>
                <a:ext cx="1028700" cy="1371600"/>
              </a:xfrm>
              <a:prstGeom prst="rect">
                <a:avLst/>
              </a:prstGeom>
            </p:spPr>
          </p:pic>
          <p:pic>
            <p:nvPicPr>
              <p:cNvPr id="46" name="Graphic 45">
                <a:extLst>
                  <a:ext uri="{FF2B5EF4-FFF2-40B4-BE49-F238E27FC236}">
                    <a16:creationId xmlns:a16="http://schemas.microsoft.com/office/drawing/2014/main" id="{F8344477-DFAA-0D8A-B73E-A5A62B97EF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15164" y="0"/>
                <a:ext cx="1028700" cy="1371600"/>
              </a:xfrm>
              <a:prstGeom prst="rect">
                <a:avLst/>
              </a:prstGeom>
            </p:spPr>
          </p:pic>
          <p:pic>
            <p:nvPicPr>
              <p:cNvPr id="47" name="Graphic 46">
                <a:extLst>
                  <a:ext uri="{FF2B5EF4-FFF2-40B4-BE49-F238E27FC236}">
                    <a16:creationId xmlns:a16="http://schemas.microsoft.com/office/drawing/2014/main" id="{8F48769F-EC18-B0AA-F344-EB86D02876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43500" y="0"/>
                <a:ext cx="1028700" cy="1371600"/>
              </a:xfrm>
              <a:prstGeom prst="rect">
                <a:avLst/>
              </a:prstGeom>
            </p:spPr>
          </p:pic>
          <p:pic>
            <p:nvPicPr>
              <p:cNvPr id="48" name="Graphic 47">
                <a:extLst>
                  <a:ext uri="{FF2B5EF4-FFF2-40B4-BE49-F238E27FC236}">
                    <a16:creationId xmlns:a16="http://schemas.microsoft.com/office/drawing/2014/main" id="{DBDC4E6F-D259-BD0D-81ED-790913F9857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71836" y="0"/>
                <a:ext cx="1028700" cy="1371600"/>
              </a:xfrm>
              <a:prstGeom prst="rect">
                <a:avLst/>
              </a:prstGeom>
            </p:spPr>
          </p:pic>
          <p:pic>
            <p:nvPicPr>
              <p:cNvPr id="49" name="Graphic 48">
                <a:extLst>
                  <a:ext uri="{FF2B5EF4-FFF2-40B4-BE49-F238E27FC236}">
                    <a16:creationId xmlns:a16="http://schemas.microsoft.com/office/drawing/2014/main" id="{A9C5E098-804A-EC7B-29CC-61A8D84ACB0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200172" y="0"/>
                <a:ext cx="1028700" cy="1371600"/>
              </a:xfrm>
              <a:prstGeom prst="rect">
                <a:avLst/>
              </a:prstGeom>
            </p:spPr>
          </p:pic>
          <p:pic>
            <p:nvPicPr>
              <p:cNvPr id="50" name="Graphic 49">
                <a:extLst>
                  <a:ext uri="{FF2B5EF4-FFF2-40B4-BE49-F238E27FC236}">
                    <a16:creationId xmlns:a16="http://schemas.microsoft.com/office/drawing/2014/main" id="{648ABF82-6B0A-F297-3AA3-B3A1D57A3B3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28508" y="0"/>
                <a:ext cx="1028700" cy="1371600"/>
              </a:xfrm>
              <a:prstGeom prst="rect">
                <a:avLst/>
              </a:prstGeom>
            </p:spPr>
          </p:pic>
          <p:pic>
            <p:nvPicPr>
              <p:cNvPr id="51" name="Graphic 50">
                <a:extLst>
                  <a:ext uri="{FF2B5EF4-FFF2-40B4-BE49-F238E27FC236}">
                    <a16:creationId xmlns:a16="http://schemas.microsoft.com/office/drawing/2014/main" id="{19A02609-19D8-9DE9-5DF0-2C27DB78E1B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56844" y="0"/>
                <a:ext cx="1028700" cy="1371600"/>
              </a:xfrm>
              <a:prstGeom prst="rect">
                <a:avLst/>
              </a:prstGeom>
            </p:spPr>
          </p:pic>
          <p:pic>
            <p:nvPicPr>
              <p:cNvPr id="52" name="Graphic 51">
                <a:extLst>
                  <a:ext uri="{FF2B5EF4-FFF2-40B4-BE49-F238E27FC236}">
                    <a16:creationId xmlns:a16="http://schemas.microsoft.com/office/drawing/2014/main" id="{EA9F0F38-1D54-B8A4-D7FA-7354B7C2F04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84816" y="0"/>
                <a:ext cx="1028700" cy="1371600"/>
              </a:xfrm>
              <a:prstGeom prst="rect">
                <a:avLst/>
              </a:prstGeom>
            </p:spPr>
          </p:pic>
        </p:grpSp>
        <p:grpSp>
          <p:nvGrpSpPr>
            <p:cNvPr id="7" name="Group 6">
              <a:extLst>
                <a:ext uri="{FF2B5EF4-FFF2-40B4-BE49-F238E27FC236}">
                  <a16:creationId xmlns:a16="http://schemas.microsoft.com/office/drawing/2014/main" id="{8A117D74-FB44-4A3C-E279-CEC1C202306A}"/>
                </a:ext>
              </a:extLst>
            </p:cNvPr>
            <p:cNvGrpSpPr/>
            <p:nvPr/>
          </p:nvGrpSpPr>
          <p:grpSpPr>
            <a:xfrm>
              <a:off x="-5529" y="1371600"/>
              <a:ext cx="11315182" cy="1371600"/>
              <a:chOff x="-5529" y="1371600"/>
              <a:chExt cx="11315182" cy="1371600"/>
            </a:xfrm>
          </p:grpSpPr>
          <p:pic>
            <p:nvPicPr>
              <p:cNvPr id="31" name="Graphic 30">
                <a:extLst>
                  <a:ext uri="{FF2B5EF4-FFF2-40B4-BE49-F238E27FC236}">
                    <a16:creationId xmlns:a16="http://schemas.microsoft.com/office/drawing/2014/main" id="{1C93FAC4-972E-1ABB-95E2-931777F6DD8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529" y="1371600"/>
                <a:ext cx="1028700" cy="1371600"/>
              </a:xfrm>
              <a:prstGeom prst="rect">
                <a:avLst/>
              </a:prstGeom>
            </p:spPr>
          </p:pic>
          <p:pic>
            <p:nvPicPr>
              <p:cNvPr id="32" name="Graphic 31">
                <a:extLst>
                  <a:ext uri="{FF2B5EF4-FFF2-40B4-BE49-F238E27FC236}">
                    <a16:creationId xmlns:a16="http://schemas.microsoft.com/office/drawing/2014/main" id="{4D4C1E85-2740-05A2-D1DC-BA212908E96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23535" y="1371600"/>
                <a:ext cx="1028700" cy="1371600"/>
              </a:xfrm>
              <a:prstGeom prst="rect">
                <a:avLst/>
              </a:prstGeom>
            </p:spPr>
          </p:pic>
          <p:pic>
            <p:nvPicPr>
              <p:cNvPr id="33" name="Graphic 32">
                <a:extLst>
                  <a:ext uri="{FF2B5EF4-FFF2-40B4-BE49-F238E27FC236}">
                    <a16:creationId xmlns:a16="http://schemas.microsoft.com/office/drawing/2014/main" id="{4FACFB09-9FAF-D46D-238F-BA75D7D6925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051689" y="1371600"/>
                <a:ext cx="1028700" cy="1371600"/>
              </a:xfrm>
              <a:prstGeom prst="rect">
                <a:avLst/>
              </a:prstGeom>
            </p:spPr>
          </p:pic>
          <p:pic>
            <p:nvPicPr>
              <p:cNvPr id="34" name="Graphic 33">
                <a:extLst>
                  <a:ext uri="{FF2B5EF4-FFF2-40B4-BE49-F238E27FC236}">
                    <a16:creationId xmlns:a16="http://schemas.microsoft.com/office/drawing/2014/main" id="{873E5C94-A00C-2E46-D313-F2B7D56810B0}"/>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080116" y="1371600"/>
                <a:ext cx="1028700" cy="1371600"/>
              </a:xfrm>
              <a:prstGeom prst="rect">
                <a:avLst/>
              </a:prstGeom>
            </p:spPr>
          </p:pic>
          <p:pic>
            <p:nvPicPr>
              <p:cNvPr id="35" name="Graphic 34">
                <a:extLst>
                  <a:ext uri="{FF2B5EF4-FFF2-40B4-BE49-F238E27FC236}">
                    <a16:creationId xmlns:a16="http://schemas.microsoft.com/office/drawing/2014/main" id="{A349BDC3-DC93-32CA-26C5-F69868B2FAF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108770" y="1371600"/>
                <a:ext cx="1028700" cy="1371600"/>
              </a:xfrm>
              <a:prstGeom prst="rect">
                <a:avLst/>
              </a:prstGeom>
            </p:spPr>
          </p:pic>
          <p:pic>
            <p:nvPicPr>
              <p:cNvPr id="36" name="Graphic 35">
                <a:extLst>
                  <a:ext uri="{FF2B5EF4-FFF2-40B4-BE49-F238E27FC236}">
                    <a16:creationId xmlns:a16="http://schemas.microsoft.com/office/drawing/2014/main" id="{6A0F3F72-63A7-F3FA-7F2F-5A569C1F3BD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137038" y="1371600"/>
                <a:ext cx="1028700" cy="1371600"/>
              </a:xfrm>
              <a:prstGeom prst="rect">
                <a:avLst/>
              </a:prstGeom>
            </p:spPr>
          </p:pic>
          <p:pic>
            <p:nvPicPr>
              <p:cNvPr id="37" name="Graphic 36">
                <a:extLst>
                  <a:ext uri="{FF2B5EF4-FFF2-40B4-BE49-F238E27FC236}">
                    <a16:creationId xmlns:a16="http://schemas.microsoft.com/office/drawing/2014/main" id="{FBF77F31-0688-47C2-0728-01B62FC4742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165544" y="1371600"/>
                <a:ext cx="1028700" cy="1371600"/>
              </a:xfrm>
              <a:prstGeom prst="rect">
                <a:avLst/>
              </a:prstGeom>
            </p:spPr>
          </p:pic>
          <p:pic>
            <p:nvPicPr>
              <p:cNvPr id="38" name="Graphic 37">
                <a:extLst>
                  <a:ext uri="{FF2B5EF4-FFF2-40B4-BE49-F238E27FC236}">
                    <a16:creationId xmlns:a16="http://schemas.microsoft.com/office/drawing/2014/main" id="{72AC8361-9958-0BF9-634D-688979CEE9A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7193332" y="1371600"/>
                <a:ext cx="1028700" cy="1371600"/>
              </a:xfrm>
              <a:prstGeom prst="rect">
                <a:avLst/>
              </a:prstGeom>
            </p:spPr>
          </p:pic>
          <p:pic>
            <p:nvPicPr>
              <p:cNvPr id="39" name="Graphic 38">
                <a:extLst>
                  <a:ext uri="{FF2B5EF4-FFF2-40B4-BE49-F238E27FC236}">
                    <a16:creationId xmlns:a16="http://schemas.microsoft.com/office/drawing/2014/main" id="{810DB5D9-B47C-D366-0FCC-9B477382F45B}"/>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220712" y="1371600"/>
                <a:ext cx="1028700" cy="1371600"/>
              </a:xfrm>
              <a:prstGeom prst="rect">
                <a:avLst/>
              </a:prstGeom>
            </p:spPr>
          </p:pic>
          <p:pic>
            <p:nvPicPr>
              <p:cNvPr id="40" name="Graphic 39">
                <a:extLst>
                  <a:ext uri="{FF2B5EF4-FFF2-40B4-BE49-F238E27FC236}">
                    <a16:creationId xmlns:a16="http://schemas.microsoft.com/office/drawing/2014/main" id="{01E0D9EE-D0C7-9492-BF02-31E2AAF2DCC9}"/>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250359" y="1371600"/>
                <a:ext cx="1028700" cy="1371600"/>
              </a:xfrm>
              <a:prstGeom prst="rect">
                <a:avLst/>
              </a:prstGeom>
            </p:spPr>
          </p:pic>
          <p:pic>
            <p:nvPicPr>
              <p:cNvPr id="41" name="Graphic 40">
                <a:extLst>
                  <a:ext uri="{FF2B5EF4-FFF2-40B4-BE49-F238E27FC236}">
                    <a16:creationId xmlns:a16="http://schemas.microsoft.com/office/drawing/2014/main" id="{685A4220-D466-9B47-B3E3-A14C00D46F4D}"/>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0280953" y="1371600"/>
                <a:ext cx="1028700" cy="1371600"/>
              </a:xfrm>
              <a:prstGeom prst="rect">
                <a:avLst/>
              </a:prstGeom>
            </p:spPr>
          </p:pic>
        </p:grpSp>
        <p:pic>
          <p:nvPicPr>
            <p:cNvPr id="8" name="Graphic 7">
              <a:extLst>
                <a:ext uri="{FF2B5EF4-FFF2-40B4-BE49-F238E27FC236}">
                  <a16:creationId xmlns:a16="http://schemas.microsoft.com/office/drawing/2014/main" id="{405148ED-4281-1B2C-3216-9C8E0918C5A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5529" y="2743200"/>
              <a:ext cx="1028700" cy="1371600"/>
            </a:xfrm>
            <a:prstGeom prst="rect">
              <a:avLst/>
            </a:prstGeom>
          </p:spPr>
        </p:pic>
        <p:pic>
          <p:nvPicPr>
            <p:cNvPr id="9" name="Graphic 8">
              <a:extLst>
                <a:ext uri="{FF2B5EF4-FFF2-40B4-BE49-F238E27FC236}">
                  <a16:creationId xmlns:a16="http://schemas.microsoft.com/office/drawing/2014/main" id="{42F19484-6745-1D2E-B075-F810C5308B09}"/>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22890" y="2743200"/>
              <a:ext cx="1028700" cy="1371600"/>
            </a:xfrm>
            <a:prstGeom prst="rect">
              <a:avLst/>
            </a:prstGeom>
          </p:spPr>
        </p:pic>
        <p:pic>
          <p:nvPicPr>
            <p:cNvPr id="10" name="Graphic 9">
              <a:extLst>
                <a:ext uri="{FF2B5EF4-FFF2-40B4-BE49-F238E27FC236}">
                  <a16:creationId xmlns:a16="http://schemas.microsoft.com/office/drawing/2014/main" id="{60AE17A9-01EF-7938-5879-9A0C0AF46CAE}"/>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2044129" y="2743200"/>
              <a:ext cx="1028700" cy="1371600"/>
            </a:xfrm>
            <a:prstGeom prst="rect">
              <a:avLst/>
            </a:prstGeom>
          </p:spPr>
        </p:pic>
        <p:pic>
          <p:nvPicPr>
            <p:cNvPr id="12" name="Graphic 11">
              <a:extLst>
                <a:ext uri="{FF2B5EF4-FFF2-40B4-BE49-F238E27FC236}">
                  <a16:creationId xmlns:a16="http://schemas.microsoft.com/office/drawing/2014/main" id="{E411AA3F-FA63-1363-E2E4-49DAB18A443B}"/>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073193" y="2743200"/>
              <a:ext cx="1028700" cy="1371600"/>
            </a:xfrm>
            <a:prstGeom prst="rect">
              <a:avLst/>
            </a:prstGeom>
          </p:spPr>
        </p:pic>
        <p:pic>
          <p:nvPicPr>
            <p:cNvPr id="13" name="Graphic 12">
              <a:extLst>
                <a:ext uri="{FF2B5EF4-FFF2-40B4-BE49-F238E27FC236}">
                  <a16:creationId xmlns:a16="http://schemas.microsoft.com/office/drawing/2014/main" id="{1F98E60A-17AC-CD5D-AF2C-76BC0A56A904}"/>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4102257" y="2743200"/>
              <a:ext cx="1028700" cy="1371600"/>
            </a:xfrm>
            <a:prstGeom prst="rect">
              <a:avLst/>
            </a:prstGeom>
          </p:spPr>
        </p:pic>
        <p:pic>
          <p:nvPicPr>
            <p:cNvPr id="15" name="Graphic 14">
              <a:extLst>
                <a:ext uri="{FF2B5EF4-FFF2-40B4-BE49-F238E27FC236}">
                  <a16:creationId xmlns:a16="http://schemas.microsoft.com/office/drawing/2014/main" id="{7B217B77-CDB9-51C2-141B-010D11E1DE9F}"/>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128192" y="2743200"/>
              <a:ext cx="1041587" cy="1371600"/>
            </a:xfrm>
            <a:prstGeom prst="rect">
              <a:avLst/>
            </a:prstGeom>
          </p:spPr>
        </p:pic>
        <p:pic>
          <p:nvPicPr>
            <p:cNvPr id="16" name="Graphic 15">
              <a:extLst>
                <a:ext uri="{FF2B5EF4-FFF2-40B4-BE49-F238E27FC236}">
                  <a16:creationId xmlns:a16="http://schemas.microsoft.com/office/drawing/2014/main" id="{33ED12D5-D498-1210-AB0F-B8EE20AE8B0B}"/>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6163535" y="2743200"/>
              <a:ext cx="1028700" cy="1371600"/>
            </a:xfrm>
            <a:prstGeom prst="rect">
              <a:avLst/>
            </a:prstGeom>
          </p:spPr>
        </p:pic>
        <p:pic>
          <p:nvPicPr>
            <p:cNvPr id="17" name="Graphic 16">
              <a:extLst>
                <a:ext uri="{FF2B5EF4-FFF2-40B4-BE49-F238E27FC236}">
                  <a16:creationId xmlns:a16="http://schemas.microsoft.com/office/drawing/2014/main" id="{A12F40A1-AB6E-9CC8-5FF9-8E17905B1E25}"/>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7191065" y="2743200"/>
              <a:ext cx="1028700" cy="1371600"/>
            </a:xfrm>
            <a:prstGeom prst="rect">
              <a:avLst/>
            </a:prstGeom>
          </p:spPr>
        </p:pic>
        <p:pic>
          <p:nvPicPr>
            <p:cNvPr id="18" name="Graphic 17">
              <a:extLst>
                <a:ext uri="{FF2B5EF4-FFF2-40B4-BE49-F238E27FC236}">
                  <a16:creationId xmlns:a16="http://schemas.microsoft.com/office/drawing/2014/main" id="{E1EAD07D-030D-D23D-36E8-EA0CB46C5812}"/>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8221732" y="2743200"/>
              <a:ext cx="1028700" cy="1371600"/>
            </a:xfrm>
            <a:prstGeom prst="rect">
              <a:avLst/>
            </a:prstGeom>
          </p:spPr>
        </p:pic>
        <p:pic>
          <p:nvPicPr>
            <p:cNvPr id="19" name="Graphic 18">
              <a:extLst>
                <a:ext uri="{FF2B5EF4-FFF2-40B4-BE49-F238E27FC236}">
                  <a16:creationId xmlns:a16="http://schemas.microsoft.com/office/drawing/2014/main" id="{ECF4BAAB-E357-7FCE-D27B-A601A1FF2CFE}"/>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9250846" y="2743200"/>
              <a:ext cx="1028700" cy="1371600"/>
            </a:xfrm>
            <a:prstGeom prst="rect">
              <a:avLst/>
            </a:prstGeom>
          </p:spPr>
        </p:pic>
        <p:pic>
          <p:nvPicPr>
            <p:cNvPr id="20" name="Graphic 19">
              <a:extLst>
                <a:ext uri="{FF2B5EF4-FFF2-40B4-BE49-F238E27FC236}">
                  <a16:creationId xmlns:a16="http://schemas.microsoft.com/office/drawing/2014/main" id="{E7EE761C-5122-A105-8FF1-6014F0BB2E89}"/>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0279287" y="2743200"/>
              <a:ext cx="1028700" cy="1371600"/>
            </a:xfrm>
            <a:prstGeom prst="rect">
              <a:avLst/>
            </a:prstGeom>
          </p:spPr>
        </p:pic>
        <p:pic>
          <p:nvPicPr>
            <p:cNvPr id="21" name="Graphic 20">
              <a:extLst>
                <a:ext uri="{FF2B5EF4-FFF2-40B4-BE49-F238E27FC236}">
                  <a16:creationId xmlns:a16="http://schemas.microsoft.com/office/drawing/2014/main" id="{BA10113F-D03A-EF28-1655-4ABD64ADA391}"/>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34" y="4114800"/>
              <a:ext cx="1028700" cy="1371600"/>
            </a:xfrm>
            <a:prstGeom prst="rect">
              <a:avLst/>
            </a:prstGeom>
          </p:spPr>
        </p:pic>
        <p:pic>
          <p:nvPicPr>
            <p:cNvPr id="22" name="Graphic 21">
              <a:extLst>
                <a:ext uri="{FF2B5EF4-FFF2-40B4-BE49-F238E27FC236}">
                  <a16:creationId xmlns:a16="http://schemas.microsoft.com/office/drawing/2014/main" id="{32BAF9E9-8F73-48E4-C31C-19B17EBCB921}"/>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021221" y="4114800"/>
              <a:ext cx="1028700" cy="1371600"/>
            </a:xfrm>
            <a:prstGeom prst="rect">
              <a:avLst/>
            </a:prstGeom>
          </p:spPr>
        </p:pic>
        <p:pic>
          <p:nvPicPr>
            <p:cNvPr id="23" name="Graphic 22">
              <a:extLst>
                <a:ext uri="{FF2B5EF4-FFF2-40B4-BE49-F238E27FC236}">
                  <a16:creationId xmlns:a16="http://schemas.microsoft.com/office/drawing/2014/main" id="{3F9ADD04-101C-3229-16DD-3A68F9EDD149}"/>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2046287" y="4114800"/>
              <a:ext cx="1028700" cy="1371600"/>
            </a:xfrm>
            <a:prstGeom prst="rect">
              <a:avLst/>
            </a:prstGeom>
          </p:spPr>
        </p:pic>
        <p:pic>
          <p:nvPicPr>
            <p:cNvPr id="24" name="Graphic 23">
              <a:extLst>
                <a:ext uri="{FF2B5EF4-FFF2-40B4-BE49-F238E27FC236}">
                  <a16:creationId xmlns:a16="http://schemas.microsoft.com/office/drawing/2014/main" id="{E4DD53F4-4FA0-9B7A-6D94-1E07996B0AAA}"/>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3073644" y="4114800"/>
              <a:ext cx="1028700" cy="1371600"/>
            </a:xfrm>
            <a:prstGeom prst="rect">
              <a:avLst/>
            </a:prstGeom>
          </p:spPr>
        </p:pic>
        <p:pic>
          <p:nvPicPr>
            <p:cNvPr id="25" name="Graphic 24">
              <a:extLst>
                <a:ext uri="{FF2B5EF4-FFF2-40B4-BE49-F238E27FC236}">
                  <a16:creationId xmlns:a16="http://schemas.microsoft.com/office/drawing/2014/main" id="{180ABFA6-6371-2CA1-169D-0A7270F0CE1B}"/>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4103027" y="4114800"/>
              <a:ext cx="1028700" cy="1371600"/>
            </a:xfrm>
            <a:prstGeom prst="rect">
              <a:avLst/>
            </a:prstGeom>
          </p:spPr>
        </p:pic>
        <p:pic>
          <p:nvPicPr>
            <p:cNvPr id="26" name="Graphic 25">
              <a:extLst>
                <a:ext uri="{FF2B5EF4-FFF2-40B4-BE49-F238E27FC236}">
                  <a16:creationId xmlns:a16="http://schemas.microsoft.com/office/drawing/2014/main" id="{CD8AC5C2-18A8-5DD3-F69A-5DAFDDB9DE82}"/>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5131847" y="4114800"/>
              <a:ext cx="1028700" cy="1371600"/>
            </a:xfrm>
            <a:prstGeom prst="rect">
              <a:avLst/>
            </a:prstGeom>
          </p:spPr>
        </p:pic>
        <p:pic>
          <p:nvPicPr>
            <p:cNvPr id="27" name="Graphic 26">
              <a:extLst>
                <a:ext uri="{FF2B5EF4-FFF2-40B4-BE49-F238E27FC236}">
                  <a16:creationId xmlns:a16="http://schemas.microsoft.com/office/drawing/2014/main" id="{FFCE95A1-810A-3D75-14D4-4F3D5FBFD0EE}"/>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6157669" y="4114800"/>
              <a:ext cx="1037957" cy="1371600"/>
            </a:xfrm>
            <a:prstGeom prst="rect">
              <a:avLst/>
            </a:prstGeom>
          </p:spPr>
        </p:pic>
        <p:pic>
          <p:nvPicPr>
            <p:cNvPr id="28" name="Graphic 27">
              <a:extLst>
                <a:ext uri="{FF2B5EF4-FFF2-40B4-BE49-F238E27FC236}">
                  <a16:creationId xmlns:a16="http://schemas.microsoft.com/office/drawing/2014/main" id="{6B0E2278-3B92-BF73-EE8B-A691D0F8DDDD}"/>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7191515" y="4114800"/>
              <a:ext cx="1028700" cy="1371600"/>
            </a:xfrm>
            <a:prstGeom prst="rect">
              <a:avLst/>
            </a:prstGeom>
          </p:spPr>
        </p:pic>
        <p:pic>
          <p:nvPicPr>
            <p:cNvPr id="29" name="Graphic 28">
              <a:extLst>
                <a:ext uri="{FF2B5EF4-FFF2-40B4-BE49-F238E27FC236}">
                  <a16:creationId xmlns:a16="http://schemas.microsoft.com/office/drawing/2014/main" id="{992AA2B5-FFF8-71C6-9DC2-A150E8A3BE63}"/>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8213520" y="4114800"/>
              <a:ext cx="1028700" cy="1371600"/>
            </a:xfrm>
            <a:prstGeom prst="rect">
              <a:avLst/>
            </a:prstGeom>
          </p:spPr>
        </p:pic>
        <p:pic>
          <p:nvPicPr>
            <p:cNvPr id="30" name="Graphic 29">
              <a:extLst>
                <a:ext uri="{FF2B5EF4-FFF2-40B4-BE49-F238E27FC236}">
                  <a16:creationId xmlns:a16="http://schemas.microsoft.com/office/drawing/2014/main" id="{00D61EF7-2D78-DB9B-945A-89CBBE7D030F}"/>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9241050" y="4114800"/>
              <a:ext cx="1038833" cy="1371600"/>
            </a:xfrm>
            <a:prstGeom prst="rect">
              <a:avLst/>
            </a:prstGeom>
          </p:spPr>
        </p:pic>
      </p:grpSp>
    </p:spTree>
    <p:extLst>
      <p:ext uri="{BB962C8B-B14F-4D97-AF65-F5344CB8AC3E}">
        <p14:creationId xmlns:p14="http://schemas.microsoft.com/office/powerpoint/2010/main" val="3654870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8" ma:contentTypeDescription="Create a new document." ma:contentTypeScope="" ma:versionID="2c73b33af9067bbadf1debf72865bac6">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1bb333133807d18789a6a1da32ba39ba"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a2139d6-66e3-46ed-96ba-d85055a9f21e">
      <Terms xmlns="http://schemas.microsoft.com/office/infopath/2007/PartnerControls"/>
    </lcf76f155ced4ddcb4097134ff3c332f>
    <_ip_UnifiedCompliancePolicyProperties xmlns="http://schemas.microsoft.com/sharepoint/v3" xsi:nil="true"/>
    <TaxCatchAll xmlns="df5203e1-9219-4abb-bf46-6e2bce06c285" xsi:nil="true"/>
  </documentManagement>
</p:properties>
</file>

<file path=customXml/itemProps1.xml><?xml version="1.0" encoding="utf-8"?>
<ds:datastoreItem xmlns:ds="http://schemas.openxmlformats.org/officeDocument/2006/customXml" ds:itemID="{3C99C587-D14E-4E0A-8873-B6DB7CC1361C}">
  <ds:schemaRefs>
    <ds:schemaRef ds:uri="http://schemas.microsoft.com/sharepoint/v3/contenttype/forms"/>
  </ds:schemaRefs>
</ds:datastoreItem>
</file>

<file path=customXml/itemProps2.xml><?xml version="1.0" encoding="utf-8"?>
<ds:datastoreItem xmlns:ds="http://schemas.openxmlformats.org/officeDocument/2006/customXml" ds:itemID="{1DCD2F5C-CDB6-4C51-8A1F-EE4CCF3F95D2}">
  <ds:schemaRefs>
    <ds:schemaRef ds:uri="ba2139d6-66e3-46ed-96ba-d85055a9f21e"/>
    <ds:schemaRef ds:uri="df5203e1-9219-4abb-bf46-6e2bce06c2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30FAFFA-AA92-440C-926E-41E1E730EE7B}">
  <ds:schemaRefs>
    <ds:schemaRef ds:uri="ba2139d6-66e3-46ed-96ba-d85055a9f21e"/>
    <ds:schemaRef ds:uri="http://www.w3.org/XML/1998/namespace"/>
    <ds:schemaRef ds:uri="http://schemas.openxmlformats.org/package/2006/metadata/core-properties"/>
    <ds:schemaRef ds:uri="df5203e1-9219-4abb-bf46-6e2bce06c285"/>
    <ds:schemaRef ds:uri="http://schemas.microsoft.com/office/2006/metadata/properties"/>
    <ds:schemaRef ds:uri="http://purl.org/dc/dcmitype/"/>
    <ds:schemaRef ds:uri="http://schemas.microsoft.com/office/infopath/2007/PartnerControls"/>
    <ds:schemaRef ds:uri="http://schemas.microsoft.com/office/2006/documentManagement/types"/>
    <ds:schemaRef ds:uri="http://purl.org/dc/elements/1.1/"/>
    <ds:schemaRef ds:uri="http://schemas.microsoft.com/sharepoint/v3"/>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3920</Words>
  <Application>Microsoft Office PowerPoint</Application>
  <PresentationFormat>Widescreen</PresentationFormat>
  <Paragraphs>299</Paragraphs>
  <Slides>16</Slides>
  <Notes>16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72 Regular</vt:lpstr>
      <vt:lpstr>Aleo</vt:lpstr>
      <vt:lpstr>Aptos</vt:lpstr>
      <vt:lpstr>Arial</vt:lpstr>
      <vt:lpstr>Arial Black</vt:lpstr>
      <vt:lpstr>Calibri</vt:lpstr>
      <vt:lpstr>Montserrat</vt:lpstr>
      <vt:lpstr>Open Sans</vt:lpstr>
      <vt:lpstr>Segoe UI</vt:lpstr>
      <vt:lpstr>Univers LT Pro 45 Light</vt:lpstr>
      <vt:lpstr>Univers LT Pro 85 XBlack</vt:lpstr>
      <vt:lpstr>Univers LT Std 45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cp:revision>
  <dcterms:created xsi:type="dcterms:W3CDTF">2022-01-18T14:28:30Z</dcterms:created>
  <dcterms:modified xsi:type="dcterms:W3CDTF">2025-04-16T08:57:44Z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0x010100EBABA775576C094FB1EC29BF1B0EFAA5</vt:lpwstr>
  </property>
  <property fmtid="{D5CDD505-2E9C-101B-9397-08002B2CF9AE}" pid="3" name="MediaServiceImageTags">
    <vt:lpwstr/>
  </property>
</Properties>
</file>