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98" r:id="rId5"/>
    <p:sldId id="286" r:id="rId6"/>
    <p:sldId id="285" r:id="rId7"/>
    <p:sldId id="297" r:id="rId8"/>
    <p:sldId id="299" r:id="rId9"/>
    <p:sldId id="287" r:id="rId10"/>
    <p:sldId id="440" r:id="rId11"/>
    <p:sldId id="435" r:id="rId12"/>
    <p:sldId id="436" r:id="rId13"/>
    <p:sldId id="439" r:id="rId14"/>
    <p:sldId id="431" r:id="rId15"/>
    <p:sldId id="43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OPTIONS" id="{23029291-0E1E-C547-B990-B8458FDC6D56}">
          <p14:sldIdLst>
            <p14:sldId id="298"/>
            <p14:sldId id="286"/>
            <p14:sldId id="285"/>
            <p14:sldId id="297"/>
            <p14:sldId id="299"/>
            <p14:sldId id="287"/>
            <p14:sldId id="440"/>
            <p14:sldId id="435"/>
            <p14:sldId id="436"/>
            <p14:sldId id="439"/>
            <p14:sldId id="431"/>
            <p14:sldId id="4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0F7823-C21E-6AAF-1E43-CECF746FA49C}" name="Helen Trivers" initials="HT" userId="S::htrivers@unicef.org.uk::01c0b90d-8952-4913-9306-d7020156f283" providerId="AD"/>
  <p188:author id="{22ECFE27-5C09-4320-2374-E770D8F21844}" name="Hannah Morgan" initials="HM" userId="S::hannahm@unicef.org.uk::3ed65291-b3f7-4400-ac64-6d8e0bf42129" providerId="AD"/>
  <p188:author id="{3751DB4A-D17C-0F11-CEFC-FC785A432175}" name="Kathy Allan" initials="KA" userId="S::kathyk@unicef.org.uk::52ef52c3-b571-42cc-9b30-8fa82413ad86" providerId="AD"/>
  <p188:author id="{09619C74-98F6-4D6A-F9B6-5E5547497F99}" name="Samantha Bradey" initials="SB" userId="S::SamanthaB@unicef.org.uk::41c99f15-9b87-403a-8456-1da8256f332b" providerId="AD"/>
  <p188:author id="{69F273EA-D9E8-9D14-2C2C-7C755D4AFB0E}" name="Samantha Bradey" initials="SB" userId="S::samanthab@unicef.org.uk::41c99f15-9b87-403a-8456-1da8256f332b" providerId="AD"/>
  <p188:author id="{788CCBEA-0905-EB8F-0FC9-1C5DB479B239}" name="Helen Trivers" initials="HT" userId="S::HTrivers@unicef.org.uk::01c0b90d-8952-4913-9306-d7020156f283" providerId="AD"/>
  <p188:author id="{C5662BEB-831F-6686-7D59-80BE54901B5B}" name="Martin Russell" initials="MR" userId="S::martinr@unicef.org.uk::a3a2a494-309d-4d02-9201-5320153f7240" providerId="AD"/>
  <p188:author id="{CD0EE3F3-9DF2-0BF5-8D76-6E205BFC7C30}" name="Stuart Whiffin" initials="SW" userId="S::StuartW@unicef.org.uk::c3054620-2d2b-49cd-b2c1-23a5e8a68b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937"/>
    <a:srgbClr val="FF9933"/>
    <a:srgbClr val="00AEEF"/>
    <a:srgbClr val="DDF3F1"/>
    <a:srgbClr val="003B5E"/>
    <a:srgbClr val="00833D"/>
    <a:srgbClr val="7030A0"/>
    <a:srgbClr val="6A1E74"/>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0AB0E-3B58-0060-B0E3-EE231BFF3884}" v="34" dt="2025-06-18T16:13:49.422"/>
    <p1510:client id="{F880D76A-1FF4-4068-9C04-04A9760575AB}" v="2" dt="2025-06-18T16:17:21.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6739" autoAdjust="0"/>
  </p:normalViewPr>
  <p:slideViewPr>
    <p:cSldViewPr snapToGrid="0">
      <p:cViewPr varScale="1">
        <p:scale>
          <a:sx n="57" d="100"/>
          <a:sy n="57" d="100"/>
        </p:scale>
        <p:origin x="992" y="52"/>
      </p:cViewPr>
      <p:guideLst/>
    </p:cSldViewPr>
  </p:slideViewPr>
  <p:outlineViewPr>
    <p:cViewPr>
      <p:scale>
        <a:sx n="33" d="100"/>
        <a:sy n="33" d="100"/>
      </p:scale>
      <p:origin x="0" y="0"/>
    </p:cViewPr>
  </p:outlineViewPr>
  <p:notesTextViewPr>
    <p:cViewPr>
      <p:scale>
        <a:sx n="1" d="1"/>
        <a:sy n="1" d="1"/>
      </p:scale>
      <p:origin x="0" y="-1372"/>
    </p:cViewPr>
  </p:notesTextViewPr>
  <p:notesViewPr>
    <p:cSldViewPr snapToGrid="0">
      <p:cViewPr>
        <p:scale>
          <a:sx n="1" d="2"/>
          <a:sy n="1" d="2"/>
        </p:scale>
        <p:origin x="4632" y="10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ussell" userId="S::martinr@unicef.org.uk::a3a2a494-309d-4d02-9201-5320153f7240" providerId="AD" clId="Web-{E34ECE7D-BCC8-B24A-28AE-B1A111EB1876}"/>
    <pc:docChg chg="modSld">
      <pc:chgData name="Martin Russell" userId="S::martinr@unicef.org.uk::a3a2a494-309d-4d02-9201-5320153f7240" providerId="AD" clId="Web-{E34ECE7D-BCC8-B24A-28AE-B1A111EB1876}" dt="2025-06-06T16:30:03.951" v="105" actId="20577"/>
      <pc:docMkLst>
        <pc:docMk/>
      </pc:docMkLst>
      <pc:sldChg chg="modSp">
        <pc:chgData name="Martin Russell" userId="S::martinr@unicef.org.uk::a3a2a494-309d-4d02-9201-5320153f7240" providerId="AD" clId="Web-{E34ECE7D-BCC8-B24A-28AE-B1A111EB1876}" dt="2025-06-06T15:50:04.741" v="25" actId="20577"/>
        <pc:sldMkLst>
          <pc:docMk/>
          <pc:sldMk cId="2375892748" sldId="287"/>
        </pc:sldMkLst>
        <pc:spChg chg="mod">
          <ac:chgData name="Martin Russell" userId="S::martinr@unicef.org.uk::a3a2a494-309d-4d02-9201-5320153f7240" providerId="AD" clId="Web-{E34ECE7D-BCC8-B24A-28AE-B1A111EB1876}" dt="2025-06-06T15:50:04.741" v="25" actId="20577"/>
          <ac:spMkLst>
            <pc:docMk/>
            <pc:sldMk cId="2375892748" sldId="287"/>
            <ac:spMk id="3" creationId="{D81F1537-1738-C5A9-B4E1-D39572EAE27B}"/>
          </ac:spMkLst>
        </pc:spChg>
      </pc:sldChg>
      <pc:sldChg chg="modSp">
        <pc:chgData name="Martin Russell" userId="S::martinr@unicef.org.uk::a3a2a494-309d-4d02-9201-5320153f7240" providerId="AD" clId="Web-{E34ECE7D-BCC8-B24A-28AE-B1A111EB1876}" dt="2025-06-06T16:30:03.951" v="105" actId="20577"/>
        <pc:sldMkLst>
          <pc:docMk/>
          <pc:sldMk cId="3935479134" sldId="431"/>
        </pc:sldMkLst>
        <pc:spChg chg="mod">
          <ac:chgData name="Martin Russell" userId="S::martinr@unicef.org.uk::a3a2a494-309d-4d02-9201-5320153f7240" providerId="AD" clId="Web-{E34ECE7D-BCC8-B24A-28AE-B1A111EB1876}" dt="2025-06-06T16:30:03.951" v="105" actId="20577"/>
          <ac:spMkLst>
            <pc:docMk/>
            <pc:sldMk cId="3935479134" sldId="431"/>
            <ac:spMk id="11" creationId="{E84187A1-4B13-FD1D-0491-0E5FA9420FCD}"/>
          </ac:spMkLst>
        </pc:spChg>
      </pc:sldChg>
      <pc:sldChg chg="modSp">
        <pc:chgData name="Martin Russell" userId="S::martinr@unicef.org.uk::a3a2a494-309d-4d02-9201-5320153f7240" providerId="AD" clId="Web-{E34ECE7D-BCC8-B24A-28AE-B1A111EB1876}" dt="2025-06-06T15:51:25.899" v="45" actId="20577"/>
        <pc:sldMkLst>
          <pc:docMk/>
          <pc:sldMk cId="165604475" sldId="435"/>
        </pc:sldMkLst>
        <pc:spChg chg="mod">
          <ac:chgData name="Martin Russell" userId="S::martinr@unicef.org.uk::a3a2a494-309d-4d02-9201-5320153f7240" providerId="AD" clId="Web-{E34ECE7D-BCC8-B24A-28AE-B1A111EB1876}" dt="2025-06-06T15:51:25.899" v="45" actId="20577"/>
          <ac:spMkLst>
            <pc:docMk/>
            <pc:sldMk cId="165604475" sldId="435"/>
            <ac:spMk id="5" creationId="{9C879093-8A3E-C665-EE69-5AF4E0749111}"/>
          </ac:spMkLst>
        </pc:spChg>
      </pc:sldChg>
      <pc:sldChg chg="modSp">
        <pc:chgData name="Martin Russell" userId="S::martinr@unicef.org.uk::a3a2a494-309d-4d02-9201-5320153f7240" providerId="AD" clId="Web-{E34ECE7D-BCC8-B24A-28AE-B1A111EB1876}" dt="2025-06-06T16:29:35.013" v="99" actId="20577"/>
        <pc:sldMkLst>
          <pc:docMk/>
          <pc:sldMk cId="30056248" sldId="439"/>
        </pc:sldMkLst>
        <pc:spChg chg="mod">
          <ac:chgData name="Martin Russell" userId="S::martinr@unicef.org.uk::a3a2a494-309d-4d02-9201-5320153f7240" providerId="AD" clId="Web-{E34ECE7D-BCC8-B24A-28AE-B1A111EB1876}" dt="2025-06-06T16:29:35.013" v="99" actId="20577"/>
          <ac:spMkLst>
            <pc:docMk/>
            <pc:sldMk cId="30056248" sldId="439"/>
            <ac:spMk id="8" creationId="{25D64A00-2182-D471-1340-8F2FCB600A37}"/>
          </ac:spMkLst>
        </pc:spChg>
      </pc:sldChg>
      <pc:sldChg chg="modNotes">
        <pc:chgData name="Martin Russell" userId="S::martinr@unicef.org.uk::a3a2a494-309d-4d02-9201-5320153f7240" providerId="AD" clId="Web-{E34ECE7D-BCC8-B24A-28AE-B1A111EB1876}" dt="2025-06-06T15:57:48.485" v="90"/>
        <pc:sldMkLst>
          <pc:docMk/>
          <pc:sldMk cId="3664343257" sldId="440"/>
        </pc:sldMkLst>
      </pc:sldChg>
    </pc:docChg>
  </pc:docChgLst>
  <pc:docChgLst>
    <pc:chgData name="Martin Russell" userId="a3a2a494-309d-4d02-9201-5320153f7240" providerId="ADAL" clId="{F880D76A-1FF4-4068-9C04-04A9760575AB}"/>
    <pc:docChg chg="modSld">
      <pc:chgData name="Martin Russell" userId="a3a2a494-309d-4d02-9201-5320153f7240" providerId="ADAL" clId="{F880D76A-1FF4-4068-9C04-04A9760575AB}" dt="2025-06-18T16:17:38.048" v="36" actId="20577"/>
      <pc:docMkLst>
        <pc:docMk/>
      </pc:docMkLst>
      <pc:sldChg chg="modSp mod modNotesTx">
        <pc:chgData name="Martin Russell" userId="a3a2a494-309d-4d02-9201-5320153f7240" providerId="ADAL" clId="{F880D76A-1FF4-4068-9C04-04A9760575AB}" dt="2025-06-18T16:17:38.048" v="36" actId="20577"/>
        <pc:sldMkLst>
          <pc:docMk/>
          <pc:sldMk cId="2799702665" sldId="436"/>
        </pc:sldMkLst>
        <pc:spChg chg="mod">
          <ac:chgData name="Martin Russell" userId="a3a2a494-309d-4d02-9201-5320153f7240" providerId="ADAL" clId="{F880D76A-1FF4-4068-9C04-04A9760575AB}" dt="2025-06-18T16:16:43.835" v="24" actId="20577"/>
          <ac:spMkLst>
            <pc:docMk/>
            <pc:sldMk cId="2799702665" sldId="436"/>
            <ac:spMk id="4" creationId="{2BF1D560-70ED-362D-5462-8A88024DA2A5}"/>
          </ac:spMkLst>
        </pc:spChg>
      </pc:sldChg>
    </pc:docChg>
  </pc:docChgLst>
  <pc:docChgLst>
    <pc:chgData name="Helen Trivers" userId="01c0b90d-8952-4913-9306-d7020156f283" providerId="ADAL" clId="{DDC62714-A2EE-4A55-A30C-95757DB6FFDA}"/>
    <pc:docChg chg="modSld">
      <pc:chgData name="Helen Trivers" userId="01c0b90d-8952-4913-9306-d7020156f283" providerId="ADAL" clId="{DDC62714-A2EE-4A55-A30C-95757DB6FFDA}" dt="2025-06-09T10:01:43.579" v="3" actId="20577"/>
      <pc:docMkLst>
        <pc:docMk/>
      </pc:docMkLst>
      <pc:sldChg chg="modSp">
        <pc:chgData name="Helen Trivers" userId="01c0b90d-8952-4913-9306-d7020156f283" providerId="ADAL" clId="{DDC62714-A2EE-4A55-A30C-95757DB6FFDA}" dt="2025-06-09T09:56:21.222" v="0" actId="20578"/>
        <pc:sldMkLst>
          <pc:docMk/>
          <pc:sldMk cId="2375892748" sldId="287"/>
        </pc:sldMkLst>
        <pc:spChg chg="mod">
          <ac:chgData name="Helen Trivers" userId="01c0b90d-8952-4913-9306-d7020156f283" providerId="ADAL" clId="{DDC62714-A2EE-4A55-A30C-95757DB6FFDA}" dt="2025-06-09T09:56:21.222" v="0" actId="20578"/>
          <ac:spMkLst>
            <pc:docMk/>
            <pc:sldMk cId="2375892748" sldId="287"/>
            <ac:spMk id="3" creationId="{D81F1537-1738-C5A9-B4E1-D39572EAE27B}"/>
          </ac:spMkLst>
        </pc:spChg>
      </pc:sldChg>
      <pc:sldChg chg="modSp mod">
        <pc:chgData name="Helen Trivers" userId="01c0b90d-8952-4913-9306-d7020156f283" providerId="ADAL" clId="{DDC62714-A2EE-4A55-A30C-95757DB6FFDA}" dt="2025-06-09T09:57:58.848" v="1" actId="20577"/>
        <pc:sldMkLst>
          <pc:docMk/>
          <pc:sldMk cId="165604475" sldId="435"/>
        </pc:sldMkLst>
        <pc:spChg chg="mod">
          <ac:chgData name="Helen Trivers" userId="01c0b90d-8952-4913-9306-d7020156f283" providerId="ADAL" clId="{DDC62714-A2EE-4A55-A30C-95757DB6FFDA}" dt="2025-06-09T09:57:58.848" v="1" actId="20577"/>
          <ac:spMkLst>
            <pc:docMk/>
            <pc:sldMk cId="165604475" sldId="435"/>
            <ac:spMk id="5" creationId="{9C879093-8A3E-C665-EE69-5AF4E0749111}"/>
          </ac:spMkLst>
        </pc:spChg>
      </pc:sldChg>
      <pc:sldChg chg="modSp mod">
        <pc:chgData name="Helen Trivers" userId="01c0b90d-8952-4913-9306-d7020156f283" providerId="ADAL" clId="{DDC62714-A2EE-4A55-A30C-95757DB6FFDA}" dt="2025-06-09T10:01:43.579" v="3" actId="20577"/>
        <pc:sldMkLst>
          <pc:docMk/>
          <pc:sldMk cId="30056248" sldId="439"/>
        </pc:sldMkLst>
        <pc:spChg chg="mod">
          <ac:chgData name="Helen Trivers" userId="01c0b90d-8952-4913-9306-d7020156f283" providerId="ADAL" clId="{DDC62714-A2EE-4A55-A30C-95757DB6FFDA}" dt="2025-06-09T10:01:22.363" v="2" actId="20577"/>
          <ac:spMkLst>
            <pc:docMk/>
            <pc:sldMk cId="30056248" sldId="439"/>
            <ac:spMk id="3" creationId="{D795E4B6-838B-EB4E-BE98-33E79F1EFA72}"/>
          </ac:spMkLst>
        </pc:spChg>
        <pc:spChg chg="mod">
          <ac:chgData name="Helen Trivers" userId="01c0b90d-8952-4913-9306-d7020156f283" providerId="ADAL" clId="{DDC62714-A2EE-4A55-A30C-95757DB6FFDA}" dt="2025-06-09T10:01:43.579" v="3" actId="20577"/>
          <ac:spMkLst>
            <pc:docMk/>
            <pc:sldMk cId="30056248" sldId="439"/>
            <ac:spMk id="8" creationId="{25D64A00-2182-D471-1340-8F2FCB600A37}"/>
          </ac:spMkLst>
        </pc:spChg>
      </pc:sldChg>
    </pc:docChg>
  </pc:docChgLst>
  <pc:docChgLst>
    <pc:chgData name="Martin Russell" userId="S::martinr@unicef.org.uk::a3a2a494-309d-4d02-9201-5320153f7240" providerId="AD" clId="Web-{7780AB0E-3B58-0060-B0E3-EE231BFF3884}"/>
    <pc:docChg chg="modSld">
      <pc:chgData name="Martin Russell" userId="S::martinr@unicef.org.uk::a3a2a494-309d-4d02-9201-5320153f7240" providerId="AD" clId="Web-{7780AB0E-3B58-0060-B0E3-EE231BFF3884}" dt="2025-06-18T16:15:40.535" v="21"/>
      <pc:docMkLst>
        <pc:docMk/>
      </pc:docMkLst>
      <pc:sldChg chg="modSp modNotes">
        <pc:chgData name="Martin Russell" userId="S::martinr@unicef.org.uk::a3a2a494-309d-4d02-9201-5320153f7240" providerId="AD" clId="Web-{7780AB0E-3B58-0060-B0E3-EE231BFF3884}" dt="2025-06-18T16:15:40.535" v="21"/>
        <pc:sldMkLst>
          <pc:docMk/>
          <pc:sldMk cId="2799702665" sldId="436"/>
        </pc:sldMkLst>
        <pc:spChg chg="mod">
          <ac:chgData name="Martin Russell" userId="S::martinr@unicef.org.uk::a3a2a494-309d-4d02-9201-5320153f7240" providerId="AD" clId="Web-{7780AB0E-3B58-0060-B0E3-EE231BFF3884}" dt="2025-06-18T16:13:49.422" v="18" actId="20577"/>
          <ac:spMkLst>
            <pc:docMk/>
            <pc:sldMk cId="2799702665" sldId="436"/>
            <ac:spMk id="9" creationId="{CF65B078-B742-8C23-8515-E63C292592E0}"/>
          </ac:spMkLst>
        </pc:spChg>
      </pc:sldChg>
    </pc:docChg>
  </pc:docChgLst>
  <pc:docChgLst>
    <pc:chgData name="Frances Bestley" userId="S::francesb@unicef.org.uk::dd36c30e-9d53-45de-a66b-9f7025672797" providerId="AD" clId="Web-{5BA49D8B-448B-C2AA-A272-7D9D463BFC92}"/>
    <pc:docChg chg="modSld">
      <pc:chgData name="Frances Bestley" userId="S::francesb@unicef.org.uk::dd36c30e-9d53-45de-a66b-9f7025672797" providerId="AD" clId="Web-{5BA49D8B-448B-C2AA-A272-7D9D463BFC92}" dt="2025-06-11T16:59:44.765" v="2"/>
      <pc:docMkLst>
        <pc:docMk/>
      </pc:docMkLst>
      <pc:sldChg chg="modNotes">
        <pc:chgData name="Frances Bestley" userId="S::francesb@unicef.org.uk::dd36c30e-9d53-45de-a66b-9f7025672797" providerId="AD" clId="Web-{5BA49D8B-448B-C2AA-A272-7D9D463BFC92}" dt="2025-06-11T16:59:44.765" v="2"/>
        <pc:sldMkLst>
          <pc:docMk/>
          <pc:sldMk cId="2799702665" sldId="436"/>
        </pc:sldMkLst>
      </pc:sldChg>
    </pc:docChg>
  </pc:docChgLst>
  <pc:docChgLst>
    <pc:chgData name="Samantha Bradey" userId="41c99f15-9b87-403a-8456-1da8256f332b" providerId="ADAL" clId="{693DE461-3F33-459B-97C8-7F343B491BA5}"/>
    <pc:docChg chg="custSel modSld">
      <pc:chgData name="Samantha Bradey" userId="41c99f15-9b87-403a-8456-1da8256f332b" providerId="ADAL" clId="{693DE461-3F33-459B-97C8-7F343B491BA5}" dt="2025-06-09T11:54:10.375" v="52" actId="14100"/>
      <pc:docMkLst>
        <pc:docMk/>
      </pc:docMkLst>
      <pc:sldChg chg="modSp mod">
        <pc:chgData name="Samantha Bradey" userId="41c99f15-9b87-403a-8456-1da8256f332b" providerId="ADAL" clId="{693DE461-3F33-459B-97C8-7F343B491BA5}" dt="2025-06-09T11:14:48.394" v="5" actId="6549"/>
        <pc:sldMkLst>
          <pc:docMk/>
          <pc:sldMk cId="3067294865" sldId="285"/>
        </pc:sldMkLst>
        <pc:spChg chg="mod">
          <ac:chgData name="Samantha Bradey" userId="41c99f15-9b87-403a-8456-1da8256f332b" providerId="ADAL" clId="{693DE461-3F33-459B-97C8-7F343B491BA5}" dt="2025-06-09T11:14:48.394" v="5" actId="6549"/>
          <ac:spMkLst>
            <pc:docMk/>
            <pc:sldMk cId="3067294865" sldId="285"/>
            <ac:spMk id="5" creationId="{01FC584A-600E-17FD-C6B0-D239F66A7042}"/>
          </ac:spMkLst>
        </pc:spChg>
      </pc:sldChg>
      <pc:sldChg chg="addSp modSp mod modAnim">
        <pc:chgData name="Samantha Bradey" userId="41c99f15-9b87-403a-8456-1da8256f332b" providerId="ADAL" clId="{693DE461-3F33-459B-97C8-7F343B491BA5}" dt="2025-06-09T11:54:10.375" v="52" actId="14100"/>
        <pc:sldMkLst>
          <pc:docMk/>
          <pc:sldMk cId="1995279793" sldId="299"/>
        </pc:sldMkLst>
        <pc:picChg chg="add mod">
          <ac:chgData name="Samantha Bradey" userId="41c99f15-9b87-403a-8456-1da8256f332b" providerId="ADAL" clId="{693DE461-3F33-459B-97C8-7F343B491BA5}" dt="2025-06-09T11:54:10.375" v="52" actId="14100"/>
          <ac:picMkLst>
            <pc:docMk/>
            <pc:sldMk cId="1995279793" sldId="299"/>
            <ac:picMk id="3" creationId="{2E6682EA-ABCA-CC69-2BAD-5096B0649B1B}"/>
          </ac:picMkLst>
        </pc:picChg>
      </pc:sldChg>
      <pc:sldChg chg="modSp mod">
        <pc:chgData name="Samantha Bradey" userId="41c99f15-9b87-403a-8456-1da8256f332b" providerId="ADAL" clId="{693DE461-3F33-459B-97C8-7F343B491BA5}" dt="2025-06-09T11:18:23.063" v="49" actId="207"/>
        <pc:sldMkLst>
          <pc:docMk/>
          <pc:sldMk cId="840590602" sldId="438"/>
        </pc:sldMkLst>
        <pc:spChg chg="mod">
          <ac:chgData name="Samantha Bradey" userId="41c99f15-9b87-403a-8456-1da8256f332b" providerId="ADAL" clId="{693DE461-3F33-459B-97C8-7F343B491BA5}" dt="2025-06-09T11:18:23.063" v="49" actId="207"/>
          <ac:spMkLst>
            <pc:docMk/>
            <pc:sldMk cId="840590602" sldId="438"/>
            <ac:spMk id="6" creationId="{4386A967-3C6A-3B65-26FA-F7913076689F}"/>
          </ac:spMkLst>
        </pc:spChg>
      </pc:sldChg>
      <pc:sldChg chg="addSp modSp mod modAnim">
        <pc:chgData name="Samantha Bradey" userId="41c99f15-9b87-403a-8456-1da8256f332b" providerId="ADAL" clId="{693DE461-3F33-459B-97C8-7F343B491BA5}" dt="2025-06-09T11:16:13.765" v="12"/>
        <pc:sldMkLst>
          <pc:docMk/>
          <pc:sldMk cId="3664343257" sldId="440"/>
        </pc:sldMkLst>
        <pc:spChg chg="add mod">
          <ac:chgData name="Samantha Bradey" userId="41c99f15-9b87-403a-8456-1da8256f332b" providerId="ADAL" clId="{693DE461-3F33-459B-97C8-7F343B491BA5}" dt="2025-06-09T11:15:51.140" v="11" actId="122"/>
          <ac:spMkLst>
            <pc:docMk/>
            <pc:sldMk cId="3664343257" sldId="440"/>
            <ac:spMk id="4" creationId="{33BA166E-DAAA-5667-0A2B-43D3679894F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6/18/2025</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6/18/2025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nicef.org.uk/rights-respecting-schools/wp-content/uploads/sites/4/2015/06/RRSA-Strands-and-Outcomes-at-Silver-and-Gold-1.pdf&#820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nicef.org.uk/rights-respecting-schools/wp-content/uploads/sites/4/2017/01/uncrc_summary-1_1.pdf" TargetMode="External"/><Relationship Id="rId7" Type="http://schemas.openxmlformats.org/officeDocument/2006/relationships/hyperlink" Target="https://www.cypcs.org.uk/resources/uncrc-symbols-card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cypcs.org.uk/resources/uncrc-symbols-poster/" TargetMode="External"/><Relationship Id="rId5" Type="http://schemas.openxmlformats.org/officeDocument/2006/relationships/hyperlink" Target="https://www.unicef.org.uk/rights-respecting-schools/wp-content/uploads/sites/4/2019/11/UN0332751.pdf&#8203;" TargetMode="External"/><Relationship Id="rId4" Type="http://schemas.openxmlformats.org/officeDocument/2006/relationships/hyperlink" Target="https://www.unicef.org.uk/wp-content/uploads/2016/08/unicef-convention-rights-child-uncrc.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Welcome to Spotlight, our latest resource to support RRSA coordinators to develop Rights Respecting practice in school. Spotlight is aimed at colleagues and is intended to support you in staff briefings or continued professional development (CPD). </a:t>
            </a: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i="1" dirty="0">
                <a:effectLst/>
                <a:latin typeface="Arial" panose="020B0604020202020204" pitchFamily="34" charset="0"/>
                <a:ea typeface="Calibri" panose="020F0502020204030204" pitchFamily="34" charset="0"/>
                <a:cs typeface="Arial" panose="020B0604020202020204" pitchFamily="34" charset="0"/>
              </a:rPr>
              <a:t>The image on the cover of this month’s Spotlight was co-created with children at a Gold Rights Respecting School, they directed a photographer to take this image to represent how their right to education is realised in school.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cs typeface="Arial" panose="020B0604020202020204" pitchFamily="34" charset="0"/>
              </a:rPr>
              <a:t>Please check guidance in subsequent slide notes.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a:endParaRPr lang="en-GB" sz="1800" b="1" dirty="0">
              <a:effectLst/>
              <a:latin typeface="Arial" panose="020B0604020202020204" pitchFamily="34" charset="0"/>
              <a:ea typeface="Calibri" panose="020F050202020403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425844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a:ea typeface="Calibri"/>
                <a:cs typeface="Arial"/>
              </a:rPr>
              <a:t>The full case study is available on the RRSA website, where you can print it out and share with </a:t>
            </a:r>
            <a:r>
              <a:rPr lang="en-GB" sz="1800">
                <a:latin typeface="Arial"/>
                <a:ea typeface="Calibri"/>
                <a:cs typeface="Arial"/>
              </a:rPr>
              <a:t>your</a:t>
            </a:r>
            <a:r>
              <a:rPr lang="en-GB" sz="1800">
                <a:effectLst/>
                <a:latin typeface="Arial"/>
                <a:ea typeface="Calibri"/>
                <a:cs typeface="Arial"/>
              </a:rPr>
              <a:t> staff. </a:t>
            </a:r>
          </a:p>
          <a:p>
            <a:endParaRPr lang="en-US"/>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3297236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latin typeface="Arial" panose="020B0604020202020204" pitchFamily="34" charset="0"/>
                <a:cs typeface="Arial" panose="020B0604020202020204" pitchFamily="34" charset="0"/>
              </a:rPr>
              <a:t>Presenter notes: Give yourself and colleagues some personal reflection space as part of your professional development time together. These reflective questions link to the theme of this month’s Spotlight.</a:t>
            </a:r>
          </a:p>
        </p:txBody>
      </p:sp>
      <p:sp>
        <p:nvSpPr>
          <p:cNvPr id="4" name="Slide Number Placeholder 3"/>
          <p:cNvSpPr>
            <a:spLocks noGrp="1"/>
          </p:cNvSpPr>
          <p:nvPr>
            <p:ph type="sldNum" sz="quarter" idx="5"/>
          </p:nvPr>
        </p:nvSpPr>
        <p:spPr/>
        <p:txBody>
          <a:bodyPr/>
          <a:lstStyle/>
          <a:p>
            <a:fld id="{6301C135-8ECD-234C-BECE-154CA43012B9}" type="slidenum">
              <a:rPr lang="en-US" smtClean="0"/>
              <a:t>11</a:t>
            </a:fld>
            <a:endParaRPr lang="en-US"/>
          </a:p>
        </p:txBody>
      </p:sp>
    </p:spTree>
    <p:extLst>
      <p:ext uri="{BB962C8B-B14F-4D97-AF65-F5344CB8AC3E}">
        <p14:creationId xmlns:p14="http://schemas.microsoft.com/office/powerpoint/2010/main" val="2312883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Univers LT Pro 45 Light" panose="020B0403020202020204" pitchFamily="34" charset="0"/>
                <a:ea typeface="Calibri" panose="020F0502020204030204" pitchFamily="34" charset="0"/>
                <a:cs typeface="Times New Roman" panose="02020603050405020304" pitchFamily="18" charset="0"/>
              </a:rPr>
              <a:t>Presenter notes: </a:t>
            </a:r>
            <a:r>
              <a:rPr lang="en-GB" sz="3200"/>
              <a:t>If you have time, please explore these links ahead of your session with colleagues. You may well find a particular resource that you want to highlight to all as part of your input. There may be links you want to share with the team ahead of or as follow up to your input with them.</a:t>
            </a:r>
            <a:endParaRPr lang="en-US" sz="3200"/>
          </a:p>
          <a:p>
            <a:endParaRPr lang="en-GB" sz="1800">
              <a:effectLst/>
              <a:latin typeface="Univers LT Pro 45 Light" panose="020B0403020202020204" pitchFamily="34" charset="0"/>
              <a:ea typeface="Calibri" panose="020F0502020204030204" pitchFamily="34" charset="0"/>
              <a:cs typeface="Times New Roman" panose="02020603050405020304" pitchFamily="18" charset="0"/>
            </a:endParaRPr>
          </a:p>
          <a:p>
            <a:r>
              <a:rPr lang="en-GB" sz="1800">
                <a:effectLst/>
                <a:latin typeface="Univers LT Pro 45 Light" panose="020B0403020202020204" pitchFamily="34" charset="0"/>
                <a:ea typeface="Calibri" panose="020F0502020204030204" pitchFamily="34" charset="0"/>
                <a:cs typeface="Times New Roman" panose="02020603050405020304" pitchFamily="18" charset="0"/>
              </a:rPr>
              <a:t>Encourage your colleagues to explore the RRSA website to find additional resources. </a:t>
            </a:r>
            <a:r>
              <a:rPr lang="en-GB" sz="1800">
                <a:effectLst/>
                <a:latin typeface="Arial" panose="020B0604020202020204" pitchFamily="34" charset="0"/>
                <a:ea typeface="Calibri" panose="020F0502020204030204" pitchFamily="34" charset="0"/>
              </a:rPr>
              <a:t>If you have time, please explore these links ahead of your session with colleagues. You may well find a particular resource that you want to highlight to all as part of your input. There may be links you want to share with the team ahead of or as follow up to your input with them.</a:t>
            </a:r>
            <a:endParaRPr lang="en-GB" sz="1800">
              <a:effectLst/>
              <a:latin typeface="Calibri" panose="020F0502020204030204" pitchFamily="34" charset="0"/>
              <a:ea typeface="Calibri" panose="020F0502020204030204" pitchFamily="34" charset="0"/>
            </a:endParaRPr>
          </a:p>
          <a:p>
            <a:r>
              <a:rPr lang="en-GB" sz="1800">
                <a:effectLst/>
                <a:latin typeface="Arial" panose="020B060402020202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12</a:t>
            </a:fld>
            <a:endParaRPr lang="en-US"/>
          </a:p>
        </p:txBody>
      </p:sp>
    </p:spTree>
    <p:extLst>
      <p:ext uri="{BB962C8B-B14F-4D97-AF65-F5344CB8AC3E}">
        <p14:creationId xmlns:p14="http://schemas.microsoft.com/office/powerpoint/2010/main" val="159858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2</a:t>
            </a:fld>
            <a:endParaRPr lang="en-US"/>
          </a:p>
        </p:txBody>
      </p:sp>
    </p:spTree>
    <p:extLst>
      <p:ext uri="{BB962C8B-B14F-4D97-AF65-F5344CB8AC3E}">
        <p14:creationId xmlns:p14="http://schemas.microsoft.com/office/powerpoint/2010/main" val="225029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dirty="0">
                <a:solidFill>
                  <a:srgbClr val="000000"/>
                </a:solidFill>
                <a:effectLst/>
                <a:latin typeface="Arial"/>
                <a:cs typeface="Arial"/>
              </a:rPr>
              <a:t>Presenter notes: Please edit the aims of the session to suit the time you have available for your session.  </a:t>
            </a:r>
            <a:r>
              <a:rPr lang="en-GB" sz="1800" b="0" i="0" dirty="0">
                <a:solidFill>
                  <a:srgbClr val="444444"/>
                </a:solidFill>
                <a:effectLst/>
                <a:latin typeface="Arial"/>
                <a:cs typeface="Arial"/>
              </a:rPr>
              <a:t>​</a:t>
            </a:r>
          </a:p>
          <a:p>
            <a:pPr algn="l" rtl="0" fontAlgn="base"/>
            <a:r>
              <a:rPr lang="en-GB" sz="1800" b="0" i="0" u="none" strike="noStrike" dirty="0">
                <a:solidFill>
                  <a:srgbClr val="000000"/>
                </a:solidFill>
                <a:effectLst/>
                <a:latin typeface="Arial"/>
                <a:cs typeface="Arial"/>
              </a:rPr>
              <a:t> </a:t>
            </a:r>
            <a:r>
              <a:rPr lang="en-GB" sz="1800" b="0" i="0" dirty="0">
                <a:solidFill>
                  <a:srgbClr val="444444"/>
                </a:solidFill>
                <a:effectLst/>
                <a:latin typeface="Arial"/>
                <a:cs typeface="Arial"/>
              </a:rPr>
              <a:t>​</a:t>
            </a:r>
          </a:p>
          <a:p>
            <a:pPr fontAlgn="base"/>
            <a:r>
              <a:rPr lang="en-GB" sz="1800" b="0" i="0" u="none" strike="noStrike" dirty="0">
                <a:solidFill>
                  <a:srgbClr val="000000"/>
                </a:solidFill>
                <a:effectLst/>
                <a:latin typeface="Arial"/>
                <a:cs typeface="Arial"/>
              </a:rPr>
              <a:t>This session is intended to support you in helping staff to develop a </a:t>
            </a:r>
            <a:r>
              <a:rPr lang="en-GB" sz="1800" dirty="0">
                <a:solidFill>
                  <a:srgbClr val="000000"/>
                </a:solidFill>
                <a:latin typeface="Arial"/>
                <a:cs typeface="Arial"/>
              </a:rPr>
              <a:t>deeper understanding of Outcome 7 of the RRSA: Children and young people value education and are involved in making decisions about their learning. .</a:t>
            </a:r>
            <a:endParaRPr lang="en-US" sz="1800" b="0" i="0" dirty="0">
              <a:solidFill>
                <a:srgbClr val="444444"/>
              </a:solidFill>
              <a:effectLst/>
              <a:latin typeface="Arial"/>
              <a:cs typeface="Arial"/>
            </a:endParaRPr>
          </a:p>
          <a:p>
            <a:pPr algn="l" rtl="0" fontAlgn="base"/>
            <a:r>
              <a:rPr lang="en-GB" sz="1800" b="0" i="0" dirty="0">
                <a:solidFill>
                  <a:srgbClr val="444444"/>
                </a:solidFill>
                <a:effectLst/>
                <a:latin typeface="Arial"/>
                <a:cs typeface="Arial"/>
              </a:rPr>
              <a:t>​</a:t>
            </a:r>
          </a:p>
          <a:p>
            <a:pPr algn="l" rtl="0" fontAlgn="base"/>
            <a:r>
              <a:rPr lang="en-GB" sz="1800" b="0" i="0" u="none" strike="noStrike" dirty="0">
                <a:solidFill>
                  <a:srgbClr val="000000"/>
                </a:solidFill>
                <a:effectLst/>
                <a:latin typeface="Arial"/>
                <a:cs typeface="Arial"/>
              </a:rPr>
              <a:t>The whole Spotlight series is about empowering staff across your setting to embed children’s rights within a wide range of school priorities and practices. </a:t>
            </a:r>
            <a:r>
              <a:rPr lang="en-GB" sz="1800" b="0" i="0" dirty="0">
                <a:solidFill>
                  <a:srgbClr val="444444"/>
                </a:solidFill>
                <a:effectLst/>
                <a:latin typeface="Arial"/>
                <a:cs typeface="Arial"/>
              </a:rPr>
              <a:t>​</a:t>
            </a:r>
            <a:r>
              <a:rPr lang="en-GB" sz="1800" b="0" i="0" u="none" strike="noStrike" dirty="0">
                <a:solidFill>
                  <a:srgbClr val="000000"/>
                </a:solidFill>
                <a:effectLst/>
                <a:latin typeface="Arial"/>
                <a:cs typeface="Arial"/>
              </a:rPr>
              <a:t> </a:t>
            </a: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42610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a:effectLst/>
                <a:latin typeface="Arial" panose="020B0604020202020204" pitchFamily="34" charset="0"/>
                <a:ea typeface="Calibri" panose="020F0502020204030204" pitchFamily="34" charset="0"/>
                <a:cs typeface="Arial" panose="020B0604020202020204" pitchFamily="34" charset="0"/>
              </a:rPr>
              <a:t>Trainer notes: Delete this slide before using.</a:t>
            </a:r>
          </a:p>
          <a:p>
            <a:pPr>
              <a:lnSpc>
                <a:spcPct val="107000"/>
              </a:lnSpc>
              <a:spcAft>
                <a:spcPts val="800"/>
              </a:spcAft>
            </a:pPr>
            <a:r>
              <a:rPr lang="en-GB" sz="1800" kern="10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kern="100">
                <a:effectLst/>
                <a:latin typeface="Arial" panose="020B0604020202020204" pitchFamily="34" charset="0"/>
                <a:ea typeface="Calibri" panose="020F0502020204030204" pitchFamily="34" charset="0"/>
                <a:cs typeface="Arial" panose="020B0604020202020204" pitchFamily="34" charset="0"/>
              </a:rPr>
              <a:t>It would be useful to have copies of the simplified CRC or the icons so that staff can refer to them throughout the session. </a:t>
            </a:r>
            <a:r>
              <a:rPr lang="en-GB" sz="1800">
                <a:effectLst/>
                <a:latin typeface="Arial" panose="020B0604020202020204" pitchFamily="34" charset="0"/>
                <a:ea typeface="Calibri" panose="020F0502020204030204" pitchFamily="34" charset="0"/>
                <a:cs typeface="Arial" panose="020B0604020202020204" pitchFamily="34" charset="0"/>
              </a:rPr>
              <a:t>Unicef.uk/</a:t>
            </a:r>
            <a:r>
              <a:rPr lang="en-GB" sz="1800" err="1">
                <a:effectLst/>
                <a:latin typeface="Arial" panose="020B0604020202020204" pitchFamily="34" charset="0"/>
                <a:ea typeface="Calibri" panose="020F0502020204030204" pitchFamily="34" charset="0"/>
                <a:cs typeface="Arial" panose="020B0604020202020204" pitchFamily="34" charset="0"/>
              </a:rPr>
              <a:t>CRC_Icons</a:t>
            </a:r>
            <a:endParaRPr lang="en-GB" sz="18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413154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a:ea typeface="Calibri"/>
                <a:cs typeface="Arial"/>
              </a:rPr>
              <a:t>The video complements the content of this pack and can also be used separately</a:t>
            </a:r>
            <a:r>
              <a:rPr lang="en-GB" sz="1800">
                <a:latin typeface="Arial"/>
                <a:ea typeface="Calibri"/>
                <a:cs typeface="Arial"/>
              </a:rPr>
              <a:t>.</a:t>
            </a:r>
            <a:endParaRPr lang="en-GB" sz="1800">
              <a:effectLst/>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latin typeface="Arial" panose="020B060402020202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57907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0" i="0" u="none" strike="noStrike" dirty="0">
                <a:solidFill>
                  <a:srgbClr val="000000"/>
                </a:solidFill>
                <a:effectLst/>
                <a:latin typeface="Arial" panose="020B0604020202020204" pitchFamily="34" charset="0"/>
                <a:cs typeface="Arial" panose="020B0604020202020204" pitchFamily="34" charset="0"/>
              </a:rPr>
              <a:t>Presenter notes: This month’s theme applies to </a:t>
            </a:r>
            <a:r>
              <a:rPr lang="en-GB" sz="1800" dirty="0">
                <a:solidFill>
                  <a:srgbClr val="000000"/>
                </a:solidFill>
                <a:latin typeface="Arial" panose="020B0604020202020204" pitchFamily="34" charset="0"/>
                <a:cs typeface="Arial" panose="020B0604020202020204" pitchFamily="34" charset="0"/>
              </a:rPr>
              <a:t>outcome</a:t>
            </a:r>
            <a:r>
              <a:rPr lang="en-GB" sz="1800" b="0" i="0" u="none" strike="noStrike" dirty="0">
                <a:solidFill>
                  <a:srgbClr val="000000"/>
                </a:solidFill>
                <a:effectLst/>
                <a:latin typeface="Arial" panose="020B0604020202020204" pitchFamily="34" charset="0"/>
                <a:cs typeface="Arial" panose="020B0604020202020204" pitchFamily="34" charset="0"/>
              </a:rPr>
              <a:t> </a:t>
            </a:r>
            <a:r>
              <a:rPr lang="en-GB" sz="1800" dirty="0">
                <a:solidFill>
                  <a:srgbClr val="000000"/>
                </a:solidFill>
                <a:latin typeface="Arial" panose="020B0604020202020204" pitchFamily="34" charset="0"/>
                <a:cs typeface="Arial" panose="020B0604020202020204" pitchFamily="34" charset="0"/>
              </a:rPr>
              <a:t>7 </a:t>
            </a:r>
            <a:r>
              <a:rPr lang="en-GB" sz="1800" b="0" i="0" u="none" strike="noStrike" dirty="0">
                <a:solidFill>
                  <a:srgbClr val="000000"/>
                </a:solidFill>
                <a:effectLst/>
                <a:latin typeface="Arial" panose="020B0604020202020204" pitchFamily="34" charset="0"/>
                <a:cs typeface="Arial" panose="020B0604020202020204" pitchFamily="34" charset="0"/>
              </a:rPr>
              <a:t>of the Award</a:t>
            </a:r>
            <a:r>
              <a:rPr lang="en-GB" sz="1800" dirty="0">
                <a:solidFill>
                  <a:srgbClr val="000000"/>
                </a:solidFill>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Children and young people value education and are involved in making decisions about their learning. </a:t>
            </a:r>
            <a:endParaRPr lang="en-US" sz="1800" dirty="0">
              <a:solidFill>
                <a:srgbClr val="444444"/>
              </a:solidFill>
              <a:latin typeface="Arial" panose="020B0604020202020204" pitchFamily="34" charset="0"/>
              <a:cs typeface="Arial" panose="020B0604020202020204" pitchFamily="34" charset="0"/>
            </a:endParaRPr>
          </a:p>
          <a:p>
            <a:endParaRPr lang="en-US" sz="1800" dirty="0">
              <a:solidFill>
                <a:srgbClr val="000000"/>
              </a:solidFill>
              <a:latin typeface="Arial" panose="020B0604020202020204" pitchFamily="34" charset="0"/>
              <a:cs typeface="Arial" panose="020B0604020202020204" pitchFamily="34" charset="0"/>
            </a:endParaRPr>
          </a:p>
          <a:p>
            <a:r>
              <a:rPr lang="en-US" sz="1800" dirty="0">
                <a:solidFill>
                  <a:srgbClr val="000000"/>
                </a:solidFill>
                <a:latin typeface="Arial" panose="020B0604020202020204" pitchFamily="34" charset="0"/>
                <a:cs typeface="Arial" panose="020B0604020202020204" pitchFamily="34" charset="0"/>
              </a:rPr>
              <a:t>At Silver: Many children and young people are positive about their school and their learning. They understand and can communicate about the role they play in their learning. Many adults explain how rights respecting language shapes a positive learning environment.</a:t>
            </a:r>
            <a:endParaRPr lang="en-US" sz="1800" dirty="0">
              <a:latin typeface="Arial" panose="020B0604020202020204" pitchFamily="34" charset="0"/>
              <a:cs typeface="Arial" panose="020B0604020202020204" pitchFamily="34" charset="0"/>
            </a:endParaRPr>
          </a:p>
          <a:p>
            <a:endParaRPr lang="en-US" sz="1800" dirty="0">
              <a:solidFill>
                <a:srgbClr val="000000"/>
              </a:solidFill>
              <a:latin typeface="Arial" panose="020B0604020202020204" pitchFamily="34" charset="0"/>
              <a:cs typeface="Arial" panose="020B0604020202020204" pitchFamily="34" charset="0"/>
            </a:endParaRPr>
          </a:p>
          <a:p>
            <a:r>
              <a:rPr lang="en-US" sz="1800" dirty="0">
                <a:solidFill>
                  <a:srgbClr val="000000"/>
                </a:solidFill>
                <a:latin typeface="Arial" panose="020B0604020202020204" pitchFamily="34" charset="0"/>
                <a:cs typeface="Arial" panose="020B0604020202020204" pitchFamily="34" charset="0"/>
              </a:rPr>
              <a:t>At Gold: Most children and young people demonstrate their commitment to the right of others to learn and can describe how they actively respect this right. Nearly all children and young people express how they play an active role in their learning.</a:t>
            </a:r>
          </a:p>
          <a:p>
            <a:endParaRPr lang="en-US" sz="1800" dirty="0">
              <a:solidFill>
                <a:srgbClr val="444444"/>
              </a:solidFill>
              <a:latin typeface="Arial" panose="020B0604020202020204" pitchFamily="34" charset="0"/>
              <a:ea typeface="Calibri"/>
              <a:cs typeface="Arial" panose="020B0604020202020204" pitchFamily="34" charset="0"/>
            </a:endParaRP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The full text of the Strands and Outcomes of the Award can be found here:</a:t>
            </a:r>
            <a:r>
              <a:rPr lang="en-US" sz="1800" b="0" i="0" dirty="0">
                <a:solidFill>
                  <a:srgbClr val="444444"/>
                </a:solidFill>
                <a:effectLst/>
                <a:latin typeface="Arial" panose="020B0604020202020204" pitchFamily="34" charset="0"/>
                <a:cs typeface="Arial" panose="020B0604020202020204" pitchFamily="34" charset="0"/>
              </a:rPr>
              <a:t>​</a:t>
            </a:r>
          </a:p>
          <a:p>
            <a:pPr fontAlgn="base"/>
            <a:r>
              <a:rPr lang="en-GB" sz="1800" b="0" i="0" u="none" strike="noStrike" dirty="0">
                <a:solidFill>
                  <a:srgbClr val="000000"/>
                </a:solidFill>
                <a:effectLst/>
                <a:latin typeface="Arial" panose="020B0604020202020204" pitchFamily="34" charset="0"/>
                <a:cs typeface="Arial" panose="020B0604020202020204" pitchFamily="34" charset="0"/>
                <a:hlinkClick r:id="rId3"/>
              </a:rPr>
              <a:t>www.unicef.org.uk/rights-respecting-schools/wp-content/uploads/sites/4/2015/06/RRSA-Strands-and-Outcomes-at-Silver-and-Gold-1.pdf</a:t>
            </a:r>
            <a:r>
              <a:rPr lang="en-US" sz="1800" b="0" i="0" dirty="0">
                <a:solidFill>
                  <a:srgbClr val="444444"/>
                </a:solidFill>
                <a:effectLst/>
                <a:latin typeface="Arial" panose="020B0604020202020204" pitchFamily="34" charset="0"/>
                <a:cs typeface="Arial" panose="020B0604020202020204" pitchFamily="34" charset="0"/>
                <a:hlinkClick r:id="rId3"/>
              </a:rPr>
              <a:t>​</a:t>
            </a:r>
            <a:r>
              <a:rPr lang="en-US" sz="1800" dirty="0">
                <a:solidFill>
                  <a:srgbClr val="444444"/>
                </a:solidFill>
                <a:latin typeface="Arial" panose="020B0604020202020204" pitchFamily="34" charset="0"/>
                <a:cs typeface="Arial" panose="020B0604020202020204" pitchFamily="34" charset="0"/>
              </a:rPr>
              <a:t> </a:t>
            </a:r>
            <a:endParaRPr lang="en-US" sz="1800" b="0" i="0" dirty="0">
              <a:solidFill>
                <a:srgbClr val="444444"/>
              </a:solidFill>
              <a:effectLst/>
              <a:latin typeface="Arial" panose="020B0604020202020204" pitchFamily="34" charset="0"/>
              <a:cs typeface="Arial" panose="020B0604020202020204" pitchFamily="34" charset="0"/>
            </a:endParaRPr>
          </a:p>
          <a:p>
            <a:pPr algn="l" rtl="0" fontAlgn="base"/>
            <a:r>
              <a:rPr lang="en-GB" sz="2800" b="0" i="0" dirty="0">
                <a:solidFill>
                  <a:srgbClr val="444444"/>
                </a:solidFill>
                <a:effectLst/>
                <a:latin typeface="Calibri"/>
                <a:ea typeface="Calibri"/>
                <a:cs typeface="Calibri"/>
              </a:rPr>
              <a:t>​</a:t>
            </a:r>
            <a:endParaRPr lang="en-GB" sz="1800"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272688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Presenter notes: When showing this slide in presenter mode the articles and final paragraph will appear on click. </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dirty="0">
                <a:solidFill>
                  <a:srgbClr val="444444"/>
                </a:solidFill>
                <a:effectLst/>
                <a:latin typeface="Arial" panose="020B0604020202020204" pitchFamily="34" charset="0"/>
                <a:cs typeface="Arial" panose="020B0604020202020204" pitchFamily="34" charset="0"/>
              </a:rPr>
              <a:t>​</a:t>
            </a:r>
          </a:p>
          <a:p>
            <a:pPr fontAlgn="base"/>
            <a:r>
              <a:rPr lang="en-GB" sz="1800" b="0" i="0" u="none" strike="noStrike" dirty="0">
                <a:solidFill>
                  <a:srgbClr val="000000"/>
                </a:solidFill>
                <a:effectLst/>
                <a:latin typeface="Arial"/>
                <a:cs typeface="Arial"/>
              </a:rPr>
              <a:t>The main focus here is to get colleagues looking at the Convention again</a:t>
            </a:r>
            <a:r>
              <a:rPr lang="en-GB" sz="1800" dirty="0">
                <a:solidFill>
                  <a:srgbClr val="000000"/>
                </a:solidFill>
                <a:latin typeface="Arial"/>
                <a:cs typeface="Arial"/>
              </a:rPr>
              <a:t>.</a:t>
            </a:r>
            <a:r>
              <a:rPr lang="en-GB" sz="1800" b="0" i="0" u="none" strike="noStrike" dirty="0">
                <a:solidFill>
                  <a:srgbClr val="000000"/>
                </a:solidFill>
                <a:effectLst/>
                <a:latin typeface="Arial"/>
                <a:cs typeface="Arial"/>
              </a:rPr>
              <a:t> </a:t>
            </a:r>
            <a:r>
              <a:rPr lang="en-GB" sz="1800" dirty="0">
                <a:solidFill>
                  <a:srgbClr val="000000"/>
                </a:solidFill>
                <a:latin typeface="Arial"/>
                <a:cs typeface="Arial"/>
              </a:rPr>
              <a:t>It's fine if people suggest articles other than these three. They, for example refer to 'best interests' or 'children with disabilities'.</a:t>
            </a:r>
            <a:endParaRPr lang="en-GB" sz="1800" dirty="0">
              <a:solidFill>
                <a:srgbClr val="000000"/>
              </a:solidFill>
              <a:latin typeface="Arial" panose="020B0604020202020204" pitchFamily="34" charset="0"/>
              <a:cs typeface="Arial" panose="020B0604020202020204" pitchFamily="34" charset="0"/>
            </a:endParaRPr>
          </a:p>
          <a:p>
            <a:endParaRPr lang="en-GB" sz="1800" dirty="0">
              <a:solidFill>
                <a:srgbClr val="000000"/>
              </a:solidFill>
              <a:latin typeface="Arial" panose="020B0604020202020204" pitchFamily="34" charset="0"/>
              <a:cs typeface="Arial" panose="020B0604020202020204" pitchFamily="34" charset="0"/>
            </a:endParaRPr>
          </a:p>
          <a:p>
            <a:pPr algn="l" rtl="0" fontAlgn="base"/>
            <a:r>
              <a:rPr lang="en-GB" sz="1800" b="0" i="0" dirty="0">
                <a:solidFill>
                  <a:srgbClr val="444444"/>
                </a:solidFill>
                <a:effectLst/>
                <a:latin typeface="Arial" panose="020B0604020202020204" pitchFamily="34" charset="0"/>
                <a:cs typeface="Arial" panose="020B0604020202020204" pitchFamily="34" charset="0"/>
              </a:rPr>
              <a:t>​</a:t>
            </a:r>
            <a:r>
              <a:rPr lang="en-GB" sz="1800" b="0" i="0" u="none" strike="noStrike" dirty="0">
                <a:solidFill>
                  <a:srgbClr val="000000"/>
                </a:solidFill>
                <a:effectLst/>
                <a:latin typeface="Arial" panose="020B0604020202020204" pitchFamily="34" charset="0"/>
                <a:cs typeface="Arial" panose="020B0604020202020204" pitchFamily="34" charset="0"/>
              </a:rPr>
              <a:t>CRC Summary </a:t>
            </a:r>
            <a:r>
              <a:rPr lang="en-US" sz="1800" b="0" i="0" dirty="0">
                <a:solidFill>
                  <a:srgbClr val="444444"/>
                </a:solidFill>
                <a:effectLst/>
                <a:latin typeface="Arial" panose="020B0604020202020204" pitchFamily="34" charset="0"/>
                <a:cs typeface="Arial" panose="020B0604020202020204" pitchFamily="34" charset="0"/>
              </a:rPr>
              <a:t>​</a:t>
            </a:r>
          </a:p>
          <a:p>
            <a:pPr fontAlgn="base"/>
            <a:r>
              <a:rPr lang="en-GB" sz="1800" b="0" i="0" u="none" strike="noStrike" dirty="0">
                <a:solidFill>
                  <a:srgbClr val="000000"/>
                </a:solidFill>
                <a:effectLst/>
                <a:latin typeface="Arial" panose="020B0604020202020204" pitchFamily="34" charset="0"/>
                <a:cs typeface="Arial" panose="020B0604020202020204" pitchFamily="34" charset="0"/>
                <a:hlinkClick r:id="rId3"/>
              </a:rPr>
              <a:t>https://www.unicef.org.uk/rights-respecting-schools/wp-content/uploads/sites/4/2017/01/uncrc_summary-1_1.pdf</a:t>
            </a:r>
            <a:r>
              <a:rPr lang="en-GB" sz="1800" b="0" i="0" u="none" strike="noStrike" dirty="0">
                <a:solidFill>
                  <a:srgbClr val="000000"/>
                </a:solidFill>
                <a:effectLst/>
                <a:latin typeface="Arial" panose="020B0604020202020204" pitchFamily="34" charset="0"/>
                <a:cs typeface="Arial" panose="020B0604020202020204" pitchFamily="34" charset="0"/>
              </a:rPr>
              <a:t> </a:t>
            </a:r>
            <a:r>
              <a:rPr lang="en-GB" sz="1800" dirty="0">
                <a:solidFill>
                  <a:srgbClr val="000000"/>
                </a:solidFill>
                <a:latin typeface="Arial" panose="020B0604020202020204" pitchFamily="34" charset="0"/>
                <a:cs typeface="Arial" panose="020B0604020202020204" pitchFamily="34" charset="0"/>
              </a:rPr>
              <a:t> </a:t>
            </a:r>
            <a:r>
              <a:rPr lang="en-US" sz="1800" b="0" i="0" dirty="0">
                <a:solidFill>
                  <a:srgbClr val="444444"/>
                </a:solidFill>
                <a:effectLst/>
                <a:latin typeface="Arial" panose="020B0604020202020204" pitchFamily="34" charset="0"/>
                <a:cs typeface="Arial" panose="020B0604020202020204" pitchFamily="34" charset="0"/>
              </a:rPr>
              <a:t>​</a:t>
            </a:r>
          </a:p>
          <a:p>
            <a:endParaRPr lang="en-US" sz="1800" dirty="0">
              <a:solidFill>
                <a:srgbClr val="444444"/>
              </a:solidFill>
              <a:latin typeface="Arial" panose="020B0604020202020204" pitchFamily="34" charset="0"/>
              <a:cs typeface="Arial" panose="020B0604020202020204" pitchFamily="34" charset="0"/>
            </a:endParaRPr>
          </a:p>
          <a:p>
            <a:r>
              <a:rPr lang="en-US" sz="1800" dirty="0">
                <a:solidFill>
                  <a:srgbClr val="000000"/>
                </a:solidFill>
                <a:latin typeface="Arial" panose="020B0604020202020204" pitchFamily="34" charset="0"/>
                <a:cs typeface="Arial" panose="020B0604020202020204" pitchFamily="34" charset="0"/>
              </a:rPr>
              <a:t>CRC Full Text</a:t>
            </a:r>
          </a:p>
          <a:p>
            <a:r>
              <a:rPr lang="en-GB" sz="1800" dirty="0">
                <a:solidFill>
                  <a:srgbClr val="00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https://www.unicef.org.uk/wp-content/uploads/2016/08/unicef-convention-rights-child-uncrc.pdf</a:t>
            </a:r>
            <a:endParaRPr lang="en-GB" sz="1800" dirty="0">
              <a:solidFill>
                <a:srgbClr val="000000"/>
              </a:solidFill>
              <a:latin typeface="Arial" panose="020B0604020202020204" pitchFamily="34" charset="0"/>
              <a:cs typeface="Arial" panose="020B0604020202020204" pitchFamily="34" charset="0"/>
            </a:endParaRPr>
          </a:p>
          <a:p>
            <a:endParaRPr lang="en-US" sz="1800" dirty="0">
              <a:solidFill>
                <a:srgbClr val="444444"/>
              </a:solidFill>
              <a:latin typeface="Arial" panose="020B0604020202020204" pitchFamily="34" charset="0"/>
              <a:cs typeface="Arial" panose="020B0604020202020204" pitchFamily="34" charset="0"/>
            </a:endParaRPr>
          </a:p>
          <a:p>
            <a:pPr algn="l" rtl="0" fontAlgn="base"/>
            <a:r>
              <a:rPr lang="en-GB" sz="1800" b="0" i="0" dirty="0">
                <a:solidFill>
                  <a:srgbClr val="444444"/>
                </a:solidFill>
                <a:effectLst/>
                <a:latin typeface="Arial" panose="020B0604020202020204" pitchFamily="34" charset="0"/>
                <a:cs typeface="Arial" panose="020B0604020202020204" pitchFamily="34" charset="0"/>
              </a:rPr>
              <a:t>​</a:t>
            </a:r>
            <a:r>
              <a:rPr lang="en-GB" sz="1800" b="0" i="0" u="none" strike="noStrike" dirty="0">
                <a:solidFill>
                  <a:srgbClr val="000000"/>
                </a:solidFill>
                <a:effectLst/>
                <a:latin typeface="Arial" panose="020B0604020202020204" pitchFamily="34" charset="0"/>
                <a:cs typeface="Arial" panose="020B0604020202020204" pitchFamily="34" charset="0"/>
              </a:rPr>
              <a:t>unicef.uk/</a:t>
            </a:r>
            <a:r>
              <a:rPr lang="en-GB" sz="1800" b="0" i="0" u="none" strike="noStrike" dirty="0" err="1">
                <a:solidFill>
                  <a:srgbClr val="000000"/>
                </a:solidFill>
                <a:effectLst/>
                <a:latin typeface="Arial" panose="020B0604020202020204" pitchFamily="34" charset="0"/>
                <a:cs typeface="Arial" panose="020B0604020202020204" pitchFamily="34" charset="0"/>
              </a:rPr>
              <a:t>CRC_Icons</a:t>
            </a:r>
            <a:r>
              <a:rPr lang="en-GB" sz="1800" b="0" i="0" u="none" strike="noStrike" dirty="0">
                <a:solidFill>
                  <a:srgbClr val="000000"/>
                </a:solidFill>
                <a:effectLst/>
                <a:latin typeface="Arial" panose="020B0604020202020204" pitchFamily="34" charset="0"/>
                <a:cs typeface="Arial" panose="020B0604020202020204" pitchFamily="34" charset="0"/>
              </a:rPr>
              <a:t> </a:t>
            </a:r>
            <a:r>
              <a:rPr lang="en-US" sz="1800" b="0" i="0" dirty="0">
                <a:solidFill>
                  <a:srgbClr val="444444"/>
                </a:solidFill>
                <a:effectLst/>
                <a:latin typeface="Arial" panose="020B0604020202020204" pitchFamily="34" charset="0"/>
                <a:cs typeface="Arial" panose="020B0604020202020204" pitchFamily="34" charset="0"/>
              </a:rPr>
              <a:t>​</a:t>
            </a:r>
          </a:p>
          <a:p>
            <a:pPr fontAlgn="base"/>
            <a:r>
              <a:rPr lang="en-GB" sz="1800" b="0" i="0" u="none" strike="noStrike" dirty="0">
                <a:solidFill>
                  <a:srgbClr val="000000"/>
                </a:solidFill>
                <a:effectLst/>
                <a:latin typeface="Arial" panose="020B0604020202020204" pitchFamily="34" charset="0"/>
                <a:cs typeface="Arial" panose="020B0604020202020204" pitchFamily="34" charset="0"/>
                <a:hlinkClick r:id="rId5"/>
              </a:rPr>
              <a:t>https://www.unicef.org.uk/rights-respecting-schools/wp-content/uploads/sites/4/2019/11/UN0332751.pdf</a:t>
            </a:r>
            <a:r>
              <a:rPr lang="en-US" sz="1800" b="0" i="0" dirty="0">
                <a:solidFill>
                  <a:srgbClr val="444444"/>
                </a:solidFill>
                <a:effectLst/>
                <a:latin typeface="Arial" panose="020B0604020202020204" pitchFamily="34" charset="0"/>
                <a:cs typeface="Arial" panose="020B0604020202020204" pitchFamily="34" charset="0"/>
                <a:hlinkClick r:id="rId5"/>
              </a:rPr>
              <a:t>​</a:t>
            </a:r>
            <a:r>
              <a:rPr lang="en-US" sz="1800" dirty="0">
                <a:solidFill>
                  <a:srgbClr val="444444"/>
                </a:solidFill>
                <a:latin typeface="Arial" panose="020B0604020202020204" pitchFamily="34" charset="0"/>
                <a:cs typeface="Arial" panose="020B0604020202020204" pitchFamily="34" charset="0"/>
              </a:rPr>
              <a:t> </a:t>
            </a:r>
            <a:endParaRPr lang="en-US" sz="1800" b="0" i="0" dirty="0">
              <a:solidFill>
                <a:srgbClr val="444444"/>
              </a:solidFill>
              <a:effectLst/>
              <a:latin typeface="Arial" panose="020B0604020202020204" pitchFamily="34" charset="0"/>
              <a:cs typeface="Arial" panose="020B0604020202020204" pitchFamily="34" charset="0"/>
            </a:endParaRPr>
          </a:p>
          <a:p>
            <a:endParaRPr lang="en-US" sz="1800" dirty="0">
              <a:solidFill>
                <a:srgbClr val="444444"/>
              </a:solidFill>
              <a:latin typeface="Arial" panose="020B0604020202020204" pitchFamily="34" charset="0"/>
              <a:cs typeface="Arial" panose="020B0604020202020204" pitchFamily="34" charset="0"/>
            </a:endParaRPr>
          </a:p>
          <a:p>
            <a:r>
              <a:rPr lang="en-US" sz="1800" dirty="0">
                <a:solidFill>
                  <a:srgbClr val="000000"/>
                </a:solidFill>
                <a:latin typeface="Arial" panose="020B0604020202020204" pitchFamily="34" charset="0"/>
                <a:cs typeface="Arial" panose="020B0604020202020204" pitchFamily="34" charset="0"/>
              </a:rPr>
              <a:t>CRC Widget Symbols</a:t>
            </a:r>
          </a:p>
          <a:p>
            <a:r>
              <a:rPr lang="en-US" sz="1800" dirty="0">
                <a:solidFill>
                  <a:srgbClr val="00000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https://www.cypcs.org.uk/resources/uncrc-symbols-poster/</a:t>
            </a:r>
            <a:r>
              <a:rPr lang="en-US" sz="1800" dirty="0">
                <a:solidFill>
                  <a:srgbClr val="000000"/>
                </a:solidFill>
                <a:latin typeface="Arial" panose="020B0604020202020204" pitchFamily="34" charset="0"/>
                <a:cs typeface="Arial" panose="020B0604020202020204" pitchFamily="34" charset="0"/>
              </a:rPr>
              <a:t> </a:t>
            </a:r>
          </a:p>
          <a:p>
            <a:r>
              <a:rPr lang="en-US" sz="1800" dirty="0">
                <a:solidFill>
                  <a:srgbClr val="00000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https://www.cypcs.org.uk/resources/uncrc-symbols-cards/</a:t>
            </a:r>
            <a:r>
              <a:rPr lang="en-US" sz="1800" dirty="0">
                <a:solidFill>
                  <a:srgbClr val="000000"/>
                </a:solidFill>
                <a:latin typeface="Arial" panose="020B0604020202020204" pitchFamily="34" charset="0"/>
                <a:cs typeface="Arial" panose="020B0604020202020204" pitchFamily="34" charset="0"/>
              </a:rPr>
              <a:t> </a:t>
            </a:r>
          </a:p>
          <a:p>
            <a:endParaRPr lang="en-US" sz="2000" dirty="0">
              <a:solidFill>
                <a:srgbClr val="444444"/>
              </a:solidFill>
              <a:latin typeface="Arial"/>
              <a:cs typeface="Arial"/>
            </a:endParaRPr>
          </a:p>
          <a:p>
            <a:pPr algn="l" rtl="0" fontAlgn="base"/>
            <a:r>
              <a:rPr lang="en-US" sz="2000" b="0" i="0" dirty="0">
                <a:solidFill>
                  <a:srgbClr val="444444"/>
                </a:solidFill>
                <a:effectLst/>
                <a:latin typeface="Arial"/>
                <a:cs typeface="Arial"/>
              </a:rPr>
              <a:t>​</a:t>
            </a:r>
          </a:p>
          <a:p>
            <a:pPr algn="l" rtl="0" fontAlgn="base"/>
            <a:r>
              <a:rPr lang="en-US" sz="4400" b="0" i="0" dirty="0">
                <a:solidFill>
                  <a:srgbClr val="444444"/>
                </a:solidFill>
                <a:effectLst/>
                <a:latin typeface="Calibri"/>
                <a:ea typeface="Calibri"/>
                <a:cs typeface="Calibri"/>
              </a:rPr>
              <a:t>​</a:t>
            </a:r>
          </a:p>
          <a:p>
            <a:pPr algn="l" rtl="0" fontAlgn="base"/>
            <a:r>
              <a:rPr lang="en-GB" sz="4400" b="0" i="0" dirty="0">
                <a:solidFill>
                  <a:srgbClr val="444444"/>
                </a:solidFill>
                <a:effectLst/>
                <a:latin typeface="Calibri"/>
                <a:ea typeface="Calibri"/>
                <a:cs typeface="Calibri"/>
              </a:rPr>
              <a:t>​</a:t>
            </a:r>
          </a:p>
          <a:p>
            <a:pPr algn="l" rtl="0" fontAlgn="base"/>
            <a:r>
              <a:rPr lang="en-GB" sz="3200" b="0" i="0" dirty="0">
                <a:solidFill>
                  <a:srgbClr val="444444"/>
                </a:solidFill>
                <a:effectLst/>
                <a:latin typeface="Calibri"/>
                <a:ea typeface="Calibri"/>
                <a:cs typeface="Calibri"/>
              </a:rPr>
              <a:t>​</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93821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a:ea typeface="Calibri"/>
                <a:cs typeface="Arial"/>
              </a:rPr>
              <a:t>Presenter notes: Choose the questions that are most relevant to your setting and experience. Collect some of the ideas from your colleagues and add them to your action plan/evidence if relevant. ​</a:t>
            </a:r>
          </a:p>
          <a:p>
            <a:endParaRPr lang="en-GB" sz="1800" dirty="0">
              <a:effectLst/>
              <a:latin typeface="Arial" panose="020B0604020202020204" pitchFamily="34" charset="0"/>
              <a:ea typeface="Calibri"/>
              <a:cs typeface="Arial" panose="020B0604020202020204" pitchFamily="34" charset="0"/>
            </a:endParaRPr>
          </a:p>
          <a:p>
            <a:r>
              <a:rPr lang="en-GB" sz="1800" dirty="0">
                <a:effectLst/>
                <a:latin typeface="Arial"/>
                <a:ea typeface="Calibri"/>
                <a:cs typeface="Arial"/>
              </a:rPr>
              <a:t>1. ​ ​</a:t>
            </a:r>
            <a:r>
              <a:rPr lang="en-GB" sz="1800" dirty="0">
                <a:latin typeface="Arial"/>
                <a:ea typeface="Calibri"/>
                <a:cs typeface="Arial"/>
              </a:rPr>
              <a:t>Encourage colleagues to think beyond formal curriculum choices. Consider how pupils contribute to topic planning, choose methods of research or presentation, or evaluate their progress. For example, choice in reading texts, project-based learning, or pupil-led enquiry. Link to Articles 12, 13 and 29 – supporting autonomy, voice and individual talents.</a:t>
            </a:r>
            <a:endParaRPr lang="en-GB" sz="1800" dirty="0">
              <a:effectLst/>
              <a:latin typeface="Arial"/>
              <a:ea typeface="Calibri"/>
              <a:cs typeface="Arial"/>
            </a:endParaRPr>
          </a:p>
          <a:p>
            <a:endParaRPr lang="en-GB" sz="1800" dirty="0">
              <a:effectLst/>
              <a:latin typeface="Arial" panose="020B0604020202020204" pitchFamily="34" charset="0"/>
              <a:ea typeface="Calibri"/>
              <a:cs typeface="Arial" panose="020B0604020202020204" pitchFamily="34" charset="0"/>
            </a:endParaRPr>
          </a:p>
          <a:p>
            <a:r>
              <a:rPr lang="en-GB" sz="1800" dirty="0">
                <a:effectLst/>
                <a:latin typeface="Arial"/>
                <a:ea typeface="Calibri"/>
                <a:cs typeface="Arial"/>
              </a:rPr>
              <a:t>2. </a:t>
            </a:r>
            <a:r>
              <a:rPr lang="en-GB" sz="1800" dirty="0">
                <a:latin typeface="Arial"/>
                <a:ea typeface="Calibri"/>
                <a:cs typeface="Arial"/>
              </a:rPr>
              <a:t> Explore how pupil voice feeds into school development processes. Are pupils consulted or involved in curriculum reviews? For example, student learning panels, observations, surveys, votes, feedback sessions with subject leads? Encourage colleagues to discuss the idea that children are partners in education, not passive recipients. </a:t>
            </a:r>
            <a:endParaRPr lang="en-GB" sz="1800" dirty="0">
              <a:effectLst/>
              <a:latin typeface="Arial"/>
              <a:ea typeface="Calibri"/>
              <a:cs typeface="Arial"/>
            </a:endParaRPr>
          </a:p>
          <a:p>
            <a:endParaRPr lang="en-GB" sz="1800" dirty="0">
              <a:latin typeface="Arial"/>
              <a:ea typeface="Calibri"/>
              <a:cs typeface="Arial"/>
            </a:endParaRPr>
          </a:p>
          <a:p>
            <a:r>
              <a:rPr lang="en-GB" sz="1800" dirty="0">
                <a:effectLst/>
                <a:latin typeface="Arial"/>
                <a:ea typeface="Calibri"/>
                <a:cs typeface="Arial"/>
              </a:rPr>
              <a:t>3. </a:t>
            </a:r>
            <a:r>
              <a:rPr lang="en-GB" sz="1800" dirty="0">
                <a:latin typeface="Arial"/>
                <a:ea typeface="Calibri"/>
                <a:cs typeface="Arial"/>
              </a:rPr>
              <a:t>Invite discussion on the physical, emotional and cultural inclusivity of the classroom environment. Consider layout, accessibility, visuals, charters, how children's identities and experiences are reflected. Reinforce the importance of equity and belonging – Article 2 and Article 29</a:t>
            </a:r>
          </a:p>
          <a:p>
            <a:pPr marL="342900" indent="-342900">
              <a:buAutoNum type="arabicPeriod"/>
            </a:pPr>
            <a:endParaRPr lang="en-GB" sz="1800" dirty="0">
              <a:solidFill>
                <a:srgbClr val="000000"/>
              </a:solidFill>
              <a:latin typeface="Univers LT Pro 45 Light" panose="020B0403020202020204" pitchFamily="34" charset="0"/>
              <a:ea typeface="Calibri" panose="020F0502020204030204" pitchFamily="34" charset="0"/>
            </a:endParaRPr>
          </a:p>
          <a:p>
            <a:endParaRPr lang="en-GB" sz="1800" dirty="0">
              <a:solidFill>
                <a:srgbClr val="000000"/>
              </a:solidFill>
              <a:latin typeface="WordVisi_MSFontService"/>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2762142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dirty="0">
                <a:effectLst/>
                <a:latin typeface="Arial"/>
                <a:ea typeface="Calibri"/>
                <a:cs typeface="Arial"/>
              </a:rPr>
              <a:t>Presenter notes</a:t>
            </a:r>
            <a:r>
              <a:rPr lang="en-GB" sz="1800" dirty="0">
                <a:latin typeface="Arial"/>
                <a:ea typeface="Calibri"/>
                <a:cs typeface="Arial"/>
              </a:rPr>
              <a:t>:</a:t>
            </a:r>
            <a:r>
              <a:rPr lang="en-GB" sz="1800" dirty="0">
                <a:effectLst/>
                <a:latin typeface="Arial"/>
                <a:ea typeface="Calibri"/>
                <a:cs typeface="Arial"/>
              </a:rPr>
              <a:t> There are </a:t>
            </a:r>
            <a:r>
              <a:rPr lang="en-GB" sz="1800" dirty="0">
                <a:latin typeface="Arial"/>
                <a:ea typeface="Calibri"/>
                <a:cs typeface="Arial"/>
              </a:rPr>
              <a:t>3 suggestions</a:t>
            </a:r>
            <a:r>
              <a:rPr lang="en-GB" sz="1800" dirty="0">
                <a:effectLst/>
                <a:latin typeface="Arial"/>
                <a:ea typeface="Calibri"/>
                <a:cs typeface="Arial"/>
              </a:rPr>
              <a:t> for activities. Depending on the time you have available, choose one or more activities for your colleagues to work on together to further explore the topic. Different groups could explore different activities.  ​</a:t>
            </a:r>
          </a:p>
          <a:p>
            <a:pPr>
              <a:defRPr/>
            </a:pPr>
            <a:endParaRPr lang="en-GB" sz="1800" dirty="0">
              <a:effectLst/>
              <a:latin typeface="Arial" panose="020B0604020202020204" pitchFamily="34" charset="0"/>
              <a:ea typeface="Calibri"/>
              <a:cs typeface="Arial" panose="020B0604020202020204" pitchFamily="34" charset="0"/>
            </a:endParaRPr>
          </a:p>
          <a:p>
            <a:pPr>
              <a:defRPr/>
            </a:pPr>
            <a:r>
              <a:rPr lang="en-GB" sz="1800" dirty="0">
                <a:effectLst/>
                <a:latin typeface="Arial"/>
                <a:ea typeface="Calibri"/>
                <a:cs typeface="Arial"/>
              </a:rPr>
              <a:t>​Activity 1: </a:t>
            </a:r>
            <a:r>
              <a:rPr lang="en-GB" sz="1800" dirty="0">
                <a:latin typeface="Arial"/>
                <a:ea typeface="Calibri"/>
                <a:cs typeface="Arial"/>
              </a:rPr>
              <a:t>Encourage staff to look critically at a current or upcoming scheme of work and identify where meaningful pupil input could be increased. How can pupils shape learning objectives? Can they decide how to present their work? Even small changes, like offering options or seeking feedback, can build ownership and agency. </a:t>
            </a:r>
            <a:endParaRPr lang="en-GB" sz="1800" dirty="0">
              <a:effectLst/>
              <a:latin typeface="Arial" panose="020B0604020202020204" pitchFamily="34" charset="0"/>
              <a:ea typeface="Calibri"/>
              <a:cs typeface="Arial" panose="020B0604020202020204" pitchFamily="34" charset="0"/>
            </a:endParaRPr>
          </a:p>
          <a:p>
            <a:pPr>
              <a:defRPr/>
            </a:pPr>
            <a:endParaRPr lang="en-GB" sz="1800" dirty="0">
              <a:effectLst/>
              <a:latin typeface="Arial" panose="020B0604020202020204" pitchFamily="34" charset="0"/>
              <a:ea typeface="Calibri"/>
              <a:cs typeface="Arial" panose="020B0604020202020204" pitchFamily="34" charset="0"/>
            </a:endParaRPr>
          </a:p>
          <a:p>
            <a:pPr>
              <a:defRPr/>
            </a:pPr>
            <a:r>
              <a:rPr lang="en-GB" sz="1800" dirty="0">
                <a:effectLst/>
                <a:latin typeface="Arial"/>
                <a:ea typeface="Calibri"/>
                <a:cs typeface="Arial"/>
              </a:rPr>
              <a:t>​Activity 2: </a:t>
            </a:r>
            <a:r>
              <a:rPr lang="en-GB" sz="1800" dirty="0">
                <a:latin typeface="Arial"/>
                <a:ea typeface="Calibri"/>
                <a:cs typeface="Arial"/>
              </a:rPr>
              <a:t>Encourage colleagues to focus on open-ended, reflective questions that invite pupils to share honest feedback on what worked well and what didn't. Highlight the importance of follow-up activities that show pupils how their feedback is being used. This builds trust and encourages ongoing participation. For example: What helped you learn? What would you change next time? How did this topic connect to something meaningful for you? How can this topic be improved for future learners? </a:t>
            </a:r>
            <a:endParaRPr lang="en-GB" sz="1800" dirty="0">
              <a:effectLst/>
              <a:latin typeface="Arial"/>
              <a:ea typeface="Calibri"/>
              <a:cs typeface="Arial"/>
            </a:endParaRPr>
          </a:p>
          <a:p>
            <a:pPr>
              <a:defRPr/>
            </a:pPr>
            <a:endParaRPr lang="en-GB" sz="1800" dirty="0">
              <a:effectLst/>
              <a:latin typeface="Arial" panose="020B0604020202020204" pitchFamily="34" charset="0"/>
              <a:ea typeface="Calibri"/>
              <a:cs typeface="Arial" panose="020B0604020202020204" pitchFamily="34" charset="0"/>
            </a:endParaRPr>
          </a:p>
          <a:p>
            <a:pPr>
              <a:defRPr/>
            </a:pPr>
            <a:r>
              <a:rPr lang="en-GB" sz="1800" dirty="0">
                <a:effectLst/>
                <a:latin typeface="Arial"/>
                <a:ea typeface="Calibri"/>
                <a:cs typeface="Arial"/>
              </a:rPr>
              <a:t>​Activity 3:</a:t>
            </a:r>
            <a:r>
              <a:rPr lang="en-GB" sz="1800" dirty="0">
                <a:latin typeface="Arial"/>
                <a:ea typeface="Calibri"/>
                <a:cs typeface="Arial"/>
              </a:rPr>
              <a:t> The Circle Framework supports inclusive classroom practice by focusing on environment, routines, skills and motivation. </a:t>
            </a:r>
            <a:r>
              <a:rPr lang="en-GB" sz="1200" b="0" i="0" kern="1200" dirty="0">
                <a:solidFill>
                  <a:schemeClr val="tx1"/>
                </a:solidFill>
                <a:effectLst/>
                <a:latin typeface="+mn-lt"/>
                <a:ea typeface="+mn-ea"/>
                <a:cs typeface="+mn-cs"/>
              </a:rPr>
              <a:t>The CIRCLE Framework is a way of organising and supporting input using a staged system of support, beginning with setting up an inclusive classroom. Checklists and planning tools are included to support discussion, and can be used to document strategies used and record professional learning. It includes the CIRCLE Inclusive Classroom Scale and the CIRCLE Participation Scale developed with practitioners to support identification of changes required and the measurement of progress.</a:t>
            </a:r>
            <a:endParaRPr lang="en-GB" sz="1800" dirty="0">
              <a:latin typeface="Arial"/>
              <a:ea typeface="Calibri"/>
              <a:cs typeface="Arial"/>
            </a:endParaRPr>
          </a:p>
          <a:p>
            <a:pPr>
              <a:defRPr/>
            </a:pPr>
            <a:endParaRPr lang="en-GB" sz="1800" dirty="0">
              <a:latin typeface="Arial"/>
              <a:ea typeface="Calibri"/>
              <a:cs typeface="Arial"/>
            </a:endParaRPr>
          </a:p>
          <a:p>
            <a:pPr>
              <a:defRPr/>
            </a:pPr>
            <a:r>
              <a:rPr lang="en-GB" sz="1800">
                <a:latin typeface="Arial"/>
                <a:ea typeface="Calibri"/>
                <a:cs typeface="Arial"/>
              </a:rPr>
              <a:t>Encourage colleagues </a:t>
            </a:r>
            <a:r>
              <a:rPr lang="en-GB" sz="1800" dirty="0">
                <a:latin typeface="Arial"/>
                <a:ea typeface="Calibri"/>
                <a:cs typeface="Arial"/>
              </a:rPr>
              <a:t>to think about how their space, communication style and planning can be adapted to meet a wider range of needs. Ask them to commit to three specific actions – these can be small but should be actionable and tied to inclusion. For example, adding a quiet work area, revisiting charters, diversifying learning materials. </a:t>
            </a:r>
            <a:endParaRPr lang="en-GB" sz="1200" b="0" dirty="0">
              <a:effectLst/>
              <a:latin typeface="Arial"/>
              <a:cs typeface="Arial"/>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1782216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pic>
        <p:nvPicPr>
          <p:cNvPr id="3" name="Picture 2" descr="Two girls sitting on a bench reading books&#10;&#10;Description automatically generated">
            <a:extLst>
              <a:ext uri="{FF2B5EF4-FFF2-40B4-BE49-F238E27FC236}">
                <a16:creationId xmlns:a16="http://schemas.microsoft.com/office/drawing/2014/main" id="{FFB28F96-49FF-4F8D-BF89-55C5C7B8E9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470" t="1228" r="13482"/>
          <a:stretch/>
        </p:blipFill>
        <p:spPr>
          <a:xfrm>
            <a:off x="5834061" y="0"/>
            <a:ext cx="6357939" cy="6858000"/>
          </a:xfrm>
          <a:prstGeom prst="rect">
            <a:avLst/>
          </a:prstGeom>
        </p:spPr>
      </p:pic>
      <p:sp>
        <p:nvSpPr>
          <p:cNvPr id="4" name="TextBox 3">
            <a:extLst>
              <a:ext uri="{FF2B5EF4-FFF2-40B4-BE49-F238E27FC236}">
                <a16:creationId xmlns:a16="http://schemas.microsoft.com/office/drawing/2014/main" id="{0086905C-A3D1-FCCE-8C99-FE0DBD62CEF4}"/>
              </a:ext>
            </a:extLst>
          </p:cNvPr>
          <p:cNvSpPr txBox="1"/>
          <p:nvPr userDrawn="1"/>
        </p:nvSpPr>
        <p:spPr>
          <a:xfrm rot="5400000">
            <a:off x="11452265"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21271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young child writing on a whiteboard&#10;&#10;Description automatically generated">
            <a:extLst>
              <a:ext uri="{FF2B5EF4-FFF2-40B4-BE49-F238E27FC236}">
                <a16:creationId xmlns:a16="http://schemas.microsoft.com/office/drawing/2014/main" id="{DC165334-24D8-F3CD-3AF7-08F2C5354B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CE45975-3D5B-F441-928C-36291D0FB2F2}"/>
              </a:ext>
            </a:extLst>
          </p:cNvPr>
          <p:cNvSpPr txBox="1"/>
          <p:nvPr userDrawn="1"/>
        </p:nvSpPr>
        <p:spPr>
          <a:xfrm rot="5400000">
            <a:off x="11531242" y="6197243"/>
            <a:ext cx="1106071"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UNICEF/Karimi</a:t>
            </a:r>
            <a:endParaRPr lang="en-US" sz="800" b="0" i="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773CCF4-865B-9A44-A6A3-2C708060E2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DCC0CE49-8703-6F4C-B416-E5B2915C97C0}"/>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2" name="TextBox 1">
            <a:extLst>
              <a:ext uri="{FF2B5EF4-FFF2-40B4-BE49-F238E27FC236}">
                <a16:creationId xmlns:a16="http://schemas.microsoft.com/office/drawing/2014/main" id="{63D5190E-43AA-8BAD-312D-C88310FFC66C}"/>
              </a:ext>
            </a:extLst>
          </p:cNvPr>
          <p:cNvSpPr txBox="1"/>
          <p:nvPr userDrawn="1"/>
        </p:nvSpPr>
        <p:spPr>
          <a:xfrm>
            <a:off x="296867" y="193461"/>
            <a:ext cx="3418790" cy="1200329"/>
          </a:xfrm>
          <a:prstGeom prst="rect">
            <a:avLst/>
          </a:prstGeom>
          <a:noFill/>
        </p:spPr>
        <p:txBody>
          <a:bodyPr wrap="square">
            <a:spAutoFit/>
          </a:bodyPr>
          <a:lstStyle/>
          <a:p>
            <a:pPr algn="l"/>
            <a:r>
              <a:rPr lang="en-GB" sz="1200" b="0" i="0">
                <a:solidFill>
                  <a:schemeClr val="bg1"/>
                </a:solidFill>
                <a:latin typeface="Univers LT Pro 45 Light" panose="020B0403020202020204" pitchFamily="34" charset="77"/>
              </a:rPr>
              <a:t>Najma, 6, in the UNICEF-supported Child Friendly Space for displaced children in Daikundi Province, Afghanistan. “</a:t>
            </a:r>
            <a:r>
              <a:rPr lang="en-GB" sz="1200" b="0" i="1">
                <a:solidFill>
                  <a:schemeClr val="bg1"/>
                </a:solidFill>
                <a:latin typeface="Univers LT Pro 45 Light" panose="020B0403020202020204" pitchFamily="34" charset="77"/>
              </a:rPr>
              <a:t>My favourite thing here is studying, especially numbers and mathematics</a:t>
            </a:r>
            <a:r>
              <a:rPr lang="en-GB" sz="1200" b="0" i="0">
                <a:solidFill>
                  <a:schemeClr val="bg1"/>
                </a:solidFill>
                <a:latin typeface="Univers LT Pro 45 Light" panose="020B0403020202020204" pitchFamily="34" charset="77"/>
              </a:rPr>
              <a:t>”, she smiles.</a:t>
            </a:r>
          </a:p>
          <a:p>
            <a:pPr algn="l"/>
            <a:endParaRPr lang="en-GB"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7139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3" name="Picture 2" descr="A picture containing human face, person, toddler, clothing&#10;&#10;Description automatically generated">
            <a:extLst>
              <a:ext uri="{FF2B5EF4-FFF2-40B4-BE49-F238E27FC236}">
                <a16:creationId xmlns:a16="http://schemas.microsoft.com/office/drawing/2014/main" id="{4B0F8D60-CEE8-04DE-1987-2BDFA30CFE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B7F9DE6-B0BB-E94A-BBCC-550AA8C2847A}"/>
              </a:ext>
            </a:extLst>
          </p:cNvPr>
          <p:cNvSpPr txBox="1"/>
          <p:nvPr userDrawn="1"/>
        </p:nvSpPr>
        <p:spPr>
          <a:xfrm rot="5400000">
            <a:off x="11370842" y="5981107"/>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a:t>
            </a:r>
            <a:r>
              <a:rPr lang="en-GB" sz="800" b="0" i="0" err="1">
                <a:solidFill>
                  <a:schemeClr val="bg1"/>
                </a:solidFill>
                <a:effectLst/>
                <a:latin typeface="Univers LT Pro 45 Light" panose="020B0403020202020204" pitchFamily="34" charset="77"/>
              </a:rPr>
              <a:t>UNICEF</a:t>
            </a:r>
            <a:r>
              <a:rPr lang="en-GB" sz="800" b="0" i="0" err="1">
                <a:solidFill>
                  <a:schemeClr val="bg1"/>
                </a:solidFill>
                <a:effectLst/>
                <a:latin typeface="Montserrat" pitchFamily="2" charset="77"/>
              </a:rPr>
              <a:t>Sandag</a:t>
            </a:r>
            <a:endParaRPr lang="en-US" sz="800" b="0" i="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9C7465A-9FD6-6947-AD0B-9AC91E3717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B90B541F-A993-B649-8826-0F9DE362481C}"/>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4" name="TextBox 3">
            <a:extLst>
              <a:ext uri="{FF2B5EF4-FFF2-40B4-BE49-F238E27FC236}">
                <a16:creationId xmlns:a16="http://schemas.microsoft.com/office/drawing/2014/main" id="{C96A18E2-32BB-24B9-2456-E8A39154EEC6}"/>
              </a:ext>
            </a:extLst>
          </p:cNvPr>
          <p:cNvSpPr txBox="1"/>
          <p:nvPr userDrawn="1"/>
        </p:nvSpPr>
        <p:spPr>
          <a:xfrm>
            <a:off x="317405" y="295061"/>
            <a:ext cx="3412931" cy="830997"/>
          </a:xfrm>
          <a:prstGeom prst="rect">
            <a:avLst/>
          </a:prstGeom>
          <a:noFill/>
        </p:spPr>
        <p:txBody>
          <a:bodyPr wrap="square">
            <a:spAutoFit/>
          </a:bodyPr>
          <a:lstStyle/>
          <a:p>
            <a:r>
              <a:rPr lang="en-GB" sz="1200" b="0" i="0">
                <a:solidFill>
                  <a:schemeClr val="bg1"/>
                </a:solidFill>
                <a:effectLst/>
                <a:latin typeface="Univers LT Pro 45 Light" panose="020B0403020202020204" pitchFamily="34" charset="77"/>
              </a:rPr>
              <a:t>2-year-old </a:t>
            </a:r>
            <a:r>
              <a:rPr lang="en-GB" sz="1200" b="0" i="0" err="1">
                <a:solidFill>
                  <a:schemeClr val="bg1"/>
                </a:solidFill>
                <a:effectLst/>
                <a:latin typeface="Univers LT Pro 45 Light" panose="020B0403020202020204" pitchFamily="34" charset="77"/>
              </a:rPr>
              <a:t>Anirlan</a:t>
            </a:r>
            <a:r>
              <a:rPr lang="en-GB" sz="1200" b="0" i="0">
                <a:solidFill>
                  <a:schemeClr val="bg1"/>
                </a:solidFill>
                <a:effectLst/>
                <a:latin typeface="Univers LT Pro 45 Light" panose="020B0403020202020204" pitchFamily="34" charset="77"/>
              </a:rPr>
              <a:t> lives in Mongolia with her mother, </a:t>
            </a:r>
            <a:r>
              <a:rPr lang="en-GB" sz="1200" b="0" i="0" err="1">
                <a:solidFill>
                  <a:schemeClr val="bg1"/>
                </a:solidFill>
                <a:effectLst/>
                <a:latin typeface="Univers LT Pro 45 Light" panose="020B0403020202020204" pitchFamily="34" charset="77"/>
              </a:rPr>
              <a:t>Otgonbayar</a:t>
            </a:r>
            <a:r>
              <a:rPr lang="en-GB" sz="1200" b="0" i="0">
                <a:solidFill>
                  <a:schemeClr val="bg1"/>
                </a:solidFill>
                <a:effectLst/>
                <a:latin typeface="Univers LT Pro 45 Light" panose="020B0403020202020204" pitchFamily="34" charset="77"/>
              </a:rPr>
              <a:t>. UNICEF health worker, </a:t>
            </a:r>
            <a:r>
              <a:rPr lang="en-GB" sz="1200" b="0" i="0" err="1">
                <a:solidFill>
                  <a:schemeClr val="bg1"/>
                </a:solidFill>
                <a:effectLst/>
                <a:latin typeface="Univers LT Pro 45 Light" panose="020B0403020202020204" pitchFamily="34" charset="77"/>
              </a:rPr>
              <a:t>Ogi</a:t>
            </a:r>
            <a:r>
              <a:rPr lang="en-GB" sz="1200" b="0" i="0">
                <a:solidFill>
                  <a:schemeClr val="bg1"/>
                </a:solidFill>
                <a:effectLst/>
                <a:latin typeface="Univers LT Pro 45 Light" panose="020B0403020202020204" pitchFamily="34" charset="77"/>
              </a:rPr>
              <a:t> travels hundreds of miles to vaccinate children in </a:t>
            </a:r>
            <a:r>
              <a:rPr lang="en-GB" sz="1200" b="0" i="0" err="1">
                <a:solidFill>
                  <a:schemeClr val="bg1"/>
                </a:solidFill>
                <a:effectLst/>
                <a:latin typeface="Univers LT Pro 45 Light" panose="020B0403020202020204" pitchFamily="34" charset="77"/>
              </a:rPr>
              <a:t>Anirlan’s</a:t>
            </a:r>
            <a:r>
              <a:rPr lang="en-GB" sz="1200" b="0" i="0">
                <a:solidFill>
                  <a:schemeClr val="bg1"/>
                </a:solidFill>
                <a:effectLst/>
                <a:latin typeface="Univers LT Pro 45 Light" panose="020B0403020202020204" pitchFamily="34" charset="77"/>
              </a:rPr>
              <a:t> remote community.</a:t>
            </a:r>
            <a:endParaRPr lang="en-US"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40939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ox&#10;&#10;Description automatically generated with low confidence">
            <a:extLst>
              <a:ext uri="{FF2B5EF4-FFF2-40B4-BE49-F238E27FC236}">
                <a16:creationId xmlns:a16="http://schemas.microsoft.com/office/drawing/2014/main" id="{FD787A29-255D-73BE-1C68-6CC0BB9139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06728B43-A881-824F-9062-0F0823C261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7C579EE6-3A13-134B-A386-401AC95236A6}"/>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11" name="TextBox 10">
            <a:extLst>
              <a:ext uri="{FF2B5EF4-FFF2-40B4-BE49-F238E27FC236}">
                <a16:creationId xmlns:a16="http://schemas.microsoft.com/office/drawing/2014/main" id="{04D475EB-B635-D443-A05E-63B780500DB6}"/>
              </a:ext>
            </a:extLst>
          </p:cNvPr>
          <p:cNvSpPr txBox="1"/>
          <p:nvPr userDrawn="1"/>
        </p:nvSpPr>
        <p:spPr>
          <a:xfrm rot="5400000">
            <a:off x="11452264" y="6118266"/>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Issaa</a:t>
            </a:r>
            <a:endParaRPr lang="en-US" sz="800" b="0" i="0">
              <a:solidFill>
                <a:schemeClr val="bg1"/>
              </a:solidFill>
              <a:latin typeface="Univers LT Pro 45 Light" panose="020B0403020202020204" pitchFamily="34" charset="77"/>
            </a:endParaRPr>
          </a:p>
        </p:txBody>
      </p:sp>
      <p:sp>
        <p:nvSpPr>
          <p:cNvPr id="2" name="TextBox 1">
            <a:extLst>
              <a:ext uri="{FF2B5EF4-FFF2-40B4-BE49-F238E27FC236}">
                <a16:creationId xmlns:a16="http://schemas.microsoft.com/office/drawing/2014/main" id="{92BF51E5-329C-8083-1D92-FDC030C48DE6}"/>
              </a:ext>
            </a:extLst>
          </p:cNvPr>
          <p:cNvSpPr txBox="1"/>
          <p:nvPr userDrawn="1"/>
        </p:nvSpPr>
        <p:spPr>
          <a:xfrm>
            <a:off x="317406" y="295061"/>
            <a:ext cx="3059640" cy="830997"/>
          </a:xfrm>
          <a:prstGeom prst="rect">
            <a:avLst/>
          </a:prstGeom>
          <a:noFill/>
        </p:spPr>
        <p:txBody>
          <a:bodyPr wrap="square">
            <a:spAutoFit/>
          </a:bodyPr>
          <a:lstStyle/>
          <a:p>
            <a:r>
              <a:rPr lang="en-GB" sz="1200" b="0" i="0">
                <a:solidFill>
                  <a:schemeClr val="tx1"/>
                </a:solidFill>
                <a:effectLst/>
                <a:latin typeface="Univers LT Pro 45 Light" panose="020B0403020202020204" pitchFamily="34" charset="77"/>
              </a:rPr>
              <a:t>Ali, 8, sheltering in a school following the devastating earthquakes in Syria, holds a box of clothes provided by UNICEF. </a:t>
            </a:r>
          </a:p>
          <a:p>
            <a:endParaRPr lang="en-GB" sz="1200" b="0" i="0">
              <a:solidFill>
                <a:schemeClr val="tx1"/>
              </a:solidFill>
              <a:effectLst/>
              <a:latin typeface="Univers LT Pro 45 Light" panose="020B0403020202020204" pitchFamily="34" charset="77"/>
            </a:endParaRPr>
          </a:p>
        </p:txBody>
      </p:sp>
    </p:spTree>
    <p:extLst>
      <p:ext uri="{BB962C8B-B14F-4D97-AF65-F5344CB8AC3E}">
        <p14:creationId xmlns:p14="http://schemas.microsoft.com/office/powerpoint/2010/main" val="750721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Tree>
    <p:extLst>
      <p:ext uri="{BB962C8B-B14F-4D97-AF65-F5344CB8AC3E}">
        <p14:creationId xmlns:p14="http://schemas.microsoft.com/office/powerpoint/2010/main" val="1473668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pic>
        <p:nvPicPr>
          <p:cNvPr id="5" name="Picture 4" descr="A person and child jumping over orange hurdles&#10;&#10;Description automatically generated">
            <a:extLst>
              <a:ext uri="{FF2B5EF4-FFF2-40B4-BE49-F238E27FC236}">
                <a16:creationId xmlns:a16="http://schemas.microsoft.com/office/drawing/2014/main" id="{C5642213-C356-343F-5200-AF2D4F26E8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6" name="TextBox 5">
            <a:extLst>
              <a:ext uri="{FF2B5EF4-FFF2-40B4-BE49-F238E27FC236}">
                <a16:creationId xmlns:a16="http://schemas.microsoft.com/office/drawing/2014/main" id="{F7C47011-FFB4-3BE8-3146-7B47FDC3C3A7}"/>
              </a:ext>
            </a:extLst>
          </p:cNvPr>
          <p:cNvSpPr txBox="1"/>
          <p:nvPr userDrawn="1"/>
        </p:nvSpPr>
        <p:spPr>
          <a:xfrm rot="5400000">
            <a:off x="11452265"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21271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3" name="Picture 2" descr="A child in a white shirt reading a book&#10;&#10;Description automatically generated with low confidence">
            <a:extLst>
              <a:ext uri="{FF2B5EF4-FFF2-40B4-BE49-F238E27FC236}">
                <a16:creationId xmlns:a16="http://schemas.microsoft.com/office/drawing/2014/main" id="{617C704A-FCFF-2AD6-EB5E-C1E42464F2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114288" cy="6858000"/>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pic>
        <p:nvPicPr>
          <p:cNvPr id="5" name="Picture 4" descr="A child riding a tricycle&#10;&#10;Description automatically generated">
            <a:extLst>
              <a:ext uri="{FF2B5EF4-FFF2-40B4-BE49-F238E27FC236}">
                <a16:creationId xmlns:a16="http://schemas.microsoft.com/office/drawing/2014/main" id="{CAF2AD2C-32D6-0595-0DAD-7251101C14E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288" y="-4571"/>
            <a:ext cx="6114288" cy="6858000"/>
          </a:xfrm>
          <a:prstGeom prst="rect">
            <a:avLst/>
          </a:prstGeom>
        </p:spPr>
      </p:pic>
      <p:sp>
        <p:nvSpPr>
          <p:cNvPr id="7" name="TextBox 6">
            <a:extLst>
              <a:ext uri="{FF2B5EF4-FFF2-40B4-BE49-F238E27FC236}">
                <a16:creationId xmlns:a16="http://schemas.microsoft.com/office/drawing/2014/main" id="{7AF13159-C592-51E3-7198-D0044A4A7ED4}"/>
              </a:ext>
            </a:extLst>
          </p:cNvPr>
          <p:cNvSpPr txBox="1"/>
          <p:nvPr userDrawn="1"/>
        </p:nvSpPr>
        <p:spPr>
          <a:xfrm rot="16200000">
            <a:off x="-524219" y="6113695"/>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962007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Tree>
    <p:extLst>
      <p:ext uri="{BB962C8B-B14F-4D97-AF65-F5344CB8AC3E}">
        <p14:creationId xmlns:p14="http://schemas.microsoft.com/office/powerpoint/2010/main" val="2081898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chemeClr val="tx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solidFill>
                  <a:schemeClr val="bg1"/>
                </a:solidFill>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Tree>
    <p:extLst>
      <p:ext uri="{BB962C8B-B14F-4D97-AF65-F5344CB8AC3E}">
        <p14:creationId xmlns:p14="http://schemas.microsoft.com/office/powerpoint/2010/main" val="6646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31" name="Text Placeholder 30">
            <a:extLst>
              <a:ext uri="{FF2B5EF4-FFF2-40B4-BE49-F238E27FC236}">
                <a16:creationId xmlns:a16="http://schemas.microsoft.com/office/drawing/2014/main" id="{3CD398BE-B6E7-D047-BA41-3EEF947B415E}"/>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6" name="Text Placeholder 32">
            <a:extLst>
              <a:ext uri="{FF2B5EF4-FFF2-40B4-BE49-F238E27FC236}">
                <a16:creationId xmlns:a16="http://schemas.microsoft.com/office/drawing/2014/main" id="{6F6709CB-D11A-7948-8AAE-9615AE189BC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37" name="Text Placeholder 32">
            <a:extLst>
              <a:ext uri="{FF2B5EF4-FFF2-40B4-BE49-F238E27FC236}">
                <a16:creationId xmlns:a16="http://schemas.microsoft.com/office/drawing/2014/main" id="{BD0CE0E7-E129-234F-8A68-84DB95925F4E}"/>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Tree>
    <p:extLst>
      <p:ext uri="{BB962C8B-B14F-4D97-AF65-F5344CB8AC3E}">
        <p14:creationId xmlns:p14="http://schemas.microsoft.com/office/powerpoint/2010/main" val="4021570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rPr>
              <a:t>“Click to edit. Add a quote or stat here. You can pull out key </a:t>
            </a:r>
            <a:br>
              <a:rPr lang="en-US" sz="2800">
                <a:solidFill>
                  <a:schemeClr val="bg1"/>
                </a:solidFill>
              </a:rPr>
            </a:br>
            <a:r>
              <a:rPr lang="en-US" sz="2800">
                <a:solidFill>
                  <a:srgbClr val="FFFF00"/>
                </a:solidFill>
              </a:rPr>
              <a:t>words</a:t>
            </a:r>
            <a:r>
              <a:rPr lang="en-US" sz="2800">
                <a:solidFill>
                  <a:schemeClr val="bg1"/>
                </a:solidFill>
              </a:rPr>
              <a:t> or </a:t>
            </a:r>
            <a:r>
              <a:rPr lang="en-US" sz="2800">
                <a:solidFill>
                  <a:srgbClr val="FFFF00"/>
                </a:solidFill>
              </a:rPr>
              <a:t>phrases </a:t>
            </a:r>
            <a:r>
              <a:rPr lang="en-US" sz="2800">
                <a:solidFill>
                  <a:schemeClr val="bg1"/>
                </a:solidFill>
              </a:rPr>
              <a:t>in a </a:t>
            </a:r>
            <a:br>
              <a:rPr lang="en-US" sz="2800">
                <a:solidFill>
                  <a:schemeClr val="bg1"/>
                </a:solidFill>
              </a:rPr>
            </a:br>
            <a:r>
              <a:rPr lang="en-US" sz="2800">
                <a:solidFill>
                  <a:schemeClr val="bg1"/>
                </a:solidFill>
              </a:rPr>
              <a:t>secondary </a:t>
            </a:r>
            <a:r>
              <a:rPr lang="en-US" sz="2800" err="1">
                <a:solidFill>
                  <a:schemeClr val="bg1"/>
                </a:solidFill>
              </a:rPr>
              <a:t>colour</a:t>
            </a:r>
            <a:r>
              <a:rPr lang="en-US" sz="2800">
                <a:solidFill>
                  <a:schemeClr val="bg1"/>
                </a:solidFill>
              </a:rPr>
              <a:t>.”</a:t>
            </a:r>
            <a:endParaRPr lang="en-GB" sz="2800">
              <a:solidFill>
                <a:schemeClr val="bg1"/>
              </a:solidFill>
            </a:endParaRPr>
          </a:p>
        </p:txBody>
      </p:sp>
    </p:spTree>
    <p:extLst>
      <p:ext uri="{BB962C8B-B14F-4D97-AF65-F5344CB8AC3E}">
        <p14:creationId xmlns:p14="http://schemas.microsoft.com/office/powerpoint/2010/main" val="97254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1">
    <p:bg>
      <p:bgPr>
        <a:solidFill>
          <a:schemeClr val="bg1">
            <a:alpha val="97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EC4305-9547-9843-9C82-EA7A6EDD68E0}"/>
              </a:ext>
            </a:extLst>
          </p:cNvPr>
          <p:cNvSpPr/>
          <p:nvPr userDrawn="1"/>
        </p:nvSpPr>
        <p:spPr>
          <a:xfrm>
            <a:off x="0" y="0"/>
            <a:ext cx="12192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chemeClr val="bg1"/>
          </a:solidFill>
          <a:ln>
            <a:noFill/>
          </a:ln>
        </p:spPr>
        <p:txBody>
          <a:bodyPr wrap="square" lIns="180000" tIns="180000" rIns="180000" bIns="36000" anchor="ctr" anchorCtr="0">
            <a:spAutoFit/>
          </a:bodyPr>
          <a:lstStyle>
            <a:lvl1pPr>
              <a:defRPr sz="4000" b="1" i="0" cap="none" spc="0" baseline="0">
                <a:solidFill>
                  <a:srgbClr val="00AEEF"/>
                </a:solidFill>
                <a:latin typeface="Univers LT Pro 85 XBlack" panose="020B0804030502020204" pitchFamily="34" charset="77"/>
              </a:defRPr>
            </a:lvl1pPr>
          </a:lstStyle>
          <a:p>
            <a:r>
              <a:rPr lang="en-US"/>
              <a:t>CLICK TO EDIT TITLE</a:t>
            </a:r>
            <a:endParaRPr lang="en-GB"/>
          </a:p>
        </p:txBody>
      </p:sp>
      <p:pic>
        <p:nvPicPr>
          <p:cNvPr id="9" name="Picture 8" descr="Graphical user interface, text, application&#10;&#10;Description automatically generated">
            <a:extLst>
              <a:ext uri="{FF2B5EF4-FFF2-40B4-BE49-F238E27FC236}">
                <a16:creationId xmlns:a16="http://schemas.microsoft.com/office/drawing/2014/main" id="{53BE7CC5-4C79-1244-9F01-978F50A8D7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5630" y="5519146"/>
            <a:ext cx="1712559" cy="1172599"/>
          </a:xfrm>
          <a:prstGeom prst="rect">
            <a:avLst/>
          </a:prstGeom>
        </p:spPr>
      </p:pic>
    </p:spTree>
    <p:extLst>
      <p:ext uri="{BB962C8B-B14F-4D97-AF65-F5344CB8AC3E}">
        <p14:creationId xmlns:p14="http://schemas.microsoft.com/office/powerpoint/2010/main" val="1614505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tx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9" name="Text Placeholder 2">
            <a:extLst>
              <a:ext uri="{FF2B5EF4-FFF2-40B4-BE49-F238E27FC236}">
                <a16:creationId xmlns:a16="http://schemas.microsoft.com/office/drawing/2014/main" id="{F6A2E7FF-FD1B-CF4D-BE4E-0C84862079C4}"/>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rPr>
              <a:t>“Click to edit. Add a quote or stat here. You can pull out key </a:t>
            </a:r>
            <a:br>
              <a:rPr lang="en-US" sz="2800">
                <a:solidFill>
                  <a:schemeClr val="bg1"/>
                </a:solidFill>
              </a:rPr>
            </a:br>
            <a:r>
              <a:rPr lang="en-US" sz="2800">
                <a:solidFill>
                  <a:srgbClr val="FFFF00"/>
                </a:solidFill>
              </a:rPr>
              <a:t>words</a:t>
            </a:r>
            <a:r>
              <a:rPr lang="en-US" sz="2800">
                <a:solidFill>
                  <a:schemeClr val="bg1"/>
                </a:solidFill>
              </a:rPr>
              <a:t> or </a:t>
            </a:r>
            <a:r>
              <a:rPr lang="en-US" sz="2800">
                <a:solidFill>
                  <a:srgbClr val="FFFF00"/>
                </a:solidFill>
              </a:rPr>
              <a:t>phrases </a:t>
            </a:r>
            <a:r>
              <a:rPr lang="en-US" sz="2800">
                <a:solidFill>
                  <a:schemeClr val="bg1"/>
                </a:solidFill>
              </a:rPr>
              <a:t>in a </a:t>
            </a:r>
            <a:br>
              <a:rPr lang="en-US" sz="2800">
                <a:solidFill>
                  <a:schemeClr val="bg1"/>
                </a:solidFill>
              </a:rPr>
            </a:br>
            <a:r>
              <a:rPr lang="en-US" sz="2800">
                <a:solidFill>
                  <a:schemeClr val="bg1"/>
                </a:solidFill>
              </a:rPr>
              <a:t>secondary </a:t>
            </a:r>
            <a:r>
              <a:rPr lang="en-US" sz="2800" err="1">
                <a:solidFill>
                  <a:schemeClr val="bg1"/>
                </a:solidFill>
              </a:rPr>
              <a:t>colour</a:t>
            </a:r>
            <a:r>
              <a:rPr lang="en-US" sz="2800">
                <a:solidFill>
                  <a:schemeClr val="bg1"/>
                </a:solidFill>
              </a:rPr>
              <a:t>.”</a:t>
            </a:r>
            <a:endParaRPr lang="en-GB" sz="2800">
              <a:solidFill>
                <a:schemeClr val="bg1"/>
              </a:solidFill>
            </a:endParaRPr>
          </a:p>
        </p:txBody>
      </p:sp>
    </p:spTree>
    <p:extLst>
      <p:ext uri="{BB962C8B-B14F-4D97-AF65-F5344CB8AC3E}">
        <p14:creationId xmlns:p14="http://schemas.microsoft.com/office/powerpoint/2010/main" val="1830416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solidFill>
                  <a:srgbClr val="00AEEF"/>
                </a:solidFill>
                <a:latin typeface="Aleo" pitchFamily="2" charset="77"/>
              </a:defRPr>
            </a:lvl1pPr>
          </a:lstStyle>
          <a:p>
            <a:pPr algn="ctr"/>
            <a:r>
              <a:rPr lang="en-US" sz="2800">
                <a:solidFill>
                  <a:srgbClr val="00AEEF"/>
                </a:solidFill>
              </a:rPr>
              <a:t>“Click to edit. Add a quote or stat here. You can pull out key </a:t>
            </a:r>
            <a:br>
              <a:rPr lang="en-US" sz="2800">
                <a:solidFill>
                  <a:srgbClr val="00AEEF"/>
                </a:solidFill>
              </a:rPr>
            </a:br>
            <a:r>
              <a:rPr lang="en-US" sz="2800">
                <a:solidFill>
                  <a:schemeClr val="tx1"/>
                </a:solidFill>
              </a:rPr>
              <a:t>words</a:t>
            </a:r>
            <a:r>
              <a:rPr lang="en-US" sz="2800">
                <a:solidFill>
                  <a:srgbClr val="00AEEF"/>
                </a:solidFill>
              </a:rPr>
              <a:t> or </a:t>
            </a:r>
            <a:r>
              <a:rPr lang="en-US" sz="2800">
                <a:solidFill>
                  <a:schemeClr val="tx1"/>
                </a:solidFill>
              </a:rPr>
              <a:t>phrases </a:t>
            </a:r>
            <a:r>
              <a:rPr lang="en-US" sz="2800">
                <a:solidFill>
                  <a:srgbClr val="00AEEF"/>
                </a:solidFill>
              </a:rPr>
              <a:t>in a </a:t>
            </a:r>
            <a:br>
              <a:rPr lang="en-US" sz="2800">
                <a:solidFill>
                  <a:srgbClr val="00AEEF"/>
                </a:solidFill>
              </a:rPr>
            </a:br>
            <a:r>
              <a:rPr lang="en-US" sz="2800">
                <a:solidFill>
                  <a:srgbClr val="00AEEF"/>
                </a:solidFill>
              </a:rPr>
              <a:t>secondary </a:t>
            </a:r>
            <a:r>
              <a:rPr lang="en-US" sz="2800" err="1">
                <a:solidFill>
                  <a:srgbClr val="00AEEF"/>
                </a:solidFill>
              </a:rPr>
              <a:t>colour</a:t>
            </a:r>
            <a:r>
              <a:rPr lang="en-US" sz="2800">
                <a:solidFill>
                  <a:srgbClr val="00AEEF"/>
                </a:solidFill>
              </a:rPr>
              <a:t>.”</a:t>
            </a:r>
            <a:endParaRPr lang="en-GB" sz="2800">
              <a:solidFill>
                <a:srgbClr val="00AEEF"/>
              </a:solidFill>
            </a:endParaRPr>
          </a:p>
        </p:txBody>
      </p:sp>
    </p:spTree>
    <p:extLst>
      <p:ext uri="{BB962C8B-B14F-4D97-AF65-F5344CB8AC3E}">
        <p14:creationId xmlns:p14="http://schemas.microsoft.com/office/powerpoint/2010/main" val="1621182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pic>
        <p:nvPicPr>
          <p:cNvPr id="3" name="Picture 2" descr="A picture containing text&#10;&#10;Description automatically generated">
            <a:extLst>
              <a:ext uri="{FF2B5EF4-FFF2-40B4-BE49-F238E27FC236}">
                <a16:creationId xmlns:a16="http://schemas.microsoft.com/office/drawing/2014/main" id="{9BCBD3E5-51C1-C94F-93C2-520AD14720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9EBBDA-EB37-3445-A63B-3C71FC237395}"/>
              </a:ext>
            </a:extLst>
          </p:cNvPr>
          <p:cNvSpPr txBox="1"/>
          <p:nvPr userDrawn="1"/>
        </p:nvSpPr>
        <p:spPr>
          <a:xfrm rot="5400000">
            <a:off x="11454389" y="522170"/>
            <a:ext cx="1259778"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UNICEF/Sokol</a:t>
            </a:r>
            <a:endParaRPr lang="en-US" sz="800" b="0" i="0">
              <a:solidFill>
                <a:schemeClr val="bg1"/>
              </a:solidFill>
              <a:latin typeface="Univers LT Pro 45 Light" panose="020B0403020202020204" pitchFamily="34" charset="77"/>
            </a:endParaRPr>
          </a:p>
        </p:txBody>
      </p:sp>
      <p:pic>
        <p:nvPicPr>
          <p:cNvPr id="4" name="Picture 3" descr="A picture containing text&#10;&#10;Description automatically generated">
            <a:extLst>
              <a:ext uri="{FF2B5EF4-FFF2-40B4-BE49-F238E27FC236}">
                <a16:creationId xmlns:a16="http://schemas.microsoft.com/office/drawing/2014/main" id="{38898DDE-91D3-0B45-B1E8-8390493318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225076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11DBEF1F-C7C5-A642-AA3C-6FE58155CE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a:solidFill>
                  <a:schemeClr val="bg1"/>
                </a:solidFill>
                <a:effectLst/>
                <a:latin typeface="Open Sans" panose="020B0606030504020204" pitchFamily="34" charset="0"/>
              </a:rPr>
              <a:t>© UNICEF/Al-Basha</a:t>
            </a:r>
            <a:endParaRPr lang="en-US" sz="800">
              <a:solidFill>
                <a:schemeClr val="bg1"/>
              </a:solidFill>
            </a:endParaRPr>
          </a:p>
        </p:txBody>
      </p:sp>
      <p:pic>
        <p:nvPicPr>
          <p:cNvPr id="7" name="Picture 6" descr="Logo&#10;&#10;Description automatically generated with low confidence">
            <a:extLst>
              <a:ext uri="{FF2B5EF4-FFF2-40B4-BE49-F238E27FC236}">
                <a16:creationId xmlns:a16="http://schemas.microsoft.com/office/drawing/2014/main" id="{74FC9EB1-7332-4D49-B349-AD68DC2CE0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a:t>ANY QUESTIONS?</a:t>
            </a:r>
          </a:p>
        </p:txBody>
      </p:sp>
      <p:sp>
        <p:nvSpPr>
          <p:cNvPr id="3" name="Rectangle 2">
            <a:extLst>
              <a:ext uri="{FF2B5EF4-FFF2-40B4-BE49-F238E27FC236}">
                <a16:creationId xmlns:a16="http://schemas.microsoft.com/office/drawing/2014/main" id="{2233E45A-96B3-382C-E8E8-C8FB67F79C92}"/>
              </a:ext>
            </a:extLst>
          </p:cNvPr>
          <p:cNvSpPr/>
          <p:nvPr userDrawn="1"/>
        </p:nvSpPr>
        <p:spPr>
          <a:xfrm>
            <a:off x="296867" y="172539"/>
            <a:ext cx="3838845" cy="1192192"/>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36D5F0-7738-0C50-6AC2-C387FA0CA705}"/>
              </a:ext>
            </a:extLst>
          </p:cNvPr>
          <p:cNvSpPr txBox="1"/>
          <p:nvPr userDrawn="1"/>
        </p:nvSpPr>
        <p:spPr>
          <a:xfrm>
            <a:off x="385395" y="263854"/>
            <a:ext cx="3750317" cy="1200329"/>
          </a:xfrm>
          <a:prstGeom prst="rect">
            <a:avLst/>
          </a:prstGeom>
          <a:noFill/>
        </p:spPr>
        <p:txBody>
          <a:bodyPr wrap="square">
            <a:spAutoFit/>
          </a:bodyPr>
          <a:lstStyle/>
          <a:p>
            <a:pPr algn="l"/>
            <a:r>
              <a:rPr lang="en-GB" sz="1200" b="0" i="0" err="1">
                <a:solidFill>
                  <a:schemeClr val="bg1"/>
                </a:solidFill>
                <a:effectLst>
                  <a:outerShdw blurRad="973532" sx="97073" sy="97073" algn="l" rotWithShape="0">
                    <a:prstClr val="black"/>
                  </a:outerShdw>
                </a:effectLst>
                <a:latin typeface="Univers LT Pro 45 Light" panose="020B0403020202020204" pitchFamily="34" charset="77"/>
              </a:rPr>
              <a:t>Kholood</a:t>
            </a:r>
            <a:r>
              <a:rPr lang="en-GB" sz="1200" b="0" i="0">
                <a:solidFill>
                  <a:schemeClr val="bg1"/>
                </a:solidFill>
                <a:effectLst>
                  <a:outerShdw blurRad="973532" sx="97073" sy="97073" algn="l" rotWithShape="0">
                    <a:prstClr val="black"/>
                  </a:outerShdw>
                </a:effectLst>
                <a:latin typeface="Univers LT Pro 45 Light" panose="020B0403020202020204" pitchFamily="34" charset="77"/>
              </a:rPr>
              <a:t> (middle row, right) at school in Taiz, Yemen, which is near a fighting zone. “I feel afraid when I walk to school because cars are speeding, and I’m scared of the shelling.” UNICEF is helping to pay teachers and supply school materials.</a:t>
            </a:r>
          </a:p>
          <a:p>
            <a:pPr algn="l"/>
            <a:endParaRPr lang="en-GB" sz="1200" b="0" i="0">
              <a:solidFill>
                <a:schemeClr val="bg1"/>
              </a:solidFill>
              <a:effectLst>
                <a:outerShdw blurRad="973532" sx="97073" sy="97073" algn="l" rotWithShape="0">
                  <a:prstClr val="black"/>
                </a:outerShdw>
              </a:effectLst>
              <a:latin typeface="Univers LT Pro 45 Light" panose="020B0403020202020204" pitchFamily="34" charset="77"/>
            </a:endParaRPr>
          </a:p>
        </p:txBody>
      </p:sp>
    </p:spTree>
    <p:extLst>
      <p:ext uri="{BB962C8B-B14F-4D97-AF65-F5344CB8AC3E}">
        <p14:creationId xmlns:p14="http://schemas.microsoft.com/office/powerpoint/2010/main" val="496800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erson holding a baby&#10;&#10;Description automatically generated with medium confidence">
            <a:extLst>
              <a:ext uri="{FF2B5EF4-FFF2-40B4-BE49-F238E27FC236}">
                <a16:creationId xmlns:a16="http://schemas.microsoft.com/office/drawing/2014/main" id="{F408A3E1-6305-F501-07FB-8B36F1728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EFA9420-A04A-9C4A-8C23-80C54DA277F5}"/>
              </a:ext>
            </a:extLst>
          </p:cNvPr>
          <p:cNvSpPr txBox="1"/>
          <p:nvPr userDrawn="1"/>
        </p:nvSpPr>
        <p:spPr>
          <a:xfrm rot="5400000">
            <a:off x="-442868" y="616399"/>
            <a:ext cx="1264025" cy="215444"/>
          </a:xfrm>
          <a:prstGeom prst="rect">
            <a:avLst/>
          </a:prstGeom>
          <a:noFill/>
        </p:spPr>
        <p:txBody>
          <a:bodyPr wrap="square">
            <a:spAutoFit/>
          </a:bodyPr>
          <a:lstStyle/>
          <a:p>
            <a:pPr algn="l"/>
            <a:r>
              <a:rPr lang="en-GB" sz="800" b="0" i="0">
                <a:solidFill>
                  <a:schemeClr val="bg1"/>
                </a:solidFill>
                <a:effectLst/>
                <a:latin typeface="Open Sans" panose="020B0606030504020204" pitchFamily="34" charset="0"/>
              </a:rPr>
              <a:t>© UNICEF/</a:t>
            </a:r>
            <a:r>
              <a:rPr lang="en-GB" sz="800" b="0" i="0" err="1">
                <a:solidFill>
                  <a:schemeClr val="bg1"/>
                </a:solidFill>
                <a:effectLst/>
                <a:latin typeface="Open Sans" panose="020B0606030504020204" pitchFamily="34" charset="0"/>
              </a:rPr>
              <a:t>Dejongh</a:t>
            </a:r>
            <a:endParaRPr lang="en-US" sz="800">
              <a:solidFill>
                <a:schemeClr val="bg1"/>
              </a:solidFill>
            </a:endParaRPr>
          </a:p>
        </p:txBody>
      </p:sp>
      <p:pic>
        <p:nvPicPr>
          <p:cNvPr id="9" name="Picture 8" descr="Logo&#10;&#10;Description automatically generated with low confidence">
            <a:extLst>
              <a:ext uri="{FF2B5EF4-FFF2-40B4-BE49-F238E27FC236}">
                <a16:creationId xmlns:a16="http://schemas.microsoft.com/office/drawing/2014/main" id="{EF95C779-26BA-4B4F-89CC-F41238FC33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a:t>ANY QUESTIONS?</a:t>
            </a:r>
          </a:p>
        </p:txBody>
      </p:sp>
      <p:sp>
        <p:nvSpPr>
          <p:cNvPr id="2" name="TextBox 1">
            <a:extLst>
              <a:ext uri="{FF2B5EF4-FFF2-40B4-BE49-F238E27FC236}">
                <a16:creationId xmlns:a16="http://schemas.microsoft.com/office/drawing/2014/main" id="{05EA6E70-628D-2583-9EC1-9C096A2684E6}"/>
              </a:ext>
            </a:extLst>
          </p:cNvPr>
          <p:cNvSpPr txBox="1"/>
          <p:nvPr userDrawn="1"/>
        </p:nvSpPr>
        <p:spPr>
          <a:xfrm>
            <a:off x="8844735" y="5612278"/>
            <a:ext cx="3154680" cy="1200329"/>
          </a:xfrm>
          <a:prstGeom prst="rect">
            <a:avLst/>
          </a:prstGeom>
          <a:noFill/>
        </p:spPr>
        <p:txBody>
          <a:bodyPr wrap="square">
            <a:spAutoFit/>
          </a:bodyPr>
          <a:lstStyle/>
          <a:p>
            <a:pPr algn="r"/>
            <a:r>
              <a:rPr lang="en-GB" sz="1200" b="0" i="0">
                <a:solidFill>
                  <a:schemeClr val="bg1"/>
                </a:solidFill>
                <a:latin typeface="Univers LT Pro 45 Light" panose="020B0403020202020204" pitchFamily="34" charset="77"/>
              </a:rPr>
              <a:t>Tato </a:t>
            </a:r>
            <a:r>
              <a:rPr lang="en-GB" sz="1200" b="0" i="0" err="1">
                <a:solidFill>
                  <a:schemeClr val="bg1"/>
                </a:solidFill>
                <a:latin typeface="Univers LT Pro 45 Light" panose="020B0403020202020204" pitchFamily="34" charset="77"/>
              </a:rPr>
              <a:t>Guyo</a:t>
            </a:r>
            <a:r>
              <a:rPr lang="en-GB" sz="1200" b="0" i="0">
                <a:solidFill>
                  <a:schemeClr val="bg1"/>
                </a:solidFill>
                <a:latin typeface="Univers LT Pro 45 Light" panose="020B0403020202020204" pitchFamily="34" charset="77"/>
              </a:rPr>
              <a:t> holds her 5-month-old baby Dessa. Tato regularly measures Dessa's arm with a MUAC measuring tape supplied by UNICEF Ethiopia to make sure any signs of low-weight are spotted early. </a:t>
            </a:r>
          </a:p>
          <a:p>
            <a:pPr algn="r"/>
            <a:endParaRPr lang="en-GB"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1">
    <p:bg>
      <p:bgPr>
        <a:solidFill>
          <a:schemeClr val="bg1">
            <a:alpha val="97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2" name="Picture 1">
            <a:extLst>
              <a:ext uri="{FF2B5EF4-FFF2-40B4-BE49-F238E27FC236}">
                <a16:creationId xmlns:a16="http://schemas.microsoft.com/office/drawing/2014/main" id="{A033AC36-552C-2C57-A230-68CD33F8E796}"/>
              </a:ext>
            </a:extLst>
          </p:cNvPr>
          <p:cNvPicPr>
            <a:picLocks noChangeAspect="1"/>
          </p:cNvPicPr>
          <p:nvPr userDrawn="1"/>
        </p:nvPicPr>
        <p:blipFill>
          <a:blip r:embed="rId2"/>
          <a:stretch>
            <a:fillRect/>
          </a:stretch>
        </p:blipFill>
        <p:spPr>
          <a:xfrm>
            <a:off x="9667702" y="4884579"/>
            <a:ext cx="2386659" cy="1973421"/>
          </a:xfrm>
          <a:prstGeom prst="rect">
            <a:avLst/>
          </a:prstGeom>
        </p:spPr>
      </p:pic>
    </p:spTree>
    <p:extLst>
      <p:ext uri="{BB962C8B-B14F-4D97-AF65-F5344CB8AC3E}">
        <p14:creationId xmlns:p14="http://schemas.microsoft.com/office/powerpoint/2010/main" val="113587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1">
    <p:bg>
      <p:bgPr>
        <a:solidFill>
          <a:schemeClr val="bg1">
            <a:alpha val="97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1F3ECF-8109-7249-9325-13A2A94DC86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3" name="Picture 2">
            <a:extLst>
              <a:ext uri="{FF2B5EF4-FFF2-40B4-BE49-F238E27FC236}">
                <a16:creationId xmlns:a16="http://schemas.microsoft.com/office/drawing/2014/main" id="{3105D6F2-D91B-ED41-34DC-559A503D973D}"/>
              </a:ext>
            </a:extLst>
          </p:cNvPr>
          <p:cNvPicPr>
            <a:picLocks noChangeAspect="1"/>
          </p:cNvPicPr>
          <p:nvPr userDrawn="1"/>
        </p:nvPicPr>
        <p:blipFill>
          <a:blip r:embed="rId2"/>
          <a:stretch>
            <a:fillRect/>
          </a:stretch>
        </p:blipFill>
        <p:spPr>
          <a:xfrm>
            <a:off x="9634070" y="4882725"/>
            <a:ext cx="2383743" cy="1975275"/>
          </a:xfrm>
          <a:prstGeom prst="rect">
            <a:avLst/>
          </a:prstGeom>
        </p:spPr>
      </p:pic>
    </p:spTree>
    <p:extLst>
      <p:ext uri="{BB962C8B-B14F-4D97-AF65-F5344CB8AC3E}">
        <p14:creationId xmlns:p14="http://schemas.microsoft.com/office/powerpoint/2010/main" val="321988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child&#10;&#10;Description automatically generated">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D9801195-34CB-DC40-927A-4A8DAEDBEF69}"/>
              </a:ext>
            </a:extLst>
          </p:cNvPr>
          <p:cNvSpPr txBox="1"/>
          <p:nvPr userDrawn="1"/>
        </p:nvSpPr>
        <p:spPr>
          <a:xfrm rot="5400000">
            <a:off x="11516504" y="445315"/>
            <a:ext cx="1106071"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a:t>
            </a:r>
            <a:r>
              <a:rPr lang="en-GB" sz="800" b="0" i="0" err="1">
                <a:solidFill>
                  <a:schemeClr val="tx1"/>
                </a:solidFill>
                <a:effectLst/>
                <a:latin typeface="Univers LT Pro 45 Light" panose="020B0403020202020204" pitchFamily="34" charset="77"/>
              </a:rPr>
              <a:t>Matas</a:t>
            </a:r>
            <a:endParaRPr lang="en-US" sz="800" b="0" i="0">
              <a:solidFill>
                <a:schemeClr val="tx1"/>
              </a:solidFill>
              <a:latin typeface="Univers LT Pro 45 Light" panose="020B0403020202020204" pitchFamily="34" charset="77"/>
            </a:endParaRPr>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452731" y="553037"/>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10" name="Picture 9" descr="A picture containing text&#10;&#10;Description automatically generated">
            <a:extLst>
              <a:ext uri="{FF2B5EF4-FFF2-40B4-BE49-F238E27FC236}">
                <a16:creationId xmlns:a16="http://schemas.microsoft.com/office/drawing/2014/main" id="{55EF6537-FCE6-6C42-8DDB-2A986AEDA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3" name="TextBox 2">
            <a:extLst>
              <a:ext uri="{FF2B5EF4-FFF2-40B4-BE49-F238E27FC236}">
                <a16:creationId xmlns:a16="http://schemas.microsoft.com/office/drawing/2014/main" id="{CD31F192-E7AE-ADFE-8324-3CA672C9DAC5}"/>
              </a:ext>
            </a:extLst>
          </p:cNvPr>
          <p:cNvSpPr txBox="1"/>
          <p:nvPr userDrawn="1"/>
        </p:nvSpPr>
        <p:spPr>
          <a:xfrm>
            <a:off x="452731" y="5775356"/>
            <a:ext cx="3901060" cy="830997"/>
          </a:xfrm>
          <a:prstGeom prst="rect">
            <a:avLst/>
          </a:prstGeom>
          <a:noFill/>
        </p:spPr>
        <p:txBody>
          <a:bodyPr wrap="square">
            <a:spAutoFit/>
          </a:bodyPr>
          <a:lstStyle/>
          <a:p>
            <a:r>
              <a:rPr lang="en-GB" sz="1200" b="0" i="1">
                <a:latin typeface="Univers LT Pro 45 Light" panose="020B0403020202020204" pitchFamily="34" charset="77"/>
              </a:rPr>
              <a:t>"I wash my hands so germs don't get on them," </a:t>
            </a:r>
            <a:r>
              <a:rPr lang="en-GB" sz="1200" b="0" i="0">
                <a:latin typeface="Univers LT Pro 45 Light" panose="020B0403020202020204" pitchFamily="34" charset="77"/>
              </a:rPr>
              <a:t>says </a:t>
            </a:r>
            <a:r>
              <a:rPr lang="en-GB" sz="1200" b="0" i="0" err="1">
                <a:latin typeface="Univers LT Pro 45 Light" panose="020B0403020202020204" pitchFamily="34" charset="77"/>
              </a:rPr>
              <a:t>Dareen</a:t>
            </a:r>
            <a:r>
              <a:rPr lang="en-GB" sz="1200" b="0" i="0">
                <a:latin typeface="Univers LT Pro 45 Light" panose="020B0403020202020204" pitchFamily="34" charset="77"/>
              </a:rPr>
              <a:t>, 6, at school in Jordan. UNICEF is supporting the Government of Jordan to improve water, sanitation and hygiene facilities in schools.</a:t>
            </a:r>
            <a:endParaRPr lang="en-US" sz="1200" b="0" i="0">
              <a:latin typeface="Univers LT Pro 45 Light" panose="020B0403020202020204" pitchFamily="34" charset="77"/>
            </a:endParaRPr>
          </a:p>
        </p:txBody>
      </p:sp>
    </p:spTree>
    <p:extLst>
      <p:ext uri="{BB962C8B-B14F-4D97-AF65-F5344CB8AC3E}">
        <p14:creationId xmlns:p14="http://schemas.microsoft.com/office/powerpoint/2010/main" val="49807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person, indoor&#10;&#10;Description automatically generated">
            <a:extLst>
              <a:ext uri="{FF2B5EF4-FFF2-40B4-BE49-F238E27FC236}">
                <a16:creationId xmlns:a16="http://schemas.microsoft.com/office/drawing/2014/main" id="{DB59ED46-C3B4-7640-A292-9563A0F767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
          <a:stretch/>
        </p:blipFill>
        <p:spPr>
          <a:xfrm>
            <a:off x="0" y="0"/>
            <a:ext cx="12193832" cy="6858000"/>
          </a:xfrm>
          <a:prstGeom prst="rect">
            <a:avLst/>
          </a:prstGeom>
        </p:spPr>
      </p:pic>
      <p:sp>
        <p:nvSpPr>
          <p:cNvPr id="5" name="TextBox 4">
            <a:extLst>
              <a:ext uri="{FF2B5EF4-FFF2-40B4-BE49-F238E27FC236}">
                <a16:creationId xmlns:a16="http://schemas.microsoft.com/office/drawing/2014/main" id="{1AD9D7BD-B221-CE44-977E-46189A15DF9B}"/>
              </a:ext>
            </a:extLst>
          </p:cNvPr>
          <p:cNvSpPr txBox="1"/>
          <p:nvPr userDrawn="1"/>
        </p:nvSpPr>
        <p:spPr>
          <a:xfrm rot="5400000">
            <a:off x="11531242" y="445313"/>
            <a:ext cx="1106071"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Mulala</a:t>
            </a:r>
            <a:endParaRPr lang="en-US" sz="800" b="0" i="0">
              <a:solidFill>
                <a:schemeClr val="bg1"/>
              </a:solidFill>
              <a:latin typeface="Univers LT Pro 45 Light" panose="020B0403020202020204" pitchFamily="34" charset="77"/>
            </a:endParaRPr>
          </a:p>
        </p:txBody>
      </p:sp>
      <p:sp>
        <p:nvSpPr>
          <p:cNvPr id="10" name="Title 1">
            <a:extLst>
              <a:ext uri="{FF2B5EF4-FFF2-40B4-BE49-F238E27FC236}">
                <a16:creationId xmlns:a16="http://schemas.microsoft.com/office/drawing/2014/main" id="{FA28B210-FB01-6342-9CA4-878DECCF1B82}"/>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11" name="Picture 10" descr="A picture containing text&#10;&#10;Description automatically generated">
            <a:extLst>
              <a:ext uri="{FF2B5EF4-FFF2-40B4-BE49-F238E27FC236}">
                <a16:creationId xmlns:a16="http://schemas.microsoft.com/office/drawing/2014/main" id="{1E34638C-6902-BC44-AE0E-8F4B61FBFA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EC953A3-C48C-C563-F3E5-AEBD5D4414EC}"/>
              </a:ext>
            </a:extLst>
          </p:cNvPr>
          <p:cNvSpPr txBox="1"/>
          <p:nvPr userDrawn="1"/>
        </p:nvSpPr>
        <p:spPr>
          <a:xfrm>
            <a:off x="296866" y="295061"/>
            <a:ext cx="2674933" cy="830997"/>
          </a:xfrm>
          <a:prstGeom prst="rect">
            <a:avLst/>
          </a:prstGeom>
          <a:noFill/>
        </p:spPr>
        <p:txBody>
          <a:bodyPr wrap="square">
            <a:spAutoFit/>
          </a:bodyPr>
          <a:lstStyle/>
          <a:p>
            <a:r>
              <a:rPr lang="en-GB" sz="1200" b="0" i="0" err="1">
                <a:solidFill>
                  <a:schemeClr val="bg1"/>
                </a:solidFill>
                <a:latin typeface="Univers LT Pro 45 Light" panose="020B0403020202020204" pitchFamily="34" charset="77"/>
              </a:rPr>
              <a:t>Anaelah</a:t>
            </a:r>
            <a:r>
              <a:rPr lang="en-GB" sz="1200" b="0" i="0">
                <a:solidFill>
                  <a:schemeClr val="bg1"/>
                </a:solidFill>
                <a:latin typeface="Univers LT Pro 45 Light" panose="020B0403020202020204" pitchFamily="34" charset="77"/>
              </a:rPr>
              <a:t>, 3, receives polio vaccine drops during a UNICEF-supported immunisation campaign in Kinshasa, Democratic Republic of Congo.</a:t>
            </a:r>
          </a:p>
        </p:txBody>
      </p:sp>
    </p:spTree>
    <p:extLst>
      <p:ext uri="{BB962C8B-B14F-4D97-AF65-F5344CB8AC3E}">
        <p14:creationId xmlns:p14="http://schemas.microsoft.com/office/powerpoint/2010/main" val="318160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all in front of other people playing volleyball&#10;&#10;Description automatically generated with low confidence">
            <a:extLst>
              <a:ext uri="{FF2B5EF4-FFF2-40B4-BE49-F238E27FC236}">
                <a16:creationId xmlns:a16="http://schemas.microsoft.com/office/drawing/2014/main" id="{9E5D5364-B4BF-3574-57F8-EADBE7C496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558"/>
            <a:ext cx="12192000" cy="6850442"/>
          </a:xfrm>
          <a:prstGeom prst="rect">
            <a:avLst/>
          </a:prstGeom>
        </p:spPr>
      </p:pic>
      <p:sp>
        <p:nvSpPr>
          <p:cNvPr id="7" name="TextBox 6">
            <a:extLst>
              <a:ext uri="{FF2B5EF4-FFF2-40B4-BE49-F238E27FC236}">
                <a16:creationId xmlns:a16="http://schemas.microsoft.com/office/drawing/2014/main" id="{D5223A73-C9EE-6142-87A6-EE5302EC6B4F}"/>
              </a:ext>
            </a:extLst>
          </p:cNvPr>
          <p:cNvSpPr txBox="1"/>
          <p:nvPr userDrawn="1"/>
        </p:nvSpPr>
        <p:spPr>
          <a:xfrm rot="5400000">
            <a:off x="11421596" y="4158751"/>
            <a:ext cx="1106071"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a:t>
            </a:r>
            <a:r>
              <a:rPr lang="en-GB" sz="800" b="0" i="0" err="1">
                <a:solidFill>
                  <a:schemeClr val="tx1"/>
                </a:solidFill>
                <a:effectLst/>
                <a:latin typeface="Univers LT Pro 45 Light" panose="020B0403020202020204" pitchFamily="34" charset="77"/>
              </a:rPr>
              <a:t>Chikondi</a:t>
            </a:r>
            <a:endParaRPr lang="en-US" sz="800" b="0" i="0">
              <a:solidFill>
                <a:schemeClr val="tx1"/>
              </a:solidFill>
              <a:latin typeface="Univers LT Pro 45 Light" panose="020B0403020202020204" pitchFamily="34" charset="77"/>
            </a:endParaRPr>
          </a:p>
        </p:txBody>
      </p:sp>
      <p:sp>
        <p:nvSpPr>
          <p:cNvPr id="9" name="Title 1">
            <a:extLst>
              <a:ext uri="{FF2B5EF4-FFF2-40B4-BE49-F238E27FC236}">
                <a16:creationId xmlns:a16="http://schemas.microsoft.com/office/drawing/2014/main" id="{2BF99775-F5EA-5845-ACD1-9BD83E928D73}"/>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10" name="Picture 9" descr="A picture containing text&#10;&#10;Description automatically generated">
            <a:extLst>
              <a:ext uri="{FF2B5EF4-FFF2-40B4-BE49-F238E27FC236}">
                <a16:creationId xmlns:a16="http://schemas.microsoft.com/office/drawing/2014/main" id="{0A0AFA88-AF95-6A4A-BBF8-3231F2ACB5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21B2B51-C309-4562-38A8-20F151B44010}"/>
              </a:ext>
            </a:extLst>
          </p:cNvPr>
          <p:cNvSpPr txBox="1"/>
          <p:nvPr userDrawn="1"/>
        </p:nvSpPr>
        <p:spPr>
          <a:xfrm>
            <a:off x="8188036" y="305493"/>
            <a:ext cx="3631082" cy="646331"/>
          </a:xfrm>
          <a:prstGeom prst="rect">
            <a:avLst/>
          </a:prstGeom>
          <a:noFill/>
        </p:spPr>
        <p:txBody>
          <a:bodyPr wrap="square">
            <a:spAutoFit/>
          </a:bodyPr>
          <a:lstStyle/>
          <a:p>
            <a:pPr algn="r"/>
            <a:r>
              <a:rPr lang="en-GB" sz="1200" b="0" i="0">
                <a:solidFill>
                  <a:schemeClr val="tx1"/>
                </a:solidFill>
                <a:latin typeface="Univers LT Pro 45 Light" panose="020B0403020202020204" pitchFamily="34" charset="77"/>
              </a:rPr>
              <a:t>Steven, 14, plays football at a UNICEF–supported Children’s Corner in Malawi.</a:t>
            </a:r>
          </a:p>
          <a:p>
            <a:pPr algn="r"/>
            <a:endParaRPr lang="en-GB" sz="1200" b="0" i="0" err="1">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00361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child in front of a chalkboard&#10;&#10;Description automatically generated with low confidence">
            <a:extLst>
              <a:ext uri="{FF2B5EF4-FFF2-40B4-BE49-F238E27FC236}">
                <a16:creationId xmlns:a16="http://schemas.microsoft.com/office/drawing/2014/main" id="{ACCE846E-837C-1F4C-B072-ABC615FAC3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
          <a:stretch/>
        </p:blipFill>
        <p:spPr>
          <a:xfrm>
            <a:off x="0" y="0"/>
            <a:ext cx="12191999" cy="6858001"/>
          </a:xfrm>
          <a:prstGeom prst="rect">
            <a:avLst/>
          </a:prstGeom>
        </p:spPr>
      </p:pic>
      <p:sp>
        <p:nvSpPr>
          <p:cNvPr id="5" name="TextBox 4">
            <a:extLst>
              <a:ext uri="{FF2B5EF4-FFF2-40B4-BE49-F238E27FC236}">
                <a16:creationId xmlns:a16="http://schemas.microsoft.com/office/drawing/2014/main" id="{868B8ABE-34FF-4A42-A334-1710582EB8F3}"/>
              </a:ext>
            </a:extLst>
          </p:cNvPr>
          <p:cNvSpPr txBox="1"/>
          <p:nvPr userDrawn="1"/>
        </p:nvSpPr>
        <p:spPr>
          <a:xfrm rot="5400000">
            <a:off x="11511090" y="461460"/>
            <a:ext cx="1106071"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Taxta</a:t>
            </a:r>
            <a:endParaRPr lang="en-US" sz="800" b="0" i="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03605744-ECCC-5F43-BA9C-300A45595B1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9" name="Picture 8" descr="A picture containing text&#10;&#10;Description automatically generated">
            <a:extLst>
              <a:ext uri="{FF2B5EF4-FFF2-40B4-BE49-F238E27FC236}">
                <a16:creationId xmlns:a16="http://schemas.microsoft.com/office/drawing/2014/main" id="{7B344DC0-C178-FE40-886C-0BAC10E2B9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4" name="Rectangle 3">
            <a:extLst>
              <a:ext uri="{FF2B5EF4-FFF2-40B4-BE49-F238E27FC236}">
                <a16:creationId xmlns:a16="http://schemas.microsoft.com/office/drawing/2014/main" id="{8F7A32BE-F015-E965-BCF5-100F981B58C6}"/>
              </a:ext>
            </a:extLst>
          </p:cNvPr>
          <p:cNvSpPr/>
          <p:nvPr userDrawn="1"/>
        </p:nvSpPr>
        <p:spPr>
          <a:xfrm>
            <a:off x="296867" y="195689"/>
            <a:ext cx="3838845" cy="646331"/>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634648-3DBD-943E-90E5-E853059C76F0}"/>
              </a:ext>
            </a:extLst>
          </p:cNvPr>
          <p:cNvSpPr txBox="1"/>
          <p:nvPr userDrawn="1"/>
        </p:nvSpPr>
        <p:spPr>
          <a:xfrm>
            <a:off x="296867" y="295061"/>
            <a:ext cx="3828324" cy="646331"/>
          </a:xfrm>
          <a:prstGeom prst="rect">
            <a:avLst/>
          </a:prstGeom>
          <a:noFill/>
        </p:spPr>
        <p:txBody>
          <a:bodyPr wrap="square">
            <a:spAutoFit/>
          </a:bodyPr>
          <a:lstStyle/>
          <a:p>
            <a:pPr algn="l"/>
            <a:r>
              <a:rPr lang="en-GB" sz="1200" b="0" i="0" err="1">
                <a:solidFill>
                  <a:schemeClr val="bg1"/>
                </a:solidFill>
                <a:effectLst>
                  <a:outerShdw blurRad="50800" dist="38100" dir="2700000" algn="tl" rotWithShape="0">
                    <a:prstClr val="black">
                      <a:alpha val="8000"/>
                    </a:prstClr>
                  </a:outerShdw>
                </a:effectLst>
                <a:latin typeface="Univers LT Pro 45 Light" panose="020B0403020202020204" pitchFamily="34" charset="77"/>
              </a:rPr>
              <a:t>Abdikarim's</a:t>
            </a:r>
            <a:r>
              <a:rPr lang="en-GB" sz="1200" b="0" i="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 favourite subject is science. </a:t>
            </a:r>
            <a:r>
              <a:rPr lang="en-GB" sz="1200" b="0" i="1">
                <a:solidFill>
                  <a:schemeClr val="bg1"/>
                </a:solidFill>
                <a:effectLst>
                  <a:outerShdw blurRad="50800" dist="38100" dir="2700000" algn="tl" rotWithShape="0">
                    <a:prstClr val="black">
                      <a:alpha val="8000"/>
                    </a:prstClr>
                  </a:outerShdw>
                </a:effectLst>
                <a:latin typeface="Univers LT Pro 45 Light" panose="020B0403020202020204" pitchFamily="34" charset="77"/>
              </a:rPr>
              <a:t>"I want to be a doctor or an engineer", </a:t>
            </a:r>
            <a:r>
              <a:rPr lang="en-GB" sz="1200" b="0" i="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he says in school in Somalia.</a:t>
            </a:r>
          </a:p>
          <a:p>
            <a:pPr algn="l"/>
            <a:endParaRPr lang="en-GB" sz="1200" b="0" i="0">
              <a:solidFill>
                <a:schemeClr val="bg1"/>
              </a:solidFill>
              <a:effectLst>
                <a:outerShdw blurRad="50800" dist="38100" dir="2700000" algn="tl" rotWithShape="0">
                  <a:prstClr val="black">
                    <a:alpha val="8000"/>
                  </a:prstClr>
                </a:outerShdw>
              </a:effectLst>
              <a:latin typeface="Univers LT Pro 45 Light" panose="020B0403020202020204" pitchFamily="34" charset="77"/>
            </a:endParaRPr>
          </a:p>
        </p:txBody>
      </p:sp>
    </p:spTree>
    <p:extLst>
      <p:ext uri="{BB962C8B-B14F-4D97-AF65-F5344CB8AC3E}">
        <p14:creationId xmlns:p14="http://schemas.microsoft.com/office/powerpoint/2010/main" val="2059089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sitting at a desk in a classroom&#10;&#10;Description automatically generated with medium confidence">
            <a:extLst>
              <a:ext uri="{FF2B5EF4-FFF2-40B4-BE49-F238E27FC236}">
                <a16:creationId xmlns:a16="http://schemas.microsoft.com/office/drawing/2014/main" id="{BB7EA63E-2542-A454-61C6-1B02920DEB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54"/>
          <a:stretch/>
        </p:blipFill>
        <p:spPr>
          <a:xfrm>
            <a:off x="-1" y="0"/>
            <a:ext cx="12407445"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97EBCE2-35EC-D848-8FBA-82D3F2E022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5" name="TextBox 4">
            <a:extLst>
              <a:ext uri="{FF2B5EF4-FFF2-40B4-BE49-F238E27FC236}">
                <a16:creationId xmlns:a16="http://schemas.microsoft.com/office/drawing/2014/main" id="{089AA41E-3153-C641-9B67-D8EF9E9FAA85}"/>
              </a:ext>
            </a:extLst>
          </p:cNvPr>
          <p:cNvSpPr txBox="1"/>
          <p:nvPr userDrawn="1"/>
        </p:nvSpPr>
        <p:spPr>
          <a:xfrm rot="5400000">
            <a:off x="11531242" y="6197243"/>
            <a:ext cx="1106071" cy="215444"/>
          </a:xfrm>
          <a:prstGeom prst="rect">
            <a:avLst/>
          </a:prstGeom>
          <a:noFill/>
        </p:spPr>
        <p:txBody>
          <a:bodyPr wrap="square">
            <a:spAutoFit/>
          </a:bodyPr>
          <a:lstStyle/>
          <a:p>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Bashizi</a:t>
            </a:r>
            <a:endParaRPr lang="en-US" sz="800" b="0" i="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4334FCCD-D679-0849-8184-A4C4F197C6C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2" name="TextBox 1">
            <a:extLst>
              <a:ext uri="{FF2B5EF4-FFF2-40B4-BE49-F238E27FC236}">
                <a16:creationId xmlns:a16="http://schemas.microsoft.com/office/drawing/2014/main" id="{C343CEB0-4FC8-FED6-E876-B15F6286AE4E}"/>
              </a:ext>
            </a:extLst>
          </p:cNvPr>
          <p:cNvSpPr txBox="1"/>
          <p:nvPr userDrawn="1"/>
        </p:nvSpPr>
        <p:spPr>
          <a:xfrm>
            <a:off x="296867" y="193461"/>
            <a:ext cx="5247590" cy="830997"/>
          </a:xfrm>
          <a:prstGeom prst="rect">
            <a:avLst/>
          </a:prstGeom>
          <a:noFill/>
        </p:spPr>
        <p:txBody>
          <a:bodyPr wrap="square">
            <a:spAutoFit/>
          </a:bodyPr>
          <a:lstStyle/>
          <a:p>
            <a:pPr algn="l"/>
            <a:r>
              <a:rPr lang="en-GB" sz="1200" b="0" i="0">
                <a:solidFill>
                  <a:schemeClr val="tx1"/>
                </a:solidFill>
                <a:latin typeface="Univers LT Pro 45 Light" panose="020B0403020202020204" pitchFamily="34" charset="77"/>
              </a:rPr>
              <a:t>Dorcas, 10, says </a:t>
            </a:r>
            <a:r>
              <a:rPr lang="en-GB" sz="1200" b="0" i="1">
                <a:solidFill>
                  <a:schemeClr val="tx1"/>
                </a:solidFill>
                <a:latin typeface="Univers LT Pro 45 Light" panose="020B0403020202020204" pitchFamily="34" charset="77"/>
              </a:rPr>
              <a:t>"I'm going to finish my primary education soon and go on to secondary school to be a boat captain." </a:t>
            </a:r>
            <a:r>
              <a:rPr lang="en-GB" sz="1200" b="0" i="0">
                <a:solidFill>
                  <a:schemeClr val="tx1"/>
                </a:solidFill>
                <a:latin typeface="Univers LT Pro 45 Light" panose="020B0403020202020204" pitchFamily="34" charset="77"/>
              </a:rPr>
              <a:t>Her school near Goma, Democratic Republic of Congo, was rebuilt following a volcanic eruption. </a:t>
            </a:r>
          </a:p>
          <a:p>
            <a:pPr algn="l"/>
            <a:endParaRPr lang="en-GB" sz="1200" b="0" i="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87465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18/06/2025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738" r:id="rId1"/>
    <p:sldLayoutId id="2147483724" r:id="rId2"/>
    <p:sldLayoutId id="2147483725" r:id="rId3"/>
    <p:sldLayoutId id="2147483726" r:id="rId4"/>
    <p:sldLayoutId id="2147483688" r:id="rId5"/>
    <p:sldLayoutId id="2147483689" r:id="rId6"/>
    <p:sldLayoutId id="2147483693" r:id="rId7"/>
    <p:sldLayoutId id="2147483697" r:id="rId8"/>
    <p:sldLayoutId id="2147483698" r:id="rId9"/>
    <p:sldLayoutId id="2147483681" r:id="rId10"/>
    <p:sldLayoutId id="2147483680" r:id="rId11"/>
    <p:sldLayoutId id="2147483686" r:id="rId12"/>
    <p:sldLayoutId id="2147483706" r:id="rId13"/>
    <p:sldLayoutId id="2147483727" r:id="rId14"/>
    <p:sldLayoutId id="2147483709" r:id="rId15"/>
    <p:sldLayoutId id="2147483694" r:id="rId16"/>
    <p:sldLayoutId id="2147483733" r:id="rId17"/>
    <p:sldLayoutId id="2147483728" r:id="rId18"/>
    <p:sldLayoutId id="2147483734" r:id="rId19"/>
    <p:sldLayoutId id="2147483736" r:id="rId20"/>
    <p:sldLayoutId id="2147483735" r:id="rId21"/>
    <p:sldLayoutId id="2147483715" r:id="rId22"/>
    <p:sldLayoutId id="2147483737" r:id="rId23"/>
    <p:sldLayoutId id="2147483679" r:id="rId24"/>
    <p:sldLayoutId id="2147483696" r:id="rId25"/>
    <p:sldLayoutId id="2147483722" r:id="rId26"/>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hyperlink" Target="https://www.unicef.org.uk/rights-respecting-schools/resources/teaching-resources/best-practice-case-studies/integrating-childrens-rights-in-learning-at-craigdhu-primary-school/"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8.jp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educationendowmentfoundation.org.uk/education-evidence/guidance-reports/metacognition" TargetMode="External"/><Relationship Id="rId3" Type="http://schemas.openxmlformats.org/officeDocument/2006/relationships/hyperlink" Target="https://www.unicef.org.uk/rights-respecting-schools/strengthening-pupil-participation/" TargetMode="External"/><Relationship Id="rId7" Type="http://schemas.openxmlformats.org/officeDocument/2006/relationships/hyperlink" Target="https://www.unicef.org.uk/rights-respecting-schools/resources/teaching-resources/guidance-assemblies-lessons/the-lundy-model-article-12-in-practice/"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hyperlink" Target="https://www.unicef.org.uk/rights-respecting-schools/wp-content/uploads/sites/4/2023/05/Article-of-the-Week_Articles-29.pptx" TargetMode="External"/><Relationship Id="rId11" Type="http://schemas.openxmlformats.org/officeDocument/2006/relationships/hyperlink" Target="https://education.gov.scot/resources/circle-resource-to-support-inclusive-learning-and-collaborative-working-primary-and-secondary/" TargetMode="External"/><Relationship Id="rId5" Type="http://schemas.openxmlformats.org/officeDocument/2006/relationships/hyperlink" Target="https://www.unicef.org.uk/rights-respecting-schools/wp-content/uploads/sites/4/2022/09/Article-of-the-Week_Articles-28.pptx" TargetMode="External"/><Relationship Id="rId10" Type="http://schemas.openxmlformats.org/officeDocument/2006/relationships/hyperlink" Target="https://www.google.com/search?q=growth+mindset+carol+dweck&amp;sca_esv=bf2c799dee4adccd&amp;rlz=1C1GCEJ_enGB1117GB1118&amp;ei=oTcbaKi7I6CehbIPwYjHgQk&amp;ved=0ahUKEwjoj_XslJGNAxUgT0EAHUHEMZAQ4dUDCBA&amp;uact=5&amp;oq=growth+mindset+carol+dweck&amp;gs_lp=Egxnd3Mtd2l6LXNlcnAiGmdyb3d0aCBtaW5kc2V0IGNhcm9sIGR3ZWNrMgUQABiABDIFEC4YgAQyBRAAGIAEMgUQABiABDIFEAAYgAQyBRAAGIAEMgUQABiABDIFEAAYgAQyBRAAGIAEMgUQABiABEjPxgRQkmVYxpACcAJ4A5ABAJgB7AGgAcUQqgEGMC4xMS4yuAEDyAEA-AEBmAIRoALQEcICChAAGLADGNYEGEfCAg0QABiABBiwAxhDGIoFwgIOEAAYsAMY5AIY1gTYAQHCAhMQLhiABBiwAxhDGMgDGIoF2AEBwgIEEAAYR8ICChAAGIAEGEMYigWYAwDiAwUSATEgQIgGAZAGCLoGBggBEAEYCZIHBjQuMTAuM6AH6nGyBwYwLjEwLjO4B5UR&amp;sclient=gws-wiz-serp#fpstate=ive&amp;vld=cid:f9f852b8,vid:isHM1rEd3GE,st:0" TargetMode="External"/><Relationship Id="rId4" Type="http://schemas.openxmlformats.org/officeDocument/2006/relationships/hyperlink" Target="https://www.unicef.org.uk/rights-respecting-schools/wp-content/uploads/sites/4/2022/09/Article-of-the-Week_Article-12.pptx" TargetMode="External"/><Relationship Id="rId9" Type="http://schemas.openxmlformats.org/officeDocument/2006/relationships/hyperlink" Target="https://educationendowmentfoundation.org.uk/education-evidence/teaching-learning-toolkit/metacognition-and-self-regul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ideo" Target="https://www.youtube.com/embed/BNK7UXDK8IU?feature=oembed" TargetMode="Externa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https://education.gov.scot/resources/circle-resource-to-support-inclusive-learning-and-collaborative-working-primary-and-second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435FF9-73D8-158F-310E-34599EA23982}"/>
              </a:ext>
            </a:extLst>
          </p:cNvPr>
          <p:cNvSpPr txBox="1"/>
          <p:nvPr/>
        </p:nvSpPr>
        <p:spPr>
          <a:xfrm rot="16200000">
            <a:off x="11472812" y="597608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UNICEF/Maule-ffinch</a:t>
            </a:r>
            <a:endParaRPr lang="en-US" sz="800" b="0" i="0">
              <a:solidFill>
                <a:schemeClr val="bg1"/>
              </a:solidFill>
              <a:latin typeface="Univers LT Pro 45 Light" panose="020B0403020202020204" pitchFamily="34" charset="77"/>
            </a:endParaRPr>
          </a:p>
        </p:txBody>
      </p:sp>
      <p:sp>
        <p:nvSpPr>
          <p:cNvPr id="5" name="TextBox 4">
            <a:extLst>
              <a:ext uri="{FF2B5EF4-FFF2-40B4-BE49-F238E27FC236}">
                <a16:creationId xmlns:a16="http://schemas.microsoft.com/office/drawing/2014/main" id="{8C3EF259-6C02-AF3C-EF13-8E62F0FBD66F}"/>
              </a:ext>
            </a:extLst>
          </p:cNvPr>
          <p:cNvSpPr txBox="1"/>
          <p:nvPr/>
        </p:nvSpPr>
        <p:spPr>
          <a:xfrm rot="5400000">
            <a:off x="11569799"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Isaac</a:t>
            </a:r>
            <a:endParaRPr lang="en-US" sz="800" b="0" i="0">
              <a:solidFill>
                <a:schemeClr val="bg1"/>
              </a:solidFill>
              <a:latin typeface="Univers LT Pro 45 Light" panose="020B0403020202020204" pitchFamily="34" charset="77"/>
            </a:endParaRPr>
          </a:p>
        </p:txBody>
      </p:sp>
      <p:pic>
        <p:nvPicPr>
          <p:cNvPr id="3" name="Picture 2" descr="A group of children sitting at a table&#10;&#10;Description automatically generated">
            <a:extLst>
              <a:ext uri="{FF2B5EF4-FFF2-40B4-BE49-F238E27FC236}">
                <a16:creationId xmlns:a16="http://schemas.microsoft.com/office/drawing/2014/main" id="{2A062D1A-1B91-4C83-7F1A-DAA6020FF8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326"/>
          <a:stretch/>
        </p:blipFill>
        <p:spPr>
          <a:xfrm>
            <a:off x="0" y="-18093"/>
            <a:ext cx="12181981" cy="6876093"/>
          </a:xfrm>
          <a:prstGeom prst="rect">
            <a:avLst/>
          </a:prstGeom>
        </p:spPr>
      </p:pic>
      <p:pic>
        <p:nvPicPr>
          <p:cNvPr id="6" name="Picture 5">
            <a:extLst>
              <a:ext uri="{FF2B5EF4-FFF2-40B4-BE49-F238E27FC236}">
                <a16:creationId xmlns:a16="http://schemas.microsoft.com/office/drawing/2014/main" id="{DBB25F60-7737-798D-CA76-83F2C5D04D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10569" y="144091"/>
            <a:ext cx="2138010" cy="1771650"/>
          </a:xfrm>
          <a:prstGeom prst="rect">
            <a:avLst/>
          </a:prstGeom>
        </p:spPr>
      </p:pic>
      <p:sp>
        <p:nvSpPr>
          <p:cNvPr id="9" name="Rectangle 8">
            <a:extLst>
              <a:ext uri="{FF2B5EF4-FFF2-40B4-BE49-F238E27FC236}">
                <a16:creationId xmlns:a16="http://schemas.microsoft.com/office/drawing/2014/main" id="{17C37525-B497-B4FA-1313-6783303F0D21}"/>
              </a:ext>
            </a:extLst>
          </p:cNvPr>
          <p:cNvSpPr/>
          <p:nvPr/>
        </p:nvSpPr>
        <p:spPr>
          <a:xfrm>
            <a:off x="8700754" y="4942259"/>
            <a:ext cx="3136796" cy="136475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dirty="0">
                <a:latin typeface="Arial Black"/>
              </a:rPr>
              <a:t>EXPLORING THE RIGHT TO EDUCATION</a:t>
            </a:r>
            <a:endParaRPr lang="en-GB" sz="2400" dirty="0">
              <a:latin typeface="Arial Black" panose="020B0A04020102020204" pitchFamily="34" charset="0"/>
            </a:endParaRPr>
          </a:p>
        </p:txBody>
      </p:sp>
      <p:pic>
        <p:nvPicPr>
          <p:cNvPr id="10" name="Picture 9" descr="A blue circle with white text">
            <a:extLst>
              <a:ext uri="{FF2B5EF4-FFF2-40B4-BE49-F238E27FC236}">
                <a16:creationId xmlns:a16="http://schemas.microsoft.com/office/drawing/2014/main" id="{CEB38EF2-BBDC-A0FB-D038-E1D11BECD6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10" y="4920367"/>
            <a:ext cx="3491248" cy="1786979"/>
          </a:xfrm>
          <a:prstGeom prst="rect">
            <a:avLst/>
          </a:prstGeom>
        </p:spPr>
      </p:pic>
      <p:sp>
        <p:nvSpPr>
          <p:cNvPr id="13" name="TextBox 12">
            <a:extLst>
              <a:ext uri="{FF2B5EF4-FFF2-40B4-BE49-F238E27FC236}">
                <a16:creationId xmlns:a16="http://schemas.microsoft.com/office/drawing/2014/main" id="{67F697D7-2243-42E3-C798-1242011FCCF1}"/>
              </a:ext>
            </a:extLst>
          </p:cNvPr>
          <p:cNvSpPr txBox="1"/>
          <p:nvPr/>
        </p:nvSpPr>
        <p:spPr>
          <a:xfrm rot="5400000">
            <a:off x="11396377" y="506198"/>
            <a:ext cx="1264025"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UNICEF/Maule-ffinch</a:t>
            </a:r>
            <a:endParaRPr lang="en-US" sz="8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296591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2" y="331284"/>
            <a:ext cx="3965743" cy="707807"/>
          </a:xfrm>
        </p:spPr>
        <p:txBody>
          <a:bodyPr/>
          <a:lstStyle/>
          <a:p>
            <a:r>
              <a:rPr lang="en-US"/>
              <a:t>CASE STUDY</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6" y="1203466"/>
            <a:ext cx="5305425" cy="259486"/>
          </a:xfrm>
        </p:spPr>
        <p:txBody>
          <a:bodyPr/>
          <a:lstStyle/>
          <a:p>
            <a:r>
              <a:rPr lang="en-GB" dirty="0">
                <a:latin typeface="Arial" panose="020B0604020202020204" pitchFamily="34" charset="0"/>
                <a:cs typeface="Arial" panose="020B0604020202020204" pitchFamily="34" charset="0"/>
              </a:rPr>
              <a:t>At </a:t>
            </a:r>
            <a:r>
              <a:rPr lang="en-GB" dirty="0" err="1">
                <a:latin typeface="Arial" panose="020B0604020202020204" pitchFamily="34" charset="0"/>
                <a:cs typeface="Arial" panose="020B0604020202020204" pitchFamily="34" charset="0"/>
              </a:rPr>
              <a:t>Craigdhu</a:t>
            </a:r>
            <a:r>
              <a:rPr lang="en-GB" dirty="0">
                <a:latin typeface="Arial" panose="020B0604020202020204" pitchFamily="34" charset="0"/>
                <a:cs typeface="Arial" panose="020B0604020202020204" pitchFamily="34" charset="0"/>
              </a:rPr>
              <a:t> Primary School, education is shaped by learners and children’s rights are central to everything.</a:t>
            </a:r>
            <a:endParaRPr lang="en-US"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CCD7AAC0-53AA-7542-961B-CC476A5151A7}"/>
              </a:ext>
            </a:extLst>
          </p:cNvPr>
          <p:cNvSpPr>
            <a:spLocks noGrp="1"/>
          </p:cNvSpPr>
          <p:nvPr>
            <p:ph type="body" sz="quarter" idx="21"/>
          </p:nvPr>
        </p:nvSpPr>
        <p:spPr>
          <a:xfrm>
            <a:off x="6535894" y="2089652"/>
            <a:ext cx="5305425" cy="367728"/>
          </a:xfrm>
        </p:spPr>
        <p:txBody>
          <a:bodyPr/>
          <a:lstStyle/>
          <a:p>
            <a:r>
              <a:rPr lang="en-US" b="1" dirty="0">
                <a:solidFill>
                  <a:srgbClr val="FF6937"/>
                </a:solidFill>
                <a:latin typeface="Arial" panose="020B0604020202020204" pitchFamily="34" charset="0"/>
                <a:cs typeface="Arial" panose="020B0604020202020204" pitchFamily="34" charset="0"/>
              </a:rPr>
              <a:t>Read the full case study </a:t>
            </a:r>
            <a:r>
              <a:rPr lang="en-US" b="1" dirty="0">
                <a:solidFill>
                  <a:srgbClr val="FF6937"/>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online</a:t>
            </a:r>
            <a:r>
              <a:rPr lang="en-US" dirty="0">
                <a:latin typeface="Arial" panose="020B0604020202020204" pitchFamily="34" charset="0"/>
                <a:cs typeface="Arial" panose="020B0604020202020204" pitchFamily="34" charset="0"/>
              </a:rPr>
              <a:t>.</a:t>
            </a:r>
          </a:p>
        </p:txBody>
      </p:sp>
      <p:sp>
        <p:nvSpPr>
          <p:cNvPr id="8" name="Text Placeholder 6">
            <a:extLst>
              <a:ext uri="{FF2B5EF4-FFF2-40B4-BE49-F238E27FC236}">
                <a16:creationId xmlns:a16="http://schemas.microsoft.com/office/drawing/2014/main" id="{25D64A00-2182-D471-1340-8F2FCB600A37}"/>
              </a:ext>
            </a:extLst>
          </p:cNvPr>
          <p:cNvSpPr txBox="1">
            <a:spLocks/>
          </p:cNvSpPr>
          <p:nvPr/>
        </p:nvSpPr>
        <p:spPr>
          <a:xfrm>
            <a:off x="6535894" y="2513513"/>
            <a:ext cx="5305425" cy="367728"/>
          </a:xfrm>
          <a:prstGeom prst="rect">
            <a:avLst/>
          </a:prstGeom>
        </p:spPr>
        <p:txBody>
          <a:bodyPr vert="horz" lIns="0" tIns="45720" rIns="91440" bIns="45720" rtlCol="0" anchor="t">
            <a:noAutofit/>
          </a:bodyPr>
          <a:lstStyle>
            <a:lvl1pPr marL="342900" indent="-342900" algn="l" defTabSz="914400" rtl="0" eaLnBrk="1" latinLnBrk="0" hangingPunct="1">
              <a:lnSpc>
                <a:spcPct val="90000"/>
              </a:lnSpc>
              <a:spcBef>
                <a:spcPts val="1000"/>
              </a:spcBef>
              <a:buClr>
                <a:srgbClr val="FF6937"/>
              </a:buClr>
              <a:buFont typeface="+mj-lt"/>
              <a:buAutoNum type="arabicPeriod"/>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solidFill>
                  <a:srgbClr val="1E1E1E"/>
                </a:solidFill>
                <a:latin typeface="Arial"/>
                <a:cs typeface="Arial"/>
              </a:rPr>
              <a:t>​​We started our Rights Respecting journey by listening to the voices of pupils, parents and all staff within our school community. This was a really rewarding experience as it gave us the opportunity to do a deep dive into our school and look at </a:t>
            </a:r>
            <a:r>
              <a:rPr lang="en-GB" sz="1400">
                <a:solidFill>
                  <a:srgbClr val="1E1E1E"/>
                </a:solidFill>
                <a:latin typeface="Arial"/>
                <a:cs typeface="Arial"/>
              </a:rPr>
              <a:t>the vision </a:t>
            </a:r>
            <a:r>
              <a:rPr lang="en-GB" sz="1400" dirty="0">
                <a:solidFill>
                  <a:srgbClr val="1E1E1E"/>
                </a:solidFill>
                <a:latin typeface="Arial"/>
                <a:cs typeface="Arial"/>
              </a:rPr>
              <a:t>and values and whether they truly represented us.</a:t>
            </a:r>
          </a:p>
          <a:p>
            <a:r>
              <a:rPr lang="en-GB" sz="1400" b="0" i="0" dirty="0" err="1">
                <a:solidFill>
                  <a:srgbClr val="1E1E1E"/>
                </a:solidFill>
                <a:effectLst/>
                <a:latin typeface="Arial" panose="020B0604020202020204" pitchFamily="34" charset="0"/>
                <a:cs typeface="Arial" panose="020B0604020202020204" pitchFamily="34" charset="0"/>
              </a:rPr>
              <a:t>Craigdhu</a:t>
            </a:r>
            <a:r>
              <a:rPr lang="en-GB" sz="1400" b="0" i="0" dirty="0">
                <a:solidFill>
                  <a:srgbClr val="1E1E1E"/>
                </a:solidFill>
                <a:effectLst/>
                <a:latin typeface="Arial" panose="020B0604020202020204" pitchFamily="34" charset="0"/>
                <a:cs typeface="Arial" panose="020B0604020202020204" pitchFamily="34" charset="0"/>
              </a:rPr>
              <a:t> Primary School is an enquiry-based learning school. This means that children take ownership of their learning and can focus on aspects of the curriculum  they are interested in. The children get the opportunity to use an enquiry cycle to guide them through their learning and this has helped them to become visible learners.</a:t>
            </a:r>
            <a:endParaRPr lang="en-GB" sz="1400" dirty="0">
              <a:solidFill>
                <a:srgbClr val="1E1E1E"/>
              </a:solidFill>
              <a:latin typeface="Arial" panose="020B0604020202020204" pitchFamily="34" charset="0"/>
              <a:cs typeface="Arial" panose="020B0604020202020204" pitchFamily="34" charset="0"/>
            </a:endParaRPr>
          </a:p>
          <a:p>
            <a:r>
              <a:rPr lang="en-GB" sz="1400" dirty="0">
                <a:solidFill>
                  <a:srgbClr val="1E1E1E"/>
                </a:solidFill>
                <a:latin typeface="Arial"/>
                <a:cs typeface="Arial"/>
              </a:rPr>
              <a:t>Learning though enquiry gives the children the opportunity to deep dive into subject areas over a period of 6-8 weeks so they can gain a depth and breadth of knowledge. The themes are related to the world around them and so they can see how the knowledge, skills and attitudes transfer into real life. There is strong focus on Learning for Sustainability within the school and the children understand the link that this has to the Sustainable Development Goals and their rights.</a:t>
            </a:r>
            <a:endParaRPr lang="en-US" sz="1400" dirty="0">
              <a:latin typeface="Arial"/>
              <a:cs typeface="Arial"/>
            </a:endParaRPr>
          </a:p>
        </p:txBody>
      </p:sp>
      <p:pic>
        <p:nvPicPr>
          <p:cNvPr id="11" name="Picture 10" descr="A person and person drawing on a large piece of paper&#10;&#10;Description automatically generated">
            <a:extLst>
              <a:ext uri="{FF2B5EF4-FFF2-40B4-BE49-F238E27FC236}">
                <a16:creationId xmlns:a16="http://schemas.microsoft.com/office/drawing/2014/main" id="{3DA5FE69-FBD3-CED2-6E48-9C9DA3F98DC0}"/>
              </a:ext>
            </a:extLst>
          </p:cNvPr>
          <p:cNvPicPr>
            <a:picLocks noChangeAspect="1"/>
          </p:cNvPicPr>
          <p:nvPr/>
        </p:nvPicPr>
        <p:blipFill rotWithShape="1">
          <a:blip r:embed="rId4">
            <a:extLst>
              <a:ext uri="{28A0092B-C50C-407E-A947-70E740481C1C}">
                <a14:useLocalDpi xmlns:a14="http://schemas.microsoft.com/office/drawing/2010/main" val="0"/>
              </a:ext>
            </a:extLst>
          </a:blip>
          <a:srcRect t="4980" b="12588"/>
          <a:stretch/>
        </p:blipFill>
        <p:spPr>
          <a:xfrm>
            <a:off x="0" y="0"/>
            <a:ext cx="6239690" cy="6858000"/>
          </a:xfrm>
          <a:prstGeom prst="rect">
            <a:avLst/>
          </a:prstGeom>
        </p:spPr>
      </p:pic>
      <p:sp>
        <p:nvSpPr>
          <p:cNvPr id="13" name="Rectangle 12">
            <a:extLst>
              <a:ext uri="{FF2B5EF4-FFF2-40B4-BE49-F238E27FC236}">
                <a16:creationId xmlns:a16="http://schemas.microsoft.com/office/drawing/2014/main" id="{10210CA6-10F0-5EAB-6DEC-CD5243E44641}"/>
              </a:ext>
            </a:extLst>
          </p:cNvPr>
          <p:cNvSpPr/>
          <p:nvPr/>
        </p:nvSpPr>
        <p:spPr>
          <a:xfrm>
            <a:off x="194835" y="140720"/>
            <a:ext cx="5651740" cy="704791"/>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41F5250-3936-5C9B-101C-B5A9A0316230}"/>
              </a:ext>
            </a:extLst>
          </p:cNvPr>
          <p:cNvSpPr txBox="1"/>
          <p:nvPr/>
        </p:nvSpPr>
        <p:spPr>
          <a:xfrm>
            <a:off x="287913" y="199180"/>
            <a:ext cx="5227062" cy="646331"/>
          </a:xfrm>
          <a:prstGeom prst="rect">
            <a:avLst/>
          </a:prstGeom>
          <a:noFill/>
        </p:spPr>
        <p:txBody>
          <a:bodyPr wrap="square">
            <a:spAutoFit/>
          </a:bodyPr>
          <a:lstStyle/>
          <a:p>
            <a:r>
              <a:rPr lang="en-GB" sz="1200" dirty="0" err="1">
                <a:solidFill>
                  <a:schemeClr val="bg1"/>
                </a:solidFill>
                <a:latin typeface="Univers LT Pro 45 Light" panose="020B0403020202020204" pitchFamily="34" charset="77"/>
              </a:rPr>
              <a:t>Craigdhu</a:t>
            </a:r>
            <a:r>
              <a:rPr lang="en-GB" sz="1200" dirty="0">
                <a:solidFill>
                  <a:schemeClr val="bg1"/>
                </a:solidFill>
                <a:latin typeface="Univers LT Pro 45 Light" panose="020B0403020202020204" pitchFamily="34" charset="77"/>
              </a:rPr>
              <a:t> Primary School is an enquiry-based learning school where children take ownership of their learning and can focus on aspects of the curriculum  they are interested in. </a:t>
            </a:r>
            <a:endParaRPr lang="en-US" sz="12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005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5B4B5-69A9-414B-94D4-B73447AD9CCF}"/>
              </a:ext>
            </a:extLst>
          </p:cNvPr>
          <p:cNvSpPr>
            <a:spLocks noGrp="1"/>
          </p:cNvSpPr>
          <p:nvPr>
            <p:ph type="body" sz="quarter" idx="14"/>
          </p:nvPr>
        </p:nvSpPr>
        <p:spPr>
          <a:xfrm>
            <a:off x="348753" y="531140"/>
            <a:ext cx="3918568" cy="714793"/>
          </a:xfrm>
        </p:spPr>
        <p:txBody>
          <a:bodyPr/>
          <a:lstStyle/>
          <a:p>
            <a:r>
              <a:rPr lang="en-US"/>
              <a:t>REFLECTION</a:t>
            </a:r>
          </a:p>
        </p:txBody>
      </p:sp>
      <p:sp>
        <p:nvSpPr>
          <p:cNvPr id="11" name="Text Placeholder 10">
            <a:extLst>
              <a:ext uri="{FF2B5EF4-FFF2-40B4-BE49-F238E27FC236}">
                <a16:creationId xmlns:a16="http://schemas.microsoft.com/office/drawing/2014/main" id="{E84187A1-4B13-FD1D-0491-0E5FA9420FCD}"/>
              </a:ext>
            </a:extLst>
          </p:cNvPr>
          <p:cNvSpPr>
            <a:spLocks noGrp="1"/>
          </p:cNvSpPr>
          <p:nvPr>
            <p:ph type="body" sz="quarter" idx="21"/>
          </p:nvPr>
        </p:nvSpPr>
        <p:spPr>
          <a:xfrm>
            <a:off x="348753" y="1549356"/>
            <a:ext cx="5305425" cy="5151122"/>
          </a:xfrm>
        </p:spPr>
        <p:txBody>
          <a:bodyPr vert="horz" lIns="0" tIns="45720" rIns="91440" bIns="45720" rtlCol="0" anchor="t">
            <a:normAutofit fontScale="70000" lnSpcReduction="20000"/>
          </a:bodyPr>
          <a:lstStyle/>
          <a:p>
            <a:pPr marL="0" indent="0" algn="l" rtl="0" fontAlgn="base">
              <a:buNone/>
            </a:pPr>
            <a:r>
              <a:rPr lang="en-GB" sz="3600" dirty="0">
                <a:solidFill>
                  <a:srgbClr val="000000"/>
                </a:solidFill>
                <a:latin typeface="Arial"/>
                <a:cs typeface="Arial"/>
              </a:rPr>
              <a:t>Take a few moments for personal thought and reflection:</a:t>
            </a:r>
            <a:r>
              <a:rPr lang="en-US" sz="3600" dirty="0">
                <a:solidFill>
                  <a:srgbClr val="000000"/>
                </a:solidFill>
                <a:latin typeface="Arial"/>
                <a:cs typeface="Arial"/>
              </a:rPr>
              <a:t>​</a:t>
            </a:r>
          </a:p>
          <a:p>
            <a:pPr marL="0" indent="0">
              <a:buNone/>
            </a:pPr>
            <a:endParaRPr lang="en-US" sz="3600" dirty="0">
              <a:solidFill>
                <a:srgbClr val="000000"/>
              </a:solidFill>
              <a:latin typeface="Arial"/>
              <a:cs typeface="Arial"/>
            </a:endParaRPr>
          </a:p>
          <a:p>
            <a:pPr fontAlgn="base"/>
            <a:r>
              <a:rPr lang="en-GB" sz="3600" dirty="0">
                <a:solidFill>
                  <a:srgbClr val="000000"/>
                </a:solidFill>
                <a:latin typeface="Arial" panose="020B0604020202020204" pitchFamily="34" charset="0"/>
              </a:rPr>
              <a:t>What are the benefits of including pupils in their learning?</a:t>
            </a:r>
            <a:endParaRPr lang="en-US" sz="3600" dirty="0">
              <a:solidFill>
                <a:srgbClr val="000000"/>
              </a:solidFill>
              <a:latin typeface="Arial" panose="020B0604020202020204" pitchFamily="34" charset="0"/>
            </a:endParaRPr>
          </a:p>
          <a:p>
            <a:pPr fontAlgn="base"/>
            <a:r>
              <a:rPr lang="en-GB" sz="3600" dirty="0">
                <a:solidFill>
                  <a:srgbClr val="000000"/>
                </a:solidFill>
                <a:latin typeface="Arial"/>
                <a:cs typeface="Arial"/>
              </a:rPr>
              <a:t>How can I, as a duty bearer, help learners to engage more actively with their learning?</a:t>
            </a:r>
            <a:r>
              <a:rPr lang="en-US" sz="3600" dirty="0">
                <a:solidFill>
                  <a:srgbClr val="000000"/>
                </a:solidFill>
                <a:latin typeface="Arial"/>
                <a:cs typeface="Arial"/>
              </a:rPr>
              <a:t>​</a:t>
            </a:r>
          </a:p>
          <a:p>
            <a:pPr fontAlgn="base"/>
            <a:r>
              <a:rPr lang="en-GB" sz="3600" dirty="0">
                <a:solidFill>
                  <a:srgbClr val="000000"/>
                </a:solidFill>
                <a:latin typeface="Arial" panose="020B0604020202020204" pitchFamily="34" charset="0"/>
              </a:rPr>
              <a:t>How can I support pupils to discuss metacognition so that they have the language to talk about shaping what and how they learn? </a:t>
            </a:r>
            <a:endParaRPr lang="en-US" sz="3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3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400"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GB" sz="2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600" b="0" dirty="0">
                <a:solidFill>
                  <a:srgbClr val="000000"/>
                </a:solidFill>
                <a:effectLst/>
                <a:latin typeface="Arial"/>
                <a:cs typeface="Arial"/>
              </a:rPr>
              <a:t> </a:t>
            </a:r>
          </a:p>
          <a:p>
            <a:endParaRPr lang="en-GB" sz="2600" b="0" dirty="0">
              <a:solidFill>
                <a:srgbClr val="000000"/>
              </a:solidFill>
              <a:effectLst/>
              <a:latin typeface="Arial"/>
              <a:cs typeface="Arial"/>
            </a:endParaRPr>
          </a:p>
          <a:p>
            <a:pPr marL="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457200" lvl="1"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84AD58B3-CEEB-1382-941A-4818B5FE636C}"/>
              </a:ext>
            </a:extLst>
          </p:cNvPr>
          <p:cNvSpPr txBox="1"/>
          <p:nvPr/>
        </p:nvSpPr>
        <p:spPr>
          <a:xfrm rot="5400000">
            <a:off x="11452265"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pic>
        <p:nvPicPr>
          <p:cNvPr id="6" name="Picture 5" descr="A child holding blue tubes&#10;&#10;Description automatically generated">
            <a:extLst>
              <a:ext uri="{FF2B5EF4-FFF2-40B4-BE49-F238E27FC236}">
                <a16:creationId xmlns:a16="http://schemas.microsoft.com/office/drawing/2014/main" id="{6C61AA12-B5B7-79A0-D77F-C19BE92CEF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85" r="16550"/>
          <a:stretch/>
        </p:blipFill>
        <p:spPr>
          <a:xfrm>
            <a:off x="5842659" y="-62344"/>
            <a:ext cx="6349341" cy="6920343"/>
          </a:xfrm>
          <a:prstGeom prst="rect">
            <a:avLst/>
          </a:prstGeom>
        </p:spPr>
      </p:pic>
      <p:sp>
        <p:nvSpPr>
          <p:cNvPr id="7" name="TextBox 6">
            <a:extLst>
              <a:ext uri="{FF2B5EF4-FFF2-40B4-BE49-F238E27FC236}">
                <a16:creationId xmlns:a16="http://schemas.microsoft.com/office/drawing/2014/main" id="{53AEEBC4-0F4E-3D4B-0370-6E580488D89A}"/>
              </a:ext>
            </a:extLst>
          </p:cNvPr>
          <p:cNvSpPr txBox="1"/>
          <p:nvPr/>
        </p:nvSpPr>
        <p:spPr>
          <a:xfrm rot="5400000">
            <a:off x="11344542" y="6425049"/>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93547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1" y="261836"/>
            <a:ext cx="3877004" cy="763400"/>
          </a:xfrm>
        </p:spPr>
        <p:txBody>
          <a:bodyPr/>
          <a:lstStyle/>
          <a:p>
            <a:r>
              <a:rPr lang="en-US"/>
              <a:t>RESOURCES</a:t>
            </a:r>
          </a:p>
        </p:txBody>
      </p:sp>
      <p:sp>
        <p:nvSpPr>
          <p:cNvPr id="4" name="Text Placeholder 3">
            <a:extLst>
              <a:ext uri="{FF2B5EF4-FFF2-40B4-BE49-F238E27FC236}">
                <a16:creationId xmlns:a16="http://schemas.microsoft.com/office/drawing/2014/main" id="{66AA8DC9-D358-ED48-A67B-054AB50D5A8B}"/>
              </a:ext>
            </a:extLst>
          </p:cNvPr>
          <p:cNvSpPr>
            <a:spLocks noGrp="1"/>
          </p:cNvSpPr>
          <p:nvPr>
            <p:ph type="body" sz="quarter" idx="17"/>
          </p:nvPr>
        </p:nvSpPr>
        <p:spPr>
          <a:xfrm>
            <a:off x="528635" y="1189611"/>
            <a:ext cx="11460165" cy="46522"/>
          </a:xfrm>
        </p:spPr>
        <p:txBody>
          <a:bodyPr vert="horz" lIns="0" tIns="45720" rIns="90000" bIns="45720" rtlCol="0" anchor="t">
            <a:noAutofit/>
          </a:bodyPr>
          <a:lstStyle/>
          <a:p>
            <a:r>
              <a:rPr lang="en-GB" dirty="0">
                <a:latin typeface="Univers LT Pro 45 Light"/>
              </a:rPr>
              <a:t>You may find the following resources useful for your work in including pupils in their learning:</a:t>
            </a:r>
            <a:endParaRPr lang="en-US" dirty="0">
              <a:latin typeface="Univers LT Pro 45 Light"/>
            </a:endParaRPr>
          </a:p>
        </p:txBody>
      </p:sp>
      <p:sp>
        <p:nvSpPr>
          <p:cNvPr id="6" name="TextBox 5">
            <a:extLst>
              <a:ext uri="{FF2B5EF4-FFF2-40B4-BE49-F238E27FC236}">
                <a16:creationId xmlns:a16="http://schemas.microsoft.com/office/drawing/2014/main" id="{4386A967-3C6A-3B65-26FA-F7913076689F}"/>
              </a:ext>
            </a:extLst>
          </p:cNvPr>
          <p:cNvSpPr txBox="1"/>
          <p:nvPr/>
        </p:nvSpPr>
        <p:spPr>
          <a:xfrm>
            <a:off x="528635" y="1482585"/>
            <a:ext cx="11543622" cy="3133615"/>
          </a:xfrm>
          <a:prstGeom prst="rect">
            <a:avLst/>
          </a:prstGeom>
          <a:noFill/>
        </p:spPr>
        <p:txBody>
          <a:bodyPr wrap="square" lIns="91440" tIns="45720" rIns="91440" bIns="45720" rtlCol="0" anchor="t">
            <a:spAutoFit/>
          </a:bodyPr>
          <a:lstStyle/>
          <a:p>
            <a:pPr marL="285750" indent="-285750">
              <a:lnSpc>
                <a:spcPct val="107000"/>
              </a:lnSpc>
              <a:buFont typeface="Arial" panose="020B0604020202020204" pitchFamily="34" charset="0"/>
              <a:buChar char="•"/>
            </a:pPr>
            <a:endParaRPr lang="en-GB" sz="1600" kern="100" dirty="0">
              <a:solidFill>
                <a:srgbClr val="FFFF00"/>
              </a:solidFill>
              <a:latin typeface="Arial" panose="020B0604020202020204" pitchFamily="34" charset="0"/>
              <a:ea typeface="Calibri"/>
              <a:cs typeface="Arial" panose="020B0604020202020204" pitchFamily="34" charset="0"/>
            </a:endParaRPr>
          </a:p>
          <a:p>
            <a:pPr marL="285750" indent="-285750">
              <a:lnSpc>
                <a:spcPct val="107000"/>
              </a:lnSpc>
              <a:buFont typeface="Arial" panose="020B0604020202020204" pitchFamily="34" charset="0"/>
              <a:buChar char="•"/>
            </a:pPr>
            <a:r>
              <a:rPr lang="en-GB" sz="1600" kern="100" dirty="0">
                <a:solidFill>
                  <a:srgbClr val="FFFF00"/>
                </a:solidFill>
                <a:latin typeface="Arial" panose="020B0604020202020204" pitchFamily="34" charset="0"/>
                <a:ea typeface="Calibri"/>
                <a:cs typeface="Arial" panose="020B0604020202020204" pitchFamily="34" charset="0"/>
              </a:rPr>
              <a:t>RRSA Training: </a:t>
            </a:r>
            <a:r>
              <a:rPr lang="en-GB" sz="1600" kern="100" dirty="0">
                <a:solidFill>
                  <a:srgbClr val="FFFF00"/>
                </a:solidFill>
                <a:latin typeface="Arial" panose="020B0604020202020204" pitchFamily="34" charset="0"/>
                <a:ea typeface="Calibri"/>
                <a:cs typeface="Arial" panose="020B0604020202020204" pitchFamily="34" charset="0"/>
                <a:hlinkClick r:id="rId3">
                  <a:extLst>
                    <a:ext uri="{A12FA001-AC4F-418D-AE19-62706E023703}">
                      <ahyp:hlinkClr xmlns:ahyp="http://schemas.microsoft.com/office/drawing/2018/hyperlinkcolor" val="tx"/>
                    </a:ext>
                  </a:extLst>
                </a:hlinkClick>
              </a:rPr>
              <a:t>Strengthening Pupil Participation</a:t>
            </a:r>
            <a:endParaRPr lang="en-GB" sz="1600" kern="100" dirty="0">
              <a:solidFill>
                <a:srgbClr val="FFFF00"/>
              </a:solidFill>
              <a:latin typeface="Arial" panose="020B0604020202020204" pitchFamily="34" charset="0"/>
              <a:ea typeface="Calibri"/>
              <a:cs typeface="Arial" panose="020B0604020202020204" pitchFamily="34" charset="0"/>
            </a:endParaRPr>
          </a:p>
          <a:p>
            <a:pPr marL="285750" indent="-285750">
              <a:lnSpc>
                <a:spcPct val="107000"/>
              </a:lnSpc>
              <a:buFont typeface="Arial" panose="020B0604020202020204" pitchFamily="34" charset="0"/>
              <a:buChar char="•"/>
            </a:pPr>
            <a:r>
              <a:rPr lang="en-GB" sz="1600" kern="100" dirty="0">
                <a:solidFill>
                  <a:srgbClr val="FFFF00"/>
                </a:solidFill>
                <a:latin typeface="Arial" panose="020B0604020202020204" pitchFamily="34" charset="0"/>
                <a:ea typeface="Calibri"/>
                <a:cs typeface="Arial" panose="020B0604020202020204" pitchFamily="34" charset="0"/>
              </a:rPr>
              <a:t>UNICEF UK's Article of the week packs (these ones may be especially relevant)</a:t>
            </a:r>
            <a:endParaRPr lang="en-GB" sz="1600" kern="100" dirty="0">
              <a:solidFill>
                <a:srgbClr val="FFFF00"/>
              </a:solidFill>
              <a:latin typeface="Arial" panose="020B0604020202020204" pitchFamily="34" charset="0"/>
              <a:ea typeface="Calibri"/>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a:lnSpc>
                <a:spcPct val="107000"/>
              </a:lnSpc>
            </a:pPr>
            <a:r>
              <a:rPr lang="en-GB" sz="1600" kern="100" dirty="0">
                <a:solidFill>
                  <a:srgbClr val="FFFF00"/>
                </a:solidFill>
                <a:latin typeface="Arial" panose="020B0604020202020204" pitchFamily="34" charset="0"/>
                <a:ea typeface="Calibri"/>
                <a:cs typeface="Arial" panose="020B0604020202020204" pitchFamily="34" charset="0"/>
              </a:rPr>
              <a:t>  </a:t>
            </a:r>
            <a:r>
              <a:rPr lang="en-GB" sz="1600" kern="100" dirty="0">
                <a:solidFill>
                  <a:srgbClr val="FFFF00"/>
                </a:solidFill>
                <a:latin typeface="Arial" panose="020B0604020202020204" pitchFamily="34" charset="0"/>
                <a:ea typeface="+mn-lt"/>
                <a:cs typeface="Arial" panose="020B0604020202020204" pitchFamily="34" charset="0"/>
                <a:hlinkClick r:id="rId4">
                  <a:extLst>
                    <a:ext uri="{A12FA001-AC4F-418D-AE19-62706E023703}">
                      <ahyp:hlinkClr xmlns:ahyp="http://schemas.microsoft.com/office/drawing/2018/hyperlinkcolor" val="tx"/>
                    </a:ext>
                  </a:extLst>
                </a:hlinkClick>
              </a:rPr>
              <a:t>Views of the Child – Article 12</a:t>
            </a:r>
            <a:r>
              <a:rPr lang="en-GB" sz="1600" kern="100" dirty="0">
                <a:solidFill>
                  <a:srgbClr val="FFFF00"/>
                </a:solidFill>
                <a:latin typeface="Arial" panose="020B0604020202020204" pitchFamily="34" charset="0"/>
                <a:ea typeface="+mn-lt"/>
                <a:cs typeface="Arial" panose="020B0604020202020204" pitchFamily="34" charset="0"/>
              </a:rPr>
              <a:t>, </a:t>
            </a:r>
            <a:r>
              <a:rPr lang="en-GB" sz="1600" kern="100" dirty="0">
                <a:solidFill>
                  <a:srgbClr val="FFFF00"/>
                </a:solidFill>
                <a:latin typeface="Arial" panose="020B0604020202020204" pitchFamily="34" charset="0"/>
                <a:ea typeface="+mn-lt"/>
                <a:cs typeface="Arial" panose="020B0604020202020204" pitchFamily="34" charset="0"/>
                <a:hlinkClick r:id="rId5">
                  <a:extLst>
                    <a:ext uri="{A12FA001-AC4F-418D-AE19-62706E023703}">
                      <ahyp:hlinkClr xmlns:ahyp="http://schemas.microsoft.com/office/drawing/2018/hyperlinkcolor" val="tx"/>
                    </a:ext>
                  </a:extLst>
                </a:hlinkClick>
              </a:rPr>
              <a:t>Right to Education – Article 28</a:t>
            </a:r>
            <a:r>
              <a:rPr lang="en-GB" sz="1600" kern="100" dirty="0">
                <a:solidFill>
                  <a:srgbClr val="FFFF00"/>
                </a:solidFill>
                <a:latin typeface="Arial" panose="020B0604020202020204" pitchFamily="34" charset="0"/>
                <a:ea typeface="+mn-lt"/>
                <a:cs typeface="Arial" panose="020B0604020202020204" pitchFamily="34" charset="0"/>
              </a:rPr>
              <a:t> and  </a:t>
            </a:r>
            <a:r>
              <a:rPr lang="en-GB" sz="1600" u="sng" kern="100" dirty="0">
                <a:solidFill>
                  <a:srgbClr val="FFFF00"/>
                </a:solidFill>
                <a:latin typeface="Arial" panose="020B0604020202020204" pitchFamily="34" charset="0"/>
                <a:ea typeface="+mn-lt"/>
                <a:cs typeface="Arial" panose="020B0604020202020204" pitchFamily="34" charset="0"/>
                <a:hlinkClick r:id="rId6">
                  <a:extLst>
                    <a:ext uri="{A12FA001-AC4F-418D-AE19-62706E023703}">
                      <ahyp:hlinkClr xmlns:ahyp="http://schemas.microsoft.com/office/drawing/2018/hyperlinkcolor" val="tx"/>
                    </a:ext>
                  </a:extLst>
                </a:hlinkClick>
              </a:rPr>
              <a:t>Goals of Education - Article 29 </a:t>
            </a:r>
            <a:endParaRPr lang="en-GB" sz="1600" kern="100" dirty="0">
              <a:solidFill>
                <a:srgbClr val="FFFF00"/>
              </a:solidFill>
              <a:latin typeface="Arial" panose="020B0604020202020204" pitchFamily="34" charset="0"/>
              <a:ea typeface="+mn-lt"/>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285750" indent="-285750">
              <a:lnSpc>
                <a:spcPct val="107000"/>
              </a:lnSpc>
              <a:buFont typeface="Arial" panose="020B0604020202020204" pitchFamily="34" charset="0"/>
              <a:buChar char="•"/>
            </a:pPr>
            <a:r>
              <a:rPr lang="en-GB" sz="1600" kern="100" dirty="0">
                <a:solidFill>
                  <a:srgbClr val="FFFF00"/>
                </a:solidFill>
                <a:latin typeface="Arial" panose="020B0604020202020204" pitchFamily="34" charset="0"/>
                <a:ea typeface="Calibri"/>
                <a:cs typeface="Arial" panose="020B0604020202020204" pitchFamily="34" charset="0"/>
                <a:hlinkClick r:id="rId7">
                  <a:extLst>
                    <a:ext uri="{A12FA001-AC4F-418D-AE19-62706E023703}">
                      <ahyp:hlinkClr xmlns:ahyp="http://schemas.microsoft.com/office/drawing/2018/hyperlinkcolor" val="tx"/>
                    </a:ext>
                  </a:extLst>
                </a:hlinkClick>
              </a:rPr>
              <a:t>The Lundy Model – Article 12 in Practice</a:t>
            </a:r>
            <a:endParaRPr lang="en-GB" sz="1600" kern="100" dirty="0">
              <a:solidFill>
                <a:srgbClr val="FFFF00"/>
              </a:solidFill>
              <a:latin typeface="Arial" panose="020B0604020202020204" pitchFamily="34" charset="0"/>
              <a:ea typeface="Calibri"/>
              <a:cs typeface="Arial" panose="020B0604020202020204" pitchFamily="34" charset="0"/>
            </a:endParaRPr>
          </a:p>
          <a:p>
            <a:pPr marL="285750" indent="-285750">
              <a:lnSpc>
                <a:spcPct val="107000"/>
              </a:lnSpc>
              <a:buFont typeface="Arial" panose="020B0604020202020204" pitchFamily="34" charset="0"/>
              <a:buChar char="•"/>
            </a:pPr>
            <a:r>
              <a:rPr lang="en-GB" sz="1600" kern="100" dirty="0">
                <a:solidFill>
                  <a:srgbClr val="FFFF00"/>
                </a:solidFill>
                <a:latin typeface="Arial" panose="020B0604020202020204" pitchFamily="34" charset="0"/>
                <a:ea typeface="Calibri"/>
                <a:cs typeface="Arial" panose="020B0604020202020204" pitchFamily="34" charset="0"/>
                <a:hlinkClick r:id="rId8">
                  <a:extLst>
                    <a:ext uri="{A12FA001-AC4F-418D-AE19-62706E023703}">
                      <ahyp:hlinkClr xmlns:ahyp="http://schemas.microsoft.com/office/drawing/2018/hyperlinkcolor" val="tx"/>
                    </a:ext>
                  </a:extLst>
                </a:hlinkClick>
              </a:rPr>
              <a:t>Education Endowment Foundation</a:t>
            </a:r>
            <a:endParaRPr lang="en-GB" sz="1600" kern="100" dirty="0">
              <a:solidFill>
                <a:srgbClr val="FFFF00"/>
              </a:solidFill>
              <a:latin typeface="Arial" panose="020B0604020202020204" pitchFamily="34" charset="0"/>
              <a:ea typeface="Calibri"/>
              <a:cs typeface="Arial" panose="020B0604020202020204" pitchFamily="34" charset="0"/>
            </a:endParaRPr>
          </a:p>
          <a:p>
            <a:pPr marL="285750" indent="-285750">
              <a:lnSpc>
                <a:spcPct val="107000"/>
              </a:lnSpc>
              <a:buFont typeface="Arial" panose="020B0604020202020204" pitchFamily="34" charset="0"/>
              <a:buChar char="•"/>
            </a:pPr>
            <a:r>
              <a:rPr lang="en-GB" sz="1600" kern="100" dirty="0">
                <a:solidFill>
                  <a:srgbClr val="FFFF00"/>
                </a:solidFill>
                <a:latin typeface="Arial" panose="020B0604020202020204" pitchFamily="34" charset="0"/>
                <a:ea typeface="Calibri"/>
                <a:cs typeface="Arial" panose="020B0604020202020204" pitchFamily="34" charset="0"/>
                <a:hlinkClick r:id="rId9">
                  <a:extLst>
                    <a:ext uri="{A12FA001-AC4F-418D-AE19-62706E023703}">
                      <ahyp:hlinkClr xmlns:ahyp="http://schemas.microsoft.com/office/drawing/2018/hyperlinkcolor" val="tx"/>
                    </a:ext>
                  </a:extLst>
                </a:hlinkClick>
              </a:rPr>
              <a:t>Metacognition</a:t>
            </a:r>
            <a:r>
              <a:rPr lang="en-GB" sz="1600" kern="100" dirty="0">
                <a:solidFill>
                  <a:srgbClr val="FFFF00"/>
                </a:solidFill>
                <a:latin typeface="Arial" panose="020B0604020202020204" pitchFamily="34" charset="0"/>
                <a:ea typeface="Calibri"/>
                <a:cs typeface="Arial" panose="020B0604020202020204" pitchFamily="34" charset="0"/>
              </a:rPr>
              <a:t> </a:t>
            </a:r>
            <a:r>
              <a:rPr lang="en-GB" sz="1600" kern="100" dirty="0">
                <a:solidFill>
                  <a:srgbClr val="FFFF00"/>
                </a:solidFill>
                <a:latin typeface="Arial" panose="020B0604020202020204" pitchFamily="34" charset="0"/>
                <a:ea typeface="+mn-lt"/>
                <a:cs typeface="Arial" panose="020B0604020202020204" pitchFamily="34" charset="0"/>
              </a:rPr>
              <a:t>provides language to help learners to discuss how they learn</a:t>
            </a:r>
          </a:p>
          <a:p>
            <a:pPr marL="285750" indent="-285750">
              <a:lnSpc>
                <a:spcPct val="107000"/>
              </a:lnSpc>
              <a:buFont typeface="Arial" panose="020B0604020202020204" pitchFamily="34" charset="0"/>
              <a:buChar char="•"/>
            </a:pPr>
            <a:r>
              <a:rPr lang="en-GB" sz="1600" kern="100" dirty="0">
                <a:solidFill>
                  <a:srgbClr val="FFFF00"/>
                </a:solidFill>
                <a:latin typeface="Arial" panose="020B0604020202020204" pitchFamily="34" charset="0"/>
                <a:ea typeface="Calibri"/>
                <a:cs typeface="Arial" panose="020B0604020202020204" pitchFamily="34" charset="0"/>
                <a:hlinkClick r:id="rId10">
                  <a:extLst>
                    <a:ext uri="{A12FA001-AC4F-418D-AE19-62706E023703}">
                      <ahyp:hlinkClr xmlns:ahyp="http://schemas.microsoft.com/office/drawing/2018/hyperlinkcolor" val="tx"/>
                    </a:ext>
                  </a:extLst>
                </a:hlinkClick>
              </a:rPr>
              <a:t>Growth Mindset</a:t>
            </a:r>
            <a:r>
              <a:rPr lang="en-GB" sz="1600" kern="100" dirty="0">
                <a:solidFill>
                  <a:srgbClr val="FFFF00"/>
                </a:solidFill>
                <a:latin typeface="Arial" panose="020B0604020202020204" pitchFamily="34" charset="0"/>
                <a:ea typeface="Calibri"/>
                <a:cs typeface="Arial" panose="020B0604020202020204" pitchFamily="34" charset="0"/>
              </a:rPr>
              <a:t> is an approach to build resilience in learning and is used by many schools</a:t>
            </a:r>
          </a:p>
          <a:p>
            <a:pPr marL="285750" indent="-285750">
              <a:lnSpc>
                <a:spcPct val="107000"/>
              </a:lnSpc>
              <a:buFont typeface="Arial" panose="020B0604020202020204" pitchFamily="34" charset="0"/>
              <a:buChar char="•"/>
            </a:pPr>
            <a:r>
              <a:rPr lang="en-GB" sz="1600" kern="100" dirty="0">
                <a:solidFill>
                  <a:srgbClr val="FFFF00"/>
                </a:solidFill>
                <a:latin typeface="Arial" panose="020B0604020202020204" pitchFamily="34" charset="0"/>
                <a:ea typeface="Calibri"/>
                <a:cs typeface="Arial" panose="020B0604020202020204" pitchFamily="34" charset="0"/>
                <a:hlinkClick r:id="rId11">
                  <a:extLst>
                    <a:ext uri="{A12FA001-AC4F-418D-AE19-62706E023703}">
                      <ahyp:hlinkClr xmlns:ahyp="http://schemas.microsoft.com/office/drawing/2018/hyperlinkcolor" val="tx"/>
                    </a:ext>
                  </a:extLst>
                </a:hlinkClick>
              </a:rPr>
              <a:t>Circle resources</a:t>
            </a:r>
            <a:r>
              <a:rPr lang="en-GB" sz="2400" dirty="0">
                <a:solidFill>
                  <a:srgbClr val="FFFF00"/>
                </a:solidFill>
                <a:latin typeface="Arial" panose="020B0604020202020204" pitchFamily="34" charset="0"/>
                <a:cs typeface="Arial" panose="020B0604020202020204" pitchFamily="34" charset="0"/>
              </a:rPr>
              <a:t> </a:t>
            </a:r>
            <a:r>
              <a:rPr lang="en-GB" sz="1600" kern="100" dirty="0">
                <a:solidFill>
                  <a:srgbClr val="FFFF00"/>
                </a:solidFill>
                <a:latin typeface="Arial" panose="020B0604020202020204" pitchFamily="34" charset="0"/>
                <a:ea typeface="Calibri"/>
                <a:cs typeface="Arial" panose="020B0604020202020204" pitchFamily="34" charset="0"/>
              </a:rPr>
              <a:t>to </a:t>
            </a:r>
            <a:r>
              <a:rPr lang="en-GB" sz="1600" kern="100" dirty="0">
                <a:solidFill>
                  <a:srgbClr val="FFFF00"/>
                </a:solidFill>
                <a:latin typeface="Arial" panose="020B0604020202020204" pitchFamily="34" charset="0"/>
                <a:ea typeface="+mn-lt"/>
                <a:cs typeface="Arial" panose="020B0604020202020204" pitchFamily="34" charset="0"/>
              </a:rPr>
              <a:t>support Inclusive Learning and Collaborative Working in Primary and Secondary settings</a:t>
            </a:r>
          </a:p>
          <a:p>
            <a:pPr lvl="0">
              <a:lnSpc>
                <a:spcPct val="107000"/>
              </a:lnSpc>
            </a:pPr>
            <a:endParaRPr lang="en-GB" sz="1600" kern="100" dirty="0">
              <a:solidFill>
                <a:srgbClr val="FFFF00"/>
              </a:solidFill>
              <a:effectLst/>
              <a:latin typeface="Arial"/>
              <a:ea typeface="Calibri"/>
              <a:cs typeface="Arial"/>
            </a:endParaRPr>
          </a:p>
          <a:p>
            <a:pPr lvl="0">
              <a:lnSpc>
                <a:spcPct val="107000"/>
              </a:lnSpc>
            </a:pPr>
            <a:endParaRPr lang="en-GB" kern="100" dirty="0">
              <a:solidFill>
                <a:srgbClr val="FFFF00"/>
              </a:solidFill>
              <a:latin typeface="Arial"/>
              <a:ea typeface="+mn-lt"/>
              <a:cs typeface="+mn-lt"/>
            </a:endParaRPr>
          </a:p>
        </p:txBody>
      </p:sp>
    </p:spTree>
    <p:extLst>
      <p:ext uri="{BB962C8B-B14F-4D97-AF65-F5344CB8AC3E}">
        <p14:creationId xmlns:p14="http://schemas.microsoft.com/office/powerpoint/2010/main" val="840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624515" y="472562"/>
            <a:ext cx="3558350" cy="714793"/>
          </a:xfrm>
        </p:spPr>
        <p:txBody>
          <a:bodyPr/>
          <a:lstStyle/>
          <a:p>
            <a:r>
              <a:rPr lang="en-US"/>
              <a:t>CONTENTS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2707" y="288319"/>
            <a:ext cx="2247510" cy="1083281"/>
          </a:xfrm>
          <a:prstGeom prst="rect">
            <a:avLst/>
          </a:prstGeom>
        </p:spPr>
      </p:pic>
      <p:sp>
        <p:nvSpPr>
          <p:cNvPr id="3" name="TextBox 2">
            <a:extLst>
              <a:ext uri="{FF2B5EF4-FFF2-40B4-BE49-F238E27FC236}">
                <a16:creationId xmlns:a16="http://schemas.microsoft.com/office/drawing/2014/main" id="{2672D68A-7481-9C1B-3302-026616357CC4}"/>
              </a:ext>
            </a:extLst>
          </p:cNvPr>
          <p:cNvSpPr txBox="1"/>
          <p:nvPr/>
        </p:nvSpPr>
        <p:spPr>
          <a:xfrm>
            <a:off x="624515" y="1532871"/>
            <a:ext cx="9180743" cy="959943"/>
          </a:xfrm>
          <a:prstGeom prst="rect">
            <a:avLst/>
          </a:prstGeom>
          <a:noFill/>
        </p:spPr>
        <p:txBody>
          <a:bodyPr wrap="square">
            <a:spAutoFit/>
          </a:bodyPr>
          <a:lstStyle/>
          <a:p>
            <a:pPr lvl="0">
              <a:lnSpc>
                <a:spcPct val="107000"/>
              </a:lnSpc>
            </a:pPr>
            <a:r>
              <a:rPr lang="en-GB" dirty="0">
                <a:latin typeface="Arial" panose="020B0604020202020204" pitchFamily="34" charset="0"/>
                <a:ea typeface="Times New Roman" panose="02020603050405020304" pitchFamily="18" charset="0"/>
                <a:cs typeface="Arial" panose="020B0604020202020204" pitchFamily="34" charset="0"/>
              </a:rPr>
              <a:t>Topic: Exploring the Right to Education</a:t>
            </a:r>
          </a:p>
          <a:p>
            <a:pPr lvl="0">
              <a:lnSpc>
                <a:spcPct val="107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For each slide, please look at the presenter notes for </a:t>
            </a:r>
            <a:r>
              <a:rPr lang="en-GB" dirty="0">
                <a:latin typeface="Arial" panose="020B0604020202020204" pitchFamily="34" charset="0"/>
                <a:ea typeface="Times New Roman" panose="02020603050405020304" pitchFamily="18" charset="0"/>
                <a:cs typeface="Arial" panose="020B0604020202020204" pitchFamily="34" charset="0"/>
              </a:rPr>
              <a:t>delivery information.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E9954F83-BD92-2138-3CA3-4F4E33828D36}"/>
              </a:ext>
            </a:extLst>
          </p:cNvPr>
          <p:cNvSpPr txBox="1">
            <a:spLocks/>
          </p:cNvSpPr>
          <p:nvPr/>
        </p:nvSpPr>
        <p:spPr>
          <a:xfrm>
            <a:off x="624515" y="2367147"/>
            <a:ext cx="10054121" cy="4184302"/>
          </a:xfrm>
          <a:prstGeom prst="rect">
            <a:avLst/>
          </a:prstGeom>
        </p:spPr>
        <p:txBody>
          <a:bodyPr vert="horz" lIns="0" tIns="45720" rIns="91440" bIns="45720" numCol="2" rtlCol="0" anchor="t">
            <a:normAutofit/>
          </a:bodyPr>
          <a:lstStyle>
            <a:lvl1pPr marL="228600" indent="-228600" algn="l" defTabSz="914400" rtl="0" eaLnBrk="1" latinLnBrk="0" hangingPunct="1">
              <a:lnSpc>
                <a:spcPct val="90000"/>
              </a:lnSpc>
              <a:spcBef>
                <a:spcPts val="1000"/>
              </a:spcBef>
              <a:buClr>
                <a:srgbClr val="FFFF00"/>
              </a:buClr>
              <a:buFont typeface="Arial" panose="020B0604020202020204" pitchFamily="34" charset="0"/>
              <a:buChar char="•"/>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dirty="0">
                <a:solidFill>
                  <a:schemeClr val="tx1"/>
                </a:solidFill>
                <a:latin typeface="Arial" panose="020B0604020202020204" pitchFamily="34" charset="0"/>
                <a:cs typeface="Arial" panose="020B0604020202020204" pitchFamily="34" charset="0"/>
              </a:rPr>
              <a:t>Slide 3: Aims of the session</a:t>
            </a:r>
          </a:p>
          <a:p>
            <a:pPr>
              <a:lnSpc>
                <a:spcPct val="150000"/>
              </a:lnSpc>
            </a:pPr>
            <a:r>
              <a:rPr lang="en-GB" dirty="0">
                <a:solidFill>
                  <a:schemeClr val="tx1"/>
                </a:solidFill>
                <a:latin typeface="Arial" panose="020B0604020202020204" pitchFamily="34" charset="0"/>
                <a:cs typeface="Arial" panose="020B0604020202020204" pitchFamily="34" charset="0"/>
              </a:rPr>
              <a:t>Slide 4: Three ways to use this pack </a:t>
            </a:r>
          </a:p>
          <a:p>
            <a:pPr>
              <a:lnSpc>
                <a:spcPct val="150000"/>
              </a:lnSpc>
            </a:pPr>
            <a:r>
              <a:rPr lang="en-GB" dirty="0">
                <a:solidFill>
                  <a:schemeClr val="tx1"/>
                </a:solidFill>
                <a:latin typeface="Arial" panose="020B0604020202020204" pitchFamily="34" charset="0"/>
                <a:cs typeface="Arial" panose="020B0604020202020204" pitchFamily="34" charset="0"/>
              </a:rPr>
              <a:t>Slide 5 : Introducing this month’s Spotlight</a:t>
            </a:r>
          </a:p>
          <a:p>
            <a:pPr>
              <a:lnSpc>
                <a:spcPct val="150000"/>
              </a:lnSpc>
            </a:pPr>
            <a:r>
              <a:rPr lang="en-GB" dirty="0">
                <a:solidFill>
                  <a:schemeClr val="tx1"/>
                </a:solidFill>
                <a:latin typeface="Arial" panose="020B0604020202020204" pitchFamily="34" charset="0"/>
                <a:cs typeface="Arial" panose="020B0604020202020204" pitchFamily="34" charset="0"/>
              </a:rPr>
              <a:t>Slide 6: Links to RRSA Outcomes</a:t>
            </a:r>
          </a:p>
          <a:p>
            <a:pPr>
              <a:lnSpc>
                <a:spcPct val="150000"/>
              </a:lnSpc>
            </a:pPr>
            <a:r>
              <a:rPr lang="en-GB" dirty="0">
                <a:solidFill>
                  <a:schemeClr val="tx1"/>
                </a:solidFill>
                <a:latin typeface="Arial" panose="020B0604020202020204" pitchFamily="34" charset="0"/>
                <a:cs typeface="Arial" panose="020B0604020202020204" pitchFamily="34" charset="0"/>
              </a:rPr>
              <a:t>Slide 7: CRC Summary</a:t>
            </a:r>
          </a:p>
          <a:p>
            <a:pPr>
              <a:lnSpc>
                <a:spcPct val="150000"/>
              </a:lnSpc>
            </a:pPr>
            <a:r>
              <a:rPr lang="en-GB" dirty="0">
                <a:solidFill>
                  <a:schemeClr val="tx1"/>
                </a:solidFill>
                <a:latin typeface="Arial" panose="020B0604020202020204" pitchFamily="34" charset="0"/>
                <a:cs typeface="Arial" panose="020B0604020202020204" pitchFamily="34" charset="0"/>
              </a:rPr>
              <a:t>Slide 8: Let's Discuss </a:t>
            </a:r>
          </a:p>
          <a:p>
            <a:pPr>
              <a:lnSpc>
                <a:spcPct val="150000"/>
              </a:lnSpc>
            </a:pPr>
            <a:r>
              <a:rPr lang="en-GB" dirty="0">
                <a:solidFill>
                  <a:schemeClr val="tx1"/>
                </a:solidFill>
                <a:latin typeface="Arial" panose="020B0604020202020204" pitchFamily="34" charset="0"/>
                <a:cs typeface="Arial" panose="020B0604020202020204" pitchFamily="34" charset="0"/>
              </a:rPr>
              <a:t>Slide 9: Activities </a:t>
            </a:r>
          </a:p>
          <a:p>
            <a:pPr>
              <a:lnSpc>
                <a:spcPct val="150000"/>
              </a:lnSpc>
            </a:pPr>
            <a:r>
              <a:rPr lang="en-GB" dirty="0">
                <a:solidFill>
                  <a:schemeClr val="tx1"/>
                </a:solidFill>
                <a:latin typeface="Arial" panose="020B0604020202020204" pitchFamily="34" charset="0"/>
                <a:cs typeface="Arial" panose="020B0604020202020204" pitchFamily="34" charset="0"/>
              </a:rPr>
              <a:t>Slide 10: Case Study</a:t>
            </a:r>
          </a:p>
          <a:p>
            <a:pPr>
              <a:lnSpc>
                <a:spcPct val="150000"/>
              </a:lnSpc>
            </a:pPr>
            <a:r>
              <a:rPr lang="en-GB" dirty="0">
                <a:solidFill>
                  <a:schemeClr val="tx1"/>
                </a:solidFill>
                <a:latin typeface="Arial" panose="020B0604020202020204" pitchFamily="34" charset="0"/>
                <a:cs typeface="Arial" panose="020B0604020202020204" pitchFamily="34" charset="0"/>
              </a:rPr>
              <a:t>Slide 11: Reflection</a:t>
            </a:r>
          </a:p>
          <a:p>
            <a:pPr>
              <a:lnSpc>
                <a:spcPct val="150000"/>
              </a:lnSpc>
            </a:pPr>
            <a:r>
              <a:rPr lang="en-GB" dirty="0">
                <a:solidFill>
                  <a:schemeClr val="tx1"/>
                </a:solidFill>
                <a:latin typeface="Arial"/>
                <a:cs typeface="Arial"/>
              </a:rPr>
              <a:t>Slide 12: Resource Links</a:t>
            </a:r>
            <a:endParaRPr lang="en-GB" dirty="0">
              <a:solidFill>
                <a:schemeClr val="tx1"/>
              </a:solidFill>
              <a:latin typeface="Arial" panose="020B0604020202020204" pitchFamily="34" charset="0"/>
              <a:cs typeface="Arial" panose="020B0604020202020204" pitchFamily="34" charset="0"/>
            </a:endParaRPr>
          </a:p>
          <a:p>
            <a:pPr marL="0" indent="0">
              <a:lnSpc>
                <a:spcPct val="150000"/>
              </a:lnSpc>
              <a:buNone/>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59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528741" y="261836"/>
            <a:ext cx="5305320" cy="1219848"/>
          </a:xfrm>
        </p:spPr>
        <p:txBody>
          <a:bodyPr/>
          <a:lstStyle/>
          <a:p>
            <a:r>
              <a:rPr lang="en-US"/>
              <a:t>AIMS OF THE SESSION</a:t>
            </a:r>
          </a:p>
        </p:txBody>
      </p:sp>
      <p:sp>
        <p:nvSpPr>
          <p:cNvPr id="5" name="Text Placeholder 4">
            <a:extLst>
              <a:ext uri="{FF2B5EF4-FFF2-40B4-BE49-F238E27FC236}">
                <a16:creationId xmlns:a16="http://schemas.microsoft.com/office/drawing/2014/main" id="{01FC584A-600E-17FD-C6B0-D239F66A7042}"/>
              </a:ext>
            </a:extLst>
          </p:cNvPr>
          <p:cNvSpPr>
            <a:spLocks noGrp="1"/>
          </p:cNvSpPr>
          <p:nvPr>
            <p:ph type="body" sz="quarter" idx="21"/>
          </p:nvPr>
        </p:nvSpPr>
        <p:spPr>
          <a:xfrm>
            <a:off x="397772" y="1759864"/>
            <a:ext cx="5567258" cy="376415"/>
          </a:xfrm>
        </p:spPr>
        <p:txBody>
          <a:bodyPr vert="horz" lIns="0" tIns="45720" rIns="91440" bIns="45720" rtlCol="0" anchor="t">
            <a:normAutofit fontScale="25000" lnSpcReduction="20000"/>
          </a:bodyPr>
          <a:lstStyle/>
          <a:p>
            <a:pPr>
              <a:lnSpc>
                <a:spcPct val="120000"/>
              </a:lnSpc>
              <a:buSzPct val="150000"/>
            </a:pPr>
            <a:r>
              <a:rPr lang="en-GB" sz="8000" dirty="0">
                <a:solidFill>
                  <a:srgbClr val="000000"/>
                </a:solidFill>
                <a:latin typeface="Arial"/>
                <a:cs typeface="Arial"/>
              </a:rPr>
              <a:t>To reflect on current practice and identify ways to strengthen learner voice and participation, supporting children's right to an education that helps them value their learning. </a:t>
            </a:r>
          </a:p>
          <a:p>
            <a:pPr>
              <a:lnSpc>
                <a:spcPct val="120000"/>
              </a:lnSpc>
              <a:buSzPct val="150000"/>
            </a:pPr>
            <a:r>
              <a:rPr lang="en-GB" sz="8000" dirty="0">
                <a:solidFill>
                  <a:srgbClr val="000000"/>
                </a:solidFill>
                <a:latin typeface="Arial"/>
                <a:cs typeface="Arial"/>
              </a:rPr>
              <a:t>To explore practical strategies for empowering children to take an active and meaningful role in their own learning.</a:t>
            </a:r>
          </a:p>
          <a:p>
            <a:pPr>
              <a:lnSpc>
                <a:spcPct val="120000"/>
              </a:lnSpc>
              <a:buSzPct val="150000"/>
            </a:pPr>
            <a:r>
              <a:rPr lang="en-GB" sz="8000" dirty="0">
                <a:solidFill>
                  <a:srgbClr val="000000"/>
                </a:solidFill>
                <a:latin typeface="Arial"/>
                <a:cs typeface="Arial"/>
              </a:rPr>
              <a:t>To examine how valuing children's voices can positively shape the curriculum and promote greater engagement and motivation.</a:t>
            </a:r>
          </a:p>
          <a:p>
            <a:pPr>
              <a:lnSpc>
                <a:spcPct val="120000"/>
              </a:lnSpc>
              <a:buSzPct val="150000"/>
            </a:pPr>
            <a:r>
              <a:rPr lang="en-GB" sz="8000" dirty="0">
                <a:solidFill>
                  <a:srgbClr val="000000"/>
                </a:solidFill>
                <a:latin typeface="Arial"/>
                <a:cs typeface="Arial"/>
              </a:rPr>
              <a:t>To identify ways to foster inclusive, respectful classrooms where every child feels heard and where their rights are respected.</a:t>
            </a:r>
          </a:p>
          <a:p>
            <a:pPr marL="0" indent="0">
              <a:buSzPct val="150000"/>
              <a:buNone/>
            </a:pPr>
            <a:endParaRPr lang="en-GB" sz="8000" dirty="0">
              <a:solidFill>
                <a:srgbClr val="000000"/>
              </a:solidFill>
              <a:latin typeface="Arial"/>
              <a:cs typeface="Arial"/>
            </a:endParaRPr>
          </a:p>
          <a:p>
            <a:pPr marL="0" lvl="0" indent="0">
              <a:lnSpc>
                <a:spcPct val="107000"/>
              </a:lnSpc>
              <a:buNone/>
            </a:pPr>
            <a:r>
              <a:rPr lang="en-GB" sz="8000" kern="100" dirty="0">
                <a:effectLst/>
                <a:latin typeface="Arial" panose="020B0604020202020204" pitchFamily="34" charset="0"/>
                <a:ea typeface="Calibri" panose="020F0502020204030204" pitchFamily="34" charset="0"/>
                <a:cs typeface="Arial" panose="020B0604020202020204" pitchFamily="34" charset="0"/>
              </a:rPr>
              <a:t>​</a:t>
            </a:r>
          </a:p>
          <a:p>
            <a:pPr marL="0" indent="0">
              <a:lnSpc>
                <a:spcPct val="107000"/>
              </a:lnSpc>
              <a:buNone/>
            </a:pPr>
            <a:endParaRPr lang="en-GB" sz="8000" kern="100" dirty="0">
              <a:effectLst/>
              <a:latin typeface="Arial"/>
              <a:ea typeface="Calibri"/>
              <a:cs typeface="Arial"/>
            </a:endParaRP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1340" y="5829712"/>
            <a:ext cx="1845970" cy="889742"/>
          </a:xfrm>
          <a:prstGeom prst="rect">
            <a:avLst/>
          </a:prstGeom>
        </p:spPr>
      </p:pic>
    </p:spTree>
    <p:extLst>
      <p:ext uri="{BB962C8B-B14F-4D97-AF65-F5344CB8AC3E}">
        <p14:creationId xmlns:p14="http://schemas.microsoft.com/office/powerpoint/2010/main" val="306729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5896" y="280084"/>
            <a:ext cx="5305319" cy="1031803"/>
          </a:xfrm>
        </p:spPr>
        <p:txBody>
          <a:bodyPr/>
          <a:lstStyle/>
          <a:p>
            <a:r>
              <a:rPr lang="en-US" sz="3200"/>
              <a:t>THREE WAYS TO USE THIS PACK</a:t>
            </a:r>
          </a:p>
        </p:txBody>
      </p:sp>
      <p:sp>
        <p:nvSpPr>
          <p:cNvPr id="9" name="Text Placeholder 8">
            <a:extLst>
              <a:ext uri="{FF2B5EF4-FFF2-40B4-BE49-F238E27FC236}">
                <a16:creationId xmlns:a16="http://schemas.microsoft.com/office/drawing/2014/main" id="{2285ED3D-9B27-A665-E620-BB448480368C}"/>
              </a:ext>
            </a:extLst>
          </p:cNvPr>
          <p:cNvSpPr>
            <a:spLocks noGrp="1"/>
          </p:cNvSpPr>
          <p:nvPr>
            <p:ph type="body" sz="quarter" idx="17"/>
          </p:nvPr>
        </p:nvSpPr>
        <p:spPr>
          <a:xfrm>
            <a:off x="6535896" y="1441628"/>
            <a:ext cx="5305425" cy="259486"/>
          </a:xfrm>
        </p:spPr>
        <p:txBody>
          <a:bodyPr/>
          <a:lstStyle/>
          <a:p>
            <a:r>
              <a:rPr lang="en-GB"/>
              <a:t>DELETE THIS SLIDE BEFORE USING</a:t>
            </a:r>
          </a:p>
        </p:txBody>
      </p:sp>
      <p:sp>
        <p:nvSpPr>
          <p:cNvPr id="3" name="Text Placeholder 4">
            <a:extLst>
              <a:ext uri="{FF2B5EF4-FFF2-40B4-BE49-F238E27FC236}">
                <a16:creationId xmlns:a16="http://schemas.microsoft.com/office/drawing/2014/main" id="{316E67D6-ABF0-873B-5B00-6F586C03182F}"/>
              </a:ext>
            </a:extLst>
          </p:cNvPr>
          <p:cNvSpPr txBox="1">
            <a:spLocks/>
          </p:cNvSpPr>
          <p:nvPr/>
        </p:nvSpPr>
        <p:spPr>
          <a:xfrm>
            <a:off x="6616935" y="2570394"/>
            <a:ext cx="5305425" cy="37641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Clr>
                <a:srgbClr val="FF6937"/>
              </a:buClr>
              <a:buFont typeface="Arial" panose="020B0604020202020204" pitchFamily="34" charset="0"/>
              <a:buChar char="•"/>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7000"/>
              </a:lnSpc>
            </a:pPr>
            <a:endParaRPr lang="en-GB" kern="10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GB" b="1" kern="100">
                <a:solidFill>
                  <a:srgbClr val="00B0F0"/>
                </a:solidFill>
                <a:latin typeface="Arial" panose="020B0604020202020204" pitchFamily="34" charset="0"/>
                <a:ea typeface="Calibri" panose="020F0502020204030204" pitchFamily="34" charset="0"/>
                <a:cs typeface="Arial" panose="020B0604020202020204" pitchFamily="34" charset="0"/>
              </a:rPr>
              <a:t>If time is tight, </a:t>
            </a:r>
            <a:r>
              <a:rPr lang="en-GB" kern="100">
                <a:latin typeface="Arial" panose="020B0604020202020204" pitchFamily="34" charset="0"/>
                <a:ea typeface="Calibri" panose="020F0502020204030204" pitchFamily="34" charset="0"/>
                <a:cs typeface="Arial" panose="020B0604020202020204" pitchFamily="34" charset="0"/>
              </a:rPr>
              <a:t>use the ‘Spotlight on…’ slide and choose from the key discussion questions to explore with your colleagues. You may want to ask colleagues to consider a question before the session. </a:t>
            </a:r>
          </a:p>
          <a:p>
            <a:pPr marL="342900" indent="-342900">
              <a:lnSpc>
                <a:spcPct val="107000"/>
              </a:lnSpc>
              <a:buFont typeface="+mj-lt"/>
              <a:buAutoNum type="arabicPeriod"/>
            </a:pPr>
            <a:r>
              <a:rPr lang="en-GB" b="1" kern="100">
                <a:solidFill>
                  <a:srgbClr val="00B0F0"/>
                </a:solidFill>
                <a:latin typeface="Arial" panose="020B0604020202020204" pitchFamily="34" charset="0"/>
                <a:ea typeface="Calibri" panose="020F0502020204030204" pitchFamily="34" charset="0"/>
                <a:cs typeface="Arial" panose="020B0604020202020204" pitchFamily="34" charset="0"/>
              </a:rPr>
              <a:t>If you have longer, </a:t>
            </a:r>
            <a:r>
              <a:rPr lang="en-GB" kern="100">
                <a:latin typeface="Arial" panose="020B0604020202020204" pitchFamily="34" charset="0"/>
                <a:ea typeface="Calibri" panose="020F0502020204030204" pitchFamily="34" charset="0"/>
                <a:cs typeface="Arial" panose="020B0604020202020204" pitchFamily="34" charset="0"/>
              </a:rPr>
              <a:t>you can also choose some of the activities to explore.</a:t>
            </a:r>
          </a:p>
          <a:p>
            <a:pPr marL="342900" indent="-342900">
              <a:lnSpc>
                <a:spcPct val="107000"/>
              </a:lnSpc>
              <a:spcAft>
                <a:spcPts val="800"/>
              </a:spcAft>
              <a:buFont typeface="+mj-lt"/>
              <a:buAutoNum type="arabicPeriod"/>
            </a:pPr>
            <a:r>
              <a:rPr lang="en-GB" b="1" kern="100">
                <a:solidFill>
                  <a:srgbClr val="00B0F0"/>
                </a:solidFill>
                <a:latin typeface="Arial" panose="020B0604020202020204" pitchFamily="34" charset="0"/>
                <a:ea typeface="Calibri" panose="020F0502020204030204" pitchFamily="34" charset="0"/>
                <a:cs typeface="Arial" panose="020B0604020202020204" pitchFamily="34" charset="0"/>
              </a:rPr>
              <a:t>You may wish </a:t>
            </a:r>
            <a:r>
              <a:rPr lang="en-GB" kern="100">
                <a:latin typeface="Arial" panose="020B0604020202020204" pitchFamily="34" charset="0"/>
                <a:ea typeface="Calibri" panose="020F0502020204030204" pitchFamily="34" charset="0"/>
                <a:cs typeface="Arial" panose="020B0604020202020204" pitchFamily="34" charset="0"/>
              </a:rPr>
              <a:t>to cover the content over a      number of staff meeting sessions.</a:t>
            </a:r>
            <a:endParaRPr lang="en-GB" sz="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F7618A-F0BA-452F-894F-6678C49ABFED}"/>
              </a:ext>
            </a:extLst>
          </p:cNvPr>
          <p:cNvSpPr txBox="1"/>
          <p:nvPr/>
        </p:nvSpPr>
        <p:spPr>
          <a:xfrm>
            <a:off x="6454749" y="1798659"/>
            <a:ext cx="5467611" cy="959943"/>
          </a:xfrm>
          <a:prstGeom prst="rect">
            <a:avLst/>
          </a:prstGeom>
          <a:noFill/>
        </p:spPr>
        <p:txBody>
          <a:bodyPr wrap="square">
            <a:spAutoFit/>
          </a:bodyPr>
          <a:lstStyle/>
          <a:p>
            <a:pPr>
              <a:lnSpc>
                <a:spcPct val="107000"/>
              </a:lnSpc>
            </a:pPr>
            <a:r>
              <a:rPr lang="en-GB" kern="100">
                <a:latin typeface="Arial" panose="020B0604020202020204" pitchFamily="34" charset="0"/>
                <a:ea typeface="Calibri" panose="020F0502020204030204" pitchFamily="34" charset="0"/>
                <a:cs typeface="Arial" panose="020B0604020202020204" pitchFamily="34" charset="0"/>
              </a:rPr>
              <a:t>Read through the slides and notes pages to identify the most relevant activities for your colleagues and any preparation or resources needed. </a:t>
            </a:r>
          </a:p>
        </p:txBody>
      </p:sp>
    </p:spTree>
    <p:extLst>
      <p:ext uri="{BB962C8B-B14F-4D97-AF65-F5344CB8AC3E}">
        <p14:creationId xmlns:p14="http://schemas.microsoft.com/office/powerpoint/2010/main" val="4159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76319" y="364655"/>
            <a:ext cx="5210108" cy="699404"/>
          </a:xfrm>
        </p:spPr>
        <p:txBody>
          <a:bodyPr/>
          <a:lstStyle/>
          <a:p>
            <a:r>
              <a:rPr lang="en-US" dirty="0"/>
              <a:t>SPOTLIGHT ON…</a:t>
            </a:r>
          </a:p>
        </p:txBody>
      </p:sp>
      <p:pic>
        <p:nvPicPr>
          <p:cNvPr id="22" name="Picture 21">
            <a:extLst>
              <a:ext uri="{FF2B5EF4-FFF2-40B4-BE49-F238E27FC236}">
                <a16:creationId xmlns:a16="http://schemas.microsoft.com/office/drawing/2014/main" id="{BB98C116-16C5-125A-E618-570ACD368AAB}"/>
              </a:ext>
            </a:extLst>
          </p:cNvPr>
          <p:cNvPicPr>
            <a:picLocks noChangeAspect="1"/>
          </p:cNvPicPr>
          <p:nvPr/>
        </p:nvPicPr>
        <p:blipFill>
          <a:blip r:embed="rId4"/>
          <a:stretch>
            <a:fillRect/>
          </a:stretch>
        </p:blipFill>
        <p:spPr>
          <a:xfrm>
            <a:off x="9517392" y="103124"/>
            <a:ext cx="2382983" cy="1222466"/>
          </a:xfrm>
          <a:prstGeom prst="rect">
            <a:avLst/>
          </a:prstGeom>
        </p:spPr>
      </p:pic>
      <p:pic>
        <p:nvPicPr>
          <p:cNvPr id="28" name="Picture 27" descr="A blue rectangle with black border&#10;&#10;Description automatically generated">
            <a:extLst>
              <a:ext uri="{FF2B5EF4-FFF2-40B4-BE49-F238E27FC236}">
                <a16:creationId xmlns:a16="http://schemas.microsoft.com/office/drawing/2014/main" id="{5A43B42C-72CB-480E-6A7D-982C7842F1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66" y="1613850"/>
            <a:ext cx="7637332" cy="4233164"/>
          </a:xfrm>
          <a:prstGeom prst="rect">
            <a:avLst/>
          </a:prstGeom>
        </p:spPr>
      </p:pic>
      <p:sp>
        <p:nvSpPr>
          <p:cNvPr id="6" name="TextBox 5">
            <a:extLst>
              <a:ext uri="{FF2B5EF4-FFF2-40B4-BE49-F238E27FC236}">
                <a16:creationId xmlns:a16="http://schemas.microsoft.com/office/drawing/2014/main" id="{315D10FF-48A2-DFBC-F6FF-4E3FBCE30A1C}"/>
              </a:ext>
            </a:extLst>
          </p:cNvPr>
          <p:cNvSpPr txBox="1"/>
          <p:nvPr/>
        </p:nvSpPr>
        <p:spPr>
          <a:xfrm>
            <a:off x="476319" y="5847014"/>
            <a:ext cx="6093500" cy="646331"/>
          </a:xfrm>
          <a:prstGeom prst="rect">
            <a:avLst/>
          </a:prstGeom>
          <a:noFill/>
        </p:spPr>
        <p:txBody>
          <a:bodyPr wrap="square">
            <a:spAutoFit/>
          </a:bodyPr>
          <a:lstStyle/>
          <a:p>
            <a:pPr algn="ctr"/>
            <a:r>
              <a:rPr lang="en-GB" dirty="0">
                <a:solidFill>
                  <a:srgbClr val="00AEEF"/>
                </a:solidFill>
                <a:latin typeface="Arial"/>
                <a:cs typeface="Arial"/>
              </a:rPr>
              <a:t> Katelyn Farrenson, Professional Adviser RRSA, introduces this month’s Spotlight.</a:t>
            </a:r>
          </a:p>
        </p:txBody>
      </p:sp>
      <p:sp>
        <p:nvSpPr>
          <p:cNvPr id="4" name="TextBox 3">
            <a:extLst>
              <a:ext uri="{FF2B5EF4-FFF2-40B4-BE49-F238E27FC236}">
                <a16:creationId xmlns:a16="http://schemas.microsoft.com/office/drawing/2014/main" id="{E1AD1CED-B9B8-462E-7D18-990FE5F71570}"/>
              </a:ext>
            </a:extLst>
          </p:cNvPr>
          <p:cNvSpPr txBox="1"/>
          <p:nvPr/>
        </p:nvSpPr>
        <p:spPr>
          <a:xfrm>
            <a:off x="7496144" y="1613850"/>
            <a:ext cx="4404231" cy="5109027"/>
          </a:xfrm>
          <a:prstGeom prst="rect">
            <a:avLst/>
          </a:prstGeom>
          <a:noFill/>
        </p:spPr>
        <p:txBody>
          <a:bodyPr wrap="square" lIns="91440" tIns="45720" rIns="91440" bIns="45720" rtlCol="0" anchor="t">
            <a:spAutoFit/>
          </a:bodyPr>
          <a:lstStyle/>
          <a:p>
            <a:pPr>
              <a:lnSpc>
                <a:spcPct val="107000"/>
              </a:lnSpc>
              <a:spcAft>
                <a:spcPts val="800"/>
              </a:spcAft>
            </a:pPr>
            <a:r>
              <a:rPr lang="en-GB" dirty="0">
                <a:solidFill>
                  <a:srgbClr val="000000"/>
                </a:solidFill>
                <a:latin typeface="Arial"/>
                <a:cs typeface="Arial"/>
              </a:rPr>
              <a:t>Outcome 7 of the Rights Respecting Schools Award focuses on empowering children to be active participants in their learning and wider school life. This is a vital aspect of a rights respecting approach, as it recognises that children are not just passive recipients of education, but individuals with views, ideas and the capacity to influence change. When children are genuinely listened to and involved in decision-making, it strengthens their confidence, motivation and sense of belonging. Embedding pupil voice in school culture not only supports academic outcomes but wellbeing, inclusion and the development of lifelong citizenship skills. </a:t>
            </a:r>
            <a:endParaRPr lang="en-GB" sz="1800" dirty="0">
              <a:effectLst/>
              <a:latin typeface="Arial"/>
              <a:ea typeface="Calibri" panose="020F0502020204030204" pitchFamily="34" charset="0"/>
              <a:cs typeface="Arial"/>
            </a:endParaRPr>
          </a:p>
        </p:txBody>
      </p:sp>
      <p:pic>
        <p:nvPicPr>
          <p:cNvPr id="3" name="Online Media 2" title="Katelyn Farrenson, Professional Adviser, introduces Spotlight on exploring the Right to Education.">
            <a:hlinkClick r:id="" action="ppaction://media"/>
            <a:extLst>
              <a:ext uri="{FF2B5EF4-FFF2-40B4-BE49-F238E27FC236}">
                <a16:creationId xmlns:a16="http://schemas.microsoft.com/office/drawing/2014/main" id="{2E6682EA-ABCA-CC69-2BAD-5096B0649B1B}"/>
              </a:ext>
            </a:extLst>
          </p:cNvPr>
          <p:cNvPicPr>
            <a:picLocks noRot="1" noChangeAspect="1"/>
          </p:cNvPicPr>
          <p:nvPr>
            <a:videoFile r:link="rId1"/>
          </p:nvPr>
        </p:nvPicPr>
        <p:blipFill>
          <a:blip r:embed="rId6"/>
          <a:stretch>
            <a:fillRect/>
          </a:stretch>
        </p:blipFill>
        <p:spPr>
          <a:xfrm>
            <a:off x="1080265" y="2295332"/>
            <a:ext cx="5550414" cy="3135984"/>
          </a:xfrm>
          <a:prstGeom prst="rect">
            <a:avLst/>
          </a:prstGeom>
        </p:spPr>
      </p:pic>
    </p:spTree>
    <p:extLst>
      <p:ext uri="{BB962C8B-B14F-4D97-AF65-F5344CB8AC3E}">
        <p14:creationId xmlns:p14="http://schemas.microsoft.com/office/powerpoint/2010/main" val="19952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15637" y="529545"/>
            <a:ext cx="7401587" cy="699180"/>
          </a:xfrm>
        </p:spPr>
        <p:txBody>
          <a:bodyPr/>
          <a:lstStyle/>
          <a:p>
            <a:r>
              <a:rPr lang="en-US"/>
              <a:t>THE RRSA OUTCOMES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1629" y="615530"/>
            <a:ext cx="2344734" cy="1130142"/>
          </a:xfrm>
          <a:prstGeom prst="rect">
            <a:avLst/>
          </a:prstGeom>
        </p:spPr>
      </p:pic>
      <p:sp>
        <p:nvSpPr>
          <p:cNvPr id="3" name="TextBox 2">
            <a:extLst>
              <a:ext uri="{FF2B5EF4-FFF2-40B4-BE49-F238E27FC236}">
                <a16:creationId xmlns:a16="http://schemas.microsoft.com/office/drawing/2014/main" id="{D81F1537-1738-C5A9-B4E1-D39572EAE27B}"/>
              </a:ext>
            </a:extLst>
          </p:cNvPr>
          <p:cNvSpPr txBox="1"/>
          <p:nvPr/>
        </p:nvSpPr>
        <p:spPr>
          <a:xfrm>
            <a:off x="415637" y="1830357"/>
            <a:ext cx="11349003" cy="4203908"/>
          </a:xfrm>
          <a:prstGeom prst="rect">
            <a:avLst/>
          </a:prstGeom>
          <a:noFill/>
        </p:spPr>
        <p:txBody>
          <a:bodyPr wrap="square" lIns="91440" tIns="45720" rIns="91440" bIns="45720" anchor="t">
            <a:spAutoFit/>
          </a:bodyPr>
          <a:lstStyle/>
          <a:p>
            <a:pPr lvl="0">
              <a:lnSpc>
                <a:spcPct val="107000"/>
              </a:lnSpc>
              <a:spcAft>
                <a:spcPts val="800"/>
              </a:spcAft>
            </a:pPr>
            <a:r>
              <a:rPr lang="en-GB" sz="2000" b="1" dirty="0">
                <a:solidFill>
                  <a:srgbClr val="FFFF00"/>
                </a:solidFill>
                <a:effectLst/>
                <a:latin typeface="Arial"/>
                <a:ea typeface="Times New Roman" panose="02020603050405020304" pitchFamily="18" charset="0"/>
                <a:cs typeface="Arial"/>
              </a:rPr>
              <a:t>Strand B: TEACHING AND LEARNING FOR RIGHTS​</a:t>
            </a:r>
          </a:p>
          <a:p>
            <a:pPr>
              <a:lnSpc>
                <a:spcPct val="107000"/>
              </a:lnSpc>
              <a:spcAft>
                <a:spcPts val="800"/>
              </a:spcAft>
            </a:pPr>
            <a:r>
              <a:rPr lang="en-GB" sz="2000" b="1" dirty="0">
                <a:effectLst/>
                <a:latin typeface="Arial"/>
                <a:ea typeface="Times New Roman" panose="02020603050405020304" pitchFamily="18" charset="0"/>
                <a:cs typeface="Arial"/>
              </a:rPr>
              <a:t>Outcome 7</a:t>
            </a:r>
            <a:r>
              <a:rPr lang="en-GB" sz="2000" dirty="0">
                <a:effectLst/>
                <a:latin typeface="Arial"/>
                <a:ea typeface="Times New Roman" panose="02020603050405020304" pitchFamily="18" charset="0"/>
                <a:cs typeface="Arial"/>
              </a:rPr>
              <a:t>: </a:t>
            </a:r>
            <a:r>
              <a:rPr lang="en-GB" sz="2000" dirty="0">
                <a:latin typeface="Arial"/>
                <a:ea typeface="Times New Roman" panose="02020603050405020304" pitchFamily="18" charset="0"/>
                <a:cs typeface="Arial"/>
              </a:rPr>
              <a:t>Children and young people value education and are involved in making decisions about their learning.</a:t>
            </a:r>
            <a:endParaRPr lang="en-GB" sz="2000" dirty="0"/>
          </a:p>
          <a:p>
            <a:pPr>
              <a:lnSpc>
                <a:spcPct val="107000"/>
              </a:lnSpc>
              <a:spcAft>
                <a:spcPts val="800"/>
              </a:spcAft>
            </a:pPr>
            <a:endParaRPr lang="en-GB" sz="2000" dirty="0">
              <a:latin typeface="Arial"/>
              <a:ea typeface="Times New Roman" panose="02020603050405020304" pitchFamily="18" charset="0"/>
              <a:cs typeface="Arial"/>
            </a:endParaRPr>
          </a:p>
          <a:p>
            <a:pPr>
              <a:lnSpc>
                <a:spcPct val="107000"/>
              </a:lnSpc>
              <a:spcAft>
                <a:spcPts val="800"/>
              </a:spcAft>
            </a:pPr>
            <a:r>
              <a:rPr lang="en-GB" sz="2000" b="1" i="1" dirty="0">
                <a:latin typeface="Arial"/>
                <a:ea typeface="Times New Roman" panose="02020603050405020304" pitchFamily="18" charset="0"/>
                <a:cs typeface="Arial"/>
              </a:rPr>
              <a:t>At Silver</a:t>
            </a:r>
            <a:r>
              <a:rPr lang="en-GB" sz="2000" dirty="0">
                <a:latin typeface="Arial"/>
                <a:ea typeface="Times New Roman" panose="02020603050405020304" pitchFamily="18" charset="0"/>
                <a:cs typeface="Arial"/>
              </a:rPr>
              <a:t>:  </a:t>
            </a:r>
            <a:r>
              <a:rPr lang="en-GB" sz="2000" dirty="0">
                <a:ea typeface="+mn-lt"/>
                <a:cs typeface="+mn-lt"/>
              </a:rPr>
              <a:t>Many children and young people are positive about their school and their learning. They understand and can communicate about the role they play in their learning. Many adults explain how rights respecting language shapes a positive learning environment. </a:t>
            </a:r>
            <a:endParaRPr lang="en-GB" sz="2000" dirty="0">
              <a:latin typeface="Arial"/>
              <a:ea typeface="Times New Roman" panose="02020603050405020304" pitchFamily="18" charset="0"/>
              <a:cs typeface="Arial"/>
            </a:endParaRPr>
          </a:p>
          <a:p>
            <a:pPr>
              <a:lnSpc>
                <a:spcPct val="107000"/>
              </a:lnSpc>
              <a:spcAft>
                <a:spcPts val="800"/>
              </a:spcAft>
            </a:pPr>
            <a:r>
              <a:rPr lang="en-GB" sz="2000" b="1" i="1" dirty="0">
                <a:latin typeface="Arial"/>
                <a:ea typeface="Times New Roman" panose="02020603050405020304" pitchFamily="18" charset="0"/>
                <a:cs typeface="Arial"/>
              </a:rPr>
              <a:t>At Gold</a:t>
            </a:r>
            <a:r>
              <a:rPr lang="en-GB" sz="2000" dirty="0">
                <a:latin typeface="Arial"/>
                <a:ea typeface="Times New Roman" panose="02020603050405020304" pitchFamily="18" charset="0"/>
                <a:cs typeface="Arial"/>
              </a:rPr>
              <a:t>: </a:t>
            </a:r>
            <a:r>
              <a:rPr lang="en-GB" sz="2000" dirty="0">
                <a:ea typeface="+mn-lt"/>
                <a:cs typeface="+mn-lt"/>
              </a:rPr>
              <a:t>Most children and young people demonstrate their commitment to the right of others to learn and can describe how they actively respect this right. Nearly all children and young people express how they play an active role in their learning.  </a:t>
            </a:r>
          </a:p>
          <a:p>
            <a:pPr>
              <a:lnSpc>
                <a:spcPct val="107000"/>
              </a:lnSpc>
              <a:spcAft>
                <a:spcPts val="800"/>
              </a:spcAft>
            </a:pPr>
            <a:endParaRPr lang="en-GB" sz="2000" i="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7589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94452" y="265828"/>
            <a:ext cx="6031462" cy="699404"/>
          </a:xfrm>
        </p:spPr>
        <p:txBody>
          <a:bodyPr/>
          <a:lstStyle/>
          <a:p>
            <a:r>
              <a:rPr lang="en-US"/>
              <a:t>LINKS TO ARTICLES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1629" y="615530"/>
            <a:ext cx="2344734" cy="1130142"/>
          </a:xfrm>
          <a:prstGeom prst="rect">
            <a:avLst/>
          </a:prstGeom>
        </p:spPr>
      </p:pic>
      <p:sp>
        <p:nvSpPr>
          <p:cNvPr id="27" name="TextBox 26">
            <a:extLst>
              <a:ext uri="{FF2B5EF4-FFF2-40B4-BE49-F238E27FC236}">
                <a16:creationId xmlns:a16="http://schemas.microsoft.com/office/drawing/2014/main" id="{A2973906-91E1-163B-FDD1-A5F581B7B9A6}"/>
              </a:ext>
            </a:extLst>
          </p:cNvPr>
          <p:cNvSpPr txBox="1"/>
          <p:nvPr/>
        </p:nvSpPr>
        <p:spPr>
          <a:xfrm>
            <a:off x="454903" y="1180601"/>
            <a:ext cx="8603244" cy="1015663"/>
          </a:xfrm>
          <a:prstGeom prst="rect">
            <a:avLst/>
          </a:prstGeom>
          <a:noFill/>
        </p:spPr>
        <p:txBody>
          <a:bodyPr wrap="square" lIns="91440" tIns="45720" rIns="91440" bIns="45720" anchor="t">
            <a:spAutoFit/>
          </a:bodyPr>
          <a:lstStyle/>
          <a:p>
            <a:r>
              <a:rPr lang="en-GB" sz="2000" b="1" i="0" dirty="0">
                <a:solidFill>
                  <a:srgbClr val="000000"/>
                </a:solidFill>
                <a:effectLst/>
                <a:latin typeface="Arial"/>
                <a:cs typeface="Arial"/>
              </a:rPr>
              <a:t>Look at the summary of the CRC with a partner – Which articles can you find that relate to education? </a:t>
            </a:r>
          </a:p>
          <a:p>
            <a:r>
              <a:rPr lang="en-GB" sz="2000" b="0" i="0" dirty="0">
                <a:solidFill>
                  <a:srgbClr val="000000"/>
                </a:solidFill>
                <a:effectLst/>
                <a:latin typeface="Arial"/>
                <a:cs typeface="Arial"/>
              </a:rPr>
              <a:t>When ready click to reveal. </a:t>
            </a:r>
          </a:p>
        </p:txBody>
      </p:sp>
      <p:pic>
        <p:nvPicPr>
          <p:cNvPr id="8" name="Graphic 7">
            <a:extLst>
              <a:ext uri="{FF2B5EF4-FFF2-40B4-BE49-F238E27FC236}">
                <a16:creationId xmlns:a16="http://schemas.microsoft.com/office/drawing/2014/main" id="{D9AEE11D-4877-961B-FB53-8F90C9BD0F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94777" y="2584787"/>
            <a:ext cx="2045970" cy="2727960"/>
          </a:xfrm>
          <a:prstGeom prst="rect">
            <a:avLst/>
          </a:prstGeom>
        </p:spPr>
      </p:pic>
      <p:pic>
        <p:nvPicPr>
          <p:cNvPr id="9" name="Graphic 8">
            <a:extLst>
              <a:ext uri="{FF2B5EF4-FFF2-40B4-BE49-F238E27FC236}">
                <a16:creationId xmlns:a16="http://schemas.microsoft.com/office/drawing/2014/main" id="{B49BAB57-4173-9ADD-22C0-D547BE975D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23628" y="2584788"/>
            <a:ext cx="2045970" cy="2727960"/>
          </a:xfrm>
          <a:prstGeom prst="rect">
            <a:avLst/>
          </a:prstGeom>
        </p:spPr>
      </p:pic>
      <p:pic>
        <p:nvPicPr>
          <p:cNvPr id="10" name="Graphic 9">
            <a:extLst>
              <a:ext uri="{FF2B5EF4-FFF2-40B4-BE49-F238E27FC236}">
                <a16:creationId xmlns:a16="http://schemas.microsoft.com/office/drawing/2014/main" id="{CA8A8194-9EA4-BE07-7CA5-187422F4E0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52479" y="2584787"/>
            <a:ext cx="2045970" cy="2727960"/>
          </a:xfrm>
          <a:prstGeom prst="rect">
            <a:avLst/>
          </a:prstGeom>
        </p:spPr>
      </p:pic>
      <p:sp>
        <p:nvSpPr>
          <p:cNvPr id="4" name="TextBox 3">
            <a:extLst>
              <a:ext uri="{FF2B5EF4-FFF2-40B4-BE49-F238E27FC236}">
                <a16:creationId xmlns:a16="http://schemas.microsoft.com/office/drawing/2014/main" id="{33BA166E-DAAA-5667-0A2B-43D3679894F2}"/>
              </a:ext>
            </a:extLst>
          </p:cNvPr>
          <p:cNvSpPr txBox="1"/>
          <p:nvPr/>
        </p:nvSpPr>
        <p:spPr>
          <a:xfrm>
            <a:off x="971075" y="5677399"/>
            <a:ext cx="10805287" cy="646331"/>
          </a:xfrm>
          <a:prstGeom prst="rect">
            <a:avLst/>
          </a:prstGeom>
          <a:noFill/>
        </p:spPr>
        <p:txBody>
          <a:bodyPr wrap="square">
            <a:spAutoFit/>
          </a:bodyPr>
          <a:lstStyle/>
          <a:p>
            <a:pPr algn="ctr"/>
            <a:r>
              <a:rPr lang="en-GB" sz="1800" dirty="0">
                <a:effectLst/>
                <a:latin typeface="Arial" panose="020B0604020202020204" pitchFamily="34" charset="0"/>
                <a:ea typeface="Times New Roman" panose="02020603050405020304" pitchFamily="18" charset="0"/>
                <a:cs typeface="Arial" panose="020B0604020202020204" pitchFamily="34" charset="0"/>
              </a:rPr>
              <a:t>Article 12 is one of the four General Principles of the CRC. This means that it underpins all other articles in the CRC including Article 28 and 29.</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34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1" y="438858"/>
            <a:ext cx="4768648" cy="699404"/>
          </a:xfrm>
          <a:solidFill>
            <a:srgbClr val="00AEEF"/>
          </a:solidFill>
        </p:spPr>
        <p:txBody>
          <a:bodyPr/>
          <a:lstStyle/>
          <a:p>
            <a:r>
              <a:rPr lang="en-US"/>
              <a:t>LET’S DISCUSS</a:t>
            </a:r>
          </a:p>
        </p:txBody>
      </p:sp>
      <p:sp>
        <p:nvSpPr>
          <p:cNvPr id="10" name="Oval 9">
            <a:extLst>
              <a:ext uri="{FF2B5EF4-FFF2-40B4-BE49-F238E27FC236}">
                <a16:creationId xmlns:a16="http://schemas.microsoft.com/office/drawing/2014/main" id="{6A7E2013-FBD0-58A4-E13A-2E171B8674C1}"/>
              </a:ext>
            </a:extLst>
          </p:cNvPr>
          <p:cNvSpPr/>
          <p:nvPr/>
        </p:nvSpPr>
        <p:spPr>
          <a:xfrm>
            <a:off x="247052" y="1833102"/>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E77878A-8B8B-D9BA-EBC7-487B89748F05}"/>
              </a:ext>
            </a:extLst>
          </p:cNvPr>
          <p:cNvSpPr/>
          <p:nvPr/>
        </p:nvSpPr>
        <p:spPr>
          <a:xfrm>
            <a:off x="4173729" y="2010339"/>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98373" y="2008095"/>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1A26C76F-A0DD-F0FE-9813-F9078869AEB7}"/>
              </a:ext>
            </a:extLst>
          </p:cNvPr>
          <p:cNvPicPr>
            <a:picLocks noChangeAspect="1"/>
          </p:cNvPicPr>
          <p:nvPr/>
        </p:nvPicPr>
        <p:blipFill>
          <a:blip r:embed="rId3"/>
          <a:stretch>
            <a:fillRect/>
          </a:stretch>
        </p:blipFill>
        <p:spPr>
          <a:xfrm>
            <a:off x="9590201" y="295223"/>
            <a:ext cx="2383743" cy="1225402"/>
          </a:xfrm>
          <a:prstGeom prst="rect">
            <a:avLst/>
          </a:prstGeom>
        </p:spPr>
      </p:pic>
      <p:sp>
        <p:nvSpPr>
          <p:cNvPr id="4" name="TextBox 3">
            <a:extLst>
              <a:ext uri="{FF2B5EF4-FFF2-40B4-BE49-F238E27FC236}">
                <a16:creationId xmlns:a16="http://schemas.microsoft.com/office/drawing/2014/main" id="{C405A26F-7AF4-4132-5E12-32D100B09538}"/>
              </a:ext>
            </a:extLst>
          </p:cNvPr>
          <p:cNvSpPr txBox="1"/>
          <p:nvPr/>
        </p:nvSpPr>
        <p:spPr>
          <a:xfrm>
            <a:off x="608089" y="2725647"/>
            <a:ext cx="3124156" cy="1631216"/>
          </a:xfrm>
          <a:prstGeom prst="rect">
            <a:avLst/>
          </a:prstGeom>
          <a:noFill/>
        </p:spPr>
        <p:txBody>
          <a:bodyPr wrap="square" lIns="91440" tIns="45720" rIns="91440" bIns="45720" rtlCol="0" anchor="t">
            <a:spAutoFit/>
          </a:bodyPr>
          <a:lstStyle/>
          <a:p>
            <a:pPr algn="ctr"/>
            <a:r>
              <a:rPr lang="en-GB" sz="2000" dirty="0">
                <a:effectLst/>
                <a:latin typeface="Arial"/>
                <a:ea typeface="Calibri"/>
                <a:cs typeface="Arial"/>
              </a:rPr>
              <a:t>1. How do pupils currently influence what they learn, how they learn and, how they present and evaluate their work?</a:t>
            </a:r>
          </a:p>
        </p:txBody>
      </p:sp>
      <p:sp>
        <p:nvSpPr>
          <p:cNvPr id="5" name="TextBox 4">
            <a:extLst>
              <a:ext uri="{FF2B5EF4-FFF2-40B4-BE49-F238E27FC236}">
                <a16:creationId xmlns:a16="http://schemas.microsoft.com/office/drawing/2014/main" id="{9C879093-8A3E-C665-EE69-5AF4E0749111}"/>
              </a:ext>
            </a:extLst>
          </p:cNvPr>
          <p:cNvSpPr txBox="1"/>
          <p:nvPr/>
        </p:nvSpPr>
        <p:spPr>
          <a:xfrm>
            <a:off x="8637934" y="2730644"/>
            <a:ext cx="2843340" cy="2051652"/>
          </a:xfrm>
          <a:prstGeom prst="rect">
            <a:avLst/>
          </a:prstGeom>
          <a:noFill/>
        </p:spPr>
        <p:txBody>
          <a:bodyPr wrap="square" lIns="91440" tIns="45720" rIns="91440" bIns="45720" rtlCol="0" anchor="t">
            <a:spAutoFit/>
          </a:bodyPr>
          <a:lstStyle/>
          <a:p>
            <a:pPr algn="ctr">
              <a:lnSpc>
                <a:spcPct val="107000"/>
              </a:lnSpc>
              <a:spcAft>
                <a:spcPts val="800"/>
              </a:spcAft>
            </a:pPr>
            <a:r>
              <a:rPr lang="en-GB" sz="2000" kern="100" dirty="0">
                <a:latin typeface="Arial"/>
                <a:ea typeface="Calibri"/>
                <a:cs typeface="Arial"/>
              </a:rPr>
              <a:t>3. Can learners inform the way your classroom is set up? How is your classroom set up to include all learners? </a:t>
            </a:r>
            <a:endParaRPr lang="en-GB" dirty="0"/>
          </a:p>
        </p:txBody>
      </p:sp>
      <p:sp>
        <p:nvSpPr>
          <p:cNvPr id="6" name="TextBox 5">
            <a:extLst>
              <a:ext uri="{FF2B5EF4-FFF2-40B4-BE49-F238E27FC236}">
                <a16:creationId xmlns:a16="http://schemas.microsoft.com/office/drawing/2014/main" id="{655980C8-A59E-5D9D-A3F6-517BFAC41D08}"/>
              </a:ext>
            </a:extLst>
          </p:cNvPr>
          <p:cNvSpPr txBox="1"/>
          <p:nvPr/>
        </p:nvSpPr>
        <p:spPr>
          <a:xfrm>
            <a:off x="4739556" y="2725647"/>
            <a:ext cx="2819255" cy="2373663"/>
          </a:xfrm>
          <a:prstGeom prst="rect">
            <a:avLst/>
          </a:prstGeom>
          <a:noFill/>
        </p:spPr>
        <p:txBody>
          <a:bodyPr wrap="square" lIns="91440" tIns="45720" rIns="91440" bIns="45720" rtlCol="0" anchor="t">
            <a:spAutoFit/>
          </a:bodyPr>
          <a:lstStyle/>
          <a:p>
            <a:pPr algn="ctr">
              <a:lnSpc>
                <a:spcPct val="107000"/>
              </a:lnSpc>
              <a:spcAft>
                <a:spcPts val="800"/>
              </a:spcAft>
            </a:pPr>
            <a:r>
              <a:rPr lang="en-GB" sz="2000" kern="100" dirty="0">
                <a:latin typeface="Arial"/>
                <a:ea typeface="Calibri"/>
                <a:cs typeface="Arial"/>
              </a:rPr>
              <a:t>2. How do pupils work with subject leads to shape the curriculum, participate in learning walks and provide feedback on learning and teaching? </a:t>
            </a:r>
            <a:endParaRPr lang="en-GB" sz="2000" kern="100" dirty="0">
              <a:effectLst/>
              <a:latin typeface="Arial"/>
              <a:ea typeface="Calibri"/>
              <a:cs typeface="Arial"/>
            </a:endParaRPr>
          </a:p>
        </p:txBody>
      </p:sp>
    </p:spTree>
    <p:extLst>
      <p:ext uri="{BB962C8B-B14F-4D97-AF65-F5344CB8AC3E}">
        <p14:creationId xmlns:p14="http://schemas.microsoft.com/office/powerpoint/2010/main" val="16560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2" y="487715"/>
            <a:ext cx="3592990" cy="699404"/>
          </a:xfrm>
        </p:spPr>
        <p:txBody>
          <a:bodyPr/>
          <a:lstStyle/>
          <a:p>
            <a:r>
              <a:rPr lang="en-US"/>
              <a:t>ACTIVITIES</a:t>
            </a:r>
          </a:p>
        </p:txBody>
      </p:sp>
      <p:sp>
        <p:nvSpPr>
          <p:cNvPr id="10" name="Oval 9">
            <a:extLst>
              <a:ext uri="{FF2B5EF4-FFF2-40B4-BE49-F238E27FC236}">
                <a16:creationId xmlns:a16="http://schemas.microsoft.com/office/drawing/2014/main" id="{6A7E2013-FBD0-58A4-E13A-2E171B8674C1}"/>
              </a:ext>
            </a:extLst>
          </p:cNvPr>
          <p:cNvSpPr/>
          <p:nvPr/>
        </p:nvSpPr>
        <p:spPr>
          <a:xfrm>
            <a:off x="222112"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800" kern="100">
                <a:effectLst/>
                <a:latin typeface="Univers LT Pro 45 Light" panose="020B0403020202020204" pitchFamily="34" charset="0"/>
                <a:ea typeface="Calibri" panose="020F0502020204030204" pitchFamily="34" charset="0"/>
                <a:cs typeface="Times New Roman" panose="02020603050405020304" pitchFamily="18" charset="0"/>
              </a:rPr>
              <a:t>In groups, draw a Rights Respecting classroom onto large pieces of flipchart paper. What do you see, hear and feel in a Rights Respecting classroom?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9E77878A-8B8B-D9BA-EBC7-487B89748F05}"/>
              </a:ext>
            </a:extLst>
          </p:cNvPr>
          <p:cNvSpPr/>
          <p:nvPr/>
        </p:nvSpPr>
        <p:spPr>
          <a:xfrm>
            <a:off x="4175983"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51481"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A10F7E2-6163-A0F1-E8EF-CEDA6A9CEA66}"/>
              </a:ext>
            </a:extLst>
          </p:cNvPr>
          <p:cNvPicPr>
            <a:picLocks noChangeAspect="1"/>
          </p:cNvPicPr>
          <p:nvPr/>
        </p:nvPicPr>
        <p:blipFill>
          <a:blip r:embed="rId3"/>
          <a:stretch>
            <a:fillRect/>
          </a:stretch>
        </p:blipFill>
        <p:spPr>
          <a:xfrm>
            <a:off x="9453656" y="295223"/>
            <a:ext cx="2347163" cy="1127858"/>
          </a:xfrm>
          <a:prstGeom prst="rect">
            <a:avLst/>
          </a:prstGeom>
        </p:spPr>
      </p:pic>
      <p:sp>
        <p:nvSpPr>
          <p:cNvPr id="5" name="TextBox 4">
            <a:extLst>
              <a:ext uri="{FF2B5EF4-FFF2-40B4-BE49-F238E27FC236}">
                <a16:creationId xmlns:a16="http://schemas.microsoft.com/office/drawing/2014/main" id="{EF123280-E7B4-3763-86B6-857B7E479145}"/>
              </a:ext>
            </a:extLst>
          </p:cNvPr>
          <p:cNvSpPr txBox="1"/>
          <p:nvPr/>
        </p:nvSpPr>
        <p:spPr>
          <a:xfrm>
            <a:off x="4561796" y="2676664"/>
            <a:ext cx="3153065" cy="2031325"/>
          </a:xfrm>
          <a:prstGeom prst="rect">
            <a:avLst/>
          </a:prstGeom>
          <a:noFill/>
        </p:spPr>
        <p:txBody>
          <a:bodyPr wrap="square" lIns="91440" tIns="45720" rIns="91440" bIns="45720" rtlCol="0" anchor="t">
            <a:spAutoFit/>
          </a:bodyPr>
          <a:lstStyle/>
          <a:p>
            <a:pPr algn="ctr"/>
            <a:r>
              <a:rPr lang="en-GB" kern="100" dirty="0">
                <a:latin typeface="Arial"/>
                <a:ea typeface="Calibri"/>
                <a:cs typeface="Arial"/>
              </a:rPr>
              <a:t>2. With a partner, produce a set of questions to ask pupils to evaluate your lesson, topic or subject. After today, consider how you will build this element of pupil voice into your practice.</a:t>
            </a:r>
            <a:endParaRPr lang="en-GB" kern="100" dirty="0">
              <a:latin typeface="Arial" panose="020B0604020202020204" pitchFamily="34" charset="0"/>
              <a:ea typeface="Calibri"/>
              <a:cs typeface="Arial" panose="020B0604020202020204" pitchFamily="34" charset="0"/>
            </a:endParaRPr>
          </a:p>
        </p:txBody>
      </p:sp>
      <p:sp>
        <p:nvSpPr>
          <p:cNvPr id="9" name="TextBox 8">
            <a:extLst>
              <a:ext uri="{FF2B5EF4-FFF2-40B4-BE49-F238E27FC236}">
                <a16:creationId xmlns:a16="http://schemas.microsoft.com/office/drawing/2014/main" id="{CF65B078-B742-8C23-8515-E63C292592E0}"/>
              </a:ext>
            </a:extLst>
          </p:cNvPr>
          <p:cNvSpPr txBox="1"/>
          <p:nvPr/>
        </p:nvSpPr>
        <p:spPr>
          <a:xfrm>
            <a:off x="8435066" y="2351684"/>
            <a:ext cx="3153065" cy="3200876"/>
          </a:xfrm>
          <a:prstGeom prst="rect">
            <a:avLst/>
          </a:prstGeom>
          <a:noFill/>
        </p:spPr>
        <p:txBody>
          <a:bodyPr wrap="square" lIns="91440" tIns="45720" rIns="91440" bIns="45720" rtlCol="0" anchor="t">
            <a:spAutoFit/>
          </a:bodyPr>
          <a:lstStyle/>
          <a:p>
            <a:pPr algn="ctr"/>
            <a:endParaRPr lang="en-GB" sz="2200" kern="100" dirty="0">
              <a:latin typeface="Arial"/>
              <a:ea typeface="Calibri"/>
              <a:cs typeface="Arial"/>
            </a:endParaRPr>
          </a:p>
          <a:p>
            <a:pPr algn="ctr"/>
            <a:r>
              <a:rPr lang="en-GB" kern="100" dirty="0">
                <a:effectLst/>
                <a:latin typeface="Arial"/>
                <a:ea typeface="Calibri"/>
                <a:cs typeface="Arial"/>
              </a:rPr>
              <a:t>3. Look at the </a:t>
            </a:r>
            <a:r>
              <a:rPr lang="en-GB" kern="100" dirty="0">
                <a:effectLst/>
                <a:latin typeface="Arial"/>
                <a:ea typeface="Calibri"/>
                <a:cs typeface="Arial"/>
                <a:hlinkClick r:id="rId4">
                  <a:extLst>
                    <a:ext uri="{A12FA001-AC4F-418D-AE19-62706E023703}">
                      <ahyp:hlinkClr xmlns:ahyp="http://schemas.microsoft.com/office/drawing/2018/hyperlinkcolor" val="tx"/>
                    </a:ext>
                  </a:extLst>
                </a:hlinkClick>
              </a:rPr>
              <a:t>Circle Framework</a:t>
            </a:r>
            <a:r>
              <a:rPr lang="en-GB" kern="100" dirty="0">
                <a:latin typeface="Arial"/>
                <a:ea typeface="Calibri"/>
                <a:cs typeface="Arial"/>
              </a:rPr>
              <a:t> from Education Scotland</a:t>
            </a:r>
            <a:r>
              <a:rPr lang="en-GB" kern="100" dirty="0">
                <a:effectLst/>
                <a:latin typeface="Arial"/>
                <a:ea typeface="Calibri"/>
                <a:cs typeface="Arial"/>
              </a:rPr>
              <a:t>. Explore the resource and consider how you can make your </a:t>
            </a:r>
            <a:r>
              <a:rPr lang="en-GB" kern="100" dirty="0">
                <a:latin typeface="Arial"/>
                <a:ea typeface="Calibri"/>
                <a:cs typeface="Arial"/>
              </a:rPr>
              <a:t>primary or secondary </a:t>
            </a:r>
            <a:r>
              <a:rPr lang="en-GB" kern="100" dirty="0">
                <a:effectLst/>
                <a:latin typeface="Arial"/>
                <a:ea typeface="Calibri"/>
                <a:cs typeface="Arial"/>
              </a:rPr>
              <a:t>classroom more inclusive. Consider three concrete actions you will take in your own classroom.</a:t>
            </a:r>
          </a:p>
        </p:txBody>
      </p:sp>
      <p:sp>
        <p:nvSpPr>
          <p:cNvPr id="4" name="TextBox 3">
            <a:extLst>
              <a:ext uri="{FF2B5EF4-FFF2-40B4-BE49-F238E27FC236}">
                <a16:creationId xmlns:a16="http://schemas.microsoft.com/office/drawing/2014/main" id="{2BF1D560-70ED-362D-5462-8A88024DA2A5}"/>
              </a:ext>
            </a:extLst>
          </p:cNvPr>
          <p:cNvSpPr txBox="1"/>
          <p:nvPr/>
        </p:nvSpPr>
        <p:spPr>
          <a:xfrm>
            <a:off x="702427" y="2815163"/>
            <a:ext cx="307161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latin typeface="Arial"/>
              </a:rPr>
              <a:t>1. Bring a scheme of work and plan additional opportunities for pupils to influence what they learn, how they learn and how they present and evaluate their work?</a:t>
            </a:r>
          </a:p>
        </p:txBody>
      </p:sp>
      <p:sp>
        <p:nvSpPr>
          <p:cNvPr id="6" name="TextBox 5">
            <a:extLst>
              <a:ext uri="{FF2B5EF4-FFF2-40B4-BE49-F238E27FC236}">
                <a16:creationId xmlns:a16="http://schemas.microsoft.com/office/drawing/2014/main" id="{1D272AB5-F1D2-43C6-892C-68B71EE339EC}"/>
              </a:ext>
            </a:extLst>
          </p:cNvPr>
          <p:cNvSpPr txBox="1"/>
          <p:nvPr/>
        </p:nvSpPr>
        <p:spPr>
          <a:xfrm>
            <a:off x="2634182" y="1546430"/>
            <a:ext cx="6097904" cy="369332"/>
          </a:xfrm>
          <a:prstGeom prst="rect">
            <a:avLst/>
          </a:prstGeom>
          <a:noFill/>
        </p:spPr>
        <p:txBody>
          <a:bodyPr wrap="square">
            <a:spAutoFit/>
          </a:bodyPr>
          <a:lstStyle/>
          <a:p>
            <a:r>
              <a:rPr lang="en-GB"/>
              <a:t>​</a:t>
            </a:r>
          </a:p>
        </p:txBody>
      </p:sp>
    </p:spTree>
    <p:extLst>
      <p:ext uri="{BB962C8B-B14F-4D97-AF65-F5344CB8AC3E}">
        <p14:creationId xmlns:p14="http://schemas.microsoft.com/office/powerpoint/2010/main" val="2799702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8" ma:contentTypeDescription="Create a new document." ma:contentTypeScope="" ma:versionID="2c73b33af9067bbadf1debf72865bac6">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1bb333133807d18789a6a1da32ba39ba"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a2139d6-66e3-46ed-96ba-d85055a9f21e">
      <Terms xmlns="http://schemas.microsoft.com/office/infopath/2007/PartnerControls"/>
    </lcf76f155ced4ddcb4097134ff3c332f>
    <_ip_UnifiedCompliancePolicyProperties xmlns="http://schemas.microsoft.com/sharepoint/v3" xsi:nil="true"/>
    <TaxCatchAll xmlns="df5203e1-9219-4abb-bf46-6e2bce06c28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CD2F5C-CDB6-4C51-8A1F-EE4CCF3F95D2}">
  <ds:schemaRefs>
    <ds:schemaRef ds:uri="ba2139d6-66e3-46ed-96ba-d85055a9f21e"/>
    <ds:schemaRef ds:uri="df5203e1-9219-4abb-bf46-6e2bce06c2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30FAFFA-AA92-440C-926E-41E1E730EE7B}">
  <ds:schemaRefs>
    <ds:schemaRef ds:uri="http://purl.org/dc/elements/1.1/"/>
    <ds:schemaRef ds:uri="http://schemas.microsoft.com/office/2006/metadata/properties"/>
    <ds:schemaRef ds:uri="http://purl.org/dc/terms/"/>
    <ds:schemaRef ds:uri="df5203e1-9219-4abb-bf46-6e2bce06c285"/>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ba2139d6-66e3-46ed-96ba-d85055a9f21e"/>
    <ds:schemaRef ds:uri="http://schemas.microsoft.com/sharepoint/v3"/>
    <ds:schemaRef ds:uri="http://purl.org/dc/dcmitype/"/>
  </ds:schemaRefs>
</ds:datastoreItem>
</file>

<file path=customXml/itemProps3.xml><?xml version="1.0" encoding="utf-8"?>
<ds:datastoreItem xmlns:ds="http://schemas.openxmlformats.org/officeDocument/2006/customXml" ds:itemID="{3C99C587-D14E-4E0A-8873-B6DB7CC136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95</TotalTime>
  <Words>2591</Words>
  <Application>Microsoft Office PowerPoint</Application>
  <PresentationFormat>Widescreen</PresentationFormat>
  <Paragraphs>165</Paragraphs>
  <Slides>12</Slides>
  <Notes>12</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Aleo</vt:lpstr>
      <vt:lpstr>Arial</vt:lpstr>
      <vt:lpstr>Arial Black</vt:lpstr>
      <vt:lpstr>Calibri</vt:lpstr>
      <vt:lpstr>Montserrat</vt:lpstr>
      <vt:lpstr>Open Sans</vt:lpstr>
      <vt:lpstr>Symbol</vt:lpstr>
      <vt:lpstr>Univers LT Pro 45 Light</vt:lpstr>
      <vt:lpstr>Univers LT Pro 85 XBlack</vt:lpstr>
      <vt:lpstr>Univers LT Std 45 Light</vt:lpstr>
      <vt:lpstr>WordVisi_MSFontService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Martin Russell</cp:lastModifiedBy>
  <cp:revision>52</cp:revision>
  <dcterms:created xsi:type="dcterms:W3CDTF">2022-01-18T14:28:30Z</dcterms:created>
  <dcterms:modified xsi:type="dcterms:W3CDTF">2025-06-18T16:17:40Z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0x010100EBABA775576C094FB1EC29BF1B0EFAA5</vt:lpwstr>
  </property>
  <property fmtid="{D5CDD505-2E9C-101B-9397-08002B2CF9AE}" pid="3" name="MediaServiceImageTags">
    <vt:lpwstr/>
  </property>
</Properties>
</file>