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98" r:id="rId5"/>
    <p:sldId id="286" r:id="rId6"/>
    <p:sldId id="285" r:id="rId7"/>
    <p:sldId id="297" r:id="rId8"/>
    <p:sldId id="299" r:id="rId9"/>
    <p:sldId id="287" r:id="rId10"/>
    <p:sldId id="440" r:id="rId11"/>
    <p:sldId id="435" r:id="rId12"/>
    <p:sldId id="436" r:id="rId13"/>
    <p:sldId id="437" r:id="rId14"/>
    <p:sldId id="439" r:id="rId15"/>
    <p:sldId id="431" r:id="rId16"/>
    <p:sldId id="4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OPTIONS" id="{23029291-0E1E-C547-B990-B8458FDC6D56}">
          <p14:sldIdLst>
            <p14:sldId id="298"/>
            <p14:sldId id="286"/>
            <p14:sldId id="285"/>
            <p14:sldId id="297"/>
            <p14:sldId id="299"/>
            <p14:sldId id="287"/>
            <p14:sldId id="440"/>
            <p14:sldId id="435"/>
            <p14:sldId id="436"/>
            <p14:sldId id="437"/>
            <p14:sldId id="439"/>
            <p14:sldId id="431"/>
            <p14:sldId id="4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0F7823-C21E-6AAF-1E43-CECF746FA49C}" name="Helen Trivers" initials="HT" userId="S::htrivers@unicef.org.uk::01c0b90d-8952-4913-9306-d7020156f283" providerId="AD"/>
  <p188:author id="{22ECFE27-5C09-4320-2374-E770D8F21844}" name="Hannah Morgan" initials="HM" userId="S::hannahm@unicef.org.uk::3ed65291-b3f7-4400-ac64-6d8e0bf42129" providerId="AD"/>
  <p188:author id="{3751DB4A-D17C-0F11-CEFC-FC785A432175}" name="Kathy Allan" initials="KA" userId="S::kathyk@unicef.org.uk::52ef52c3-b571-42cc-9b30-8fa82413ad86" providerId="AD"/>
  <p188:author id="{09619C74-98F6-4D6A-F9B6-5E5547497F99}" name="Samantha Bradey" initials="SB" userId="S::SamanthaB@unicef.org.uk::41c99f15-9b87-403a-8456-1da8256f332b" providerId="AD"/>
  <p188:author id="{69F273EA-D9E8-9D14-2C2C-7C755D4AFB0E}" name="Samantha Bradey" initials="SB" userId="S::samanthab@unicef.org.uk::41c99f15-9b87-403a-8456-1da8256f332b" providerId="AD"/>
  <p188:author id="{788CCBEA-0905-EB8F-0FC9-1C5DB479B239}" name="Helen Trivers" initials="HT" userId="S::HTrivers@unicef.org.uk::01c0b90d-8952-4913-9306-d7020156f283" providerId="AD"/>
  <p188:author id="{C5662BEB-831F-6686-7D59-80BE54901B5B}" name="Martin Russell" initials="MR" userId="S::martinr@unicef.org.uk::a3a2a494-309d-4d02-9201-5320153f7240" providerId="AD"/>
  <p188:author id="{CD0EE3F3-9DF2-0BF5-8D76-6E205BFC7C30}" name="Stuart Whiffin" initials="SW" userId="S::StuartW@unicef.org.uk::c3054620-2d2b-49cd-b2c1-23a5e8a68b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937"/>
    <a:srgbClr val="FF9933"/>
    <a:srgbClr val="00AEEF"/>
    <a:srgbClr val="DDF3F1"/>
    <a:srgbClr val="003B5E"/>
    <a:srgbClr val="00833D"/>
    <a:srgbClr val="7030A0"/>
    <a:srgbClr val="6A1E74"/>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D86F4-2CFF-4C67-D3C2-C1120C2CA59A}" v="10" dt="2025-05-12T16:00:25.408"/>
    <p1510:client id="{43C71740-737E-97F8-EF9E-9DE3DCDC6521}" v="98" dt="2025-05-12T14:54:05.963"/>
    <p1510:client id="{6B18335D-A423-2A91-6DCD-EE3046BAC292}" v="1" dt="2025-05-13T08:37:00.341"/>
    <p1510:client id="{F3331828-1AE5-257E-9B31-2BC97EFC4121}" v="27" dt="2025-05-12T16:03:46.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ussell" userId="S::martinr@unicef.org.uk::a3a2a494-309d-4d02-9201-5320153f7240" providerId="AD" clId="Web-{F3331828-1AE5-257E-9B31-2BC97EFC4121}"/>
    <pc:docChg chg="modSld">
      <pc:chgData name="Martin Russell" userId="S::martinr@unicef.org.uk::a3a2a494-309d-4d02-9201-5320153f7240" providerId="AD" clId="Web-{F3331828-1AE5-257E-9B31-2BC97EFC4121}" dt="2025-05-12T16:03:46.863" v="114" actId="20577"/>
      <pc:docMkLst>
        <pc:docMk/>
      </pc:docMkLst>
      <pc:sldChg chg="modSp modNotes">
        <pc:chgData name="Martin Russell" userId="S::martinr@unicef.org.uk::a3a2a494-309d-4d02-9201-5320153f7240" providerId="AD" clId="Web-{F3331828-1AE5-257E-9B31-2BC97EFC4121}" dt="2025-05-12T16:03:46.863" v="114" actId="20577"/>
        <pc:sldMkLst>
          <pc:docMk/>
          <pc:sldMk cId="165604475" sldId="435"/>
        </pc:sldMkLst>
        <pc:spChg chg="mod">
          <ac:chgData name="Martin Russell" userId="S::martinr@unicef.org.uk::a3a2a494-309d-4d02-9201-5320153f7240" providerId="AD" clId="Web-{F3331828-1AE5-257E-9B31-2BC97EFC4121}" dt="2025-05-12T16:03:46.863" v="114" actId="20577"/>
          <ac:spMkLst>
            <pc:docMk/>
            <pc:sldMk cId="165604475" sldId="435"/>
            <ac:spMk id="4" creationId="{C405A26F-7AF4-4132-5E12-32D100B09538}"/>
          </ac:spMkLst>
        </pc:spChg>
      </pc:sldChg>
    </pc:docChg>
  </pc:docChgLst>
  <pc:docChgLst>
    <pc:chgData name="Martin Russell" userId="S::martinr@unicef.org.uk::a3a2a494-309d-4d02-9201-5320153f7240" providerId="AD" clId="Web-{43C71740-737E-97F8-EF9E-9DE3DCDC6521}"/>
    <pc:docChg chg="modSld">
      <pc:chgData name="Martin Russell" userId="S::martinr@unicef.org.uk::a3a2a494-309d-4d02-9201-5320153f7240" providerId="AD" clId="Web-{43C71740-737E-97F8-EF9E-9DE3DCDC6521}" dt="2025-05-12T14:54:04.166" v="203" actId="20577"/>
      <pc:docMkLst>
        <pc:docMk/>
      </pc:docMkLst>
      <pc:sldChg chg="modSp">
        <pc:chgData name="Martin Russell" userId="S::martinr@unicef.org.uk::a3a2a494-309d-4d02-9201-5320153f7240" providerId="AD" clId="Web-{43C71740-737E-97F8-EF9E-9DE3DCDC6521}" dt="2025-05-12T14:23:03.170" v="21" actId="20577"/>
        <pc:sldMkLst>
          <pc:docMk/>
          <pc:sldMk cId="3067294865" sldId="285"/>
        </pc:sldMkLst>
        <pc:spChg chg="mod">
          <ac:chgData name="Martin Russell" userId="S::martinr@unicef.org.uk::a3a2a494-309d-4d02-9201-5320153f7240" providerId="AD" clId="Web-{43C71740-737E-97F8-EF9E-9DE3DCDC6521}" dt="2025-05-12T14:23:03.170" v="21" actId="20577"/>
          <ac:spMkLst>
            <pc:docMk/>
            <pc:sldMk cId="3067294865" sldId="285"/>
            <ac:spMk id="5" creationId="{01FC584A-600E-17FD-C6B0-D239F66A7042}"/>
          </ac:spMkLst>
        </pc:spChg>
      </pc:sldChg>
      <pc:sldChg chg="modSp">
        <pc:chgData name="Martin Russell" userId="S::martinr@unicef.org.uk::a3a2a494-309d-4d02-9201-5320153f7240" providerId="AD" clId="Web-{43C71740-737E-97F8-EF9E-9DE3DCDC6521}" dt="2025-05-12T14:21:40.744" v="9" actId="20577"/>
        <pc:sldMkLst>
          <pc:docMk/>
          <pc:sldMk cId="617598930" sldId="286"/>
        </pc:sldMkLst>
        <pc:spChg chg="mod">
          <ac:chgData name="Martin Russell" userId="S::martinr@unicef.org.uk::a3a2a494-309d-4d02-9201-5320153f7240" providerId="AD" clId="Web-{43C71740-737E-97F8-EF9E-9DE3DCDC6521}" dt="2025-05-12T14:21:40.744" v="9" actId="20577"/>
          <ac:spMkLst>
            <pc:docMk/>
            <pc:sldMk cId="617598930" sldId="286"/>
            <ac:spMk id="4" creationId="{E9954F83-BD92-2138-3CA3-4F4E33828D36}"/>
          </ac:spMkLst>
        </pc:spChg>
      </pc:sldChg>
      <pc:sldChg chg="modSp">
        <pc:chgData name="Martin Russell" userId="S::martinr@unicef.org.uk::a3a2a494-309d-4d02-9201-5320153f7240" providerId="AD" clId="Web-{43C71740-737E-97F8-EF9E-9DE3DCDC6521}" dt="2025-05-12T14:27:34.180" v="39" actId="20577"/>
        <pc:sldMkLst>
          <pc:docMk/>
          <pc:sldMk cId="2375892748" sldId="287"/>
        </pc:sldMkLst>
        <pc:spChg chg="mod">
          <ac:chgData name="Martin Russell" userId="S::martinr@unicef.org.uk::a3a2a494-309d-4d02-9201-5320153f7240" providerId="AD" clId="Web-{43C71740-737E-97F8-EF9E-9DE3DCDC6521}" dt="2025-05-12T14:27:34.180" v="39" actId="20577"/>
          <ac:spMkLst>
            <pc:docMk/>
            <pc:sldMk cId="2375892748" sldId="287"/>
            <ac:spMk id="3" creationId="{D81F1537-1738-C5A9-B4E1-D39572EAE27B}"/>
          </ac:spMkLst>
        </pc:spChg>
      </pc:sldChg>
      <pc:sldChg chg="modSp">
        <pc:chgData name="Martin Russell" userId="S::martinr@unicef.org.uk::a3a2a494-309d-4d02-9201-5320153f7240" providerId="AD" clId="Web-{43C71740-737E-97F8-EF9E-9DE3DCDC6521}" dt="2025-05-12T14:20:56.602" v="1" actId="1076"/>
        <pc:sldMkLst>
          <pc:docMk/>
          <pc:sldMk cId="2965916399" sldId="298"/>
        </pc:sldMkLst>
        <pc:picChg chg="mod">
          <ac:chgData name="Martin Russell" userId="S::martinr@unicef.org.uk::a3a2a494-309d-4d02-9201-5320153f7240" providerId="AD" clId="Web-{43C71740-737E-97F8-EF9E-9DE3DCDC6521}" dt="2025-05-12T14:20:56.602" v="1" actId="1076"/>
          <ac:picMkLst>
            <pc:docMk/>
            <pc:sldMk cId="2965916399" sldId="298"/>
            <ac:picMk id="8" creationId="{B917AAA0-0F41-80CE-AC1A-C2EF7A6DCD26}"/>
          </ac:picMkLst>
        </pc:picChg>
      </pc:sldChg>
      <pc:sldChg chg="modNotes">
        <pc:chgData name="Martin Russell" userId="S::martinr@unicef.org.uk::a3a2a494-309d-4d02-9201-5320153f7240" providerId="AD" clId="Web-{43C71740-737E-97F8-EF9E-9DE3DCDC6521}" dt="2025-05-12T14:25:20.894" v="24"/>
        <pc:sldMkLst>
          <pc:docMk/>
          <pc:sldMk cId="1995279793" sldId="299"/>
        </pc:sldMkLst>
      </pc:sldChg>
      <pc:sldChg chg="modSp">
        <pc:chgData name="Martin Russell" userId="S::martinr@unicef.org.uk::a3a2a494-309d-4d02-9201-5320153f7240" providerId="AD" clId="Web-{43C71740-737E-97F8-EF9E-9DE3DCDC6521}" dt="2025-05-12T14:53:03.976" v="199" actId="20577"/>
        <pc:sldMkLst>
          <pc:docMk/>
          <pc:sldMk cId="3935479134" sldId="431"/>
        </pc:sldMkLst>
        <pc:spChg chg="mod">
          <ac:chgData name="Martin Russell" userId="S::martinr@unicef.org.uk::a3a2a494-309d-4d02-9201-5320153f7240" providerId="AD" clId="Web-{43C71740-737E-97F8-EF9E-9DE3DCDC6521}" dt="2025-05-12T14:53:03.976" v="199" actId="20577"/>
          <ac:spMkLst>
            <pc:docMk/>
            <pc:sldMk cId="3935479134" sldId="431"/>
            <ac:spMk id="11" creationId="{E84187A1-4B13-FD1D-0491-0E5FA9420FCD}"/>
          </ac:spMkLst>
        </pc:spChg>
      </pc:sldChg>
      <pc:sldChg chg="modSp modNotes">
        <pc:chgData name="Martin Russell" userId="S::martinr@unicef.org.uk::a3a2a494-309d-4d02-9201-5320153f7240" providerId="AD" clId="Web-{43C71740-737E-97F8-EF9E-9DE3DCDC6521}" dt="2025-05-12T14:41:14.416" v="158"/>
        <pc:sldMkLst>
          <pc:docMk/>
          <pc:sldMk cId="165604475" sldId="435"/>
        </pc:sldMkLst>
        <pc:spChg chg="mod">
          <ac:chgData name="Martin Russell" userId="S::martinr@unicef.org.uk::a3a2a494-309d-4d02-9201-5320153f7240" providerId="AD" clId="Web-{43C71740-737E-97F8-EF9E-9DE3DCDC6521}" dt="2025-05-12T14:38:53.317" v="123" actId="20577"/>
          <ac:spMkLst>
            <pc:docMk/>
            <pc:sldMk cId="165604475" sldId="435"/>
            <ac:spMk id="4" creationId="{C405A26F-7AF4-4132-5E12-32D100B09538}"/>
          </ac:spMkLst>
        </pc:spChg>
        <pc:spChg chg="mod">
          <ac:chgData name="Martin Russell" userId="S::martinr@unicef.org.uk::a3a2a494-309d-4d02-9201-5320153f7240" providerId="AD" clId="Web-{43C71740-737E-97F8-EF9E-9DE3DCDC6521}" dt="2025-05-12T14:32:49.365" v="46" actId="20577"/>
          <ac:spMkLst>
            <pc:docMk/>
            <pc:sldMk cId="165604475" sldId="435"/>
            <ac:spMk id="5" creationId="{9C879093-8A3E-C665-EE69-5AF4E0749111}"/>
          </ac:spMkLst>
        </pc:spChg>
        <pc:spChg chg="mod">
          <ac:chgData name="Martin Russell" userId="S::martinr@unicef.org.uk::a3a2a494-309d-4d02-9201-5320153f7240" providerId="AD" clId="Web-{43C71740-737E-97F8-EF9E-9DE3DCDC6521}" dt="2025-05-12T14:29:08.450" v="42" actId="1076"/>
          <ac:spMkLst>
            <pc:docMk/>
            <pc:sldMk cId="165604475" sldId="435"/>
            <ac:spMk id="10" creationId="{6A7E2013-FBD0-58A4-E13A-2E171B8674C1}"/>
          </ac:spMkLst>
        </pc:spChg>
        <pc:spChg chg="mod">
          <ac:chgData name="Martin Russell" userId="S::martinr@unicef.org.uk::a3a2a494-309d-4d02-9201-5320153f7240" providerId="AD" clId="Web-{43C71740-737E-97F8-EF9E-9DE3DCDC6521}" dt="2025-05-12T14:29:04.950" v="41" actId="1076"/>
          <ac:spMkLst>
            <pc:docMk/>
            <pc:sldMk cId="165604475" sldId="435"/>
            <ac:spMk id="21" creationId="{9E77878A-8B8B-D9BA-EBC7-487B89748F05}"/>
          </ac:spMkLst>
        </pc:spChg>
        <pc:spChg chg="mod">
          <ac:chgData name="Martin Russell" userId="S::martinr@unicef.org.uk::a3a2a494-309d-4d02-9201-5320153f7240" providerId="AD" clId="Web-{43C71740-737E-97F8-EF9E-9DE3DCDC6521}" dt="2025-05-12T14:28:57.106" v="40" actId="1076"/>
          <ac:spMkLst>
            <pc:docMk/>
            <pc:sldMk cId="165604475" sldId="435"/>
            <ac:spMk id="22" creationId="{792F84F8-0AD5-AB43-F753-39A863F36720}"/>
          </ac:spMkLst>
        </pc:spChg>
      </pc:sldChg>
      <pc:sldChg chg="modSp modNotes">
        <pc:chgData name="Martin Russell" userId="S::martinr@unicef.org.uk::a3a2a494-309d-4d02-9201-5320153f7240" providerId="AD" clId="Web-{43C71740-737E-97F8-EF9E-9DE3DCDC6521}" dt="2025-05-12T14:52:46.663" v="197"/>
        <pc:sldMkLst>
          <pc:docMk/>
          <pc:sldMk cId="2799702665" sldId="436"/>
        </pc:sldMkLst>
        <pc:spChg chg="mod">
          <ac:chgData name="Martin Russell" userId="S::martinr@unicef.org.uk::a3a2a494-309d-4d02-9201-5320153f7240" providerId="AD" clId="Web-{43C71740-737E-97F8-EF9E-9DE3DCDC6521}" dt="2025-05-12T14:42:29.232" v="166" actId="20577"/>
          <ac:spMkLst>
            <pc:docMk/>
            <pc:sldMk cId="2799702665" sldId="436"/>
            <ac:spMk id="9" creationId="{CF65B078-B742-8C23-8515-E63C292592E0}"/>
          </ac:spMkLst>
        </pc:spChg>
      </pc:sldChg>
      <pc:sldChg chg="modSp">
        <pc:chgData name="Martin Russell" userId="S::martinr@unicef.org.uk::a3a2a494-309d-4d02-9201-5320153f7240" providerId="AD" clId="Web-{43C71740-737E-97F8-EF9E-9DE3DCDC6521}" dt="2025-05-12T14:44:07.548" v="167" actId="1076"/>
        <pc:sldMkLst>
          <pc:docMk/>
          <pc:sldMk cId="3361618633" sldId="437"/>
        </pc:sldMkLst>
        <pc:spChg chg="mod">
          <ac:chgData name="Martin Russell" userId="S::martinr@unicef.org.uk::a3a2a494-309d-4d02-9201-5320153f7240" providerId="AD" clId="Web-{43C71740-737E-97F8-EF9E-9DE3DCDC6521}" dt="2025-05-12T14:44:07.548" v="167" actId="1076"/>
          <ac:spMkLst>
            <pc:docMk/>
            <pc:sldMk cId="3361618633" sldId="437"/>
            <ac:spMk id="10" creationId="{6A7E2013-FBD0-58A4-E13A-2E171B8674C1}"/>
          </ac:spMkLst>
        </pc:spChg>
      </pc:sldChg>
      <pc:sldChg chg="modSp">
        <pc:chgData name="Martin Russell" userId="S::martinr@unicef.org.uk::a3a2a494-309d-4d02-9201-5320153f7240" providerId="AD" clId="Web-{43C71740-737E-97F8-EF9E-9DE3DCDC6521}" dt="2025-05-12T14:54:04.166" v="203" actId="20577"/>
        <pc:sldMkLst>
          <pc:docMk/>
          <pc:sldMk cId="840590602" sldId="438"/>
        </pc:sldMkLst>
        <pc:spChg chg="mod">
          <ac:chgData name="Martin Russell" userId="S::martinr@unicef.org.uk::a3a2a494-309d-4d02-9201-5320153f7240" providerId="AD" clId="Web-{43C71740-737E-97F8-EF9E-9DE3DCDC6521}" dt="2025-05-12T14:54:04.166" v="203" actId="20577"/>
          <ac:spMkLst>
            <pc:docMk/>
            <pc:sldMk cId="840590602" sldId="438"/>
            <ac:spMk id="6" creationId="{4386A967-3C6A-3B65-26FA-F7913076689F}"/>
          </ac:spMkLst>
        </pc:spChg>
      </pc:sldChg>
      <pc:sldChg chg="modSp modNotes">
        <pc:chgData name="Martin Russell" userId="S::martinr@unicef.org.uk::a3a2a494-309d-4d02-9201-5320153f7240" providerId="AD" clId="Web-{43C71740-737E-97F8-EF9E-9DE3DCDC6521}" dt="2025-05-12T14:49:19.311" v="179"/>
        <pc:sldMkLst>
          <pc:docMk/>
          <pc:sldMk cId="30056248" sldId="439"/>
        </pc:sldMkLst>
        <pc:spChg chg="mod">
          <ac:chgData name="Martin Russell" userId="S::martinr@unicef.org.uk::a3a2a494-309d-4d02-9201-5320153f7240" providerId="AD" clId="Web-{43C71740-737E-97F8-EF9E-9DE3DCDC6521}" dt="2025-05-12T14:48:08.527" v="177" actId="20577"/>
          <ac:spMkLst>
            <pc:docMk/>
            <pc:sldMk cId="30056248" sldId="439"/>
            <ac:spMk id="8" creationId="{25D64A00-2182-D471-1340-8F2FCB600A37}"/>
          </ac:spMkLst>
        </pc:spChg>
      </pc:sldChg>
    </pc:docChg>
  </pc:docChgLst>
  <pc:docChgLst>
    <pc:chgData name="Martin Russell" userId="S::martinr@unicef.org.uk::a3a2a494-309d-4d02-9201-5320153f7240" providerId="AD" clId="Web-{14ED86F4-2CFF-4C67-D3C2-C1120C2CA59A}"/>
    <pc:docChg chg="modSld">
      <pc:chgData name="Martin Russell" userId="S::martinr@unicef.org.uk::a3a2a494-309d-4d02-9201-5320153f7240" providerId="AD" clId="Web-{14ED86F4-2CFF-4C67-D3C2-C1120C2CA59A}" dt="2025-05-12T16:00:21.095" v="8" actId="20577"/>
      <pc:docMkLst>
        <pc:docMk/>
      </pc:docMkLst>
      <pc:sldChg chg="modSp">
        <pc:chgData name="Martin Russell" userId="S::martinr@unicef.org.uk::a3a2a494-309d-4d02-9201-5320153f7240" providerId="AD" clId="Web-{14ED86F4-2CFF-4C67-D3C2-C1120C2CA59A}" dt="2025-05-12T16:00:21.095" v="8" actId="20577"/>
        <pc:sldMkLst>
          <pc:docMk/>
          <pc:sldMk cId="2965916399" sldId="298"/>
        </pc:sldMkLst>
        <pc:spChg chg="mod">
          <ac:chgData name="Martin Russell" userId="S::martinr@unicef.org.uk::a3a2a494-309d-4d02-9201-5320153f7240" providerId="AD" clId="Web-{14ED86F4-2CFF-4C67-D3C2-C1120C2CA59A}" dt="2025-05-12T16:00:21.095" v="8" actId="20577"/>
          <ac:spMkLst>
            <pc:docMk/>
            <pc:sldMk cId="2965916399" sldId="298"/>
            <ac:spMk id="11" creationId="{AAD47B76-0855-25B2-5F07-245C52BA9619}"/>
          </ac:spMkLst>
        </pc:spChg>
        <pc:picChg chg="mod">
          <ac:chgData name="Martin Russell" userId="S::martinr@unicef.org.uk::a3a2a494-309d-4d02-9201-5320153f7240" providerId="AD" clId="Web-{14ED86F4-2CFF-4C67-D3C2-C1120C2CA59A}" dt="2025-05-12T15:59:54.438" v="0" actId="1076"/>
          <ac:picMkLst>
            <pc:docMk/>
            <pc:sldMk cId="2965916399" sldId="298"/>
            <ac:picMk id="8" creationId="{B917AAA0-0F41-80CE-AC1A-C2EF7A6DCD26}"/>
          </ac:picMkLst>
        </pc:picChg>
      </pc:sldChg>
    </pc:docChg>
  </pc:docChgLst>
  <pc:docChgLst>
    <pc:chgData name="Frances Bestley" userId="S::francesb@unicef.org.uk::dd36c30e-9d53-45de-a66b-9f7025672797" providerId="AD" clId="Web-{6B18335D-A423-2A91-6DCD-EE3046BAC292}"/>
    <pc:docChg chg="modSld">
      <pc:chgData name="Frances Bestley" userId="S::francesb@unicef.org.uk::dd36c30e-9d53-45de-a66b-9f7025672797" providerId="AD" clId="Web-{6B18335D-A423-2A91-6DCD-EE3046BAC292}" dt="2025-05-13T08:37:00.341" v="0" actId="1076"/>
      <pc:docMkLst>
        <pc:docMk/>
      </pc:docMkLst>
      <pc:sldChg chg="modSp">
        <pc:chgData name="Frances Bestley" userId="S::francesb@unicef.org.uk::dd36c30e-9d53-45de-a66b-9f7025672797" providerId="AD" clId="Web-{6B18335D-A423-2A91-6DCD-EE3046BAC292}" dt="2025-05-13T08:37:00.341" v="0" actId="1076"/>
        <pc:sldMkLst>
          <pc:docMk/>
          <pc:sldMk cId="2965916399" sldId="298"/>
        </pc:sldMkLst>
        <pc:picChg chg="mod">
          <ac:chgData name="Frances Bestley" userId="S::francesb@unicef.org.uk::dd36c30e-9d53-45de-a66b-9f7025672797" providerId="AD" clId="Web-{6B18335D-A423-2A91-6DCD-EE3046BAC292}" dt="2025-05-13T08:37:00.341" v="0" actId="1076"/>
          <ac:picMkLst>
            <pc:docMk/>
            <pc:sldMk cId="2965916399" sldId="298"/>
            <ac:picMk id="4" creationId="{C05EBD1F-A72B-D4D1-D397-6CFEB7CAB30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5/13/2025</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nicef.org.uk/rights-respecting-schools/wp-content/uploads/sites/4/2025/05/Resource-Sheet-Definitions-of-Sustainable-Development-and-ESD_Spotlight_May-2025v1.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KcZtHEe4kV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wwf.org.uk/learn/why-your-footprint-matt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Calibri" panose="020F0502020204030204" pitchFamily="34" charset="0"/>
                <a:cs typeface="Arial" panose="020B0604020202020204" pitchFamily="34" charset="0"/>
              </a:rPr>
              <a:t>Welcome to Spotlight, our latest resource to support RRSA coordinators to develop Rights Respecting practice in school. Spotlight is aimed at colleagues and is intended to support you in staff briefings or continued professional development (CPD). </a:t>
            </a:r>
          </a:p>
          <a:p>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i="1">
                <a:effectLst/>
                <a:latin typeface="Arial" panose="020B0604020202020204" pitchFamily="34" charset="0"/>
                <a:ea typeface="Calibri" panose="020F0502020204030204" pitchFamily="34" charset="0"/>
                <a:cs typeface="Arial" panose="020B0604020202020204" pitchFamily="34" charset="0"/>
              </a:rPr>
              <a:t>The image on the cover was created by Patrick, from Christ Church Primary School, and he created this piece of art linked to Sustainable Development Goal 14: Life Under Water as part of an art project on sustainability and then his class took actions linked to the SDG’s within their local community. </a:t>
            </a:r>
            <a:endParaRPr lang="en-GB" sz="1800">
              <a:effectLst/>
              <a:latin typeface="Arial" panose="020B0604020202020204" pitchFamily="34" charset="0"/>
              <a:ea typeface="Calibri" panose="020F0502020204030204" pitchFamily="34" charset="0"/>
              <a:cs typeface="Arial" panose="020B0604020202020204" pitchFamily="34" charset="0"/>
            </a:endParaRPr>
          </a:p>
          <a:p>
            <a:endParaRPr lang="en-GB" sz="18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Arial" panose="020B0604020202020204" pitchFamily="34" charset="0"/>
                <a:ea typeface="Calibri" panose="020F0502020204030204" pitchFamily="34" charset="0"/>
                <a:cs typeface="Arial" panose="020B0604020202020204" pitchFamily="34" charset="0"/>
              </a:rPr>
              <a:t>Please check guidance in subsequent slide notes.</a:t>
            </a:r>
            <a:endParaRPr lang="en-GB" sz="1800">
              <a:effectLst/>
              <a:latin typeface="Arial" panose="020B0604020202020204" pitchFamily="34" charset="0"/>
              <a:ea typeface="Calibri" panose="020F0502020204030204" pitchFamily="34" charset="0"/>
              <a:cs typeface="Arial" panose="020B0604020202020204" pitchFamily="34" charset="0"/>
            </a:endParaRPr>
          </a:p>
          <a:p>
            <a:endParaRPr lang="en-GB" sz="1800">
              <a:effectLst/>
              <a:latin typeface="Arial" panose="020B0604020202020204" pitchFamily="34" charset="0"/>
              <a:ea typeface="Calibri" panose="020F0502020204030204" pitchFamily="34" charset="0"/>
              <a:cs typeface="Arial" panose="020B0604020202020204" pitchFamily="34" charset="0"/>
            </a:endParaRPr>
          </a:p>
          <a:p>
            <a:pPr algn="l"/>
            <a:endParaRPr lang="en-GB" sz="1800" b="1">
              <a:effectLst/>
              <a:latin typeface="Arial" panose="020B0604020202020204" pitchFamily="34" charset="0"/>
              <a:ea typeface="Calibri" panose="020F0502020204030204" pitchFamily="34" charset="0"/>
              <a:cs typeface="Arial" panose="020B0604020202020204" pitchFamily="34" charset="0"/>
            </a:endParaRPr>
          </a:p>
          <a:p>
            <a:endParaRPr lang="en-GB" sz="18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425844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a:effectLst/>
                <a:latin typeface="+mn-lt"/>
                <a:ea typeface="Calibri"/>
                <a:cs typeface="Arial" panose="020B0604020202020204" pitchFamily="34" charset="0"/>
              </a:rPr>
              <a:t>Presenter notes: There are six suggestions for activities. Depending on the time you have available, </a:t>
            </a:r>
            <a:r>
              <a:rPr lang="en-GB" sz="1800">
                <a:latin typeface="+mn-lt"/>
                <a:ea typeface="Calibri"/>
                <a:cs typeface="Arial" panose="020B0604020202020204" pitchFamily="34" charset="0"/>
              </a:rPr>
              <a:t>choose one of more.</a:t>
            </a:r>
          </a:p>
          <a:p>
            <a:pPr>
              <a:defRPr/>
            </a:pPr>
            <a:endParaRPr lang="en-GB" sz="1800">
              <a:latin typeface="+mn-lt"/>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ea typeface="Calibri"/>
                <a:cs typeface="Arial" panose="020B0604020202020204" pitchFamily="34" charset="0"/>
              </a:rPr>
              <a:t>4. </a:t>
            </a:r>
            <a:r>
              <a:rPr lang="en-GB" sz="1800" b="0" i="0">
                <a:latin typeface="+mn-lt"/>
                <a:cs typeface="Arial" panose="020B0604020202020204" pitchFamily="34" charset="0"/>
              </a:rPr>
              <a:t>A carbon footprint is the total amount of greenhouse gases (including carbon dioxide and methane) that are generated by our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a:latin typeface="+mn-lt"/>
                <a:cs typeface="Arial" panose="020B0604020202020204" pitchFamily="34" charset="0"/>
              </a:rPr>
              <a:t>https://www.nature.org/en-us/get-involved/how-to-help/carbon-footprint-calculator/#:~:text=A%20carbon%20footprint%20is%20the,is%20closer%20to%204%20tons.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a:latin typeface="+mn-lt"/>
                <a:cs typeface="Arial" panose="020B0604020202020204" pitchFamily="34" charset="0"/>
              </a:rPr>
              <a:t>Or consider joining: https://letsgozero.org/ </a:t>
            </a:r>
            <a:r>
              <a:rPr lang="en-GB" sz="1800" b="0" i="1">
                <a:latin typeface="+mn-lt"/>
                <a:cs typeface="Arial" panose="020B0604020202020204" pitchFamily="34" charset="0"/>
              </a:rPr>
              <a:t>(In England, all schools must create a climate action plan by 2025 and calculating carbon emissions can be part of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a:latin typeface="+mn-lt"/>
              <a:ea typeface="Calibri"/>
              <a:cs typeface="Arial" panose="020B0604020202020204" pitchFamily="34" charset="0"/>
            </a:endParaRPr>
          </a:p>
          <a:p>
            <a:pPr>
              <a:defRPr/>
            </a:pPr>
            <a:r>
              <a:rPr lang="en-GB" sz="1800" b="0" i="0">
                <a:latin typeface="+mn-lt"/>
                <a:ea typeface="Calibri"/>
                <a:cs typeface="Arial" panose="020B0604020202020204" pitchFamily="34" charset="0"/>
              </a:rPr>
              <a:t>5. There are a range of ways that children can take action on environmental issues. As a team, explore different ideas for supporting children to take action in different ways. </a:t>
            </a:r>
            <a:r>
              <a:rPr lang="en-GB" sz="1800">
                <a:latin typeface="+mn-lt"/>
                <a:ea typeface="Calibri"/>
                <a:cs typeface="Arial" panose="020B0604020202020204" pitchFamily="34" charset="0"/>
              </a:rPr>
              <a:t>For example, you may be taking Practical Action by improving the local environment by doing a litter pick or a beach clean, you then may be doing some Awareness Raising around this issue by putting up posters asking people to keep the environment clean, and then your Advocacy may be writing to your local council or MP about the issue, and asking them to make changes to keep the environment clean.</a:t>
            </a:r>
          </a:p>
          <a:p>
            <a:pPr>
              <a:defRPr/>
            </a:pPr>
            <a:endParaRPr lang="en-GB" sz="1800" b="0" i="0">
              <a:latin typeface="+mn-lt"/>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a:latin typeface="+mn-lt"/>
                <a:cs typeface="Arial" panose="020B0604020202020204" pitchFamily="34" charset="0"/>
              </a:rPr>
              <a:t>6. </a:t>
            </a:r>
            <a:r>
              <a:rPr lang="en-GB" sz="1800">
                <a:latin typeface="+mn-lt"/>
                <a:ea typeface="Calibri"/>
                <a:cs typeface="Arial" panose="020B0604020202020204" pitchFamily="34" charset="0"/>
              </a:rPr>
              <a:t>For a deeper dive or if your school is further ahead on your journey with Education for Sustainable Development, look at this resource sheet with your colleagues and discuss the definitions. Here is a longer link to the resource sheet: </a:t>
            </a:r>
            <a:r>
              <a:rPr lang="en-GB" sz="2800">
                <a:hlinkClick r:id="rId3"/>
              </a:rPr>
              <a:t>https://www.unicef.org.uk/rights-respecting-schools/wp-content/uploads/sites/4/2025/05/Resource-Sheet-Definitions-of-Sustainable-Development-and-ESD_Spotlight_May-2025v1.pdf</a:t>
            </a:r>
            <a:endParaRPr lang="en-GB" sz="1800" b="0" i="0">
              <a:latin typeface="+mn-lt"/>
              <a:ea typeface="Calibri"/>
              <a:cs typeface="Arial" panose="020B0604020202020204" pitchFamily="34" charset="0"/>
            </a:endParaRPr>
          </a:p>
          <a:p>
            <a:pPr>
              <a:defRPr/>
            </a:pP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1876210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a:ea typeface="Calibri"/>
                <a:cs typeface="Arial"/>
              </a:rPr>
              <a:t>The full case study is available on the RRSA website, where you can print it out and share with </a:t>
            </a:r>
            <a:r>
              <a:rPr lang="en-GB" sz="1800">
                <a:latin typeface="Arial"/>
                <a:ea typeface="Calibri"/>
                <a:cs typeface="Arial"/>
              </a:rPr>
              <a:t>your</a:t>
            </a:r>
            <a:r>
              <a:rPr lang="en-GB" sz="1800">
                <a:effectLst/>
                <a:latin typeface="Arial"/>
                <a:ea typeface="Calibri"/>
                <a:cs typeface="Arial"/>
              </a:rPr>
              <a:t> staff. </a:t>
            </a:r>
          </a:p>
          <a:p>
            <a:endParaRPr lang="en-US"/>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329723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latin typeface="Arial" panose="020B0604020202020204" pitchFamily="34" charset="0"/>
                <a:cs typeface="Arial" panose="020B0604020202020204" pitchFamily="34" charset="0"/>
              </a:rPr>
              <a:t>Presenter notes: You could ask people to write down personal commitments in the light of this reflection and collect these in and come back to them at the start of the next term to remind colleagues of their commitment and celebrate any progress. </a:t>
            </a:r>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2312883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Univers LT Pro 45 Light" panose="020B0403020202020204" pitchFamily="34" charset="0"/>
                <a:ea typeface="Calibri" panose="020F0502020204030204" pitchFamily="34" charset="0"/>
                <a:cs typeface="Times New Roman" panose="02020603050405020304" pitchFamily="18" charset="0"/>
              </a:rPr>
              <a:t>Presenter notes: </a:t>
            </a:r>
            <a:r>
              <a:rPr lang="en-GB" sz="3200"/>
              <a:t>If you have time, please explore these links ahead of your session with colleagues. You may well find a particular resource that you want to highlight to all as part of your input. There may be links you want to share with the team ahead of or as follow up to your input with them.</a:t>
            </a:r>
            <a:endParaRPr lang="en-US" sz="3200"/>
          </a:p>
          <a:p>
            <a:endParaRPr lang="en-GB" sz="1800">
              <a:effectLst/>
              <a:latin typeface="Univers LT Pro 45 Light" panose="020B0403020202020204" pitchFamily="34" charset="0"/>
              <a:ea typeface="Calibri" panose="020F0502020204030204" pitchFamily="34" charset="0"/>
              <a:cs typeface="Times New Roman" panose="02020603050405020304" pitchFamily="18" charset="0"/>
            </a:endParaRPr>
          </a:p>
          <a:p>
            <a:r>
              <a:rPr lang="en-GB" sz="1800">
                <a:effectLst/>
                <a:latin typeface="Univers LT Pro 45 Light" panose="020B0403020202020204" pitchFamily="34" charset="0"/>
                <a:ea typeface="Calibri" panose="020F0502020204030204" pitchFamily="34" charset="0"/>
                <a:cs typeface="Times New Roman" panose="02020603050405020304" pitchFamily="18" charset="0"/>
              </a:rPr>
              <a:t>Encourage your colleagues to explore the RRSA website to find additional resources. </a:t>
            </a:r>
            <a:r>
              <a:rPr lang="en-GB" sz="1800">
                <a:effectLst/>
                <a:latin typeface="Arial" panose="020B0604020202020204" pitchFamily="34" charset="0"/>
                <a:ea typeface="Calibri" panose="020F0502020204030204" pitchFamily="34" charset="0"/>
              </a:rPr>
              <a:t>If you have time, please explore these links ahead of your session with colleagues. You may well find a particular resource that you want to highlight to all as part of your input. There may be links you want to share with the team ahead of or as follow up to your input with them.</a:t>
            </a:r>
            <a:endParaRPr lang="en-GB" sz="1800">
              <a:effectLst/>
              <a:latin typeface="Calibri" panose="020F0502020204030204" pitchFamily="34" charset="0"/>
              <a:ea typeface="Calibri" panose="020F0502020204030204" pitchFamily="34" charset="0"/>
            </a:endParaRPr>
          </a:p>
          <a:p>
            <a:r>
              <a:rPr lang="en-GB" sz="1800">
                <a:effectLst/>
                <a:latin typeface="Arial" panose="020B060402020202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13</a:t>
            </a:fld>
            <a:endParaRPr lang="en-US"/>
          </a:p>
        </p:txBody>
      </p:sp>
    </p:spTree>
    <p:extLst>
      <p:ext uri="{BB962C8B-B14F-4D97-AF65-F5344CB8AC3E}">
        <p14:creationId xmlns:p14="http://schemas.microsoft.com/office/powerpoint/2010/main" val="159858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22502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a:solidFill>
                  <a:srgbClr val="000000"/>
                </a:solidFill>
                <a:effectLst/>
                <a:latin typeface="Arial"/>
                <a:cs typeface="Arial"/>
              </a:rPr>
              <a:t>Presenter notes: Please edit the aims of the session to suit the time you have available for your session.  </a:t>
            </a:r>
          </a:p>
          <a:p>
            <a:pPr algn="l" rtl="0" fontAlgn="base"/>
            <a:r>
              <a:rPr lang="en-GB" sz="1800" b="0" i="0" u="none" strike="noStrike">
                <a:solidFill>
                  <a:srgbClr val="000000"/>
                </a:solidFill>
                <a:effectLst/>
                <a:latin typeface="Arial"/>
                <a:cs typeface="Arial"/>
              </a:rPr>
              <a:t> </a:t>
            </a:r>
          </a:p>
          <a:p>
            <a:pPr algn="l" rtl="0" fontAlgn="base"/>
            <a:r>
              <a:rPr lang="en-GB" sz="1800" b="0" i="0" u="none" strike="noStrike">
                <a:solidFill>
                  <a:srgbClr val="000000"/>
                </a:solidFill>
                <a:effectLst/>
                <a:latin typeface="Arial"/>
                <a:cs typeface="Arial"/>
              </a:rPr>
              <a:t>This session is intended to support staff to develop their understanding of the link between the work your school does on the environment and sustainability, and your work as a Rights Respecting School. Many schools will have Eco Groups, will be working towards the Eco-Schools Award or similar initiatives, will have topics of work linked to climate change and sustainability and will work on the Sustainable Development Goals and all of this closely aligns with protecting children’s rights and elements of the Rights Respecting Schools Award. It is important to see how different initiatives link and to encourage staff to strengthen the links between any work on the environment and sustainability with children’s rights. </a:t>
            </a:r>
          </a:p>
          <a:p>
            <a:pPr algn="l" rtl="0" fontAlgn="base"/>
            <a:endParaRPr lang="en-GB" sz="1800" b="0" i="0" u="none" strike="noStrike">
              <a:solidFill>
                <a:srgbClr val="000000"/>
              </a:solidFill>
              <a:effectLst/>
              <a:latin typeface="Arial"/>
              <a:cs typeface="Arial"/>
            </a:endParaRPr>
          </a:p>
          <a:p>
            <a:pPr algn="l" rtl="0" fontAlgn="base"/>
            <a:r>
              <a:rPr lang="en-GB" sz="1800" b="0" i="0" u="none" strike="noStrike">
                <a:solidFill>
                  <a:srgbClr val="000000"/>
                </a:solidFill>
                <a:effectLst/>
                <a:latin typeface="Arial"/>
                <a:cs typeface="Arial"/>
              </a:rPr>
              <a:t>The whole Spotlight series is about embedding children’s rights within a wide range of school priorities and practices. </a:t>
            </a: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42610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Trainer notes: Delete this slide before using.</a:t>
            </a:r>
          </a:p>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It would be useful to have copies of the simplified CRC or the icons so that staff can refer to them throughout the session. </a:t>
            </a:r>
            <a:r>
              <a:rPr lang="en-GB" sz="1800">
                <a:effectLst/>
                <a:latin typeface="Arial" panose="020B0604020202020204" pitchFamily="34" charset="0"/>
                <a:ea typeface="Calibri" panose="020F0502020204030204" pitchFamily="34" charset="0"/>
                <a:cs typeface="Arial" panose="020B0604020202020204" pitchFamily="34" charset="0"/>
              </a:rPr>
              <a:t>Unicef.uk/</a:t>
            </a:r>
            <a:r>
              <a:rPr lang="en-GB" sz="1800" err="1">
                <a:effectLst/>
                <a:latin typeface="Arial" panose="020B0604020202020204" pitchFamily="34" charset="0"/>
                <a:ea typeface="Calibri" panose="020F0502020204030204" pitchFamily="34" charset="0"/>
                <a:cs typeface="Arial" panose="020B0604020202020204" pitchFamily="34" charset="0"/>
              </a:rPr>
              <a:t>CRC_Icons</a:t>
            </a:r>
            <a:endParaRPr lang="en-GB" sz="18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413154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a:ea typeface="Calibri"/>
                <a:cs typeface="Arial"/>
              </a:rPr>
              <a:t>The video complements the content of this pack and can also be used separately</a:t>
            </a:r>
            <a:r>
              <a:rPr lang="en-GB" sz="1800">
                <a:latin typeface="Arial"/>
                <a:ea typeface="Calibri"/>
                <a:cs typeface="Arial"/>
              </a:rPr>
              <a:t>.</a:t>
            </a:r>
            <a:endParaRPr lang="en-GB" sz="1800">
              <a:effectLst/>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latin typeface="Arial" panose="020B060402020202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57907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t>Presenter notes: </a:t>
            </a:r>
          </a:p>
          <a:p>
            <a:endParaRPr lang="en-GB" sz="1800"/>
          </a:p>
          <a:p>
            <a:r>
              <a:rPr lang="en-GB" sz="1800"/>
              <a:t>This slide provides an opportunity to remind colleagues of the ‘structure’ of RRSA which includes three strands: Teaching about rights; through rights; and for rights.</a:t>
            </a:r>
          </a:p>
          <a:p>
            <a:endParaRPr lang="en-GB" sz="1800"/>
          </a:p>
          <a:p>
            <a:r>
              <a:rPr lang="en-GB" sz="1800"/>
              <a:t>Any work that you do around the environment, sustainability and climate change is linked with both Outcome 1 in Strand A and Outcome 9 in Strand C. </a:t>
            </a:r>
          </a:p>
          <a:p>
            <a:endParaRPr lang="en-GB" sz="1800"/>
          </a:p>
          <a:p>
            <a:r>
              <a:rPr lang="en-GB" sz="1800"/>
              <a:t>Strand A, Outcome 1: </a:t>
            </a:r>
          </a:p>
          <a:p>
            <a:endParaRPr lang="en-GB" sz="1800"/>
          </a:p>
          <a:p>
            <a:r>
              <a:rPr lang="en-GB" sz="1800"/>
              <a:t>Pupils need to develop knowledge and understanding of children’s rights and how children and young people can access their rights, or not, in their own community and the wider world. This will include knowledge of how climate change is impacting on children’s enjoyment of their rights across the world. This knowledge can be developed through assemblies, curriculum topics and subject areas, access to news programmes such as Newsround and Picture News and awareness of the Sustainable Development Goals. Children should be clear about how their learning about the environment and sustainability links to rights. </a:t>
            </a:r>
          </a:p>
          <a:p>
            <a:endParaRPr lang="en-GB" sz="1800"/>
          </a:p>
          <a:p>
            <a:r>
              <a:rPr lang="en-GB" sz="1800"/>
              <a:t>Strand C, Outcome 9: </a:t>
            </a:r>
          </a:p>
          <a:p>
            <a:endParaRPr lang="en-GB" sz="1800"/>
          </a:p>
          <a:p>
            <a:r>
              <a:rPr lang="en-GB" sz="1800"/>
              <a:t>As your school moves through Silver to Gold, it is expected that more and more pupils will have the opportunity to engage in taking action for the rights of others. This may include work you are doing on environmental issues both within your own school grounds, your local community and also any advocacy or campaigning word children take part in linked to the environment and climate change. Be sure to frame any work you are doing in these areas within the context of children’s rights and include them as part of the evidence you submit for your Silver or Gold RRSA Accreditation visits. </a:t>
            </a:r>
          </a:p>
          <a:p>
            <a:endParaRPr lang="en-GB" sz="1800"/>
          </a:p>
          <a:p>
            <a:r>
              <a:rPr lang="en-GB" sz="1800"/>
              <a:t>The full text of the Strands and Outcomes of the Award can be found here:</a:t>
            </a:r>
          </a:p>
          <a:p>
            <a:r>
              <a:rPr lang="en-GB" sz="1800"/>
              <a:t>www.unicef.org.uk/rights-respecting-schools/wp-content/uploads/sites/4/2015/06/RRSA-Strands-and-Outcomes-at-Silver-and-Gold-1.pdf</a:t>
            </a:r>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272688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i="0">
                <a:solidFill>
                  <a:srgbClr val="000000"/>
                </a:solidFill>
                <a:effectLst/>
                <a:latin typeface="+mn-lt"/>
              </a:rPr>
              <a:t>Presenter notes: When showing this slide in presenter mode the articles will appear on click. </a:t>
            </a:r>
          </a:p>
          <a:p>
            <a:r>
              <a:rPr lang="en-GB" sz="2000" b="0" i="0">
                <a:solidFill>
                  <a:srgbClr val="000000"/>
                </a:solidFill>
                <a:effectLst/>
                <a:latin typeface="+mn-lt"/>
              </a:rPr>
              <a:t> </a:t>
            </a:r>
          </a:p>
          <a:p>
            <a:pPr>
              <a:defRPr/>
            </a:pPr>
            <a:r>
              <a:rPr lang="en-GB" sz="2000" b="0" i="0">
                <a:solidFill>
                  <a:srgbClr val="000000"/>
                </a:solidFill>
                <a:effectLst/>
                <a:latin typeface="+mn-lt"/>
              </a:rPr>
              <a:t>Look at the summary of the CRC with a partner – which articles do you think are particularly relevant to the work your school does on </a:t>
            </a:r>
            <a:r>
              <a:rPr lang="en-GB" sz="2000">
                <a:latin typeface="+mn-lt"/>
              </a:rPr>
              <a:t>the environment, sustainability and climate change</a:t>
            </a:r>
            <a:r>
              <a:rPr lang="en-GB" sz="2000" b="0" i="0">
                <a:solidFill>
                  <a:srgbClr val="000000"/>
                </a:solidFill>
                <a:effectLst/>
                <a:latin typeface="+mn-lt"/>
              </a:rPr>
              <a:t>?  Give good time for people to think about and discuss the links. </a:t>
            </a:r>
            <a:r>
              <a:rPr lang="en-GB" sz="2000">
                <a:solidFill>
                  <a:srgbClr val="FF0000"/>
                </a:solidFill>
                <a:effectLst/>
                <a:latin typeface="+mn-lt"/>
                <a:ea typeface="Calibri"/>
                <a:cs typeface="Arial"/>
              </a:rPr>
              <a:t>Your colleagues may identify different articles to the ones displayed. If time permits, encourage staff to explain their choices. </a:t>
            </a:r>
            <a:endParaRPr lang="en-GB" sz="2000" b="0" i="0">
              <a:solidFill>
                <a:srgbClr val="000000"/>
              </a:solidFill>
              <a:effectLst/>
              <a:latin typeface="+mn-lt"/>
            </a:endParaRPr>
          </a:p>
          <a:p>
            <a:endParaRPr lang="en-GB" sz="20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a:solidFill>
                  <a:srgbClr val="000000"/>
                </a:solidFill>
                <a:effectLst/>
                <a:latin typeface="+mn-lt"/>
              </a:rPr>
              <a:t>CRC Summary: </a:t>
            </a:r>
            <a:r>
              <a:rPr lang="en-GB" sz="2000">
                <a:effectLst/>
                <a:latin typeface="+mn-lt"/>
                <a:ea typeface="Calibri"/>
                <a:cs typeface="Times New Roman" panose="02020603050405020304" pitchFamily="18" charset="0"/>
              </a:rPr>
              <a:t>unicef.uk/</a:t>
            </a:r>
            <a:r>
              <a:rPr lang="en-GB" sz="2000" err="1">
                <a:effectLst/>
                <a:latin typeface="+mn-lt"/>
                <a:ea typeface="Calibri"/>
                <a:cs typeface="Times New Roman" panose="02020603050405020304" pitchFamily="18" charset="0"/>
              </a:rPr>
              <a:t>CRC_Icons</a:t>
            </a:r>
            <a:endParaRPr lang="en-US" sz="2000">
              <a:latin typeface="+mn-lt"/>
              <a:ea typeface="Calibri"/>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93821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latin typeface="Univers LT Pro 45 Light"/>
                <a:ea typeface="Calibri"/>
              </a:rPr>
              <a:t>Presenter notes: </a:t>
            </a:r>
            <a:endParaRPr lang="en-GB" sz="1800">
              <a:latin typeface="Univers LT Pro 45 Light" panose="020B0403020202020204" pitchFamily="34" charset="0"/>
              <a:ea typeface="Calibri" panose="020F0502020204030204" pitchFamily="34" charset="0"/>
            </a:endParaRPr>
          </a:p>
          <a:p>
            <a:pPr marL="342900" indent="-342900">
              <a:buAutoNum type="arabicPeriod"/>
            </a:pPr>
            <a:r>
              <a:rPr lang="en-GB" sz="1800">
                <a:effectLst/>
                <a:latin typeface="Univers LT Pro 45 Light"/>
                <a:ea typeface="Calibri"/>
              </a:rPr>
              <a:t>Create a map of your school’s current work on the environment, sustainability and climate change. Think about where these topics exist within the curriculum, assemblies, extra-curricular opportunities, pupil voice groups, the management of the school building care for school grounds, and policies and practice. </a:t>
            </a:r>
            <a:endParaRPr lang="en-GB">
              <a:effectLst/>
            </a:endParaRPr>
          </a:p>
          <a:p>
            <a:pPr marL="342900" indent="-342900">
              <a:buFontTx/>
              <a:buAutoNum type="arabicPeriod"/>
              <a:defRPr/>
            </a:pPr>
            <a:r>
              <a:rPr lang="en-GB" sz="1800">
                <a:latin typeface="Univers LT Pro 45 Light"/>
                <a:ea typeface="Calibri"/>
              </a:rPr>
              <a:t>This clip is about the </a:t>
            </a:r>
            <a:r>
              <a:rPr lang="en-GB" sz="2800" b="0" i="0">
                <a:solidFill>
                  <a:srgbClr val="000000"/>
                </a:solidFill>
                <a:effectLst/>
                <a:latin typeface="FuturaStd-Bold"/>
              </a:rPr>
              <a:t>General comment No. 26 (2023) </a:t>
            </a:r>
            <a:r>
              <a:rPr lang="en-GB" sz="2800">
                <a:solidFill>
                  <a:srgbClr val="000000"/>
                </a:solidFill>
                <a:latin typeface="FuturaStd-Bold"/>
              </a:rPr>
              <a:t>from the UN Committee on</a:t>
            </a:r>
            <a:r>
              <a:rPr lang="en-GB" sz="2800" b="0" i="0">
                <a:solidFill>
                  <a:srgbClr val="000000"/>
                </a:solidFill>
                <a:effectLst/>
                <a:latin typeface="FuturaStd-Bold"/>
              </a:rPr>
              <a:t> </a:t>
            </a:r>
            <a:r>
              <a:rPr lang="en-GB" sz="2800">
                <a:solidFill>
                  <a:srgbClr val="000000"/>
                </a:solidFill>
                <a:latin typeface="FuturaStd-Bold"/>
              </a:rPr>
              <a:t>the Rights of the Child, on </a:t>
            </a:r>
            <a:r>
              <a:rPr lang="en-GB" sz="2800" b="0" i="0">
                <a:solidFill>
                  <a:srgbClr val="000000"/>
                </a:solidFill>
                <a:effectLst/>
                <a:latin typeface="FuturaStd-Bold"/>
              </a:rPr>
              <a:t>children’s rights and the environment with a special focus on climate change. This General Comment highlights the links between the environment and climate change with children’s rights and makes clear the importance of sustainable development in the protection of children’s rights. </a:t>
            </a:r>
          </a:p>
          <a:p>
            <a:pPr marL="342900" indent="-342900">
              <a:buFontTx/>
              <a:buAutoNum type="arabicPeriod"/>
              <a:defRPr/>
            </a:pPr>
            <a:r>
              <a:rPr lang="en-GB" sz="1800" b="0" i="0">
                <a:solidFill>
                  <a:srgbClr val="000000"/>
                </a:solidFill>
                <a:effectLst/>
                <a:latin typeface="Univers LT Pro 45 Light"/>
                <a:ea typeface="Calibri"/>
              </a:rPr>
              <a:t>Children </a:t>
            </a:r>
            <a:r>
              <a:rPr lang="en-GB" sz="1800">
                <a:solidFill>
                  <a:srgbClr val="000000"/>
                </a:solidFill>
                <a:latin typeface="Univers LT Pro 45 Light"/>
                <a:ea typeface="Calibri"/>
              </a:rPr>
              <a:t>(and all of us!)  </a:t>
            </a:r>
            <a:r>
              <a:rPr lang="en-GB" sz="1800" b="0" i="0">
                <a:solidFill>
                  <a:srgbClr val="000000"/>
                </a:solidFill>
                <a:effectLst/>
                <a:latin typeface="Univers LT Pro 45 Light"/>
                <a:ea typeface="Calibri"/>
              </a:rPr>
              <a:t>are exposed to lots of negative stories about climate change. This will support you to discuss how you can have a focus on hope and making a difference for children. </a:t>
            </a:r>
            <a:endParaRPr lang="en-GB" sz="1800" b="0" i="0">
              <a:solidFill>
                <a:srgbClr val="000000"/>
              </a:solidFill>
              <a:effectLst/>
              <a:latin typeface="Univers LT Pro 45 Light" panose="020B0403020202020204" pitchFamily="34" charset="0"/>
              <a:ea typeface="Calibri"/>
            </a:endParaRPr>
          </a:p>
          <a:p>
            <a:pPr marL="342900" indent="-342900">
              <a:buAutoNum type="arabicPeriod"/>
            </a:pPr>
            <a:endParaRPr lang="en-GB" sz="1800">
              <a:solidFill>
                <a:srgbClr val="000000"/>
              </a:solidFill>
              <a:latin typeface="Univers LT Pro 45 Light" panose="020B0403020202020204" pitchFamily="34" charset="0"/>
              <a:ea typeface="Calibri" panose="020F0502020204030204" pitchFamily="34" charset="0"/>
            </a:endParaRPr>
          </a:p>
          <a:p>
            <a:endParaRPr lang="en-GB" sz="1800">
              <a:solidFill>
                <a:srgbClr val="000000"/>
              </a:solidFill>
              <a:latin typeface="WordVisi_MSFontService"/>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2762142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a:solidFill>
                  <a:srgbClr val="000000"/>
                </a:solidFill>
                <a:latin typeface="Univers LT Pro 45 Light"/>
              </a:rPr>
              <a:t>Presenter Notes: There are 6 activities, choose those that are most useful for your group considering the time you have available.</a:t>
            </a:r>
          </a:p>
          <a:p>
            <a:pPr>
              <a:defRPr/>
            </a:pPr>
            <a:endParaRPr lang="en-GB" sz="1800" b="0" i="0">
              <a:solidFill>
                <a:srgbClr val="000000"/>
              </a:solidFill>
              <a:effectLst/>
              <a:latin typeface="Univers LT Pro 45 Light" panose="020B0403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a:latin typeface="Univers LT Pro 45 Light"/>
                <a:cs typeface="Arial" panose="020B0604020202020204" pitchFamily="34" charset="0"/>
              </a:rPr>
              <a:t>There are many opportunities to learn about sustainable development across the curriculum, from the texts that you choose to study, to the topics children cover, assemblies etc. The document linked is the child friendly version of </a:t>
            </a:r>
            <a:r>
              <a:rPr lang="en-GB" sz="1800" b="0" i="0">
                <a:solidFill>
                  <a:srgbClr val="000000"/>
                </a:solidFill>
                <a:effectLst/>
                <a:latin typeface="FuturaStd-Bold"/>
              </a:rPr>
              <a:t>General Comment No. 26 (2023) on children’s rights and the environment with a special focus on climate change. This General Comment highlights the links between the environment and climate change with a wide range of articles from the CRC and makes clear the importance of sustainable development in the protection of children’s rights. This document may be one you wish to share with children, particularly any Eco Ambassadors or your Rights Respecting Steering Group.</a:t>
            </a:r>
          </a:p>
          <a:p>
            <a:pPr>
              <a:defRPr/>
            </a:pPr>
            <a:r>
              <a:rPr lang="en-GB" sz="1800" b="0" i="0">
                <a:solidFill>
                  <a:srgbClr val="000000"/>
                </a:solidFill>
                <a:effectLst/>
                <a:latin typeface="FuturaStd-Bold"/>
              </a:rPr>
              <a:t>These links </a:t>
            </a:r>
            <a:r>
              <a:rPr lang="en-GB" sz="1800">
                <a:solidFill>
                  <a:srgbClr val="000000"/>
                </a:solidFill>
                <a:latin typeface="FuturaStd-Bold"/>
              </a:rPr>
              <a:t>give examples from</a:t>
            </a:r>
            <a:r>
              <a:rPr lang="en-GB" sz="1800" b="0" i="0">
                <a:solidFill>
                  <a:srgbClr val="000000"/>
                </a:solidFill>
                <a:effectLst/>
                <a:latin typeface="FuturaStd-Bold"/>
              </a:rPr>
              <a:t> </a:t>
            </a:r>
            <a:r>
              <a:rPr lang="en-GB" sz="1800">
                <a:solidFill>
                  <a:srgbClr val="000000"/>
                </a:solidFill>
                <a:latin typeface="FuturaStd-Bold"/>
              </a:rPr>
              <a:t>around the world that might </a:t>
            </a:r>
            <a:r>
              <a:rPr lang="en-GB" sz="1800" b="0" i="0">
                <a:solidFill>
                  <a:srgbClr val="000000"/>
                </a:solidFill>
                <a:effectLst/>
                <a:latin typeface="FuturaStd-Bold"/>
              </a:rPr>
              <a:t>inform your discussions: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Segoe UI" panose="020B0502040204020203" pitchFamily="34" charset="0"/>
              </a:rPr>
              <a:t>Mexico Providing Clean and Safe Water https://www.youtube.com/watch?v=GtJfLTmqDKw</a:t>
            </a:r>
          </a:p>
          <a:p>
            <a:pPr marL="285750" indent="-285750">
              <a:buFont typeface="Arial" panose="020B0604020202020204" pitchFamily="34" charset="0"/>
              <a:buChar char="•"/>
              <a:defRPr/>
            </a:pPr>
            <a:r>
              <a:rPr lang="en-GB" sz="1800">
                <a:effectLst/>
                <a:latin typeface="Segoe UI"/>
                <a:cs typeface="Segoe UI"/>
              </a:rPr>
              <a:t>Mozambique Cyclone Proof Schools </a:t>
            </a:r>
            <a:r>
              <a:rPr lang="en-GB" sz="1800">
                <a:effectLst/>
                <a:latin typeface="Segoe UI"/>
                <a:cs typeface="Segoe UI"/>
                <a:hlinkClick r:id="rId3"/>
              </a:rPr>
              <a:t>https://www.youtube.com/watch?v=KcZtHEe4kV8</a:t>
            </a:r>
            <a:r>
              <a:rPr lang="en-GB" sz="1800">
                <a:effectLst/>
                <a:latin typeface="Segoe UI"/>
                <a:cs typeface="Segoe UI"/>
              </a:rPr>
              <a:t> </a:t>
            </a:r>
            <a:r>
              <a:rPr lang="en-GB" sz="1800">
                <a:latin typeface="Segoe UI"/>
                <a:cs typeface="Segoe UI"/>
              </a:rPr>
              <a:t> </a:t>
            </a:r>
            <a:endParaRPr lang="en-GB" sz="1800">
              <a:effectLst/>
              <a:latin typeface="Segoe UI" panose="020B0502040204020203" pitchFamily="34" charset="0"/>
              <a:cs typeface="Segoe U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Segoe UI" panose="020B0502040204020203" pitchFamily="34" charset="0"/>
              </a:rPr>
              <a:t>Facing Floods in South Sudan https://www.unicef.org/southsudan/stories/facing-floods</a:t>
            </a:r>
            <a:endParaRPr lang="en-GB" sz="1800">
              <a:effectLst/>
              <a:latin typeface="Arial" panose="020B0604020202020204" pitchFamily="34" charset="0"/>
            </a:endParaRPr>
          </a:p>
          <a:p>
            <a:endParaRPr lang="en-GB" sz="1800">
              <a:latin typeface="Univers LT Pro 45 Light"/>
              <a:cs typeface="Arial" panose="020B0604020202020204" pitchFamily="34" charset="0"/>
            </a:endParaRPr>
          </a:p>
          <a:p>
            <a:r>
              <a:rPr lang="en-GB" sz="1800">
                <a:latin typeface="Univers LT Pro 45 Light"/>
                <a:cs typeface="Arial" panose="020B0604020202020204" pitchFamily="34" charset="0"/>
              </a:rPr>
              <a:t>2. Choose one or more Global Goals to look at in more detail. Are you already doing work that links to this Goal? How can you help the children to see the links? Think about what your pupil groups may already be doing, for example, eco group may be planting flowers (e.g. global goals 15, 13) or school council may run a uniform swap (e.g. global goal 1, 10,12,13). For ideas on what more could be done, see </a:t>
            </a:r>
            <a:r>
              <a:rPr lang="en-GB">
                <a:hlinkClick r:id="rId4"/>
              </a:rPr>
              <a:t>https://www.wwf.org.uk/learn/why-your-footprint-matters</a:t>
            </a:r>
          </a:p>
          <a:p>
            <a:endParaRPr lang="en-GB" b="0">
              <a:effectLst/>
              <a:ea typeface="Calibri"/>
              <a:cs typeface="Calibri"/>
              <a:hlinkClick r:id="rId4"/>
            </a:endParaRPr>
          </a:p>
          <a:p>
            <a:r>
              <a:rPr lang="en-GB">
                <a:latin typeface="Calibri" panose="020F0502020204030204"/>
                <a:ea typeface="Calibri" panose="020F0502020204030204"/>
                <a:cs typeface="Calibri" panose="020F0502020204030204"/>
              </a:rPr>
              <a:t>3. You may find that the goals link to more than one article or even all the articles and that's fine!</a:t>
            </a:r>
          </a:p>
          <a:p>
            <a:endParaRPr lang="en-GB">
              <a:latin typeface="Calibri" panose="020F0502020204030204"/>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1782216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pic>
        <p:nvPicPr>
          <p:cNvPr id="3" name="Picture 2" descr="Two girls sitting on a bench reading books&#10;&#10;Description automatically generated">
            <a:extLst>
              <a:ext uri="{FF2B5EF4-FFF2-40B4-BE49-F238E27FC236}">
                <a16:creationId xmlns:a16="http://schemas.microsoft.com/office/drawing/2014/main" id="{FFB28F96-49FF-4F8D-BF89-55C5C7B8E9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470" t="1228" r="13482"/>
          <a:stretch/>
        </p:blipFill>
        <p:spPr>
          <a:xfrm>
            <a:off x="5834061" y="0"/>
            <a:ext cx="6357939" cy="6858000"/>
          </a:xfrm>
          <a:prstGeom prst="rect">
            <a:avLst/>
          </a:prstGeom>
        </p:spPr>
      </p:pic>
      <p:sp>
        <p:nvSpPr>
          <p:cNvPr id="4" name="TextBox 3">
            <a:extLst>
              <a:ext uri="{FF2B5EF4-FFF2-40B4-BE49-F238E27FC236}">
                <a16:creationId xmlns:a16="http://schemas.microsoft.com/office/drawing/2014/main" id="{0086905C-A3D1-FCCE-8C99-FE0DBD62CEF4}"/>
              </a:ext>
            </a:extLst>
          </p:cNvPr>
          <p:cNvSpPr txBox="1"/>
          <p:nvPr userDrawn="1"/>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21271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young child writing on a whiteboard&#10;&#10;Description automatically generated">
            <a:extLst>
              <a:ext uri="{FF2B5EF4-FFF2-40B4-BE49-F238E27FC236}">
                <a16:creationId xmlns:a16="http://schemas.microsoft.com/office/drawing/2014/main" id="{DC165334-24D8-F3CD-3AF7-08F2C5354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CE45975-3D5B-F441-928C-36291D0FB2F2}"/>
              </a:ext>
            </a:extLst>
          </p:cNvPr>
          <p:cNvSpPr txBox="1"/>
          <p:nvPr userDrawn="1"/>
        </p:nvSpPr>
        <p:spPr>
          <a:xfrm rot="5400000">
            <a:off x="11531242" y="6197243"/>
            <a:ext cx="1106071"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UNICEF/Karimi</a:t>
            </a:r>
            <a:endParaRPr lang="en-US" sz="800" b="0" i="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773CCF4-865B-9A44-A6A3-2C708060E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DCC0CE49-8703-6F4C-B416-E5B2915C97C0}"/>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2" name="TextBox 1">
            <a:extLst>
              <a:ext uri="{FF2B5EF4-FFF2-40B4-BE49-F238E27FC236}">
                <a16:creationId xmlns:a16="http://schemas.microsoft.com/office/drawing/2014/main" id="{63D5190E-43AA-8BAD-312D-C88310FFC66C}"/>
              </a:ext>
            </a:extLst>
          </p:cNvPr>
          <p:cNvSpPr txBox="1"/>
          <p:nvPr userDrawn="1"/>
        </p:nvSpPr>
        <p:spPr>
          <a:xfrm>
            <a:off x="296867" y="193461"/>
            <a:ext cx="3418790" cy="1200329"/>
          </a:xfrm>
          <a:prstGeom prst="rect">
            <a:avLst/>
          </a:prstGeom>
          <a:noFill/>
        </p:spPr>
        <p:txBody>
          <a:bodyPr wrap="square">
            <a:spAutoFit/>
          </a:bodyPr>
          <a:lstStyle/>
          <a:p>
            <a:pPr algn="l"/>
            <a:r>
              <a:rPr lang="en-GB" sz="1200" b="0" i="0">
                <a:solidFill>
                  <a:schemeClr val="bg1"/>
                </a:solidFill>
                <a:latin typeface="Univers LT Pro 45 Light" panose="020B0403020202020204" pitchFamily="34" charset="77"/>
              </a:rPr>
              <a:t>Najma, 6, in the UNICEF-supported Child Friendly Space for displaced children in Daikundi Province, Afghanistan. “</a:t>
            </a:r>
            <a:r>
              <a:rPr lang="en-GB" sz="1200" b="0" i="1">
                <a:solidFill>
                  <a:schemeClr val="bg1"/>
                </a:solidFill>
                <a:latin typeface="Univers LT Pro 45 Light" panose="020B0403020202020204" pitchFamily="34" charset="77"/>
              </a:rPr>
              <a:t>My favourite thing here is studying, especially numbers and mathematics</a:t>
            </a:r>
            <a:r>
              <a:rPr lang="en-GB" sz="1200" b="0" i="0">
                <a:solidFill>
                  <a:schemeClr val="bg1"/>
                </a:solidFill>
                <a:latin typeface="Univers LT Pro 45 Light" panose="020B0403020202020204" pitchFamily="34" charset="77"/>
              </a:rPr>
              <a:t>”, she smiles.</a:t>
            </a:r>
          </a:p>
          <a:p>
            <a:pPr algn="l"/>
            <a:endParaRPr lang="en-GB"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7139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3" name="Picture 2" descr="A picture containing human face, person, toddler, clothing&#10;&#10;Description automatically generated">
            <a:extLst>
              <a:ext uri="{FF2B5EF4-FFF2-40B4-BE49-F238E27FC236}">
                <a16:creationId xmlns:a16="http://schemas.microsoft.com/office/drawing/2014/main" id="{4B0F8D60-CEE8-04DE-1987-2BDFA30CFE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B7F9DE6-B0BB-E94A-BBCC-550AA8C2847A}"/>
              </a:ext>
            </a:extLst>
          </p:cNvPr>
          <p:cNvSpPr txBox="1"/>
          <p:nvPr userDrawn="1"/>
        </p:nvSpPr>
        <p:spPr>
          <a:xfrm rot="5400000">
            <a:off x="11370842" y="5981107"/>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a:t>
            </a:r>
            <a:r>
              <a:rPr lang="en-GB" sz="800" b="0" i="0" err="1">
                <a:solidFill>
                  <a:schemeClr val="bg1"/>
                </a:solidFill>
                <a:effectLst/>
                <a:latin typeface="Univers LT Pro 45 Light" panose="020B0403020202020204" pitchFamily="34" charset="77"/>
              </a:rPr>
              <a:t>UNICEF</a:t>
            </a:r>
            <a:r>
              <a:rPr lang="en-GB" sz="800" b="0" i="0" err="1">
                <a:solidFill>
                  <a:schemeClr val="bg1"/>
                </a:solidFill>
                <a:effectLst/>
                <a:latin typeface="Montserrat" pitchFamily="2" charset="77"/>
              </a:rPr>
              <a:t>Sandag</a:t>
            </a:r>
            <a:endParaRPr lang="en-US" sz="800" b="0" i="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9C7465A-9FD6-6947-AD0B-9AC91E3717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B90B541F-A993-B649-8826-0F9DE362481C}"/>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4" name="TextBox 3">
            <a:extLst>
              <a:ext uri="{FF2B5EF4-FFF2-40B4-BE49-F238E27FC236}">
                <a16:creationId xmlns:a16="http://schemas.microsoft.com/office/drawing/2014/main" id="{C96A18E2-32BB-24B9-2456-E8A39154EEC6}"/>
              </a:ext>
            </a:extLst>
          </p:cNvPr>
          <p:cNvSpPr txBox="1"/>
          <p:nvPr userDrawn="1"/>
        </p:nvSpPr>
        <p:spPr>
          <a:xfrm>
            <a:off x="317405" y="295061"/>
            <a:ext cx="3412931" cy="830997"/>
          </a:xfrm>
          <a:prstGeom prst="rect">
            <a:avLst/>
          </a:prstGeom>
          <a:noFill/>
        </p:spPr>
        <p:txBody>
          <a:bodyPr wrap="square">
            <a:spAutoFit/>
          </a:bodyPr>
          <a:lstStyle/>
          <a:p>
            <a:r>
              <a:rPr lang="en-GB" sz="1200" b="0" i="0">
                <a:solidFill>
                  <a:schemeClr val="bg1"/>
                </a:solidFill>
                <a:effectLst/>
                <a:latin typeface="Univers LT Pro 45 Light" panose="020B0403020202020204" pitchFamily="34" charset="77"/>
              </a:rPr>
              <a:t>2-year-old </a:t>
            </a:r>
            <a:r>
              <a:rPr lang="en-GB" sz="1200" b="0" i="0" err="1">
                <a:solidFill>
                  <a:schemeClr val="bg1"/>
                </a:solidFill>
                <a:effectLst/>
                <a:latin typeface="Univers LT Pro 45 Light" panose="020B0403020202020204" pitchFamily="34" charset="77"/>
              </a:rPr>
              <a:t>Anirlan</a:t>
            </a:r>
            <a:r>
              <a:rPr lang="en-GB" sz="1200" b="0" i="0">
                <a:solidFill>
                  <a:schemeClr val="bg1"/>
                </a:solidFill>
                <a:effectLst/>
                <a:latin typeface="Univers LT Pro 45 Light" panose="020B0403020202020204" pitchFamily="34" charset="77"/>
              </a:rPr>
              <a:t> lives in Mongolia with her mother, </a:t>
            </a:r>
            <a:r>
              <a:rPr lang="en-GB" sz="1200" b="0" i="0" err="1">
                <a:solidFill>
                  <a:schemeClr val="bg1"/>
                </a:solidFill>
                <a:effectLst/>
                <a:latin typeface="Univers LT Pro 45 Light" panose="020B0403020202020204" pitchFamily="34" charset="77"/>
              </a:rPr>
              <a:t>Otgonbayar</a:t>
            </a:r>
            <a:r>
              <a:rPr lang="en-GB" sz="1200" b="0" i="0">
                <a:solidFill>
                  <a:schemeClr val="bg1"/>
                </a:solidFill>
                <a:effectLst/>
                <a:latin typeface="Univers LT Pro 45 Light" panose="020B0403020202020204" pitchFamily="34" charset="77"/>
              </a:rPr>
              <a:t>. UNICEF health worker, </a:t>
            </a:r>
            <a:r>
              <a:rPr lang="en-GB" sz="1200" b="0" i="0" err="1">
                <a:solidFill>
                  <a:schemeClr val="bg1"/>
                </a:solidFill>
                <a:effectLst/>
                <a:latin typeface="Univers LT Pro 45 Light" panose="020B0403020202020204" pitchFamily="34" charset="77"/>
              </a:rPr>
              <a:t>Ogi</a:t>
            </a:r>
            <a:r>
              <a:rPr lang="en-GB" sz="1200" b="0" i="0">
                <a:solidFill>
                  <a:schemeClr val="bg1"/>
                </a:solidFill>
                <a:effectLst/>
                <a:latin typeface="Univers LT Pro 45 Light" panose="020B0403020202020204" pitchFamily="34" charset="77"/>
              </a:rPr>
              <a:t> travels hundreds of miles to vaccinate children in </a:t>
            </a:r>
            <a:r>
              <a:rPr lang="en-GB" sz="1200" b="0" i="0" err="1">
                <a:solidFill>
                  <a:schemeClr val="bg1"/>
                </a:solidFill>
                <a:effectLst/>
                <a:latin typeface="Univers LT Pro 45 Light" panose="020B0403020202020204" pitchFamily="34" charset="77"/>
              </a:rPr>
              <a:t>Anirlan’s</a:t>
            </a:r>
            <a:r>
              <a:rPr lang="en-GB" sz="1200" b="0" i="0">
                <a:solidFill>
                  <a:schemeClr val="bg1"/>
                </a:solidFill>
                <a:effectLst/>
                <a:latin typeface="Univers LT Pro 45 Light" panose="020B0403020202020204" pitchFamily="34" charset="77"/>
              </a:rPr>
              <a:t> remote community.</a:t>
            </a:r>
            <a:endParaRPr lang="en-US"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40939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ox&#10;&#10;Description automatically generated with low confidence">
            <a:extLst>
              <a:ext uri="{FF2B5EF4-FFF2-40B4-BE49-F238E27FC236}">
                <a16:creationId xmlns:a16="http://schemas.microsoft.com/office/drawing/2014/main" id="{FD787A29-255D-73BE-1C68-6CC0BB9139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6728B43-A881-824F-9062-0F0823C261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7C579EE6-3A13-134B-A386-401AC95236A6}"/>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11" name="TextBox 10">
            <a:extLst>
              <a:ext uri="{FF2B5EF4-FFF2-40B4-BE49-F238E27FC236}">
                <a16:creationId xmlns:a16="http://schemas.microsoft.com/office/drawing/2014/main" id="{04D475EB-B635-D443-A05E-63B780500DB6}"/>
              </a:ext>
            </a:extLst>
          </p:cNvPr>
          <p:cNvSpPr txBox="1"/>
          <p:nvPr userDrawn="1"/>
        </p:nvSpPr>
        <p:spPr>
          <a:xfrm rot="5400000">
            <a:off x="11452264" y="6118266"/>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Issaa</a:t>
            </a:r>
            <a:endParaRPr lang="en-US" sz="800" b="0" i="0">
              <a:solidFill>
                <a:schemeClr val="bg1"/>
              </a:solidFill>
              <a:latin typeface="Univers LT Pro 45 Light" panose="020B0403020202020204" pitchFamily="34" charset="77"/>
            </a:endParaRPr>
          </a:p>
        </p:txBody>
      </p:sp>
      <p:sp>
        <p:nvSpPr>
          <p:cNvPr id="2" name="TextBox 1">
            <a:extLst>
              <a:ext uri="{FF2B5EF4-FFF2-40B4-BE49-F238E27FC236}">
                <a16:creationId xmlns:a16="http://schemas.microsoft.com/office/drawing/2014/main" id="{92BF51E5-329C-8083-1D92-FDC030C48DE6}"/>
              </a:ext>
            </a:extLst>
          </p:cNvPr>
          <p:cNvSpPr txBox="1"/>
          <p:nvPr userDrawn="1"/>
        </p:nvSpPr>
        <p:spPr>
          <a:xfrm>
            <a:off x="317406" y="295061"/>
            <a:ext cx="3059640" cy="830997"/>
          </a:xfrm>
          <a:prstGeom prst="rect">
            <a:avLst/>
          </a:prstGeom>
          <a:noFill/>
        </p:spPr>
        <p:txBody>
          <a:bodyPr wrap="square">
            <a:spAutoFit/>
          </a:bodyPr>
          <a:lstStyle/>
          <a:p>
            <a:r>
              <a:rPr lang="en-GB" sz="1200" b="0" i="0">
                <a:solidFill>
                  <a:schemeClr val="tx1"/>
                </a:solidFill>
                <a:effectLst/>
                <a:latin typeface="Univers LT Pro 45 Light" panose="020B0403020202020204" pitchFamily="34" charset="77"/>
              </a:rPr>
              <a:t>Ali, 8, sheltering in a school following the devastating earthquakes in Syria, holds a box of clothes provided by UNICEF. </a:t>
            </a:r>
          </a:p>
          <a:p>
            <a:endParaRPr lang="en-GB" sz="1200" b="0" i="0">
              <a:solidFill>
                <a:schemeClr val="tx1"/>
              </a:solidFill>
              <a:effectLst/>
              <a:latin typeface="Univers LT Pro 45 Light" panose="020B0403020202020204" pitchFamily="34" charset="77"/>
            </a:endParaRPr>
          </a:p>
        </p:txBody>
      </p:sp>
    </p:spTree>
    <p:extLst>
      <p:ext uri="{BB962C8B-B14F-4D97-AF65-F5344CB8AC3E}">
        <p14:creationId xmlns:p14="http://schemas.microsoft.com/office/powerpoint/2010/main" val="750721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Tree>
    <p:extLst>
      <p:ext uri="{BB962C8B-B14F-4D97-AF65-F5344CB8AC3E}">
        <p14:creationId xmlns:p14="http://schemas.microsoft.com/office/powerpoint/2010/main" val="1473668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pic>
        <p:nvPicPr>
          <p:cNvPr id="5" name="Picture 4" descr="A person and child jumping over orange hurdles&#10;&#10;Description automatically generated">
            <a:extLst>
              <a:ext uri="{FF2B5EF4-FFF2-40B4-BE49-F238E27FC236}">
                <a16:creationId xmlns:a16="http://schemas.microsoft.com/office/drawing/2014/main" id="{C5642213-C356-343F-5200-AF2D4F26E8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6" name="TextBox 5">
            <a:extLst>
              <a:ext uri="{FF2B5EF4-FFF2-40B4-BE49-F238E27FC236}">
                <a16:creationId xmlns:a16="http://schemas.microsoft.com/office/drawing/2014/main" id="{F7C47011-FFB4-3BE8-3146-7B47FDC3C3A7}"/>
              </a:ext>
            </a:extLst>
          </p:cNvPr>
          <p:cNvSpPr txBox="1"/>
          <p:nvPr userDrawn="1"/>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21271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3" name="Picture 2" descr="A child in a white shirt reading a book&#10;&#10;Description automatically generated with low confidence">
            <a:extLst>
              <a:ext uri="{FF2B5EF4-FFF2-40B4-BE49-F238E27FC236}">
                <a16:creationId xmlns:a16="http://schemas.microsoft.com/office/drawing/2014/main" id="{617C704A-FCFF-2AD6-EB5E-C1E42464F2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114288" cy="6858000"/>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pic>
        <p:nvPicPr>
          <p:cNvPr id="5" name="Picture 4" descr="A child riding a tricycle&#10;&#10;Description automatically generated">
            <a:extLst>
              <a:ext uri="{FF2B5EF4-FFF2-40B4-BE49-F238E27FC236}">
                <a16:creationId xmlns:a16="http://schemas.microsoft.com/office/drawing/2014/main" id="{CAF2AD2C-32D6-0595-0DAD-7251101C14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 y="-4571"/>
            <a:ext cx="6114288" cy="6858000"/>
          </a:xfrm>
          <a:prstGeom prst="rect">
            <a:avLst/>
          </a:prstGeom>
        </p:spPr>
      </p:pic>
      <p:sp>
        <p:nvSpPr>
          <p:cNvPr id="7" name="TextBox 6">
            <a:extLst>
              <a:ext uri="{FF2B5EF4-FFF2-40B4-BE49-F238E27FC236}">
                <a16:creationId xmlns:a16="http://schemas.microsoft.com/office/drawing/2014/main" id="{7AF13159-C592-51E3-7198-D0044A4A7ED4}"/>
              </a:ext>
            </a:extLst>
          </p:cNvPr>
          <p:cNvSpPr txBox="1"/>
          <p:nvPr userDrawn="1"/>
        </p:nvSpPr>
        <p:spPr>
          <a:xfrm rot="16200000">
            <a:off x="-524219" y="6113695"/>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962007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Tree>
    <p:extLst>
      <p:ext uri="{BB962C8B-B14F-4D97-AF65-F5344CB8AC3E}">
        <p14:creationId xmlns:p14="http://schemas.microsoft.com/office/powerpoint/2010/main" val="2081898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chemeClr val="tx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solidFill>
                  <a:schemeClr val="bg1"/>
                </a:solidFill>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Tree>
    <p:extLst>
      <p:ext uri="{BB962C8B-B14F-4D97-AF65-F5344CB8AC3E}">
        <p14:creationId xmlns:p14="http://schemas.microsoft.com/office/powerpoint/2010/main" val="6646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31" name="Text Placeholder 30">
            <a:extLst>
              <a:ext uri="{FF2B5EF4-FFF2-40B4-BE49-F238E27FC236}">
                <a16:creationId xmlns:a16="http://schemas.microsoft.com/office/drawing/2014/main" id="{3CD398BE-B6E7-D047-BA41-3EEF947B415E}"/>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6" name="Text Placeholder 32">
            <a:extLst>
              <a:ext uri="{FF2B5EF4-FFF2-40B4-BE49-F238E27FC236}">
                <a16:creationId xmlns:a16="http://schemas.microsoft.com/office/drawing/2014/main" id="{6F6709CB-D11A-7948-8AAE-9615AE189BC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37" name="Text Placeholder 32">
            <a:extLst>
              <a:ext uri="{FF2B5EF4-FFF2-40B4-BE49-F238E27FC236}">
                <a16:creationId xmlns:a16="http://schemas.microsoft.com/office/drawing/2014/main" id="{BD0CE0E7-E129-234F-8A68-84DB95925F4E}"/>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Tree>
    <p:extLst>
      <p:ext uri="{BB962C8B-B14F-4D97-AF65-F5344CB8AC3E}">
        <p14:creationId xmlns:p14="http://schemas.microsoft.com/office/powerpoint/2010/main" val="4021570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rPr>
              <a:t>“Click to edit. Add a quote or stat here. You can pull out key </a:t>
            </a:r>
            <a:br>
              <a:rPr lang="en-US" sz="2800">
                <a:solidFill>
                  <a:schemeClr val="bg1"/>
                </a:solidFill>
              </a:rPr>
            </a:br>
            <a:r>
              <a:rPr lang="en-US" sz="2800">
                <a:solidFill>
                  <a:srgbClr val="FFFF00"/>
                </a:solidFill>
              </a:rPr>
              <a:t>words</a:t>
            </a:r>
            <a:r>
              <a:rPr lang="en-US" sz="2800">
                <a:solidFill>
                  <a:schemeClr val="bg1"/>
                </a:solidFill>
              </a:rPr>
              <a:t> or </a:t>
            </a:r>
            <a:r>
              <a:rPr lang="en-US" sz="2800">
                <a:solidFill>
                  <a:srgbClr val="FFFF00"/>
                </a:solidFill>
              </a:rPr>
              <a:t>phrases </a:t>
            </a:r>
            <a:r>
              <a:rPr lang="en-US" sz="2800">
                <a:solidFill>
                  <a:schemeClr val="bg1"/>
                </a:solidFill>
              </a:rPr>
              <a:t>in a </a:t>
            </a:r>
            <a:br>
              <a:rPr lang="en-US" sz="2800">
                <a:solidFill>
                  <a:schemeClr val="bg1"/>
                </a:solidFill>
              </a:rPr>
            </a:br>
            <a:r>
              <a:rPr lang="en-US" sz="2800">
                <a:solidFill>
                  <a:schemeClr val="bg1"/>
                </a:solidFill>
              </a:rPr>
              <a:t>secondary </a:t>
            </a:r>
            <a:r>
              <a:rPr lang="en-US" sz="2800" err="1">
                <a:solidFill>
                  <a:schemeClr val="bg1"/>
                </a:solidFill>
              </a:rPr>
              <a:t>colour</a:t>
            </a:r>
            <a:r>
              <a:rPr lang="en-US" sz="2800">
                <a:solidFill>
                  <a:schemeClr val="bg1"/>
                </a:solidFill>
              </a:rPr>
              <a:t>.”</a:t>
            </a:r>
            <a:endParaRPr lang="en-GB" sz="2800">
              <a:solidFill>
                <a:schemeClr val="bg1"/>
              </a:solidFill>
            </a:endParaRPr>
          </a:p>
        </p:txBody>
      </p:sp>
    </p:spTree>
    <p:extLst>
      <p:ext uri="{BB962C8B-B14F-4D97-AF65-F5344CB8AC3E}">
        <p14:creationId xmlns:p14="http://schemas.microsoft.com/office/powerpoint/2010/main" val="97254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bg1">
            <a:alpha val="97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EC4305-9547-9843-9C82-EA7A6EDD68E0}"/>
              </a:ext>
            </a:extLst>
          </p:cNvPr>
          <p:cNvSpPr/>
          <p:nvPr userDrawn="1"/>
        </p:nvSpPr>
        <p:spPr>
          <a:xfrm>
            <a:off x="0" y="0"/>
            <a:ext cx="12192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chemeClr val="bg1"/>
          </a:solidFill>
          <a:ln>
            <a:noFill/>
          </a:ln>
        </p:spPr>
        <p:txBody>
          <a:bodyPr wrap="square" lIns="180000" tIns="180000" rIns="180000" bIns="36000" anchor="ctr" anchorCtr="0">
            <a:spAutoFit/>
          </a:bodyPr>
          <a:lstStyle>
            <a:lvl1pPr>
              <a:defRPr sz="4000" b="1" i="0" cap="none" spc="0" baseline="0">
                <a:solidFill>
                  <a:srgbClr val="00AEEF"/>
                </a:solidFill>
                <a:latin typeface="Univers LT Pro 85 XBlack" panose="020B0804030502020204" pitchFamily="34" charset="77"/>
              </a:defRPr>
            </a:lvl1pPr>
          </a:lstStyle>
          <a:p>
            <a:r>
              <a:rPr lang="en-US"/>
              <a:t>CLICK TO EDIT TITLE</a:t>
            </a:r>
            <a:endParaRPr lang="en-GB"/>
          </a:p>
        </p:txBody>
      </p:sp>
      <p:pic>
        <p:nvPicPr>
          <p:cNvPr id="9" name="Picture 8" descr="Graphical user interface, text, application&#10;&#10;Description automatically generated">
            <a:extLst>
              <a:ext uri="{FF2B5EF4-FFF2-40B4-BE49-F238E27FC236}">
                <a16:creationId xmlns:a16="http://schemas.microsoft.com/office/drawing/2014/main" id="{53BE7CC5-4C79-1244-9F01-978F50A8D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630" y="5519146"/>
            <a:ext cx="1712559" cy="1172599"/>
          </a:xfrm>
          <a:prstGeom prst="rect">
            <a:avLst/>
          </a:prstGeom>
        </p:spPr>
      </p:pic>
    </p:spTree>
    <p:extLst>
      <p:ext uri="{BB962C8B-B14F-4D97-AF65-F5344CB8AC3E}">
        <p14:creationId xmlns:p14="http://schemas.microsoft.com/office/powerpoint/2010/main" val="1614505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tx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9" name="Text Placeholder 2">
            <a:extLst>
              <a:ext uri="{FF2B5EF4-FFF2-40B4-BE49-F238E27FC236}">
                <a16:creationId xmlns:a16="http://schemas.microsoft.com/office/drawing/2014/main" id="{F6A2E7FF-FD1B-CF4D-BE4E-0C84862079C4}"/>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rPr>
              <a:t>“Click to edit. Add a quote or stat here. You can pull out key </a:t>
            </a:r>
            <a:br>
              <a:rPr lang="en-US" sz="2800">
                <a:solidFill>
                  <a:schemeClr val="bg1"/>
                </a:solidFill>
              </a:rPr>
            </a:br>
            <a:r>
              <a:rPr lang="en-US" sz="2800">
                <a:solidFill>
                  <a:srgbClr val="FFFF00"/>
                </a:solidFill>
              </a:rPr>
              <a:t>words</a:t>
            </a:r>
            <a:r>
              <a:rPr lang="en-US" sz="2800">
                <a:solidFill>
                  <a:schemeClr val="bg1"/>
                </a:solidFill>
              </a:rPr>
              <a:t> or </a:t>
            </a:r>
            <a:r>
              <a:rPr lang="en-US" sz="2800">
                <a:solidFill>
                  <a:srgbClr val="FFFF00"/>
                </a:solidFill>
              </a:rPr>
              <a:t>phrases </a:t>
            </a:r>
            <a:r>
              <a:rPr lang="en-US" sz="2800">
                <a:solidFill>
                  <a:schemeClr val="bg1"/>
                </a:solidFill>
              </a:rPr>
              <a:t>in a </a:t>
            </a:r>
            <a:br>
              <a:rPr lang="en-US" sz="2800">
                <a:solidFill>
                  <a:schemeClr val="bg1"/>
                </a:solidFill>
              </a:rPr>
            </a:br>
            <a:r>
              <a:rPr lang="en-US" sz="2800">
                <a:solidFill>
                  <a:schemeClr val="bg1"/>
                </a:solidFill>
              </a:rPr>
              <a:t>secondary </a:t>
            </a:r>
            <a:r>
              <a:rPr lang="en-US" sz="2800" err="1">
                <a:solidFill>
                  <a:schemeClr val="bg1"/>
                </a:solidFill>
              </a:rPr>
              <a:t>colour</a:t>
            </a:r>
            <a:r>
              <a:rPr lang="en-US" sz="2800">
                <a:solidFill>
                  <a:schemeClr val="bg1"/>
                </a:solidFill>
              </a:rPr>
              <a:t>.”</a:t>
            </a:r>
            <a:endParaRPr lang="en-GB" sz="2800">
              <a:solidFill>
                <a:schemeClr val="bg1"/>
              </a:solidFill>
            </a:endParaRPr>
          </a:p>
        </p:txBody>
      </p:sp>
    </p:spTree>
    <p:extLst>
      <p:ext uri="{BB962C8B-B14F-4D97-AF65-F5344CB8AC3E}">
        <p14:creationId xmlns:p14="http://schemas.microsoft.com/office/powerpoint/2010/main" val="1830416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solidFill>
                  <a:srgbClr val="00AEEF"/>
                </a:solidFill>
                <a:latin typeface="Aleo" pitchFamily="2" charset="77"/>
              </a:defRPr>
            </a:lvl1pPr>
          </a:lstStyle>
          <a:p>
            <a:pPr algn="ctr"/>
            <a:r>
              <a:rPr lang="en-US" sz="2800">
                <a:solidFill>
                  <a:srgbClr val="00AEEF"/>
                </a:solidFill>
              </a:rPr>
              <a:t>“Click to edit. Add a quote or stat here. You can pull out key </a:t>
            </a:r>
            <a:br>
              <a:rPr lang="en-US" sz="2800">
                <a:solidFill>
                  <a:srgbClr val="00AEEF"/>
                </a:solidFill>
              </a:rPr>
            </a:br>
            <a:r>
              <a:rPr lang="en-US" sz="2800">
                <a:solidFill>
                  <a:schemeClr val="tx1"/>
                </a:solidFill>
              </a:rPr>
              <a:t>words</a:t>
            </a:r>
            <a:r>
              <a:rPr lang="en-US" sz="2800">
                <a:solidFill>
                  <a:srgbClr val="00AEEF"/>
                </a:solidFill>
              </a:rPr>
              <a:t> or </a:t>
            </a:r>
            <a:r>
              <a:rPr lang="en-US" sz="2800">
                <a:solidFill>
                  <a:schemeClr val="tx1"/>
                </a:solidFill>
              </a:rPr>
              <a:t>phrases </a:t>
            </a:r>
            <a:r>
              <a:rPr lang="en-US" sz="2800">
                <a:solidFill>
                  <a:srgbClr val="00AEEF"/>
                </a:solidFill>
              </a:rPr>
              <a:t>in a </a:t>
            </a:r>
            <a:br>
              <a:rPr lang="en-US" sz="2800">
                <a:solidFill>
                  <a:srgbClr val="00AEEF"/>
                </a:solidFill>
              </a:rPr>
            </a:br>
            <a:r>
              <a:rPr lang="en-US" sz="2800">
                <a:solidFill>
                  <a:srgbClr val="00AEEF"/>
                </a:solidFill>
              </a:rPr>
              <a:t>secondary </a:t>
            </a:r>
            <a:r>
              <a:rPr lang="en-US" sz="2800" err="1">
                <a:solidFill>
                  <a:srgbClr val="00AEEF"/>
                </a:solidFill>
              </a:rPr>
              <a:t>colour</a:t>
            </a:r>
            <a:r>
              <a:rPr lang="en-US" sz="2800">
                <a:solidFill>
                  <a:srgbClr val="00AEEF"/>
                </a:solidFill>
              </a:rPr>
              <a:t>.”</a:t>
            </a:r>
            <a:endParaRPr lang="en-GB" sz="2800">
              <a:solidFill>
                <a:srgbClr val="00AEEF"/>
              </a:solidFill>
            </a:endParaRPr>
          </a:p>
        </p:txBody>
      </p:sp>
    </p:spTree>
    <p:extLst>
      <p:ext uri="{BB962C8B-B14F-4D97-AF65-F5344CB8AC3E}">
        <p14:creationId xmlns:p14="http://schemas.microsoft.com/office/powerpoint/2010/main" val="1621182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pic>
        <p:nvPicPr>
          <p:cNvPr id="3" name="Picture 2" descr="A picture containing text&#10;&#10;Description automatically generated">
            <a:extLst>
              <a:ext uri="{FF2B5EF4-FFF2-40B4-BE49-F238E27FC236}">
                <a16:creationId xmlns:a16="http://schemas.microsoft.com/office/drawing/2014/main" id="{9BCBD3E5-51C1-C94F-93C2-520AD14720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9EBBDA-EB37-3445-A63B-3C71FC237395}"/>
              </a:ext>
            </a:extLst>
          </p:cNvPr>
          <p:cNvSpPr txBox="1"/>
          <p:nvPr userDrawn="1"/>
        </p:nvSpPr>
        <p:spPr>
          <a:xfrm rot="5400000">
            <a:off x="11454389" y="522170"/>
            <a:ext cx="1259778"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UNICEF/Sokol</a:t>
            </a:r>
            <a:endParaRPr lang="en-US" sz="800" b="0" i="0">
              <a:solidFill>
                <a:schemeClr val="bg1"/>
              </a:solidFill>
              <a:latin typeface="Univers LT Pro 45 Light" panose="020B0403020202020204" pitchFamily="34" charset="77"/>
            </a:endParaRPr>
          </a:p>
        </p:txBody>
      </p:sp>
      <p:pic>
        <p:nvPicPr>
          <p:cNvPr id="4" name="Picture 3" descr="A picture containing text&#10;&#10;Description automatically generated">
            <a:extLst>
              <a:ext uri="{FF2B5EF4-FFF2-40B4-BE49-F238E27FC236}">
                <a16:creationId xmlns:a16="http://schemas.microsoft.com/office/drawing/2014/main" id="{38898DDE-91D3-0B45-B1E8-8390493318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225076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11DBEF1F-C7C5-A642-AA3C-6FE58155CE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a:solidFill>
                  <a:schemeClr val="bg1"/>
                </a:solidFill>
                <a:effectLst/>
                <a:latin typeface="Open Sans" panose="020B0606030504020204" pitchFamily="34" charset="0"/>
              </a:rPr>
              <a:t>© UNICEF/Al-Basha</a:t>
            </a:r>
            <a:endParaRPr lang="en-US" sz="800">
              <a:solidFill>
                <a:schemeClr val="bg1"/>
              </a:solidFill>
            </a:endParaRPr>
          </a:p>
        </p:txBody>
      </p:sp>
      <p:pic>
        <p:nvPicPr>
          <p:cNvPr id="7" name="Picture 6" descr="Logo&#10;&#10;Description automatically generated with low confidence">
            <a:extLst>
              <a:ext uri="{FF2B5EF4-FFF2-40B4-BE49-F238E27FC236}">
                <a16:creationId xmlns:a16="http://schemas.microsoft.com/office/drawing/2014/main" id="{74FC9EB1-7332-4D49-B349-AD68DC2CE0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ANY QUESTIONS?</a:t>
            </a:r>
          </a:p>
        </p:txBody>
      </p:sp>
      <p:sp>
        <p:nvSpPr>
          <p:cNvPr id="3" name="Rectangle 2">
            <a:extLst>
              <a:ext uri="{FF2B5EF4-FFF2-40B4-BE49-F238E27FC236}">
                <a16:creationId xmlns:a16="http://schemas.microsoft.com/office/drawing/2014/main" id="{2233E45A-96B3-382C-E8E8-C8FB67F79C92}"/>
              </a:ext>
            </a:extLst>
          </p:cNvPr>
          <p:cNvSpPr/>
          <p:nvPr userDrawn="1"/>
        </p:nvSpPr>
        <p:spPr>
          <a:xfrm>
            <a:off x="296867" y="172539"/>
            <a:ext cx="3838845" cy="1192192"/>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36D5F0-7738-0C50-6AC2-C387FA0CA705}"/>
              </a:ext>
            </a:extLst>
          </p:cNvPr>
          <p:cNvSpPr txBox="1"/>
          <p:nvPr userDrawn="1"/>
        </p:nvSpPr>
        <p:spPr>
          <a:xfrm>
            <a:off x="385395" y="263854"/>
            <a:ext cx="3750317" cy="1200329"/>
          </a:xfrm>
          <a:prstGeom prst="rect">
            <a:avLst/>
          </a:prstGeom>
          <a:noFill/>
        </p:spPr>
        <p:txBody>
          <a:bodyPr wrap="square">
            <a:spAutoFit/>
          </a:bodyPr>
          <a:lstStyle/>
          <a:p>
            <a:pPr algn="l"/>
            <a:r>
              <a:rPr lang="en-GB" sz="1200" b="0" i="0" err="1">
                <a:solidFill>
                  <a:schemeClr val="bg1"/>
                </a:solidFill>
                <a:effectLst>
                  <a:outerShdw blurRad="973532" sx="97073" sy="97073" algn="l" rotWithShape="0">
                    <a:prstClr val="black"/>
                  </a:outerShdw>
                </a:effectLst>
                <a:latin typeface="Univers LT Pro 45 Light" panose="020B0403020202020204" pitchFamily="34" charset="77"/>
              </a:rPr>
              <a:t>Kholood</a:t>
            </a:r>
            <a:r>
              <a:rPr lang="en-GB" sz="1200" b="0" i="0">
                <a:solidFill>
                  <a:schemeClr val="bg1"/>
                </a:solidFill>
                <a:effectLst>
                  <a:outerShdw blurRad="973532" sx="97073" sy="97073" algn="l" rotWithShape="0">
                    <a:prstClr val="black"/>
                  </a:outerShdw>
                </a:effectLst>
                <a:latin typeface="Univers LT Pro 45 Light" panose="020B0403020202020204" pitchFamily="34" charset="77"/>
              </a:rPr>
              <a:t> (middle row, right) at school in Taiz, Yemen, which is near a fighting zone. “I feel afraid when I walk to school because cars are speeding, and I’m scared of the shelling.” UNICEF is helping to pay teachers and supply school materials.</a:t>
            </a:r>
          </a:p>
          <a:p>
            <a:pPr algn="l"/>
            <a:endParaRPr lang="en-GB" sz="1200" b="0" i="0">
              <a:solidFill>
                <a:schemeClr val="bg1"/>
              </a:solidFill>
              <a:effectLst>
                <a:outerShdw blurRad="973532" sx="97073" sy="97073" algn="l" rotWithShape="0">
                  <a:prstClr val="black"/>
                </a:outerShdw>
              </a:effectLst>
              <a:latin typeface="Univers LT Pro 45 Light" panose="020B0403020202020204" pitchFamily="34" charset="77"/>
            </a:endParaRPr>
          </a:p>
        </p:txBody>
      </p:sp>
    </p:spTree>
    <p:extLst>
      <p:ext uri="{BB962C8B-B14F-4D97-AF65-F5344CB8AC3E}">
        <p14:creationId xmlns:p14="http://schemas.microsoft.com/office/powerpoint/2010/main" val="496800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holding a baby&#10;&#10;Description automatically generated with medium confidence">
            <a:extLst>
              <a:ext uri="{FF2B5EF4-FFF2-40B4-BE49-F238E27FC236}">
                <a16:creationId xmlns:a16="http://schemas.microsoft.com/office/drawing/2014/main" id="{F408A3E1-6305-F501-07FB-8B36F1728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EFA9420-A04A-9C4A-8C23-80C54DA277F5}"/>
              </a:ext>
            </a:extLst>
          </p:cNvPr>
          <p:cNvSpPr txBox="1"/>
          <p:nvPr userDrawn="1"/>
        </p:nvSpPr>
        <p:spPr>
          <a:xfrm rot="5400000">
            <a:off x="-442868" y="616399"/>
            <a:ext cx="1264025" cy="215444"/>
          </a:xfrm>
          <a:prstGeom prst="rect">
            <a:avLst/>
          </a:prstGeom>
          <a:noFill/>
        </p:spPr>
        <p:txBody>
          <a:bodyPr wrap="square">
            <a:spAutoFit/>
          </a:bodyPr>
          <a:lstStyle/>
          <a:p>
            <a:pPr algn="l"/>
            <a:r>
              <a:rPr lang="en-GB" sz="800" b="0" i="0">
                <a:solidFill>
                  <a:schemeClr val="bg1"/>
                </a:solidFill>
                <a:effectLst/>
                <a:latin typeface="Open Sans" panose="020B0606030504020204" pitchFamily="34" charset="0"/>
              </a:rPr>
              <a:t>© UNICEF/</a:t>
            </a:r>
            <a:r>
              <a:rPr lang="en-GB" sz="800" b="0" i="0" err="1">
                <a:solidFill>
                  <a:schemeClr val="bg1"/>
                </a:solidFill>
                <a:effectLst/>
                <a:latin typeface="Open Sans" panose="020B0606030504020204" pitchFamily="34" charset="0"/>
              </a:rPr>
              <a:t>Dejongh</a:t>
            </a:r>
            <a:endParaRPr lang="en-US" sz="800">
              <a:solidFill>
                <a:schemeClr val="bg1"/>
              </a:solidFill>
            </a:endParaRPr>
          </a:p>
        </p:txBody>
      </p:sp>
      <p:pic>
        <p:nvPicPr>
          <p:cNvPr id="9" name="Picture 8" descr="Logo&#10;&#10;Description automatically generated with low confidence">
            <a:extLst>
              <a:ext uri="{FF2B5EF4-FFF2-40B4-BE49-F238E27FC236}">
                <a16:creationId xmlns:a16="http://schemas.microsoft.com/office/drawing/2014/main" id="{EF95C779-26BA-4B4F-89CC-F41238FC33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ANY QUESTIONS?</a:t>
            </a:r>
          </a:p>
        </p:txBody>
      </p:sp>
      <p:sp>
        <p:nvSpPr>
          <p:cNvPr id="2" name="TextBox 1">
            <a:extLst>
              <a:ext uri="{FF2B5EF4-FFF2-40B4-BE49-F238E27FC236}">
                <a16:creationId xmlns:a16="http://schemas.microsoft.com/office/drawing/2014/main" id="{05EA6E70-628D-2583-9EC1-9C096A2684E6}"/>
              </a:ext>
            </a:extLst>
          </p:cNvPr>
          <p:cNvSpPr txBox="1"/>
          <p:nvPr userDrawn="1"/>
        </p:nvSpPr>
        <p:spPr>
          <a:xfrm>
            <a:off x="8844735" y="5612278"/>
            <a:ext cx="3154680" cy="1200329"/>
          </a:xfrm>
          <a:prstGeom prst="rect">
            <a:avLst/>
          </a:prstGeom>
          <a:noFill/>
        </p:spPr>
        <p:txBody>
          <a:bodyPr wrap="square">
            <a:spAutoFit/>
          </a:bodyPr>
          <a:lstStyle/>
          <a:p>
            <a:pPr algn="r"/>
            <a:r>
              <a:rPr lang="en-GB" sz="1200" b="0" i="0">
                <a:solidFill>
                  <a:schemeClr val="bg1"/>
                </a:solidFill>
                <a:latin typeface="Univers LT Pro 45 Light" panose="020B0403020202020204" pitchFamily="34" charset="77"/>
              </a:rPr>
              <a:t>Tato </a:t>
            </a:r>
            <a:r>
              <a:rPr lang="en-GB" sz="1200" b="0" i="0" err="1">
                <a:solidFill>
                  <a:schemeClr val="bg1"/>
                </a:solidFill>
                <a:latin typeface="Univers LT Pro 45 Light" panose="020B0403020202020204" pitchFamily="34" charset="77"/>
              </a:rPr>
              <a:t>Guyo</a:t>
            </a:r>
            <a:r>
              <a:rPr lang="en-GB" sz="1200" b="0" i="0">
                <a:solidFill>
                  <a:schemeClr val="bg1"/>
                </a:solidFill>
                <a:latin typeface="Univers LT Pro 45 Light" panose="020B0403020202020204" pitchFamily="34" charset="77"/>
              </a:rPr>
              <a:t> holds her 5-month-old baby Dessa. Tato regularly measures Dessa's arm with a MUAC measuring tape supplied by UNICEF Ethiopia to make sure any signs of low-weight are spotted early. </a:t>
            </a:r>
          </a:p>
          <a:p>
            <a:pPr algn="r"/>
            <a:endParaRPr lang="en-GB"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1">
    <p:bg>
      <p:bgPr>
        <a:solidFill>
          <a:schemeClr val="bg1">
            <a:alpha val="97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2" name="Picture 1">
            <a:extLst>
              <a:ext uri="{FF2B5EF4-FFF2-40B4-BE49-F238E27FC236}">
                <a16:creationId xmlns:a16="http://schemas.microsoft.com/office/drawing/2014/main" id="{A033AC36-552C-2C57-A230-68CD33F8E796}"/>
              </a:ext>
            </a:extLst>
          </p:cNvPr>
          <p:cNvPicPr>
            <a:picLocks noChangeAspect="1"/>
          </p:cNvPicPr>
          <p:nvPr userDrawn="1"/>
        </p:nvPicPr>
        <p:blipFill>
          <a:blip r:embed="rId2"/>
          <a:stretch>
            <a:fillRect/>
          </a:stretch>
        </p:blipFill>
        <p:spPr>
          <a:xfrm>
            <a:off x="9667702" y="4884579"/>
            <a:ext cx="2386659" cy="1973421"/>
          </a:xfrm>
          <a:prstGeom prst="rect">
            <a:avLst/>
          </a:prstGeom>
        </p:spPr>
      </p:pic>
    </p:spTree>
    <p:extLst>
      <p:ext uri="{BB962C8B-B14F-4D97-AF65-F5344CB8AC3E}">
        <p14:creationId xmlns:p14="http://schemas.microsoft.com/office/powerpoint/2010/main" val="113587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1">
    <p:bg>
      <p:bgPr>
        <a:solidFill>
          <a:schemeClr val="bg1">
            <a:alpha val="97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1F3ECF-8109-7249-9325-13A2A94DC86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3" name="Picture 2">
            <a:extLst>
              <a:ext uri="{FF2B5EF4-FFF2-40B4-BE49-F238E27FC236}">
                <a16:creationId xmlns:a16="http://schemas.microsoft.com/office/drawing/2014/main" id="{3105D6F2-D91B-ED41-34DC-559A503D973D}"/>
              </a:ext>
            </a:extLst>
          </p:cNvPr>
          <p:cNvPicPr>
            <a:picLocks noChangeAspect="1"/>
          </p:cNvPicPr>
          <p:nvPr userDrawn="1"/>
        </p:nvPicPr>
        <p:blipFill>
          <a:blip r:embed="rId2"/>
          <a:stretch>
            <a:fillRect/>
          </a:stretch>
        </p:blipFill>
        <p:spPr>
          <a:xfrm>
            <a:off x="9634070" y="4882725"/>
            <a:ext cx="2383743" cy="1975275"/>
          </a:xfrm>
          <a:prstGeom prst="rect">
            <a:avLst/>
          </a:prstGeom>
        </p:spPr>
      </p:pic>
    </p:spTree>
    <p:extLst>
      <p:ext uri="{BB962C8B-B14F-4D97-AF65-F5344CB8AC3E}">
        <p14:creationId xmlns:p14="http://schemas.microsoft.com/office/powerpoint/2010/main" val="321988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child&#10;&#10;Description automatically generated">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a:t>
            </a:r>
            <a:r>
              <a:rPr lang="en-GB" sz="800" b="0" i="0" err="1">
                <a:solidFill>
                  <a:schemeClr val="tx1"/>
                </a:solidFill>
                <a:effectLst/>
                <a:latin typeface="Univers LT Pro 45 Light" panose="020B0403020202020204" pitchFamily="34" charset="77"/>
              </a:rPr>
              <a:t>Matas</a:t>
            </a:r>
            <a:endParaRPr lang="en-US" sz="800" b="0" i="0">
              <a:solidFill>
                <a:schemeClr val="tx1"/>
              </a:solidFill>
              <a:latin typeface="Univers LT Pro 45 Light" panose="020B0403020202020204" pitchFamily="34" charset="77"/>
            </a:endParaRPr>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452731" y="553037"/>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0" name="Picture 9" descr="A picture containing text&#10;&#10;Description automatically generated">
            <a:extLst>
              <a:ext uri="{FF2B5EF4-FFF2-40B4-BE49-F238E27FC236}">
                <a16:creationId xmlns:a16="http://schemas.microsoft.com/office/drawing/2014/main" id="{55EF6537-FCE6-6C42-8DDB-2A986AEDA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3" name="TextBox 2">
            <a:extLst>
              <a:ext uri="{FF2B5EF4-FFF2-40B4-BE49-F238E27FC236}">
                <a16:creationId xmlns:a16="http://schemas.microsoft.com/office/drawing/2014/main" id="{CD31F192-E7AE-ADFE-8324-3CA672C9DAC5}"/>
              </a:ext>
            </a:extLst>
          </p:cNvPr>
          <p:cNvSpPr txBox="1"/>
          <p:nvPr userDrawn="1"/>
        </p:nvSpPr>
        <p:spPr>
          <a:xfrm>
            <a:off x="452731" y="5775356"/>
            <a:ext cx="3901060" cy="830997"/>
          </a:xfrm>
          <a:prstGeom prst="rect">
            <a:avLst/>
          </a:prstGeom>
          <a:noFill/>
        </p:spPr>
        <p:txBody>
          <a:bodyPr wrap="square">
            <a:spAutoFit/>
          </a:bodyPr>
          <a:lstStyle/>
          <a:p>
            <a:r>
              <a:rPr lang="en-GB" sz="1200" b="0" i="1">
                <a:latin typeface="Univers LT Pro 45 Light" panose="020B0403020202020204" pitchFamily="34" charset="77"/>
              </a:rPr>
              <a:t>"I wash my hands so germs don't get on them," </a:t>
            </a:r>
            <a:r>
              <a:rPr lang="en-GB" sz="1200" b="0" i="0">
                <a:latin typeface="Univers LT Pro 45 Light" panose="020B0403020202020204" pitchFamily="34" charset="77"/>
              </a:rPr>
              <a:t>says </a:t>
            </a:r>
            <a:r>
              <a:rPr lang="en-GB" sz="1200" b="0" i="0" err="1">
                <a:latin typeface="Univers LT Pro 45 Light" panose="020B0403020202020204" pitchFamily="34" charset="77"/>
              </a:rPr>
              <a:t>Dareen</a:t>
            </a:r>
            <a:r>
              <a:rPr lang="en-GB" sz="1200" b="0" i="0">
                <a:latin typeface="Univers LT Pro 45 Light" panose="020B0403020202020204" pitchFamily="34" charset="77"/>
              </a:rPr>
              <a:t>, 6, at school in Jordan. UNICEF is supporting the Government of Jordan to improve water, sanitation and hygiene facilities in schools.</a:t>
            </a:r>
            <a:endParaRPr lang="en-US" sz="1200" b="0" i="0">
              <a:latin typeface="Univers LT Pro 45 Light" panose="020B0403020202020204" pitchFamily="34" charset="77"/>
            </a:endParaRPr>
          </a:p>
        </p:txBody>
      </p:sp>
    </p:spTree>
    <p:extLst>
      <p:ext uri="{BB962C8B-B14F-4D97-AF65-F5344CB8AC3E}">
        <p14:creationId xmlns:p14="http://schemas.microsoft.com/office/powerpoint/2010/main" val="49807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DB59ED46-C3B4-7640-A292-9563A0F767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
          <a:stretch/>
        </p:blipFill>
        <p:spPr>
          <a:xfrm>
            <a:off x="0" y="0"/>
            <a:ext cx="12193832" cy="6858000"/>
          </a:xfrm>
          <a:prstGeom prst="rect">
            <a:avLst/>
          </a:prstGeom>
        </p:spPr>
      </p:pic>
      <p:sp>
        <p:nvSpPr>
          <p:cNvPr id="5" name="TextBox 4">
            <a:extLst>
              <a:ext uri="{FF2B5EF4-FFF2-40B4-BE49-F238E27FC236}">
                <a16:creationId xmlns:a16="http://schemas.microsoft.com/office/drawing/2014/main" id="{1AD9D7BD-B221-CE44-977E-46189A15DF9B}"/>
              </a:ext>
            </a:extLst>
          </p:cNvPr>
          <p:cNvSpPr txBox="1"/>
          <p:nvPr userDrawn="1"/>
        </p:nvSpPr>
        <p:spPr>
          <a:xfrm rot="5400000">
            <a:off x="11531242" y="445313"/>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Mulala</a:t>
            </a:r>
            <a:endParaRPr lang="en-US" sz="800" b="0" i="0">
              <a:solidFill>
                <a:schemeClr val="bg1"/>
              </a:solidFill>
              <a:latin typeface="Univers LT Pro 45 Light" panose="020B0403020202020204" pitchFamily="34" charset="77"/>
            </a:endParaRPr>
          </a:p>
        </p:txBody>
      </p:sp>
      <p:sp>
        <p:nvSpPr>
          <p:cNvPr id="10" name="Title 1">
            <a:extLst>
              <a:ext uri="{FF2B5EF4-FFF2-40B4-BE49-F238E27FC236}">
                <a16:creationId xmlns:a16="http://schemas.microsoft.com/office/drawing/2014/main" id="{FA28B210-FB01-6342-9CA4-878DECCF1B82}"/>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1" name="Picture 10" descr="A picture containing text&#10;&#10;Description automatically generated">
            <a:extLst>
              <a:ext uri="{FF2B5EF4-FFF2-40B4-BE49-F238E27FC236}">
                <a16:creationId xmlns:a16="http://schemas.microsoft.com/office/drawing/2014/main" id="{1E34638C-6902-BC44-AE0E-8F4B61FBFA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EC953A3-C48C-C563-F3E5-AEBD5D4414EC}"/>
              </a:ext>
            </a:extLst>
          </p:cNvPr>
          <p:cNvSpPr txBox="1"/>
          <p:nvPr userDrawn="1"/>
        </p:nvSpPr>
        <p:spPr>
          <a:xfrm>
            <a:off x="296866" y="295061"/>
            <a:ext cx="2674933" cy="830997"/>
          </a:xfrm>
          <a:prstGeom prst="rect">
            <a:avLst/>
          </a:prstGeom>
          <a:noFill/>
        </p:spPr>
        <p:txBody>
          <a:bodyPr wrap="square">
            <a:spAutoFit/>
          </a:bodyPr>
          <a:lstStyle/>
          <a:p>
            <a:r>
              <a:rPr lang="en-GB" sz="1200" b="0" i="0" err="1">
                <a:solidFill>
                  <a:schemeClr val="bg1"/>
                </a:solidFill>
                <a:latin typeface="Univers LT Pro 45 Light" panose="020B0403020202020204" pitchFamily="34" charset="77"/>
              </a:rPr>
              <a:t>Anaelah</a:t>
            </a:r>
            <a:r>
              <a:rPr lang="en-GB" sz="1200" b="0" i="0">
                <a:solidFill>
                  <a:schemeClr val="bg1"/>
                </a:solidFill>
                <a:latin typeface="Univers LT Pro 45 Light" panose="020B0403020202020204" pitchFamily="34" charset="77"/>
              </a:rPr>
              <a:t>, 3, receives polio vaccine drops during a UNICEF-supported immunisation campaign in Kinshasa, Democratic Republic of Congo.</a:t>
            </a:r>
          </a:p>
        </p:txBody>
      </p:sp>
    </p:spTree>
    <p:extLst>
      <p:ext uri="{BB962C8B-B14F-4D97-AF65-F5344CB8AC3E}">
        <p14:creationId xmlns:p14="http://schemas.microsoft.com/office/powerpoint/2010/main" val="318160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all in front of other people playing volleyball&#10;&#10;Description automatically generated with low confidence">
            <a:extLst>
              <a:ext uri="{FF2B5EF4-FFF2-40B4-BE49-F238E27FC236}">
                <a16:creationId xmlns:a16="http://schemas.microsoft.com/office/drawing/2014/main" id="{9E5D5364-B4BF-3574-57F8-EADBE7C496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558"/>
            <a:ext cx="12192000" cy="6850442"/>
          </a:xfrm>
          <a:prstGeom prst="rect">
            <a:avLst/>
          </a:prstGeom>
        </p:spPr>
      </p:pic>
      <p:sp>
        <p:nvSpPr>
          <p:cNvPr id="7" name="TextBox 6">
            <a:extLst>
              <a:ext uri="{FF2B5EF4-FFF2-40B4-BE49-F238E27FC236}">
                <a16:creationId xmlns:a16="http://schemas.microsoft.com/office/drawing/2014/main" id="{D5223A73-C9EE-6142-87A6-EE5302EC6B4F}"/>
              </a:ext>
            </a:extLst>
          </p:cNvPr>
          <p:cNvSpPr txBox="1"/>
          <p:nvPr userDrawn="1"/>
        </p:nvSpPr>
        <p:spPr>
          <a:xfrm rot="5400000">
            <a:off x="11421596" y="4158751"/>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a:t>
            </a:r>
            <a:r>
              <a:rPr lang="en-GB" sz="800" b="0" i="0" err="1">
                <a:solidFill>
                  <a:schemeClr val="tx1"/>
                </a:solidFill>
                <a:effectLst/>
                <a:latin typeface="Univers LT Pro 45 Light" panose="020B0403020202020204" pitchFamily="34" charset="77"/>
              </a:rPr>
              <a:t>Chikondi</a:t>
            </a:r>
            <a:endParaRPr lang="en-US" sz="800" b="0" i="0">
              <a:solidFill>
                <a:schemeClr val="tx1"/>
              </a:solidFill>
              <a:latin typeface="Univers LT Pro 45 Light" panose="020B0403020202020204" pitchFamily="34" charset="77"/>
            </a:endParaRPr>
          </a:p>
        </p:txBody>
      </p:sp>
      <p:sp>
        <p:nvSpPr>
          <p:cNvPr id="9" name="Title 1">
            <a:extLst>
              <a:ext uri="{FF2B5EF4-FFF2-40B4-BE49-F238E27FC236}">
                <a16:creationId xmlns:a16="http://schemas.microsoft.com/office/drawing/2014/main" id="{2BF99775-F5EA-5845-ACD1-9BD83E928D73}"/>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0" name="Picture 9" descr="A picture containing text&#10;&#10;Description automatically generated">
            <a:extLst>
              <a:ext uri="{FF2B5EF4-FFF2-40B4-BE49-F238E27FC236}">
                <a16:creationId xmlns:a16="http://schemas.microsoft.com/office/drawing/2014/main" id="{0A0AFA88-AF95-6A4A-BBF8-3231F2ACB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21B2B51-C309-4562-38A8-20F151B44010}"/>
              </a:ext>
            </a:extLst>
          </p:cNvPr>
          <p:cNvSpPr txBox="1"/>
          <p:nvPr userDrawn="1"/>
        </p:nvSpPr>
        <p:spPr>
          <a:xfrm>
            <a:off x="8188036" y="305493"/>
            <a:ext cx="3631082" cy="646331"/>
          </a:xfrm>
          <a:prstGeom prst="rect">
            <a:avLst/>
          </a:prstGeom>
          <a:noFill/>
        </p:spPr>
        <p:txBody>
          <a:bodyPr wrap="square">
            <a:spAutoFit/>
          </a:bodyPr>
          <a:lstStyle/>
          <a:p>
            <a:pPr algn="r"/>
            <a:r>
              <a:rPr lang="en-GB" sz="1200" b="0" i="0">
                <a:solidFill>
                  <a:schemeClr val="tx1"/>
                </a:solidFill>
                <a:latin typeface="Univers LT Pro 45 Light" panose="020B0403020202020204" pitchFamily="34" charset="77"/>
              </a:rPr>
              <a:t>Steven, 14, plays football at a UNICEF–supported Children’s Corner in Malawi.</a:t>
            </a:r>
          </a:p>
          <a:p>
            <a:pPr algn="r"/>
            <a:endParaRPr lang="en-GB" sz="1200" b="0" i="0" err="1">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00361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child in front of a chalkboard&#10;&#10;Description automatically generated with low confidence">
            <a:extLst>
              <a:ext uri="{FF2B5EF4-FFF2-40B4-BE49-F238E27FC236}">
                <a16:creationId xmlns:a16="http://schemas.microsoft.com/office/drawing/2014/main" id="{ACCE846E-837C-1F4C-B072-ABC615FAC3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
          <a:stretch/>
        </p:blipFill>
        <p:spPr>
          <a:xfrm>
            <a:off x="0" y="0"/>
            <a:ext cx="12191999" cy="6858001"/>
          </a:xfrm>
          <a:prstGeom prst="rect">
            <a:avLst/>
          </a:prstGeom>
        </p:spPr>
      </p:pic>
      <p:sp>
        <p:nvSpPr>
          <p:cNvPr id="5" name="TextBox 4">
            <a:extLst>
              <a:ext uri="{FF2B5EF4-FFF2-40B4-BE49-F238E27FC236}">
                <a16:creationId xmlns:a16="http://schemas.microsoft.com/office/drawing/2014/main" id="{868B8ABE-34FF-4A42-A334-1710582EB8F3}"/>
              </a:ext>
            </a:extLst>
          </p:cNvPr>
          <p:cNvSpPr txBox="1"/>
          <p:nvPr userDrawn="1"/>
        </p:nvSpPr>
        <p:spPr>
          <a:xfrm rot="5400000">
            <a:off x="11511090" y="461460"/>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Taxta</a:t>
            </a:r>
            <a:endParaRPr lang="en-US" sz="800" b="0" i="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03605744-ECCC-5F43-BA9C-300A45595B1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9" name="Picture 8" descr="A picture containing text&#10;&#10;Description automatically generated">
            <a:extLst>
              <a:ext uri="{FF2B5EF4-FFF2-40B4-BE49-F238E27FC236}">
                <a16:creationId xmlns:a16="http://schemas.microsoft.com/office/drawing/2014/main" id="{7B344DC0-C178-FE40-886C-0BAC10E2B9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4" name="Rectangle 3">
            <a:extLst>
              <a:ext uri="{FF2B5EF4-FFF2-40B4-BE49-F238E27FC236}">
                <a16:creationId xmlns:a16="http://schemas.microsoft.com/office/drawing/2014/main" id="{8F7A32BE-F015-E965-BCF5-100F981B58C6}"/>
              </a:ext>
            </a:extLst>
          </p:cNvPr>
          <p:cNvSpPr/>
          <p:nvPr userDrawn="1"/>
        </p:nvSpPr>
        <p:spPr>
          <a:xfrm>
            <a:off x="296867" y="195689"/>
            <a:ext cx="3838845" cy="646331"/>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634648-3DBD-943E-90E5-E853059C76F0}"/>
              </a:ext>
            </a:extLst>
          </p:cNvPr>
          <p:cNvSpPr txBox="1"/>
          <p:nvPr userDrawn="1"/>
        </p:nvSpPr>
        <p:spPr>
          <a:xfrm>
            <a:off x="296867" y="295061"/>
            <a:ext cx="3828324" cy="646331"/>
          </a:xfrm>
          <a:prstGeom prst="rect">
            <a:avLst/>
          </a:prstGeom>
          <a:noFill/>
        </p:spPr>
        <p:txBody>
          <a:bodyPr wrap="square">
            <a:spAutoFit/>
          </a:bodyPr>
          <a:lstStyle/>
          <a:p>
            <a:pPr algn="l"/>
            <a:r>
              <a:rPr lang="en-GB" sz="1200" b="0" i="0" err="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Abdikarim's</a:t>
            </a:r>
            <a:r>
              <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 favourite subject is science. </a:t>
            </a:r>
            <a:r>
              <a:rPr lang="en-GB" sz="1200" b="0" i="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"I want to be a doctor or an engineer", </a:t>
            </a:r>
            <a:r>
              <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he says in school in Somalia.</a:t>
            </a:r>
          </a:p>
          <a:p>
            <a:pPr algn="l"/>
            <a:endPar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endParaRPr>
          </a:p>
        </p:txBody>
      </p:sp>
    </p:spTree>
    <p:extLst>
      <p:ext uri="{BB962C8B-B14F-4D97-AF65-F5344CB8AC3E}">
        <p14:creationId xmlns:p14="http://schemas.microsoft.com/office/powerpoint/2010/main" val="205908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sitting at a desk in a classroom&#10;&#10;Description automatically generated with medium confidence">
            <a:extLst>
              <a:ext uri="{FF2B5EF4-FFF2-40B4-BE49-F238E27FC236}">
                <a16:creationId xmlns:a16="http://schemas.microsoft.com/office/drawing/2014/main" id="{BB7EA63E-2542-A454-61C6-1B02920DE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54"/>
          <a:stretch/>
        </p:blipFill>
        <p:spPr>
          <a:xfrm>
            <a:off x="-1" y="0"/>
            <a:ext cx="12407445"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97EBCE2-35EC-D848-8FBA-82D3F2E022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5" name="TextBox 4">
            <a:extLst>
              <a:ext uri="{FF2B5EF4-FFF2-40B4-BE49-F238E27FC236}">
                <a16:creationId xmlns:a16="http://schemas.microsoft.com/office/drawing/2014/main" id="{089AA41E-3153-C641-9B67-D8EF9E9FAA85}"/>
              </a:ext>
            </a:extLst>
          </p:cNvPr>
          <p:cNvSpPr txBox="1"/>
          <p:nvPr userDrawn="1"/>
        </p:nvSpPr>
        <p:spPr>
          <a:xfrm rot="5400000">
            <a:off x="11531242" y="6197243"/>
            <a:ext cx="1106071" cy="215444"/>
          </a:xfrm>
          <a:prstGeom prst="rect">
            <a:avLst/>
          </a:prstGeom>
          <a:noFill/>
        </p:spPr>
        <p:txBody>
          <a:bodyPr wrap="square">
            <a:spAutoFit/>
          </a:bodyPr>
          <a:lstStyle/>
          <a:p>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Bashizi</a:t>
            </a:r>
            <a:endParaRPr lang="en-US" sz="800" b="0" i="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4334FCCD-D679-0849-8184-A4C4F197C6C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2" name="TextBox 1">
            <a:extLst>
              <a:ext uri="{FF2B5EF4-FFF2-40B4-BE49-F238E27FC236}">
                <a16:creationId xmlns:a16="http://schemas.microsoft.com/office/drawing/2014/main" id="{C343CEB0-4FC8-FED6-E876-B15F6286AE4E}"/>
              </a:ext>
            </a:extLst>
          </p:cNvPr>
          <p:cNvSpPr txBox="1"/>
          <p:nvPr userDrawn="1"/>
        </p:nvSpPr>
        <p:spPr>
          <a:xfrm>
            <a:off x="296867" y="193461"/>
            <a:ext cx="5247590" cy="830997"/>
          </a:xfrm>
          <a:prstGeom prst="rect">
            <a:avLst/>
          </a:prstGeom>
          <a:noFill/>
        </p:spPr>
        <p:txBody>
          <a:bodyPr wrap="square">
            <a:spAutoFit/>
          </a:bodyPr>
          <a:lstStyle/>
          <a:p>
            <a:pPr algn="l"/>
            <a:r>
              <a:rPr lang="en-GB" sz="1200" b="0" i="0">
                <a:solidFill>
                  <a:schemeClr val="tx1"/>
                </a:solidFill>
                <a:latin typeface="Univers LT Pro 45 Light" panose="020B0403020202020204" pitchFamily="34" charset="77"/>
              </a:rPr>
              <a:t>Dorcas, 10, says </a:t>
            </a:r>
            <a:r>
              <a:rPr lang="en-GB" sz="1200" b="0" i="1">
                <a:solidFill>
                  <a:schemeClr val="tx1"/>
                </a:solidFill>
                <a:latin typeface="Univers LT Pro 45 Light" panose="020B0403020202020204" pitchFamily="34" charset="77"/>
              </a:rPr>
              <a:t>"I'm going to finish my primary education soon and go on to secondary school to be a boat captain." </a:t>
            </a:r>
            <a:r>
              <a:rPr lang="en-GB" sz="1200" b="0" i="0">
                <a:solidFill>
                  <a:schemeClr val="tx1"/>
                </a:solidFill>
                <a:latin typeface="Univers LT Pro 45 Light" panose="020B0403020202020204" pitchFamily="34" charset="77"/>
              </a:rPr>
              <a:t>Her school near Goma, Democratic Republic of Congo, was rebuilt following a volcanic eruption. </a:t>
            </a:r>
          </a:p>
          <a:p>
            <a:pPr algn="l"/>
            <a:endParaRPr lang="en-GB" sz="1200" b="0" i="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87465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13/05/2025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738" r:id="rId1"/>
    <p:sldLayoutId id="2147483724" r:id="rId2"/>
    <p:sldLayoutId id="2147483725" r:id="rId3"/>
    <p:sldLayoutId id="2147483726" r:id="rId4"/>
    <p:sldLayoutId id="2147483688" r:id="rId5"/>
    <p:sldLayoutId id="2147483689" r:id="rId6"/>
    <p:sldLayoutId id="2147483693" r:id="rId7"/>
    <p:sldLayoutId id="2147483697" r:id="rId8"/>
    <p:sldLayoutId id="2147483698" r:id="rId9"/>
    <p:sldLayoutId id="2147483681" r:id="rId10"/>
    <p:sldLayoutId id="2147483680" r:id="rId11"/>
    <p:sldLayoutId id="2147483686" r:id="rId12"/>
    <p:sldLayoutId id="2147483706" r:id="rId13"/>
    <p:sldLayoutId id="2147483727" r:id="rId14"/>
    <p:sldLayoutId id="2147483709" r:id="rId15"/>
    <p:sldLayoutId id="2147483694" r:id="rId16"/>
    <p:sldLayoutId id="2147483733" r:id="rId17"/>
    <p:sldLayoutId id="2147483728" r:id="rId18"/>
    <p:sldLayoutId id="2147483734" r:id="rId19"/>
    <p:sldLayoutId id="2147483736" r:id="rId20"/>
    <p:sldLayoutId id="2147483735" r:id="rId21"/>
    <p:sldLayoutId id="2147483715" r:id="rId22"/>
    <p:sldLayoutId id="2147483737" r:id="rId23"/>
    <p:sldLayoutId id="2147483679" r:id="rId24"/>
    <p:sldLayoutId id="2147483696" r:id="rId25"/>
    <p:sldLayoutId id="2147483722" r:id="rId26"/>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hyperlink" Target="https://www.unicef.org.uk/rights-respecting-schools/wp-content/uploads/sites/4/2025/05/Resource-Sheet-Definitions-of-Sustainable-Development-and-ESD_Spotlight_May-2025v1.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best-practice-case-studies/learning-about-sustainability-and-becoming-advocates-for-change-at-christ-church-primary/"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transform-our-world.org/home" TargetMode="External"/><Relationship Id="rId13" Type="http://schemas.openxmlformats.org/officeDocument/2006/relationships/hyperlink" Target="https://www.globalgoals.org/" TargetMode="External"/><Relationship Id="rId3" Type="http://schemas.openxmlformats.org/officeDocument/2006/relationships/hyperlink" Target="https://www.unicef.org.uk/working-with-young-people/youth-advocacy-toolkit/" TargetMode="External"/><Relationship Id="rId7" Type="http://schemas.openxmlformats.org/officeDocument/2006/relationships/hyperlink" Target="https://www.youtube.com/watch?v=nJliYqEXfeI" TargetMode="External"/><Relationship Id="rId12" Type="http://schemas.openxmlformats.org/officeDocument/2006/relationships/hyperlink" Target="https://www.ucl.ac.uk/ioe/departments-and-centres/ucl-centre-climate-change-and-sustainability-education/teaching-sustainable-futures" TargetMode="External"/><Relationship Id="rId2" Type="http://schemas.openxmlformats.org/officeDocument/2006/relationships/notesSlide" Target="../notesSlides/notesSlide13.xml"/><Relationship Id="rId16" Type="http://schemas.openxmlformats.org/officeDocument/2006/relationships/hyperlink" Target="https://greenly.earth/en-gb/blog/ecology-news/how-to-deal-with-eco-anxiety" TargetMode="External"/><Relationship Id="rId1" Type="http://schemas.openxmlformats.org/officeDocument/2006/relationships/slideLayout" Target="../slideLayouts/slideLayout17.xml"/><Relationship Id="rId6" Type="http://schemas.openxmlformats.org/officeDocument/2006/relationships/hyperlink" Target="https://www.ohchr.org/sites/default/files/documents/hrbodies/crc/gcomments/gc26/2023/GC26-Child-Friendly-Version_English.pdf" TargetMode="External"/><Relationship Id="rId11" Type="http://schemas.openxmlformats.org/officeDocument/2006/relationships/hyperlink" Target="https://www.gov.uk/guidance/sustainability-leadership-and-climate-action-plans-in-education" TargetMode="External"/><Relationship Id="rId5" Type="http://schemas.openxmlformats.org/officeDocument/2006/relationships/hyperlink" Target="https://www.unicef.org.uk/rights-respecting-schools/wp-content/uploads/sites/4/2022/01/RRSA-Global-Citizenship-Guide.pdf" TargetMode="External"/><Relationship Id="rId15" Type="http://schemas.openxmlformats.org/officeDocument/2006/relationships/hyperlink" Target="https://education.rebootthefuture.org/articles/show-tell-with-teachers-stories-of-climate-action/?utm_source=Reboot+Education+GD+Newsletter&amp;utm_campaign=9ec2ea858c-EMAIL_CAMPAIGN_2024_08_27_09_46_COPY_01&amp;utm_medium=email&amp;utm_term=0_-33101c02e6-94271711&amp;mc_cid=9ec2ea858c&amp;mc_eid=0ca40bbf4b" TargetMode="External"/><Relationship Id="rId10" Type="http://schemas.openxmlformats.org/officeDocument/2006/relationships/hyperlink" Target="https://www.educationnaturepark.org.uk/" TargetMode="External"/><Relationship Id="rId4" Type="http://schemas.openxmlformats.org/officeDocument/2006/relationships/hyperlink" Target="https://www.unicef.org.uk/rights-respecting-schools/resources/teaching-resources/outright/outright-archive/" TargetMode="External"/><Relationship Id="rId9" Type="http://schemas.openxmlformats.org/officeDocument/2006/relationships/hyperlink" Target="https://letsgozero.org/" TargetMode="External"/><Relationship Id="rId14" Type="http://schemas.openxmlformats.org/officeDocument/2006/relationships/hyperlink" Target="https://worldslargestlesson.globalgoal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ideo" Target="https://www.youtube.com/embed/TFCBk9OW3Gg?feature=oembed" TargetMode="Externa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hyperlink" Target="https://www.youtube.com/watch?v=88ytWDLmyC8" TargetMode="External"/><Relationship Id="rId4" Type="http://schemas.openxmlformats.org/officeDocument/2006/relationships/hyperlink" Target="https://www.youtube.com/watch?v=p-rTQ443ak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www.ohchr.org/sites/default/files/documents/hrbodies/crc/gcomments/gc26/2023/GC26-Child-Friendly-Version_English.pdf" TargetMode="External"/><Relationship Id="rId5" Type="http://schemas.openxmlformats.org/officeDocument/2006/relationships/hyperlink" Target="https://www.unicef.org.uk/rights-respecting-schools/resources/teaching-resources/guidance-assemblies-lessons/child-friendly-crc-text-and-icons/" TargetMode="External"/><Relationship Id="rId4" Type="http://schemas.openxmlformats.org/officeDocument/2006/relationships/hyperlink" Target="https://www.globalgoal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435FF9-73D8-158F-310E-34599EA23982}"/>
              </a:ext>
            </a:extLst>
          </p:cNvPr>
          <p:cNvSpPr txBox="1"/>
          <p:nvPr/>
        </p:nvSpPr>
        <p:spPr>
          <a:xfrm rot="16200000">
            <a:off x="11472812" y="597608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UNICEF/Maule-ffinch</a:t>
            </a:r>
            <a:endParaRPr lang="en-US" sz="800" b="0" i="0">
              <a:solidFill>
                <a:schemeClr val="bg1"/>
              </a:solidFill>
              <a:latin typeface="Univers LT Pro 45 Light" panose="020B0403020202020204" pitchFamily="34" charset="77"/>
            </a:endParaRPr>
          </a:p>
        </p:txBody>
      </p:sp>
      <p:sp>
        <p:nvSpPr>
          <p:cNvPr id="5" name="TextBox 4">
            <a:extLst>
              <a:ext uri="{FF2B5EF4-FFF2-40B4-BE49-F238E27FC236}">
                <a16:creationId xmlns:a16="http://schemas.microsoft.com/office/drawing/2014/main" id="{8C3EF259-6C02-AF3C-EF13-8E62F0FBD66F}"/>
              </a:ext>
            </a:extLst>
          </p:cNvPr>
          <p:cNvSpPr txBox="1"/>
          <p:nvPr/>
        </p:nvSpPr>
        <p:spPr>
          <a:xfrm rot="5400000">
            <a:off x="11569799"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Isaac</a:t>
            </a:r>
            <a:endParaRPr lang="en-US" sz="800" b="0" i="0">
              <a:solidFill>
                <a:schemeClr val="bg1"/>
              </a:solidFill>
              <a:latin typeface="Univers LT Pro 45 Light" panose="020B0403020202020204" pitchFamily="34" charset="77"/>
            </a:endParaRPr>
          </a:p>
        </p:txBody>
      </p:sp>
      <p:pic>
        <p:nvPicPr>
          <p:cNvPr id="4" name="Picture 3" descr="Patrick, from Christ Church Primary School, created this piece of art linked to Sustainable Development Goal 14: Life Under Water">
            <a:extLst>
              <a:ext uri="{FF2B5EF4-FFF2-40B4-BE49-F238E27FC236}">
                <a16:creationId xmlns:a16="http://schemas.microsoft.com/office/drawing/2014/main" id="{C05EBD1F-A72B-D4D1-D397-6CFEB7CAB3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489"/>
          <a:stretch/>
        </p:blipFill>
        <p:spPr>
          <a:xfrm>
            <a:off x="-221413" y="-184243"/>
            <a:ext cx="12424314" cy="6897560"/>
          </a:xfrm>
          <a:prstGeom prst="rect">
            <a:avLst/>
          </a:prstGeom>
        </p:spPr>
      </p:pic>
      <p:pic>
        <p:nvPicPr>
          <p:cNvPr id="8" name="Picture 7">
            <a:extLst>
              <a:ext uri="{FF2B5EF4-FFF2-40B4-BE49-F238E27FC236}">
                <a16:creationId xmlns:a16="http://schemas.microsoft.com/office/drawing/2014/main" id="{B917AAA0-0F41-80CE-AC1A-C2EF7A6DCD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3482" y="144092"/>
            <a:ext cx="2138010" cy="1771650"/>
          </a:xfrm>
          <a:prstGeom prst="rect">
            <a:avLst/>
          </a:prstGeom>
        </p:spPr>
      </p:pic>
      <p:sp>
        <p:nvSpPr>
          <p:cNvPr id="11" name="Rectangle 10">
            <a:extLst>
              <a:ext uri="{FF2B5EF4-FFF2-40B4-BE49-F238E27FC236}">
                <a16:creationId xmlns:a16="http://schemas.microsoft.com/office/drawing/2014/main" id="{AAD47B76-0855-25B2-5F07-245C52BA9619}"/>
              </a:ext>
            </a:extLst>
          </p:cNvPr>
          <p:cNvSpPr/>
          <p:nvPr/>
        </p:nvSpPr>
        <p:spPr>
          <a:xfrm>
            <a:off x="8184347" y="5328611"/>
            <a:ext cx="3812755" cy="97840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a:latin typeface="Arial Black"/>
              </a:rPr>
              <a:t>RIGHTS AND THE ENVIRONMENT</a:t>
            </a:r>
            <a:endParaRPr lang="en-GB" sz="2400">
              <a:latin typeface="Arial Black" panose="020B0A04020102020204" pitchFamily="34" charset="0"/>
            </a:endParaRPr>
          </a:p>
        </p:txBody>
      </p:sp>
      <p:pic>
        <p:nvPicPr>
          <p:cNvPr id="12" name="Picture 11" descr="A blue circle with white text">
            <a:extLst>
              <a:ext uri="{FF2B5EF4-FFF2-40B4-BE49-F238E27FC236}">
                <a16:creationId xmlns:a16="http://schemas.microsoft.com/office/drawing/2014/main" id="{EFB3ACF4-8A6E-77A2-4D45-FBEACBC804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889466"/>
            <a:ext cx="3491248" cy="1786979"/>
          </a:xfrm>
          <a:prstGeom prst="rect">
            <a:avLst/>
          </a:prstGeom>
        </p:spPr>
      </p:pic>
    </p:spTree>
    <p:extLst>
      <p:ext uri="{BB962C8B-B14F-4D97-AF65-F5344CB8AC3E}">
        <p14:creationId xmlns:p14="http://schemas.microsoft.com/office/powerpoint/2010/main" val="296591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2" y="487715"/>
            <a:ext cx="3592990" cy="699404"/>
          </a:xfrm>
        </p:spPr>
        <p:txBody>
          <a:bodyPr/>
          <a:lstStyle/>
          <a:p>
            <a:r>
              <a:rPr lang="en-US"/>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232877"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98446"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1112E3C8-2D40-4B9B-3941-82993954EBA2}"/>
              </a:ext>
            </a:extLst>
          </p:cNvPr>
          <p:cNvSpPr txBox="1"/>
          <p:nvPr/>
        </p:nvSpPr>
        <p:spPr>
          <a:xfrm>
            <a:off x="669694" y="2738573"/>
            <a:ext cx="3166057" cy="2246769"/>
          </a:xfrm>
          <a:prstGeom prst="rect">
            <a:avLst/>
          </a:prstGeom>
          <a:noFill/>
        </p:spPr>
        <p:txBody>
          <a:bodyPr wrap="square" lIns="91440" tIns="45720" rIns="91440" bIns="45720" rtlCol="0" anchor="t">
            <a:spAutoFit/>
          </a:bodyPr>
          <a:lstStyle/>
          <a:p>
            <a:pPr algn="ctr"/>
            <a:r>
              <a:rPr lang="en-GB" sz="2000">
                <a:effectLst/>
                <a:latin typeface="Arial"/>
                <a:ea typeface="Calibri"/>
                <a:cs typeface="Arial"/>
              </a:rPr>
              <a:t>4. </a:t>
            </a:r>
            <a:r>
              <a:rPr lang="en-GB" sz="2000">
                <a:latin typeface="Arial"/>
                <a:cs typeface="Arial"/>
              </a:rPr>
              <a:t>What action is your school taking to reduce its carbon footprint? </a:t>
            </a:r>
            <a:endParaRPr lang="en-US" sz="2000">
              <a:latin typeface="Arial"/>
              <a:cs typeface="Arial"/>
            </a:endParaRPr>
          </a:p>
          <a:p>
            <a:pPr algn="ctr"/>
            <a:r>
              <a:rPr lang="en-GB" sz="2000">
                <a:latin typeface="Arial"/>
                <a:cs typeface="Arial"/>
              </a:rPr>
              <a:t>How are children and young people involved in this action?  </a:t>
            </a:r>
          </a:p>
          <a:p>
            <a:pPr algn="ctr"/>
            <a:endParaRPr lang="en-GB" sz="2000">
              <a:latin typeface="Arial" panose="020B0604020202020204" pitchFamily="34" charset="0"/>
              <a:ea typeface="Calibri"/>
              <a:cs typeface="Arial" panose="020B0604020202020204" pitchFamily="34" charset="0"/>
            </a:endParaRPr>
          </a:p>
        </p:txBody>
      </p:sp>
      <p:sp>
        <p:nvSpPr>
          <p:cNvPr id="6" name="TextBox 5">
            <a:extLst>
              <a:ext uri="{FF2B5EF4-FFF2-40B4-BE49-F238E27FC236}">
                <a16:creationId xmlns:a16="http://schemas.microsoft.com/office/drawing/2014/main" id="{A0215748-9B55-BE7D-F82B-9E209AAE01D4}"/>
              </a:ext>
            </a:extLst>
          </p:cNvPr>
          <p:cNvSpPr txBox="1"/>
          <p:nvPr/>
        </p:nvSpPr>
        <p:spPr>
          <a:xfrm>
            <a:off x="4478381" y="2738573"/>
            <a:ext cx="3365046" cy="2554545"/>
          </a:xfrm>
          <a:prstGeom prst="rect">
            <a:avLst/>
          </a:prstGeom>
          <a:noFill/>
        </p:spPr>
        <p:txBody>
          <a:bodyPr wrap="square" lIns="91440" tIns="45720" rIns="91440" bIns="45720" rtlCol="0" anchor="t">
            <a:spAutoFit/>
          </a:bodyPr>
          <a:lstStyle/>
          <a:p>
            <a:pPr algn="ctr"/>
            <a:r>
              <a:rPr lang="en-GB" sz="2000">
                <a:latin typeface="Arial"/>
                <a:cs typeface="Arial"/>
              </a:rPr>
              <a:t>5.  Create a table with three columns representing Practical Action, Awareness Raising and Advocacy. Populate this with ideas for pupil-led activities relating to sustainability issues. </a:t>
            </a:r>
          </a:p>
        </p:txBody>
      </p:sp>
      <p:sp>
        <p:nvSpPr>
          <p:cNvPr id="7" name="TextBox 6">
            <a:extLst>
              <a:ext uri="{FF2B5EF4-FFF2-40B4-BE49-F238E27FC236}">
                <a16:creationId xmlns:a16="http://schemas.microsoft.com/office/drawing/2014/main" id="{EE1E1117-2684-CDB0-B98D-9DF4E8090A77}"/>
              </a:ext>
            </a:extLst>
          </p:cNvPr>
          <p:cNvSpPr txBox="1"/>
          <p:nvPr/>
        </p:nvSpPr>
        <p:spPr>
          <a:xfrm>
            <a:off x="8393464" y="2738573"/>
            <a:ext cx="3427046" cy="415498"/>
          </a:xfrm>
          <a:prstGeom prst="rect">
            <a:avLst/>
          </a:prstGeom>
          <a:noFill/>
        </p:spPr>
        <p:txBody>
          <a:bodyPr wrap="square" lIns="91440" tIns="45720" rIns="91440" bIns="45720" rtlCol="0" anchor="t">
            <a:spAutoFit/>
          </a:bodyPr>
          <a:lstStyle/>
          <a:p>
            <a:pPr algn="ctr"/>
            <a:r>
              <a:rPr lang="en-GB" sz="2100" kern="100">
                <a:effectLst/>
                <a:latin typeface="Arial"/>
                <a:ea typeface="Calibri"/>
                <a:cs typeface="Arial"/>
              </a:rPr>
              <a:t> </a:t>
            </a:r>
            <a:endParaRPr lang="en-GB" kern="100">
              <a:effectLst/>
              <a:latin typeface="Arial"/>
              <a:ea typeface="Calibri"/>
              <a:cs typeface="Arial"/>
            </a:endParaRPr>
          </a:p>
        </p:txBody>
      </p:sp>
      <p:sp>
        <p:nvSpPr>
          <p:cNvPr id="2" name="TextBox 1">
            <a:extLst>
              <a:ext uri="{FF2B5EF4-FFF2-40B4-BE49-F238E27FC236}">
                <a16:creationId xmlns:a16="http://schemas.microsoft.com/office/drawing/2014/main" id="{434A9CF3-1F78-2C94-45E2-E97A137590B7}"/>
              </a:ext>
            </a:extLst>
          </p:cNvPr>
          <p:cNvSpPr txBox="1"/>
          <p:nvPr/>
        </p:nvSpPr>
        <p:spPr>
          <a:xfrm>
            <a:off x="8316737" y="2738573"/>
            <a:ext cx="348408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latin typeface="Arial" panose="020B0604020202020204" pitchFamily="34" charset="0"/>
                <a:cs typeface="Arial" panose="020B0604020202020204" pitchFamily="34" charset="0"/>
              </a:rPr>
              <a:t>6. </a:t>
            </a:r>
            <a:r>
              <a:rPr lang="en-GB" sz="2000">
                <a:latin typeface="Arial" panose="020B0604020202020204" pitchFamily="34" charset="0"/>
                <a:ea typeface="Calibri"/>
                <a:cs typeface="Arial" panose="020B0604020202020204" pitchFamily="34" charset="0"/>
              </a:rPr>
              <a:t>Look at the diagrams and definitions related to </a:t>
            </a:r>
            <a:r>
              <a:rPr lang="en-GB" sz="2000">
                <a:latin typeface="Arial" panose="020B0604020202020204" pitchFamily="34" charset="0"/>
                <a:ea typeface="Calibri"/>
                <a:cs typeface="Arial" panose="020B0604020202020204" pitchFamily="34" charset="0"/>
                <a:hlinkClick r:id="rId4">
                  <a:extLst>
                    <a:ext uri="{A12FA001-AC4F-418D-AE19-62706E023703}">
                      <ahyp:hlinkClr xmlns:ahyp="http://schemas.microsoft.com/office/drawing/2018/hyperlinkcolor" val="tx"/>
                    </a:ext>
                  </a:extLst>
                </a:hlinkClick>
              </a:rPr>
              <a:t>Sustainable Development and Education for Sustainable Development on this handout</a:t>
            </a:r>
            <a:r>
              <a:rPr lang="en-GB" sz="2000">
                <a:latin typeface="Arial" panose="020B0604020202020204" pitchFamily="34" charset="0"/>
                <a:ea typeface="Calibri"/>
                <a:cs typeface="Arial" panose="020B0604020202020204" pitchFamily="34" charset="0"/>
              </a:rPr>
              <a:t>. </a:t>
            </a:r>
          </a:p>
          <a:p>
            <a:pPr algn="ctr"/>
            <a:r>
              <a:rPr lang="en-GB" sz="2000">
                <a:latin typeface="Arial" panose="020B0604020202020204" pitchFamily="34" charset="0"/>
                <a:ea typeface="Calibri"/>
                <a:cs typeface="Arial" panose="020B0604020202020204" pitchFamily="34" charset="0"/>
              </a:rPr>
              <a:t>Which ones resonate with you and why?</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61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331284"/>
            <a:ext cx="3965743" cy="707807"/>
          </a:xfrm>
        </p:spPr>
        <p:txBody>
          <a:bodyPr/>
          <a:lstStyle/>
          <a:p>
            <a:r>
              <a:rPr lang="en-US"/>
              <a:t>CASE STUDY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6" y="1203466"/>
            <a:ext cx="5305425" cy="259486"/>
          </a:xfrm>
        </p:spPr>
        <p:txBody>
          <a:bodyPr/>
          <a:lstStyle/>
          <a:p>
            <a:r>
              <a:rPr lang="en-GB">
                <a:latin typeface="Arial" panose="020B0604020202020204" pitchFamily="34" charset="0"/>
                <a:cs typeface="Arial" panose="020B0604020202020204" pitchFamily="34" charset="0"/>
              </a:rPr>
              <a:t>Through work on sustainability children at Christ Church Primary, in Hampstead, London, know they can all act and make a difference.</a:t>
            </a:r>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CCD7AAC0-53AA-7542-961B-CC476A5151A7}"/>
              </a:ext>
            </a:extLst>
          </p:cNvPr>
          <p:cNvSpPr>
            <a:spLocks noGrp="1"/>
          </p:cNvSpPr>
          <p:nvPr>
            <p:ph type="body" sz="quarter" idx="21"/>
          </p:nvPr>
        </p:nvSpPr>
        <p:spPr>
          <a:xfrm>
            <a:off x="6535895" y="2366799"/>
            <a:ext cx="5305425" cy="367728"/>
          </a:xfrm>
        </p:spPr>
        <p:txBody>
          <a:bodyPr/>
          <a:lstStyle/>
          <a:p>
            <a:r>
              <a:rPr lang="en-US" b="1">
                <a:solidFill>
                  <a:srgbClr val="FF6937"/>
                </a:solidFill>
                <a:latin typeface="Arial" panose="020B0604020202020204" pitchFamily="34" charset="0"/>
                <a:cs typeface="Arial" panose="020B0604020202020204" pitchFamily="34" charset="0"/>
              </a:rPr>
              <a:t>Read the full case study </a:t>
            </a:r>
            <a:r>
              <a:rPr lang="en-US" b="1">
                <a:solidFill>
                  <a:srgbClr val="FF6937"/>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a:t>
            </a:r>
            <a:r>
              <a:rPr lang="en-US">
                <a:latin typeface="Arial" panose="020B0604020202020204" pitchFamily="34" charset="0"/>
                <a:cs typeface="Arial" panose="020B0604020202020204" pitchFamily="34" charset="0"/>
              </a:rPr>
              <a:t>.</a:t>
            </a:r>
          </a:p>
        </p:txBody>
      </p:sp>
      <p:sp>
        <p:nvSpPr>
          <p:cNvPr id="8" name="Text Placeholder 6">
            <a:extLst>
              <a:ext uri="{FF2B5EF4-FFF2-40B4-BE49-F238E27FC236}">
                <a16:creationId xmlns:a16="http://schemas.microsoft.com/office/drawing/2014/main" id="{25D64A00-2182-D471-1340-8F2FCB600A37}"/>
              </a:ext>
            </a:extLst>
          </p:cNvPr>
          <p:cNvSpPr txBox="1">
            <a:spLocks/>
          </p:cNvSpPr>
          <p:nvPr/>
        </p:nvSpPr>
        <p:spPr>
          <a:xfrm>
            <a:off x="6535894" y="2697377"/>
            <a:ext cx="5305425" cy="367728"/>
          </a:xfrm>
          <a:prstGeom prst="rect">
            <a:avLst/>
          </a:prstGeom>
        </p:spPr>
        <p:txBody>
          <a:bodyPr vert="horz" lIns="0" tIns="45720" rIns="91440" bIns="45720" rtlCol="0" anchor="t">
            <a:noAutofit/>
          </a:bodyPr>
          <a:lstStyle>
            <a:lvl1pPr marL="342900" indent="-342900" algn="l" defTabSz="914400" rtl="0" eaLnBrk="1" latinLnBrk="0" hangingPunct="1">
              <a:lnSpc>
                <a:spcPct val="90000"/>
              </a:lnSpc>
              <a:spcBef>
                <a:spcPts val="1000"/>
              </a:spcBef>
              <a:buClr>
                <a:srgbClr val="FF6937"/>
              </a:buClr>
              <a:buFont typeface="+mj-lt"/>
              <a:buAutoNum type="arabicPeriod"/>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rgbClr val="1E1E1E"/>
                </a:solidFill>
                <a:latin typeface="Arial"/>
                <a:cs typeface="Arial"/>
              </a:rPr>
              <a:t>Each year children produce a piece of art linked to a common theme. Last year we chose the UN Sustainable Development Goals.  Linked to this children also took actions towards the Global Goals they focused on for the art project and learned that each action, whether small or big, can make a difference.</a:t>
            </a:r>
          </a:p>
          <a:p>
            <a:r>
              <a:rPr lang="en-GB" sz="1400" b="0" i="0">
                <a:solidFill>
                  <a:srgbClr val="1E1E1E"/>
                </a:solidFill>
                <a:effectLst/>
                <a:latin typeface="Arial" panose="020B0604020202020204" pitchFamily="34" charset="0"/>
                <a:cs typeface="Arial" panose="020B0604020202020204" pitchFamily="34" charset="0"/>
              </a:rPr>
              <a:t>Children get a feeling of empowerment through learning that we can all act and that each action can make a difference. Children at Christ Church know that raising money is one way to make a difference. They also know they have the power to make a difference themselves in the community and the wider world through actions.</a:t>
            </a:r>
            <a:endParaRPr lang="en-GB" sz="1400">
              <a:solidFill>
                <a:srgbClr val="1E1E1E"/>
              </a:solidFill>
              <a:latin typeface="Arial" panose="020B0604020202020204" pitchFamily="34" charset="0"/>
              <a:cs typeface="Arial" panose="020B0604020202020204" pitchFamily="34" charset="0"/>
            </a:endParaRPr>
          </a:p>
          <a:p>
            <a:r>
              <a:rPr lang="en-GB" sz="1400">
                <a:solidFill>
                  <a:srgbClr val="1E1E1E"/>
                </a:solidFill>
                <a:latin typeface="Arial"/>
                <a:cs typeface="Arial"/>
              </a:rPr>
              <a:t>Work on sustainability supports our work on Strand C: Teaching and Learning For Rights. It gives children an opportunity to promote children’s rights while learning about sustainability issues.</a:t>
            </a:r>
            <a:endParaRPr lang="en-US" sz="1400">
              <a:latin typeface="Arial"/>
              <a:cs typeface="Arial"/>
            </a:endParaRPr>
          </a:p>
        </p:txBody>
      </p:sp>
      <p:pic>
        <p:nvPicPr>
          <p:cNvPr id="7" name="Picture 6" descr="A tree with colorful circles&#10;&#10;Description automatically generated">
            <a:extLst>
              <a:ext uri="{FF2B5EF4-FFF2-40B4-BE49-F238E27FC236}">
                <a16:creationId xmlns:a16="http://schemas.microsoft.com/office/drawing/2014/main" id="{1C221917-6753-FBCC-9FA0-365B9D8161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51" b="20823"/>
          <a:stretch/>
        </p:blipFill>
        <p:spPr>
          <a:xfrm>
            <a:off x="0" y="0"/>
            <a:ext cx="6295869" cy="6858000"/>
          </a:xfrm>
          <a:prstGeom prst="rect">
            <a:avLst/>
          </a:prstGeom>
        </p:spPr>
      </p:pic>
      <p:sp>
        <p:nvSpPr>
          <p:cNvPr id="10" name="Rectangle 9">
            <a:extLst>
              <a:ext uri="{FF2B5EF4-FFF2-40B4-BE49-F238E27FC236}">
                <a16:creationId xmlns:a16="http://schemas.microsoft.com/office/drawing/2014/main" id="{03A41A97-5972-B70F-36FE-1F78AE0DC8C8}"/>
              </a:ext>
            </a:extLst>
          </p:cNvPr>
          <p:cNvSpPr/>
          <p:nvPr/>
        </p:nvSpPr>
        <p:spPr>
          <a:xfrm>
            <a:off x="194835" y="140720"/>
            <a:ext cx="5651740" cy="863455"/>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253A272-DEC1-BA74-1F59-1FE6C69FDB48}"/>
              </a:ext>
            </a:extLst>
          </p:cNvPr>
          <p:cNvSpPr txBox="1"/>
          <p:nvPr/>
        </p:nvSpPr>
        <p:spPr>
          <a:xfrm>
            <a:off x="287913" y="199180"/>
            <a:ext cx="5512362" cy="830997"/>
          </a:xfrm>
          <a:prstGeom prst="rect">
            <a:avLst/>
          </a:prstGeom>
          <a:noFill/>
        </p:spPr>
        <p:txBody>
          <a:bodyPr wrap="square">
            <a:spAutoFit/>
          </a:bodyPr>
          <a:lstStyle/>
          <a:p>
            <a:r>
              <a:rPr lang="en-GB" sz="1200">
                <a:solidFill>
                  <a:schemeClr val="bg1"/>
                </a:solidFill>
                <a:latin typeface="Univers LT Pro 45 Light" panose="020B0403020202020204" pitchFamily="34" charset="77"/>
              </a:rPr>
              <a:t>Both pieces of artwork in this month’s pack link to the Sustainable Development Goals and were created by pupils at Christ Church Primary. The piece on the cover of the pack, by Patrick, links to SDG 14: Life Below Water and this piece below, by Vicky, links to SDG 15: Life on Land. </a:t>
            </a:r>
            <a:endParaRPr lang="en-US"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005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5B4B5-69A9-414B-94D4-B73447AD9CCF}"/>
              </a:ext>
            </a:extLst>
          </p:cNvPr>
          <p:cNvSpPr>
            <a:spLocks noGrp="1"/>
          </p:cNvSpPr>
          <p:nvPr>
            <p:ph type="body" sz="quarter" idx="14"/>
          </p:nvPr>
        </p:nvSpPr>
        <p:spPr>
          <a:xfrm>
            <a:off x="348753" y="531140"/>
            <a:ext cx="3918568" cy="714793"/>
          </a:xfrm>
        </p:spPr>
        <p:txBody>
          <a:bodyPr/>
          <a:lstStyle/>
          <a:p>
            <a:r>
              <a:rPr lang="en-US"/>
              <a:t>REFLECTION</a:t>
            </a:r>
          </a:p>
        </p:txBody>
      </p:sp>
      <p:sp>
        <p:nvSpPr>
          <p:cNvPr id="11" name="Text Placeholder 10">
            <a:extLst>
              <a:ext uri="{FF2B5EF4-FFF2-40B4-BE49-F238E27FC236}">
                <a16:creationId xmlns:a16="http://schemas.microsoft.com/office/drawing/2014/main" id="{E84187A1-4B13-FD1D-0491-0E5FA9420FCD}"/>
              </a:ext>
            </a:extLst>
          </p:cNvPr>
          <p:cNvSpPr>
            <a:spLocks noGrp="1"/>
          </p:cNvSpPr>
          <p:nvPr>
            <p:ph type="body" sz="quarter" idx="21"/>
          </p:nvPr>
        </p:nvSpPr>
        <p:spPr>
          <a:xfrm>
            <a:off x="348753" y="1549356"/>
            <a:ext cx="5305425" cy="5151122"/>
          </a:xfrm>
        </p:spPr>
        <p:txBody>
          <a:bodyPr vert="horz" lIns="0" tIns="45720" rIns="91440" bIns="45720" rtlCol="0" anchor="t">
            <a:normAutofit fontScale="92500" lnSpcReduction="20000"/>
          </a:bodyPr>
          <a:lstStyle/>
          <a:p>
            <a:r>
              <a:rPr lang="en-GB" sz="3400">
                <a:solidFill>
                  <a:srgbClr val="000000"/>
                </a:solidFill>
                <a:latin typeface="Arial"/>
                <a:ea typeface="Calibri"/>
                <a:cs typeface="Arial"/>
              </a:rPr>
              <a:t>Reflect on one action you will take to build learning about the environment, sustainability and climate change into your work. </a:t>
            </a:r>
            <a:endParaRPr lang="en-US"/>
          </a:p>
          <a:p>
            <a:r>
              <a:rPr lang="en-GB" sz="3400">
                <a:solidFill>
                  <a:srgbClr val="000000"/>
                </a:solidFill>
                <a:latin typeface="Arial"/>
                <a:ea typeface="Calibri"/>
                <a:cs typeface="Arial"/>
              </a:rPr>
              <a:t>How are you going to make the links with children’s rights clearer?</a:t>
            </a:r>
            <a:endParaRPr lang="en-GB"/>
          </a:p>
          <a:p>
            <a:pPr marL="0" indent="0">
              <a:buNone/>
            </a:pPr>
            <a:endParaRPr lang="en-US" sz="34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4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400" kern="10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2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600" b="0">
                <a:solidFill>
                  <a:srgbClr val="000000"/>
                </a:solidFill>
                <a:effectLst/>
                <a:latin typeface="Arial"/>
                <a:cs typeface="Arial"/>
              </a:rPr>
              <a:t> </a:t>
            </a:r>
          </a:p>
          <a:p>
            <a:endParaRPr lang="en-GB" sz="2600" b="0">
              <a:solidFill>
                <a:srgbClr val="000000"/>
              </a:solidFill>
              <a:effectLst/>
              <a:latin typeface="Arial"/>
              <a:cs typeface="Arial"/>
            </a:endParaRPr>
          </a:p>
          <a:p>
            <a:pPr marL="0" indent="0">
              <a:buNone/>
            </a:pPr>
            <a:endParaRPr lang="en-US" sz="2600">
              <a:effectLst/>
              <a:latin typeface="Arial" panose="020B0604020202020204" pitchFamily="34" charset="0"/>
              <a:ea typeface="Times New Roman" panose="02020603050405020304" pitchFamily="18" charset="0"/>
              <a:cs typeface="Arial" panose="020B0604020202020204" pitchFamily="34" charset="0"/>
            </a:endParaRPr>
          </a:p>
          <a:p>
            <a:pPr marL="457200" lvl="1" indent="0">
              <a:buNone/>
            </a:pPr>
            <a:endParaRPr lang="en-US" sz="2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84AD58B3-CEEB-1382-941A-4818B5FE636C}"/>
              </a:ext>
            </a:extLst>
          </p:cNvPr>
          <p:cNvSpPr txBox="1"/>
          <p:nvPr/>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pic>
        <p:nvPicPr>
          <p:cNvPr id="6" name="Picture 5" descr="A child holding blue tubes&#10;&#10;Description automatically generated">
            <a:extLst>
              <a:ext uri="{FF2B5EF4-FFF2-40B4-BE49-F238E27FC236}">
                <a16:creationId xmlns:a16="http://schemas.microsoft.com/office/drawing/2014/main" id="{6C61AA12-B5B7-79A0-D77F-C19BE92CEF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85" r="16550"/>
          <a:stretch/>
        </p:blipFill>
        <p:spPr>
          <a:xfrm>
            <a:off x="5842659" y="-62344"/>
            <a:ext cx="6349341" cy="6920343"/>
          </a:xfrm>
          <a:prstGeom prst="rect">
            <a:avLst/>
          </a:prstGeom>
        </p:spPr>
      </p:pic>
      <p:sp>
        <p:nvSpPr>
          <p:cNvPr id="7" name="TextBox 6">
            <a:extLst>
              <a:ext uri="{FF2B5EF4-FFF2-40B4-BE49-F238E27FC236}">
                <a16:creationId xmlns:a16="http://schemas.microsoft.com/office/drawing/2014/main" id="{53AEEBC4-0F4E-3D4B-0370-6E580488D89A}"/>
              </a:ext>
            </a:extLst>
          </p:cNvPr>
          <p:cNvSpPr txBox="1"/>
          <p:nvPr/>
        </p:nvSpPr>
        <p:spPr>
          <a:xfrm rot="5400000">
            <a:off x="11344542" y="6425049"/>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93547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261836"/>
            <a:ext cx="3877004" cy="763400"/>
          </a:xfrm>
        </p:spPr>
        <p:txBody>
          <a:bodyPr/>
          <a:lstStyle/>
          <a:p>
            <a:r>
              <a:rPr lang="en-US"/>
              <a:t>RESOURCES</a:t>
            </a:r>
          </a:p>
        </p:txBody>
      </p:sp>
      <p:sp>
        <p:nvSpPr>
          <p:cNvPr id="4" name="Text Placeholder 3">
            <a:extLst>
              <a:ext uri="{FF2B5EF4-FFF2-40B4-BE49-F238E27FC236}">
                <a16:creationId xmlns:a16="http://schemas.microsoft.com/office/drawing/2014/main" id="{66AA8DC9-D358-ED48-A67B-054AB50D5A8B}"/>
              </a:ext>
            </a:extLst>
          </p:cNvPr>
          <p:cNvSpPr>
            <a:spLocks noGrp="1"/>
          </p:cNvSpPr>
          <p:nvPr>
            <p:ph type="body" sz="quarter" idx="17"/>
          </p:nvPr>
        </p:nvSpPr>
        <p:spPr>
          <a:xfrm>
            <a:off x="528635" y="1189611"/>
            <a:ext cx="11460165" cy="46522"/>
          </a:xfrm>
        </p:spPr>
        <p:txBody>
          <a:bodyPr vert="horz" lIns="0" tIns="45720" rIns="90000" bIns="45720" rtlCol="0" anchor="t">
            <a:noAutofit/>
          </a:bodyPr>
          <a:lstStyle/>
          <a:p>
            <a:r>
              <a:rPr lang="en-GB">
                <a:latin typeface="Univers LT Pro 45 Light"/>
              </a:rPr>
              <a:t>You may find the following resources useful for your work on sustainability:</a:t>
            </a:r>
            <a:endParaRPr lang="en-US">
              <a:latin typeface="Univers LT Pro 45 Light"/>
            </a:endParaRPr>
          </a:p>
        </p:txBody>
      </p:sp>
      <p:sp>
        <p:nvSpPr>
          <p:cNvPr id="6" name="TextBox 5">
            <a:extLst>
              <a:ext uri="{FF2B5EF4-FFF2-40B4-BE49-F238E27FC236}">
                <a16:creationId xmlns:a16="http://schemas.microsoft.com/office/drawing/2014/main" id="{4386A967-3C6A-3B65-26FA-F7913076689F}"/>
              </a:ext>
            </a:extLst>
          </p:cNvPr>
          <p:cNvSpPr txBox="1"/>
          <p:nvPr/>
        </p:nvSpPr>
        <p:spPr>
          <a:xfrm>
            <a:off x="528635" y="1482585"/>
            <a:ext cx="11543622" cy="4288675"/>
          </a:xfrm>
          <a:prstGeom prst="rect">
            <a:avLst/>
          </a:prstGeom>
          <a:noFill/>
        </p:spPr>
        <p:txBody>
          <a:bodyPr wrap="square" lIns="91440" tIns="45720" rIns="91440" bIns="45720" rtlCol="0" anchor="t">
            <a:spAutoFit/>
          </a:bodyPr>
          <a:lstStyle/>
          <a:p>
            <a:pPr marL="285750" lvl="0" indent="-285750">
              <a:lnSpc>
                <a:spcPct val="107000"/>
              </a:lnSpc>
              <a:buFont typeface="Arial" panose="020B0604020202020204" pitchFamily="34" charset="0"/>
              <a:buChar char="•"/>
            </a:pPr>
            <a:r>
              <a:rPr lang="en-GB" sz="1600" kern="100">
                <a:solidFill>
                  <a:srgbClr val="FFFF00"/>
                </a:solidFill>
                <a:effectLst/>
                <a:latin typeface="Arial"/>
                <a:ea typeface="Calibri"/>
                <a:cs typeface="Arial"/>
                <a:hlinkClick r:id="rId3">
                  <a:extLst>
                    <a:ext uri="{A12FA001-AC4F-418D-AE19-62706E023703}">
                      <ahyp:hlinkClr xmlns:ahyp="http://schemas.microsoft.com/office/drawing/2018/hyperlinkcolor" val="tx"/>
                    </a:ext>
                  </a:extLst>
                </a:hlinkClick>
              </a:rPr>
              <a:t>Youth Advocacy Toolkit</a:t>
            </a:r>
            <a:endParaRPr lang="en-GB" sz="1600" kern="100">
              <a:solidFill>
                <a:srgbClr val="FFFF00"/>
              </a:solidFill>
              <a:effectLst/>
              <a:latin typeface="Arial"/>
              <a:ea typeface="Calibri"/>
              <a:cs typeface="Arial"/>
            </a:endParaRPr>
          </a:p>
          <a:p>
            <a:pPr marL="285750" indent="-285750">
              <a:lnSpc>
                <a:spcPct val="107000"/>
              </a:lnSpc>
              <a:buFont typeface="Arial" panose="020B0604020202020204" pitchFamily="34" charset="0"/>
              <a:buChar char="•"/>
            </a:pPr>
            <a:r>
              <a:rPr lang="en-GB" sz="1600" kern="100">
                <a:solidFill>
                  <a:srgbClr val="FFFF00"/>
                </a:solidFill>
                <a:latin typeface="Arial"/>
                <a:ea typeface="Calibri"/>
                <a:cs typeface="Arial"/>
                <a:hlinkClick r:id="rId4">
                  <a:extLst>
                    <a:ext uri="{A12FA001-AC4F-418D-AE19-62706E023703}">
                      <ahyp:hlinkClr xmlns:ahyp="http://schemas.microsoft.com/office/drawing/2018/hyperlinkcolor" val="tx"/>
                    </a:ext>
                  </a:extLst>
                </a:hlinkClick>
              </a:rPr>
              <a:t>UNICEF UK’s OutRight Campaign – see resource for Climate Adaption (23/34)</a:t>
            </a:r>
            <a:endParaRPr lang="en-GB" sz="1600" kern="100">
              <a:solidFill>
                <a:srgbClr val="FFFF00"/>
              </a:solidFill>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en-GB" sz="1600" kern="100">
                <a:solidFill>
                  <a:srgbClr val="FFFF00"/>
                </a:solidFill>
                <a:effectLst/>
                <a:latin typeface="Arial"/>
                <a:ea typeface="Calibri"/>
                <a:cs typeface="Arial"/>
                <a:hlinkClick r:id="rId5">
                  <a:extLst>
                    <a:ext uri="{A12FA001-AC4F-418D-AE19-62706E023703}">
                      <ahyp:hlinkClr xmlns:ahyp="http://schemas.microsoft.com/office/drawing/2018/hyperlinkcolor" val="tx"/>
                    </a:ext>
                  </a:extLst>
                </a:hlinkClick>
              </a:rPr>
              <a:t>Guide to Global Citizenship </a:t>
            </a:r>
            <a:endParaRPr lang="en-GB" sz="1600" kern="100">
              <a:solidFill>
                <a:srgbClr val="FFFF00"/>
              </a:solidFill>
              <a:effectLst/>
              <a:latin typeface="Arial"/>
              <a:ea typeface="Calibri"/>
              <a:cs typeface="Arial"/>
            </a:endParaRPr>
          </a:p>
          <a:p>
            <a:pPr marL="285750" lvl="0" indent="-285750">
              <a:lnSpc>
                <a:spcPct val="107000"/>
              </a:lnSpc>
              <a:buFont typeface="Arial" panose="020B0604020202020204" pitchFamily="34" charset="0"/>
              <a:buChar char="•"/>
            </a:pPr>
            <a:endParaRPr lang="en-GB" sz="1600" kern="100">
              <a:solidFill>
                <a:srgbClr val="FFFF00"/>
              </a:solidFill>
              <a:effectLst/>
              <a:latin typeface="Arial"/>
              <a:ea typeface="Calibri"/>
              <a:cs typeface="Arial"/>
            </a:endParaRPr>
          </a:p>
          <a:p>
            <a:pPr lvl="0">
              <a:lnSpc>
                <a:spcPct val="107000"/>
              </a:lnSpc>
            </a:pPr>
            <a:r>
              <a:rPr lang="en-GB" sz="1600" b="1" i="0">
                <a:solidFill>
                  <a:srgbClr val="00B0F0"/>
                </a:solidFill>
                <a:effectLst/>
                <a:latin typeface="Univers LT Pro 45 Light"/>
                <a:cs typeface="Arial"/>
              </a:rPr>
              <a:t>There are many other organisations and materials that will help you explore </a:t>
            </a:r>
            <a:r>
              <a:rPr lang="en-GB" sz="1600" b="1">
                <a:solidFill>
                  <a:srgbClr val="00B0F0"/>
                </a:solidFill>
                <a:latin typeface="Univers LT Pro 45 Light"/>
                <a:cs typeface="Arial"/>
              </a:rPr>
              <a:t>sustainability</a:t>
            </a:r>
            <a:r>
              <a:rPr lang="en-GB" sz="1600" b="1" i="0">
                <a:solidFill>
                  <a:srgbClr val="00B0F0"/>
                </a:solidFill>
                <a:effectLst/>
                <a:latin typeface="Univers LT Pro 45 Light"/>
                <a:cs typeface="Arial"/>
              </a:rPr>
              <a:t> further such as:</a:t>
            </a:r>
          </a:p>
          <a:p>
            <a:pPr marL="285750" indent="-285750">
              <a:lnSpc>
                <a:spcPct val="107000"/>
              </a:lnSpc>
              <a:buFont typeface="Arial" panose="020B0604020202020204" pitchFamily="34" charset="0"/>
              <a:buChar char="•"/>
            </a:pPr>
            <a:r>
              <a:rPr lang="en-GB" sz="1600" kern="100">
                <a:solidFill>
                  <a:srgbClr val="FFFF00"/>
                </a:solidFill>
                <a:latin typeface="Arial"/>
                <a:ea typeface="Calibri"/>
                <a:cs typeface="Arial"/>
              </a:rPr>
              <a:t>General Comment No 26 on Children’s Rights and the Environment – </a:t>
            </a:r>
            <a:r>
              <a:rPr lang="en-GB" sz="1600" kern="100">
                <a:solidFill>
                  <a:srgbClr val="FFFF00"/>
                </a:solidFill>
                <a:latin typeface="Arial"/>
                <a:ea typeface="Calibri"/>
                <a:cs typeface="Arial"/>
                <a:hlinkClick r:id="rId6">
                  <a:extLst>
                    <a:ext uri="{A12FA001-AC4F-418D-AE19-62706E023703}">
                      <ahyp:hlinkClr xmlns:ahyp="http://schemas.microsoft.com/office/drawing/2018/hyperlinkcolor" val="tx"/>
                    </a:ext>
                  </a:extLst>
                </a:hlinkClick>
              </a:rPr>
              <a:t>Child Friendly Version</a:t>
            </a:r>
            <a:endParaRPr lang="en-GB" sz="1600" kern="100">
              <a:solidFill>
                <a:srgbClr val="FFFF00"/>
              </a:solidFill>
              <a:latin typeface="Arial"/>
              <a:ea typeface="Calibri" panose="020F0502020204030204" pitchFamily="34" charset="0"/>
              <a:cs typeface="Arial" panose="020B0604020202020204" pitchFamily="34" charset="0"/>
            </a:endParaRPr>
          </a:p>
          <a:p>
            <a:pPr marL="285750" indent="-285750">
              <a:lnSpc>
                <a:spcPct val="107000"/>
              </a:lnSpc>
              <a:buFont typeface="Arial" panose="020B0604020202020204" pitchFamily="34" charset="0"/>
              <a:buChar char="•"/>
            </a:pPr>
            <a:r>
              <a:rPr lang="en-GB" sz="1600" kern="100">
                <a:solidFill>
                  <a:srgbClr val="FFFF00"/>
                </a:solidFill>
                <a:latin typeface="Arial"/>
                <a:ea typeface="+mn-lt"/>
                <a:cs typeface="+mn-lt"/>
                <a:hlinkClick r:id="rId7">
                  <a:extLst>
                    <a:ext uri="{A12FA001-AC4F-418D-AE19-62706E023703}">
                      <ahyp:hlinkClr xmlns:ahyp="http://schemas.microsoft.com/office/drawing/2018/hyperlinkcolor" val="tx"/>
                    </a:ext>
                  </a:extLst>
                </a:hlinkClick>
              </a:rPr>
              <a:t>A story about sustainability for young children</a:t>
            </a:r>
            <a:endParaRPr lang="en-GB" sz="1600" kern="100">
              <a:solidFill>
                <a:srgbClr val="FFFF00"/>
              </a:solidFill>
              <a:latin typeface="Arial"/>
              <a:ea typeface="+mn-lt"/>
              <a:cs typeface="+mn-lt"/>
            </a:endParaRPr>
          </a:p>
          <a:p>
            <a:pPr marL="285750" indent="-285750">
              <a:lnSpc>
                <a:spcPct val="107000"/>
              </a:lnSpc>
              <a:buFont typeface="Arial" panose="020B0604020202020204" pitchFamily="34" charset="0"/>
              <a:buChar char="•"/>
            </a:pPr>
            <a:r>
              <a:rPr lang="en-GB" sz="1600" kern="100">
                <a:solidFill>
                  <a:srgbClr val="FFFF00"/>
                </a:solidFill>
                <a:latin typeface="Arial"/>
                <a:ea typeface="+mn-lt"/>
                <a:cs typeface="+mn-lt"/>
                <a:hlinkClick r:id="rId8">
                  <a:extLst>
                    <a:ext uri="{A12FA001-AC4F-418D-AE19-62706E023703}">
                      <ahyp:hlinkClr xmlns:ahyp="http://schemas.microsoft.com/office/drawing/2018/hyperlinkcolor" val="tx"/>
                    </a:ext>
                  </a:extLst>
                </a:hlinkClick>
              </a:rPr>
              <a:t>Teacher-tested and reviewed resources from across the environmental sector in one place </a:t>
            </a:r>
            <a:endParaRPr lang="en-GB" sz="1600" kern="100">
              <a:solidFill>
                <a:srgbClr val="FFFF00"/>
              </a:solidFill>
              <a:latin typeface="Arial"/>
              <a:ea typeface="+mn-lt"/>
              <a:cs typeface="+mn-lt"/>
            </a:endParaRPr>
          </a:p>
          <a:p>
            <a:pPr marL="285750" indent="-285750">
              <a:lnSpc>
                <a:spcPct val="107000"/>
              </a:lnSpc>
              <a:buFont typeface="Arial" panose="020B0604020202020204" pitchFamily="34" charset="0"/>
              <a:buChar char="•"/>
            </a:pPr>
            <a:r>
              <a:rPr lang="en-GB" sz="1600" kern="100">
                <a:solidFill>
                  <a:srgbClr val="FFFF00"/>
                </a:solidFill>
                <a:latin typeface="Arial"/>
                <a:ea typeface="Calibri"/>
                <a:cs typeface="Calibri"/>
                <a:hlinkClick r:id="rId9">
                  <a:extLst>
                    <a:ext uri="{A12FA001-AC4F-418D-AE19-62706E023703}">
                      <ahyp:hlinkClr xmlns:ahyp="http://schemas.microsoft.com/office/drawing/2018/hyperlinkcolor" val="tx"/>
                    </a:ext>
                  </a:extLst>
                </a:hlinkClick>
              </a:rPr>
              <a:t>Let's go zero</a:t>
            </a:r>
            <a:r>
              <a:rPr lang="en-GB" sz="1600" kern="100">
                <a:solidFill>
                  <a:srgbClr val="FFFF00"/>
                </a:solidFill>
                <a:latin typeface="Arial"/>
                <a:ea typeface="Calibri"/>
                <a:cs typeface="Calibri"/>
              </a:rPr>
              <a:t> supporting schools to become zero carbon by 2030 </a:t>
            </a:r>
          </a:p>
          <a:p>
            <a:pPr marL="285750" indent="-285750">
              <a:lnSpc>
                <a:spcPct val="107000"/>
              </a:lnSpc>
              <a:buFont typeface="Arial" panose="020B0604020202020204" pitchFamily="34" charset="0"/>
              <a:buChar char="•"/>
            </a:pPr>
            <a:r>
              <a:rPr lang="en-GB" sz="1600" kern="100">
                <a:solidFill>
                  <a:srgbClr val="FFFF00"/>
                </a:solidFill>
                <a:latin typeface="Arial"/>
                <a:ea typeface="Calibri"/>
                <a:cs typeface="Calibri"/>
                <a:hlinkClick r:id="rId10">
                  <a:extLst>
                    <a:ext uri="{A12FA001-AC4F-418D-AE19-62706E023703}">
                      <ahyp:hlinkClr xmlns:ahyp="http://schemas.microsoft.com/office/drawing/2018/hyperlinkcolor" val="tx"/>
                    </a:ext>
                  </a:extLst>
                </a:hlinkClick>
              </a:rPr>
              <a:t>National education nature park</a:t>
            </a:r>
            <a:r>
              <a:rPr lang="en-GB" sz="1600" kern="100">
                <a:solidFill>
                  <a:srgbClr val="FFFF00"/>
                </a:solidFill>
                <a:latin typeface="Arial"/>
                <a:ea typeface="Calibri"/>
                <a:cs typeface="Calibri"/>
              </a:rPr>
              <a:t> practical advice and national mapping to support biodiversity in school grounds</a:t>
            </a:r>
          </a:p>
          <a:p>
            <a:pPr marL="285750" indent="-285750">
              <a:lnSpc>
                <a:spcPct val="107000"/>
              </a:lnSpc>
              <a:buFont typeface="Arial" panose="020B0604020202020204" pitchFamily="34" charset="0"/>
              <a:buChar char="•"/>
            </a:pPr>
            <a:r>
              <a:rPr lang="en-GB" sz="1600" kern="100">
                <a:solidFill>
                  <a:srgbClr val="FFFF00"/>
                </a:solidFill>
                <a:latin typeface="Arial"/>
                <a:ea typeface="Calibri"/>
                <a:cs typeface="Calibri"/>
                <a:hlinkClick r:id="rId11">
                  <a:extLst>
                    <a:ext uri="{A12FA001-AC4F-418D-AE19-62706E023703}">
                      <ahyp:hlinkClr xmlns:ahyp="http://schemas.microsoft.com/office/drawing/2018/hyperlinkcolor" val="tx"/>
                    </a:ext>
                  </a:extLst>
                </a:hlinkClick>
              </a:rPr>
              <a:t>Climate action plans</a:t>
            </a:r>
            <a:r>
              <a:rPr lang="en-GB" sz="1600" kern="100">
                <a:solidFill>
                  <a:srgbClr val="FFFF00"/>
                </a:solidFill>
                <a:latin typeface="Arial"/>
                <a:ea typeface="Calibri"/>
                <a:cs typeface="Calibri"/>
              </a:rPr>
              <a:t>  A requirement for schools in England from Department for Education and Skills (England)</a:t>
            </a:r>
          </a:p>
          <a:p>
            <a:pPr marL="285750" indent="-285750">
              <a:lnSpc>
                <a:spcPct val="107000"/>
              </a:lnSpc>
              <a:buFont typeface="Arial" panose="020B0604020202020204" pitchFamily="34" charset="0"/>
              <a:buChar char="•"/>
            </a:pPr>
            <a:r>
              <a:rPr lang="en-GB" sz="1600" kern="100">
                <a:solidFill>
                  <a:srgbClr val="FFFF00"/>
                </a:solidFill>
                <a:latin typeface="Arial"/>
                <a:ea typeface="Calibri"/>
                <a:cs typeface="Calibri"/>
                <a:hlinkClick r:id="rId12">
                  <a:extLst>
                    <a:ext uri="{A12FA001-AC4F-418D-AE19-62706E023703}">
                      <ahyp:hlinkClr xmlns:ahyp="http://schemas.microsoft.com/office/drawing/2018/hyperlinkcolor" val="tx"/>
                    </a:ext>
                  </a:extLst>
                </a:hlinkClick>
              </a:rPr>
              <a:t>Free University College London (UCL) Online professional development courses on Climate and Sustainability for Geography, History, Maths, English and Science. </a:t>
            </a:r>
            <a:endParaRPr lang="en-GB" sz="1600" kern="100">
              <a:solidFill>
                <a:srgbClr val="FFFF00"/>
              </a:solidFill>
              <a:latin typeface="Arial"/>
              <a:ea typeface="Calibri"/>
              <a:cs typeface="Calibri"/>
            </a:endParaRPr>
          </a:p>
          <a:p>
            <a:pPr marL="285750" indent="-285750">
              <a:lnSpc>
                <a:spcPct val="107000"/>
              </a:lnSpc>
              <a:buFont typeface="Arial" panose="020B0604020202020204" pitchFamily="34" charset="0"/>
              <a:buChar char="•"/>
            </a:pPr>
            <a:r>
              <a:rPr lang="en-GB" sz="1600" kern="100">
                <a:solidFill>
                  <a:srgbClr val="FFFF00"/>
                </a:solidFill>
                <a:latin typeface="Arial"/>
                <a:ea typeface="Calibri"/>
                <a:cs typeface="Arial"/>
                <a:hlinkClick r:id="rId13">
                  <a:extLst>
                    <a:ext uri="{A12FA001-AC4F-418D-AE19-62706E023703}">
                      <ahyp:hlinkClr xmlns:ahyp="http://schemas.microsoft.com/office/drawing/2018/hyperlinkcolor" val="tx"/>
                    </a:ext>
                  </a:extLst>
                </a:hlinkClick>
              </a:rPr>
              <a:t>UN Global Goals</a:t>
            </a:r>
            <a:r>
              <a:rPr lang="en-GB" sz="1600" kern="100">
                <a:solidFill>
                  <a:srgbClr val="FFFF00"/>
                </a:solidFill>
                <a:latin typeface="Arial"/>
                <a:ea typeface="Calibri"/>
                <a:cs typeface="Arial"/>
              </a:rPr>
              <a:t> and the </a:t>
            </a:r>
            <a:r>
              <a:rPr lang="en-GB" sz="1600" kern="100">
                <a:solidFill>
                  <a:srgbClr val="FFFF00"/>
                </a:solidFill>
                <a:latin typeface="Arial"/>
                <a:ea typeface="Calibri"/>
                <a:cs typeface="Arial"/>
                <a:hlinkClick r:id="rId14">
                  <a:extLst>
                    <a:ext uri="{A12FA001-AC4F-418D-AE19-62706E023703}">
                      <ahyp:hlinkClr xmlns:ahyp="http://schemas.microsoft.com/office/drawing/2018/hyperlinkcolor" val="tx"/>
                    </a:ext>
                  </a:extLst>
                </a:hlinkClick>
              </a:rPr>
              <a:t>World’s Largest Lesson</a:t>
            </a:r>
            <a:endParaRPr lang="en-GB" sz="1600" kern="100">
              <a:solidFill>
                <a:srgbClr val="FFFF00"/>
              </a:solidFill>
              <a:latin typeface="Arial"/>
              <a:ea typeface="Calibri"/>
              <a:cs typeface="Arial"/>
            </a:endParaRPr>
          </a:p>
          <a:p>
            <a:pPr marL="285750" indent="-285750">
              <a:lnSpc>
                <a:spcPct val="107000"/>
              </a:lnSpc>
              <a:buFont typeface="Arial" panose="020B0604020202020204" pitchFamily="34" charset="0"/>
              <a:buChar char="•"/>
            </a:pPr>
            <a:r>
              <a:rPr lang="en-GB" sz="1600" kern="100">
                <a:solidFill>
                  <a:srgbClr val="FFFF00"/>
                </a:solidFill>
                <a:latin typeface="Arial"/>
                <a:ea typeface="Calibri"/>
                <a:cs typeface="Arial"/>
              </a:rPr>
              <a:t>Inspiring Podcast </a:t>
            </a:r>
            <a:r>
              <a:rPr lang="en-GB" sz="1600" kern="100">
                <a:solidFill>
                  <a:srgbClr val="FFFF00"/>
                </a:solidFill>
                <a:latin typeface="Arial"/>
                <a:ea typeface="+mn-lt"/>
                <a:cs typeface="Arial"/>
              </a:rPr>
              <a:t>– </a:t>
            </a:r>
            <a:r>
              <a:rPr lang="en-GB" sz="1600" kern="100">
                <a:solidFill>
                  <a:srgbClr val="FFFF00"/>
                </a:solidFill>
                <a:latin typeface="Arial"/>
                <a:ea typeface="+mn-lt"/>
                <a:cs typeface="Arial"/>
                <a:hlinkClick r:id="rId15">
                  <a:extLst>
                    <a:ext uri="{A12FA001-AC4F-418D-AE19-62706E023703}">
                      <ahyp:hlinkClr xmlns:ahyp="http://schemas.microsoft.com/office/drawing/2018/hyperlinkcolor" val="tx"/>
                    </a:ext>
                  </a:extLst>
                </a:hlinkClick>
              </a:rPr>
              <a:t>Teachers share their stories of climate action</a:t>
            </a:r>
            <a:r>
              <a:rPr lang="en-GB" sz="1600" kern="100">
                <a:solidFill>
                  <a:srgbClr val="FFFF00"/>
                </a:solidFill>
                <a:latin typeface="Arial"/>
                <a:ea typeface="+mn-lt"/>
                <a:cs typeface="Arial"/>
              </a:rPr>
              <a:t>.</a:t>
            </a:r>
            <a:endParaRPr lang="en-GB" sz="1600">
              <a:solidFill>
                <a:srgbClr val="FFFF00"/>
              </a:solidFill>
              <a:latin typeface="Arial" panose="020B0604020202020204" pitchFamily="34" charset="0"/>
              <a:ea typeface="+mn-lt"/>
              <a:cs typeface="Arial" panose="020B0604020202020204" pitchFamily="34" charset="0"/>
            </a:endParaRPr>
          </a:p>
          <a:p>
            <a:pPr marL="285750" indent="-285750">
              <a:lnSpc>
                <a:spcPct val="107000"/>
              </a:lnSpc>
              <a:buFont typeface="Arial" panose="020B0604020202020204" pitchFamily="34" charset="0"/>
              <a:buChar char="•"/>
            </a:pPr>
            <a:r>
              <a:rPr lang="en-GB" sz="1600">
                <a:solidFill>
                  <a:srgbClr val="FFFF00"/>
                </a:solidFill>
                <a:latin typeface="Arial"/>
                <a:cs typeface="Arial"/>
                <a:hlinkClick r:id="rId16">
                  <a:extLst>
                    <a:ext uri="{A12FA001-AC4F-418D-AE19-62706E023703}">
                      <ahyp:hlinkClr xmlns:ahyp="http://schemas.microsoft.com/office/drawing/2018/hyperlinkcolor" val="tx"/>
                    </a:ext>
                  </a:extLst>
                </a:hlinkClick>
              </a:rPr>
              <a:t>Advice on dealing with eco-anxiety</a:t>
            </a:r>
            <a:endParaRPr lang="en-GB" kern="100">
              <a:solidFill>
                <a:srgbClr val="FFFF00"/>
              </a:solidFill>
              <a:latin typeface="Arial"/>
              <a:ea typeface="+mn-lt"/>
              <a:cs typeface="+mn-lt"/>
            </a:endParaRPr>
          </a:p>
        </p:txBody>
      </p:sp>
    </p:spTree>
    <p:extLst>
      <p:ext uri="{BB962C8B-B14F-4D97-AF65-F5344CB8AC3E}">
        <p14:creationId xmlns:p14="http://schemas.microsoft.com/office/powerpoint/2010/main" val="840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624515" y="472562"/>
            <a:ext cx="3558350" cy="714793"/>
          </a:xfrm>
        </p:spPr>
        <p:txBody>
          <a:bodyPr/>
          <a:lstStyle/>
          <a:p>
            <a:r>
              <a:rPr lang="en-US"/>
              <a:t>CONTENTS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2707" y="288319"/>
            <a:ext cx="2247510" cy="1083281"/>
          </a:xfrm>
          <a:prstGeom prst="rect">
            <a:avLst/>
          </a:prstGeom>
        </p:spPr>
      </p:pic>
      <p:sp>
        <p:nvSpPr>
          <p:cNvPr id="3" name="TextBox 2">
            <a:extLst>
              <a:ext uri="{FF2B5EF4-FFF2-40B4-BE49-F238E27FC236}">
                <a16:creationId xmlns:a16="http://schemas.microsoft.com/office/drawing/2014/main" id="{2672D68A-7481-9C1B-3302-026616357CC4}"/>
              </a:ext>
            </a:extLst>
          </p:cNvPr>
          <p:cNvSpPr txBox="1"/>
          <p:nvPr/>
        </p:nvSpPr>
        <p:spPr>
          <a:xfrm>
            <a:off x="624515" y="1532871"/>
            <a:ext cx="9180743" cy="959943"/>
          </a:xfrm>
          <a:prstGeom prst="rect">
            <a:avLst/>
          </a:prstGeom>
          <a:noFill/>
        </p:spPr>
        <p:txBody>
          <a:bodyPr wrap="square">
            <a:spAutoFit/>
          </a:bodyPr>
          <a:lstStyle/>
          <a:p>
            <a:pPr lvl="0">
              <a:lnSpc>
                <a:spcPct val="107000"/>
              </a:lnSpc>
            </a:pPr>
            <a:r>
              <a:rPr lang="en-GB">
                <a:latin typeface="Arial" panose="020B0604020202020204" pitchFamily="34" charset="0"/>
                <a:ea typeface="Times New Roman" panose="02020603050405020304" pitchFamily="18" charset="0"/>
                <a:cs typeface="Arial" panose="020B0604020202020204" pitchFamily="34" charset="0"/>
              </a:rPr>
              <a:t>Topic: Rights and the Environment</a:t>
            </a:r>
          </a:p>
          <a:p>
            <a:pPr lvl="0">
              <a:lnSpc>
                <a:spcPct val="107000"/>
              </a:lnSpc>
            </a:pPr>
            <a:r>
              <a:rPr lang="en-GB" sz="1800">
                <a:effectLst/>
                <a:latin typeface="Arial" panose="020B0604020202020204" pitchFamily="34" charset="0"/>
                <a:ea typeface="Times New Roman" panose="02020603050405020304" pitchFamily="18" charset="0"/>
                <a:cs typeface="Arial" panose="020B0604020202020204" pitchFamily="34" charset="0"/>
              </a:rPr>
              <a:t>For each slide, please look at the presenter notes for </a:t>
            </a:r>
            <a:r>
              <a:rPr lang="en-GB">
                <a:latin typeface="Arial" panose="020B0604020202020204" pitchFamily="34" charset="0"/>
                <a:ea typeface="Times New Roman" panose="02020603050405020304" pitchFamily="18" charset="0"/>
                <a:cs typeface="Arial" panose="020B0604020202020204" pitchFamily="34" charset="0"/>
              </a:rPr>
              <a:t>delivery information.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E9954F83-BD92-2138-3CA3-4F4E33828D36}"/>
              </a:ext>
            </a:extLst>
          </p:cNvPr>
          <p:cNvSpPr txBox="1">
            <a:spLocks/>
          </p:cNvSpPr>
          <p:nvPr/>
        </p:nvSpPr>
        <p:spPr>
          <a:xfrm>
            <a:off x="624515" y="2367147"/>
            <a:ext cx="10054121" cy="4184302"/>
          </a:xfrm>
          <a:prstGeom prst="rect">
            <a:avLst/>
          </a:prstGeom>
        </p:spPr>
        <p:txBody>
          <a:bodyPr vert="horz" lIns="0" tIns="45720" rIns="91440" bIns="45720" numCol="2" rtlCol="0" anchor="t">
            <a:normAutofit/>
          </a:bodyPr>
          <a:lstStyle>
            <a:lvl1pPr marL="228600" indent="-228600" algn="l" defTabSz="914400" rtl="0" eaLnBrk="1" latinLnBrk="0" hangingPunct="1">
              <a:lnSpc>
                <a:spcPct val="90000"/>
              </a:lnSpc>
              <a:spcBef>
                <a:spcPts val="1000"/>
              </a:spcBef>
              <a:buClr>
                <a:srgbClr val="FFFF00"/>
              </a:buClr>
              <a:buFont typeface="Arial" panose="020B0604020202020204" pitchFamily="34" charset="0"/>
              <a:buChar char="•"/>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a:solidFill>
                  <a:schemeClr val="tx1"/>
                </a:solidFill>
                <a:latin typeface="Arial" panose="020B0604020202020204" pitchFamily="34" charset="0"/>
                <a:cs typeface="Arial" panose="020B0604020202020204" pitchFamily="34" charset="0"/>
              </a:rPr>
              <a:t>Slide 3: Aims of the session</a:t>
            </a:r>
          </a:p>
          <a:p>
            <a:pPr>
              <a:lnSpc>
                <a:spcPct val="150000"/>
              </a:lnSpc>
            </a:pPr>
            <a:r>
              <a:rPr lang="en-GB">
                <a:solidFill>
                  <a:schemeClr val="tx1"/>
                </a:solidFill>
                <a:latin typeface="Arial" panose="020B0604020202020204" pitchFamily="34" charset="0"/>
                <a:cs typeface="Arial" panose="020B0604020202020204" pitchFamily="34" charset="0"/>
              </a:rPr>
              <a:t>Slide 4: Three ways to use this pack </a:t>
            </a:r>
          </a:p>
          <a:p>
            <a:pPr>
              <a:lnSpc>
                <a:spcPct val="150000"/>
              </a:lnSpc>
            </a:pPr>
            <a:r>
              <a:rPr lang="en-GB">
                <a:solidFill>
                  <a:schemeClr val="tx1"/>
                </a:solidFill>
                <a:latin typeface="Arial" panose="020B0604020202020204" pitchFamily="34" charset="0"/>
                <a:cs typeface="Arial" panose="020B0604020202020204" pitchFamily="34" charset="0"/>
              </a:rPr>
              <a:t>Slide 5 : Introducing this month’s Spotlight</a:t>
            </a:r>
          </a:p>
          <a:p>
            <a:pPr>
              <a:lnSpc>
                <a:spcPct val="150000"/>
              </a:lnSpc>
            </a:pPr>
            <a:r>
              <a:rPr lang="en-GB">
                <a:solidFill>
                  <a:schemeClr val="tx1"/>
                </a:solidFill>
                <a:latin typeface="Arial" panose="020B0604020202020204" pitchFamily="34" charset="0"/>
                <a:cs typeface="Arial" panose="020B0604020202020204" pitchFamily="34" charset="0"/>
              </a:rPr>
              <a:t>Slide 6: Links to RRSA Outcomes</a:t>
            </a:r>
          </a:p>
          <a:p>
            <a:pPr>
              <a:lnSpc>
                <a:spcPct val="150000"/>
              </a:lnSpc>
            </a:pPr>
            <a:r>
              <a:rPr lang="en-GB">
                <a:solidFill>
                  <a:schemeClr val="tx1"/>
                </a:solidFill>
                <a:latin typeface="Arial" panose="020B0604020202020204" pitchFamily="34" charset="0"/>
                <a:cs typeface="Arial" panose="020B0604020202020204" pitchFamily="34" charset="0"/>
              </a:rPr>
              <a:t>Slide 7: CRC Summary</a:t>
            </a:r>
          </a:p>
          <a:p>
            <a:pPr>
              <a:lnSpc>
                <a:spcPct val="150000"/>
              </a:lnSpc>
            </a:pPr>
            <a:r>
              <a:rPr lang="en-GB">
                <a:solidFill>
                  <a:schemeClr val="tx1"/>
                </a:solidFill>
                <a:latin typeface="Arial" panose="020B0604020202020204" pitchFamily="34" charset="0"/>
                <a:cs typeface="Arial" panose="020B0604020202020204" pitchFamily="34" charset="0"/>
              </a:rPr>
              <a:t>Slide 8: Let's Discuss </a:t>
            </a:r>
          </a:p>
          <a:p>
            <a:pPr>
              <a:lnSpc>
                <a:spcPct val="150000"/>
              </a:lnSpc>
            </a:pPr>
            <a:r>
              <a:rPr lang="en-GB">
                <a:solidFill>
                  <a:schemeClr val="tx1"/>
                </a:solidFill>
                <a:latin typeface="Arial" panose="020B0604020202020204" pitchFamily="34" charset="0"/>
                <a:cs typeface="Arial" panose="020B0604020202020204" pitchFamily="34" charset="0"/>
              </a:rPr>
              <a:t>Slide 9 &amp; 10: Activities </a:t>
            </a:r>
          </a:p>
          <a:p>
            <a:pPr>
              <a:lnSpc>
                <a:spcPct val="150000"/>
              </a:lnSpc>
            </a:pPr>
            <a:r>
              <a:rPr lang="en-GB">
                <a:solidFill>
                  <a:schemeClr val="tx1"/>
                </a:solidFill>
                <a:latin typeface="Arial" panose="020B0604020202020204" pitchFamily="34" charset="0"/>
                <a:cs typeface="Arial" panose="020B0604020202020204" pitchFamily="34" charset="0"/>
              </a:rPr>
              <a:t>Slide 11: Case Study</a:t>
            </a:r>
          </a:p>
          <a:p>
            <a:pPr>
              <a:lnSpc>
                <a:spcPct val="150000"/>
              </a:lnSpc>
            </a:pPr>
            <a:r>
              <a:rPr lang="en-GB">
                <a:solidFill>
                  <a:schemeClr val="tx1"/>
                </a:solidFill>
                <a:latin typeface="Arial" panose="020B0604020202020204" pitchFamily="34" charset="0"/>
                <a:cs typeface="Arial" panose="020B0604020202020204" pitchFamily="34" charset="0"/>
              </a:rPr>
              <a:t>Slide 12: Reflection</a:t>
            </a:r>
          </a:p>
          <a:p>
            <a:pPr>
              <a:lnSpc>
                <a:spcPct val="150000"/>
              </a:lnSpc>
            </a:pPr>
            <a:r>
              <a:rPr lang="en-GB">
                <a:solidFill>
                  <a:schemeClr val="tx1"/>
                </a:solidFill>
                <a:latin typeface="Arial"/>
                <a:cs typeface="Arial"/>
              </a:rPr>
              <a:t>Slide 13: Resource Links</a:t>
            </a:r>
            <a:endParaRPr lang="en-GB">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59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261836"/>
            <a:ext cx="5305320" cy="1219848"/>
          </a:xfrm>
        </p:spPr>
        <p:txBody>
          <a:bodyPr/>
          <a:lstStyle/>
          <a:p>
            <a:r>
              <a:rPr lang="en-US"/>
              <a:t>AIMS OF THE SESSION</a:t>
            </a:r>
          </a:p>
        </p:txBody>
      </p:sp>
      <p:sp>
        <p:nvSpPr>
          <p:cNvPr id="5" name="Text Placeholder 4">
            <a:extLst>
              <a:ext uri="{FF2B5EF4-FFF2-40B4-BE49-F238E27FC236}">
                <a16:creationId xmlns:a16="http://schemas.microsoft.com/office/drawing/2014/main" id="{01FC584A-600E-17FD-C6B0-D239F66A7042}"/>
              </a:ext>
            </a:extLst>
          </p:cNvPr>
          <p:cNvSpPr>
            <a:spLocks noGrp="1"/>
          </p:cNvSpPr>
          <p:nvPr>
            <p:ph type="body" sz="quarter" idx="21"/>
          </p:nvPr>
        </p:nvSpPr>
        <p:spPr>
          <a:xfrm>
            <a:off x="528741" y="1974177"/>
            <a:ext cx="5567258" cy="376415"/>
          </a:xfrm>
        </p:spPr>
        <p:txBody>
          <a:bodyPr vert="horz" lIns="0" tIns="45720" rIns="91440" bIns="45720" rtlCol="0" anchor="t">
            <a:normAutofit fontScale="25000" lnSpcReduction="20000"/>
          </a:bodyPr>
          <a:lstStyle/>
          <a:p>
            <a:pPr>
              <a:buSzPct val="150000"/>
            </a:pPr>
            <a:r>
              <a:rPr lang="en-GB" sz="8000">
                <a:solidFill>
                  <a:srgbClr val="000000"/>
                </a:solidFill>
                <a:latin typeface="Arial"/>
                <a:cs typeface="Arial"/>
              </a:rPr>
              <a:t>To understand how the work we are doing on the environment, sustainability and climate change links to rights and RRSA.</a:t>
            </a:r>
            <a:endParaRPr lang="en-US"/>
          </a:p>
          <a:p>
            <a:pPr>
              <a:buSzPct val="150000"/>
            </a:pPr>
            <a:endParaRPr lang="en-GB"/>
          </a:p>
          <a:p>
            <a:pPr>
              <a:buSzPct val="150000"/>
            </a:pPr>
            <a:endParaRPr lang="en-GB">
              <a:solidFill>
                <a:srgbClr val="000000"/>
              </a:solidFill>
              <a:latin typeface="Univers LT Pro 45 Light"/>
              <a:cs typeface="Arial"/>
            </a:endParaRPr>
          </a:p>
          <a:p>
            <a:pPr>
              <a:buSzPct val="150000"/>
            </a:pPr>
            <a:r>
              <a:rPr lang="en-GB" sz="8000">
                <a:solidFill>
                  <a:srgbClr val="000000"/>
                </a:solidFill>
                <a:latin typeface="Arial"/>
                <a:cs typeface="Arial"/>
              </a:rPr>
              <a:t>To explore ways to further link environmental and sustainability themes to our curriculum.</a:t>
            </a:r>
          </a:p>
          <a:p>
            <a:pPr marL="0" indent="0">
              <a:buSzPct val="150000"/>
              <a:buNone/>
            </a:pPr>
            <a:endParaRPr lang="en-GB" sz="8000">
              <a:solidFill>
                <a:srgbClr val="000000"/>
              </a:solidFill>
              <a:latin typeface="Arial"/>
              <a:cs typeface="Arial"/>
            </a:endParaRPr>
          </a:p>
          <a:p>
            <a:pPr>
              <a:buSzPct val="150000"/>
            </a:pPr>
            <a:r>
              <a:rPr lang="en-GB" sz="8000">
                <a:solidFill>
                  <a:srgbClr val="000000"/>
                </a:solidFill>
                <a:latin typeface="Arial"/>
                <a:cs typeface="Arial"/>
              </a:rPr>
              <a:t>To consider ways to engage learners in taking action for a more sustainable world where rights are protected.</a:t>
            </a:r>
          </a:p>
          <a:p>
            <a:pPr marL="0" indent="0">
              <a:buSzPct val="150000"/>
              <a:buNone/>
            </a:pPr>
            <a:endParaRPr lang="en-GB" sz="8000">
              <a:solidFill>
                <a:srgbClr val="000000"/>
              </a:solidFill>
              <a:latin typeface="Arial"/>
              <a:cs typeface="Arial"/>
            </a:endParaRPr>
          </a:p>
          <a:p>
            <a:pPr marL="0" lvl="0" indent="0">
              <a:lnSpc>
                <a:spcPct val="107000"/>
              </a:lnSpc>
              <a:buNone/>
            </a:pPr>
            <a:r>
              <a:rPr lang="en-GB" sz="8000" kern="100">
                <a:effectLst/>
                <a:latin typeface="Arial" panose="020B0604020202020204" pitchFamily="34" charset="0"/>
                <a:ea typeface="Calibri" panose="020F0502020204030204" pitchFamily="34" charset="0"/>
                <a:cs typeface="Arial" panose="020B0604020202020204" pitchFamily="34" charset="0"/>
              </a:rPr>
              <a:t>​</a:t>
            </a:r>
          </a:p>
          <a:p>
            <a:pPr marL="0" indent="0">
              <a:lnSpc>
                <a:spcPct val="107000"/>
              </a:lnSpc>
              <a:buNone/>
            </a:pPr>
            <a:endParaRPr lang="en-GB" sz="8000" kern="100">
              <a:effectLst/>
              <a:latin typeface="Arial"/>
              <a:ea typeface="Calibri"/>
              <a:cs typeface="Arial"/>
            </a:endParaRP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1340" y="5829712"/>
            <a:ext cx="1845970" cy="889742"/>
          </a:xfrm>
          <a:prstGeom prst="rect">
            <a:avLst/>
          </a:prstGeom>
        </p:spPr>
      </p:pic>
    </p:spTree>
    <p:extLst>
      <p:ext uri="{BB962C8B-B14F-4D97-AF65-F5344CB8AC3E}">
        <p14:creationId xmlns:p14="http://schemas.microsoft.com/office/powerpoint/2010/main" val="306729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5896" y="280084"/>
            <a:ext cx="5305319" cy="1031803"/>
          </a:xfrm>
        </p:spPr>
        <p:txBody>
          <a:bodyPr/>
          <a:lstStyle/>
          <a:p>
            <a:r>
              <a:rPr lang="en-US" sz="3200"/>
              <a:t>THREE WAYS TO USE THIS PACK</a:t>
            </a:r>
          </a:p>
        </p:txBody>
      </p:sp>
      <p:sp>
        <p:nvSpPr>
          <p:cNvPr id="9" name="Text Placeholder 8">
            <a:extLst>
              <a:ext uri="{FF2B5EF4-FFF2-40B4-BE49-F238E27FC236}">
                <a16:creationId xmlns:a16="http://schemas.microsoft.com/office/drawing/2014/main" id="{2285ED3D-9B27-A665-E620-BB448480368C}"/>
              </a:ext>
            </a:extLst>
          </p:cNvPr>
          <p:cNvSpPr>
            <a:spLocks noGrp="1"/>
          </p:cNvSpPr>
          <p:nvPr>
            <p:ph type="body" sz="quarter" idx="17"/>
          </p:nvPr>
        </p:nvSpPr>
        <p:spPr>
          <a:xfrm>
            <a:off x="6535896" y="1441628"/>
            <a:ext cx="5305425" cy="259486"/>
          </a:xfrm>
        </p:spPr>
        <p:txBody>
          <a:bodyPr/>
          <a:lstStyle/>
          <a:p>
            <a:r>
              <a:rPr lang="en-GB"/>
              <a:t>DELETE THIS SLIDE BEFORE USING</a:t>
            </a:r>
          </a:p>
        </p:txBody>
      </p:sp>
      <p:sp>
        <p:nvSpPr>
          <p:cNvPr id="3" name="Text Placeholder 4">
            <a:extLst>
              <a:ext uri="{FF2B5EF4-FFF2-40B4-BE49-F238E27FC236}">
                <a16:creationId xmlns:a16="http://schemas.microsoft.com/office/drawing/2014/main" id="{316E67D6-ABF0-873B-5B00-6F586C03182F}"/>
              </a:ext>
            </a:extLst>
          </p:cNvPr>
          <p:cNvSpPr txBox="1">
            <a:spLocks/>
          </p:cNvSpPr>
          <p:nvPr/>
        </p:nvSpPr>
        <p:spPr>
          <a:xfrm>
            <a:off x="6616935" y="2570394"/>
            <a:ext cx="5305425" cy="37641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Clr>
                <a:srgbClr val="FF6937"/>
              </a:buClr>
              <a:buFont typeface="Arial" panose="020B0604020202020204" pitchFamily="34" charset="0"/>
              <a:buChar char="•"/>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7000"/>
              </a:lnSpc>
            </a:pPr>
            <a:endParaRPr lang="en-GB" kern="10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b="1" kern="100">
                <a:solidFill>
                  <a:srgbClr val="00B0F0"/>
                </a:solidFill>
                <a:latin typeface="Arial" panose="020B0604020202020204" pitchFamily="34" charset="0"/>
                <a:ea typeface="Calibri" panose="020F0502020204030204" pitchFamily="34" charset="0"/>
                <a:cs typeface="Arial" panose="020B0604020202020204" pitchFamily="34" charset="0"/>
              </a:rPr>
              <a:t>If time is tight, </a:t>
            </a:r>
            <a:r>
              <a:rPr lang="en-GB" kern="100">
                <a:latin typeface="Arial" panose="020B0604020202020204" pitchFamily="34" charset="0"/>
                <a:ea typeface="Calibri" panose="020F0502020204030204" pitchFamily="34" charset="0"/>
                <a:cs typeface="Arial" panose="020B0604020202020204" pitchFamily="34" charset="0"/>
              </a:rPr>
              <a:t>use the ‘Spotlight on…’ slide and choose from the key discussion questions to explore with your colleagues. You may want to ask colleagues to consider a question before the session. </a:t>
            </a:r>
          </a:p>
          <a:p>
            <a:pPr marL="342900" indent="-342900">
              <a:lnSpc>
                <a:spcPct val="107000"/>
              </a:lnSpc>
              <a:buFont typeface="+mj-lt"/>
              <a:buAutoNum type="arabicPeriod"/>
            </a:pPr>
            <a:r>
              <a:rPr lang="en-GB" b="1" kern="100">
                <a:solidFill>
                  <a:srgbClr val="00B0F0"/>
                </a:solidFill>
                <a:latin typeface="Arial" panose="020B0604020202020204" pitchFamily="34" charset="0"/>
                <a:ea typeface="Calibri" panose="020F0502020204030204" pitchFamily="34" charset="0"/>
                <a:cs typeface="Arial" panose="020B0604020202020204" pitchFamily="34" charset="0"/>
              </a:rPr>
              <a:t>If you have longer, </a:t>
            </a:r>
            <a:r>
              <a:rPr lang="en-GB" kern="100">
                <a:latin typeface="Arial" panose="020B0604020202020204" pitchFamily="34" charset="0"/>
                <a:ea typeface="Calibri" panose="020F0502020204030204" pitchFamily="34" charset="0"/>
                <a:cs typeface="Arial" panose="020B0604020202020204" pitchFamily="34" charset="0"/>
              </a:rPr>
              <a:t>you can also choose some of the activities to explore.</a:t>
            </a:r>
          </a:p>
          <a:p>
            <a:pPr marL="342900" indent="-342900">
              <a:lnSpc>
                <a:spcPct val="107000"/>
              </a:lnSpc>
              <a:spcAft>
                <a:spcPts val="800"/>
              </a:spcAft>
              <a:buFont typeface="+mj-lt"/>
              <a:buAutoNum type="arabicPeriod"/>
            </a:pPr>
            <a:r>
              <a:rPr lang="en-GB" b="1" kern="100">
                <a:solidFill>
                  <a:srgbClr val="00B0F0"/>
                </a:solidFill>
                <a:latin typeface="Arial" panose="020B0604020202020204" pitchFamily="34" charset="0"/>
                <a:ea typeface="Calibri" panose="020F0502020204030204" pitchFamily="34" charset="0"/>
                <a:cs typeface="Arial" panose="020B0604020202020204" pitchFamily="34" charset="0"/>
              </a:rPr>
              <a:t>You may wish </a:t>
            </a:r>
            <a:r>
              <a:rPr lang="en-GB" kern="100">
                <a:latin typeface="Arial" panose="020B0604020202020204" pitchFamily="34" charset="0"/>
                <a:ea typeface="Calibri" panose="020F0502020204030204" pitchFamily="34" charset="0"/>
                <a:cs typeface="Arial" panose="020B0604020202020204" pitchFamily="34" charset="0"/>
              </a:rPr>
              <a:t>to cover the content over a      number of staff meeting sessions.</a:t>
            </a:r>
            <a:endParaRPr lang="en-GB" sz="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F7618A-F0BA-452F-894F-6678C49ABFED}"/>
              </a:ext>
            </a:extLst>
          </p:cNvPr>
          <p:cNvSpPr txBox="1"/>
          <p:nvPr/>
        </p:nvSpPr>
        <p:spPr>
          <a:xfrm>
            <a:off x="6454749" y="1798659"/>
            <a:ext cx="5467611" cy="959943"/>
          </a:xfrm>
          <a:prstGeom prst="rect">
            <a:avLst/>
          </a:prstGeom>
          <a:noFill/>
        </p:spPr>
        <p:txBody>
          <a:bodyPr wrap="square">
            <a:spAutoFit/>
          </a:bodyPr>
          <a:lstStyle/>
          <a:p>
            <a:pPr>
              <a:lnSpc>
                <a:spcPct val="107000"/>
              </a:lnSpc>
            </a:pPr>
            <a:r>
              <a:rPr lang="en-GB" kern="100">
                <a:latin typeface="Arial" panose="020B0604020202020204" pitchFamily="34" charset="0"/>
                <a:ea typeface="Calibri" panose="020F0502020204030204" pitchFamily="34" charset="0"/>
                <a:cs typeface="Arial" panose="020B0604020202020204" pitchFamily="34" charset="0"/>
              </a:rPr>
              <a:t>Read through the slides and notes pages to identify the most relevant activities for your colleagues and any preparation or resources needed. </a:t>
            </a:r>
          </a:p>
        </p:txBody>
      </p:sp>
    </p:spTree>
    <p:extLst>
      <p:ext uri="{BB962C8B-B14F-4D97-AF65-F5344CB8AC3E}">
        <p14:creationId xmlns:p14="http://schemas.microsoft.com/office/powerpoint/2010/main" val="4159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262005" y="233613"/>
            <a:ext cx="8053569" cy="1253402"/>
          </a:xfrm>
        </p:spPr>
        <p:txBody>
          <a:bodyPr/>
          <a:lstStyle/>
          <a:p>
            <a:r>
              <a:rPr lang="en-US"/>
              <a:t>SPOTLIGHT ON…rights and the environment</a:t>
            </a:r>
          </a:p>
        </p:txBody>
      </p:sp>
      <p:pic>
        <p:nvPicPr>
          <p:cNvPr id="22" name="Picture 21">
            <a:extLst>
              <a:ext uri="{FF2B5EF4-FFF2-40B4-BE49-F238E27FC236}">
                <a16:creationId xmlns:a16="http://schemas.microsoft.com/office/drawing/2014/main" id="{BB98C116-16C5-125A-E618-570ACD368AAB}"/>
              </a:ext>
            </a:extLst>
          </p:cNvPr>
          <p:cNvPicPr>
            <a:picLocks noChangeAspect="1"/>
          </p:cNvPicPr>
          <p:nvPr/>
        </p:nvPicPr>
        <p:blipFill>
          <a:blip r:embed="rId4"/>
          <a:stretch>
            <a:fillRect/>
          </a:stretch>
        </p:blipFill>
        <p:spPr>
          <a:xfrm>
            <a:off x="9517392" y="103124"/>
            <a:ext cx="2382983" cy="1222466"/>
          </a:xfrm>
          <a:prstGeom prst="rect">
            <a:avLst/>
          </a:prstGeom>
        </p:spPr>
      </p:pic>
      <p:pic>
        <p:nvPicPr>
          <p:cNvPr id="28" name="Picture 27" descr="A blue rectangle with black border&#10;&#10;Description automatically generated">
            <a:extLst>
              <a:ext uri="{FF2B5EF4-FFF2-40B4-BE49-F238E27FC236}">
                <a16:creationId xmlns:a16="http://schemas.microsoft.com/office/drawing/2014/main" id="{5A43B42C-72CB-480E-6A7D-982C7842F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926" y="1244185"/>
            <a:ext cx="9357482" cy="5186596"/>
          </a:xfrm>
          <a:prstGeom prst="rect">
            <a:avLst/>
          </a:prstGeom>
        </p:spPr>
      </p:pic>
      <p:pic>
        <p:nvPicPr>
          <p:cNvPr id="3" name="Online Media 2" title="Debora Leao, Senior Policy &amp; Advocacy Adviser on Climate Change at UNICEF UK, introduces Spotlight">
            <a:hlinkClick r:id="" action="ppaction://media"/>
            <a:extLst>
              <a:ext uri="{FF2B5EF4-FFF2-40B4-BE49-F238E27FC236}">
                <a16:creationId xmlns:a16="http://schemas.microsoft.com/office/drawing/2014/main" id="{34E60FF5-7AB9-C4C7-FE76-4360242B302E}"/>
              </a:ext>
            </a:extLst>
          </p:cNvPr>
          <p:cNvPicPr>
            <a:picLocks noRot="1" noChangeAspect="1"/>
          </p:cNvPicPr>
          <p:nvPr>
            <a:videoFile r:link="rId1"/>
          </p:nvPr>
        </p:nvPicPr>
        <p:blipFill>
          <a:blip r:embed="rId6"/>
          <a:stretch>
            <a:fillRect/>
          </a:stretch>
        </p:blipFill>
        <p:spPr>
          <a:xfrm>
            <a:off x="2973818" y="1923173"/>
            <a:ext cx="6977354" cy="3942205"/>
          </a:xfrm>
          <a:prstGeom prst="rect">
            <a:avLst/>
          </a:prstGeom>
        </p:spPr>
      </p:pic>
      <p:sp>
        <p:nvSpPr>
          <p:cNvPr id="6" name="TextBox 5">
            <a:extLst>
              <a:ext uri="{FF2B5EF4-FFF2-40B4-BE49-F238E27FC236}">
                <a16:creationId xmlns:a16="http://schemas.microsoft.com/office/drawing/2014/main" id="{315D10FF-48A2-DFBC-F6FF-4E3FBCE30A1C}"/>
              </a:ext>
            </a:extLst>
          </p:cNvPr>
          <p:cNvSpPr txBox="1"/>
          <p:nvPr/>
        </p:nvSpPr>
        <p:spPr>
          <a:xfrm>
            <a:off x="3415745" y="6139795"/>
            <a:ext cx="6093500" cy="646331"/>
          </a:xfrm>
          <a:prstGeom prst="rect">
            <a:avLst/>
          </a:prstGeom>
          <a:noFill/>
        </p:spPr>
        <p:txBody>
          <a:bodyPr wrap="square">
            <a:spAutoFit/>
          </a:bodyPr>
          <a:lstStyle/>
          <a:p>
            <a:pPr algn="ctr"/>
            <a:r>
              <a:rPr lang="en-GB">
                <a:solidFill>
                  <a:srgbClr val="00AEEF"/>
                </a:solidFill>
                <a:latin typeface="Arial"/>
                <a:cs typeface="Arial"/>
              </a:rPr>
              <a:t> Deborah </a:t>
            </a:r>
            <a:r>
              <a:rPr lang="en-GB" err="1">
                <a:solidFill>
                  <a:srgbClr val="00AEEF"/>
                </a:solidFill>
                <a:latin typeface="Arial"/>
                <a:cs typeface="Arial"/>
              </a:rPr>
              <a:t>Leao</a:t>
            </a:r>
            <a:r>
              <a:rPr lang="en-GB">
                <a:solidFill>
                  <a:srgbClr val="00AEEF"/>
                </a:solidFill>
                <a:latin typeface="Arial"/>
                <a:cs typeface="Arial"/>
              </a:rPr>
              <a:t>, Senior Policy Adviser on Climate Change from UNICEF UK, introduces this month’s Spotlight.</a:t>
            </a:r>
          </a:p>
        </p:txBody>
      </p:sp>
    </p:spTree>
    <p:extLst>
      <p:ext uri="{BB962C8B-B14F-4D97-AF65-F5344CB8AC3E}">
        <p14:creationId xmlns:p14="http://schemas.microsoft.com/office/powerpoint/2010/main" val="19952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529545"/>
            <a:ext cx="7401587" cy="699180"/>
          </a:xfrm>
        </p:spPr>
        <p:txBody>
          <a:bodyPr/>
          <a:lstStyle/>
          <a:p>
            <a:r>
              <a:rPr lang="en-US"/>
              <a:t>THE RRSA OUTCOMES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629" y="615530"/>
            <a:ext cx="2344734" cy="1130142"/>
          </a:xfrm>
          <a:prstGeom prst="rect">
            <a:avLst/>
          </a:prstGeom>
        </p:spPr>
      </p:pic>
      <p:sp>
        <p:nvSpPr>
          <p:cNvPr id="3" name="TextBox 2">
            <a:extLst>
              <a:ext uri="{FF2B5EF4-FFF2-40B4-BE49-F238E27FC236}">
                <a16:creationId xmlns:a16="http://schemas.microsoft.com/office/drawing/2014/main" id="{D81F1537-1738-C5A9-B4E1-D39572EAE27B}"/>
              </a:ext>
            </a:extLst>
          </p:cNvPr>
          <p:cNvSpPr txBox="1"/>
          <p:nvPr/>
        </p:nvSpPr>
        <p:spPr>
          <a:xfrm>
            <a:off x="415637" y="1830357"/>
            <a:ext cx="11349003" cy="4533229"/>
          </a:xfrm>
          <a:prstGeom prst="rect">
            <a:avLst/>
          </a:prstGeom>
          <a:noFill/>
        </p:spPr>
        <p:txBody>
          <a:bodyPr wrap="square" lIns="91440" tIns="45720" rIns="91440" bIns="45720" anchor="t">
            <a:spAutoFit/>
          </a:bodyPr>
          <a:lstStyle/>
          <a:p>
            <a:pPr lvl="0">
              <a:lnSpc>
                <a:spcPct val="107000"/>
              </a:lnSpc>
              <a:spcAft>
                <a:spcPts val="800"/>
              </a:spcAft>
            </a:pPr>
            <a:r>
              <a:rPr lang="en-GB" sz="2000" b="1">
                <a:solidFill>
                  <a:srgbClr val="FFFF00"/>
                </a:solidFill>
                <a:effectLst/>
                <a:latin typeface="Arial"/>
                <a:ea typeface="Times New Roman" panose="02020603050405020304" pitchFamily="18" charset="0"/>
                <a:cs typeface="Arial"/>
              </a:rPr>
              <a:t>Strand A:  TEACHING AND LEARNING </a:t>
            </a:r>
            <a:r>
              <a:rPr lang="en-GB" sz="2000" b="1">
                <a:solidFill>
                  <a:srgbClr val="FFFF00"/>
                </a:solidFill>
                <a:latin typeface="Arial"/>
                <a:ea typeface="Times New Roman" panose="02020603050405020304" pitchFamily="18" charset="0"/>
                <a:cs typeface="Arial"/>
              </a:rPr>
              <a:t>ABOUT </a:t>
            </a:r>
            <a:r>
              <a:rPr lang="en-GB" sz="2000" b="1">
                <a:solidFill>
                  <a:srgbClr val="FFFF00"/>
                </a:solidFill>
                <a:effectLst/>
                <a:latin typeface="Arial"/>
                <a:ea typeface="Times New Roman" panose="02020603050405020304" pitchFamily="18" charset="0"/>
                <a:cs typeface="Arial"/>
              </a:rPr>
              <a:t>RIGHTS</a:t>
            </a:r>
          </a:p>
          <a:p>
            <a:pPr>
              <a:lnSpc>
                <a:spcPct val="107000"/>
              </a:lnSpc>
              <a:spcAft>
                <a:spcPts val="800"/>
              </a:spcAft>
            </a:pPr>
            <a:r>
              <a:rPr lang="en-GB" sz="2000">
                <a:latin typeface="Arial" panose="020B0604020202020204" pitchFamily="34" charset="0"/>
                <a:cs typeface="Arial" panose="020B0604020202020204" pitchFamily="34" charset="0"/>
              </a:rPr>
              <a:t>Outcome 1: Children, young people and the wider school community know about and understand the United Nations Convention on the Rights of the Child and can describe how it impacts on their lives and on the lives of children everywhere.</a:t>
            </a:r>
          </a:p>
          <a:p>
            <a:pPr>
              <a:lnSpc>
                <a:spcPct val="107000"/>
              </a:lnSpc>
              <a:spcAft>
                <a:spcPts val="800"/>
              </a:spcAft>
            </a:pPr>
            <a:r>
              <a:rPr lang="en-GB" sz="2000" i="1">
                <a:latin typeface="Arial" panose="020B0604020202020204" pitchFamily="34" charset="0"/>
                <a:ea typeface="Times New Roman" panose="02020603050405020304" pitchFamily="18" charset="0"/>
                <a:cs typeface="Arial" panose="020B0604020202020204" pitchFamily="34" charset="0"/>
              </a:rPr>
              <a:t>At Gold: Most children and young people understand how local and global issues and sustainable development are linked to rights.</a:t>
            </a:r>
          </a:p>
          <a:p>
            <a:pPr lvl="0">
              <a:lnSpc>
                <a:spcPct val="107000"/>
              </a:lnSpc>
              <a:spcAft>
                <a:spcPts val="800"/>
              </a:spcAft>
            </a:pPr>
            <a:r>
              <a:rPr lang="en-GB" sz="20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Strand </a:t>
            </a:r>
            <a:r>
              <a:rPr lang="en-GB" sz="2000" b="1">
                <a:solidFill>
                  <a:srgbClr val="FFFF00"/>
                </a:solidFill>
                <a:latin typeface="Arial" panose="020B0604020202020204" pitchFamily="34" charset="0"/>
                <a:ea typeface="Times New Roman" panose="02020603050405020304" pitchFamily="18" charset="0"/>
                <a:cs typeface="Arial" panose="020B0604020202020204" pitchFamily="34" charset="0"/>
              </a:rPr>
              <a:t>C</a:t>
            </a:r>
            <a:r>
              <a:rPr lang="en-GB" sz="20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  TEACHING AND LEARNING FOR</a:t>
            </a:r>
            <a:r>
              <a:rPr lang="en-GB" sz="2000" b="1">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GB" sz="20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RIGHTS</a:t>
            </a:r>
          </a:p>
          <a:p>
            <a:pPr lvl="0">
              <a:lnSpc>
                <a:spcPct val="107000"/>
              </a:lnSpc>
              <a:spcAft>
                <a:spcPts val="800"/>
              </a:spcAft>
            </a:pPr>
            <a:r>
              <a:rPr lang="en-GB" sz="2000">
                <a:latin typeface="Arial" panose="020B0604020202020204" pitchFamily="34" charset="0"/>
                <a:cs typeface="Arial" panose="020B0604020202020204" pitchFamily="34" charset="0"/>
              </a:rPr>
              <a:t>Outcome 9: Children and young people have taken action to claim their rights and promote the rights of others, locally and globally. </a:t>
            </a:r>
          </a:p>
          <a:p>
            <a:pPr>
              <a:lnSpc>
                <a:spcPct val="107000"/>
              </a:lnSpc>
              <a:spcAft>
                <a:spcPts val="800"/>
              </a:spcAft>
            </a:pPr>
            <a:r>
              <a:rPr lang="en-GB" sz="2000" i="1">
                <a:latin typeface="Arial"/>
                <a:ea typeface="Calibri"/>
                <a:cs typeface="Arial"/>
              </a:rPr>
              <a:t>At Gold:  </a:t>
            </a:r>
            <a:r>
              <a:rPr lang="en-GB" sz="2000" i="1">
                <a:latin typeface="Arial"/>
                <a:ea typeface="+mn-lt"/>
                <a:cs typeface="+mn-lt"/>
              </a:rPr>
              <a:t>Children and young people engage in action to campaign and/or advocate for the rights of children locally and globally. Most children and young people understand their role as global citizens. </a:t>
            </a:r>
          </a:p>
        </p:txBody>
      </p:sp>
    </p:spTree>
    <p:extLst>
      <p:ext uri="{BB962C8B-B14F-4D97-AF65-F5344CB8AC3E}">
        <p14:creationId xmlns:p14="http://schemas.microsoft.com/office/powerpoint/2010/main" val="237589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94452" y="265828"/>
            <a:ext cx="6031462" cy="699404"/>
          </a:xfrm>
        </p:spPr>
        <p:txBody>
          <a:bodyPr/>
          <a:lstStyle/>
          <a:p>
            <a:r>
              <a:rPr lang="en-US"/>
              <a:t>LINKS TO ARTICLES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1629" y="615530"/>
            <a:ext cx="2344734" cy="1130142"/>
          </a:xfrm>
          <a:prstGeom prst="rect">
            <a:avLst/>
          </a:prstGeom>
        </p:spPr>
      </p:pic>
      <p:sp>
        <p:nvSpPr>
          <p:cNvPr id="27" name="TextBox 26">
            <a:extLst>
              <a:ext uri="{FF2B5EF4-FFF2-40B4-BE49-F238E27FC236}">
                <a16:creationId xmlns:a16="http://schemas.microsoft.com/office/drawing/2014/main" id="{A2973906-91E1-163B-FDD1-A5F581B7B9A6}"/>
              </a:ext>
            </a:extLst>
          </p:cNvPr>
          <p:cNvSpPr txBox="1"/>
          <p:nvPr/>
        </p:nvSpPr>
        <p:spPr>
          <a:xfrm>
            <a:off x="454903" y="1180601"/>
            <a:ext cx="8603244" cy="1323439"/>
          </a:xfrm>
          <a:prstGeom prst="rect">
            <a:avLst/>
          </a:prstGeom>
          <a:noFill/>
        </p:spPr>
        <p:txBody>
          <a:bodyPr wrap="square" lIns="91440" tIns="45720" rIns="91440" bIns="45720" anchor="t">
            <a:spAutoFit/>
          </a:bodyPr>
          <a:lstStyle/>
          <a:p>
            <a:r>
              <a:rPr lang="en-GB" sz="2000" b="1" i="0">
                <a:solidFill>
                  <a:srgbClr val="000000"/>
                </a:solidFill>
                <a:effectLst/>
                <a:latin typeface="Arial"/>
                <a:cs typeface="Arial"/>
              </a:rPr>
              <a:t>Look at the summary of the CRC with a partner – which articles do you think are particularly relevant to </a:t>
            </a:r>
            <a:r>
              <a:rPr lang="en-GB" sz="2000" b="1">
                <a:solidFill>
                  <a:srgbClr val="000000"/>
                </a:solidFill>
                <a:latin typeface="Arial"/>
                <a:cs typeface="Arial"/>
              </a:rPr>
              <a:t>education about the environment, climate change and sustainability</a:t>
            </a:r>
            <a:r>
              <a:rPr lang="en-GB" sz="2000" b="1" i="0">
                <a:solidFill>
                  <a:srgbClr val="000000"/>
                </a:solidFill>
                <a:effectLst/>
                <a:latin typeface="Arial"/>
                <a:cs typeface="Arial"/>
              </a:rPr>
              <a:t>? </a:t>
            </a:r>
          </a:p>
          <a:p>
            <a:r>
              <a:rPr lang="en-GB" sz="2000" b="0" i="0">
                <a:solidFill>
                  <a:srgbClr val="000000"/>
                </a:solidFill>
                <a:effectLst/>
                <a:latin typeface="Arial"/>
                <a:cs typeface="Arial"/>
              </a:rPr>
              <a:t>When ready click to reveal. </a:t>
            </a:r>
          </a:p>
        </p:txBody>
      </p:sp>
      <p:pic>
        <p:nvPicPr>
          <p:cNvPr id="3" name="Picture 2" descr="A pink sign with a person and a leaf and check marks&#10;&#10;Description automatically generated">
            <a:extLst>
              <a:ext uri="{FF2B5EF4-FFF2-40B4-BE49-F238E27FC236}">
                <a16:creationId xmlns:a16="http://schemas.microsoft.com/office/drawing/2014/main" id="{E1D0F048-38A9-C4C8-052A-D36B1106018A}"/>
              </a:ext>
            </a:extLst>
          </p:cNvPr>
          <p:cNvPicPr>
            <a:picLocks noChangeAspect="1"/>
          </p:cNvPicPr>
          <p:nvPr/>
        </p:nvPicPr>
        <p:blipFill>
          <a:blip r:embed="rId4"/>
          <a:srcRect l="1521" t="102" r="-380" b="1098"/>
          <a:stretch/>
        </p:blipFill>
        <p:spPr>
          <a:xfrm>
            <a:off x="4741740" y="2768315"/>
            <a:ext cx="2161416" cy="2762263"/>
          </a:xfrm>
          <a:prstGeom prst="rect">
            <a:avLst/>
          </a:prstGeom>
        </p:spPr>
      </p:pic>
      <p:pic>
        <p:nvPicPr>
          <p:cNvPr id="4" name="Picture 3" descr="A white and orange sign with a person and a thought bubble&#10;&#10;Description automatically generated">
            <a:extLst>
              <a:ext uri="{FF2B5EF4-FFF2-40B4-BE49-F238E27FC236}">
                <a16:creationId xmlns:a16="http://schemas.microsoft.com/office/drawing/2014/main" id="{D7F83281-C529-CDA0-40AA-551424883188}"/>
              </a:ext>
            </a:extLst>
          </p:cNvPr>
          <p:cNvPicPr>
            <a:picLocks noChangeAspect="1"/>
          </p:cNvPicPr>
          <p:nvPr/>
        </p:nvPicPr>
        <p:blipFill>
          <a:blip r:embed="rId5"/>
          <a:stretch>
            <a:fillRect/>
          </a:stretch>
        </p:blipFill>
        <p:spPr>
          <a:xfrm>
            <a:off x="7945803" y="2764326"/>
            <a:ext cx="2142392" cy="2775194"/>
          </a:xfrm>
          <a:prstGeom prst="rect">
            <a:avLst/>
          </a:prstGeom>
        </p:spPr>
      </p:pic>
      <p:pic>
        <p:nvPicPr>
          <p:cNvPr id="6" name="Picture 5" descr="A white and black sign with a heart and a person in it&#10;&#10;Description automatically generated">
            <a:extLst>
              <a:ext uri="{FF2B5EF4-FFF2-40B4-BE49-F238E27FC236}">
                <a16:creationId xmlns:a16="http://schemas.microsoft.com/office/drawing/2014/main" id="{7F735A26-E34F-3055-D1C2-FDB2159D1C9D}"/>
              </a:ext>
            </a:extLst>
          </p:cNvPr>
          <p:cNvPicPr>
            <a:picLocks noChangeAspect="1"/>
          </p:cNvPicPr>
          <p:nvPr/>
        </p:nvPicPr>
        <p:blipFill>
          <a:blip r:embed="rId6"/>
          <a:stretch>
            <a:fillRect/>
          </a:stretch>
        </p:blipFill>
        <p:spPr>
          <a:xfrm>
            <a:off x="1537188" y="2768845"/>
            <a:ext cx="2142393" cy="2775927"/>
          </a:xfrm>
          <a:prstGeom prst="rect">
            <a:avLst/>
          </a:prstGeom>
        </p:spPr>
      </p:pic>
    </p:spTree>
    <p:extLst>
      <p:ext uri="{BB962C8B-B14F-4D97-AF65-F5344CB8AC3E}">
        <p14:creationId xmlns:p14="http://schemas.microsoft.com/office/powerpoint/2010/main" val="36643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1" y="438858"/>
            <a:ext cx="4768648" cy="699404"/>
          </a:xfrm>
          <a:solidFill>
            <a:srgbClr val="00AEEF"/>
          </a:solidFill>
        </p:spPr>
        <p:txBody>
          <a:bodyPr/>
          <a:lstStyle/>
          <a:p>
            <a:r>
              <a:rPr lang="en-US"/>
              <a:t>LET’S DISCUSS</a:t>
            </a:r>
          </a:p>
        </p:txBody>
      </p:sp>
      <p:sp>
        <p:nvSpPr>
          <p:cNvPr id="10" name="Oval 9">
            <a:extLst>
              <a:ext uri="{FF2B5EF4-FFF2-40B4-BE49-F238E27FC236}">
                <a16:creationId xmlns:a16="http://schemas.microsoft.com/office/drawing/2014/main" id="{6A7E2013-FBD0-58A4-E13A-2E171B8674C1}"/>
              </a:ext>
            </a:extLst>
          </p:cNvPr>
          <p:cNvSpPr/>
          <p:nvPr/>
        </p:nvSpPr>
        <p:spPr>
          <a:xfrm>
            <a:off x="247052" y="1833102"/>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E77878A-8B8B-D9BA-EBC7-487B89748F05}"/>
              </a:ext>
            </a:extLst>
          </p:cNvPr>
          <p:cNvSpPr/>
          <p:nvPr/>
        </p:nvSpPr>
        <p:spPr>
          <a:xfrm>
            <a:off x="4173729" y="2010339"/>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98373" y="2008095"/>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A26C76F-A0DD-F0FE-9813-F9078869AEB7}"/>
              </a:ext>
            </a:extLst>
          </p:cNvPr>
          <p:cNvPicPr>
            <a:picLocks noChangeAspect="1"/>
          </p:cNvPicPr>
          <p:nvPr/>
        </p:nvPicPr>
        <p:blipFill>
          <a:blip r:embed="rId3"/>
          <a:stretch>
            <a:fillRect/>
          </a:stretch>
        </p:blipFill>
        <p:spPr>
          <a:xfrm>
            <a:off x="9590201" y="295223"/>
            <a:ext cx="2383743" cy="1225402"/>
          </a:xfrm>
          <a:prstGeom prst="rect">
            <a:avLst/>
          </a:prstGeom>
        </p:spPr>
      </p:pic>
      <p:sp>
        <p:nvSpPr>
          <p:cNvPr id="4" name="TextBox 3">
            <a:extLst>
              <a:ext uri="{FF2B5EF4-FFF2-40B4-BE49-F238E27FC236}">
                <a16:creationId xmlns:a16="http://schemas.microsoft.com/office/drawing/2014/main" id="{C405A26F-7AF4-4132-5E12-32D100B09538}"/>
              </a:ext>
            </a:extLst>
          </p:cNvPr>
          <p:cNvSpPr txBox="1"/>
          <p:nvPr/>
        </p:nvSpPr>
        <p:spPr>
          <a:xfrm>
            <a:off x="740824" y="2609616"/>
            <a:ext cx="3124156" cy="2246769"/>
          </a:xfrm>
          <a:prstGeom prst="rect">
            <a:avLst/>
          </a:prstGeom>
          <a:noFill/>
        </p:spPr>
        <p:txBody>
          <a:bodyPr wrap="square" lIns="91440" tIns="45720" rIns="91440" bIns="45720" rtlCol="0" anchor="t">
            <a:spAutoFit/>
          </a:bodyPr>
          <a:lstStyle/>
          <a:p>
            <a:pPr algn="ctr"/>
            <a:r>
              <a:rPr lang="en-GB" sz="2000">
                <a:effectLst/>
                <a:latin typeface="Arial"/>
                <a:ea typeface="Calibri"/>
                <a:cs typeface="Arial"/>
              </a:rPr>
              <a:t>1. </a:t>
            </a:r>
            <a:r>
              <a:rPr lang="en-GB" sz="2000">
                <a:latin typeface="Arial"/>
                <a:ea typeface="Calibri"/>
                <a:cs typeface="Arial"/>
              </a:rPr>
              <a:t>What do we already do to teach children about the environment, sustainability and climate change? Think about the curriculum, clubs and pupil voice groups.</a:t>
            </a:r>
            <a:endParaRPr lang="en-GB" sz="2000">
              <a:effectLst/>
              <a:latin typeface="Arial"/>
              <a:ea typeface="Calibri"/>
              <a:cs typeface="Arial"/>
            </a:endParaRPr>
          </a:p>
        </p:txBody>
      </p:sp>
      <p:sp>
        <p:nvSpPr>
          <p:cNvPr id="5" name="TextBox 4">
            <a:extLst>
              <a:ext uri="{FF2B5EF4-FFF2-40B4-BE49-F238E27FC236}">
                <a16:creationId xmlns:a16="http://schemas.microsoft.com/office/drawing/2014/main" id="{9C879093-8A3E-C665-EE69-5AF4E0749111}"/>
              </a:ext>
            </a:extLst>
          </p:cNvPr>
          <p:cNvSpPr txBox="1"/>
          <p:nvPr/>
        </p:nvSpPr>
        <p:spPr>
          <a:xfrm>
            <a:off x="8629962" y="2609616"/>
            <a:ext cx="2843340" cy="2483565"/>
          </a:xfrm>
          <a:prstGeom prst="rect">
            <a:avLst/>
          </a:prstGeom>
          <a:noFill/>
        </p:spPr>
        <p:txBody>
          <a:bodyPr wrap="square" lIns="91440" tIns="45720" rIns="91440" bIns="45720" rtlCol="0" anchor="t">
            <a:spAutoFit/>
          </a:bodyPr>
          <a:lstStyle/>
          <a:p>
            <a:pPr algn="ctr">
              <a:lnSpc>
                <a:spcPct val="107000"/>
              </a:lnSpc>
              <a:spcAft>
                <a:spcPts val="800"/>
              </a:spcAft>
            </a:pPr>
            <a:r>
              <a:rPr lang="en-GB" sz="2000" kern="100">
                <a:latin typeface="Arial"/>
                <a:ea typeface="Calibri"/>
                <a:cs typeface="Arial"/>
              </a:rPr>
              <a:t>3</a:t>
            </a:r>
            <a:r>
              <a:rPr lang="en-GB" sz="2000" kern="100">
                <a:effectLst/>
                <a:latin typeface="Arial"/>
                <a:ea typeface="Calibri"/>
                <a:cs typeface="Arial"/>
              </a:rPr>
              <a:t>. </a:t>
            </a:r>
            <a:r>
              <a:rPr lang="en-GB" sz="2000" kern="100">
                <a:latin typeface="Arial"/>
                <a:ea typeface="Calibri"/>
                <a:cs typeface="Arial"/>
              </a:rPr>
              <a:t>View this </a:t>
            </a:r>
            <a:r>
              <a:rPr lang="en-GB" sz="2000" kern="100">
                <a:latin typeface="Arial"/>
                <a:ea typeface="Calibri"/>
                <a:cs typeface="Arial"/>
                <a:hlinkClick r:id="rId4">
                  <a:extLst>
                    <a:ext uri="{A12FA001-AC4F-418D-AE19-62706E023703}">
                      <ahyp:hlinkClr xmlns:ahyp="http://schemas.microsoft.com/office/drawing/2018/hyperlinkcolor" val="tx"/>
                    </a:ext>
                  </a:extLst>
                </a:hlinkClick>
              </a:rPr>
              <a:t>trailer for the film, 2040.</a:t>
            </a:r>
            <a:r>
              <a:rPr lang="en-GB" sz="2000" kern="100">
                <a:latin typeface="Arial"/>
                <a:ea typeface="Calibri"/>
                <a:cs typeface="Arial"/>
              </a:rPr>
              <a:t> </a:t>
            </a:r>
            <a:endParaRPr lang="en-US"/>
          </a:p>
          <a:p>
            <a:pPr algn="ctr">
              <a:lnSpc>
                <a:spcPct val="107000"/>
              </a:lnSpc>
              <a:spcAft>
                <a:spcPts val="800"/>
              </a:spcAft>
            </a:pPr>
            <a:r>
              <a:rPr lang="en-GB" sz="2000" kern="100">
                <a:latin typeface="Arial"/>
                <a:ea typeface="Calibri"/>
                <a:cs typeface="Arial"/>
              </a:rPr>
              <a:t>How can we support our learners to feel positive about a sustainable future and avoid eco-anxiety? </a:t>
            </a:r>
            <a:endParaRPr lang="en-GB"/>
          </a:p>
        </p:txBody>
      </p:sp>
      <p:sp>
        <p:nvSpPr>
          <p:cNvPr id="6" name="TextBox 5">
            <a:extLst>
              <a:ext uri="{FF2B5EF4-FFF2-40B4-BE49-F238E27FC236}">
                <a16:creationId xmlns:a16="http://schemas.microsoft.com/office/drawing/2014/main" id="{655980C8-A59E-5D9D-A3F6-517BFAC41D08}"/>
              </a:ext>
            </a:extLst>
          </p:cNvPr>
          <p:cNvSpPr txBox="1"/>
          <p:nvPr/>
        </p:nvSpPr>
        <p:spPr>
          <a:xfrm>
            <a:off x="4685393" y="2541520"/>
            <a:ext cx="2819255" cy="3032305"/>
          </a:xfrm>
          <a:prstGeom prst="rect">
            <a:avLst/>
          </a:prstGeom>
          <a:noFill/>
        </p:spPr>
        <p:txBody>
          <a:bodyPr wrap="square" lIns="91440" tIns="45720" rIns="91440" bIns="45720" rtlCol="0" anchor="t">
            <a:spAutoFit/>
          </a:bodyPr>
          <a:lstStyle/>
          <a:p>
            <a:pPr algn="ctr">
              <a:lnSpc>
                <a:spcPct val="107000"/>
              </a:lnSpc>
              <a:spcAft>
                <a:spcPts val="800"/>
              </a:spcAft>
            </a:pPr>
            <a:r>
              <a:rPr lang="en-GB" sz="2000" kern="100">
                <a:latin typeface="Arial"/>
                <a:ea typeface="Calibri"/>
                <a:cs typeface="Arial"/>
              </a:rPr>
              <a:t>2</a:t>
            </a:r>
            <a:r>
              <a:rPr lang="en-GB" sz="2000" kern="100">
                <a:effectLst/>
                <a:latin typeface="Arial"/>
                <a:ea typeface="Calibri"/>
                <a:cs typeface="Arial"/>
              </a:rPr>
              <a:t>. How </a:t>
            </a:r>
            <a:r>
              <a:rPr lang="en-GB" sz="2000" kern="100">
                <a:latin typeface="Arial"/>
                <a:ea typeface="Calibri"/>
                <a:cs typeface="Arial"/>
              </a:rPr>
              <a:t>does the </a:t>
            </a:r>
            <a:r>
              <a:rPr lang="en-GB" sz="2000">
                <a:latin typeface="Arial"/>
                <a:ea typeface="Calibri"/>
                <a:cs typeface="Arial"/>
              </a:rPr>
              <a:t>environment, sustainability and climate change </a:t>
            </a:r>
            <a:r>
              <a:rPr lang="en-GB" sz="2000" kern="100">
                <a:latin typeface="Arial"/>
                <a:ea typeface="Calibri"/>
                <a:cs typeface="Arial"/>
              </a:rPr>
              <a:t>link with children’s rights? Discuss and then watch this </a:t>
            </a:r>
            <a:r>
              <a:rPr lang="en-GB" sz="2000" kern="100">
                <a:latin typeface="Arial"/>
                <a:ea typeface="Calibri"/>
                <a:cs typeface="Arial"/>
                <a:hlinkClick r:id="rId5">
                  <a:extLst>
                    <a:ext uri="{A12FA001-AC4F-418D-AE19-62706E023703}">
                      <ahyp:hlinkClr xmlns:ahyp="http://schemas.microsoft.com/office/drawing/2018/hyperlinkcolor" val="tx"/>
                    </a:ext>
                  </a:extLst>
                </a:hlinkClick>
              </a:rPr>
              <a:t>short film</a:t>
            </a:r>
            <a:r>
              <a:rPr lang="en-GB" sz="2000" kern="100">
                <a:latin typeface="Arial"/>
                <a:ea typeface="Calibri"/>
                <a:cs typeface="Arial"/>
              </a:rPr>
              <a:t>, then reflect on the film as a group. </a:t>
            </a:r>
            <a:endParaRPr lang="en-GB" sz="2000" kern="100">
              <a:effectLst/>
              <a:latin typeface="Arial"/>
              <a:ea typeface="Calibri"/>
              <a:cs typeface="Arial"/>
            </a:endParaRPr>
          </a:p>
        </p:txBody>
      </p:sp>
    </p:spTree>
    <p:extLst>
      <p:ext uri="{BB962C8B-B14F-4D97-AF65-F5344CB8AC3E}">
        <p14:creationId xmlns:p14="http://schemas.microsoft.com/office/powerpoint/2010/main" val="16560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2" y="487715"/>
            <a:ext cx="3592990" cy="699404"/>
          </a:xfrm>
        </p:spPr>
        <p:txBody>
          <a:bodyPr/>
          <a:lstStyle/>
          <a:p>
            <a:r>
              <a:rPr lang="en-US"/>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222112"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5" name="TextBox 4">
            <a:extLst>
              <a:ext uri="{FF2B5EF4-FFF2-40B4-BE49-F238E27FC236}">
                <a16:creationId xmlns:a16="http://schemas.microsoft.com/office/drawing/2014/main" id="{EF123280-E7B4-3763-86B6-857B7E479145}"/>
              </a:ext>
            </a:extLst>
          </p:cNvPr>
          <p:cNvSpPr txBox="1"/>
          <p:nvPr/>
        </p:nvSpPr>
        <p:spPr>
          <a:xfrm>
            <a:off x="4561796" y="2676664"/>
            <a:ext cx="3153065" cy="2585323"/>
          </a:xfrm>
          <a:prstGeom prst="rect">
            <a:avLst/>
          </a:prstGeom>
          <a:noFill/>
        </p:spPr>
        <p:txBody>
          <a:bodyPr wrap="square" lIns="91440" tIns="45720" rIns="91440" bIns="45720" rtlCol="0" anchor="t">
            <a:spAutoFit/>
          </a:bodyPr>
          <a:lstStyle/>
          <a:p>
            <a:pPr algn="ctr"/>
            <a:r>
              <a:rPr lang="en-GB" kern="100">
                <a:latin typeface="Arial"/>
                <a:ea typeface="Calibri"/>
                <a:cs typeface="Arial"/>
              </a:rPr>
              <a:t>2</a:t>
            </a:r>
            <a:r>
              <a:rPr lang="en-GB" kern="100">
                <a:effectLst/>
                <a:latin typeface="Arial"/>
                <a:ea typeface="Calibri"/>
                <a:cs typeface="Arial"/>
              </a:rPr>
              <a:t>. </a:t>
            </a:r>
            <a:r>
              <a:rPr lang="en-GB" kern="100">
                <a:latin typeface="Arial"/>
                <a:ea typeface="Calibri"/>
                <a:cs typeface="Arial"/>
              </a:rPr>
              <a:t>Choose one of the </a:t>
            </a:r>
            <a:r>
              <a:rPr lang="en-GB" kern="100">
                <a:latin typeface="Arial"/>
                <a:ea typeface="Calibri"/>
                <a:cs typeface="Arial"/>
                <a:hlinkClick r:id="rId4">
                  <a:extLst>
                    <a:ext uri="{A12FA001-AC4F-418D-AE19-62706E023703}">
                      <ahyp:hlinkClr xmlns:ahyp="http://schemas.microsoft.com/office/drawing/2018/hyperlinkcolor" val="tx"/>
                    </a:ext>
                  </a:extLst>
                </a:hlinkClick>
              </a:rPr>
              <a:t>UN </a:t>
            </a:r>
            <a:r>
              <a:rPr lang="en-GB" kern="100">
                <a:latin typeface="Arial"/>
                <a:ea typeface="Calibri"/>
                <a:cs typeface="Arial"/>
              </a:rPr>
              <a:t>G</a:t>
            </a:r>
            <a:r>
              <a:rPr lang="en-GB" kern="100">
                <a:latin typeface="Arial"/>
                <a:ea typeface="Calibri"/>
                <a:cs typeface="Arial"/>
                <a:hlinkClick r:id="rId4">
                  <a:extLst>
                    <a:ext uri="{A12FA001-AC4F-418D-AE19-62706E023703}">
                      <ahyp:hlinkClr xmlns:ahyp="http://schemas.microsoft.com/office/drawing/2018/hyperlinkcolor" val="tx"/>
                    </a:ext>
                  </a:extLst>
                </a:hlinkClick>
              </a:rPr>
              <a:t>lobal Goals</a:t>
            </a:r>
            <a:r>
              <a:rPr lang="en-GB" kern="100">
                <a:latin typeface="Arial"/>
                <a:ea typeface="Calibri"/>
                <a:cs typeface="Arial"/>
              </a:rPr>
              <a:t>. </a:t>
            </a:r>
          </a:p>
          <a:p>
            <a:pPr algn="ctr"/>
            <a:endParaRPr lang="en-GB" kern="100">
              <a:latin typeface="Arial"/>
              <a:ea typeface="Calibri"/>
              <a:cs typeface="Arial"/>
            </a:endParaRPr>
          </a:p>
          <a:p>
            <a:pPr algn="ctr"/>
            <a:r>
              <a:rPr lang="en-GB" kern="100">
                <a:latin typeface="Arial"/>
                <a:ea typeface="Calibri"/>
                <a:cs typeface="Arial"/>
              </a:rPr>
              <a:t>What are you already doing in your setting that may support the realisation of this goal? </a:t>
            </a:r>
          </a:p>
          <a:p>
            <a:pPr algn="ctr"/>
            <a:endParaRPr lang="en-GB" kern="100">
              <a:latin typeface="Arial"/>
              <a:ea typeface="Calibri"/>
              <a:cs typeface="Arial"/>
            </a:endParaRPr>
          </a:p>
          <a:p>
            <a:pPr algn="ctr"/>
            <a:r>
              <a:rPr lang="en-GB" kern="100">
                <a:latin typeface="Arial"/>
                <a:ea typeface="Calibri"/>
                <a:cs typeface="Arial"/>
              </a:rPr>
              <a:t>What more could you do?</a:t>
            </a:r>
            <a:endParaRPr lang="en-GB" kern="100">
              <a:latin typeface="Arial" panose="020B0604020202020204" pitchFamily="34" charset="0"/>
              <a:ea typeface="Calibri"/>
              <a:cs typeface="Arial" panose="020B0604020202020204" pitchFamily="34" charset="0"/>
            </a:endParaRPr>
          </a:p>
        </p:txBody>
      </p:sp>
      <p:sp>
        <p:nvSpPr>
          <p:cNvPr id="9" name="TextBox 8">
            <a:extLst>
              <a:ext uri="{FF2B5EF4-FFF2-40B4-BE49-F238E27FC236}">
                <a16:creationId xmlns:a16="http://schemas.microsoft.com/office/drawing/2014/main" id="{CF65B078-B742-8C23-8515-E63C292592E0}"/>
              </a:ext>
            </a:extLst>
          </p:cNvPr>
          <p:cNvSpPr txBox="1"/>
          <p:nvPr/>
        </p:nvSpPr>
        <p:spPr>
          <a:xfrm>
            <a:off x="8435066" y="2351684"/>
            <a:ext cx="3153065" cy="2646878"/>
          </a:xfrm>
          <a:prstGeom prst="rect">
            <a:avLst/>
          </a:prstGeom>
          <a:noFill/>
        </p:spPr>
        <p:txBody>
          <a:bodyPr wrap="square" lIns="91440" tIns="45720" rIns="91440" bIns="45720" rtlCol="0" anchor="t">
            <a:spAutoFit/>
          </a:bodyPr>
          <a:lstStyle/>
          <a:p>
            <a:pPr algn="ctr"/>
            <a:endParaRPr lang="en-GB" sz="2200" kern="100">
              <a:latin typeface="Arial"/>
              <a:ea typeface="Calibri"/>
              <a:cs typeface="Arial"/>
            </a:endParaRPr>
          </a:p>
          <a:p>
            <a:pPr algn="ctr"/>
            <a:r>
              <a:rPr lang="en-GB" kern="100">
                <a:effectLst/>
                <a:latin typeface="Arial"/>
                <a:ea typeface="Calibri"/>
                <a:cs typeface="Arial"/>
              </a:rPr>
              <a:t>3. </a:t>
            </a:r>
            <a:r>
              <a:rPr lang="en-GB" kern="100">
                <a:latin typeface="Arial"/>
                <a:ea typeface="Calibri"/>
                <a:cs typeface="Arial"/>
              </a:rPr>
              <a:t>Map the </a:t>
            </a:r>
            <a:r>
              <a:rPr lang="en-GB" kern="100">
                <a:latin typeface="Arial"/>
                <a:ea typeface="Calibri"/>
                <a:cs typeface="Arial"/>
                <a:hlinkClick r:id="rId4">
                  <a:extLst>
                    <a:ext uri="{A12FA001-AC4F-418D-AE19-62706E023703}">
                      <ahyp:hlinkClr xmlns:ahyp="http://schemas.microsoft.com/office/drawing/2018/hyperlinkcolor" val="tx"/>
                    </a:ext>
                  </a:extLst>
                </a:hlinkClick>
              </a:rPr>
              <a:t>UN Global </a:t>
            </a:r>
            <a:r>
              <a:rPr lang="en-GB" kern="100">
                <a:latin typeface="Arial"/>
                <a:ea typeface="Calibri"/>
                <a:cs typeface="Arial"/>
              </a:rPr>
              <a:t>G</a:t>
            </a:r>
            <a:r>
              <a:rPr lang="en-GB" kern="100">
                <a:latin typeface="Arial"/>
                <a:ea typeface="Calibri"/>
                <a:cs typeface="Arial"/>
                <a:hlinkClick r:id="rId4">
                  <a:extLst>
                    <a:ext uri="{A12FA001-AC4F-418D-AE19-62706E023703}">
                      <ahyp:hlinkClr xmlns:ahyp="http://schemas.microsoft.com/office/drawing/2018/hyperlinkcolor" val="tx"/>
                    </a:ext>
                  </a:extLst>
                </a:hlinkClick>
              </a:rPr>
              <a:t>oals</a:t>
            </a:r>
            <a:r>
              <a:rPr lang="en-GB" kern="100">
                <a:latin typeface="Arial"/>
                <a:ea typeface="Calibri"/>
                <a:cs typeface="Arial"/>
              </a:rPr>
              <a:t> with</a:t>
            </a:r>
          </a:p>
          <a:p>
            <a:pPr algn="ctr"/>
            <a:r>
              <a:rPr lang="en-GB" kern="100">
                <a:latin typeface="Arial"/>
                <a:ea typeface="Calibri"/>
                <a:cs typeface="Arial"/>
              </a:rPr>
              <a:t> </a:t>
            </a:r>
            <a:r>
              <a:rPr lang="en-GB" kern="100">
                <a:latin typeface="Arial"/>
                <a:ea typeface="Calibri"/>
                <a:cs typeface="Arial"/>
                <a:hlinkClick r:id="rId5">
                  <a:extLst>
                    <a:ext uri="{A12FA001-AC4F-418D-AE19-62706E023703}">
                      <ahyp:hlinkClr xmlns:ahyp="http://schemas.microsoft.com/office/drawing/2018/hyperlinkcolor" val="tx"/>
                    </a:ext>
                  </a:extLst>
                </a:hlinkClick>
              </a:rPr>
              <a:t>Articles from the CRC</a:t>
            </a:r>
            <a:r>
              <a:rPr lang="en-GB" kern="100">
                <a:latin typeface="Arial"/>
                <a:ea typeface="Calibri"/>
                <a:cs typeface="Arial"/>
              </a:rPr>
              <a:t>. </a:t>
            </a:r>
            <a:endParaRPr lang="en-GB"/>
          </a:p>
          <a:p>
            <a:pPr algn="ctr"/>
            <a:endParaRPr lang="en-GB" kern="100">
              <a:latin typeface="Arial"/>
              <a:ea typeface="Calibri"/>
              <a:cs typeface="Arial"/>
            </a:endParaRPr>
          </a:p>
          <a:p>
            <a:pPr algn="ctr"/>
            <a:endParaRPr lang="en-GB" kern="100">
              <a:latin typeface="Arial"/>
              <a:ea typeface="Calibri"/>
              <a:cs typeface="Arial"/>
            </a:endParaRPr>
          </a:p>
          <a:p>
            <a:pPr algn="ctr"/>
            <a:r>
              <a:rPr lang="en-GB" kern="100">
                <a:latin typeface="Arial"/>
                <a:ea typeface="Calibri"/>
                <a:cs typeface="Arial"/>
              </a:rPr>
              <a:t>How could you make these connections more explicit in displays or in your teaching?</a:t>
            </a:r>
          </a:p>
        </p:txBody>
      </p:sp>
      <p:sp>
        <p:nvSpPr>
          <p:cNvPr id="4" name="TextBox 3">
            <a:extLst>
              <a:ext uri="{FF2B5EF4-FFF2-40B4-BE49-F238E27FC236}">
                <a16:creationId xmlns:a16="http://schemas.microsoft.com/office/drawing/2014/main" id="{2BF1D560-70ED-362D-5462-8A88024DA2A5}"/>
              </a:ext>
            </a:extLst>
          </p:cNvPr>
          <p:cNvSpPr txBox="1"/>
          <p:nvPr/>
        </p:nvSpPr>
        <p:spPr>
          <a:xfrm>
            <a:off x="603869" y="2462313"/>
            <a:ext cx="307161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rPr>
              <a:t>1. </a:t>
            </a:r>
            <a:r>
              <a:rPr lang="en-GB" sz="1800">
                <a:latin typeface="Arial"/>
                <a:ea typeface="Calibri"/>
                <a:cs typeface="Arial"/>
              </a:rPr>
              <a:t>Consider where there may be opportunities for </a:t>
            </a:r>
            <a:r>
              <a:rPr lang="en-GB" sz="1800">
                <a:effectLst/>
                <a:latin typeface="Arial"/>
                <a:ea typeface="Calibri"/>
                <a:cs typeface="Arial"/>
              </a:rPr>
              <a:t>learning </a:t>
            </a:r>
            <a:r>
              <a:rPr lang="en-GB" sz="1800">
                <a:latin typeface="Arial"/>
                <a:ea typeface="Calibri"/>
                <a:cs typeface="Arial"/>
              </a:rPr>
              <a:t>more about sustainable development. </a:t>
            </a:r>
            <a:r>
              <a:rPr lang="en-GB">
                <a:latin typeface="Arial"/>
                <a:ea typeface="Calibri"/>
                <a:cs typeface="Arial"/>
              </a:rPr>
              <a:t>Look beyond what may be more obvious subjects, such as </a:t>
            </a:r>
            <a:r>
              <a:rPr lang="en-GB" sz="1800">
                <a:latin typeface="Arial"/>
                <a:ea typeface="Calibri"/>
                <a:cs typeface="Arial"/>
              </a:rPr>
              <a:t>Geography and Science. Look at </a:t>
            </a:r>
            <a:r>
              <a:rPr lang="en-GB" sz="1800">
                <a:latin typeface="Arial"/>
                <a:ea typeface="Calibri"/>
                <a:cs typeface="Arial"/>
                <a:hlinkClick r:id="rId6">
                  <a:extLst>
                    <a:ext uri="{A12FA001-AC4F-418D-AE19-62706E023703}">
                      <ahyp:hlinkClr xmlns:ahyp="http://schemas.microsoft.com/office/drawing/2018/hyperlinkcolor" val="tx"/>
                    </a:ext>
                  </a:extLst>
                </a:hlinkClick>
              </a:rPr>
              <a:t>this document</a:t>
            </a:r>
            <a:r>
              <a:rPr lang="en-GB" sz="1800">
                <a:latin typeface="Arial"/>
                <a:ea typeface="Calibri"/>
                <a:cs typeface="Arial"/>
              </a:rPr>
              <a:t> to help you think about how to make links to rights more explicit.</a:t>
            </a:r>
            <a:endParaRPr lang="en-US">
              <a:ea typeface="Calibri"/>
              <a:cs typeface="Calibri"/>
            </a:endParaRPr>
          </a:p>
        </p:txBody>
      </p:sp>
      <p:sp>
        <p:nvSpPr>
          <p:cNvPr id="6" name="TextBox 5">
            <a:extLst>
              <a:ext uri="{FF2B5EF4-FFF2-40B4-BE49-F238E27FC236}">
                <a16:creationId xmlns:a16="http://schemas.microsoft.com/office/drawing/2014/main" id="{1D272AB5-F1D2-43C6-892C-68B71EE339EC}"/>
              </a:ext>
            </a:extLst>
          </p:cNvPr>
          <p:cNvSpPr txBox="1"/>
          <p:nvPr/>
        </p:nvSpPr>
        <p:spPr>
          <a:xfrm>
            <a:off x="2634182" y="1546430"/>
            <a:ext cx="6097904" cy="369332"/>
          </a:xfrm>
          <a:prstGeom prst="rect">
            <a:avLst/>
          </a:prstGeom>
          <a:noFill/>
        </p:spPr>
        <p:txBody>
          <a:bodyPr wrap="square">
            <a:spAutoFit/>
          </a:bodyPr>
          <a:lstStyle/>
          <a:p>
            <a:r>
              <a:rPr lang="en-GB"/>
              <a:t>​</a:t>
            </a:r>
          </a:p>
        </p:txBody>
      </p:sp>
    </p:spTree>
    <p:extLst>
      <p:ext uri="{BB962C8B-B14F-4D97-AF65-F5344CB8AC3E}">
        <p14:creationId xmlns:p14="http://schemas.microsoft.com/office/powerpoint/2010/main" val="2799702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8" ma:contentTypeDescription="Create a new document." ma:contentTypeScope="" ma:versionID="2c73b33af9067bbadf1debf72865bac6">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1bb333133807d18789a6a1da32ba39ba"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Props1.xml><?xml version="1.0" encoding="utf-8"?>
<ds:datastoreItem xmlns:ds="http://schemas.openxmlformats.org/officeDocument/2006/customXml" ds:itemID="{1DCD2F5C-CDB6-4C51-8A1F-EE4CCF3F95D2}">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99C587-D14E-4E0A-8873-B6DB7CC1361C}">
  <ds:schemaRefs>
    <ds:schemaRef ds:uri="http://schemas.microsoft.com/sharepoint/v3/contenttype/forms"/>
  </ds:schemaRefs>
</ds:datastoreItem>
</file>

<file path=customXml/itemProps3.xml><?xml version="1.0" encoding="utf-8"?>
<ds:datastoreItem xmlns:ds="http://schemas.openxmlformats.org/officeDocument/2006/customXml" ds:itemID="{A30FAFFA-AA92-440C-926E-41E1E730EE7B}">
  <ds:schemaRefs>
    <ds:schemaRef ds:uri="ba2139d6-66e3-46ed-96ba-d85055a9f21e"/>
    <ds:schemaRef ds:uri="df5203e1-9219-4abb-bf46-6e2bce06c2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revision>2</cp:revision>
  <dcterms:created xsi:type="dcterms:W3CDTF">2022-01-18T14:28:30Z</dcterms:created>
  <dcterms:modified xsi:type="dcterms:W3CDTF">2025-05-13T08:37:00Z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MediaServiceImageTags">
    <vt:lpwstr/>
  </property>
</Properties>
</file>