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292" r:id="rId5"/>
    <p:sldId id="286" r:id="rId6"/>
    <p:sldId id="285" r:id="rId7"/>
    <p:sldId id="297" r:id="rId8"/>
    <p:sldId id="281" r:id="rId9"/>
    <p:sldId id="295" r:id="rId10"/>
    <p:sldId id="287" r:id="rId11"/>
    <p:sldId id="288" r:id="rId12"/>
    <p:sldId id="290" r:id="rId13"/>
    <p:sldId id="271" r:id="rId14"/>
    <p:sldId id="273" r:id="rId15"/>
    <p:sldId id="29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97"/>
            <p14:sldId id="281"/>
            <p14:sldId id="295"/>
            <p14:sldId id="287"/>
            <p14:sldId id="288"/>
            <p14:sldId id="290"/>
            <p14:sldId id="271"/>
            <p14:sldId id="273"/>
            <p14:sldId id="2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37"/>
    <a:srgbClr val="FF9933"/>
    <a:srgbClr val="00AEEF"/>
    <a:srgbClr val="DDF3F1"/>
    <a:srgbClr val="003B5E"/>
    <a:srgbClr val="FFFF00"/>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774AEE-00CA-480F-A06D-44994D480BEB}" v="5" dt="2024-08-01T12:54:14.0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4" autoAdjust="0"/>
    <p:restoredTop sz="66086" autoAdjust="0"/>
  </p:normalViewPr>
  <p:slideViewPr>
    <p:cSldViewPr snapToGrid="0">
      <p:cViewPr varScale="1">
        <p:scale>
          <a:sx n="49" d="100"/>
          <a:sy n="49" d="100"/>
        </p:scale>
        <p:origin x="1152" y="52"/>
      </p:cViewPr>
      <p:guideLst/>
    </p:cSldViewPr>
  </p:slid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8/21/2025</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Welcome to Spotlight, our latest resource to support RRSA coordinators to develop Rights Respecting practice in school.</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Spotlight is aimed at colleagues and is intended to support you in staff briefings or continued professional development (CPD). </a:t>
            </a:r>
          </a:p>
          <a:p>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Please check guidance in subsequent slide notes.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Image caption: Young people at a Gold secondary school plan photography to capture what makes their school Rights Respecting.</a:t>
            </a:r>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Trainer notes: You can delete or modify activities to suit your session.</a:t>
            </a:r>
          </a:p>
          <a:p>
            <a:r>
              <a:rPr lang="en-GB" sz="1800" dirty="0">
                <a:latin typeface="Arial" panose="020B0604020202020204" pitchFamily="34" charset="0"/>
                <a:cs typeface="Arial" panose="020B0604020202020204" pitchFamily="34" charset="0"/>
              </a:rPr>
              <a:t>Activity information: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Rights language: Hand out copies of the CRC glossary to be completed.  Collect completed sheets to influence future planning.</a:t>
            </a:r>
          </a:p>
          <a:p>
            <a:pPr marL="228600" indent="-228600">
              <a:buAutoNum type="arabicPeriod"/>
            </a:pPr>
            <a:r>
              <a:rPr lang="en-GB" sz="1800" dirty="0">
                <a:latin typeface="Arial" panose="020B0604020202020204" pitchFamily="34" charset="0"/>
                <a:cs typeface="Arial" panose="020B0604020202020204" pitchFamily="34" charset="0"/>
              </a:rPr>
              <a:t>Class charters: Share the RRSA Charter Guidance in advance. This activity could also be done with groups of children. Have copies of the CRC to share. You may want to think of some scenarios in advance to share.</a:t>
            </a:r>
          </a:p>
          <a:p>
            <a:pPr marL="228600" indent="-228600">
              <a:buAutoNum type="arabicPeriod"/>
            </a:pPr>
            <a:r>
              <a:rPr lang="en-GB" sz="1800" dirty="0">
                <a:latin typeface="Arial" panose="020B0604020202020204" pitchFamily="34" charset="0"/>
                <a:cs typeface="Arial" panose="020B0604020202020204" pitchFamily="34" charset="0"/>
              </a:rPr>
              <a:t>ABCDE:  this is useful to use with children and young people as well as colleagues.</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Trainer notes: Encourage your colleagues to explore the RRSA website to find additional resources. 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Trainer notes: You could collect these in and come back to them at the start of the next term to remind colleagues of their commitment and celebrate any progress. </a:t>
            </a:r>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rial" panose="020B0604020202020204" pitchFamily="34" charset="0"/>
                <a:ea typeface="Calibri" panose="020F0502020204030204" pitchFamily="34" charset="0"/>
                <a:cs typeface="Arial" panose="020B0604020202020204" pitchFamily="34" charset="0"/>
              </a:rPr>
              <a:t>Trainer notes: This session is particularly useful at the start of the new school year (though can be used year round) to encourage all staff to review their understanding of, and commitment to, children’s rights.  It will be particularly useful if you have several new staff starting in your school. However, it is always good to have a regular opportunity to come together as a staff team and renew your commitment to children’s rights and consider what your school is already doing to promote and protect rights and share what your priorities as RRSA lead for the year ahead. </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Trainer notes: Delete this slide before using.</a:t>
            </a: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Arial" panose="020B0604020202020204" pitchFamily="34" charset="0"/>
              </a:rPr>
              <a:t>It would be useful to have copies of the simplified CRC or the icons so that staff can refer to them throughout the session. </a:t>
            </a:r>
            <a:r>
              <a:rPr lang="en-GB" sz="1800" dirty="0">
                <a:effectLst/>
                <a:latin typeface="Arial" panose="020B0604020202020204" pitchFamily="34" charset="0"/>
                <a:ea typeface="Calibri" panose="020F0502020204030204" pitchFamily="34" charset="0"/>
                <a:cs typeface="Arial" panose="020B0604020202020204" pitchFamily="34" charset="0"/>
              </a:rPr>
              <a:t>Unicef.uk/</a:t>
            </a:r>
            <a:r>
              <a:rPr lang="en-GB" sz="1800" dirty="0" err="1">
                <a:effectLst/>
                <a:latin typeface="Arial" panose="020B0604020202020204" pitchFamily="34" charset="0"/>
                <a:ea typeface="Calibri" panose="020F0502020204030204" pitchFamily="34" charset="0"/>
                <a:cs typeface="Arial" panose="020B0604020202020204" pitchFamily="34" charset="0"/>
              </a:rPr>
              <a:t>CRC_Icons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sz="18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Heather </a:t>
            </a:r>
            <a:r>
              <a:rPr lang="en-US" sz="1800" dirty="0" err="1">
                <a:latin typeface="Arial" panose="020B0604020202020204" pitchFamily="34" charset="0"/>
                <a:cs typeface="Arial" panose="020B0604020202020204" pitchFamily="34" charset="0"/>
              </a:rPr>
              <a:t>Nicholaou</a:t>
            </a:r>
            <a:r>
              <a:rPr lang="en-US" sz="1800" dirty="0">
                <a:latin typeface="Arial" panose="020B0604020202020204" pitchFamily="34" charset="0"/>
                <a:cs typeface="Arial" panose="020B0604020202020204" pitchFamily="34" charset="0"/>
              </a:rPr>
              <a:t>, RRSA Lead at Chingford CofE Primary talks about how they have used the Spotlight on Rights Respecting Language as part of their CPD: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b="0" i="0" dirty="0">
                <a:solidFill>
                  <a:srgbClr val="000000"/>
                </a:solidFill>
                <a:effectLst/>
                <a:latin typeface="Arial" panose="020B0604020202020204" pitchFamily="34" charset="0"/>
                <a:cs typeface="Arial" panose="020B0604020202020204" pitchFamily="34" charset="0"/>
              </a:rPr>
              <a:t>“Spotlight was useful, as it provided a clear framework with aims of the session, a representative from UNICEF stating why RRS language is so important and a list of questions for us to work through.”</a:t>
            </a:r>
          </a:p>
          <a:p>
            <a:pPr marL="171450" indent="-171450">
              <a:buFont typeface="Arial" panose="020B0604020202020204" pitchFamily="34" charset="0"/>
              <a:buChar char="•"/>
            </a:pPr>
            <a:r>
              <a:rPr lang="en-GB" sz="1800" dirty="0">
                <a:solidFill>
                  <a:srgbClr val="000000"/>
                </a:solidFill>
                <a:latin typeface="Arial" panose="020B0604020202020204" pitchFamily="34" charset="0"/>
                <a:cs typeface="Arial" panose="020B0604020202020204" pitchFamily="34" charset="0"/>
              </a:rPr>
              <a:t>“S</a:t>
            </a:r>
            <a:r>
              <a:rPr lang="en-GB" sz="1800" b="0" i="0" dirty="0">
                <a:solidFill>
                  <a:srgbClr val="000000"/>
                </a:solidFill>
                <a:effectLst/>
                <a:latin typeface="Arial" panose="020B0604020202020204" pitchFamily="34" charset="0"/>
                <a:cs typeface="Arial" panose="020B0604020202020204" pitchFamily="34" charset="0"/>
              </a:rPr>
              <a:t>taff were able to discuss RRS language used in our school at the time and how to improve it.  The additional sheet with various words and phrases with RRS language was great as it allowed us all to speak about our experiences of the use of each word/phrase and make notes about this.” </a:t>
            </a:r>
            <a:endParaRPr lang="en-GB" sz="1800" dirty="0">
              <a:solidFill>
                <a:srgbClr val="1E1E1E"/>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b="0" i="0" dirty="0">
                <a:solidFill>
                  <a:srgbClr val="000000"/>
                </a:solidFill>
                <a:effectLst/>
                <a:latin typeface="Arial" panose="020B0604020202020204" pitchFamily="34" charset="0"/>
                <a:cs typeface="Arial" panose="020B0604020202020204" pitchFamily="34" charset="0"/>
              </a:rPr>
              <a:t>“We aim to repeat this session in the new academic year </a:t>
            </a:r>
            <a:r>
              <a:rPr lang="en-GB" sz="1800" b="0" i="0" dirty="0">
                <a:effectLst/>
                <a:latin typeface="Arial" panose="020B0604020202020204" pitchFamily="34" charset="0"/>
                <a:cs typeface="Arial" panose="020B0604020202020204" pitchFamily="34" charset="0"/>
              </a:rPr>
              <a:t>with Learning Support Assistants and new members of staff to ensure that all members of our staff team are role models when it comes to using RRS language throughout the school.</a:t>
            </a:r>
            <a:r>
              <a:rPr lang="en-GB" sz="1800" dirty="0">
                <a:latin typeface="Arial" panose="020B0604020202020204" pitchFamily="34" charset="0"/>
                <a:cs typeface="Arial" panose="020B0604020202020204" pitchFamily="34" charset="0"/>
              </a:rPr>
              <a:t>”</a:t>
            </a:r>
            <a:r>
              <a:rPr lang="en-GB" sz="1800" b="0" i="0" dirty="0">
                <a:effectLst/>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The video complements the content of this pack and can also be used separately, when introducing new staff to RRSA for example.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This was used at our 2023 conference but we thought you might like to share it with your whole staff team.</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You may also wish to share our latest RRSA film: unicef.uk/</a:t>
            </a:r>
            <a:r>
              <a:rPr lang="en-GB" sz="1800" dirty="0" err="1">
                <a:latin typeface="Arial" panose="020B0604020202020204" pitchFamily="34" charset="0"/>
                <a:cs typeface="Arial" panose="020B0604020202020204" pitchFamily="34" charset="0"/>
              </a:rPr>
              <a:t>RRSA_Film</a:t>
            </a:r>
            <a:endParaRPr lang="en-GB"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31729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This slide can help you share the ‘structure’ of RRSA with your colleagues and provide and an overview of the programme. These three strands are not unique to the Award, they are recognised globally as the pillars for most human rights education.</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When we think about being a Rights Respecting School every article applies. However, the six articles identified here are particularly relevant to a shared understanding of what it is to be Rights Respecting.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800" dirty="0">
                <a:latin typeface="Arial" panose="020B0604020202020204" pitchFamily="34" charset="0"/>
                <a:cs typeface="Arial" panose="020B0604020202020204" pitchFamily="34" charset="0"/>
              </a:rPr>
              <a:t>Article 1: Everyone under the age of 18 has all the rights in the Convention.</a:t>
            </a:r>
          </a:p>
          <a:p>
            <a:pPr marL="171450" indent="-1714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dirty="0">
                <a:latin typeface="Arial" panose="020B0604020202020204" pitchFamily="34" charset="0"/>
                <a:cs typeface="Arial" panose="020B0604020202020204" pitchFamily="34" charset="0"/>
              </a:rPr>
              <a:t>Article 3: The best interests of the child must be a top priority in all decisions and actions that affect children.</a:t>
            </a:r>
          </a:p>
          <a:p>
            <a:pPr marL="171450" indent="-1714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dirty="0">
                <a:latin typeface="Arial" panose="020B0604020202020204" pitchFamily="34" charset="0"/>
                <a:cs typeface="Arial" panose="020B0604020202020204" pitchFamily="34" charset="0"/>
              </a:rPr>
              <a:t>Article 12: Every child has the right to express their views, feelings and wishes in all matters affecting them, and to have their views considered and taken seriously. This right applies at all times, for example during immigration proceedings, housing decisions or the child’s day-to-day home life. </a:t>
            </a:r>
          </a:p>
          <a:p>
            <a:pPr marL="171450" indent="-1714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dirty="0">
                <a:latin typeface="Arial" panose="020B0604020202020204" pitchFamily="34" charset="0"/>
                <a:cs typeface="Arial" panose="020B0604020202020204" pitchFamily="34" charset="0"/>
              </a:rPr>
              <a:t>Article 28: Every child has the right to an education. Primary education must be free and different forms of secondary education must be available to every child. Discipline in schools must respect children’s dignity and their rights. Richer countries must help poorer countries achieve this.</a:t>
            </a:r>
          </a:p>
          <a:p>
            <a:pPr marL="171450" indent="-1714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dirty="0">
                <a:latin typeface="Arial" panose="020B0604020202020204" pitchFamily="34" charset="0"/>
                <a:cs typeface="Arial" panose="020B0604020202020204" pitchFamily="34" charset="0"/>
              </a:rPr>
              <a:t>Article 29: Education must develop every child’s personality, talents and abilities to the full. It must encourage the child’s respect for human rights, as well as respect for their parents, their own and other cultures, and the environment.</a:t>
            </a:r>
          </a:p>
          <a:p>
            <a:pPr marL="171450" indent="-1714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800" dirty="0">
                <a:latin typeface="Arial" panose="020B0604020202020204" pitchFamily="34" charset="0"/>
                <a:cs typeface="Arial" panose="020B0604020202020204" pitchFamily="34" charset="0"/>
              </a:rPr>
              <a:t>Article 42: Governments must actively work to make sure children and adults know about the Convention.</a:t>
            </a:r>
          </a:p>
          <a:p>
            <a:endParaRPr lang="en-GB"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You could ask your colleagues which articles they most strongly associate with being Rights Respecting… be prepared to hear Articles 19 and 31 mentioned!</a:t>
            </a:r>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Trainer notes: The aim here is to encourage your colleagues to talk about being Rights Respecting and about the Convention. You might want colleagues to work in small groups, each addressing one question. You may wish to delete one of these questions or even add your own to focus on an aspect of RRSA which you know needs attention.</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Consider sharing key resources and guidance with staff in advance of your meeting. It may be helpful to direct staff to the website too.</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Please do have copies of the CRC on hand to prompt discussion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2762142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dirty="0"/>
              <a:t>CLICK TO EDIT TITLE</a:t>
            </a:r>
            <a:endParaRPr lang="en-GB" dirty="0"/>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a:t>
            </a:r>
            <a:r>
              <a:rPr lang="en-GB" sz="800" b="0" i="0" dirty="0" err="1">
                <a:solidFill>
                  <a:schemeClr val="bg1"/>
                </a:solidFill>
                <a:effectLst/>
                <a:latin typeface="Univers LT Pro 45 Light" panose="020B0403020202020204" pitchFamily="34" charset="77"/>
              </a:rPr>
              <a:t>UNICEF</a:t>
            </a:r>
            <a:r>
              <a:rPr lang="en-GB" sz="800" b="0" i="0" dirty="0" err="1">
                <a:solidFill>
                  <a:schemeClr val="bg1"/>
                </a:solidFill>
                <a:effectLst/>
                <a:latin typeface="Montserrat" pitchFamily="2" charset="77"/>
              </a:rPr>
              <a:t>Sandag</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dirty="0">
                <a:solidFill>
                  <a:schemeClr val="bg1"/>
                </a:solidFill>
                <a:effectLst/>
                <a:latin typeface="Univers LT Pro 45 Light" panose="020B0403020202020204" pitchFamily="34" charset="77"/>
              </a:rPr>
              <a:t>2-year-old </a:t>
            </a:r>
            <a:r>
              <a:rPr lang="en-GB" sz="1200" b="0" i="0" dirty="0" err="1">
                <a:solidFill>
                  <a:schemeClr val="bg1"/>
                </a:solidFill>
                <a:effectLst/>
                <a:latin typeface="Univers LT Pro 45 Light" panose="020B0403020202020204" pitchFamily="34" charset="77"/>
              </a:rPr>
              <a:t>Anirlan</a:t>
            </a:r>
            <a:r>
              <a:rPr lang="en-GB" sz="1200" b="0" i="0" dirty="0">
                <a:solidFill>
                  <a:schemeClr val="bg1"/>
                </a:solidFill>
                <a:effectLst/>
                <a:latin typeface="Univers LT Pro 45 Light" panose="020B0403020202020204" pitchFamily="34" charset="77"/>
              </a:rPr>
              <a:t> lives in Mongolia with her mother, </a:t>
            </a:r>
            <a:r>
              <a:rPr lang="en-GB" sz="1200" b="0" i="0" dirty="0" err="1">
                <a:solidFill>
                  <a:schemeClr val="bg1"/>
                </a:solidFill>
                <a:effectLst/>
                <a:latin typeface="Univers LT Pro 45 Light" panose="020B0403020202020204" pitchFamily="34" charset="77"/>
              </a:rPr>
              <a:t>Otgonbayar</a:t>
            </a:r>
            <a:r>
              <a:rPr lang="en-GB" sz="1200" b="0" i="0" dirty="0">
                <a:solidFill>
                  <a:schemeClr val="bg1"/>
                </a:solidFill>
                <a:effectLst/>
                <a:latin typeface="Univers LT Pro 45 Light" panose="020B0403020202020204" pitchFamily="34" charset="77"/>
              </a:rPr>
              <a:t>. UNICEF health worker, </a:t>
            </a:r>
            <a:r>
              <a:rPr lang="en-GB" sz="1200" b="0" i="0" dirty="0" err="1">
                <a:solidFill>
                  <a:schemeClr val="bg1"/>
                </a:solidFill>
                <a:effectLst/>
                <a:latin typeface="Univers LT Pro 45 Light" panose="020B0403020202020204" pitchFamily="34" charset="77"/>
              </a:rPr>
              <a:t>Ogi</a:t>
            </a:r>
            <a:r>
              <a:rPr lang="en-GB" sz="1200" b="0" i="0" dirty="0">
                <a:solidFill>
                  <a:schemeClr val="bg1"/>
                </a:solidFill>
                <a:effectLst/>
                <a:latin typeface="Univers LT Pro 45 Light" panose="020B0403020202020204" pitchFamily="34" charset="77"/>
              </a:rPr>
              <a:t> travels hundreds of miles to vaccinate children in </a:t>
            </a:r>
            <a:r>
              <a:rPr lang="en-GB" sz="1200" b="0" i="0" dirty="0" err="1">
                <a:solidFill>
                  <a:schemeClr val="bg1"/>
                </a:solidFill>
                <a:effectLst/>
                <a:latin typeface="Univers LT Pro 45 Light" panose="020B0403020202020204" pitchFamily="34" charset="77"/>
              </a:rPr>
              <a:t>Anirlan’s</a:t>
            </a:r>
            <a:r>
              <a:rPr lang="en-GB" sz="1200" b="0" i="0" dirty="0">
                <a:solidFill>
                  <a:schemeClr val="bg1"/>
                </a:solidFill>
                <a:effectLst/>
                <a:latin typeface="Univers LT Pro 45 Light" panose="020B0403020202020204" pitchFamily="34" charset="77"/>
              </a:rPr>
              <a:t> remote community.</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Issaa</a:t>
            </a:r>
            <a:endParaRPr lang="en-US" sz="800" b="0" i="0" dirty="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dirty="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dirty="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 name="TextBox 5">
            <a:extLst>
              <a:ext uri="{FF2B5EF4-FFF2-40B4-BE49-F238E27FC236}">
                <a16:creationId xmlns:a16="http://schemas.microsoft.com/office/drawing/2014/main" id="{F7C47011-FFB4-3BE8-3146-7B47FDC3C3A7}"/>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3" name="Picture 2" descr="A child in a white shirt reading a book&#10;&#10;Description automatically generated with low confidence">
            <a:extLst>
              <a:ext uri="{FF2B5EF4-FFF2-40B4-BE49-F238E27FC236}">
                <a16:creationId xmlns:a16="http://schemas.microsoft.com/office/drawing/2014/main" id="{617C704A-FCFF-2AD6-EB5E-C1E42464F2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6114288" cy="6858000"/>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88" y="-4571"/>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dirty="0">
                <a:solidFill>
                  <a:schemeClr val="bg1"/>
                </a:solidFill>
              </a:rPr>
              <a:t>“Click to edit. Add a quote or stat here. You can pull out key </a:t>
            </a:r>
            <a:br>
              <a:rPr lang="en-US" sz="2800" dirty="0">
                <a:solidFill>
                  <a:schemeClr val="bg1"/>
                </a:solidFill>
              </a:rPr>
            </a:br>
            <a:r>
              <a:rPr lang="en-US" sz="2800" dirty="0">
                <a:solidFill>
                  <a:srgbClr val="FFFF00"/>
                </a:solidFill>
              </a:rPr>
              <a:t>words</a:t>
            </a:r>
            <a:r>
              <a:rPr lang="en-US" sz="2800" dirty="0">
                <a:solidFill>
                  <a:schemeClr val="bg1"/>
                </a:solidFill>
              </a:rPr>
              <a:t> or </a:t>
            </a:r>
            <a:r>
              <a:rPr lang="en-US" sz="2800" dirty="0">
                <a:solidFill>
                  <a:srgbClr val="FFFF00"/>
                </a:solidFill>
              </a:rPr>
              <a:t>phrases </a:t>
            </a:r>
            <a:r>
              <a:rPr lang="en-US" sz="2800" dirty="0">
                <a:solidFill>
                  <a:schemeClr val="bg1"/>
                </a:solidFill>
              </a:rPr>
              <a:t>in a </a:t>
            </a:r>
            <a:br>
              <a:rPr lang="en-US" sz="2800" dirty="0">
                <a:solidFill>
                  <a:schemeClr val="bg1"/>
                </a:solidFill>
              </a:rPr>
            </a:br>
            <a:r>
              <a:rPr lang="en-US" sz="2800" dirty="0">
                <a:solidFill>
                  <a:schemeClr val="bg1"/>
                </a:solidFill>
              </a:rPr>
              <a:t>secondary </a:t>
            </a:r>
            <a:r>
              <a:rPr lang="en-US" sz="2800" dirty="0" err="1">
                <a:solidFill>
                  <a:schemeClr val="bg1"/>
                </a:solidFill>
              </a:rPr>
              <a:t>colour</a:t>
            </a:r>
            <a:r>
              <a:rPr lang="en-US" sz="2800" dirty="0">
                <a:solidFill>
                  <a:schemeClr val="bg1"/>
                </a:solidFill>
              </a:rPr>
              <a:t>.”</a:t>
            </a:r>
            <a:endParaRPr lang="en-GB" sz="2800" dirty="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dirty="0">
                <a:solidFill>
                  <a:srgbClr val="00AEEF"/>
                </a:solidFill>
              </a:rPr>
              <a:t>“Click to edit. Add a quote or stat here. You can pull out key </a:t>
            </a:r>
            <a:br>
              <a:rPr lang="en-US" sz="2800" dirty="0">
                <a:solidFill>
                  <a:srgbClr val="00AEEF"/>
                </a:solidFill>
              </a:rPr>
            </a:br>
            <a:r>
              <a:rPr lang="en-US" sz="2800" dirty="0">
                <a:solidFill>
                  <a:schemeClr val="tx1"/>
                </a:solidFill>
              </a:rPr>
              <a:t>words</a:t>
            </a:r>
            <a:r>
              <a:rPr lang="en-US" sz="2800" dirty="0">
                <a:solidFill>
                  <a:srgbClr val="00AEEF"/>
                </a:solidFill>
              </a:rPr>
              <a:t> or </a:t>
            </a:r>
            <a:r>
              <a:rPr lang="en-US" sz="2800" dirty="0">
                <a:solidFill>
                  <a:schemeClr val="tx1"/>
                </a:solidFill>
              </a:rPr>
              <a:t>phrases </a:t>
            </a:r>
            <a:r>
              <a:rPr lang="en-US" sz="2800" dirty="0">
                <a:solidFill>
                  <a:srgbClr val="00AEEF"/>
                </a:solidFill>
              </a:rPr>
              <a:t>in a </a:t>
            </a:r>
            <a:br>
              <a:rPr lang="en-US" sz="2800" dirty="0">
                <a:solidFill>
                  <a:srgbClr val="00AEEF"/>
                </a:solidFill>
              </a:rPr>
            </a:br>
            <a:r>
              <a:rPr lang="en-US" sz="2800" dirty="0">
                <a:solidFill>
                  <a:srgbClr val="00AEEF"/>
                </a:solidFill>
              </a:rPr>
              <a:t>secondary </a:t>
            </a:r>
            <a:r>
              <a:rPr lang="en-US" sz="2800" dirty="0" err="1">
                <a:solidFill>
                  <a:srgbClr val="00AEEF"/>
                </a:solidFill>
              </a:rPr>
              <a:t>colour</a:t>
            </a:r>
            <a:r>
              <a:rPr lang="en-US" sz="2800" dirty="0">
                <a:solidFill>
                  <a:srgbClr val="00AEEF"/>
                </a:solidFill>
              </a:rPr>
              <a:t>.”</a:t>
            </a:r>
            <a:endParaRPr lang="en-GB" sz="2800" dirty="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UNICEF/Sokol</a:t>
            </a:r>
            <a:endParaRPr lang="en-US" sz="800" b="0" i="0" dirty="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UNICEF/Al-Basha</a:t>
            </a:r>
            <a:endParaRPr lang="en-US" sz="800" dirty="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dirty="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dirty="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dirty="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dirty="0">
                <a:solidFill>
                  <a:schemeClr val="bg1"/>
                </a:solidFill>
                <a:effectLst/>
                <a:latin typeface="Open Sans" panose="020B0606030504020204" pitchFamily="34" charset="0"/>
              </a:rPr>
              <a:t>© UNICEF/</a:t>
            </a:r>
            <a:r>
              <a:rPr lang="en-GB" sz="800" b="0" i="0" dirty="0" err="1">
                <a:solidFill>
                  <a:schemeClr val="bg1"/>
                </a:solidFill>
                <a:effectLst/>
                <a:latin typeface="Open Sans" panose="020B0606030504020204" pitchFamily="34" charset="0"/>
              </a:rPr>
              <a:t>Dejongh</a:t>
            </a:r>
            <a:endParaRPr lang="en-US" sz="800" dirty="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dirty="0">
                <a:solidFill>
                  <a:schemeClr val="bg1"/>
                </a:solidFill>
                <a:latin typeface="Univers LT Pro 45 Light" panose="020B0403020202020204" pitchFamily="34" charset="77"/>
              </a:rPr>
              <a:t>Tato </a:t>
            </a:r>
            <a:r>
              <a:rPr lang="en-GB" sz="1200" b="0" i="0" dirty="0" err="1">
                <a:solidFill>
                  <a:schemeClr val="bg1"/>
                </a:solidFill>
                <a:latin typeface="Univers LT Pro 45 Light" panose="020B0403020202020204" pitchFamily="34" charset="77"/>
              </a:rPr>
              <a:t>Guyo</a:t>
            </a:r>
            <a:r>
              <a:rPr lang="en-GB" sz="1200" b="0" i="0" dirty="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Matas</a:t>
            </a:r>
            <a:endParaRPr lang="en-US" sz="800" b="0" i="0" dirty="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dirty="0">
                <a:latin typeface="Univers LT Pro 45 Light" panose="020B0403020202020204" pitchFamily="34" charset="77"/>
              </a:rPr>
              <a:t>"I wash my hands so germs don't get on them," </a:t>
            </a:r>
            <a:r>
              <a:rPr lang="en-GB" sz="1200" b="0" i="0" dirty="0">
                <a:latin typeface="Univers LT Pro 45 Light" panose="020B0403020202020204" pitchFamily="34" charset="77"/>
              </a:rPr>
              <a:t>says </a:t>
            </a:r>
            <a:r>
              <a:rPr lang="en-GB" sz="1200" b="0" i="0" dirty="0" err="1">
                <a:latin typeface="Univers LT Pro 45 Light" panose="020B0403020202020204" pitchFamily="34" charset="77"/>
              </a:rPr>
              <a:t>Dareen</a:t>
            </a:r>
            <a:r>
              <a:rPr lang="en-GB" sz="1200" b="0" i="0" dirty="0">
                <a:latin typeface="Univers LT Pro 45 Light" panose="020B0403020202020204" pitchFamily="34" charset="77"/>
              </a:rPr>
              <a:t>, 6, at school in Jordan. UNICEF is supporting the Government of Jordan to improve water, sanitation and hygiene facilities in schools.</a:t>
            </a:r>
            <a:endParaRPr lang="en-US" sz="1200" b="0" i="0" dirty="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Mulala</a:t>
            </a:r>
            <a:endParaRPr lang="en-US" sz="800" b="0" i="0" dirty="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dirty="0" err="1">
                <a:solidFill>
                  <a:schemeClr val="bg1"/>
                </a:solidFill>
                <a:latin typeface="Univers LT Pro 45 Light" panose="020B0403020202020204" pitchFamily="34" charset="77"/>
              </a:rPr>
              <a:t>Anaelah</a:t>
            </a:r>
            <a:r>
              <a:rPr lang="en-GB" sz="1200" b="0" i="0" dirty="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a:t>
            </a:r>
            <a:r>
              <a:rPr lang="en-GB" sz="800" b="0" i="0" dirty="0" err="1">
                <a:solidFill>
                  <a:schemeClr val="tx1"/>
                </a:solidFill>
                <a:effectLst/>
                <a:latin typeface="Univers LT Pro 45 Light" panose="020B0403020202020204" pitchFamily="34" charset="77"/>
              </a:rPr>
              <a:t>Chikondi</a:t>
            </a:r>
            <a:endParaRPr lang="en-US" sz="800" b="0" i="0" dirty="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dirty="0">
                <a:solidFill>
                  <a:schemeClr val="tx1"/>
                </a:solidFill>
                <a:latin typeface="Univers LT Pro 45 Light" panose="020B0403020202020204" pitchFamily="34" charset="77"/>
              </a:rPr>
              <a:t>Steven, 14, plays football at a UNICEF–supported Children’s Corner in Malawi.</a:t>
            </a:r>
          </a:p>
          <a:p>
            <a:pPr algn="r"/>
            <a:endParaRPr lang="en-GB" sz="1200" b="0" i="0" dirty="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Taxta</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dirty="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dirty="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54"/>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Bashizi</a:t>
            </a:r>
            <a:endParaRPr lang="en-US" sz="800" b="0" i="0" dirty="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dirty="0">
                <a:solidFill>
                  <a:schemeClr val="tx1"/>
                </a:solidFill>
                <a:latin typeface="Univers LT Pro 45 Light" panose="020B0403020202020204" pitchFamily="34" charset="77"/>
              </a:rPr>
              <a:t>Dorcas, 10, says </a:t>
            </a:r>
            <a:r>
              <a:rPr lang="en-GB" sz="1200" b="0" i="1" dirty="0">
                <a:solidFill>
                  <a:schemeClr val="tx1"/>
                </a:solidFill>
                <a:latin typeface="Univers LT Pro 45 Light" panose="020B0403020202020204" pitchFamily="34" charset="77"/>
              </a:rPr>
              <a:t>"I'm going to finish my primary education soon and go on to secondary school to be a boat captain." </a:t>
            </a:r>
            <a:r>
              <a:rPr lang="en-GB" sz="1200" b="0" i="0" dirty="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dirty="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dirty="0">
                <a:solidFill>
                  <a:schemeClr val="bg1"/>
                </a:solidFill>
                <a:effectLst/>
                <a:latin typeface="Univers LT Pro 45 Light" panose="020B0403020202020204" pitchFamily="34" charset="77"/>
              </a:rPr>
              <a:t>© UNICEF/Karimi</a:t>
            </a:r>
            <a:endParaRPr lang="en-US" sz="800" b="0" i="0" dirty="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CLICK TO EDIT TITLE</a:t>
            </a:r>
            <a:endParaRPr lang="en-GB" dirty="0"/>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dirty="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dirty="0">
                <a:solidFill>
                  <a:schemeClr val="bg1"/>
                </a:solidFill>
                <a:latin typeface="Univers LT Pro 45 Light" panose="020B0403020202020204" pitchFamily="34" charset="77"/>
              </a:rPr>
              <a:t>My favourite thing here is studying, especially numbers and mathematics</a:t>
            </a:r>
            <a:r>
              <a:rPr lang="en-GB" sz="1200" b="0" i="0" dirty="0">
                <a:solidFill>
                  <a:schemeClr val="bg1"/>
                </a:solidFill>
                <a:latin typeface="Univers LT Pro 45 Light" panose="020B0403020202020204" pitchFamily="34" charset="77"/>
              </a:rPr>
              <a:t>”, she smiles.</a:t>
            </a:r>
          </a:p>
          <a:p>
            <a:pPr algn="l"/>
            <a:endParaRPr lang="en-GB"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21/08/2025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www.unicef.org.uk/rights-respecting-schools/resources/teaching-resources/guidance-assemblies-lessons/abcde-of-rights/" TargetMode="External"/><Relationship Id="rId5" Type="http://schemas.openxmlformats.org/officeDocument/2006/relationships/hyperlink" Target="https://www.unicef.org.uk/rights-respecting-schools/charter-guidance/" TargetMode="External"/><Relationship Id="rId4" Type="http://schemas.openxmlformats.org/officeDocument/2006/relationships/hyperlink" Target="https://www.unicef.org.uk/rights-respecting-schools/resources/teaching-resources/guidance-assemblies-lessons/rrsa-glossary/"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unicef.org.uk/rights-respecting-schools/resources/teaching-resources/guidance-assemblies-lessons/rrsa-glossary/" TargetMode="External"/><Relationship Id="rId3" Type="http://schemas.openxmlformats.org/officeDocument/2006/relationships/hyperlink" Target="https://www.unicef.org.uk/rights-respecting-schools/resources/teaching-resources/guidance-assemblies-lessons/article-of-the-week/" TargetMode="External"/><Relationship Id="rId7" Type="http://schemas.openxmlformats.org/officeDocument/2006/relationships/hyperlink" Target="https://www.unicef.org.uk/rights-respecting-schools/resources/teaching-resources/guidance-assemblies-lessons/myths-and-misconceptions-booklet-unicef-uk/"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hyperlink" Target="https://www.unicef.org.uk/rights-respecting-schools/the-rrsa/about-the-rrsa/coronavirus-resources/articles-in-action/" TargetMode="External"/><Relationship Id="rId11" Type="http://schemas.openxmlformats.org/officeDocument/2006/relationships/hyperlink" Target="https://www.unicef.org.uk/rights-respecting-schools/your-guide-to-a-rights-respecting-classroom/" TargetMode="External"/><Relationship Id="rId5" Type="http://schemas.openxmlformats.org/officeDocument/2006/relationships/hyperlink" Target="https://www.unicef.org.uk/rights-respecting-schools/charter-guidance/" TargetMode="External"/><Relationship Id="rId10" Type="http://schemas.openxmlformats.org/officeDocument/2006/relationships/hyperlink" Target="https://www.unicef.org.uk/rights-respecting-schools/resources/teaching-resources/guidance-assemblies-lessons/child-friendly-crc-text-and-icons/" TargetMode="External"/><Relationship Id="rId4" Type="http://schemas.openxmlformats.org/officeDocument/2006/relationships/hyperlink" Target="https://www.unicef.org.uk/rights-respecting-schools/wp-content/uploads/sites/4/2023/07/article-of-the-week_articles-42.pptx" TargetMode="External"/><Relationship Id="rId9" Type="http://schemas.openxmlformats.org/officeDocument/2006/relationships/hyperlink" Target="https://www.unicef.org.uk/rights-respecting-schools/resources/teaching-resources/guidance-assemblies-lessons/abcde-of-righ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www.unicef.org.uk/rights-respecting-schools/resources/teaching-resources/guidance-assemblies-lessons/child-friendly-crc-text-and-ic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boys sitting at a table&#10;&#10;Description automatically generated">
            <a:extLst>
              <a:ext uri="{FF2B5EF4-FFF2-40B4-BE49-F238E27FC236}">
                <a16:creationId xmlns:a16="http://schemas.microsoft.com/office/drawing/2014/main" id="{7F8C8152-58C0-26E0-B0C3-8586D23A69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856" y="-366442"/>
            <a:ext cx="12340856" cy="7224441"/>
          </a:xfrm>
          <a:prstGeom prst="rect">
            <a:avLst/>
          </a:prstGeom>
        </p:spPr>
      </p:pic>
      <p:pic>
        <p:nvPicPr>
          <p:cNvPr id="9" name="Picture 8">
            <a:extLst>
              <a:ext uri="{FF2B5EF4-FFF2-40B4-BE49-F238E27FC236}">
                <a16:creationId xmlns:a16="http://schemas.microsoft.com/office/drawing/2014/main" id="{F9DE3283-57E7-2EC0-E922-25CE00D95C1C}"/>
              </a:ext>
            </a:extLst>
          </p:cNvPr>
          <p:cNvPicPr>
            <a:picLocks noChangeAspect="1"/>
          </p:cNvPicPr>
          <p:nvPr/>
        </p:nvPicPr>
        <p:blipFill>
          <a:blip r:embed="rId4"/>
          <a:stretch>
            <a:fillRect/>
          </a:stretch>
        </p:blipFill>
        <p:spPr>
          <a:xfrm>
            <a:off x="399920" y="4572000"/>
            <a:ext cx="4216761" cy="2034101"/>
          </a:xfrm>
          <a:prstGeom prst="rect">
            <a:avLst/>
          </a:prstGeom>
        </p:spPr>
      </p:pic>
      <p:pic>
        <p:nvPicPr>
          <p:cNvPr id="13" name="Picture 12">
            <a:extLst>
              <a:ext uri="{FF2B5EF4-FFF2-40B4-BE49-F238E27FC236}">
                <a16:creationId xmlns:a16="http://schemas.microsoft.com/office/drawing/2014/main" id="{17BB6C1E-0F1A-0620-FDA6-500640E05C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09958" y="1"/>
            <a:ext cx="2138010" cy="1771650"/>
          </a:xfrm>
          <a:prstGeom prst="rect">
            <a:avLst/>
          </a:prstGeom>
        </p:spPr>
      </p:pic>
      <p:sp>
        <p:nvSpPr>
          <p:cNvPr id="14" name="TextBox 13">
            <a:extLst>
              <a:ext uri="{FF2B5EF4-FFF2-40B4-BE49-F238E27FC236}">
                <a16:creationId xmlns:a16="http://schemas.microsoft.com/office/drawing/2014/main" id="{D71C7E3F-A6E5-3AEE-9721-CFEBC5DEAF18}"/>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UNICEF/Maule-</a:t>
            </a:r>
            <a:r>
              <a:rPr lang="en-GB" sz="800" b="0" i="0" dirty="0" err="1">
                <a:solidFill>
                  <a:schemeClr val="bg1"/>
                </a:solidFill>
                <a:effectLst/>
                <a:latin typeface="Univers LT Pro 45 Light" panose="020B0403020202020204" pitchFamily="34" charset="77"/>
              </a:rPr>
              <a:t>ffinch</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509449"/>
            <a:ext cx="7294409" cy="699404"/>
          </a:xfrm>
        </p:spPr>
        <p:txBody>
          <a:bodyPr/>
          <a:lstStyle/>
          <a:p>
            <a:r>
              <a:rPr lang="en-US" dirty="0"/>
              <a:t>SUGGESTED 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1EFAD85F-DD04-815A-2B2D-C67B94107201}"/>
              </a:ext>
            </a:extLst>
          </p:cNvPr>
          <p:cNvSpPr txBox="1"/>
          <p:nvPr/>
        </p:nvSpPr>
        <p:spPr>
          <a:xfrm>
            <a:off x="908254" y="2652737"/>
            <a:ext cx="2660581" cy="2308324"/>
          </a:xfrm>
          <a:prstGeom prst="rect">
            <a:avLst/>
          </a:prstGeom>
          <a:noFill/>
        </p:spPr>
        <p:txBody>
          <a:bodyPr wrap="square" rtlCol="0">
            <a:spAutoFit/>
          </a:bodyPr>
          <a:lstStyle/>
          <a:p>
            <a:pPr algn="ctr"/>
            <a:r>
              <a:rPr lang="en-GB" sz="1800" b="1" kern="100" dirty="0">
                <a:effectLst/>
                <a:latin typeface="Univers LT Pro 45 Light" panose="020B0403020202020204" pitchFamily="34" charset="0"/>
                <a:ea typeface="Calibri" panose="020F0502020204030204" pitchFamily="34" charset="0"/>
                <a:cs typeface="Times New Roman" panose="02020603050405020304" pitchFamily="18" charset="0"/>
              </a:rPr>
              <a:t>Rights Language</a:t>
            </a:r>
          </a:p>
          <a:p>
            <a:pPr algn="ct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In groups complete the </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hlinkClick r:id="rId4"/>
              </a:rPr>
              <a:t>RRSA Glossary</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sheet to refresh understanding of key rights terminology, such as rights holders and duty bearers.</a:t>
            </a:r>
          </a:p>
        </p:txBody>
      </p:sp>
      <p:sp>
        <p:nvSpPr>
          <p:cNvPr id="4" name="TextBox 3">
            <a:extLst>
              <a:ext uri="{FF2B5EF4-FFF2-40B4-BE49-F238E27FC236}">
                <a16:creationId xmlns:a16="http://schemas.microsoft.com/office/drawing/2014/main" id="{B6CC1C1B-DACE-4F53-4E0D-EE7B47379C7A}"/>
              </a:ext>
            </a:extLst>
          </p:cNvPr>
          <p:cNvSpPr txBox="1"/>
          <p:nvPr/>
        </p:nvSpPr>
        <p:spPr>
          <a:xfrm>
            <a:off x="4769439" y="2551097"/>
            <a:ext cx="2783137" cy="2862322"/>
          </a:xfrm>
          <a:prstGeom prst="rect">
            <a:avLst/>
          </a:prstGeom>
          <a:noFill/>
        </p:spPr>
        <p:txBody>
          <a:bodyPr wrap="square" rtlCol="0">
            <a:spAutoFit/>
          </a:bodyPr>
          <a:lstStyle/>
          <a:p>
            <a:pPr algn="ctr"/>
            <a:r>
              <a:rPr lang="en-GB" sz="1800" b="1" dirty="0">
                <a:effectLst/>
                <a:latin typeface="Univers LT Pro 45 Light" panose="020B0403020202020204" pitchFamily="34" charset="0"/>
                <a:ea typeface="Calibri" panose="020F0502020204030204" pitchFamily="34" charset="0"/>
                <a:cs typeface="Times New Roman" panose="02020603050405020304" pitchFamily="18" charset="0"/>
              </a:rPr>
              <a:t>Class Charters</a:t>
            </a:r>
          </a:p>
          <a:p>
            <a:pPr algn="ct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 Recap the </a:t>
            </a: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hlinkClick r:id="rId5"/>
              </a:rPr>
              <a:t>charter guidance</a:t>
            </a: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 How can your school/class charter become part of </a:t>
            </a:r>
            <a:r>
              <a:rPr lang="en-GB" sz="1800">
                <a:effectLst/>
                <a:latin typeface="Univers LT Pro 45 Light" panose="020B0403020202020204" pitchFamily="34" charset="0"/>
                <a:ea typeface="Calibri" panose="020F0502020204030204" pitchFamily="34" charset="0"/>
                <a:cs typeface="Times New Roman" panose="02020603050405020304" pitchFamily="18" charset="0"/>
              </a:rPr>
              <a:t>your day-to-day </a:t>
            </a: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conversations?</a:t>
            </a:r>
          </a:p>
          <a:p>
            <a:pPr algn="ctr"/>
            <a:r>
              <a:rPr lang="en-GB" sz="1800" dirty="0">
                <a:effectLst/>
                <a:latin typeface="Univers LT Pro 45 Light" panose="020B0403020202020204" pitchFamily="34" charset="0"/>
                <a:ea typeface="Calibri" panose="020F0502020204030204" pitchFamily="34" charset="0"/>
                <a:cs typeface="Times New Roman" panose="02020603050405020304" pitchFamily="18" charset="0"/>
              </a:rPr>
              <a:t>Explore a range of scenarios where you could make reference to your charter. </a:t>
            </a:r>
          </a:p>
        </p:txBody>
      </p:sp>
      <p:sp>
        <p:nvSpPr>
          <p:cNvPr id="5" name="TextBox 4">
            <a:extLst>
              <a:ext uri="{FF2B5EF4-FFF2-40B4-BE49-F238E27FC236}">
                <a16:creationId xmlns:a16="http://schemas.microsoft.com/office/drawing/2014/main" id="{EF123280-E7B4-3763-86B6-857B7E479145}"/>
              </a:ext>
            </a:extLst>
          </p:cNvPr>
          <p:cNvSpPr txBox="1"/>
          <p:nvPr/>
        </p:nvSpPr>
        <p:spPr>
          <a:xfrm>
            <a:off x="8730013" y="2514238"/>
            <a:ext cx="2612571" cy="2031325"/>
          </a:xfrm>
          <a:prstGeom prst="rect">
            <a:avLst/>
          </a:prstGeom>
          <a:noFill/>
        </p:spPr>
        <p:txBody>
          <a:bodyPr wrap="square" rtlCol="0">
            <a:spAutoFit/>
          </a:bodyPr>
          <a:lstStyle/>
          <a:p>
            <a:pPr algn="ctr"/>
            <a:r>
              <a:rPr lang="en-GB" sz="1800" b="1" kern="100" dirty="0">
                <a:effectLst/>
                <a:latin typeface="Univers LT Pro 45 Light" panose="020B0403020202020204" pitchFamily="34" charset="0"/>
                <a:ea typeface="Calibri" panose="020F0502020204030204" pitchFamily="34" charset="0"/>
                <a:cs typeface="Times New Roman" panose="02020603050405020304" pitchFamily="18" charset="0"/>
              </a:rPr>
              <a:t>ABCDE of Rights </a:t>
            </a:r>
          </a:p>
          <a:p>
            <a:pPr algn="ct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Use the </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hlinkClick r:id="rId6"/>
              </a:rPr>
              <a:t>ABCDE resource</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to explore how we can promote these concepts around school.  Feedback ideas and agree next steps.</a:t>
            </a:r>
          </a:p>
        </p:txBody>
      </p:sp>
    </p:spTree>
    <p:extLst>
      <p:ext uri="{BB962C8B-B14F-4D97-AF65-F5344CB8AC3E}">
        <p14:creationId xmlns:p14="http://schemas.microsoft.com/office/powerpoint/2010/main" val="279970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dirty="0"/>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a:lstStyle/>
          <a:p>
            <a:r>
              <a:rPr lang="en-GB" dirty="0">
                <a:solidFill>
                  <a:schemeClr val="bg1"/>
                </a:solidFill>
              </a:rPr>
              <a:t>Don’t forget that all back copies of Article of the Week can be found </a:t>
            </a:r>
            <a:r>
              <a:rPr lang="en-GB" dirty="0">
                <a:solidFill>
                  <a:schemeClr val="bg1"/>
                </a:solidFill>
                <a:hlinkClick r:id="rId3">
                  <a:extLst>
                    <a:ext uri="{A12FA001-AC4F-418D-AE19-62706E023703}">
                      <ahyp:hlinkClr xmlns:ahyp="http://schemas.microsoft.com/office/drawing/2018/hyperlinkcolor" val="tx"/>
                    </a:ext>
                  </a:extLst>
                </a:hlinkClick>
              </a:rPr>
              <a:t>here</a:t>
            </a:r>
            <a:r>
              <a:rPr lang="en-GB" dirty="0">
                <a:solidFill>
                  <a:schemeClr val="bg1"/>
                </a:solidFill>
              </a:rPr>
              <a:t>.  You might find the </a:t>
            </a:r>
            <a:r>
              <a:rPr lang="en-GB" dirty="0">
                <a:solidFill>
                  <a:schemeClr val="bg1"/>
                </a:solidFill>
                <a:hlinkClick r:id="rId4">
                  <a:extLst>
                    <a:ext uri="{A12FA001-AC4F-418D-AE19-62706E023703}">
                      <ahyp:hlinkClr xmlns:ahyp="http://schemas.microsoft.com/office/drawing/2018/hyperlinkcolor" val="tx"/>
                    </a:ext>
                  </a:extLst>
                </a:hlinkClick>
              </a:rPr>
              <a:t>Article 42 pack</a:t>
            </a:r>
            <a:r>
              <a:rPr lang="en-GB" dirty="0">
                <a:solidFill>
                  <a:schemeClr val="bg1"/>
                </a:solidFill>
              </a:rPr>
              <a:t> particularly relevant to support pupils engagement in your Rights Respecting School journey. </a:t>
            </a:r>
          </a:p>
        </p:txBody>
      </p:sp>
      <p:sp>
        <p:nvSpPr>
          <p:cNvPr id="6" name="TextBox 5">
            <a:extLst>
              <a:ext uri="{FF2B5EF4-FFF2-40B4-BE49-F238E27FC236}">
                <a16:creationId xmlns:a16="http://schemas.microsoft.com/office/drawing/2014/main" id="{4386A967-3C6A-3B65-26FA-F7913076689F}"/>
              </a:ext>
            </a:extLst>
          </p:cNvPr>
          <p:cNvSpPr txBox="1"/>
          <p:nvPr/>
        </p:nvSpPr>
        <p:spPr>
          <a:xfrm>
            <a:off x="632807" y="2293405"/>
            <a:ext cx="10450286" cy="2829814"/>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Charter Guidance</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Articles in Action</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Myths and Misconceptions</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RRSA Glossary</a:t>
            </a:r>
            <a:endParaRPr lang="en-GB" sz="2400" kern="100"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ABCDE of Rights </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Child friendly CRC and Icons</a:t>
            </a:r>
            <a:endPar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2400" kern="100" dirty="0">
                <a:solidFill>
                  <a:srgbClr val="FFFF00"/>
                </a:solidFill>
                <a:effectLst/>
                <a:latin typeface="Arial" panose="020B060402020202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Features of a Rights Respecting Classroom</a:t>
            </a:r>
            <a:endParaRPr lang="en-GB" sz="8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25517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dirty="0"/>
              <a:t>REFLECTION</a:t>
            </a:r>
          </a:p>
        </p:txBody>
      </p:sp>
      <p:sp>
        <p:nvSpPr>
          <p:cNvPr id="11" name="Text Placeholder 10">
            <a:extLst>
              <a:ext uri="{FF2B5EF4-FFF2-40B4-BE49-F238E27FC236}">
                <a16:creationId xmlns:a16="http://schemas.microsoft.com/office/drawing/2014/main" id="{E84187A1-4B13-FD1D-0491-0E5FA9420FCD}"/>
              </a:ext>
            </a:extLst>
          </p:cNvPr>
          <p:cNvSpPr>
            <a:spLocks noGrp="1"/>
          </p:cNvSpPr>
          <p:nvPr>
            <p:ph type="body" sz="quarter" idx="21"/>
          </p:nvPr>
        </p:nvSpPr>
        <p:spPr>
          <a:xfrm>
            <a:off x="528634" y="1834169"/>
            <a:ext cx="5305425" cy="2449596"/>
          </a:xfrm>
        </p:spPr>
        <p:txBody>
          <a:bodyPr>
            <a:normAutofit lnSpcReduction="10000"/>
          </a:bodyPr>
          <a:lstStyle/>
          <a:p>
            <a:r>
              <a:rPr lang="en-GB" sz="2400" kern="100" dirty="0">
                <a:effectLst/>
                <a:latin typeface="Arial" panose="020B0604020202020204" pitchFamily="34" charset="0"/>
                <a:ea typeface="Calibri" panose="020F0502020204030204" pitchFamily="34" charset="0"/>
                <a:cs typeface="Arial" panose="020B0604020202020204" pitchFamily="34" charset="0"/>
              </a:rPr>
              <a:t>Write down three things that you, personally, are going to do this term to bring rights to life with your pupils.</a:t>
            </a:r>
          </a:p>
          <a:p>
            <a:r>
              <a:rPr lang="en-GB" sz="2400" kern="100" dirty="0">
                <a:latin typeface="Arial" panose="020B0604020202020204" pitchFamily="34" charset="0"/>
                <a:ea typeface="Calibri" panose="020F0502020204030204" pitchFamily="34" charset="0"/>
                <a:cs typeface="Arial" panose="020B0604020202020204" pitchFamily="34" charset="0"/>
              </a:rPr>
              <a:t>Share your intentions with a colleague.</a:t>
            </a:r>
          </a:p>
          <a:p>
            <a:r>
              <a:rPr lang="en-GB" sz="2400" kern="100" dirty="0">
                <a:effectLst/>
                <a:latin typeface="Arial" panose="020B0604020202020204" pitchFamily="34" charset="0"/>
                <a:ea typeface="Calibri" panose="020F0502020204030204" pitchFamily="34" charset="0"/>
                <a:cs typeface="Arial" panose="020B0604020202020204" pitchFamily="34" charset="0"/>
              </a:rPr>
              <a:t>How will you support each other to realise these commitments?</a:t>
            </a:r>
          </a:p>
          <a:p>
            <a:endParaRPr lang="en-GB" dirty="0"/>
          </a:p>
        </p:txBody>
      </p:sp>
      <p:pic>
        <p:nvPicPr>
          <p:cNvPr id="4" name="Picture 3">
            <a:extLst>
              <a:ext uri="{FF2B5EF4-FFF2-40B4-BE49-F238E27FC236}">
                <a16:creationId xmlns:a16="http://schemas.microsoft.com/office/drawing/2014/main" id="{8108F9CD-87EE-EABB-A635-7917FA7158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5715000" y="381000"/>
            <a:ext cx="6858000" cy="6096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344954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624515" y="472562"/>
            <a:ext cx="3558350" cy="714793"/>
          </a:xfrm>
        </p:spPr>
        <p:txBody>
          <a:bodyPr/>
          <a:lstStyle/>
          <a:p>
            <a:r>
              <a:rPr lang="en-US" dirty="0"/>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624515" y="1532871"/>
            <a:ext cx="9180743" cy="959943"/>
          </a:xfrm>
          <a:prstGeom prst="rect">
            <a:avLst/>
          </a:prstGeom>
          <a:noFill/>
        </p:spPr>
        <p:txBody>
          <a:bodyPr wrap="square">
            <a:spAutoFit/>
          </a:bodyPr>
          <a:lstStyle/>
          <a:p>
            <a:pPr lvl="0">
              <a:lnSpc>
                <a:spcPct val="107000"/>
              </a:lnSpc>
            </a:pPr>
            <a:r>
              <a:rPr lang="en-GB" dirty="0">
                <a:latin typeface="Arial" panose="020B0604020202020204" pitchFamily="34" charset="0"/>
                <a:ea typeface="Times New Roman" panose="02020603050405020304" pitchFamily="18" charset="0"/>
                <a:cs typeface="Arial" panose="020B0604020202020204" pitchFamily="34" charset="0"/>
              </a:rPr>
              <a:t>Topic: Rights </a:t>
            </a:r>
            <a:r>
              <a:rPr lang="en-GB" dirty="0" err="1">
                <a:latin typeface="Arial" panose="020B0604020202020204" pitchFamily="34" charset="0"/>
                <a:ea typeface="Times New Roman" panose="02020603050405020304" pitchFamily="18" charset="0"/>
                <a:cs typeface="Arial" panose="020B0604020202020204" pitchFamily="34" charset="0"/>
              </a:rPr>
              <a:t>Refeshers</a:t>
            </a:r>
            <a:endParaRPr lang="en-GB" dirty="0">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dirty="0">
                <a:latin typeface="Arial" panose="020B0604020202020204" pitchFamily="34" charset="0"/>
                <a:ea typeface="Times New Roman" panose="02020603050405020304" pitchFamily="18" charset="0"/>
                <a:cs typeface="Arial" panose="020B0604020202020204" pitchFamily="34" charset="0"/>
              </a:rPr>
              <a:t>delivery information.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624515" y="2367147"/>
            <a:ext cx="10097914" cy="4490853"/>
          </a:xfrm>
          <a:prstGeom prst="rect">
            <a:avLst/>
          </a:prstGeom>
        </p:spPr>
        <p:txBody>
          <a:bodyPr vert="horz" lIns="0" tIns="45720" rIns="91440" bIns="45720" numCol="2" rtlCol="0">
            <a:norm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chemeClr val="tx1"/>
                </a:solidFill>
                <a:latin typeface="Arial" panose="020B0604020202020204" pitchFamily="34" charset="0"/>
                <a:cs typeface="Arial" panose="020B0604020202020204" pitchFamily="34" charset="0"/>
              </a:rPr>
              <a:t>Slide 3: Aims of the Session</a:t>
            </a:r>
          </a:p>
          <a:p>
            <a:pPr>
              <a:lnSpc>
                <a:spcPct val="150000"/>
              </a:lnSpc>
            </a:pPr>
            <a:r>
              <a:rPr lang="en-US" dirty="0">
                <a:solidFill>
                  <a:schemeClr val="tx1"/>
                </a:solidFill>
                <a:latin typeface="Arial" panose="020B0604020202020204" pitchFamily="34" charset="0"/>
                <a:cs typeface="Arial" panose="020B0604020202020204" pitchFamily="34" charset="0"/>
              </a:rPr>
              <a:t>Slide 4: Three ways to use this pack </a:t>
            </a:r>
          </a:p>
          <a:p>
            <a:pPr>
              <a:lnSpc>
                <a:spcPct val="150000"/>
              </a:lnSpc>
            </a:pPr>
            <a:r>
              <a:rPr lang="en-US" dirty="0">
                <a:solidFill>
                  <a:schemeClr val="tx1"/>
                </a:solidFill>
                <a:latin typeface="Arial" panose="020B0604020202020204" pitchFamily="34" charset="0"/>
                <a:cs typeface="Arial" panose="020B0604020202020204" pitchFamily="34" charset="0"/>
              </a:rPr>
              <a:t>Slide 5 : Introducing this month’s Spotlight</a:t>
            </a:r>
          </a:p>
          <a:p>
            <a:pPr>
              <a:lnSpc>
                <a:spcPct val="150000"/>
              </a:lnSpc>
            </a:pPr>
            <a:r>
              <a:rPr lang="en-US" dirty="0">
                <a:solidFill>
                  <a:schemeClr val="tx1"/>
                </a:solidFill>
                <a:latin typeface="Arial" panose="020B0604020202020204" pitchFamily="34" charset="0"/>
                <a:cs typeface="Arial" panose="020B0604020202020204" pitchFamily="34" charset="0"/>
              </a:rPr>
              <a:t>Slide 6: Thank you</a:t>
            </a:r>
          </a:p>
          <a:p>
            <a:pPr>
              <a:lnSpc>
                <a:spcPct val="150000"/>
              </a:lnSpc>
            </a:pPr>
            <a:r>
              <a:rPr lang="en-US" dirty="0">
                <a:solidFill>
                  <a:schemeClr val="tx1"/>
                </a:solidFill>
                <a:latin typeface="Arial" panose="020B0604020202020204" pitchFamily="34" charset="0"/>
                <a:cs typeface="Arial" panose="020B0604020202020204" pitchFamily="34" charset="0"/>
              </a:rPr>
              <a:t>Slide 7: Links to RRSA Outcomes</a:t>
            </a:r>
          </a:p>
          <a:p>
            <a:pPr>
              <a:lnSpc>
                <a:spcPct val="150000"/>
              </a:lnSpc>
            </a:pPr>
            <a:r>
              <a:rPr lang="en-US" dirty="0">
                <a:solidFill>
                  <a:schemeClr val="tx1"/>
                </a:solidFill>
                <a:latin typeface="Arial" panose="020B0604020202020204" pitchFamily="34" charset="0"/>
                <a:cs typeface="Arial" panose="020B0604020202020204" pitchFamily="34" charset="0"/>
              </a:rPr>
              <a:t>Slide 8: Links to Articles</a:t>
            </a:r>
          </a:p>
          <a:p>
            <a:pPr>
              <a:lnSpc>
                <a:spcPct val="150000"/>
              </a:lnSpc>
            </a:pPr>
            <a:endParaRPr lang="en-US" dirty="0">
              <a:solidFill>
                <a:schemeClr val="tx1"/>
              </a:solidFill>
              <a:latin typeface="Arial" panose="020B0604020202020204" pitchFamily="34" charset="0"/>
              <a:cs typeface="Arial" panose="020B0604020202020204" pitchFamily="34" charset="0"/>
            </a:endParaRPr>
          </a:p>
          <a:p>
            <a:pPr>
              <a:lnSpc>
                <a:spcPct val="150000"/>
              </a:lnSpc>
            </a:pPr>
            <a:endParaRPr lang="en-US" dirty="0">
              <a:solidFill>
                <a:schemeClr val="tx1"/>
              </a:solidFill>
              <a:latin typeface="Arial" panose="020B0604020202020204" pitchFamily="34" charset="0"/>
              <a:cs typeface="Arial" panose="020B0604020202020204" pitchFamily="34" charset="0"/>
            </a:endParaRPr>
          </a:p>
          <a:p>
            <a:pPr>
              <a:lnSpc>
                <a:spcPct val="150000"/>
              </a:lnSpc>
            </a:pPr>
            <a:r>
              <a:rPr lang="en-US" dirty="0">
                <a:solidFill>
                  <a:schemeClr val="tx1"/>
                </a:solidFill>
                <a:latin typeface="Arial" panose="020B0604020202020204" pitchFamily="34" charset="0"/>
                <a:cs typeface="Arial" panose="020B0604020202020204" pitchFamily="34" charset="0"/>
              </a:rPr>
              <a:t>Slide 9: Discussion Questions</a:t>
            </a:r>
          </a:p>
          <a:p>
            <a:pPr>
              <a:lnSpc>
                <a:spcPct val="150000"/>
              </a:lnSpc>
            </a:pPr>
            <a:r>
              <a:rPr lang="en-US" dirty="0">
                <a:solidFill>
                  <a:schemeClr val="tx1"/>
                </a:solidFill>
                <a:latin typeface="Arial" panose="020B0604020202020204" pitchFamily="34" charset="0"/>
                <a:cs typeface="Arial" panose="020B0604020202020204" pitchFamily="34" charset="0"/>
              </a:rPr>
              <a:t>Slide 10: Suggested Activities</a:t>
            </a:r>
          </a:p>
          <a:p>
            <a:pPr>
              <a:lnSpc>
                <a:spcPct val="150000"/>
              </a:lnSpc>
            </a:pPr>
            <a:r>
              <a:rPr lang="en-US" dirty="0">
                <a:solidFill>
                  <a:schemeClr val="tx1"/>
                </a:solidFill>
                <a:latin typeface="Arial" panose="020B0604020202020204" pitchFamily="34" charset="0"/>
                <a:cs typeface="Arial" panose="020B0604020202020204" pitchFamily="34" charset="0"/>
              </a:rPr>
              <a:t>Slide 11: Resources</a:t>
            </a:r>
          </a:p>
          <a:p>
            <a:pPr>
              <a:lnSpc>
                <a:spcPct val="150000"/>
              </a:lnSpc>
            </a:pPr>
            <a:r>
              <a:rPr lang="en-US" dirty="0">
                <a:solidFill>
                  <a:schemeClr val="tx1"/>
                </a:solidFill>
                <a:latin typeface="Arial" panose="020B0604020202020204" pitchFamily="34" charset="0"/>
                <a:cs typeface="Arial" panose="020B0604020202020204" pitchFamily="34" charset="0"/>
              </a:rPr>
              <a:t>Slide 12: Reflection</a:t>
            </a:r>
          </a:p>
          <a:p>
            <a:pPr>
              <a:lnSpc>
                <a:spcPct val="150000"/>
              </a:lnSpc>
            </a:pP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dirty="0"/>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rmAutofit fontScale="25000" lnSpcReduction="20000"/>
          </a:bodyPr>
          <a:lstStyle/>
          <a:p>
            <a:pPr marL="342900" lvl="0" indent="-342900">
              <a:lnSpc>
                <a:spcPct val="107000"/>
              </a:lnSpc>
              <a:buFont typeface="Symbol" panose="05050102010706020507" pitchFamily="18" charset="2"/>
              <a:buChar char=""/>
            </a:pPr>
            <a:r>
              <a:rPr lang="en-GB" sz="8000" kern="100" dirty="0">
                <a:effectLst/>
                <a:latin typeface="Arial" panose="020B0604020202020204" pitchFamily="34" charset="0"/>
                <a:ea typeface="Calibri" panose="020F0502020204030204" pitchFamily="34" charset="0"/>
                <a:cs typeface="Arial" panose="020B0604020202020204" pitchFamily="34" charset="0"/>
              </a:rPr>
              <a:t>To get your year off to a Rights </a:t>
            </a:r>
            <a:r>
              <a:rPr lang="en-GB" sz="8000" kern="100" dirty="0">
                <a:latin typeface="Arial" panose="020B0604020202020204" pitchFamily="34" charset="0"/>
                <a:ea typeface="Calibri" panose="020F0502020204030204" pitchFamily="34" charset="0"/>
                <a:cs typeface="Arial" panose="020B0604020202020204" pitchFamily="34" charset="0"/>
              </a:rPr>
              <a:t>R</a:t>
            </a:r>
            <a:r>
              <a:rPr lang="en-GB" sz="8000" kern="100" dirty="0">
                <a:effectLst/>
                <a:latin typeface="Arial" panose="020B0604020202020204" pitchFamily="34" charset="0"/>
                <a:ea typeface="Calibri" panose="020F0502020204030204" pitchFamily="34" charset="0"/>
                <a:cs typeface="Arial" panose="020B0604020202020204" pitchFamily="34" charset="0"/>
              </a:rPr>
              <a:t>especting start!</a:t>
            </a:r>
          </a:p>
          <a:p>
            <a:pPr marL="342900" lvl="0" indent="-342900">
              <a:lnSpc>
                <a:spcPct val="107000"/>
              </a:lnSpc>
              <a:buFont typeface="Symbol" panose="05050102010706020507" pitchFamily="18" charset="2"/>
              <a:buChar char=""/>
            </a:pPr>
            <a:r>
              <a:rPr lang="en-GB" sz="8000" kern="100" dirty="0">
                <a:effectLst/>
                <a:latin typeface="Arial"/>
                <a:ea typeface="Calibri"/>
                <a:cs typeface="Arial"/>
              </a:rPr>
              <a:t>To refresh understanding of the Rights Respecting Schools Award.</a:t>
            </a:r>
            <a:endParaRPr lang="en-GB" sz="8000" dirty="0">
              <a:latin typeface="Arial"/>
              <a:ea typeface="Calibri"/>
              <a:cs typeface="Arial"/>
            </a:endParaRPr>
          </a:p>
          <a:p>
            <a:pPr marL="342900" indent="-342900">
              <a:lnSpc>
                <a:spcPct val="107000"/>
              </a:lnSpc>
              <a:buFont typeface="Symbol" panose="05050102010706020507" pitchFamily="18" charset="2"/>
              <a:buChar char=""/>
            </a:pPr>
            <a:r>
              <a:rPr lang="en-GB" sz="8000" kern="100" dirty="0">
                <a:effectLst/>
                <a:latin typeface="Arial"/>
                <a:ea typeface="Calibri"/>
                <a:cs typeface="Arial"/>
              </a:rPr>
              <a:t>To recap the </a:t>
            </a:r>
            <a:r>
              <a:rPr lang="en-GB" sz="8000" kern="100" dirty="0">
                <a:latin typeface="Arial"/>
                <a:ea typeface="Calibri"/>
                <a:cs typeface="Arial"/>
              </a:rPr>
              <a:t>important rights concepts including: rights holder and duty bearers, the ABCDE of rights and creating charters.</a:t>
            </a:r>
            <a:endParaRPr lang="en-GB" sz="8000" kern="100" dirty="0">
              <a:effectLst/>
              <a:latin typeface="Arial"/>
              <a:ea typeface="Calibri"/>
              <a:cs typeface="Arial"/>
            </a:endParaRP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dirty="0"/>
              <a:t>THREE 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dirty="0"/>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616935" y="2570394"/>
            <a:ext cx="5305425" cy="37641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pPr>
            <a:endParaRPr lang="en-GB" kern="1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mj-lt"/>
              <a:buAutoNum type="arabicPeriod"/>
            </a:pPr>
            <a:r>
              <a:rPr lang="en-GB" b="1" kern="100" dirty="0">
                <a:solidFill>
                  <a:srgbClr val="00B0F0"/>
                </a:solidFill>
                <a:latin typeface="Arial" panose="020B0604020202020204" pitchFamily="34" charset="0"/>
                <a:ea typeface="Calibri" panose="020F0502020204030204" pitchFamily="34" charset="0"/>
                <a:cs typeface="Arial" panose="020B0604020202020204" pitchFamily="34" charset="0"/>
              </a:rPr>
              <a:t>If time is tight, </a:t>
            </a:r>
            <a:r>
              <a:rPr lang="en-GB" kern="100" dirty="0">
                <a:latin typeface="Arial" panose="020B0604020202020204" pitchFamily="34" charset="0"/>
                <a:ea typeface="Calibri" panose="020F0502020204030204" pitchFamily="34" charset="0"/>
                <a:cs typeface="Arial" panose="020B0604020202020204" pitchFamily="34" charset="0"/>
              </a:rPr>
              <a:t>use the ‘Spotlight on…’ slide and choose from the key discussion questions to explore with your colleagues. You may want to ask colleagues to consider a question before the session. </a:t>
            </a:r>
          </a:p>
          <a:p>
            <a:pPr marL="342900" indent="-342900">
              <a:lnSpc>
                <a:spcPct val="107000"/>
              </a:lnSpc>
              <a:buFont typeface="+mj-lt"/>
              <a:buAutoNum type="arabicPeriod"/>
            </a:pPr>
            <a:r>
              <a:rPr lang="en-GB" b="1" kern="100" dirty="0">
                <a:solidFill>
                  <a:srgbClr val="00B0F0"/>
                </a:solidFill>
                <a:latin typeface="Arial" panose="020B0604020202020204" pitchFamily="34" charset="0"/>
                <a:ea typeface="Calibri" panose="020F0502020204030204" pitchFamily="34" charset="0"/>
                <a:cs typeface="Arial" panose="020B0604020202020204" pitchFamily="34" charset="0"/>
              </a:rPr>
              <a:t>If you have longer, </a:t>
            </a:r>
            <a:r>
              <a:rPr lang="en-GB" kern="100" dirty="0">
                <a:latin typeface="Arial" panose="020B0604020202020204" pitchFamily="34" charset="0"/>
                <a:ea typeface="Calibri" panose="020F0502020204030204" pitchFamily="34" charset="0"/>
                <a:cs typeface="Arial" panose="020B0604020202020204" pitchFamily="34" charset="0"/>
              </a:rPr>
              <a:t>you can also choose some of the activities to explore.</a:t>
            </a:r>
          </a:p>
          <a:p>
            <a:pPr marL="342900" indent="-342900">
              <a:lnSpc>
                <a:spcPct val="107000"/>
              </a:lnSpc>
              <a:spcAft>
                <a:spcPts val="800"/>
              </a:spcAft>
              <a:buFont typeface="+mj-lt"/>
              <a:buAutoNum type="arabicPeriod"/>
            </a:pPr>
            <a:r>
              <a:rPr lang="en-GB" b="1" kern="100" dirty="0">
                <a:solidFill>
                  <a:srgbClr val="00B0F0"/>
                </a:solidFill>
                <a:latin typeface="Arial" panose="020B0604020202020204" pitchFamily="34" charset="0"/>
                <a:ea typeface="Calibri" panose="020F0502020204030204" pitchFamily="34" charset="0"/>
                <a:cs typeface="Arial" panose="020B0604020202020204" pitchFamily="34" charset="0"/>
              </a:rPr>
              <a:t>You may wish </a:t>
            </a:r>
            <a:r>
              <a:rPr lang="en-GB" kern="100" dirty="0">
                <a:latin typeface="Arial" panose="020B0604020202020204" pitchFamily="34" charset="0"/>
                <a:ea typeface="Calibri" panose="020F0502020204030204" pitchFamily="34" charset="0"/>
                <a:cs typeface="Arial" panose="020B0604020202020204" pitchFamily="34" charset="0"/>
              </a:rPr>
              <a:t>to cover the content over a      number of staff meeting sessions.</a:t>
            </a:r>
            <a:endParaRPr lang="en-GB" sz="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EF7618A-F0BA-452F-894F-6678C49ABFED}"/>
              </a:ext>
            </a:extLst>
          </p:cNvPr>
          <p:cNvSpPr txBox="1"/>
          <p:nvPr/>
        </p:nvSpPr>
        <p:spPr>
          <a:xfrm>
            <a:off x="6454749" y="1798659"/>
            <a:ext cx="5467611" cy="959943"/>
          </a:xfrm>
          <a:prstGeom prst="rect">
            <a:avLst/>
          </a:prstGeom>
          <a:noFill/>
        </p:spPr>
        <p:txBody>
          <a:bodyPr wrap="square">
            <a:spAutoFit/>
          </a:bodyPr>
          <a:lstStyle/>
          <a:p>
            <a:pPr>
              <a:lnSpc>
                <a:spcPct val="107000"/>
              </a:lnSpc>
            </a:pPr>
            <a:r>
              <a:rPr lang="en-GB" kern="100" dirty="0">
                <a:latin typeface="Arial" panose="020B0604020202020204" pitchFamily="34" charset="0"/>
                <a:ea typeface="Calibri" panose="020F0502020204030204" pitchFamily="34" charset="0"/>
                <a:cs typeface="Arial" panose="020B0604020202020204" pitchFamily="34" charset="0"/>
              </a:rPr>
              <a:t>Read through the slides and notes pages to identify the most relevant activities for your colleagues and any preparation or resources needed. </a:t>
            </a:r>
          </a:p>
        </p:txBody>
      </p:sp>
    </p:spTree>
    <p:extLst>
      <p:ext uri="{BB962C8B-B14F-4D97-AF65-F5344CB8AC3E}">
        <p14:creationId xmlns:p14="http://schemas.microsoft.com/office/powerpoint/2010/main" val="4159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dirty="0"/>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528741" y="1631177"/>
            <a:ext cx="10644996" cy="3552254"/>
          </a:xfrm>
          <a:prstGeom prst="rect">
            <a:avLst/>
          </a:prstGeom>
          <a:noFill/>
        </p:spPr>
        <p:txBody>
          <a:bodyPr wrap="square" rtlCol="0">
            <a:spAutoFit/>
          </a:bodyPr>
          <a:lstStyle/>
          <a:p>
            <a:pPr>
              <a:lnSpc>
                <a:spcPct val="107000"/>
              </a:lnSpc>
              <a:spcAft>
                <a:spcPts val="800"/>
              </a:spcAft>
            </a:pPr>
            <a:r>
              <a:rPr lang="en-GB" sz="1800" b="1" kern="100" dirty="0">
                <a:effectLst/>
                <a:latin typeface="Univers LT Pro 45 Light" panose="020B0403020202020204" pitchFamily="34" charset="0"/>
                <a:ea typeface="Calibri" panose="020F0502020204030204" pitchFamily="34" charset="0"/>
                <a:cs typeface="Times New Roman" panose="02020603050405020304" pitchFamily="18" charset="0"/>
              </a:rPr>
              <a:t>Refreshing Rights</a:t>
            </a:r>
          </a:p>
          <a:p>
            <a:pPr>
              <a:lnSpc>
                <a:spcPct val="107000"/>
              </a:lnSpc>
              <a:spcAft>
                <a:spcPts val="800"/>
              </a:spcAft>
            </a:pPr>
            <a:endPar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As a school involved in the RRSA, it is important that we, as staff, are clear about the key concepts, ideas and principles that underpin this approach. </a:t>
            </a: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This session will give us some time and space to refresh our knowledge and understanding so that we can get our year off to a rights respecting start. </a:t>
            </a: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Being a Rights Respecting School is special, we are one of around 5000 schools, across the UK, working with UNICEF UK to embed and promote children’s rights.</a:t>
            </a:r>
          </a:p>
          <a:p>
            <a:pP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This is really significant work, and is appreciated by UNICEF UK, and we should not underestimate its importance. </a:t>
            </a:r>
          </a:p>
        </p:txBody>
      </p:sp>
    </p:spTree>
    <p:extLst>
      <p:ext uri="{BB962C8B-B14F-4D97-AF65-F5344CB8AC3E}">
        <p14:creationId xmlns:p14="http://schemas.microsoft.com/office/powerpoint/2010/main" val="677462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4043259" cy="714793"/>
          </a:xfrm>
        </p:spPr>
        <p:txBody>
          <a:bodyPr/>
          <a:lstStyle/>
          <a:p>
            <a:r>
              <a:rPr lang="en-US" dirty="0"/>
              <a:t>THANK YOU!</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7392" y="103124"/>
            <a:ext cx="2382983" cy="1222466"/>
          </a:xfrm>
          <a:prstGeom prst="rect">
            <a:avLst/>
          </a:prstGeom>
        </p:spPr>
      </p:pic>
      <p:sp>
        <p:nvSpPr>
          <p:cNvPr id="26" name="TextBox 25">
            <a:extLst>
              <a:ext uri="{FF2B5EF4-FFF2-40B4-BE49-F238E27FC236}">
                <a16:creationId xmlns:a16="http://schemas.microsoft.com/office/drawing/2014/main" id="{C32CA361-86A3-544A-EAB3-0B0F77D5B03B}"/>
              </a:ext>
            </a:extLst>
          </p:cNvPr>
          <p:cNvSpPr txBox="1"/>
          <p:nvPr/>
        </p:nvSpPr>
        <p:spPr>
          <a:xfrm>
            <a:off x="4102355" y="6121499"/>
            <a:ext cx="3987289" cy="646331"/>
          </a:xfrm>
          <a:prstGeom prst="rect">
            <a:avLst/>
          </a:prstGeom>
          <a:noFill/>
        </p:spPr>
        <p:txBody>
          <a:bodyPr wrap="square" rtlCol="0">
            <a:spAutoFit/>
          </a:bodyPr>
          <a:lstStyle/>
          <a:p>
            <a:pPr algn="ctr"/>
            <a:r>
              <a:rPr lang="en-GB" dirty="0">
                <a:solidFill>
                  <a:srgbClr val="00AEEF"/>
                </a:solidFill>
                <a:latin typeface="Arial" panose="020B0604020202020204" pitchFamily="34" charset="0"/>
                <a:cs typeface="Arial" panose="020B0604020202020204" pitchFamily="34" charset="0"/>
              </a:rPr>
              <a:t>Olivia Colman UNICEF UK President thanks Rights Respecting Schools.</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66382" y="996362"/>
            <a:ext cx="8928898" cy="5361610"/>
          </a:xfrm>
          <a:prstGeom prst="rect">
            <a:avLst/>
          </a:prstGeom>
        </p:spPr>
      </p:pic>
      <p:pic>
        <p:nvPicPr>
          <p:cNvPr id="4" name="RS205546_20230605_Olivia_Colman_RRSA_16x9_01">
            <a:hlinkClick r:id="" action="ppaction://media"/>
            <a:extLst>
              <a:ext uri="{FF2B5EF4-FFF2-40B4-BE49-F238E27FC236}">
                <a16:creationId xmlns:a16="http://schemas.microsoft.com/office/drawing/2014/main" id="{2B500216-0BAC-DAB0-E16A-CE24E0E31DD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97518" y="1876245"/>
            <a:ext cx="6818481" cy="3835396"/>
          </a:xfrm>
          <a:prstGeom prst="rect">
            <a:avLst/>
          </a:prstGeom>
        </p:spPr>
      </p:pic>
    </p:spTree>
    <p:extLst>
      <p:ext uri="{BB962C8B-B14F-4D97-AF65-F5344CB8AC3E}">
        <p14:creationId xmlns:p14="http://schemas.microsoft.com/office/powerpoint/2010/main" val="4168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7478297" cy="1253402"/>
          </a:xfrm>
        </p:spPr>
        <p:txBody>
          <a:bodyPr/>
          <a:lstStyle/>
          <a:p>
            <a:r>
              <a:rPr lang="en-US" dirty="0"/>
              <a:t>THE THREE STRANDS OF RRSA – a reminder</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1994270"/>
            <a:ext cx="11360726" cy="4630307"/>
          </a:xfrm>
          <a:prstGeom prst="rect">
            <a:avLst/>
          </a:prstGeom>
          <a:noFill/>
        </p:spPr>
        <p:txBody>
          <a:bodyPr wrap="square">
            <a:spAutoFit/>
          </a:bodyPr>
          <a:lstStyle/>
          <a:p>
            <a:pPr lvl="0">
              <a:lnSpc>
                <a:spcPct val="107000"/>
              </a:lnSpc>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A: TEACHING AND LEARNING ABOUT RIGHTS </a:t>
            </a:r>
          </a:p>
          <a:p>
            <a:pPr lvl="0">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The United Nations Convention on the Rights of the Child (CRC) is made known to children, young people and adults, who use this shared understanding to work for improved child wellbeing, school improvement, global justice and sustainable living.</a:t>
            </a:r>
          </a:p>
          <a:p>
            <a:pPr lvl="0">
              <a:lnSpc>
                <a:spcPct val="107000"/>
              </a:lnSpc>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B:  TEACHING AND LEARNING THROUGH RIGHTS – ETHOS AND RELATIONSHIPS</a:t>
            </a:r>
          </a:p>
          <a:p>
            <a:pPr lvl="0">
              <a:lnSpc>
                <a:spcPct val="107000"/>
              </a:lnSpc>
              <a:spcAft>
                <a:spcPts val="8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Actions and decisions affecting children are rooted in, reviewed and resolved through rights. Children, young people and adults collaborate to develop and maintain a school community based on equality, dignity, respect, non-discrimination and participation; this includes learning and teaching in a way that respects the rights of both educators and learners and promotes wellbeing.</a:t>
            </a:r>
          </a:p>
          <a:p>
            <a:pPr>
              <a:lnSpc>
                <a:spcPct val="107000"/>
              </a:lnSpc>
              <a:spcAft>
                <a:spcPts val="800"/>
              </a:spcAft>
            </a:pPr>
            <a:r>
              <a:rPr lang="en-GB" sz="1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C:  TEACHING AND LEARNING FOR RIGHTS – PARTICIPATION, EMPOWERMENT AND ACTION</a:t>
            </a:r>
          </a:p>
          <a:p>
            <a:pPr lvl="0">
              <a:lnSpc>
                <a:spcPct val="107000"/>
              </a:lnSpc>
              <a:spcAft>
                <a:spcPts val="8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Children are empowered to enjoy and exercise their rights and to promote the rights of others locally and globally. Duty bearers are accountable for ensuring that children experience their rights.</a:t>
            </a:r>
          </a:p>
          <a:p>
            <a:pPr lvl="0">
              <a:lnSpc>
                <a:spcPct val="107000"/>
              </a:lnSpc>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5892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304110"/>
            <a:ext cx="6031462" cy="699404"/>
          </a:xfrm>
        </p:spPr>
        <p:txBody>
          <a:bodyPr/>
          <a:lstStyle/>
          <a:p>
            <a:r>
              <a:rPr lang="en-US" dirty="0"/>
              <a:t>LINKS TO ARTICLES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1629" y="615530"/>
            <a:ext cx="2344734" cy="1130142"/>
          </a:xfrm>
          <a:prstGeom prst="rect">
            <a:avLst/>
          </a:prstGeom>
        </p:spPr>
      </p:pic>
      <p:pic>
        <p:nvPicPr>
          <p:cNvPr id="5" name="Graphic 4">
            <a:extLst>
              <a:ext uri="{FF2B5EF4-FFF2-40B4-BE49-F238E27FC236}">
                <a16:creationId xmlns:a16="http://schemas.microsoft.com/office/drawing/2014/main" id="{012EB99A-F625-5F5C-FC80-0A381C8D6D2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66804" y="1730618"/>
            <a:ext cx="1702529" cy="2270039"/>
          </a:xfrm>
          <a:prstGeom prst="rect">
            <a:avLst/>
          </a:prstGeom>
        </p:spPr>
      </p:pic>
      <p:pic>
        <p:nvPicPr>
          <p:cNvPr id="7" name="Picture 6" descr="A close up of a sign&#10;&#10;Description automatically generated">
            <a:extLst>
              <a:ext uri="{FF2B5EF4-FFF2-40B4-BE49-F238E27FC236}">
                <a16:creationId xmlns:a16="http://schemas.microsoft.com/office/drawing/2014/main" id="{0669FAB1-A7AA-63F1-D41E-3AE7CAF755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32457" y="1730619"/>
            <a:ext cx="1702529" cy="2269238"/>
          </a:xfrm>
          <a:prstGeom prst="rect">
            <a:avLst/>
          </a:prstGeom>
        </p:spPr>
      </p:pic>
      <p:pic>
        <p:nvPicPr>
          <p:cNvPr id="8" name="Graphic 7">
            <a:extLst>
              <a:ext uri="{FF2B5EF4-FFF2-40B4-BE49-F238E27FC236}">
                <a16:creationId xmlns:a16="http://schemas.microsoft.com/office/drawing/2014/main" id="{4D5CF158-9BCC-3697-2C16-DE9EEEE482A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01150" y="1730618"/>
            <a:ext cx="1702529" cy="2270039"/>
          </a:xfrm>
          <a:prstGeom prst="rect">
            <a:avLst/>
          </a:prstGeom>
        </p:spPr>
      </p:pic>
      <p:pic>
        <p:nvPicPr>
          <p:cNvPr id="9" name="Graphic 8">
            <a:extLst>
              <a:ext uri="{FF2B5EF4-FFF2-40B4-BE49-F238E27FC236}">
                <a16:creationId xmlns:a16="http://schemas.microsoft.com/office/drawing/2014/main" id="{0CF6E919-F326-F5B9-51F3-8585305AC0D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332457" y="4164416"/>
            <a:ext cx="1702528" cy="2270038"/>
          </a:xfrm>
          <a:prstGeom prst="rect">
            <a:avLst/>
          </a:prstGeom>
        </p:spPr>
      </p:pic>
      <p:pic>
        <p:nvPicPr>
          <p:cNvPr id="10" name="Graphic 9">
            <a:extLst>
              <a:ext uri="{FF2B5EF4-FFF2-40B4-BE49-F238E27FC236}">
                <a16:creationId xmlns:a16="http://schemas.microsoft.com/office/drawing/2014/main" id="{0E77BE56-7FE7-B884-3BB4-E13E69AFCBF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177404" y="4164416"/>
            <a:ext cx="1702529" cy="2270039"/>
          </a:xfrm>
          <a:prstGeom prst="rect">
            <a:avLst/>
          </a:prstGeom>
        </p:spPr>
      </p:pic>
      <p:pic>
        <p:nvPicPr>
          <p:cNvPr id="11" name="Graphic 10">
            <a:extLst>
              <a:ext uri="{FF2B5EF4-FFF2-40B4-BE49-F238E27FC236}">
                <a16:creationId xmlns:a16="http://schemas.microsoft.com/office/drawing/2014/main" id="{D0924D48-2AD3-76BC-7B6E-0E75A31F5A3A}"/>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014597" y="4182347"/>
            <a:ext cx="1689081" cy="2252108"/>
          </a:xfrm>
          <a:prstGeom prst="rect">
            <a:avLst/>
          </a:prstGeom>
        </p:spPr>
      </p:pic>
    </p:spTree>
    <p:extLst>
      <p:ext uri="{BB962C8B-B14F-4D97-AF65-F5344CB8AC3E}">
        <p14:creationId xmlns:p14="http://schemas.microsoft.com/office/powerpoint/2010/main" val="3664343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575496"/>
            <a:ext cx="7570017" cy="699404"/>
          </a:xfrm>
          <a:solidFill>
            <a:srgbClr val="00AEEF"/>
          </a:solidFill>
        </p:spPr>
        <p:txBody>
          <a:bodyPr/>
          <a:lstStyle/>
          <a:p>
            <a:r>
              <a:rPr lang="en-US" dirty="0"/>
              <a:t>DISCUSSION QUESTIONS</a:t>
            </a:r>
          </a:p>
        </p:txBody>
      </p:sp>
      <p:sp>
        <p:nvSpPr>
          <p:cNvPr id="21" name="Oval 20">
            <a:extLst>
              <a:ext uri="{FF2B5EF4-FFF2-40B4-BE49-F238E27FC236}">
                <a16:creationId xmlns:a16="http://schemas.microsoft.com/office/drawing/2014/main" id="{9E77878A-8B8B-D9BA-EBC7-487B89748F05}"/>
              </a:ext>
            </a:extLst>
          </p:cNvPr>
          <p:cNvSpPr/>
          <p:nvPr/>
        </p:nvSpPr>
        <p:spPr>
          <a:xfrm>
            <a:off x="224321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6118510"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5" name="TextBox 4">
            <a:extLst>
              <a:ext uri="{FF2B5EF4-FFF2-40B4-BE49-F238E27FC236}">
                <a16:creationId xmlns:a16="http://schemas.microsoft.com/office/drawing/2014/main" id="{9C879093-8A3E-C665-EE69-5AF4E0749111}"/>
              </a:ext>
            </a:extLst>
          </p:cNvPr>
          <p:cNvSpPr txBox="1"/>
          <p:nvPr/>
        </p:nvSpPr>
        <p:spPr>
          <a:xfrm>
            <a:off x="2989646" y="2632965"/>
            <a:ext cx="2373086" cy="2549159"/>
          </a:xfrm>
          <a:prstGeom prst="rect">
            <a:avLst/>
          </a:prstGeom>
          <a:noFill/>
        </p:spPr>
        <p:txBody>
          <a:bodyPr wrap="square" rtlCol="0">
            <a:spAutoFit/>
          </a:bodyPr>
          <a:lstStyle/>
          <a:p>
            <a:pPr lvl="0" algn="ctr">
              <a:lnSpc>
                <a:spcPct val="107000"/>
              </a:lnSpc>
              <a:spcAft>
                <a:spcPts val="800"/>
              </a:spcAft>
            </a:pPr>
            <a:r>
              <a:rPr lang="en-GB" sz="1800" b="1" kern="100" dirty="0">
                <a:effectLst/>
                <a:latin typeface="Univers LT Pro 45 Light" panose="020B0403020202020204" pitchFamily="34" charset="0"/>
                <a:ea typeface="Calibri" panose="020F0502020204030204" pitchFamily="34" charset="0"/>
                <a:cs typeface="Times New Roman" panose="02020603050405020304" pitchFamily="18" charset="0"/>
              </a:rPr>
              <a:t>The CRC</a:t>
            </a:r>
          </a:p>
          <a:p>
            <a:pPr lvl="0" algn="ct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Where does the  </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hlinkClick r:id="rId4"/>
              </a:rPr>
              <a:t>CRC</a:t>
            </a: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 and/or individual rights feature across our school day? Where can we develop clear explicit links?</a:t>
            </a:r>
          </a:p>
        </p:txBody>
      </p:sp>
      <p:sp>
        <p:nvSpPr>
          <p:cNvPr id="6" name="TextBox 5">
            <a:extLst>
              <a:ext uri="{FF2B5EF4-FFF2-40B4-BE49-F238E27FC236}">
                <a16:creationId xmlns:a16="http://schemas.microsoft.com/office/drawing/2014/main" id="{655980C8-A59E-5D9D-A3F6-517BFAC41D08}"/>
              </a:ext>
            </a:extLst>
          </p:cNvPr>
          <p:cNvSpPr txBox="1"/>
          <p:nvPr/>
        </p:nvSpPr>
        <p:spPr>
          <a:xfrm>
            <a:off x="6934744" y="2632965"/>
            <a:ext cx="2373086" cy="2845523"/>
          </a:xfrm>
          <a:prstGeom prst="rect">
            <a:avLst/>
          </a:prstGeom>
          <a:noFill/>
        </p:spPr>
        <p:txBody>
          <a:bodyPr wrap="square" rtlCol="0">
            <a:spAutoFit/>
          </a:bodyPr>
          <a:lstStyle/>
          <a:p>
            <a:pPr lvl="0" algn="ctr">
              <a:lnSpc>
                <a:spcPct val="107000"/>
              </a:lnSpc>
              <a:spcAft>
                <a:spcPts val="800"/>
              </a:spcAft>
            </a:pPr>
            <a:r>
              <a:rPr lang="en-GB" sz="1800" b="1" kern="100" dirty="0">
                <a:effectLst/>
                <a:latin typeface="Univers LT Pro 45 Light" panose="020B0403020202020204" pitchFamily="34" charset="0"/>
                <a:ea typeface="Calibri" panose="020F0502020204030204" pitchFamily="34" charset="0"/>
                <a:cs typeface="Times New Roman" panose="02020603050405020304" pitchFamily="18" charset="0"/>
              </a:rPr>
              <a:t>CRC Exploration</a:t>
            </a:r>
          </a:p>
          <a:p>
            <a:pPr lvl="0" algn="ctr">
              <a:lnSpc>
                <a:spcPct val="107000"/>
              </a:lnSpc>
              <a:spcAft>
                <a:spcPts val="800"/>
              </a:spcAft>
            </a:pPr>
            <a:r>
              <a:rPr lang="en-GB" sz="1800" kern="100" dirty="0">
                <a:effectLst/>
                <a:latin typeface="Univers LT Pro 45 Light" panose="020B0403020202020204" pitchFamily="34" charset="0"/>
                <a:ea typeface="Calibri" panose="020F0502020204030204" pitchFamily="34" charset="0"/>
                <a:cs typeface="Times New Roman" panose="02020603050405020304" pitchFamily="18" charset="0"/>
              </a:rPr>
              <a:t>In small groups explore the CRC, choose one article and share what you do as a duty bearer to support access to this.  Share with your colleagues.</a:t>
            </a:r>
          </a:p>
        </p:txBody>
      </p:sp>
    </p:spTree>
    <p:extLst>
      <p:ext uri="{BB962C8B-B14F-4D97-AF65-F5344CB8AC3E}">
        <p14:creationId xmlns:p14="http://schemas.microsoft.com/office/powerpoint/2010/main" val="165604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a2139d6-66e3-46ed-96ba-d85055a9f21e">
      <Terms xmlns="http://schemas.microsoft.com/office/infopath/2007/PartnerControls"/>
    </lcf76f155ced4ddcb4097134ff3c332f>
    <_ip_UnifiedCompliancePolicyProperties xmlns="http://schemas.microsoft.com/sharepoint/v3" xsi:nil="true"/>
    <TaxCatchAll xmlns="df5203e1-9219-4abb-bf46-6e2bce06c28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4f4b348929f87e65f75bf3478de5ae2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0f3e50a48c0475e9ecf960f855efb08b"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99C587-D14E-4E0A-8873-B6DB7CC1361C}">
  <ds:schemaRefs>
    <ds:schemaRef ds:uri="http://schemas.microsoft.com/sharepoint/v3/contenttype/forms"/>
  </ds:schemaRefs>
</ds:datastoreItem>
</file>

<file path=customXml/itemProps2.xml><?xml version="1.0" encoding="utf-8"?>
<ds:datastoreItem xmlns:ds="http://schemas.openxmlformats.org/officeDocument/2006/customXml" ds:itemID="{A30FAFFA-AA92-440C-926E-41E1E730EE7B}">
  <ds:schemaRefs>
    <ds:schemaRef ds:uri="http://schemas.openxmlformats.org/package/2006/metadata/core-properties"/>
    <ds:schemaRef ds:uri="http://purl.org/dc/dcmitype/"/>
    <ds:schemaRef ds:uri="http://www.w3.org/XML/1998/namespace"/>
    <ds:schemaRef ds:uri="ba2139d6-66e3-46ed-96ba-d85055a9f21e"/>
    <ds:schemaRef ds:uri="http://schemas.microsoft.com/office/infopath/2007/PartnerControls"/>
    <ds:schemaRef ds:uri="df5203e1-9219-4abb-bf46-6e2bce06c285"/>
    <ds:schemaRef ds:uri="http://schemas.microsoft.com/office/2006/metadata/properties"/>
    <ds:schemaRef ds:uri="http://schemas.microsoft.com/office/2006/documentManagement/types"/>
    <ds:schemaRef ds:uri="http://schemas.microsoft.com/sharepoint/v3"/>
    <ds:schemaRef ds:uri="http://purl.org/dc/terms/"/>
    <ds:schemaRef ds:uri="http://purl.org/dc/elements/1.1/"/>
  </ds:schemaRefs>
</ds:datastoreItem>
</file>

<file path=customXml/itemProps3.xml><?xml version="1.0" encoding="utf-8"?>
<ds:datastoreItem xmlns:ds="http://schemas.openxmlformats.org/officeDocument/2006/customXml" ds:itemID="{52842CE9-04B8-485B-B44A-34A4076ECD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a2139d6-66e3-46ed-96ba-d85055a9f21e"/>
    <ds:schemaRef ds:uri="df5203e1-9219-4abb-bf46-6e2bce06c2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1910</TotalTime>
  <Words>1919</Words>
  <Application>Microsoft Office PowerPoint</Application>
  <PresentationFormat>Widescreen</PresentationFormat>
  <Paragraphs>135</Paragraphs>
  <Slides>12</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Aleo</vt:lpstr>
      <vt:lpstr>Arial</vt:lpstr>
      <vt:lpstr>Calibri</vt:lpstr>
      <vt:lpstr>Montserrat</vt:lpstr>
      <vt:lpstr>Open Sans</vt:lpstr>
      <vt:lpstr>Symbol</vt:lpstr>
      <vt:lpstr>Univers LT Pro 45 Light</vt:lpstr>
      <vt:lpstr>Univers LT Pro 85 XBlack</vt:lpstr>
      <vt:lpstr>Univers LT Std 45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Mariam Dawood</cp:lastModifiedBy>
  <cp:revision>137</cp:revision>
  <dcterms:created xsi:type="dcterms:W3CDTF">2022-01-18T14:28:30Z</dcterms:created>
  <dcterms:modified xsi:type="dcterms:W3CDTF">2025-08-21T09:55:54Z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0x010100EBABA775576C094FB1EC29BF1B0EFAA5</vt:lpwstr>
  </property>
  <property fmtid="{D5CDD505-2E9C-101B-9397-08002B2CF9AE}" pid="3" name="MediaServiceImageTags">
    <vt:lpwstr/>
  </property>
</Properties>
</file>