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93" r:id="rId6"/>
    <p:sldId id="292" r:id="rId7"/>
    <p:sldId id="294" r:id="rId8"/>
    <p:sldId id="295" r:id="rId9"/>
    <p:sldId id="296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Roboto Medium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B76B7-5A79-F62F-12B6-9AD1E07713E0}" v="19" dt="2025-09-30T10:28:37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D8FAD5F-CD17-5D56-F9D7-6F0E4842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>
            <a:extLst>
              <a:ext uri="{FF2B5EF4-FFF2-40B4-BE49-F238E27FC236}">
                <a16:creationId xmlns:a16="http://schemas.microsoft.com/office/drawing/2014/main" id="{26690293-F635-B2C7-58EA-4796CE9FD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>
            <a:extLst>
              <a:ext uri="{FF2B5EF4-FFF2-40B4-BE49-F238E27FC236}">
                <a16:creationId xmlns:a16="http://schemas.microsoft.com/office/drawing/2014/main" id="{E5E69153-32BF-F72F-96E5-FE938CBDF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9A001A7E-13DE-78E3-A0E1-EA804CD1BBB5}"/>
              </a:ext>
            </a:extLst>
          </p:cNvPr>
          <p:cNvSpPr txBox="1"/>
          <p:nvPr/>
        </p:nvSpPr>
        <p:spPr>
          <a:xfrm>
            <a:off x="220025" y="2189903"/>
            <a:ext cx="5514699" cy="393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Now you’ve finished learning all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about international aid, it’s time to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take some action! 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Campaigning is often about teaching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other people the exciting things you’ve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learned and hoping that this might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change their thinking, and the choices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they make. 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So, whose choices are we trying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to change? 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2" name="Google Shape;38;p1">
            <a:extLst>
              <a:ext uri="{FF2B5EF4-FFF2-40B4-BE49-F238E27FC236}">
                <a16:creationId xmlns:a16="http://schemas.microsoft.com/office/drawing/2014/main" id="{BDE47DDC-7EEE-A231-000D-214D0069D351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51576F-5FD5-9998-74FC-215B2A80AEB1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5874A02A-4530-C9C8-F27B-D0DDFB0E24D8}"/>
              </a:ext>
            </a:extLst>
          </p:cNvPr>
          <p:cNvSpPr txBox="1"/>
          <p:nvPr/>
        </p:nvSpPr>
        <p:spPr>
          <a:xfrm>
            <a:off x="190582" y="297646"/>
            <a:ext cx="4729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CAMPAIGN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ACTION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CD32F0-6837-5832-52D5-DD4D8EFAC8DF}"/>
              </a:ext>
            </a:extLst>
          </p:cNvPr>
          <p:cNvSpPr/>
          <p:nvPr/>
        </p:nvSpPr>
        <p:spPr>
          <a:xfrm>
            <a:off x="5732545" y="-446960"/>
            <a:ext cx="10627536" cy="10403090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077C6ED3-77A3-FFA7-70B5-3835CF05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272068" y="1206042"/>
            <a:ext cx="5935447" cy="5905500"/>
          </a:xfrm>
          <a:prstGeom prst="rect">
            <a:avLst/>
          </a:prstGeom>
        </p:spPr>
      </p:pic>
      <p:pic>
        <p:nvPicPr>
          <p:cNvPr id="14" name="Google Shape;37;p1" descr="A blue sign with white text&#10;&#10;Description automatically generated">
            <a:extLst>
              <a:ext uri="{FF2B5EF4-FFF2-40B4-BE49-F238E27FC236}">
                <a16:creationId xmlns:a16="http://schemas.microsoft.com/office/drawing/2014/main" id="{0E4AAD6D-853B-613A-F3B8-D7D7A7AA9EF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309335" y="5786354"/>
            <a:ext cx="3796835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ea typeface="Roboto Medium"/>
                <a:cs typeface="Segoe UI"/>
                <a:sym typeface="Roboto Medium"/>
              </a:rPr>
              <a:t>Yvette Cooper, </a:t>
            </a:r>
            <a:r>
              <a:rPr lang="en-GB" sz="1100" dirty="0">
                <a:solidFill>
                  <a:schemeClr val="tx1"/>
                </a:solidFill>
                <a:ea typeface="Roboto Medium"/>
                <a:sym typeface="Roboto Medium"/>
              </a:rPr>
              <a:t>official portrait, 2024</a:t>
            </a:r>
            <a:endParaRPr lang="en-GB" sz="1100" dirty="0">
              <a:solidFill>
                <a:schemeClr val="tx1"/>
              </a:solidFill>
              <a:ea typeface="Roboto Medium"/>
              <a:cs typeface="Segoe UI"/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14193" y="2849058"/>
            <a:ext cx="3877703" cy="165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we’ll be sending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your amazing work to the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Foreign Secretary,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Yvette Cooper. </a:t>
            </a:r>
          </a:p>
        </p:txBody>
      </p:sp>
      <p:sp>
        <p:nvSpPr>
          <p:cNvPr id="9" name="Google Shape;38;p1">
            <a:extLst>
              <a:ext uri="{FF2B5EF4-FFF2-40B4-BE49-F238E27FC236}">
                <a16:creationId xmlns:a16="http://schemas.microsoft.com/office/drawing/2014/main" id="{1283EE1E-8CF2-BAF7-C033-89315A48C12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8;p1">
            <a:extLst>
              <a:ext uri="{FF2B5EF4-FFF2-40B4-BE49-F238E27FC236}">
                <a16:creationId xmlns:a16="http://schemas.microsoft.com/office/drawing/2014/main" id="{B01284A0-7A25-C9C1-1001-FEDEE17CED18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;p1">
            <a:extLst>
              <a:ext uri="{FF2B5EF4-FFF2-40B4-BE49-F238E27FC236}">
                <a16:creationId xmlns:a16="http://schemas.microsoft.com/office/drawing/2014/main" id="{36D5EBAE-5932-D044-C456-A9900349E566}"/>
              </a:ext>
            </a:extLst>
          </p:cNvPr>
          <p:cNvSpPr txBox="1"/>
          <p:nvPr/>
        </p:nvSpPr>
        <p:spPr>
          <a:xfrm>
            <a:off x="215959" y="288121"/>
            <a:ext cx="5646136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b="1" dirty="0">
                <a:solidFill>
                  <a:schemeClr val="bg1"/>
                </a:solidFill>
                <a:latin typeface="Arial Black"/>
              </a:rPr>
              <a:t>WHOSE CHOICES</a:t>
            </a:r>
            <a:br>
              <a:rPr lang="en-GB" sz="4400" b="1" dirty="0">
                <a:solidFill>
                  <a:schemeClr val="bg1"/>
                </a:solidFill>
                <a:latin typeface="Arial Black"/>
              </a:rPr>
            </a:br>
            <a:r>
              <a:rPr lang="en-GB" sz="4400" b="1" dirty="0">
                <a:solidFill>
                  <a:schemeClr val="bg1"/>
                </a:solidFill>
                <a:latin typeface="Arial Black"/>
              </a:rPr>
              <a:t>ARE WE TRYING</a:t>
            </a:r>
            <a:br>
              <a:rPr lang="en-GB" sz="4400" b="1" dirty="0">
                <a:solidFill>
                  <a:schemeClr val="bg1"/>
                </a:solidFill>
                <a:latin typeface="Arial Black"/>
              </a:rPr>
            </a:br>
            <a:r>
              <a:rPr lang="en-GB" sz="4400" b="1" dirty="0">
                <a:solidFill>
                  <a:schemeClr val="bg1"/>
                </a:solidFill>
                <a:latin typeface="Arial Black"/>
              </a:rPr>
              <a:t>TO CHANGE?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3C93B-7B44-AF6E-6986-0B730D4A7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62" y="33057"/>
            <a:ext cx="5112123" cy="67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5318" y="288121"/>
            <a:ext cx="5667479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WHAT DOES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THE FOREIGN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SECRETARY DO?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and black planet&#10;&#10;AI-generated content may be incorrect.">
            <a:extLst>
              <a:ext uri="{FF2B5EF4-FFF2-40B4-BE49-F238E27FC236}">
                <a16:creationId xmlns:a16="http://schemas.microsoft.com/office/drawing/2014/main" id="{D683DCDC-F4EA-5B34-2D18-3DDEFB59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408" y="476250"/>
            <a:ext cx="6858000" cy="6858000"/>
          </a:xfrm>
          <a:prstGeom prst="rect">
            <a:avLst/>
          </a:prstGeom>
        </p:spPr>
      </p:pic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5B6BDCF-E5CF-56FE-9803-2A62191F70B0}"/>
              </a:ext>
            </a:extLst>
          </p:cNvPr>
          <p:cNvSpPr txBox="1"/>
          <p:nvPr/>
        </p:nvSpPr>
        <p:spPr>
          <a:xfrm>
            <a:off x="316699" y="2781306"/>
            <a:ext cx="5571563" cy="389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The Foreign Secretary is one of the top 4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most important jobs in the UK Government. </a:t>
            </a:r>
            <a:endParaRPr lang="en-US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The Foreign Secretary is responsible for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representing the United Kingdom to the rest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of the world.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She manages relationships with other countries,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including making decisions when other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countries might need support.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This includes decisions around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international aid.</a:t>
            </a: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6EAF-48BB-6F8B-3106-F9290B0E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B36AF46A-5F4F-0E14-886A-6CD7DBEA73AA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0501F76A-43A8-FDE8-31B8-A3575376FE6B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0968A9A2-9D31-ED7F-69C4-461C7D4054E2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WHY IS IT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IMPORTANT?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E5AC6F4-00B8-5755-5A0E-487E621C224C}"/>
              </a:ext>
            </a:extLst>
          </p:cNvPr>
          <p:cNvSpPr txBox="1"/>
          <p:nvPr/>
        </p:nvSpPr>
        <p:spPr>
          <a:xfrm>
            <a:off x="316699" y="2167157"/>
            <a:ext cx="4627593" cy="451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we’ve learned all about how children’s rights around the world can be affected by the cuts to international aid. 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We’re asking you to tell the Foreign Secretary what you’ve learned, and to campaign for children’s rights to be protected.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 descr="A group of white text on a black background&#10;&#10;AI-generated content may be incorrect.">
            <a:extLst>
              <a:ext uri="{FF2B5EF4-FFF2-40B4-BE49-F238E27FC236}">
                <a16:creationId xmlns:a16="http://schemas.microsoft.com/office/drawing/2014/main" id="{BBF21FEE-8B3D-0724-A56A-A69EB8C9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660" y="1211239"/>
            <a:ext cx="4822395" cy="54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A7BCA-7BC6-A7B9-6A7A-5532E920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185443F-8988-71FB-0113-A78886D84F1D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914E20-5C1A-7BA6-1484-A4E1528A8822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2E6FA727-04AC-4620-F3F9-527CD9491136}"/>
              </a:ext>
            </a:extLst>
          </p:cNvPr>
          <p:cNvSpPr txBox="1"/>
          <p:nvPr/>
        </p:nvSpPr>
        <p:spPr>
          <a:xfrm>
            <a:off x="215318" y="288121"/>
            <a:ext cx="5667479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HOW ARE WE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GOING TO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DO THAT?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95BE20C1-C194-4ED1-0B86-A6BCDF09653F}"/>
              </a:ext>
            </a:extLst>
          </p:cNvPr>
          <p:cNvSpPr txBox="1"/>
          <p:nvPr/>
        </p:nvSpPr>
        <p:spPr>
          <a:xfrm>
            <a:off x="316699" y="2804052"/>
            <a:ext cx="5366846" cy="309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We’re asking you to help us create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 big book of postcards that we can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send to Yvette Cooper, to show her 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just how many children know about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international aid!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You can create your postcard using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all the learning you’ve done this year! </a:t>
            </a:r>
          </a:p>
        </p:txBody>
      </p:sp>
      <p:pic>
        <p:nvPicPr>
          <p:cNvPr id="5" name="Picture 4" descr="A postcard with a blue and orange stripe&#10;&#10;AI-generated content may be incorrect.">
            <a:extLst>
              <a:ext uri="{FF2B5EF4-FFF2-40B4-BE49-F238E27FC236}">
                <a16:creationId xmlns:a16="http://schemas.microsoft.com/office/drawing/2014/main" id="{91DF5FFE-D91A-A02B-A874-BCF0D8FC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68" r="7855" b="14224"/>
          <a:stretch>
            <a:fillRect/>
          </a:stretch>
        </p:blipFill>
        <p:spPr>
          <a:xfrm>
            <a:off x="5963265" y="-3130"/>
            <a:ext cx="6230822" cy="68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>
          <a:extLst>
            <a:ext uri="{FF2B5EF4-FFF2-40B4-BE49-F238E27FC236}">
              <a16:creationId xmlns:a16="http://schemas.microsoft.com/office/drawing/2014/main" id="{6E0BBC92-4482-26DD-1383-64665A75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381C2564-3037-927A-AB8C-04308AAAE836}"/>
              </a:ext>
            </a:extLst>
          </p:cNvPr>
          <p:cNvSpPr txBox="1"/>
          <p:nvPr/>
        </p:nvSpPr>
        <p:spPr>
          <a:xfrm>
            <a:off x="202966" y="1444964"/>
            <a:ext cx="4724267" cy="309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Create your postcard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however you’d like too!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You could use: 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The young people’s stories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you’ve seen and heard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Pictures from your murals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Any exciting ideas you’ve had!</a:t>
            </a: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CA076ADA-091E-A957-16BE-16A6E3904F62}"/>
              </a:ext>
            </a:extLst>
          </p:cNvPr>
          <p:cNvSpPr txBox="1"/>
          <p:nvPr/>
        </p:nvSpPr>
        <p:spPr>
          <a:xfrm>
            <a:off x="190582" y="297646"/>
            <a:ext cx="4729479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INSPIRATION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349D7-30FB-ABF5-88EB-ED1F372FE86C}"/>
              </a:ext>
            </a:extLst>
          </p:cNvPr>
          <p:cNvSpPr/>
          <p:nvPr/>
        </p:nvSpPr>
        <p:spPr>
          <a:xfrm>
            <a:off x="5124083" y="-276363"/>
            <a:ext cx="11207565" cy="10573687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83D677A4-7CFB-BBD0-81C7-2C496F9E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4891032" y="3705622"/>
            <a:ext cx="3456104" cy="3437530"/>
          </a:xfrm>
          <a:prstGeom prst="rect">
            <a:avLst/>
          </a:prstGeom>
        </p:spPr>
      </p:pic>
      <p:pic>
        <p:nvPicPr>
          <p:cNvPr id="3" name="Picture 2" descr="A postcard with a blue and orange stripe&#10;&#10;AI-generated content may be incorrect.">
            <a:extLst>
              <a:ext uri="{FF2B5EF4-FFF2-40B4-BE49-F238E27FC236}">
                <a16:creationId xmlns:a16="http://schemas.microsoft.com/office/drawing/2014/main" id="{1880A1F5-130D-CBB6-B960-037035B7E0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247" r="-2078" b="6245"/>
          <a:stretch>
            <a:fillRect/>
          </a:stretch>
        </p:blipFill>
        <p:spPr>
          <a:xfrm>
            <a:off x="5366176" y="915918"/>
            <a:ext cx="2507546" cy="2925536"/>
          </a:xfrm>
          <a:prstGeom prst="rect">
            <a:avLst/>
          </a:prstGeom>
        </p:spPr>
      </p:pic>
      <p:pic>
        <p:nvPicPr>
          <p:cNvPr id="6" name="Picture 5" descr="A screenshot of a game&#10;&#10;AI-generated content may be incorrect.">
            <a:extLst>
              <a:ext uri="{FF2B5EF4-FFF2-40B4-BE49-F238E27FC236}">
                <a16:creationId xmlns:a16="http://schemas.microsoft.com/office/drawing/2014/main" id="{083DA41D-A511-68C0-8B39-B48A6F688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">
            <a:off x="8055921" y="3554104"/>
            <a:ext cx="2540098" cy="3593911"/>
          </a:xfrm>
          <a:prstGeom prst="rect">
            <a:avLst/>
          </a:prstGeom>
        </p:spPr>
      </p:pic>
      <p:pic>
        <p:nvPicPr>
          <p:cNvPr id="7" name="Picture 6" descr="A brochure with text and images of people&#10;&#10;AI-generated content may be incorrect.">
            <a:extLst>
              <a:ext uri="{FF2B5EF4-FFF2-40B4-BE49-F238E27FC236}">
                <a16:creationId xmlns:a16="http://schemas.microsoft.com/office/drawing/2014/main" id="{3F83ECE8-717C-A1C6-8BAD-3A94902C3B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1199" b="69"/>
          <a:stretch>
            <a:fillRect/>
          </a:stretch>
        </p:blipFill>
        <p:spPr>
          <a:xfrm rot="180000">
            <a:off x="8017224" y="-68239"/>
            <a:ext cx="2659358" cy="38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285846-5046-4B37-B94C-AF939664B3D2}">
  <ds:schemaRefs>
    <ds:schemaRef ds:uri="1010642d-184b-478d-9c3b-ee5a49174d96"/>
    <ds:schemaRef ds:uri="11cb7852-01ff-4783-afb4-6fe1ba5b66e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EF71F5-6635-4093-8F87-EB2B3BF0308A}">
  <ds:schemaRefs>
    <ds:schemaRef ds:uri="1010642d-184b-478d-9c3b-ee5a49174d96"/>
    <ds:schemaRef ds:uri="11cb7852-01ff-4783-afb4-6fe1ba5b6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DCF2CB-EBFA-422E-BAF3-6153D0EF2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573</cp:revision>
  <dcterms:modified xsi:type="dcterms:W3CDTF">2025-09-30T10:28:42Z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