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3" r:id="rId5"/>
  </p:sldMasterIdLst>
  <p:notesMasterIdLst>
    <p:notesMasterId r:id="rId26"/>
  </p:notesMasterIdLst>
  <p:sldIdLst>
    <p:sldId id="257" r:id="rId6"/>
    <p:sldId id="330" r:id="rId7"/>
    <p:sldId id="337" r:id="rId8"/>
    <p:sldId id="319" r:id="rId9"/>
    <p:sldId id="298" r:id="rId10"/>
    <p:sldId id="299" r:id="rId11"/>
    <p:sldId id="332" r:id="rId12"/>
    <p:sldId id="336" r:id="rId13"/>
    <p:sldId id="331" r:id="rId14"/>
    <p:sldId id="335" r:id="rId15"/>
    <p:sldId id="303" r:id="rId16"/>
    <p:sldId id="305" r:id="rId17"/>
    <p:sldId id="304" r:id="rId18"/>
    <p:sldId id="334" r:id="rId19"/>
    <p:sldId id="320" r:id="rId20"/>
    <p:sldId id="310" r:id="rId21"/>
    <p:sldId id="328" r:id="rId22"/>
    <p:sldId id="329" r:id="rId23"/>
    <p:sldId id="315"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 Intro" id="{1BD77428-ECF2-4B4F-AE0B-A7338502440D}">
          <p14:sldIdLst>
            <p14:sldId id="257"/>
            <p14:sldId id="330"/>
            <p14:sldId id="337"/>
          </p14:sldIdLst>
        </p14:section>
        <p14:section name="Part 1" id="{0C14B31D-E645-0F47-977E-90ED2333F42F}">
          <p14:sldIdLst>
            <p14:sldId id="319"/>
            <p14:sldId id="298"/>
            <p14:sldId id="299"/>
            <p14:sldId id="332"/>
            <p14:sldId id="336"/>
            <p14:sldId id="331"/>
            <p14:sldId id="335"/>
            <p14:sldId id="303"/>
            <p14:sldId id="305"/>
            <p14:sldId id="304"/>
            <p14:sldId id="334"/>
          </p14:sldIdLst>
        </p14:section>
        <p14:section name="Part 2" id="{E9725F24-2F43-324D-A6E6-6F5B38548063}">
          <p14:sldIdLst>
            <p14:sldId id="320"/>
            <p14:sldId id="310"/>
            <p14:sldId id="328"/>
            <p14:sldId id="329"/>
            <p14:sldId id="315"/>
            <p14:sldId id="333"/>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guide id="3" pos="3840" userDrawn="1">
          <p15:clr>
            <a:srgbClr val="A4A3A4"/>
          </p15:clr>
        </p15:guide>
        <p15:guide id="4" orient="horz" pos="13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146007-0FE6-73B6-0D05-30ACF38D887D}" name="Shereen Fisher" initials="SF" userId="S::shereenf@unicef.org.uk::fbe390a2-d162-4693-886a-5ed9a0a2ed89" providerId="AD"/>
  <p188:author id="{ECF34913-27E9-5FF6-B750-0B2F942A3DB7}" name="Issy Booth" initials="IB" userId="S::isabelleb@unicef.org.uk::95590697-42e6-45d1-b9a0-5c7c6819ef82" providerId="AD"/>
  <p188:author id="{5F694521-619A-59F8-E33E-F8F59747E4BE}" name="Steven Kidd" initials="SK" userId="S::stevenk@unicef.org.uk::314eb8dd-6060-4ff5-9c71-eb436d5fdf61" providerId="AD"/>
  <p188:author id="{CE289D22-02C9-83E4-B08E-42FE4007F7BF}" name="Aimee Randall" initials="AR" userId="33Y/yG8lMaUbxfcd3zGIVLKRwcWHuVmr8ioRcSDTRVE=" providerId="None"/>
  <p188:author id="{D40F7823-C21E-6AAF-1E43-CECF746FA49C}" name="Helen Trivers" initials="HT" userId="S::htrivers@unicef.org.uk::01c0b90d-8952-4913-9306-d7020156f283" providerId="AD"/>
  <p188:author id="{4949F523-D1ED-BD12-80F8-3A3EA18A086C}" name="Prabhash Upadhyaya" initials="" userId="S::PrabhashU@unicef.org.uk::5a779b8a-3005-4e97-9ff8-ac570648e9da" providerId="AD"/>
  <p188:author id="{112CC733-A5B8-65E0-98F7-E82EB957036F}" name="Prabhash Upadhyaya" initials="PU" userId="S::prabhashu@unicef.org.uk::5a779b8a-3005-4e97-9ff8-ac570648e9da" providerId="AD"/>
  <p188:author id="{E2C65A46-F35C-57A8-6C31-7D13DC8ECC03}" name="Katherine Fardell" initials="KF" userId="S::KatherineF@unicef.org.uk::050b0ba3-7e4c-49f4-a3d1-8a4d11ba0cca" providerId="AD"/>
  <p188:author id="{9D500554-49AB-3D39-73DD-EA5A166D55FC}" name="Lara Strangwood" initials="LS" userId="S::lstrangwood@unicef.org.uk::e15e0231-e560-4836-b27c-6df8f8a05ff6" providerId="AD"/>
  <p188:author id="{EB793F57-E4C7-BF87-30E5-E939CB0DB3C1}" name="Katherine Fardell" initials="KF" userId="S::katherinef@unicef.org.uk::050b0ba3-7e4c-49f4-a3d1-8a4d11ba0cca" providerId="AD"/>
  <p188:author id="{96036E70-84D0-F71F-D6AE-8139374E1F0A}" name="Sarah Pickford" initials="" userId="S::SPickford@unicef.org.uk::5f76496d-2800-42f4-ae35-3966e03a8654" providerId="AD"/>
  <p188:author id="{1B4D2473-1275-9FCA-8040-846B2406AEB4}" name="Mariam Dawood" initials="MD" userId="S::mariamd@unicef.org.uk::28b3a66c-53a6-4a8d-b818-56e91cf1c66b" providerId="AD"/>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 id="{24F35291-7658-993C-47C5-DF43B6A7BDB7}" name="James Kerridge" initials="JK" userId="James Kerridge" providerId="None"/>
  <p188:author id="{75847298-4643-204A-5F11-557D1695C7F8}" name="Iddanella Sarmiento" initials="" userId="S::IddanellaS@unicef.org.uk::9c7e45c0-9284-4bdf-bf87-78d28a7a8228" providerId="AD"/>
  <p188:author id="{E06E2B9B-EB6C-C777-D29A-9FC5B31A8857}" name="Christian Humphries" initials="CH" userId="S::christianh@unicef.org.uk::99799258-bfe8-48e8-8ea2-41935e2231f3" providerId="AD"/>
  <p188:author id="{AF752AA7-3548-A8EF-46AB-9C1CF9D70E5E}" name="Mariam Dawood" initials="" userId="S::MariamD@unicef.org.uk::28b3a66c-53a6-4a8d-b818-56e91cf1c66b" providerId="AD"/>
  <p188:author id="{0B547EBC-74C7-56DE-ED3A-CB6F0E030667}" name="Iddanella Sarmiento" initials="IS" userId="S::iddanellas@unicef.org.uk::9c7e45c0-9284-4bdf-bf87-78d28a7a8228" providerId="AD"/>
  <p188:author id="{B1EAB4C8-F4B4-30A2-3144-35BCF61BFE49}" name="Issy Booth" initials="" userId="S::IsabelleB@unicef.org.uk::95590697-42e6-45d1-b9a0-5c7c6819ef82" providerId="AD"/>
  <p188:author id="{E87A69DD-CB21-9BA1-D348-A8A864CCD7E0}" name="Sarah Pickford" initials="SP" userId="S::spickford@unicef.org.uk::5f76496d-2800-42f4-ae35-3966e03a8654" providerId="AD"/>
  <p188:author id="{788CCBEA-0905-EB8F-0FC9-1C5DB479B239}" name="Helen Trivers" initials="HT" userId="S::HTrivers@unicef.org.uk::01c0b90d-8952-4913-9306-d7020156f2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 Humphries" initials="CH" lastIdx="7" clrIdx="0">
    <p:extLst>
      <p:ext uri="{19B8F6BF-5375-455C-9EA6-DF929625EA0E}">
        <p15:presenceInfo xmlns:p15="http://schemas.microsoft.com/office/powerpoint/2012/main" userId="S::christianh@unicef.org.uk::99799258-bfe8-48e8-8ea2-41935e223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9DAE"/>
    <a:srgbClr val="FFA1F4"/>
    <a:srgbClr val="18A5AB"/>
    <a:srgbClr val="FF00BA"/>
    <a:srgbClr val="82075D"/>
    <a:srgbClr val="82045F"/>
    <a:srgbClr val="68C3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8AB1D-EC96-65D4-5156-E50E18FA28C1}" v="141" dt="2026-02-04T18:40:26.463"/>
    <p1510:client id="{57BBCDE8-69E9-A9F1-E061-DAA68D6FBC35}" v="1" dt="2026-02-04T12:20:19.189"/>
    <p1510:client id="{5F0148A5-3B62-4FCA-83FD-A30C3922EE18}" v="194" dt="2026-02-05T09:47:47.636"/>
    <p1510:client id="{6AA4647C-54C5-8322-7AFA-5DB5F1FE1C27}" v="22" dt="2026-02-05T09:36:40.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36"/>
      </p:cViewPr>
      <p:guideLst>
        <p:guide orient="horz"/>
        <p:guide/>
        <p:guide pos="3840"/>
        <p:guide orient="horz" pos="13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Univers LT Pro 45 Light" panose="020B0403020202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Univers LT Pro 45 Light" panose="020B0403020202020204" pitchFamily="34" charset="77"/>
              </a:defRPr>
            </a:lvl1pPr>
          </a:lstStyle>
          <a:p>
            <a:fld id="{E4D474D6-AC5E-CA4A-B1C7-9D33B20428A6}" type="datetimeFigureOut">
              <a:rPr lang="en-GB" smtClean="0"/>
              <a:pPr/>
              <a:t>05/02/2026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Univers LT Pro 45 Light" panose="020B0403020202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Univers LT Pro 45 Light" panose="020B0403020202020204" pitchFamily="34" charset="77"/>
              </a:defRPr>
            </a:lvl1pPr>
          </a:lstStyle>
          <a:p>
            <a:fld id="{29579422-DDE5-7A4E-844D-890A01B6C3B6}" type="slidenum">
              <a:rPr lang="en-GB" smtClean="0"/>
              <a:pPr/>
              <a:t>‹#›</a:t>
            </a:fld>
            <a:endParaRPr lang="en-GB"/>
          </a:p>
        </p:txBody>
      </p:sp>
    </p:spTree>
    <p:extLst>
      <p:ext uri="{BB962C8B-B14F-4D97-AF65-F5344CB8AC3E}">
        <p14:creationId xmlns:p14="http://schemas.microsoft.com/office/powerpoint/2010/main" val="136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Univers LT Pro 45 Light" panose="020B0403020202020204" pitchFamily="34" charset="77"/>
        <a:ea typeface="+mn-ea"/>
        <a:cs typeface="+mn-cs"/>
      </a:defRPr>
    </a:lvl1pPr>
    <a:lvl2pPr marL="457200" algn="l" defTabSz="914400" rtl="0" eaLnBrk="1" latinLnBrk="0" hangingPunct="1">
      <a:defRPr sz="1200" b="0" i="0" kern="1200">
        <a:solidFill>
          <a:schemeClr val="tx1"/>
        </a:solidFill>
        <a:latin typeface="Univers LT Pro 45 Light" panose="020B0403020202020204" pitchFamily="34" charset="77"/>
        <a:ea typeface="+mn-ea"/>
        <a:cs typeface="+mn-cs"/>
      </a:defRPr>
    </a:lvl2pPr>
    <a:lvl3pPr marL="914400" algn="l" defTabSz="914400" rtl="0" eaLnBrk="1" latinLnBrk="0" hangingPunct="1">
      <a:defRPr sz="1200" b="0" i="0" kern="1200">
        <a:solidFill>
          <a:schemeClr val="tx1"/>
        </a:solidFill>
        <a:latin typeface="Univers LT Pro 45 Light" panose="020B0403020202020204" pitchFamily="34" charset="77"/>
        <a:ea typeface="+mn-ea"/>
        <a:cs typeface="+mn-cs"/>
      </a:defRPr>
    </a:lvl3pPr>
    <a:lvl4pPr marL="1371600" algn="l" defTabSz="914400" rtl="0" eaLnBrk="1" latinLnBrk="0" hangingPunct="1">
      <a:defRPr sz="1200" b="0" i="0" kern="1200">
        <a:solidFill>
          <a:schemeClr val="tx1"/>
        </a:solidFill>
        <a:latin typeface="Univers LT Pro 45 Light" panose="020B0403020202020204" pitchFamily="34" charset="77"/>
        <a:ea typeface="+mn-ea"/>
        <a:cs typeface="+mn-cs"/>
      </a:defRPr>
    </a:lvl4pPr>
    <a:lvl5pPr marL="1828800" algn="l" defTabSz="914400" rtl="0" eaLnBrk="1" latinLnBrk="0" hangingPunct="1">
      <a:defRPr sz="1200" b="0" i="0" kern="1200">
        <a:solidFill>
          <a:schemeClr val="tx1"/>
        </a:solidFill>
        <a:latin typeface="Univers LT Pro 45 Light" panose="020B0403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ur03.safelinks.protection.outlook.com/?url=https%3A%2F%2Fvimeo.com%2F708013616%2F9e797ea8ff%3Fshare%3Dcopy&amp;data=05%7C02%7CIddanellaS%40unicef.org.uk%7C01e94876374a4da9d4a608de32994b78%7C2e8b3e917b2d435dacdaa68ba2653e5a%7C0%7C0%7C639003831145625889%7CUnknown%7CTWFpbGZsb3d8eyJFbXB0eU1hcGkiOnRydWUsIlYiOiIwLjAuMDAwMCIsIlAiOiJXaW4zMiIsIkFOIjoiTWFpbCIsIldUIjoyfQ%3D%3D%7C0%7C%7C%7C&amp;sdata=pr%2BPFgIkr7Jb3JD4r2%2Ft6v2NMC9GNmtsjFIVi1YFxYo%3D&amp;reserved=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nicef.org.uk/babyfriendly/about/benefits-of-breastfeeding/"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unicefuk.sharepoint.com/:v:/s/UUKBabyFriendlyInitiativeBFI/IQD59083v5-nS4LJEj22xRNcAUkxSRkXpfvgVnW6vb6NHus?e=cpST6b&amp;nav=eyJyZWZlcnJhbEluZm8iOnsicmVmZXJyYWxBcHAiOiJTdHJlYW1XZWJBcHAiLCJyZWZlcnJhbFZpZXciOiJTaGFyZURpYWxvZy1MaW5rIiwicmVmZXJyYWxBcHBQbGF0Zm9ybSI6IldlYiIsInJlZmVycmFsTW9kZSI6InZpZXcifX0%3d&amp;xsdata=MDV8MDJ8SWRkYW5lbGxhU0B1bmljZWYub3JnLnVrfDAxZTk0ODc2Mzc0YTRkYTlkNGE2MDhkZTMyOTk0Yjc4fDJlOGIzZTkxN2IyZDQzNWRhY2RhYTY4YmEyNjUzZTVhfDB8MHw2MzkwMDM4MzExNDU2Mzk0Mjh8VW5rbm93bnxUV0ZwYkdac2IzZDhleUpGYlhCMGVVMWhjR2tpT25SeWRXVXNJbFlpT2lJd0xqQXVNREF3TUNJc0lsQWlPaUpYYVc0ek1pSXNJa0ZPSWpvaVRXRnBiQ0lzSWxkVUlqb3lmUT09fDB8fHw%3d&amp;sdata=NlhEeVlQMjVhcXB4RjczZlFjRmJRWHFxOTFtSkF0N1lDWTBMais0Q1VSMD0%3d" TargetMode="External"/><Relationship Id="rId4" Type="http://schemas.openxmlformats.org/officeDocument/2006/relationships/hyperlink" Target="https://www.nhs.uk/best-start-in-life/baby/feeding-your-baby/breastfeeding/the-benefits-of-breastfeed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nnafreud.org/"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developingchild.harvard.edu/wp-content/uploads/2024/10/Childrens-Emotional-Development-Is-Built-into-the-Architecture-of-Their-Brains.pdf" TargetMode="External"/><Relationship Id="rId4" Type="http://schemas.openxmlformats.org/officeDocument/2006/relationships/hyperlink" Target="https://developingchild.harvard.edu/key-concept/brain-architectur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rights-around-the-worl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bm.me.uk/resources-for-school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breastfeedingnetwork.org.uk/product/school-lesson-plan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rscotland.gov.uk/publications/vital-events-reference-tables-2024/" TargetMode="External"/><Relationship Id="rId3" Type="http://schemas.openxmlformats.org/officeDocument/2006/relationships/hyperlink" Target="http://UKhttps:/www.bbc.co.uk/bitesize/articles/z2wjqfr" TargetMode="External"/><Relationship Id="rId7" Type="http://schemas.openxmlformats.org/officeDocument/2006/relationships/hyperlink" Target="https://www.nisra.gov.uk/publications/registrar-general-annual-report-2024-birth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ons.gov.uk/peoplepopulationandcommunity/birthsdeathsandmarriages/livebirths/bulletins/birthsummarytablesenglandandwales/2024" TargetMode="External"/><Relationship Id="rId5" Type="http://schemas.openxmlformats.org/officeDocument/2006/relationships/hyperlink" Target="https://www.ons.gov.uk/peoplepopulationandcommunity/populationandmigration/populationestimates/bulletins/annualmidyearpopulationestimates/mid2024" TargetMode="External"/><Relationship Id="rId10" Type="http://schemas.openxmlformats.org/officeDocument/2006/relationships/hyperlink" Target="https://www.who.int/health-topics/breastfeeding" TargetMode="External"/><Relationship Id="rId4" Type="http://schemas.openxmlformats.org/officeDocument/2006/relationships/hyperlink" Target="https://www.kids-world-travel-guide.com/uk-facts.html" TargetMode="External"/><Relationship Id="rId9" Type="http://schemas.openxmlformats.org/officeDocument/2006/relationships/hyperlink" Target="https://www.nhs.uk/best-start-in-life/baby/feeding-your-baby/breastfeedin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icef.org.uk/about-unicef-uk/"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unicef.org/partnerships/united-kingdom" TargetMode="External"/><Relationship Id="rId5" Type="http://schemas.openxmlformats.org/officeDocument/2006/relationships/hyperlink" Target="https://www.unicef.org.uk/wp-content/uploads/2025/06/UNICEFUKAnnualReport2024w-1.pdf" TargetMode="External"/><Relationship Id="rId4" Type="http://schemas.openxmlformats.org/officeDocument/2006/relationships/hyperlink" Target="https://www.unicef.org.uk/fundraise/fundraising-faq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wnloads.unicef.org.uk/wp-content/uploads/2010/05/UNCRC_united_nations_convention_on_the_rights_of_the_child.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wnloads.unicef.org.uk/wp-content/uploads/2010/05/UNCRC_united_nations_convention_on_the_rights_of_the_child.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nicef.org.uk/wp-content/uploads/2019/10/UNCRC_summary-1_1.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unicef.org.uk/rights-respecting-schools/wp-content/uploads/sites/4/2019/11/UN0332751.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Univers LT Pro 45 Light"/>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2</a:t>
            </a:fld>
            <a:endParaRPr lang="en-GB"/>
          </a:p>
        </p:txBody>
      </p:sp>
    </p:spTree>
    <p:extLst>
      <p:ext uri="{BB962C8B-B14F-4D97-AF65-F5344CB8AC3E}">
        <p14:creationId xmlns:p14="http://schemas.microsoft.com/office/powerpoint/2010/main" val="297646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a:cs typeface="Arial"/>
              </a:rPr>
              <a:t>Teacher Notes: </a:t>
            </a:r>
            <a:endParaRPr lang="en-GB">
              <a:latin typeface="Arial" panose="020B0604020202020204" pitchFamily="34" charset="0"/>
              <a:cs typeface="Arial" panose="020B0604020202020204" pitchFamily="34" charset="0"/>
            </a:endParaRPr>
          </a:p>
          <a:p>
            <a:endParaRPr lang="en-GB">
              <a:latin typeface="Arial"/>
              <a:cs typeface="Arial"/>
            </a:endParaRPr>
          </a:p>
          <a:p>
            <a:r>
              <a:rPr lang="en-GB">
                <a:latin typeface="Arial"/>
                <a:cs typeface="Arial"/>
              </a:rPr>
              <a:t>Before ending the session, encourage pupils to reflect on what they have learnt. You could ask them to share their reflections in pairs, small groups or to the whole group.</a:t>
            </a: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14</a:t>
            </a:fld>
            <a:endParaRPr lang="en-GB"/>
          </a:p>
        </p:txBody>
      </p:sp>
    </p:spTree>
    <p:extLst>
      <p:ext uri="{BB962C8B-B14F-4D97-AF65-F5344CB8AC3E}">
        <p14:creationId xmlns:p14="http://schemas.microsoft.com/office/powerpoint/2010/main" val="103476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atin typeface="Univers LT Pro 45 Light"/>
              </a:rPr>
              <a:t>Teacher Notes: </a:t>
            </a:r>
            <a:endParaRPr lang="en-US">
              <a:solidFill>
                <a:srgbClr val="444444"/>
              </a:solidFill>
              <a:latin typeface="Arial"/>
              <a:cs typeface="Arial"/>
            </a:endParaRPr>
          </a:p>
          <a:p>
            <a:pPr>
              <a:defRPr/>
            </a:pPr>
            <a:endParaRPr lang="en-GB">
              <a:latin typeface="Univers LT Pro 45 Light"/>
            </a:endParaRPr>
          </a:p>
          <a:p>
            <a:pPr>
              <a:defRPr/>
            </a:pPr>
            <a:r>
              <a:rPr lang="en-GB">
                <a:latin typeface="Univers LT Pro 45 Light"/>
              </a:rPr>
              <a:t>This month’s resource is about UNICEF UK's Baby Friendly Initiative (BFI). The</a:t>
            </a:r>
            <a:r>
              <a:rPr lang="en-US">
                <a:latin typeface="Univers LT Pro 45 Light"/>
              </a:rPr>
              <a:t> activities here will support children in early</a:t>
            </a:r>
            <a:r>
              <a:rPr lang="en-GB">
                <a:latin typeface="Univers LT Pro 45 Light"/>
              </a:rPr>
              <a:t> years or learners who are more confident with hands on, practical activities </a:t>
            </a:r>
            <a:r>
              <a:rPr lang="en-US">
                <a:latin typeface="Univers LT Pro 45 Light"/>
              </a:rPr>
              <a:t>to explore the work BFI do to support the rights of babies and young children in more detail. Choose one or more activities as featured here or amend them to suit your pupils and setting. You could also create your own activities inspired by the presentation in part one. </a:t>
            </a:r>
          </a:p>
          <a:p>
            <a:pPr>
              <a:defRPr/>
            </a:pPr>
            <a:endParaRPr lang="en-US">
              <a:latin typeface="Univers LT Pro 45 Light"/>
            </a:endParaRPr>
          </a:p>
          <a:p>
            <a:pPr>
              <a:defRPr/>
            </a:pPr>
            <a:r>
              <a:rPr lang="en-US">
                <a:latin typeface="Univers LT Pro 45 Light"/>
              </a:rPr>
              <a:t>Activity 1 – Try to make links with relevant articles as you talk to the children. For example, you could link to Article 9 – keeping families together and encourage children to reflect on why it is important for babies and children to be with their parents, carers and families, and Article 3 which is doing things in the best interests of the children.</a:t>
            </a:r>
          </a:p>
          <a:p>
            <a:pPr>
              <a:spcBef>
                <a:spcPts val="600"/>
              </a:spcBef>
            </a:pPr>
            <a:endParaRPr lang="en-US">
              <a:solidFill>
                <a:srgbClr val="0F0A07"/>
              </a:solidFill>
              <a:latin typeface="Arial" panose="020B0604020202020204" pitchFamily="34" charset="0"/>
              <a:cs typeface="Arial" panose="020B0604020202020204" pitchFamily="34" charset="0"/>
            </a:endParaRPr>
          </a:p>
          <a:p>
            <a:pPr>
              <a:spcBef>
                <a:spcPts val="600"/>
              </a:spcBef>
            </a:pPr>
            <a:r>
              <a:rPr lang="en-GB" u="sng">
                <a:solidFill>
                  <a:srgbClr val="0F0A07"/>
                </a:solidFill>
                <a:latin typeface="Arial"/>
                <a:cs typeface="Arial"/>
              </a:rPr>
              <a:t>Additional information for teachers:</a:t>
            </a:r>
            <a:endParaRPr lang="en-GB" u="sng">
              <a:solidFill>
                <a:srgbClr val="0F0A07"/>
              </a:solidFill>
              <a:latin typeface="Arial" panose="020B0604020202020204" pitchFamily="34" charset="0"/>
              <a:cs typeface="Arial" panose="020B0604020202020204" pitchFamily="34" charset="0"/>
            </a:endParaRPr>
          </a:p>
          <a:p>
            <a:pPr>
              <a:spcBef>
                <a:spcPts val="600"/>
              </a:spcBef>
              <a:defRPr/>
            </a:pPr>
            <a:r>
              <a:rPr lang="en-GB">
                <a:solidFill>
                  <a:srgbClr val="0F0A07"/>
                </a:solidFill>
                <a:latin typeface="Arial"/>
                <a:cs typeface="Arial"/>
              </a:rPr>
              <a:t>We have specifically encouraged you to use dolls or toys to practice feeding babies without the use of baby bottles to promote breastfeeding and encourage children to learn about the importance of breastfeeding and breastmilk. You may want to adapt the activities to think about how animals/mammals feel their young using pictures of animals or toys. </a:t>
            </a:r>
          </a:p>
          <a:p>
            <a:pPr>
              <a:spcBef>
                <a:spcPts val="600"/>
              </a:spcBef>
              <a:defRPr/>
            </a:pPr>
            <a:endParaRPr lang="en-GB">
              <a:solidFill>
                <a:srgbClr val="0F0A07"/>
              </a:solidFill>
              <a:latin typeface="Arial"/>
              <a:cs typeface="Arial"/>
            </a:endParaRPr>
          </a:p>
          <a:p>
            <a:pPr>
              <a:spcBef>
                <a:spcPts val="600"/>
              </a:spcBef>
              <a:defRPr/>
            </a:pPr>
            <a:r>
              <a:rPr lang="en-GB" i="1">
                <a:solidFill>
                  <a:srgbClr val="000000"/>
                </a:solidFill>
                <a:latin typeface="Univers LT Pro 45 Light"/>
              </a:rPr>
              <a:t>What do you think you need to know about breastfeeding?</a:t>
            </a:r>
            <a:r>
              <a:rPr lang="en-GB">
                <a:solidFill>
                  <a:srgbClr val="000000"/>
                </a:solidFill>
                <a:latin typeface="Univers LT Pro 45 Light"/>
              </a:rPr>
              <a:t>  </a:t>
            </a:r>
            <a:r>
              <a:rPr lang="en-GB" u="sng">
                <a:solidFill>
                  <a:srgbClr val="0000FF"/>
                </a:solidFill>
                <a:latin typeface="Univers LT Pro 45 Light"/>
                <a:hlinkClick r:id="rId3"/>
              </a:rPr>
              <a:t>https://vimeo.com/708013616/9e797ea8ff?share=copy</a:t>
            </a:r>
            <a:endParaRPr lang="en-GB">
              <a:latin typeface="Univers LT Pro 45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a:p>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16</a:t>
            </a:fld>
            <a:endParaRPr lang="en-GB"/>
          </a:p>
        </p:txBody>
      </p:sp>
    </p:spTree>
    <p:extLst>
      <p:ext uri="{BB962C8B-B14F-4D97-AF65-F5344CB8AC3E}">
        <p14:creationId xmlns:p14="http://schemas.microsoft.com/office/powerpoint/2010/main" val="267191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59EB-895C-1AA0-98B9-93C8FEEAD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61EB4-2AB8-0A55-459F-DE24C35DB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A2929-2518-EB57-945E-7C34275241B8}"/>
              </a:ext>
            </a:extLst>
          </p:cNvPr>
          <p:cNvSpPr>
            <a:spLocks noGrp="1"/>
          </p:cNvSpPr>
          <p:nvPr>
            <p:ph type="body" idx="1"/>
          </p:nvPr>
        </p:nvSpPr>
        <p:spPr/>
        <p:txBody>
          <a:bodyPr/>
          <a:lstStyle/>
          <a:p>
            <a:pPr>
              <a:defRPr/>
            </a:pPr>
            <a:r>
              <a:rPr lang="en-GB">
                <a:latin typeface="Univers LT Pro 45 Light"/>
              </a:rPr>
              <a:t>Teacher Notes: </a:t>
            </a:r>
            <a:endParaRPr lang="en-US">
              <a:solidFill>
                <a:srgbClr val="444444"/>
              </a:solidFill>
              <a:latin typeface="Univers LT Pro 45 Light"/>
            </a:endParaRPr>
          </a:p>
          <a:p>
            <a:pPr>
              <a:defRPr/>
            </a:pPr>
            <a:endParaRPr lang="en-GB">
              <a:solidFill>
                <a:srgbClr val="444444"/>
              </a:solidFill>
            </a:endParaRPr>
          </a:p>
          <a:p>
            <a:pPr>
              <a:defRPr/>
            </a:pPr>
            <a:r>
              <a:rPr lang="en-GB">
                <a:latin typeface="Univers LT Pro 45 Light"/>
              </a:rPr>
              <a:t>This month’s resource is about UNICEF UK's Baby Friendly Initiative (BFI).  The</a:t>
            </a:r>
            <a:r>
              <a:rPr lang="en-US">
                <a:latin typeface="Univers LT Pro 45 Light"/>
              </a:rPr>
              <a:t> activities here will support children in upper primary to explore BFI further. Choose one or more activities as featured here or amend them to suit your pupils and setting. You could also create your own activities inspired by the presentation in part one. </a:t>
            </a:r>
            <a:r>
              <a:rPr lang="en-GB">
                <a:latin typeface="Univers LT Pro 45 Light"/>
              </a:rPr>
              <a:t>These are a set of activities that could be explored in upper primary. </a:t>
            </a:r>
          </a:p>
          <a:p>
            <a:endParaRPr lang="en-GB"/>
          </a:p>
          <a:p>
            <a:r>
              <a:rPr lang="en-GB">
                <a:latin typeface="Univers LT Pro 45 Light"/>
              </a:rPr>
              <a:t>Activity 1 - Mini Milks has a PowerPoint lesson about breastfeeding designed for use with KS2 children – this is children aged 7-11. </a:t>
            </a:r>
          </a:p>
          <a:p>
            <a:r>
              <a:rPr lang="en-GB">
                <a:latin typeface="Univers LT Pro 45 Light"/>
              </a:rPr>
              <a:t>Activity 4 – You may wish to create a display of your bonding squares and explain what they are used for. Some hospitals may accept donations but please do check first so that children aren’t disappointed. </a:t>
            </a:r>
          </a:p>
          <a:p>
            <a:endParaRPr lang="en-GB"/>
          </a:p>
          <a:p>
            <a:r>
              <a:rPr lang="en-GB">
                <a:latin typeface="Univers LT Pro 45 Light"/>
              </a:rPr>
              <a:t>For more information, have a look at the BFI website: </a:t>
            </a:r>
            <a:r>
              <a:rPr lang="en-GB">
                <a:latin typeface="Univers LT Pro 45 Light"/>
                <a:hlinkClick r:id="rId3"/>
              </a:rPr>
              <a:t>UNICEF UK/BFI</a:t>
            </a:r>
            <a:r>
              <a:rPr lang="en-GB">
                <a:latin typeface="Univers LT Pro 45 Light"/>
              </a:rPr>
              <a:t> </a:t>
            </a:r>
            <a:endParaRPr lang="en-GB"/>
          </a:p>
          <a:p>
            <a:r>
              <a:rPr lang="en-GB">
                <a:latin typeface="Univers LT Pro 45 Light"/>
                <a:hlinkClick r:id="rId4"/>
              </a:rPr>
              <a:t>The benefits of breastfeeding - Best Start in Life - NHS</a:t>
            </a:r>
            <a:r>
              <a:rPr lang="en-GB">
                <a:latin typeface="Univers LT Pro 45 Light"/>
              </a:rPr>
              <a:t> </a:t>
            </a:r>
            <a:endParaRPr lang="en-GB"/>
          </a:p>
          <a:p>
            <a:endParaRPr lang="en-GB">
              <a:latin typeface="Univers LT Pro 45 Light"/>
            </a:endParaRPr>
          </a:p>
          <a:p>
            <a:r>
              <a:rPr lang="en-GB">
                <a:latin typeface="Univers LT Pro 45 Light"/>
              </a:rPr>
              <a:t>The </a:t>
            </a:r>
            <a:r>
              <a:rPr lang="en-GB" i="1">
                <a:latin typeface="Univers LT Pro 45 Light"/>
              </a:rPr>
              <a:t>Breastmilk Is Magic</a:t>
            </a:r>
            <a:r>
              <a:rPr lang="en-GB">
                <a:latin typeface="Univers LT Pro 45 Light"/>
              </a:rPr>
              <a:t> video. </a:t>
            </a:r>
            <a:r>
              <a:rPr lang="en-GB" u="sng">
                <a:solidFill>
                  <a:srgbClr val="0000FF"/>
                </a:solidFill>
                <a:highlight>
                  <a:srgbClr val="F3F2F1"/>
                </a:highlight>
                <a:latin typeface="Univers LT Pro 45 Light"/>
                <a:hlinkClick r:id="rId5"/>
              </a:rPr>
              <a:t> Breastmilk is magic (compressed).mp4</a:t>
            </a:r>
            <a:endParaRPr lang="en-GB"/>
          </a:p>
          <a:p>
            <a:endParaRPr lang="en-US"/>
          </a:p>
        </p:txBody>
      </p:sp>
      <p:sp>
        <p:nvSpPr>
          <p:cNvPr id="4" name="Slide Number Placeholder 3">
            <a:extLst>
              <a:ext uri="{FF2B5EF4-FFF2-40B4-BE49-F238E27FC236}">
                <a16:creationId xmlns:a16="http://schemas.microsoft.com/office/drawing/2014/main" id="{E1096BF9-2B62-EBCB-7C9F-159F1236A6D8}"/>
              </a:ext>
            </a:extLst>
          </p:cNvPr>
          <p:cNvSpPr>
            <a:spLocks noGrp="1"/>
          </p:cNvSpPr>
          <p:nvPr>
            <p:ph type="sldNum" sz="quarter" idx="5"/>
          </p:nvPr>
        </p:nvSpPr>
        <p:spPr/>
        <p:txBody>
          <a:bodyPr/>
          <a:lstStyle/>
          <a:p>
            <a:fld id="{29579422-DDE5-7A4E-844D-890A01B6C3B6}" type="slidenum">
              <a:rPr lang="en-GB" smtClean="0"/>
              <a:pPr/>
              <a:t>17</a:t>
            </a:fld>
            <a:endParaRPr lang="en-GB"/>
          </a:p>
        </p:txBody>
      </p:sp>
    </p:spTree>
    <p:extLst>
      <p:ext uri="{BB962C8B-B14F-4D97-AF65-F5344CB8AC3E}">
        <p14:creationId xmlns:p14="http://schemas.microsoft.com/office/powerpoint/2010/main" val="316485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713B-5BCA-C7A5-9C3D-380FCB76D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3487-5270-D7A4-3A4B-DEBF1B3E2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07DBB-35D1-544F-8244-1A16DC43EAD6}"/>
              </a:ext>
            </a:extLst>
          </p:cNvPr>
          <p:cNvSpPr>
            <a:spLocks noGrp="1"/>
          </p:cNvSpPr>
          <p:nvPr>
            <p:ph type="body" idx="1"/>
          </p:nvPr>
        </p:nvSpPr>
        <p:spPr/>
        <p:txBody>
          <a:bodyPr/>
          <a:lstStyle/>
          <a:p>
            <a:pPr>
              <a:defRPr/>
            </a:pPr>
            <a:r>
              <a:rPr lang="en-GB">
                <a:latin typeface="Univers LT Pro 45 Light"/>
              </a:rPr>
              <a:t>Teacher Notes: </a:t>
            </a:r>
            <a:endParaRPr lang="en-US">
              <a:solidFill>
                <a:srgbClr val="444444"/>
              </a:solidFill>
              <a:latin typeface="Univers LT Pro 45 Light"/>
            </a:endParaRPr>
          </a:p>
          <a:p>
            <a:pPr>
              <a:defRPr/>
            </a:pPr>
            <a:endParaRPr lang="en-GB">
              <a:solidFill>
                <a:srgbClr val="444444"/>
              </a:solidFill>
            </a:endParaRPr>
          </a:p>
          <a:p>
            <a:pPr>
              <a:defRPr/>
            </a:pPr>
            <a:r>
              <a:rPr lang="en-GB">
                <a:latin typeface="Univers LT Pro 45 Light"/>
              </a:rPr>
              <a:t>This month’s resource is about UNICEF UK's Baby Friendly Initiative (BFI). The</a:t>
            </a:r>
            <a:r>
              <a:rPr lang="en-US">
                <a:latin typeface="Univers LT Pro 45 Light"/>
              </a:rPr>
              <a:t> activities here will support </a:t>
            </a:r>
            <a:r>
              <a:rPr lang="en-GB">
                <a:latin typeface="Univers LT Pro 45 Light"/>
              </a:rPr>
              <a:t>older learners or those able to explore more complex ideas to explore BFI further. These activities could be used in tutor time in secondary schools, with your rights group or within personal development lessons or equivalent. </a:t>
            </a:r>
            <a:r>
              <a:rPr lang="en-US">
                <a:latin typeface="Univers LT Pro 45 Light"/>
              </a:rPr>
              <a:t>Choose one or more activities as featured here or amend them to suit your pupils and setting. You could also create your own activities inspired by the presentation in part one.</a:t>
            </a:r>
          </a:p>
          <a:p>
            <a:pPr>
              <a:defRPr/>
            </a:pPr>
            <a:endParaRPr lang="en-US">
              <a:latin typeface="Univers LT Pro 45 Light"/>
            </a:endParaRPr>
          </a:p>
          <a:p>
            <a:pPr>
              <a:defRPr/>
            </a:pPr>
            <a:endParaRPr lang="en-US">
              <a:latin typeface="Univers LT Pro 45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a:cs typeface="Arial"/>
              </a:rPr>
              <a:t> </a:t>
            </a:r>
            <a:endParaRPr lang="en-US">
              <a:solidFill>
                <a:srgbClr val="000000"/>
              </a:solidFill>
              <a:latin typeface="Arial" panose="020B0604020202020204" pitchFamily="34" charset="0"/>
              <a:cs typeface="Arial" panose="020B0604020202020204" pitchFamily="34" charset="0"/>
            </a:endParaRPr>
          </a:p>
          <a:p>
            <a:pPr>
              <a:defRPr/>
            </a:pPr>
            <a:r>
              <a:rPr lang="en-US">
                <a:solidFill>
                  <a:srgbClr val="000000"/>
                </a:solidFill>
                <a:latin typeface="Arial"/>
                <a:cs typeface="Arial"/>
              </a:rPr>
              <a:t>For more information, have a look at these websites:</a:t>
            </a:r>
            <a:endParaRPr lang="en-US">
              <a:solidFill>
                <a:srgbClr val="000000"/>
              </a:solidFill>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None/>
              <a:tabLst/>
              <a:defRPr/>
            </a:pPr>
            <a:r>
              <a:rPr lang="en-US">
                <a:hlinkClick r:id="rId3"/>
              </a:rPr>
              <a:t>https://www.annafreud.org/</a:t>
            </a:r>
            <a:endParaRPr lang="en-US"/>
          </a:p>
          <a:p>
            <a:endParaRPr lang="en-US"/>
          </a:p>
          <a:p>
            <a:r>
              <a:rPr lang="en-US">
                <a:hlinkClick r:id="rId4"/>
              </a:rPr>
              <a:t>https://developingchild.harvard.edu/key-concept/brain-architecture/</a:t>
            </a:r>
            <a:r>
              <a:rPr lang="en-US"/>
              <a:t> </a:t>
            </a:r>
          </a:p>
          <a:p>
            <a:endParaRPr lang="en-US"/>
          </a:p>
          <a:p>
            <a:r>
              <a:rPr lang="en-US">
                <a:latin typeface="Univers LT Pro 45 Light"/>
                <a:hlinkClick r:id="rId5"/>
              </a:rPr>
              <a:t>https://developingchild.harvard.edu/wp-content/uploads/2024/10/Childrens-Emotional-Development-Is-Built-into-the-Architecture-of-Their-Brains.pdf</a:t>
            </a:r>
            <a:r>
              <a:rPr lang="en-US">
                <a:latin typeface="Univers LT Pro 45 Light"/>
              </a:rPr>
              <a:t> </a:t>
            </a:r>
            <a:endParaRPr lang="en-US"/>
          </a:p>
          <a:p>
            <a:endParaRPr lang="en-US">
              <a:latin typeface="Univers LT Pro 45 Light"/>
              <a:cs typeface="Arial"/>
            </a:endParaRPr>
          </a:p>
          <a:p>
            <a:endParaRPr lang="en-US">
              <a:latin typeface="Univers LT Pro 45 Light"/>
              <a:cs typeface="Arial"/>
            </a:endParaRPr>
          </a:p>
          <a:p>
            <a:endParaRPr lang="en-US">
              <a:latin typeface="Arial"/>
              <a:cs typeface="Arial"/>
            </a:endParaRPr>
          </a:p>
          <a:p>
            <a:endParaRPr lang="en-GB"/>
          </a:p>
          <a:p>
            <a:endParaRPr lang="en-US"/>
          </a:p>
        </p:txBody>
      </p:sp>
      <p:sp>
        <p:nvSpPr>
          <p:cNvPr id="4" name="Slide Number Placeholder 3">
            <a:extLst>
              <a:ext uri="{FF2B5EF4-FFF2-40B4-BE49-F238E27FC236}">
                <a16:creationId xmlns:a16="http://schemas.microsoft.com/office/drawing/2014/main" id="{B22C09CD-09B1-8139-B6F5-AD146BCF58B4}"/>
              </a:ext>
            </a:extLst>
          </p:cNvPr>
          <p:cNvSpPr>
            <a:spLocks noGrp="1"/>
          </p:cNvSpPr>
          <p:nvPr>
            <p:ph type="sldNum" sz="quarter" idx="5"/>
          </p:nvPr>
        </p:nvSpPr>
        <p:spPr/>
        <p:txBody>
          <a:bodyPr/>
          <a:lstStyle/>
          <a:p>
            <a:fld id="{29579422-DDE5-7A4E-844D-890A01B6C3B6}" type="slidenum">
              <a:rPr lang="en-GB" smtClean="0"/>
              <a:pPr/>
              <a:t>18</a:t>
            </a:fld>
            <a:endParaRPr lang="en-GB"/>
          </a:p>
        </p:txBody>
      </p:sp>
    </p:spTree>
    <p:extLst>
      <p:ext uri="{BB962C8B-B14F-4D97-AF65-F5344CB8AC3E}">
        <p14:creationId xmlns:p14="http://schemas.microsoft.com/office/powerpoint/2010/main" val="18328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a:solidFill>
                  <a:srgbClr val="0F0A07"/>
                </a:solidFill>
                <a:latin typeface="Arial"/>
                <a:cs typeface="Arial"/>
              </a:rPr>
              <a:t>Take Action:</a:t>
            </a:r>
            <a:br>
              <a:rPr lang="en-US">
                <a:latin typeface="Arial" panose="020B0604020202020204" pitchFamily="34" charset="0"/>
                <a:cs typeface="Arial" panose="020B0604020202020204" pitchFamily="34" charset="0"/>
              </a:rPr>
            </a:br>
            <a:r>
              <a:rPr lang="en-US">
                <a:solidFill>
                  <a:srgbClr val="0F0A07"/>
                </a:solidFill>
                <a:latin typeface="Arial"/>
                <a:cs typeface="Arial"/>
              </a:rPr>
              <a:t>Children will have explored The Baby Friendly Initiative and how this links to children’s rights. To support Outcome 9 of RRSA, children can take this learning out into the world and create positive change by raising awareness of the importance of a baby friendly approach, or by contacting your local GP, library or children's </a:t>
            </a:r>
            <a:r>
              <a:rPr lang="en-US" err="1">
                <a:solidFill>
                  <a:srgbClr val="0F0A07"/>
                </a:solidFill>
                <a:latin typeface="Arial"/>
                <a:cs typeface="Arial"/>
              </a:rPr>
              <a:t>centre</a:t>
            </a:r>
            <a:r>
              <a:rPr lang="en-US">
                <a:solidFill>
                  <a:srgbClr val="0F0A07"/>
                </a:solidFill>
                <a:latin typeface="Arial"/>
                <a:cs typeface="Arial"/>
              </a:rPr>
              <a:t>/family hub to ask how your area is supporting BFI standards. </a:t>
            </a:r>
            <a:br>
              <a:rPr lang="en-US">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a:solidFill>
                  <a:srgbClr val="0F0A07"/>
                </a:solidFill>
                <a:latin typeface="Arial"/>
                <a:cs typeface="Arial"/>
              </a:rPr>
              <a:t>Get Creative:</a:t>
            </a:r>
            <a:br>
              <a:rPr lang="en-US">
                <a:latin typeface="Arial" panose="020B0604020202020204" pitchFamily="34" charset="0"/>
                <a:cs typeface="Arial" panose="020B0604020202020204" pitchFamily="34" charset="0"/>
              </a:rPr>
            </a:br>
            <a:r>
              <a:rPr lang="en-US">
                <a:solidFill>
                  <a:srgbClr val="0F0A07"/>
                </a:solidFill>
                <a:latin typeface="Arial"/>
                <a:cs typeface="Arial"/>
              </a:rPr>
              <a:t>You have the option to create a piece of art, poem or short video called 'Every Baby's Right' inspired by the work that BFI do. </a:t>
            </a:r>
          </a:p>
          <a:p>
            <a:pPr>
              <a:spcBef>
                <a:spcPts val="600"/>
              </a:spcBef>
            </a:pPr>
            <a:endParaRPr lang="en-US">
              <a:solidFill>
                <a:srgbClr val="0F0A07"/>
              </a:solidFill>
              <a:latin typeface="Arial" panose="020B0604020202020204" pitchFamily="34" charset="0"/>
              <a:cs typeface="Arial" panose="020B0604020202020204" pitchFamily="34" charset="0"/>
            </a:endParaRPr>
          </a:p>
          <a:p>
            <a:pPr>
              <a:spcBef>
                <a:spcPts val="600"/>
              </a:spcBef>
            </a:pPr>
            <a:r>
              <a:rPr lang="en-US">
                <a:solidFill>
                  <a:srgbClr val="0F0A07"/>
                </a:solidFill>
                <a:latin typeface="Arial"/>
                <a:cs typeface="Arial"/>
              </a:rPr>
              <a:t>Add to your passport:</a:t>
            </a:r>
            <a:br>
              <a:rPr lang="en-US">
                <a:latin typeface="Arial" panose="020B0604020202020204" pitchFamily="34" charset="0"/>
                <a:cs typeface="Arial" panose="020B0604020202020204" pitchFamily="34" charset="0"/>
              </a:rPr>
            </a:br>
            <a:r>
              <a:rPr lang="en-US">
                <a:solidFill>
                  <a:srgbClr val="0F0A07"/>
                </a:solidFill>
                <a:latin typeface="Arial"/>
                <a:cs typeface="Arial"/>
              </a:rPr>
              <a:t>You have the option to use the Rights Around the World passport (found here: </a:t>
            </a:r>
            <a:r>
              <a:rPr lang="en-US">
                <a:solidFill>
                  <a:srgbClr val="0F0A07"/>
                </a:solidFill>
                <a:latin typeface="Arial"/>
                <a:cs typeface="Arial"/>
                <a:hlinkClick r:id="rId3"/>
              </a:rPr>
              <a:t>https://www.unicef.org.uk/rights-respecting-schools/resources/teaching-resources/rights-around-the-world/</a:t>
            </a:r>
            <a:r>
              <a:rPr lang="en-US">
                <a:solidFill>
                  <a:srgbClr val="0F0A07"/>
                </a:solidFill>
                <a:latin typeface="Arial"/>
                <a:cs typeface="Arial"/>
              </a:rPr>
              <a:t>) </a:t>
            </a:r>
            <a:r>
              <a:rPr lang="en-US">
                <a:solidFill>
                  <a:srgbClr val="1E1E1E"/>
                </a:solidFill>
                <a:latin typeface="Arial"/>
                <a:cs typeface="Arial"/>
              </a:rPr>
              <a:t>These materials can be used to create individual passports for children or to create a class floor book to record learning. </a:t>
            </a:r>
            <a:endParaRPr lang="en-US">
              <a:solidFill>
                <a:srgbClr val="0F0A07"/>
              </a:solidFill>
              <a:latin typeface="Arial"/>
              <a:cs typeface="Arial"/>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19</a:t>
            </a:fld>
            <a:endParaRPr lang="en-GB"/>
          </a:p>
        </p:txBody>
      </p:sp>
    </p:spTree>
    <p:extLst>
      <p:ext uri="{BB962C8B-B14F-4D97-AF65-F5344CB8AC3E}">
        <p14:creationId xmlns:p14="http://schemas.microsoft.com/office/powerpoint/2010/main" val="322391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Calibri"/>
                <a:cs typeface="Arial"/>
              </a:rPr>
              <a:t>This slide is for information only and not for class presentation.</a:t>
            </a:r>
          </a:p>
          <a:p>
            <a:endParaRPr lang="en-US">
              <a:latin typeface="Arial" panose="020B0604020202020204" pitchFamily="34" charset="0"/>
              <a:ea typeface="Calibri"/>
              <a:cs typeface="Arial" panose="020B0604020202020204" pitchFamily="34" charset="0"/>
            </a:endParaRPr>
          </a:p>
          <a:p>
            <a:r>
              <a:rPr lang="en-US">
                <a:latin typeface="Arial"/>
                <a:ea typeface="Calibri"/>
                <a:cs typeface="Arial"/>
              </a:rPr>
              <a:t>Further resources you may wish to explore with your class include the following: </a:t>
            </a:r>
            <a:endParaRPr lang="en-US">
              <a:latin typeface="Univers LT Pro 45 Light"/>
              <a:ea typeface="Calibri"/>
              <a:cs typeface="Arial"/>
            </a:endParaRPr>
          </a:p>
          <a:p>
            <a:pPr marL="171450" indent="-171450">
              <a:buFont typeface="Arial"/>
              <a:buChar char="•"/>
            </a:pPr>
            <a:r>
              <a:rPr lang="en-US">
                <a:latin typeface="Arial"/>
                <a:ea typeface="Calibri"/>
                <a:cs typeface="Arial"/>
              </a:rPr>
              <a:t>Association of Breastfeeding Mothers Resources for Schools: </a:t>
            </a:r>
            <a:r>
              <a:rPr lang="en-US">
                <a:latin typeface="Univers LT Pro 45 Light"/>
                <a:hlinkClick r:id="rId3"/>
              </a:rPr>
              <a:t>Resources for Schools – ABM</a:t>
            </a:r>
          </a:p>
          <a:p>
            <a:pPr marL="171450" indent="-171450">
              <a:buFont typeface="Arial"/>
              <a:buChar char="•"/>
            </a:pPr>
            <a:r>
              <a:rPr lang="en-US">
                <a:latin typeface="Univers LT Pro 45 Light"/>
              </a:rPr>
              <a:t>The Breastfeeding Network has resources designed to align with the Scottish curriculum but easily adaptable for use in other nations: </a:t>
            </a:r>
            <a:r>
              <a:rPr lang="en-US">
                <a:latin typeface="Univers LT Pro 45 Light"/>
                <a:hlinkClick r:id="rId4"/>
              </a:rPr>
              <a:t>School Lesson Plans - The Breastfeeding Network</a:t>
            </a:r>
            <a:endParaRPr lang="en-US">
              <a:latin typeface="Univers LT Pro 45 Light"/>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20</a:t>
            </a:fld>
            <a:endParaRPr lang="en-GB"/>
          </a:p>
        </p:txBody>
      </p:sp>
    </p:spTree>
    <p:extLst>
      <p:ext uri="{BB962C8B-B14F-4D97-AF65-F5344CB8AC3E}">
        <p14:creationId xmlns:p14="http://schemas.microsoft.com/office/powerpoint/2010/main" val="14271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05DB8-F268-6CBF-19AC-77EFBA46B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E03A6-857A-D414-BDD0-B0552BD94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D5421-A65A-D5E2-06A3-89ABC8C45E78}"/>
              </a:ext>
            </a:extLst>
          </p:cNvPr>
          <p:cNvSpPr>
            <a:spLocks noGrp="1"/>
          </p:cNvSpPr>
          <p:nvPr>
            <p:ph type="body" idx="1"/>
          </p:nvPr>
        </p:nvSpPr>
        <p:spPr/>
        <p:txBody>
          <a:bodyPr/>
          <a:lstStyle/>
          <a:p>
            <a:endParaRPr lang="en-GB">
              <a:latin typeface="Univers LT Pro 45 Light"/>
            </a:endParaRPr>
          </a:p>
        </p:txBody>
      </p:sp>
      <p:sp>
        <p:nvSpPr>
          <p:cNvPr id="4" name="Slide Number Placeholder 3">
            <a:extLst>
              <a:ext uri="{FF2B5EF4-FFF2-40B4-BE49-F238E27FC236}">
                <a16:creationId xmlns:a16="http://schemas.microsoft.com/office/drawing/2014/main" id="{0C236A8A-59B3-D106-44EE-0BDCD578DF84}"/>
              </a:ext>
            </a:extLst>
          </p:cNvPr>
          <p:cNvSpPr>
            <a:spLocks noGrp="1"/>
          </p:cNvSpPr>
          <p:nvPr>
            <p:ph type="sldNum" sz="quarter" idx="5"/>
          </p:nvPr>
        </p:nvSpPr>
        <p:spPr/>
        <p:txBody>
          <a:bodyPr/>
          <a:lstStyle/>
          <a:p>
            <a:fld id="{29579422-DDE5-7A4E-844D-890A01B6C3B6}" type="slidenum">
              <a:rPr lang="en-GB" smtClean="0"/>
              <a:pPr/>
              <a:t>3</a:t>
            </a:fld>
            <a:endParaRPr lang="en-GB"/>
          </a:p>
        </p:txBody>
      </p:sp>
    </p:spTree>
    <p:extLst>
      <p:ext uri="{BB962C8B-B14F-4D97-AF65-F5344CB8AC3E}">
        <p14:creationId xmlns:p14="http://schemas.microsoft.com/office/powerpoint/2010/main" val="234907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Teacher Notes: Please edit the facts to suit your audience. Boxes can be deleted if you would prefer to focus on fewer facts. ​</a:t>
            </a:r>
          </a:p>
          <a:p>
            <a:endParaRPr lang="en-GB"/>
          </a:p>
          <a:p>
            <a:r>
              <a:rPr lang="en-GB">
                <a:latin typeface="Univers LT Pro 45 Light"/>
              </a:rPr>
              <a:t>​Sources: ​</a:t>
            </a:r>
          </a:p>
          <a:p>
            <a:pPr marL="171450" indent="-171450">
              <a:buFont typeface="Calibri"/>
              <a:buChar char="-"/>
            </a:pPr>
            <a:r>
              <a:rPr lang="en-GB">
                <a:latin typeface="Univers LT Pro 45 Light"/>
              </a:rPr>
              <a:t>UK made up of 4 countries: </a:t>
            </a:r>
            <a:r>
              <a:rPr lang="en-GB" u="sng">
                <a:highlight>
                  <a:srgbClr val="FFFFFF"/>
                </a:highlight>
                <a:latin typeface="Univers LT Pro 45 Light"/>
                <a:hlinkClick r:id="rId3"/>
              </a:rPr>
              <a:t>https://www.bbc.co.uk/bitesize/articles/z2wjqfr</a:t>
            </a:r>
            <a:r>
              <a:rPr lang="en-GB">
                <a:highlight>
                  <a:srgbClr val="FFFFFF"/>
                </a:highlight>
                <a:latin typeface="Univers LT Pro 45 Light"/>
              </a:rPr>
              <a:t> </a:t>
            </a:r>
          </a:p>
          <a:p>
            <a:pPr marL="171450" indent="-171450">
              <a:buFont typeface="Calibri"/>
              <a:buChar char="-"/>
            </a:pPr>
            <a:r>
              <a:rPr lang="en-GB">
                <a:highlight>
                  <a:srgbClr val="FFFFFF"/>
                </a:highlight>
                <a:latin typeface="Univers LT Pro 45 Light"/>
              </a:rPr>
              <a:t>Coastline: </a:t>
            </a:r>
            <a:r>
              <a:rPr lang="en-GB" u="sng">
                <a:highlight>
                  <a:srgbClr val="FFFFFF"/>
                </a:highlight>
                <a:latin typeface="Univers LT Pro 45 Light"/>
                <a:hlinkClick r:id="rId4"/>
              </a:rPr>
              <a:t>https://www.kids-world-travel-guide.com/uk-facts.html</a:t>
            </a:r>
            <a:r>
              <a:rPr lang="en-GB">
                <a:solidFill>
                  <a:srgbClr val="333333"/>
                </a:solidFill>
                <a:highlight>
                  <a:srgbClr val="FFFFFF"/>
                </a:highlight>
                <a:latin typeface="Univers LT Pro 45 Light"/>
              </a:rPr>
              <a:t> </a:t>
            </a:r>
          </a:p>
          <a:p>
            <a:pPr marL="171450" indent="-171450">
              <a:buFont typeface="Calibri"/>
              <a:buChar char="-"/>
            </a:pPr>
            <a:r>
              <a:rPr lang="en-GB">
                <a:solidFill>
                  <a:srgbClr val="333333"/>
                </a:solidFill>
                <a:highlight>
                  <a:srgbClr val="FFFFFF"/>
                </a:highlight>
                <a:latin typeface="Univers LT Pro 45 Light"/>
              </a:rPr>
              <a:t>Highest mountain: </a:t>
            </a:r>
            <a:r>
              <a:rPr lang="en-GB" u="sng">
                <a:solidFill>
                  <a:srgbClr val="333333"/>
                </a:solidFill>
                <a:highlight>
                  <a:srgbClr val="FFFFFF"/>
                </a:highlight>
                <a:latin typeface="Univers LT Pro 45 Light"/>
                <a:hlinkClick r:id="rId4"/>
              </a:rPr>
              <a:t>https://www.kids-world-travel-guide.com/uk-facts.html</a:t>
            </a:r>
            <a:r>
              <a:rPr lang="en-GB">
                <a:solidFill>
                  <a:srgbClr val="333333"/>
                </a:solidFill>
                <a:highlight>
                  <a:srgbClr val="FFFFFF"/>
                </a:highlight>
                <a:latin typeface="Univers LT Pro 45 Light"/>
              </a:rPr>
              <a:t> </a:t>
            </a:r>
          </a:p>
          <a:p>
            <a:pPr marL="171450" indent="-171450">
              <a:buFont typeface="Calibri"/>
              <a:buChar char="-"/>
            </a:pPr>
            <a:r>
              <a:rPr lang="en-GB">
                <a:solidFill>
                  <a:srgbClr val="333333"/>
                </a:solidFill>
                <a:highlight>
                  <a:srgbClr val="FFFFFF"/>
                </a:highlight>
                <a:latin typeface="Univers LT Pro 45 Light"/>
              </a:rPr>
              <a:t>Population: </a:t>
            </a:r>
            <a:r>
              <a:rPr lang="en-GB" u="sng">
                <a:solidFill>
                  <a:srgbClr val="333333"/>
                </a:solidFill>
                <a:highlight>
                  <a:srgbClr val="FFFFFF"/>
                </a:highlight>
                <a:latin typeface="Univers LT Pro 45 Light"/>
                <a:hlinkClick r:id="rId5"/>
              </a:rPr>
              <a:t>https://www.ons.gov.uk/peoplepopulationandcommunity/populationandmigration/populationestimates/bulletins/annualmidyearpopulationestimates/mid2024</a:t>
            </a:r>
            <a:r>
              <a:rPr lang="en-GB">
                <a:solidFill>
                  <a:srgbClr val="000000"/>
                </a:solidFill>
                <a:highlight>
                  <a:srgbClr val="FFFFFF"/>
                </a:highlight>
                <a:latin typeface="Univers LT Pro 45 Light"/>
              </a:rPr>
              <a:t> </a:t>
            </a:r>
          </a:p>
          <a:p>
            <a:pPr marL="171450" indent="-171450">
              <a:buFont typeface="Calibri"/>
              <a:buChar char="-"/>
            </a:pPr>
            <a:r>
              <a:rPr lang="en-GB">
                <a:solidFill>
                  <a:srgbClr val="000000"/>
                </a:solidFill>
                <a:highlight>
                  <a:srgbClr val="FFFFFF"/>
                </a:highlight>
                <a:latin typeface="Univers LT Pro 45 Light"/>
              </a:rPr>
              <a:t>Number of births: Please note that the data shows figures for 2024, as the data for 2025 has not yet been released. </a:t>
            </a:r>
          </a:p>
          <a:p>
            <a:pPr marL="171450" indent="-171450">
              <a:buFont typeface="Calibri"/>
              <a:buChar char="-"/>
            </a:pPr>
            <a:r>
              <a:rPr lang="en-GB">
                <a:solidFill>
                  <a:srgbClr val="000000"/>
                </a:solidFill>
                <a:highlight>
                  <a:srgbClr val="FFFFFF"/>
                </a:highlight>
                <a:latin typeface="Univers LT Pro 45 Light"/>
              </a:rPr>
              <a:t>England &amp; Wales: </a:t>
            </a:r>
            <a:r>
              <a:rPr lang="en-GB" u="sng">
                <a:solidFill>
                  <a:srgbClr val="000000"/>
                </a:solidFill>
                <a:highlight>
                  <a:srgbClr val="FFFFFF"/>
                </a:highlight>
                <a:latin typeface="Univers LT Pro 45 Light"/>
                <a:hlinkClick r:id="rId6"/>
              </a:rPr>
              <a:t>https://www.ons.gov.uk/peoplepopulationandcommunity/birthsdeathsandmarriages/livebirths/bulletins/birthsummarytablesenglandandwales/2024</a:t>
            </a:r>
            <a:r>
              <a:rPr lang="en-GB">
                <a:solidFill>
                  <a:srgbClr val="000000"/>
                </a:solidFill>
                <a:highlight>
                  <a:srgbClr val="FFFFFF"/>
                </a:highlight>
                <a:latin typeface="Univers LT Pro 45 Light"/>
              </a:rPr>
              <a:t> </a:t>
            </a:r>
          </a:p>
          <a:p>
            <a:pPr marL="171450" indent="-171450">
              <a:buFont typeface="Calibri"/>
              <a:buChar char="-"/>
            </a:pPr>
            <a:r>
              <a:rPr lang="en-GB">
                <a:highlight>
                  <a:srgbClr val="FFFFFF"/>
                </a:highlight>
                <a:latin typeface="Univers LT Pro 45 Light"/>
              </a:rPr>
              <a:t>Northern Ireland: </a:t>
            </a:r>
            <a:r>
              <a:rPr lang="en-GB">
                <a:highlight>
                  <a:srgbClr val="FFFFFF"/>
                </a:highlight>
                <a:latin typeface="Univers LT Pro 45 Light"/>
                <a:hlinkClick r:id="rId7"/>
              </a:rPr>
              <a:t>https://www.nisra.gov.uk/publications/registrar-general-annual-report-2024-births</a:t>
            </a:r>
            <a:r>
              <a:rPr lang="en-GB">
                <a:highlight>
                  <a:srgbClr val="FFFFFF"/>
                </a:highlight>
                <a:latin typeface="Univers LT Pro 45 Light"/>
              </a:rPr>
              <a:t> </a:t>
            </a:r>
          </a:p>
          <a:p>
            <a:pPr marL="171450" indent="-171450">
              <a:buFont typeface="Calibri"/>
              <a:buChar char="-"/>
            </a:pPr>
            <a:r>
              <a:rPr lang="en-GB">
                <a:highlight>
                  <a:srgbClr val="FFFFFF"/>
                </a:highlight>
                <a:latin typeface="Univers LT Pro 45 Light"/>
              </a:rPr>
              <a:t>Scotland: </a:t>
            </a:r>
            <a:r>
              <a:rPr lang="en-GB">
                <a:highlight>
                  <a:srgbClr val="FFFFFF"/>
                </a:highlight>
                <a:latin typeface="Univers LT Pro 45 Light"/>
                <a:hlinkClick r:id="rId8"/>
              </a:rPr>
              <a:t>https://www.nrscotland.gov.uk/publications/vital-events-reference-tables-2024/</a:t>
            </a:r>
            <a:r>
              <a:rPr lang="en-GB">
                <a:highlight>
                  <a:srgbClr val="FFFFFF"/>
                </a:highlight>
                <a:latin typeface="Univers LT Pro 45 Light"/>
              </a:rPr>
              <a:t>  </a:t>
            </a:r>
          </a:p>
          <a:p>
            <a:pPr marL="171450" indent="-171450">
              <a:buFont typeface="Calibri"/>
              <a:buChar char="-"/>
            </a:pPr>
            <a:r>
              <a:rPr lang="en-GB">
                <a:highlight>
                  <a:srgbClr val="FFFFFF"/>
                </a:highlight>
                <a:latin typeface="Univers LT Pro 45 Light"/>
              </a:rPr>
              <a:t>Government advice on breastfeeding –</a:t>
            </a:r>
            <a:r>
              <a:rPr lang="en-GB">
                <a:solidFill>
                  <a:srgbClr val="333333"/>
                </a:solidFill>
                <a:highlight>
                  <a:srgbClr val="FFFFFF"/>
                </a:highlight>
                <a:latin typeface="Univers LT Pro 45 Light"/>
                <a:hlinkClick r:id="rId9"/>
              </a:rPr>
              <a:t>Breastfeeding - Best Start in Life - NHS</a:t>
            </a:r>
            <a:r>
              <a:rPr lang="en-GB">
                <a:solidFill>
                  <a:srgbClr val="333333"/>
                </a:solidFill>
                <a:highlight>
                  <a:srgbClr val="FFFFFF"/>
                </a:highlight>
                <a:latin typeface="Univers LT Pro 45 Light"/>
              </a:rPr>
              <a:t> </a:t>
            </a:r>
          </a:p>
          <a:p>
            <a:pPr marL="171450" indent="-171450">
              <a:buFont typeface="Calibri"/>
              <a:buChar char="-"/>
            </a:pPr>
            <a:r>
              <a:rPr lang="en-GB">
                <a:solidFill>
                  <a:srgbClr val="333333"/>
                </a:solidFill>
                <a:highlight>
                  <a:srgbClr val="FFFFFF"/>
                </a:highlight>
                <a:latin typeface="Univers LT Pro 45 Light"/>
              </a:rPr>
              <a:t>World Health Organisation  </a:t>
            </a:r>
            <a:r>
              <a:rPr lang="en-GB">
                <a:solidFill>
                  <a:srgbClr val="333333"/>
                </a:solidFill>
                <a:highlight>
                  <a:srgbClr val="FFFFFF"/>
                </a:highlight>
                <a:latin typeface="Univers LT Pro 45 Light"/>
                <a:hlinkClick r:id="rId10"/>
              </a:rPr>
              <a:t>Breastfeeding</a:t>
            </a:r>
            <a:endParaRPr lang="en-GB">
              <a:solidFill>
                <a:srgbClr val="333333"/>
              </a:solidFill>
              <a:highlight>
                <a:srgbClr val="FFFFFF"/>
              </a:highlight>
              <a:latin typeface="Univers LT Pro 45 Light"/>
            </a:endParaRPr>
          </a:p>
          <a:p>
            <a:pPr marL="171450" indent="-171450">
              <a:buFont typeface="Calibri"/>
              <a:buChar char="-"/>
            </a:pPr>
            <a:endParaRPr lang="en-GB">
              <a:solidFill>
                <a:srgbClr val="333333"/>
              </a:solidFill>
              <a:highlight>
                <a:srgbClr val="FFFFFF"/>
              </a:highlight>
              <a:latin typeface="Univers LT Pro 45 Light"/>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6</a:t>
            </a:fld>
            <a:endParaRPr lang="en-GB"/>
          </a:p>
        </p:txBody>
      </p:sp>
    </p:spTree>
    <p:extLst>
      <p:ext uri="{BB962C8B-B14F-4D97-AF65-F5344CB8AC3E}">
        <p14:creationId xmlns:p14="http://schemas.microsoft.com/office/powerpoint/2010/main" val="309945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a:cs typeface="Arial"/>
              </a:rPr>
              <a:t>Teacher Notes: </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a:cs typeface="Arial"/>
              </a:rPr>
              <a:t>Learn more about UNICEF in the UK here: </a:t>
            </a:r>
            <a:r>
              <a:rPr lang="en-GB">
                <a:latin typeface="Univers LT Pro 45 Light"/>
              </a:rPr>
              <a:t>https://www.unicef.org.uk/what-we-do/</a:t>
            </a:r>
          </a:p>
          <a:p>
            <a:endParaRPr lang="en-GB">
              <a:latin typeface="Arial" panose="020B0604020202020204" pitchFamily="34" charset="0"/>
              <a:cs typeface="Arial" panose="020B0604020202020204" pitchFamily="34" charset="0"/>
            </a:endParaRPr>
          </a:p>
          <a:p>
            <a:r>
              <a:rPr lang="en-GB">
                <a:latin typeface="Arial"/>
                <a:cs typeface="Arial"/>
              </a:rPr>
              <a:t>You may wish to explain to your pupils that they money raised by UNICEK UK is mainly used to support UNICEF's international work, not the UK-based programmes. Funds raised help provide emergency aid in crises, vaccinations and healthcare, access to education and protection for children affected by war, disaster or displacement. In 2024, money raised in the UK supported children in emergencies across more than 75 countries. </a:t>
            </a:r>
          </a:p>
          <a:p>
            <a:endParaRPr lang="en-GB">
              <a:latin typeface="Arial"/>
              <a:cs typeface="Arial"/>
            </a:endParaRPr>
          </a:p>
          <a:p>
            <a:r>
              <a:rPr lang="en-GB">
                <a:latin typeface="Arial"/>
                <a:cs typeface="Arial"/>
              </a:rPr>
              <a:t>You might want to make it clear, that donations raised from the public are focused on children facing the greatest challenges globally, while our UK programmes, which focus on improving children's rights and wellbeing within the UK, are funded mainly through partnerships, fees, grants or other non-public fundraising income. </a:t>
            </a:r>
          </a:p>
          <a:p>
            <a:endParaRPr lang="en-GB">
              <a:latin typeface="Arial"/>
              <a:cs typeface="Arial"/>
            </a:endParaRPr>
          </a:p>
          <a:p>
            <a:r>
              <a:rPr lang="en-GB">
                <a:latin typeface="Arial"/>
                <a:cs typeface="Arial"/>
              </a:rPr>
              <a:t>Additional Sources of Information: </a:t>
            </a:r>
          </a:p>
          <a:p>
            <a:r>
              <a:rPr lang="en-GB">
                <a:latin typeface="Univers LT Pro 45 Light"/>
                <a:hlinkClick r:id="rId3"/>
              </a:rPr>
              <a:t>https://www.unicef.org.uk/about-unicef-uk/</a:t>
            </a:r>
            <a:r>
              <a:rPr lang="en-GB">
                <a:latin typeface="Univers LT Pro 45 Light"/>
              </a:rPr>
              <a:t>, </a:t>
            </a:r>
            <a:endParaRPr lang="en-GB">
              <a:latin typeface="Arial"/>
              <a:cs typeface="Arial"/>
            </a:endParaRPr>
          </a:p>
          <a:p>
            <a:r>
              <a:rPr lang="en-GB">
                <a:latin typeface="Univers LT Pro 45 Light"/>
                <a:hlinkClick r:id="rId4"/>
              </a:rPr>
              <a:t>https://www.unicef.org.uk/fundraise/fundraising-faqs/</a:t>
            </a:r>
            <a:r>
              <a:rPr lang="en-GB">
                <a:latin typeface="Univers LT Pro 45 Light"/>
              </a:rPr>
              <a:t>, </a:t>
            </a:r>
            <a:endParaRPr lang="en-GB">
              <a:latin typeface="Arial"/>
              <a:cs typeface="Arial"/>
            </a:endParaRPr>
          </a:p>
          <a:p>
            <a:r>
              <a:rPr lang="en-GB">
                <a:latin typeface="Univers LT Pro 45 Light"/>
                <a:hlinkClick r:id="rId5"/>
              </a:rPr>
              <a:t>https://www.unicef.org.uk/wp-content/uploads/2025/06/UNICEFUKAnnualReport2024w-1.pdf</a:t>
            </a:r>
            <a:r>
              <a:rPr lang="en-GB">
                <a:latin typeface="Univers LT Pro 45 Light"/>
              </a:rPr>
              <a:t>, </a:t>
            </a:r>
          </a:p>
          <a:p>
            <a:r>
              <a:rPr lang="en-GB">
                <a:hlinkClick r:id="rId6"/>
              </a:rPr>
              <a:t>https://www.unicef.org/partnerships/united-kingdom</a:t>
            </a:r>
            <a:r>
              <a:rPr lang="en-GB"/>
              <a:t> </a:t>
            </a:r>
          </a:p>
        </p:txBody>
      </p:sp>
      <p:sp>
        <p:nvSpPr>
          <p:cNvPr id="4" name="Slide Number Placeholder 3"/>
          <p:cNvSpPr>
            <a:spLocks noGrp="1"/>
          </p:cNvSpPr>
          <p:nvPr>
            <p:ph type="sldNum" sz="quarter" idx="5"/>
          </p:nvPr>
        </p:nvSpPr>
        <p:spPr/>
        <p:txBody>
          <a:bodyPr/>
          <a:lstStyle/>
          <a:p>
            <a:fld id="{29579422-DDE5-7A4E-844D-890A01B6C3B6}" type="slidenum">
              <a:rPr lang="en-GB" smtClean="0"/>
              <a:pPr/>
              <a:t>7</a:t>
            </a:fld>
            <a:endParaRPr lang="en-GB"/>
          </a:p>
        </p:txBody>
      </p:sp>
    </p:spTree>
    <p:extLst>
      <p:ext uri="{BB962C8B-B14F-4D97-AF65-F5344CB8AC3E}">
        <p14:creationId xmlns:p14="http://schemas.microsoft.com/office/powerpoint/2010/main" val="216675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GB">
                <a:latin typeface="Univers LT Pro 45 Light"/>
              </a:rPr>
              <a:t>We would like to thank the fantastic Evie, aged 6,  for recording the voiceover for this video.</a:t>
            </a:r>
            <a:endParaRPr lang="en-US">
              <a:latin typeface="Univers LT Pro 45 Light"/>
            </a:endParaRPr>
          </a:p>
          <a:p>
            <a:pPr>
              <a:spcBef>
                <a:spcPts val="1200"/>
              </a:spcBef>
            </a:pPr>
            <a:endParaRPr lang="en-GB">
              <a:latin typeface="Univers LT Pro 45 Light"/>
            </a:endParaRPr>
          </a:p>
          <a:p>
            <a:r>
              <a:rPr lang="en-GB">
                <a:latin typeface="Univers LT Pro 45 Light"/>
              </a:rPr>
              <a:t>Teacher Notes:</a:t>
            </a:r>
            <a:endParaRPr lang="en-GB"/>
          </a:p>
          <a:p>
            <a:endParaRPr lang="en-GB"/>
          </a:p>
          <a:p>
            <a:pPr>
              <a:spcBef>
                <a:spcPts val="1200"/>
              </a:spcBef>
            </a:pPr>
            <a:r>
              <a:rPr lang="en-GB">
                <a:latin typeface="Univers LT Pro 45 Light"/>
              </a:rPr>
              <a:t>This video gives children an introduction to the UNICEF UK Baby Friendly Initiative (BFI). The UNICEF UK Baby Friendly Initiative helps hospitals, doctors and nurses give babies the best start in life. It teaches them how to help mothers feed their babies safely, whether with breastmilk or a bottle, and how to make babies feel safe, loved and cared for. It reminds everyone that cuddles, kindness and time together help babies grow healthy and happy. A ‘Baby Friendly’ award means a hospital or clinic is doing a great job caring for babies and their families because every child has the right to the best possible health. </a:t>
            </a:r>
            <a:endParaRPr lang="en-US">
              <a:solidFill>
                <a:srgbClr val="444444"/>
              </a:solidFill>
              <a:latin typeface="Univers LT Pro 45 Light"/>
            </a:endParaRPr>
          </a:p>
          <a:p>
            <a:pPr>
              <a:spcBef>
                <a:spcPts val="1200"/>
              </a:spcBef>
            </a:pPr>
            <a:r>
              <a:rPr lang="en-GB">
                <a:latin typeface="Univers LT Pro 45 Light"/>
              </a:rPr>
              <a:t>This programme is guided by the UN Convention on the Rights of the Child, just like the Rights Respecting Schools Award. It makes sure all children get the best start in life and can access their rights from the moment they are born. </a:t>
            </a:r>
          </a:p>
          <a:p>
            <a:pPr>
              <a:spcBef>
                <a:spcPts val="1200"/>
              </a:spcBef>
            </a:pPr>
            <a:r>
              <a:rPr lang="en-GB">
                <a:latin typeface="Univers LT Pro 45 Light"/>
              </a:rPr>
              <a:t>Please note that whilst the CRC does not include the right to be loved, the CRC preamble does state that children, "should grow up in a family environment, in an atmosphere of happiness, love and understanding," and that close, loving relationships are a key part of the BFI Theory of Change.</a:t>
            </a:r>
            <a:endParaRPr lang="en-GB"/>
          </a:p>
          <a:p>
            <a:endParaRPr lang="en-GB">
              <a:latin typeface="Univers LT Pro 45 Light"/>
            </a:endParaRPr>
          </a:p>
          <a:p>
            <a:r>
              <a:rPr lang="en-GB">
                <a:latin typeface="Univers LT Pro 45 Light"/>
              </a:rPr>
              <a:t>Source: </a:t>
            </a:r>
            <a:r>
              <a:rPr lang="en-GB">
                <a:latin typeface="Univers LT Pro 45 Light"/>
                <a:hlinkClick r:id="rId3"/>
              </a:rPr>
              <a:t>https://downloads.unicef.org.uk/wp-content/uploads/2010/05/UNCRC_united_nations_convention_on_the_rights_of_the_child.pdf</a:t>
            </a:r>
            <a:r>
              <a:rPr lang="en-GB">
                <a:latin typeface="Univers LT Pro 45 Light"/>
              </a:rPr>
              <a:t> </a:t>
            </a:r>
          </a:p>
        </p:txBody>
      </p:sp>
      <p:sp>
        <p:nvSpPr>
          <p:cNvPr id="4" name="Slide Number Placeholder 3"/>
          <p:cNvSpPr>
            <a:spLocks noGrp="1"/>
          </p:cNvSpPr>
          <p:nvPr>
            <p:ph type="sldNum" sz="quarter" idx="5"/>
          </p:nvPr>
        </p:nvSpPr>
        <p:spPr/>
        <p:txBody>
          <a:bodyPr/>
          <a:lstStyle/>
          <a:p>
            <a:fld id="{29579422-DDE5-7A4E-844D-890A01B6C3B6}" type="slidenum">
              <a:rPr lang="en-GB" smtClean="0"/>
              <a:pPr/>
              <a:t>9</a:t>
            </a:fld>
            <a:endParaRPr lang="en-GB"/>
          </a:p>
        </p:txBody>
      </p:sp>
    </p:spTree>
    <p:extLst>
      <p:ext uri="{BB962C8B-B14F-4D97-AF65-F5344CB8AC3E}">
        <p14:creationId xmlns:p14="http://schemas.microsoft.com/office/powerpoint/2010/main" val="363330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70380-DD0F-A402-FBD7-65D8A4796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2773F-4C71-F12A-AD18-46B9D10D8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0463D-CC8D-707B-3010-AC2A31838A2E}"/>
              </a:ext>
            </a:extLst>
          </p:cNvPr>
          <p:cNvSpPr>
            <a:spLocks noGrp="1"/>
          </p:cNvSpPr>
          <p:nvPr>
            <p:ph type="body" idx="1"/>
          </p:nvPr>
        </p:nvSpPr>
        <p:spPr/>
        <p:txBody>
          <a:bodyPr/>
          <a:lstStyle/>
          <a:p>
            <a:r>
              <a:rPr lang="en-GB">
                <a:latin typeface="Univers LT Pro 45 Light"/>
              </a:rPr>
              <a:t>Teacher Notes:</a:t>
            </a:r>
            <a:endParaRPr lang="en-GB"/>
          </a:p>
          <a:p>
            <a:endParaRPr lang="en-GB">
              <a:latin typeface="Univers LT Pro 45 Light"/>
            </a:endParaRPr>
          </a:p>
          <a:p>
            <a:pPr>
              <a:spcBef>
                <a:spcPts val="1200"/>
              </a:spcBef>
            </a:pPr>
            <a:r>
              <a:rPr lang="en-GB">
                <a:latin typeface="Univers LT Pro 45 Light"/>
              </a:rPr>
              <a:t>This video gives children and young people an introduction to the UNICEF UK Baby Friendly Initiative (BFI). </a:t>
            </a:r>
            <a:r>
              <a:rPr lang="en-GB"/>
              <a:t>The UNICEF UK Baby Friendly Initiative is a programme that helps hospitals and community health services give babies the best start in life, guided by the UN Convention on the Rights of the Child, particularly Article 24. It supports staff to help mothers feed their babies confidently, whether by breastfeeding or bottle feeding, in a safe and caring way. It also focuses on helping parents and babies build close, loving relationships through things like cuddling, talking and skin-to-skin contact. Services that meet these high standards can earn a special ‘Baby Friendly’ award, which shows that they give families excellent care and guidance. The programme, which is guided by the UN Convention on the Rights of the Child, also makes sure that the information families receive is based on science and up-to-date knowledge. Overall, it’s about giving every baby the best chance to grow up strong and loved, because every child has the right to the best possible health. </a:t>
            </a:r>
            <a:endParaRPr lang="en-US">
              <a:solidFill>
                <a:srgbClr val="444444"/>
              </a:solidFill>
            </a:endParaRPr>
          </a:p>
          <a:p>
            <a:pPr>
              <a:spcBef>
                <a:spcPts val="1200"/>
              </a:spcBef>
            </a:pPr>
            <a:r>
              <a:rPr lang="en-GB">
                <a:latin typeface="Univers LT Pro 45 Light"/>
              </a:rPr>
              <a:t>The Baby Friendly Initiative works alongside the Rights Respecting Schools Award to create real change for babies and children. Together, they influence health, education and local communities to champion children’s rights, raise children’s voices and encourage active participation. They ensure every child is valued, heard and given the best possible start in life, so that children here in the UK can access their rights from birth.</a:t>
            </a:r>
            <a:endParaRPr lang="en-US">
              <a:solidFill>
                <a:srgbClr val="444444"/>
              </a:solidFill>
              <a:latin typeface="Univers LT Pro 45 Light"/>
            </a:endParaRPr>
          </a:p>
          <a:p>
            <a:pPr>
              <a:spcBef>
                <a:spcPts val="1200"/>
              </a:spcBef>
            </a:pPr>
            <a:r>
              <a:rPr lang="en-GB">
                <a:latin typeface="Univers LT Pro 45 Light"/>
              </a:rPr>
              <a:t>Please note that whilst the CRC does not include the right to be loved, the CRC preamble does state that children, "should grow up in a family environment, in an atmosphere of happiness, love and understanding," and that close, loving relationships are a key part of the BFI Theory of Change.</a:t>
            </a:r>
            <a:endParaRPr lang="en-US">
              <a:solidFill>
                <a:srgbClr val="444444"/>
              </a:solidFill>
              <a:latin typeface="Univers LT Pro 45 Light"/>
            </a:endParaRPr>
          </a:p>
          <a:p>
            <a:endParaRPr lang="en-GB">
              <a:solidFill>
                <a:srgbClr val="444444"/>
              </a:solidFill>
            </a:endParaRPr>
          </a:p>
          <a:p>
            <a:r>
              <a:rPr lang="en-GB">
                <a:solidFill>
                  <a:srgbClr val="000000"/>
                </a:solidFill>
                <a:latin typeface="Univers LT Pro 45 Light"/>
              </a:rPr>
              <a:t>Source: </a:t>
            </a:r>
            <a:r>
              <a:rPr lang="en-GB">
                <a:solidFill>
                  <a:srgbClr val="444444"/>
                </a:solidFill>
                <a:latin typeface="Univers LT Pro 45 Light"/>
                <a:hlinkClick r:id="rId3"/>
              </a:rPr>
              <a:t>https://downloads.unicef.org.uk/wp-content/uploads/2010/05/UNCRC_united_nations_convention_on_the_rights_of_the_child.pdf</a:t>
            </a:r>
            <a:r>
              <a:rPr lang="en-GB">
                <a:solidFill>
                  <a:srgbClr val="000000"/>
                </a:solidFill>
                <a:latin typeface="Univers LT Pro 45 Light"/>
              </a:rPr>
              <a:t> </a:t>
            </a:r>
            <a:endParaRPr lang="en-GB">
              <a:latin typeface="Univers LT Pro 45 Light"/>
            </a:endParaRPr>
          </a:p>
          <a:p>
            <a:endParaRPr lang="en-GB">
              <a:solidFill>
                <a:srgbClr val="444444"/>
              </a:solidFill>
            </a:endParaRPr>
          </a:p>
          <a:p>
            <a:endParaRPr lang="en-GB">
              <a:latin typeface="Univers LT Pro 45 Light"/>
            </a:endParaRPr>
          </a:p>
          <a:p>
            <a:endParaRPr lang="en-GB">
              <a:latin typeface="Univers LT Pro 45 Light"/>
            </a:endParaRPr>
          </a:p>
        </p:txBody>
      </p:sp>
      <p:sp>
        <p:nvSpPr>
          <p:cNvPr id="4" name="Slide Number Placeholder 3">
            <a:extLst>
              <a:ext uri="{FF2B5EF4-FFF2-40B4-BE49-F238E27FC236}">
                <a16:creationId xmlns:a16="http://schemas.microsoft.com/office/drawing/2014/main" id="{B5F886D1-7C3E-2F99-69F9-3AE0FAD7871E}"/>
              </a:ext>
            </a:extLst>
          </p:cNvPr>
          <p:cNvSpPr>
            <a:spLocks noGrp="1"/>
          </p:cNvSpPr>
          <p:nvPr>
            <p:ph type="sldNum" sz="quarter" idx="5"/>
          </p:nvPr>
        </p:nvSpPr>
        <p:spPr/>
        <p:txBody>
          <a:bodyPr/>
          <a:lstStyle/>
          <a:p>
            <a:fld id="{29579422-DDE5-7A4E-844D-890A01B6C3B6}" type="slidenum">
              <a:rPr lang="en-GB" smtClean="0"/>
              <a:pPr/>
              <a:t>10</a:t>
            </a:fld>
            <a:endParaRPr lang="en-GB"/>
          </a:p>
        </p:txBody>
      </p:sp>
    </p:spTree>
    <p:extLst>
      <p:ext uri="{BB962C8B-B14F-4D97-AF65-F5344CB8AC3E}">
        <p14:creationId xmlns:p14="http://schemas.microsoft.com/office/powerpoint/2010/main" val="354394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There are many articles in the CRC that relate to the Baby Friendly Initiative. You may wish to have copies of the CRC available if your pupils are less familiar with the articles from the Convention.</a:t>
            </a:r>
          </a:p>
          <a:p>
            <a:endParaRPr lang="en-GB"/>
          </a:p>
          <a:p>
            <a:r>
              <a:rPr lang="en-GB">
                <a:latin typeface="Univers LT Pro 45 Light"/>
              </a:rPr>
              <a:t>The following articles underpin BFI's Theory of Change:</a:t>
            </a:r>
            <a:endParaRPr lang="en-GB"/>
          </a:p>
          <a:p>
            <a:r>
              <a:rPr lang="en-GB">
                <a:solidFill>
                  <a:srgbClr val="333333"/>
                </a:solidFill>
                <a:highlight>
                  <a:srgbClr val="FFFFFF"/>
                </a:highlight>
                <a:latin typeface="Univers LT Pro 45 Light"/>
              </a:rPr>
              <a:t>Article 2: Non-discrimination – All children receive the best start in life, regardless of their social status, ethnicity, gender, etc. </a:t>
            </a:r>
            <a:endParaRPr lang="en-GB"/>
          </a:p>
          <a:p>
            <a:r>
              <a:rPr lang="en-GB">
                <a:solidFill>
                  <a:srgbClr val="333333"/>
                </a:solidFill>
                <a:highlight>
                  <a:srgbClr val="FFFFFF"/>
                </a:highlight>
                <a:latin typeface="Univers LT Pro 45 Light"/>
              </a:rPr>
              <a:t>Article 3: Best interests of the child – Breastfeeding and close and loving relationships promotes optimum emotional and physical wellbeing.  </a:t>
            </a:r>
          </a:p>
          <a:p>
            <a:r>
              <a:rPr lang="en-GB">
                <a:solidFill>
                  <a:srgbClr val="333333"/>
                </a:solidFill>
                <a:highlight>
                  <a:srgbClr val="FFFFFF"/>
                </a:highlight>
                <a:latin typeface="Univers LT Pro 45 Light"/>
              </a:rPr>
              <a:t>Article 5: Parental guidance and a child’s evolving capacities </a:t>
            </a:r>
            <a:endParaRPr lang="en-GB">
              <a:latin typeface="Univers LT Pro 45 Light"/>
            </a:endParaRPr>
          </a:p>
          <a:p>
            <a:r>
              <a:rPr lang="en-GB">
                <a:solidFill>
                  <a:srgbClr val="333333"/>
                </a:solidFill>
                <a:highlight>
                  <a:srgbClr val="FFFFFF"/>
                </a:highlight>
                <a:latin typeface="Univers LT Pro 45 Light"/>
              </a:rPr>
              <a:t>Article 6: Life, survival and development – Breastfeeding and close and loving relationships supports brain development and health outcomes.</a:t>
            </a:r>
            <a:endParaRPr lang="en-GB">
              <a:solidFill>
                <a:srgbClr val="000000"/>
              </a:solidFill>
              <a:latin typeface="Univers LT Pro 45 Light"/>
            </a:endParaRPr>
          </a:p>
          <a:p>
            <a:r>
              <a:rPr lang="en-GB">
                <a:solidFill>
                  <a:srgbClr val="333333"/>
                </a:solidFill>
                <a:highlight>
                  <a:srgbClr val="FFFFFF"/>
                </a:highlight>
                <a:latin typeface="Univers LT Pro 45 Light"/>
              </a:rPr>
              <a:t>Article 9: Separation from parents – Close and loving relationships is a key standard of Baby Friendly, ensuring that parents and babies are not separated, particularly if babies are unwell and need hospital care.</a:t>
            </a:r>
            <a:endParaRPr lang="en-GB">
              <a:latin typeface="Univers LT Pro 45 Light"/>
            </a:endParaRPr>
          </a:p>
          <a:p>
            <a:r>
              <a:rPr lang="en-GB">
                <a:solidFill>
                  <a:srgbClr val="333333"/>
                </a:solidFill>
                <a:highlight>
                  <a:srgbClr val="FFFFFF"/>
                </a:highlight>
                <a:latin typeface="Univers LT Pro 45 Light"/>
              </a:rPr>
              <a:t>Article 18: Parental responsibilities and state assistance </a:t>
            </a:r>
            <a:endParaRPr lang="en-GB">
              <a:latin typeface="Univers LT Pro 45 Light"/>
            </a:endParaRPr>
          </a:p>
          <a:p>
            <a:r>
              <a:rPr lang="en-GB">
                <a:solidFill>
                  <a:srgbClr val="333333"/>
                </a:solidFill>
                <a:highlight>
                  <a:srgbClr val="FFFFFF"/>
                </a:highlight>
                <a:latin typeface="Univers LT Pro 45 Light"/>
              </a:rPr>
              <a:t>Article 24: Health, water, food, environment – This includes an obligation to protect and support breastfeeding, with the full text of Article 24 explicitly stating, "</a:t>
            </a:r>
            <a:r>
              <a:rPr lang="en-GB" i="1">
                <a:solidFill>
                  <a:srgbClr val="333333"/>
                </a:solidFill>
                <a:highlight>
                  <a:srgbClr val="FFFFFF"/>
                </a:highlight>
                <a:latin typeface="Univers LT Pro 45 Light"/>
              </a:rPr>
              <a:t>(e) To ensure that all segments of society, </a:t>
            </a:r>
            <a:r>
              <a:rPr lang="en-GB" b="1" i="1">
                <a:solidFill>
                  <a:srgbClr val="333333"/>
                </a:solidFill>
                <a:highlight>
                  <a:srgbClr val="FFFFFF"/>
                </a:highlight>
                <a:latin typeface="Univers LT Pro 45 Light"/>
              </a:rPr>
              <a:t>in particular parents and children,</a:t>
            </a:r>
            <a:r>
              <a:rPr lang="en-GB" i="1">
                <a:solidFill>
                  <a:srgbClr val="333333"/>
                </a:solidFill>
                <a:highlight>
                  <a:srgbClr val="FFFFFF"/>
                </a:highlight>
                <a:latin typeface="Univers LT Pro 45 Light"/>
              </a:rPr>
              <a:t> are informed, </a:t>
            </a:r>
            <a:r>
              <a:rPr lang="en-GB" b="1" i="1">
                <a:solidFill>
                  <a:srgbClr val="333333"/>
                </a:solidFill>
                <a:highlight>
                  <a:srgbClr val="FFFFFF"/>
                </a:highlight>
                <a:latin typeface="Univers LT Pro 45 Light"/>
              </a:rPr>
              <a:t>have access to education and are supported in the use of basic knowledge of child health and nutrition, the advantages of breastfeeding,</a:t>
            </a:r>
            <a:r>
              <a:rPr lang="en-GB" i="1">
                <a:solidFill>
                  <a:srgbClr val="333333"/>
                </a:solidFill>
                <a:highlight>
                  <a:srgbClr val="FFFFFF"/>
                </a:highlight>
                <a:latin typeface="Univers LT Pro 45 Light"/>
              </a:rPr>
              <a:t> hygiene and environmental sanitation and the prevention of accidents;"</a:t>
            </a:r>
            <a:endParaRPr lang="en-GB">
              <a:latin typeface="Univers LT Pro 45 Light"/>
            </a:endParaRPr>
          </a:p>
          <a:p>
            <a:endParaRPr lang="en-GB">
              <a:solidFill>
                <a:srgbClr val="333333"/>
              </a:solidFill>
              <a:highlight>
                <a:srgbClr val="FFFFFF"/>
              </a:highlight>
            </a:endParaRPr>
          </a:p>
          <a:p>
            <a:r>
              <a:rPr lang="en-GB">
                <a:solidFill>
                  <a:srgbClr val="333333"/>
                </a:solidFill>
                <a:highlight>
                  <a:srgbClr val="FFFFFF"/>
                </a:highlight>
                <a:latin typeface="Univers LT Pro 45 Light"/>
              </a:rPr>
              <a:t>The Baby Friendly standards </a:t>
            </a:r>
            <a:endParaRPr lang="en-GB">
              <a:solidFill>
                <a:srgbClr val="333333"/>
              </a:solidFill>
              <a:highlight>
                <a:srgbClr val="FFFFFF"/>
              </a:highlight>
            </a:endParaRPr>
          </a:p>
          <a:p>
            <a:r>
              <a:rPr lang="en-GB">
                <a:solidFill>
                  <a:srgbClr val="333333"/>
                </a:solidFill>
                <a:highlight>
                  <a:srgbClr val="FFFFFF"/>
                </a:highlight>
                <a:latin typeface="Univers LT Pro 45 Light"/>
              </a:rPr>
              <a:t>-ensure there is support for those who are pregnant with importance of breastfeeding and early relationships; </a:t>
            </a:r>
            <a:endParaRPr lang="en-GB">
              <a:solidFill>
                <a:srgbClr val="333333"/>
              </a:solidFill>
              <a:highlight>
                <a:srgbClr val="FFFFFF"/>
              </a:highlight>
            </a:endParaRPr>
          </a:p>
          <a:p>
            <a:r>
              <a:rPr lang="en-GB">
                <a:solidFill>
                  <a:srgbClr val="333333"/>
                </a:solidFill>
                <a:highlight>
                  <a:srgbClr val="FFFFFF"/>
                </a:highlight>
                <a:latin typeface="Univers LT Pro 45 Light"/>
              </a:rPr>
              <a:t>-protect, initiate and support breastfeeding; </a:t>
            </a:r>
            <a:endParaRPr lang="en-GB">
              <a:solidFill>
                <a:srgbClr val="333333"/>
              </a:solidFill>
              <a:highlight>
                <a:srgbClr val="FFFFFF"/>
              </a:highlight>
            </a:endParaRPr>
          </a:p>
          <a:p>
            <a:r>
              <a:rPr lang="en-GB">
                <a:solidFill>
                  <a:srgbClr val="333333"/>
                </a:solidFill>
                <a:highlight>
                  <a:srgbClr val="FFFFFF"/>
                </a:highlight>
                <a:latin typeface="Univers LT Pro 45 Light"/>
              </a:rPr>
              <a:t>-ensure informed decisions regarding introduction of food/fluids other than breastmilk;</a:t>
            </a:r>
            <a:endParaRPr lang="en-GB">
              <a:solidFill>
                <a:srgbClr val="333333"/>
              </a:solidFill>
              <a:highlight>
                <a:srgbClr val="FFFFFF"/>
              </a:highlight>
            </a:endParaRPr>
          </a:p>
          <a:p>
            <a:r>
              <a:rPr lang="en-GB">
                <a:solidFill>
                  <a:srgbClr val="333333"/>
                </a:solidFill>
                <a:highlight>
                  <a:srgbClr val="FFFFFF"/>
                </a:highlight>
                <a:latin typeface="Univers LT Pro 45 Light"/>
              </a:rPr>
              <a:t>-support with close and loving relationships and </a:t>
            </a:r>
            <a:endParaRPr lang="en-GB">
              <a:solidFill>
                <a:srgbClr val="333333"/>
              </a:solidFill>
              <a:highlight>
                <a:srgbClr val="FFFFFF"/>
              </a:highlight>
            </a:endParaRPr>
          </a:p>
          <a:p>
            <a:r>
              <a:rPr lang="en-GB">
                <a:solidFill>
                  <a:srgbClr val="333333"/>
                </a:solidFill>
                <a:highlight>
                  <a:srgbClr val="FFFFFF"/>
                </a:highlight>
                <a:latin typeface="Univers LT Pro 45 Light"/>
              </a:rPr>
              <a:t>-ensure parents are seen as partners in care. </a:t>
            </a:r>
            <a:endParaRPr lang="en-GB">
              <a:solidFill>
                <a:srgbClr val="333333"/>
              </a:solidFill>
              <a:highlight>
                <a:srgbClr val="FFFFFF"/>
              </a:highlight>
            </a:endParaRPr>
          </a:p>
          <a:p>
            <a:endParaRPr lang="en-GB"/>
          </a:p>
          <a:p>
            <a:r>
              <a:rPr lang="en-GB">
                <a:latin typeface="Univers LT Pro 45 Light"/>
              </a:rPr>
              <a:t>CRC links:</a:t>
            </a:r>
            <a:endParaRPr lang="en-GB"/>
          </a:p>
          <a:p>
            <a:r>
              <a:rPr lang="en-GB">
                <a:latin typeface="Univers LT Pro 45 Light"/>
              </a:rPr>
              <a:t>You can find a simplified version here: </a:t>
            </a:r>
            <a:r>
              <a:rPr lang="en-GB">
                <a:latin typeface="Univers LT Pro 45 Light"/>
                <a:hlinkClick r:id="rId3"/>
              </a:rPr>
              <a:t>https://www.unicef.org.uk/wp-content/uploads/2019/10/UNCRC_summary-1_1.pdf</a:t>
            </a:r>
            <a:r>
              <a:rPr lang="en-GB">
                <a:latin typeface="Univers LT Pro 45 Light"/>
              </a:rPr>
              <a:t> </a:t>
            </a:r>
            <a:endParaRPr lang="en-GB"/>
          </a:p>
          <a:p>
            <a:r>
              <a:rPr lang="en-GB">
                <a:latin typeface="Univers LT Pro 45 Light"/>
              </a:rPr>
              <a:t>You can access the icons here: </a:t>
            </a:r>
            <a:r>
              <a:rPr lang="en-GB">
                <a:latin typeface="Univers LT Pro 45 Light"/>
                <a:hlinkClick r:id="rId4"/>
              </a:rPr>
              <a:t>https://www.unicef.org.uk/rights-respecting-schools/wp-content/uploads/sites/4/2019/11/UN0332751.pdf</a:t>
            </a:r>
            <a:r>
              <a:rPr lang="en-GB">
                <a:latin typeface="Univers LT Pro 45 Light"/>
              </a:rPr>
              <a:t> </a:t>
            </a:r>
          </a:p>
        </p:txBody>
      </p:sp>
      <p:sp>
        <p:nvSpPr>
          <p:cNvPr id="4" name="Slide Number Placeholder 3"/>
          <p:cNvSpPr>
            <a:spLocks noGrp="1"/>
          </p:cNvSpPr>
          <p:nvPr>
            <p:ph type="sldNum" sz="quarter" idx="5"/>
          </p:nvPr>
        </p:nvSpPr>
        <p:spPr/>
        <p:txBody>
          <a:bodyPr/>
          <a:lstStyle/>
          <a:p>
            <a:fld id="{29579422-DDE5-7A4E-844D-890A01B6C3B6}" type="slidenum">
              <a:rPr lang="en-GB" smtClean="0"/>
              <a:pPr/>
              <a:t>11</a:t>
            </a:fld>
            <a:endParaRPr lang="en-GB"/>
          </a:p>
        </p:txBody>
      </p:sp>
    </p:spTree>
    <p:extLst>
      <p:ext uri="{BB962C8B-B14F-4D97-AF65-F5344CB8AC3E}">
        <p14:creationId xmlns:p14="http://schemas.microsoft.com/office/powerpoint/2010/main" val="178318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GB" b="1" i="0" u="none" strike="noStrike">
                <a:solidFill>
                  <a:srgbClr val="000000"/>
                </a:solidFill>
                <a:effectLst/>
                <a:latin typeface="Arial" panose="020B0604020202020204" pitchFamily="34" charset="0"/>
              </a:rPr>
              <a:t>Optional slide</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buNone/>
            </a:pPr>
            <a:r>
              <a:rPr lang="en-GB" b="0" i="0">
                <a:solidFill>
                  <a:srgbClr val="444444"/>
                </a:solidFill>
                <a:effectLst/>
                <a:latin typeface="Arial" panose="020B0604020202020204" pitchFamily="34" charset="0"/>
              </a:rPr>
              <a:t>​</a:t>
            </a:r>
            <a:endParaRPr lang="en-GB" b="0" i="0">
              <a:solidFill>
                <a:srgbClr val="444444"/>
              </a:solidFill>
              <a:effectLst/>
              <a:latin typeface="Calibri" panose="020F0502020204030204" pitchFamily="34" charset="0"/>
            </a:endParaRPr>
          </a:p>
          <a:p>
            <a:pPr algn="l" rtl="0" fontAlgn="base">
              <a:buNone/>
            </a:pPr>
            <a:r>
              <a:rPr lang="en-GB" b="0" i="0" u="none" strike="noStrike">
                <a:solidFill>
                  <a:srgbClr val="000000"/>
                </a:solidFill>
                <a:effectLst/>
                <a:latin typeface="Arial" panose="020B0604020202020204" pitchFamily="34" charset="0"/>
              </a:rPr>
              <a:t>If your pupils are not currently familiar with the Global Goals please remove this slide and the next one.</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buNone/>
            </a:pPr>
            <a:r>
              <a:rPr lang="en-GB" b="0" i="0">
                <a:solidFill>
                  <a:srgbClr val="444444"/>
                </a:solidFill>
                <a:effectLst/>
                <a:latin typeface="Arial" panose="020B0604020202020204" pitchFamily="34" charset="0"/>
              </a:rPr>
              <a:t>​</a:t>
            </a:r>
            <a:endParaRPr lang="en-GB" b="0" i="0">
              <a:solidFill>
                <a:srgbClr val="444444"/>
              </a:solidFill>
              <a:effectLst/>
              <a:latin typeface="Calibri" panose="020F0502020204030204" pitchFamily="34" charset="0"/>
            </a:endParaRPr>
          </a:p>
          <a:p>
            <a:pPr algn="l" rtl="0" fontAlgn="base">
              <a:buNone/>
            </a:pPr>
            <a:r>
              <a:rPr lang="en-GB" b="0" i="0" u="none" strike="noStrike">
                <a:solidFill>
                  <a:srgbClr val="000000"/>
                </a:solidFill>
                <a:effectLst/>
                <a:latin typeface="Arial" panose="020B0604020202020204" pitchFamily="34" charset="0"/>
              </a:rPr>
              <a:t>To find out more about the Global Goals: https://worldslargestlesson.globalgoals.org/ or https://globalgoals.org/. </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12</a:t>
            </a:fld>
            <a:endParaRPr lang="en-GB"/>
          </a:p>
        </p:txBody>
      </p:sp>
    </p:spTree>
    <p:extLst>
      <p:ext uri="{BB962C8B-B14F-4D97-AF65-F5344CB8AC3E}">
        <p14:creationId xmlns:p14="http://schemas.microsoft.com/office/powerpoint/2010/main" val="283246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Teacher Notes:</a:t>
            </a:r>
            <a:endParaRPr lang="en-GB"/>
          </a:p>
          <a:p>
            <a:endParaRPr lang="en-GB"/>
          </a:p>
          <a:p>
            <a:r>
              <a:rPr lang="en-GB">
                <a:latin typeface="Univers LT Pro 45 Light"/>
              </a:rPr>
              <a:t>The Baby Friendly Initiative links to the following Global Goals:</a:t>
            </a:r>
            <a:endParaRPr lang="en-GB"/>
          </a:p>
          <a:p>
            <a:pPr marL="171450" indent="-171450">
              <a:buFont typeface="Calibri"/>
              <a:buChar char="-"/>
            </a:pPr>
            <a:r>
              <a:rPr lang="en-GB" b="1">
                <a:latin typeface="Univers LT Pro 45 Light"/>
              </a:rPr>
              <a:t>Global Goal 2</a:t>
            </a:r>
            <a:r>
              <a:rPr lang="en-GB">
                <a:latin typeface="Univers LT Pro 45 Light"/>
              </a:rPr>
              <a:t>: BFI helps babies get the nutrition and food they need to grow strong and healthy. </a:t>
            </a:r>
            <a:endParaRPr lang="en-GB"/>
          </a:p>
          <a:p>
            <a:pPr marL="628650" lvl="1" indent="-171450">
              <a:buFont typeface="Courier New"/>
              <a:buChar char="o"/>
            </a:pPr>
            <a:r>
              <a:rPr lang="en-GB">
                <a:latin typeface="Univers LT Pro 45 Light"/>
              </a:rPr>
              <a:t>BFI promotes breastfeeding which helps babies get the nutrition they need at the very start of life, which is essential for growth and brain development. Early nutrition shapes lifelong eating habits and health outcomes, which includes awareness of the impact of ultra-processed foods and formula, supporting families to make informed choices. </a:t>
            </a:r>
            <a:endParaRPr lang="en-GB"/>
          </a:p>
          <a:p>
            <a:pPr marL="171450" indent="-171450">
              <a:buFont typeface="Calibri"/>
              <a:buChar char="-"/>
            </a:pPr>
            <a:r>
              <a:rPr lang="en-GB" b="1">
                <a:latin typeface="Univers LT Pro 45 Light"/>
              </a:rPr>
              <a:t>Global Goal 3</a:t>
            </a:r>
            <a:r>
              <a:rPr lang="en-GB">
                <a:latin typeface="Univers LT Pro 45 Light"/>
              </a:rPr>
              <a:t>: BFI supports parents so babies and mothers stay healthy.</a:t>
            </a:r>
            <a:endParaRPr lang="en-GB"/>
          </a:p>
          <a:p>
            <a:pPr marL="628650" lvl="1" indent="-171450">
              <a:buFont typeface="Courier New"/>
              <a:buChar char="o"/>
            </a:pPr>
            <a:r>
              <a:rPr lang="en-GB">
                <a:latin typeface="Univers LT Pro 45 Light"/>
              </a:rPr>
              <a:t>BFI improves health for both babies and parents. Breastfeeding and good early feeding support can lower the risk of illness, help emotional wellbeing, and support bonding between parent and baby.  </a:t>
            </a:r>
            <a:endParaRPr lang="en-GB"/>
          </a:p>
          <a:p>
            <a:pPr marL="171450" indent="-171450">
              <a:buFont typeface="Calibri"/>
              <a:buChar char="-"/>
            </a:pPr>
            <a:r>
              <a:rPr lang="en-GB" b="1">
                <a:latin typeface="Univers LT Pro 45 Light"/>
              </a:rPr>
              <a:t>Global Goal 10</a:t>
            </a:r>
            <a:r>
              <a:rPr lang="en-GB">
                <a:latin typeface="Univers LT Pro 45 Light"/>
              </a:rPr>
              <a:t>: BFI helps all families get fair support, no matter who they are or where they live.  </a:t>
            </a:r>
            <a:endParaRPr lang="en-GB"/>
          </a:p>
          <a:p>
            <a:pPr marL="628650" lvl="1" indent="-171450">
              <a:buFont typeface="Courier New"/>
              <a:buChar char="o"/>
            </a:pPr>
            <a:r>
              <a:rPr lang="en-GB">
                <a:latin typeface="Univers LT Pro 45 Light"/>
              </a:rPr>
              <a:t>Not all families have the same access to information or support. BFI works to make sure every family, whatever their background, income or culture, receives respectful and non-judgemental care. </a:t>
            </a:r>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13</a:t>
            </a:fld>
            <a:endParaRPr lang="en-GB"/>
          </a:p>
        </p:txBody>
      </p:sp>
    </p:spTree>
    <p:extLst>
      <p:ext uri="{BB962C8B-B14F-4D97-AF65-F5344CB8AC3E}">
        <p14:creationId xmlns:p14="http://schemas.microsoft.com/office/powerpoint/2010/main" val="987298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676" r:id="rId1"/>
    <p:sldLayoutId id="2147483697" r:id="rId2"/>
    <p:sldLayoutId id="2147483688" r:id="rId3"/>
    <p:sldLayoutId id="2147483679" r:id="rId4"/>
    <p:sldLayoutId id="2147483695" r:id="rId5"/>
    <p:sldLayoutId id="2147483702" r:id="rId6"/>
    <p:sldLayoutId id="2147483701" r:id="rId7"/>
    <p:sldLayoutId id="2147483690" r:id="rId8"/>
    <p:sldLayoutId id="2147483691" r:id="rId9"/>
    <p:sldLayoutId id="2147483692" r:id="rId10"/>
    <p:sldLayoutId id="2147483693" r:id="rId11"/>
    <p:sldLayoutId id="2147483694" r:id="rId12"/>
    <p:sldLayoutId id="2147483698" r:id="rId13"/>
    <p:sldLayoutId id="2147483700" r:id="rId14"/>
    <p:sldLayoutId id="2147483651" r:id="rId15"/>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705" r:id="rId1"/>
    <p:sldLayoutId id="2147483704" r:id="rId2"/>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ideo" Target="https://www.youtube.com/embed/vM38zDzGU8c?feature=oembed" TargetMode="Externa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svg"/><Relationship Id="rId5" Type="http://schemas.openxmlformats.org/officeDocument/2006/relationships/image" Target="../media/image2.pn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icef.org.uk/babyfriendly/baby-friendly-resources/relationship-building-resources/ewan-mcgregor-baby-i-love-you-video/"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abm.me.uk/resources-for-school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policyonline.nhslothian.scot/wp-content/uploads/2023/03/Bonding_Squares.pdf" TargetMode="External"/><Relationship Id="rId5" Type="http://schemas.openxmlformats.org/officeDocument/2006/relationships/hyperlink" Target="https://www.unicef.org.uk/babyfriendly/baby-friendly-resources/relationship-building-resources/importance-of-relationship-building-video/" TargetMode="External"/><Relationship Id="rId4" Type="http://schemas.openxmlformats.org/officeDocument/2006/relationships/hyperlink" Target="https://www.unicef.org.uk/babyfriendly/about/benefits-of-breastfeed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nicef.org.uk/babyfriendly/baby-friendly-resources/relationship-building-resources/importance-of-relationship-building-video/"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unicef.org.uk/babyfriendly/about/call-to-action/" TargetMode="External"/><Relationship Id="rId5" Type="http://schemas.openxmlformats.org/officeDocument/2006/relationships/hyperlink" Target="https://www.bbc.co.uk/news/articles/c1j8yw9r29lo" TargetMode="External"/><Relationship Id="rId4" Type="http://schemas.openxmlformats.org/officeDocument/2006/relationships/hyperlink" Target="https://centreforearlychildhood.org/help-resources/the-explainer-seri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unicef.org.uk/rights-respecting-schools/resources/teaching-resources/outright/"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ideo" Target="https://www.youtube.com/embed/xZER-PecOSg?feature=oembed" TargetMode="Externa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FBCC6-304E-EA84-A5E0-190763534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17275-EA65-DCE5-3C93-98CDDA142E4D}"/>
              </a:ext>
            </a:extLst>
          </p:cNvPr>
          <p:cNvSpPr>
            <a:spLocks noGrp="1"/>
          </p:cNvSpPr>
          <p:nvPr>
            <p:ph type="title"/>
          </p:nvPr>
        </p:nvSpPr>
        <p:spPr>
          <a:xfrm>
            <a:off x="4183429" y="4412654"/>
            <a:ext cx="3825142" cy="478929"/>
          </a:xfrm>
        </p:spPr>
        <p:txBody>
          <a:bodyPr/>
          <a:lstStyle/>
          <a:p>
            <a:r>
              <a:rPr lang="en-GB"/>
              <a:t>Baby Friendly in the UK</a:t>
            </a:r>
          </a:p>
        </p:txBody>
      </p:sp>
    </p:spTree>
    <p:extLst>
      <p:ext uri="{BB962C8B-B14F-4D97-AF65-F5344CB8AC3E}">
        <p14:creationId xmlns:p14="http://schemas.microsoft.com/office/powerpoint/2010/main" val="31439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C523B-5657-3A5A-0740-2F831B42160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12A10CD-5AD1-4FFD-0C69-4DB3C1E4F487}"/>
              </a:ext>
            </a:extLst>
          </p:cNvPr>
          <p:cNvSpPr/>
          <p:nvPr/>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 name="Slide Number Placeholder 1">
            <a:extLst>
              <a:ext uri="{FF2B5EF4-FFF2-40B4-BE49-F238E27FC236}">
                <a16:creationId xmlns:a16="http://schemas.microsoft.com/office/drawing/2014/main" id="{5B90EE6D-64C9-00C1-028A-FD85F03C6581}"/>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10</a:t>
            </a:fld>
            <a:endParaRPr lang="en-US"/>
          </a:p>
        </p:txBody>
      </p:sp>
      <p:sp>
        <p:nvSpPr>
          <p:cNvPr id="13" name="Title 2">
            <a:extLst>
              <a:ext uri="{FF2B5EF4-FFF2-40B4-BE49-F238E27FC236}">
                <a16:creationId xmlns:a16="http://schemas.microsoft.com/office/drawing/2014/main" id="{CDEFFF64-5C07-7A62-1F6C-987ECF0F81F7}"/>
              </a:ext>
            </a:extLst>
          </p:cNvPr>
          <p:cNvSpPr>
            <a:spLocks noGrp="1"/>
          </p:cNvSpPr>
          <p:nvPr/>
        </p:nvSpPr>
        <p:spPr>
          <a:xfrm>
            <a:off x="276505" y="439169"/>
            <a:ext cx="5649842"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US"/>
              <a:t>The Baby Friendly Initiative</a:t>
            </a:r>
            <a:r>
              <a:rPr lang="en-GB"/>
              <a:t> </a:t>
            </a:r>
          </a:p>
        </p:txBody>
      </p:sp>
      <p:grpSp>
        <p:nvGrpSpPr>
          <p:cNvPr id="10" name="Group 9">
            <a:extLst>
              <a:ext uri="{FF2B5EF4-FFF2-40B4-BE49-F238E27FC236}">
                <a16:creationId xmlns:a16="http://schemas.microsoft.com/office/drawing/2014/main" id="{444BFF25-00D5-DAA3-BF99-C651E04B50AC}"/>
              </a:ext>
            </a:extLst>
          </p:cNvPr>
          <p:cNvGrpSpPr/>
          <p:nvPr/>
        </p:nvGrpSpPr>
        <p:grpSpPr>
          <a:xfrm>
            <a:off x="8661829" y="366617"/>
            <a:ext cx="1298335" cy="648000"/>
            <a:chOff x="8597253" y="172888"/>
            <a:chExt cx="950339" cy="462159"/>
          </a:xfrm>
        </p:grpSpPr>
        <p:sp>
          <p:nvSpPr>
            <p:cNvPr id="11" name="Rounded Rectangle 3">
              <a:extLst>
                <a:ext uri="{FF2B5EF4-FFF2-40B4-BE49-F238E27FC236}">
                  <a16:creationId xmlns:a16="http://schemas.microsoft.com/office/drawing/2014/main" id="{98406F8F-A562-C800-70FC-5AC1FDE56D1D}"/>
                </a:ext>
              </a:extLst>
            </p:cNvPr>
            <p:cNvSpPr/>
            <p:nvPr/>
          </p:nvSpPr>
          <p:spPr>
            <a:xfrm>
              <a:off x="8597253" y="172888"/>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4" name="5-point Star 5">
              <a:extLst>
                <a:ext uri="{FF2B5EF4-FFF2-40B4-BE49-F238E27FC236}">
                  <a16:creationId xmlns:a16="http://schemas.microsoft.com/office/drawing/2014/main" id="{A249771A-F835-913B-2B83-048BB462E309}"/>
                </a:ext>
              </a:extLst>
            </p:cNvPr>
            <p:cNvSpPr/>
            <p:nvPr/>
          </p:nvSpPr>
          <p:spPr>
            <a:xfrm>
              <a:off x="8694279" y="214872"/>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5" name="5-point Star 6">
              <a:extLst>
                <a:ext uri="{FF2B5EF4-FFF2-40B4-BE49-F238E27FC236}">
                  <a16:creationId xmlns:a16="http://schemas.microsoft.com/office/drawing/2014/main" id="{947EF5A5-F070-0AD1-4D44-2B2DF2A58D10}"/>
                </a:ext>
              </a:extLst>
            </p:cNvPr>
            <p:cNvSpPr/>
            <p:nvPr/>
          </p:nvSpPr>
          <p:spPr>
            <a:xfrm>
              <a:off x="9097504" y="214872"/>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E3CCB26C-F22E-E811-2CD4-8130EEAB1F7D}"/>
              </a:ext>
            </a:extLst>
          </p:cNvPr>
          <p:cNvGrpSpPr/>
          <p:nvPr/>
        </p:nvGrpSpPr>
        <p:grpSpPr>
          <a:xfrm>
            <a:off x="10066888" y="366617"/>
            <a:ext cx="1875239" cy="648000"/>
            <a:chOff x="10105634" y="172888"/>
            <a:chExt cx="1372614" cy="462159"/>
          </a:xfrm>
        </p:grpSpPr>
        <p:sp>
          <p:nvSpPr>
            <p:cNvPr id="17" name="Rounded Rectangle 3">
              <a:extLst>
                <a:ext uri="{FF2B5EF4-FFF2-40B4-BE49-F238E27FC236}">
                  <a16:creationId xmlns:a16="http://schemas.microsoft.com/office/drawing/2014/main" id="{0AD00622-CE67-6121-25C8-1EAD8178B0D8}"/>
                </a:ext>
              </a:extLst>
            </p:cNvPr>
            <p:cNvSpPr/>
            <p:nvPr/>
          </p:nvSpPr>
          <p:spPr>
            <a:xfrm>
              <a:off x="10105634" y="172888"/>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8" name="5-point Star 5">
              <a:extLst>
                <a:ext uri="{FF2B5EF4-FFF2-40B4-BE49-F238E27FC236}">
                  <a16:creationId xmlns:a16="http://schemas.microsoft.com/office/drawing/2014/main" id="{6E21E931-F013-EFFA-F225-4995A55DE237}"/>
                </a:ext>
              </a:extLst>
            </p:cNvPr>
            <p:cNvSpPr/>
            <p:nvPr/>
          </p:nvSpPr>
          <p:spPr>
            <a:xfrm>
              <a:off x="10202660" y="214872"/>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9" name="5-point Star 6">
              <a:extLst>
                <a:ext uri="{FF2B5EF4-FFF2-40B4-BE49-F238E27FC236}">
                  <a16:creationId xmlns:a16="http://schemas.microsoft.com/office/drawing/2014/main" id="{D4C6DF97-5D42-185B-9A0F-C25F820EAEFB}"/>
                </a:ext>
              </a:extLst>
            </p:cNvPr>
            <p:cNvSpPr/>
            <p:nvPr/>
          </p:nvSpPr>
          <p:spPr>
            <a:xfrm>
              <a:off x="10605885" y="214872"/>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20" name="5-point Star 7">
              <a:extLst>
                <a:ext uri="{FF2B5EF4-FFF2-40B4-BE49-F238E27FC236}">
                  <a16:creationId xmlns:a16="http://schemas.microsoft.com/office/drawing/2014/main" id="{7EC119D9-D8BB-C7C7-581B-8E6B5FEFB1BE}"/>
                </a:ext>
              </a:extLst>
            </p:cNvPr>
            <p:cNvSpPr/>
            <p:nvPr/>
          </p:nvSpPr>
          <p:spPr>
            <a:xfrm>
              <a:off x="11005935" y="214872"/>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grpSp>
      <p:sp>
        <p:nvSpPr>
          <p:cNvPr id="23" name="Text Placeholder 20">
            <a:extLst>
              <a:ext uri="{FF2B5EF4-FFF2-40B4-BE49-F238E27FC236}">
                <a16:creationId xmlns:a16="http://schemas.microsoft.com/office/drawing/2014/main" id="{82FCB3D5-2636-BE22-5320-3EA4DD6AA1DE}"/>
              </a:ext>
            </a:extLst>
          </p:cNvPr>
          <p:cNvSpPr>
            <a:spLocks noGrp="1"/>
          </p:cNvSpPr>
          <p:nvPr/>
        </p:nvSpPr>
        <p:spPr>
          <a:xfrm>
            <a:off x="7181724" y="1148226"/>
            <a:ext cx="4768632" cy="215444"/>
          </a:xfrm>
          <a:prstGeom prst="rect">
            <a:avLst/>
          </a:prstGeom>
        </p:spPr>
        <p:txBody>
          <a:bodyPr vert="horz" wrap="square" lIns="0" tIns="0" rIns="0" bIns="0" rtlCol="0" anchor="t">
            <a:spAutoFit/>
          </a:bodyPr>
          <a:lstStyle>
            <a:defPPr>
              <a:defRPr lang="en-US"/>
            </a:defPPr>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bg1"/>
                </a:solidFill>
                <a:latin typeface="+mn-lt"/>
                <a:ea typeface="+mn-ea"/>
                <a:cs typeface="+mn-cs"/>
              </a:defRPr>
            </a:lvl1pPr>
            <a:lvl2pPr marL="271463" indent="-261938" algn="l" defTabSz="914400" rtl="0" eaLnBrk="1" latinLnBrk="0" hangingPunct="1">
              <a:lnSpc>
                <a:spcPct val="100000"/>
              </a:lnSpc>
              <a:spcBef>
                <a:spcPts val="1200"/>
              </a:spcBef>
              <a:buClr>
                <a:schemeClr val="tx1"/>
              </a:buClr>
              <a:buFont typeface="Arial" panose="020B0604020202020204" pitchFamily="34" charset="0"/>
              <a:buChar char="•"/>
              <a:tabLst/>
              <a:defRPr sz="2000" b="0" i="0" kern="1200">
                <a:solidFill>
                  <a:schemeClr val="bg1"/>
                </a:solidFill>
                <a:latin typeface="+mn-lt"/>
                <a:ea typeface="+mn-ea"/>
                <a:cs typeface="+mn-cs"/>
              </a:defRPr>
            </a:lvl2pPr>
            <a:lvl3pPr marL="534988" indent="-263525" algn="l" defTabSz="914400" rtl="0" eaLnBrk="1" latinLnBrk="0" hangingPunct="1">
              <a:lnSpc>
                <a:spcPct val="100000"/>
              </a:lnSpc>
              <a:spcBef>
                <a:spcPts val="1200"/>
              </a:spcBef>
              <a:buClr>
                <a:schemeClr val="tx1"/>
              </a:buClr>
              <a:buFont typeface="System Font"/>
              <a:buChar char="–"/>
              <a:tabLst/>
              <a:defRPr sz="2000" b="0" i="0" kern="1200">
                <a:solidFill>
                  <a:schemeClr val="bg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a:latin typeface="Arial"/>
              <a:cs typeface="Arial"/>
            </a:endParaRPr>
          </a:p>
        </p:txBody>
      </p:sp>
      <p:pic>
        <p:nvPicPr>
          <p:cNvPr id="4" name="Online Media 3" title="USE THIS   RRSA Video 1   Oli   Captions">
            <a:hlinkClick r:id="" action="ppaction://noaction"/>
            <a:extLst>
              <a:ext uri="{FF2B5EF4-FFF2-40B4-BE49-F238E27FC236}">
                <a16:creationId xmlns:a16="http://schemas.microsoft.com/office/drawing/2014/main" id="{6F9EBE37-CEDF-C65F-3EEA-1C5BA97F2BDB}"/>
              </a:ext>
            </a:extLst>
          </p:cNvPr>
          <p:cNvPicPr>
            <a:picLocks noRot="1" noChangeAspect="1"/>
          </p:cNvPicPr>
          <p:nvPr>
            <a:videoFile r:link="rId1"/>
          </p:nvPr>
        </p:nvPicPr>
        <p:blipFill>
          <a:blip r:embed="rId4"/>
          <a:stretch>
            <a:fillRect/>
          </a:stretch>
        </p:blipFill>
        <p:spPr>
          <a:xfrm>
            <a:off x="2001214" y="1603690"/>
            <a:ext cx="8189572" cy="4601334"/>
          </a:xfrm>
          <a:prstGeom prst="roundRect">
            <a:avLst/>
          </a:prstGeom>
          <a:effectLst>
            <a:outerShdw dist="152400" dir="2700000" algn="l" rotWithShape="0">
              <a:schemeClr val="accent3"/>
            </a:outerShdw>
          </a:effectLst>
        </p:spPr>
      </p:pic>
    </p:spTree>
    <p:extLst>
      <p:ext uri="{BB962C8B-B14F-4D97-AF65-F5344CB8AC3E}">
        <p14:creationId xmlns:p14="http://schemas.microsoft.com/office/powerpoint/2010/main" val="30743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43ED9-8B8A-978F-5230-D71DBB82BC92}"/>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11</a:t>
            </a:fld>
            <a:endParaRPr lang="en-US"/>
          </a:p>
        </p:txBody>
      </p:sp>
      <p:sp>
        <p:nvSpPr>
          <p:cNvPr id="6" name="Title 5">
            <a:extLst>
              <a:ext uri="{FF2B5EF4-FFF2-40B4-BE49-F238E27FC236}">
                <a16:creationId xmlns:a16="http://schemas.microsoft.com/office/drawing/2014/main" id="{559CCA81-A7B5-758F-2E49-9FB0F519A8FF}"/>
              </a:ext>
            </a:extLst>
          </p:cNvPr>
          <p:cNvSpPr>
            <a:spLocks noGrp="1"/>
          </p:cNvSpPr>
          <p:nvPr>
            <p:ph type="title"/>
          </p:nvPr>
        </p:nvSpPr>
        <p:spPr>
          <a:xfrm>
            <a:off x="479426" y="661670"/>
            <a:ext cx="3553560" cy="650875"/>
          </a:xfrm>
        </p:spPr>
        <p:txBody>
          <a:bodyPr/>
          <a:lstStyle/>
          <a:p>
            <a:r>
              <a:rPr lang="en-GB"/>
              <a:t>The rights link... </a:t>
            </a:r>
          </a:p>
        </p:txBody>
      </p:sp>
      <p:sp>
        <p:nvSpPr>
          <p:cNvPr id="7" name="Text Placeholder 6">
            <a:extLst>
              <a:ext uri="{FF2B5EF4-FFF2-40B4-BE49-F238E27FC236}">
                <a16:creationId xmlns:a16="http://schemas.microsoft.com/office/drawing/2014/main" id="{65B256B7-4578-5E32-E056-B2C91D848671}"/>
              </a:ext>
            </a:extLst>
          </p:cNvPr>
          <p:cNvSpPr>
            <a:spLocks noGrp="1"/>
          </p:cNvSpPr>
          <p:nvPr>
            <p:ph type="body" sz="quarter" idx="14"/>
          </p:nvPr>
        </p:nvSpPr>
        <p:spPr>
          <a:xfrm>
            <a:off x="479426" y="1719470"/>
            <a:ext cx="3553560" cy="1692771"/>
          </a:xfrm>
        </p:spPr>
        <p:txBody>
          <a:bodyPr/>
          <a:lstStyle/>
          <a:p>
            <a:r>
              <a:rPr lang="en-GB"/>
              <a:t>Think</a:t>
            </a:r>
            <a:r>
              <a:rPr lang="en-GB">
                <a:ea typeface="+mn-lt"/>
                <a:cs typeface="+mn-lt"/>
              </a:rPr>
              <a:t> about all the rights you know. With a partner, discuss the articles you think relate to the Baby Friendly Initiative.</a:t>
            </a:r>
          </a:p>
          <a:p>
            <a:r>
              <a:rPr lang="en-GB">
                <a:cs typeface="Arial" panose="020B0604020202020204"/>
              </a:rPr>
              <a:t>Click to reveal some examples.</a:t>
            </a:r>
            <a:endParaRPr lang="en-GB"/>
          </a:p>
        </p:txBody>
      </p:sp>
      <p:sp>
        <p:nvSpPr>
          <p:cNvPr id="21" name="Text Placeholder 7">
            <a:extLst>
              <a:ext uri="{FF2B5EF4-FFF2-40B4-BE49-F238E27FC236}">
                <a16:creationId xmlns:a16="http://schemas.microsoft.com/office/drawing/2014/main" id="{08AA89D6-647F-F919-EFFE-908EB9365297}"/>
              </a:ext>
            </a:extLst>
          </p:cNvPr>
          <p:cNvSpPr txBox="1">
            <a:spLocks/>
          </p:cNvSpPr>
          <p:nvPr/>
        </p:nvSpPr>
        <p:spPr>
          <a:xfrm>
            <a:off x="4581525" y="5829650"/>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Did you identify others?</a:t>
            </a:r>
          </a:p>
        </p:txBody>
      </p:sp>
      <p:sp>
        <p:nvSpPr>
          <p:cNvPr id="24" name="Text Placeholder 7">
            <a:extLst>
              <a:ext uri="{FF2B5EF4-FFF2-40B4-BE49-F238E27FC236}">
                <a16:creationId xmlns:a16="http://schemas.microsoft.com/office/drawing/2014/main" id="{CCC6C14E-AB1F-E8A1-6689-F8A28FD99CF9}"/>
              </a:ext>
            </a:extLst>
          </p:cNvPr>
          <p:cNvSpPr txBox="1">
            <a:spLocks/>
          </p:cNvSpPr>
          <p:nvPr/>
        </p:nvSpPr>
        <p:spPr>
          <a:xfrm>
            <a:off x="4581525" y="5309887"/>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Why do you think we’ve highlighted this selection?</a:t>
            </a:r>
          </a:p>
        </p:txBody>
      </p:sp>
      <p:pic>
        <p:nvPicPr>
          <p:cNvPr id="15" name="Picture 14">
            <a:extLst>
              <a:ext uri="{FF2B5EF4-FFF2-40B4-BE49-F238E27FC236}">
                <a16:creationId xmlns:a16="http://schemas.microsoft.com/office/drawing/2014/main" id="{1B2F8CC7-49E8-7F39-60C6-3AC1D0D1F441}"/>
              </a:ext>
            </a:extLst>
          </p:cNvPr>
          <p:cNvPicPr>
            <a:picLocks noChangeAspect="1"/>
          </p:cNvPicPr>
          <p:nvPr/>
        </p:nvPicPr>
        <p:blipFill>
          <a:blip r:embed="rId3"/>
          <a:stretch>
            <a:fillRect/>
          </a:stretch>
        </p:blipFill>
        <p:spPr>
          <a:xfrm>
            <a:off x="9285768" y="2227417"/>
            <a:ext cx="1763628" cy="2351504"/>
          </a:xfrm>
          <a:prstGeom prst="rect">
            <a:avLst/>
          </a:prstGeom>
        </p:spPr>
      </p:pic>
      <p:pic>
        <p:nvPicPr>
          <p:cNvPr id="3" name="Picture 2" descr="A pink sign with white figures and text&#10;&#10;AI-generated content may be incorrect.">
            <a:extLst>
              <a:ext uri="{FF2B5EF4-FFF2-40B4-BE49-F238E27FC236}">
                <a16:creationId xmlns:a16="http://schemas.microsoft.com/office/drawing/2014/main" id="{1F2D37FC-0601-1BC1-73BD-2F2C32781C6D}"/>
              </a:ext>
            </a:extLst>
          </p:cNvPr>
          <p:cNvPicPr>
            <a:picLocks noChangeAspect="1"/>
          </p:cNvPicPr>
          <p:nvPr/>
        </p:nvPicPr>
        <p:blipFill>
          <a:blip r:embed="rId4"/>
          <a:stretch>
            <a:fillRect/>
          </a:stretch>
        </p:blipFill>
        <p:spPr>
          <a:xfrm>
            <a:off x="5217064" y="2225842"/>
            <a:ext cx="1747845" cy="2326105"/>
          </a:xfrm>
          <a:prstGeom prst="rect">
            <a:avLst/>
          </a:prstGeom>
        </p:spPr>
      </p:pic>
      <p:pic>
        <p:nvPicPr>
          <p:cNvPr id="8" name="Picture 7" descr="A red sign with white text and a couple of people&#10;&#10;AI-generated content may be incorrect.">
            <a:extLst>
              <a:ext uri="{FF2B5EF4-FFF2-40B4-BE49-F238E27FC236}">
                <a16:creationId xmlns:a16="http://schemas.microsoft.com/office/drawing/2014/main" id="{09173B5C-1607-A3C3-A192-EAA0AC2A8ACB}"/>
              </a:ext>
            </a:extLst>
          </p:cNvPr>
          <p:cNvPicPr>
            <a:picLocks noChangeAspect="1"/>
          </p:cNvPicPr>
          <p:nvPr/>
        </p:nvPicPr>
        <p:blipFill>
          <a:blip r:embed="rId5"/>
          <a:stretch>
            <a:fillRect/>
          </a:stretch>
        </p:blipFill>
        <p:spPr>
          <a:xfrm>
            <a:off x="7272459" y="2215815"/>
            <a:ext cx="1757873" cy="2356185"/>
          </a:xfrm>
          <a:prstGeom prst="rect">
            <a:avLst/>
          </a:prstGeom>
        </p:spPr>
      </p:pic>
    </p:spTree>
    <p:extLst>
      <p:ext uri="{BB962C8B-B14F-4D97-AF65-F5344CB8AC3E}">
        <p14:creationId xmlns:p14="http://schemas.microsoft.com/office/powerpoint/2010/main" val="34927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8FBA-9917-9ACF-511C-D81BD63D06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C597A-A7EC-EB57-B13F-833E5FCF0348}"/>
              </a:ext>
            </a:extLst>
          </p:cNvPr>
          <p:cNvSpPr>
            <a:spLocks noGrp="1"/>
          </p:cNvSpPr>
          <p:nvPr>
            <p:ph type="sldNum" sz="quarter" idx="12"/>
          </p:nvPr>
        </p:nvSpPr>
        <p:spPr/>
        <p:txBody>
          <a:bodyPr/>
          <a:lstStyle/>
          <a:p>
            <a:fld id="{B700715A-75CD-0942-A2C0-E097070BAE3D}" type="slidenum">
              <a:rPr lang="en-US" smtClean="0"/>
              <a:pPr/>
              <a:t>12</a:t>
            </a:fld>
            <a:endParaRPr lang="en-US"/>
          </a:p>
        </p:txBody>
      </p:sp>
      <p:sp>
        <p:nvSpPr>
          <p:cNvPr id="3" name="Title 2">
            <a:extLst>
              <a:ext uri="{FF2B5EF4-FFF2-40B4-BE49-F238E27FC236}">
                <a16:creationId xmlns:a16="http://schemas.microsoft.com/office/drawing/2014/main" id="{BE10CC5E-853D-C663-4F64-22362C8B4D06}"/>
              </a:ext>
            </a:extLst>
          </p:cNvPr>
          <p:cNvSpPr>
            <a:spLocks noGrp="1"/>
          </p:cNvSpPr>
          <p:nvPr>
            <p:ph type="title"/>
          </p:nvPr>
        </p:nvSpPr>
        <p:spPr>
          <a:xfrm>
            <a:off x="479425" y="863220"/>
            <a:ext cx="7220785" cy="651222"/>
          </a:xfrm>
        </p:spPr>
        <p:txBody>
          <a:bodyPr/>
          <a:lstStyle/>
          <a:p>
            <a:r>
              <a:rPr lang="en-GB"/>
              <a:t>...and what about the Global Goals?</a:t>
            </a:r>
          </a:p>
        </p:txBody>
      </p:sp>
    </p:spTree>
    <p:extLst>
      <p:ext uri="{BB962C8B-B14F-4D97-AF65-F5344CB8AC3E}">
        <p14:creationId xmlns:p14="http://schemas.microsoft.com/office/powerpoint/2010/main" val="40392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CC8C5-6764-0D47-0F5C-D4876A35E4F0}"/>
              </a:ext>
            </a:extLst>
          </p:cNvPr>
          <p:cNvSpPr>
            <a:spLocks noGrp="1"/>
          </p:cNvSpPr>
          <p:nvPr>
            <p:ph type="sldNum" sz="quarter" idx="12"/>
          </p:nvPr>
        </p:nvSpPr>
        <p:spPr/>
        <p:txBody>
          <a:bodyPr/>
          <a:lstStyle/>
          <a:p>
            <a:fld id="{B700715A-75CD-0942-A2C0-E097070BAE3D}" type="slidenum">
              <a:rPr lang="en-US" smtClean="0"/>
              <a:pPr/>
              <a:t>13</a:t>
            </a:fld>
            <a:endParaRPr lang="en-US"/>
          </a:p>
        </p:txBody>
      </p:sp>
      <p:sp>
        <p:nvSpPr>
          <p:cNvPr id="3" name="Title 2">
            <a:extLst>
              <a:ext uri="{FF2B5EF4-FFF2-40B4-BE49-F238E27FC236}">
                <a16:creationId xmlns:a16="http://schemas.microsoft.com/office/drawing/2014/main" id="{0CC87CAC-F96C-3795-1B68-E15278D28E97}"/>
              </a:ext>
            </a:extLst>
          </p:cNvPr>
          <p:cNvSpPr>
            <a:spLocks noGrp="1"/>
          </p:cNvSpPr>
          <p:nvPr>
            <p:ph type="title"/>
          </p:nvPr>
        </p:nvSpPr>
        <p:spPr>
          <a:xfrm>
            <a:off x="479425" y="488466"/>
            <a:ext cx="7220785" cy="651222"/>
          </a:xfrm>
        </p:spPr>
        <p:txBody>
          <a:bodyPr/>
          <a:lstStyle/>
          <a:p>
            <a:r>
              <a:rPr lang="en-GB"/>
              <a:t>...and what about the Global Goals?</a:t>
            </a:r>
          </a:p>
        </p:txBody>
      </p:sp>
      <p:sp>
        <p:nvSpPr>
          <p:cNvPr id="32" name="Rectangle 31">
            <a:extLst>
              <a:ext uri="{FF2B5EF4-FFF2-40B4-BE49-F238E27FC236}">
                <a16:creationId xmlns:a16="http://schemas.microsoft.com/office/drawing/2014/main" id="{61FD6F58-1B10-03F3-990B-1D83DB02A3AB}"/>
              </a:ext>
            </a:extLst>
          </p:cNvPr>
          <p:cNvSpPr/>
          <p:nvPr/>
        </p:nvSpPr>
        <p:spPr>
          <a:xfrm>
            <a:off x="5487268" y="2208815"/>
            <a:ext cx="4831882" cy="2435192"/>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35" name="Text Placeholder 7">
            <a:extLst>
              <a:ext uri="{FF2B5EF4-FFF2-40B4-BE49-F238E27FC236}">
                <a16:creationId xmlns:a16="http://schemas.microsoft.com/office/drawing/2014/main" id="{BBF6E6C6-EB21-2D1C-E63C-EC833630DF38}"/>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36" name="Text Placeholder 7">
            <a:extLst>
              <a:ext uri="{FF2B5EF4-FFF2-40B4-BE49-F238E27FC236}">
                <a16:creationId xmlns:a16="http://schemas.microsoft.com/office/drawing/2014/main" id="{19369BCD-3B40-CB06-B256-6B3BC0F50374}"/>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these ones?</a:t>
            </a:r>
          </a:p>
        </p:txBody>
      </p:sp>
      <p:sp>
        <p:nvSpPr>
          <p:cNvPr id="5" name="Rectangle 4">
            <a:extLst>
              <a:ext uri="{FF2B5EF4-FFF2-40B4-BE49-F238E27FC236}">
                <a16:creationId xmlns:a16="http://schemas.microsoft.com/office/drawing/2014/main" id="{348B7506-7C28-9640-AF59-DA5491F3978E}"/>
              </a:ext>
            </a:extLst>
          </p:cNvPr>
          <p:cNvSpPr/>
          <p:nvPr/>
        </p:nvSpPr>
        <p:spPr>
          <a:xfrm>
            <a:off x="3036781" y="3437612"/>
            <a:ext cx="1291521" cy="1212203"/>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9" name="Rectangle 8">
            <a:extLst>
              <a:ext uri="{FF2B5EF4-FFF2-40B4-BE49-F238E27FC236}">
                <a16:creationId xmlns:a16="http://schemas.microsoft.com/office/drawing/2014/main" id="{896629CD-F912-B76D-BDA5-30325FF83A40}"/>
              </a:ext>
            </a:extLst>
          </p:cNvPr>
          <p:cNvSpPr/>
          <p:nvPr/>
        </p:nvSpPr>
        <p:spPr>
          <a:xfrm>
            <a:off x="4224225" y="2208815"/>
            <a:ext cx="1261964" cy="2435192"/>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10" name="Rectangle 9">
            <a:extLst>
              <a:ext uri="{FF2B5EF4-FFF2-40B4-BE49-F238E27FC236}">
                <a16:creationId xmlns:a16="http://schemas.microsoft.com/office/drawing/2014/main" id="{0B5BCF87-8958-610A-B602-B6B027274470}"/>
              </a:ext>
            </a:extLst>
          </p:cNvPr>
          <p:cNvSpPr/>
          <p:nvPr/>
        </p:nvSpPr>
        <p:spPr>
          <a:xfrm>
            <a:off x="592932" y="2245347"/>
            <a:ext cx="1291521" cy="1212203"/>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11" name="Rectangle 10">
            <a:extLst>
              <a:ext uri="{FF2B5EF4-FFF2-40B4-BE49-F238E27FC236}">
                <a16:creationId xmlns:a16="http://schemas.microsoft.com/office/drawing/2014/main" id="{543BCD5E-B07E-45FF-80A6-688DAF9EB4CF}"/>
              </a:ext>
            </a:extLst>
          </p:cNvPr>
          <p:cNvSpPr/>
          <p:nvPr/>
        </p:nvSpPr>
        <p:spPr>
          <a:xfrm>
            <a:off x="10197491" y="2226762"/>
            <a:ext cx="1291521" cy="1212203"/>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4" name="Rectangle 3">
            <a:extLst>
              <a:ext uri="{FF2B5EF4-FFF2-40B4-BE49-F238E27FC236}">
                <a16:creationId xmlns:a16="http://schemas.microsoft.com/office/drawing/2014/main" id="{0B66BF93-2B04-43E2-F992-1261DF3D6A50}"/>
              </a:ext>
            </a:extLst>
          </p:cNvPr>
          <p:cNvSpPr/>
          <p:nvPr/>
        </p:nvSpPr>
        <p:spPr>
          <a:xfrm>
            <a:off x="1759735" y="3434811"/>
            <a:ext cx="1291521" cy="1212203"/>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Tree>
    <p:extLst>
      <p:ext uri="{BB962C8B-B14F-4D97-AF65-F5344CB8AC3E}">
        <p14:creationId xmlns:p14="http://schemas.microsoft.com/office/powerpoint/2010/main" val="354098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75322B-BF76-790A-4385-37C6E2283221}"/>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C209C8D-C14C-8A89-DE21-85831288CF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52A73D2-0D0F-8D69-0980-91C9ADD36D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5A8AE17E-5291-95CF-331C-90A6E6176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878" y="5582653"/>
            <a:ext cx="804645" cy="804645"/>
          </a:xfrm>
          <a:prstGeom prst="rect">
            <a:avLst/>
          </a:prstGeom>
        </p:spPr>
      </p:pic>
      <p:sp>
        <p:nvSpPr>
          <p:cNvPr id="3" name="TextBox 2">
            <a:extLst>
              <a:ext uri="{FF2B5EF4-FFF2-40B4-BE49-F238E27FC236}">
                <a16:creationId xmlns:a16="http://schemas.microsoft.com/office/drawing/2014/main" id="{5A08F437-3D25-5D28-16C4-04744EC03F3B}"/>
              </a:ext>
            </a:extLst>
          </p:cNvPr>
          <p:cNvSpPr txBox="1"/>
          <p:nvPr/>
        </p:nvSpPr>
        <p:spPr>
          <a:xfrm>
            <a:off x="1471176" y="2346725"/>
            <a:ext cx="9533357" cy="3231654"/>
          </a:xfrm>
          <a:prstGeom prst="rect">
            <a:avLst/>
          </a:prstGeom>
          <a:noFill/>
        </p:spPr>
        <p:txBody>
          <a:bodyPr wrap="square" lIns="0" tIns="0" rIns="0" bIns="0" rtlCol="0" anchor="t">
            <a:spAutoFit/>
          </a:bodyPr>
          <a:lstStyle/>
          <a:p>
            <a:pPr>
              <a:lnSpc>
                <a:spcPct val="200000"/>
              </a:lnSpc>
              <a:spcBef>
                <a:spcPts val="600"/>
              </a:spcBef>
              <a:spcAft>
                <a:spcPts val="1200"/>
              </a:spcAft>
            </a:pPr>
            <a:r>
              <a:rPr lang="en-GB" sz="2000"/>
              <a:t>Think about what you have learnt about UNICEF's role in the UK and especially how the Baby Friendly Initiative helps to make rights real for babies. </a:t>
            </a:r>
          </a:p>
          <a:p>
            <a:pPr marL="342900" indent="-342900" algn="l">
              <a:spcBef>
                <a:spcPts val="600"/>
              </a:spcBef>
              <a:spcAft>
                <a:spcPts val="1200"/>
              </a:spcAft>
              <a:buClr>
                <a:schemeClr val="accent1"/>
              </a:buClr>
              <a:buFont typeface="Arial" panose="020B0604020202020204" pitchFamily="34" charset="0"/>
              <a:buChar char="•"/>
            </a:pPr>
            <a:r>
              <a:rPr lang="en-GB" sz="2000"/>
              <a:t>Is there anything that surprised you or you thought was particularly interesting?</a:t>
            </a:r>
            <a:endParaRPr lang="en-GB" sz="2000">
              <a:cs typeface="Arial"/>
            </a:endParaRPr>
          </a:p>
          <a:p>
            <a:pPr marL="342900" indent="-342900" algn="l">
              <a:spcBef>
                <a:spcPts val="600"/>
              </a:spcBef>
              <a:spcAft>
                <a:spcPts val="1200"/>
              </a:spcAft>
              <a:buClr>
                <a:schemeClr val="accent1"/>
              </a:buClr>
              <a:buFont typeface="Arial" panose="020B0604020202020204" pitchFamily="34" charset="0"/>
              <a:buChar char="•"/>
            </a:pPr>
            <a:r>
              <a:rPr lang="en-GB" sz="2000"/>
              <a:t>Is there anything you would like to learn more about?</a:t>
            </a:r>
            <a:endParaRPr lang="en-GB" sz="2000">
              <a:cs typeface="Arial"/>
            </a:endParaRPr>
          </a:p>
          <a:p>
            <a:pPr algn="l">
              <a:spcBef>
                <a:spcPts val="600"/>
              </a:spcBef>
            </a:pPr>
            <a:endParaRPr lang="en-GB" sz="2000"/>
          </a:p>
          <a:p>
            <a:pPr marL="342900" indent="-342900" algn="l">
              <a:spcBef>
                <a:spcPts val="600"/>
              </a:spcBef>
              <a:buFont typeface="Arial" panose="020B0604020202020204" pitchFamily="34" charset="0"/>
              <a:buChar char="•"/>
            </a:pPr>
            <a:endParaRPr lang="en-GB" sz="2000"/>
          </a:p>
        </p:txBody>
      </p:sp>
      <p:sp>
        <p:nvSpPr>
          <p:cNvPr id="11" name="Title 2">
            <a:extLst>
              <a:ext uri="{FF2B5EF4-FFF2-40B4-BE49-F238E27FC236}">
                <a16:creationId xmlns:a16="http://schemas.microsoft.com/office/drawing/2014/main" id="{0CC87CAC-F96C-3795-1B68-E15278D28E97}"/>
              </a:ext>
            </a:extLst>
          </p:cNvPr>
          <p:cNvSpPr>
            <a:spLocks noGrp="1"/>
          </p:cNvSpPr>
          <p:nvPr/>
        </p:nvSpPr>
        <p:spPr>
          <a:xfrm>
            <a:off x="1459140" y="1395253"/>
            <a:ext cx="2285928"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Reflection</a:t>
            </a:r>
          </a:p>
        </p:txBody>
      </p:sp>
    </p:spTree>
    <p:extLst>
      <p:ext uri="{BB962C8B-B14F-4D97-AF65-F5344CB8AC3E}">
        <p14:creationId xmlns:p14="http://schemas.microsoft.com/office/powerpoint/2010/main" val="149271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F1495-8066-7D3D-688F-5C9C3C0DAA19}"/>
              </a:ext>
            </a:extLst>
          </p:cNvPr>
          <p:cNvSpPr>
            <a:spLocks noGrp="1"/>
          </p:cNvSpPr>
          <p:nvPr>
            <p:ph type="title"/>
          </p:nvPr>
        </p:nvSpPr>
        <p:spPr>
          <a:xfrm>
            <a:off x="3989834" y="2423160"/>
            <a:ext cx="4212334" cy="1792748"/>
          </a:xfrm>
        </p:spPr>
        <p:txBody>
          <a:bodyPr/>
          <a:lstStyle/>
          <a:p>
            <a:r>
              <a:rPr lang="en-US"/>
              <a:t>Activities</a:t>
            </a:r>
            <a:endParaRPr lang="en-GB"/>
          </a:p>
        </p:txBody>
      </p:sp>
      <p:sp>
        <p:nvSpPr>
          <p:cNvPr id="2" name="Rounded Rectangle 1">
            <a:extLst>
              <a:ext uri="{FF2B5EF4-FFF2-40B4-BE49-F238E27FC236}">
                <a16:creationId xmlns:a16="http://schemas.microsoft.com/office/drawing/2014/main" id="{F2831FFA-4B9A-1FD1-5E97-E98211FF9DA1}"/>
              </a:ext>
            </a:extLst>
          </p:cNvPr>
          <p:cNvSpPr/>
          <p:nvPr/>
        </p:nvSpPr>
        <p:spPr>
          <a:xfrm>
            <a:off x="5856478" y="2569499"/>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169684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DF1BA2C-0412-CB66-4738-4253C8349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90206-3FBB-CB48-2E8D-BA4517986A20}"/>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16</a:t>
            </a:fld>
            <a:endParaRPr lang="en-US"/>
          </a:p>
        </p:txBody>
      </p:sp>
      <p:sp>
        <p:nvSpPr>
          <p:cNvPr id="5" name="Title 4">
            <a:extLst>
              <a:ext uri="{FF2B5EF4-FFF2-40B4-BE49-F238E27FC236}">
                <a16:creationId xmlns:a16="http://schemas.microsoft.com/office/drawing/2014/main" id="{73389F56-4679-21FB-D20F-725D6F21E770}"/>
              </a:ext>
            </a:extLst>
          </p:cNvPr>
          <p:cNvSpPr>
            <a:spLocks noGrp="1"/>
          </p:cNvSpPr>
          <p:nvPr>
            <p:ph type="title"/>
          </p:nvPr>
        </p:nvSpPr>
        <p:spPr>
          <a:xfrm>
            <a:off x="479425" y="724960"/>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25" name="Text Placeholder 24">
            <a:extLst>
              <a:ext uri="{FF2B5EF4-FFF2-40B4-BE49-F238E27FC236}">
                <a16:creationId xmlns:a16="http://schemas.microsoft.com/office/drawing/2014/main" id="{2D5AD0E0-AC0B-DF9E-79D3-EA92B3DF2DA5}"/>
              </a:ext>
            </a:extLst>
          </p:cNvPr>
          <p:cNvSpPr>
            <a:spLocks noGrp="1"/>
          </p:cNvSpPr>
          <p:nvPr>
            <p:ph type="body" sz="quarter" idx="15"/>
          </p:nvPr>
        </p:nvSpPr>
        <p:spPr>
          <a:xfrm>
            <a:off x="479425" y="1709321"/>
            <a:ext cx="5519736" cy="2320562"/>
          </a:xfrm>
        </p:spPr>
        <p:txBody>
          <a:bodyPr/>
          <a:lstStyle/>
          <a:p>
            <a:r>
              <a:rPr lang="en-GB" b="0" i="0" u="none" strike="noStrike" baseline="0">
                <a:solidFill>
                  <a:srgbClr val="000000"/>
                </a:solidFill>
                <a:latin typeface="Arial"/>
                <a:ea typeface="Segoe UI"/>
                <a:cs typeface="Segoe UI"/>
              </a:rPr>
              <a:t>Hold a circle time activity giving each child a doll or soft toy so they can practice feeding and cuddling a baby. Discuss how you can help this baby feel safe and close to their family. What might you say to make the baby feel happy and loved? How might the baby feel when you sing them a nursery rhyme? Link this to a discussion about what children enjoy about spending time with their own parents and carers.</a:t>
            </a:r>
            <a:endParaRPr lang="en-GB"/>
          </a:p>
        </p:txBody>
      </p:sp>
      <p:sp>
        <p:nvSpPr>
          <p:cNvPr id="26" name="Text Placeholder 25">
            <a:extLst>
              <a:ext uri="{FF2B5EF4-FFF2-40B4-BE49-F238E27FC236}">
                <a16:creationId xmlns:a16="http://schemas.microsoft.com/office/drawing/2014/main" id="{2A19DCDD-9EE8-C4CC-3DEC-5EFAFE57F368}"/>
              </a:ext>
            </a:extLst>
          </p:cNvPr>
          <p:cNvSpPr>
            <a:spLocks noGrp="1"/>
          </p:cNvSpPr>
          <p:nvPr>
            <p:ph type="body" sz="quarter" idx="16"/>
          </p:nvPr>
        </p:nvSpPr>
        <p:spPr>
          <a:xfrm>
            <a:off x="6119475" y="1709322"/>
            <a:ext cx="5594688" cy="2320560"/>
          </a:xfrm>
        </p:spPr>
        <p:txBody>
          <a:bodyPr/>
          <a:lstStyle/>
          <a:p>
            <a:r>
              <a:rPr lang="en-GB">
                <a:solidFill>
                  <a:srgbClr val="000000"/>
                </a:solidFill>
                <a:latin typeface="Arial"/>
                <a:cs typeface="Arial"/>
              </a:rPr>
              <a:t>Listen to a story about babies and families, like </a:t>
            </a:r>
            <a:r>
              <a:rPr lang="en-GB" i="1">
                <a:solidFill>
                  <a:srgbClr val="000000"/>
                </a:solidFill>
                <a:latin typeface="Arial"/>
                <a:cs typeface="Arial"/>
              </a:rPr>
              <a:t>Guess How Much I Love You, </a:t>
            </a:r>
            <a:r>
              <a:rPr lang="en-GB">
                <a:solidFill>
                  <a:srgbClr val="000000"/>
                </a:solidFill>
                <a:latin typeface="Arial"/>
                <a:cs typeface="Arial"/>
              </a:rPr>
              <a:t>or watch this clip of </a:t>
            </a:r>
            <a:r>
              <a:rPr lang="en-GB" i="1" u="sng">
                <a:latin typeface="Arial"/>
                <a:cs typeface="Arial"/>
                <a:hlinkClick r:id="rId3"/>
              </a:rPr>
              <a:t>Baby I Love You</a:t>
            </a:r>
            <a:r>
              <a:rPr lang="en-GB" b="1" i="1">
                <a:solidFill>
                  <a:srgbClr val="000000"/>
                </a:solidFill>
                <a:latin typeface="Arial"/>
                <a:cs typeface="Arial"/>
              </a:rPr>
              <a:t> </a:t>
            </a:r>
            <a:r>
              <a:rPr lang="en-GB">
                <a:solidFill>
                  <a:srgbClr val="000000"/>
                </a:solidFill>
                <a:latin typeface="Arial"/>
                <a:cs typeface="Arial"/>
              </a:rPr>
              <a:t>being read out loud. What makes the baby in the story feel safe and cared for? Draw a picture to show how to care for a baby and make them feel loved, linking this to Article 3, the best interests of the child.</a:t>
            </a:r>
          </a:p>
        </p:txBody>
      </p:sp>
      <p:sp>
        <p:nvSpPr>
          <p:cNvPr id="27" name="Text Placeholder 26">
            <a:extLst>
              <a:ext uri="{FF2B5EF4-FFF2-40B4-BE49-F238E27FC236}">
                <a16:creationId xmlns:a16="http://schemas.microsoft.com/office/drawing/2014/main" id="{C9C2B114-1984-53AC-C231-655A237F5E5C}"/>
              </a:ext>
            </a:extLst>
          </p:cNvPr>
          <p:cNvSpPr>
            <a:spLocks noGrp="1"/>
          </p:cNvSpPr>
          <p:nvPr>
            <p:ph type="body" sz="quarter" idx="17"/>
          </p:nvPr>
        </p:nvSpPr>
        <p:spPr>
          <a:xfrm>
            <a:off x="479425" y="4279666"/>
            <a:ext cx="5519738" cy="2106612"/>
          </a:xfrm>
        </p:spPr>
        <p:txBody>
          <a:bodyPr/>
          <a:lstStyle/>
          <a:p>
            <a:r>
              <a:rPr lang="en-GB">
                <a:solidFill>
                  <a:srgbClr val="000000"/>
                </a:solidFill>
                <a:latin typeface="Arial"/>
                <a:cs typeface="Arial"/>
              </a:rPr>
              <a:t>Trace around your hands on paper and write or draw the different things babies need to give them the best start in life, including their rights. Create a display of all the hands you have made together and share it with parents/carers at your school who may have babies at home.  </a:t>
            </a:r>
          </a:p>
        </p:txBody>
      </p:sp>
      <p:sp>
        <p:nvSpPr>
          <p:cNvPr id="28" name="Text Placeholder 27">
            <a:extLst>
              <a:ext uri="{FF2B5EF4-FFF2-40B4-BE49-F238E27FC236}">
                <a16:creationId xmlns:a16="http://schemas.microsoft.com/office/drawing/2014/main" id="{46BE387A-5610-5A1B-11D6-37FC87692BF8}"/>
              </a:ext>
            </a:extLst>
          </p:cNvPr>
          <p:cNvSpPr>
            <a:spLocks noGrp="1"/>
          </p:cNvSpPr>
          <p:nvPr>
            <p:ph type="body" sz="quarter" idx="18"/>
          </p:nvPr>
        </p:nvSpPr>
        <p:spPr>
          <a:xfrm>
            <a:off x="6119474" y="4279666"/>
            <a:ext cx="5519738" cy="2106612"/>
          </a:xfrm>
        </p:spPr>
        <p:txBody>
          <a:bodyPr/>
          <a:lstStyle/>
          <a:p>
            <a:r>
              <a:rPr lang="en-GB">
                <a:solidFill>
                  <a:srgbClr val="000000"/>
                </a:solidFill>
                <a:latin typeface="Arial"/>
                <a:cs typeface="Arial"/>
              </a:rPr>
              <a:t>Set up a pretend hospital or clinic with dolls and blankets. Label your hospital ‘Baby Friendly’ and display Article 24, the right to the best possible health. Take turns being nurses, doctors and parents. Practice asking for help and giving advice explaining how to care for newborn babies. Think about how you can link this to children’s right to the best possible health. </a:t>
            </a:r>
          </a:p>
        </p:txBody>
      </p:sp>
      <p:grpSp>
        <p:nvGrpSpPr>
          <p:cNvPr id="19" name="Group 18">
            <a:extLst>
              <a:ext uri="{FF2B5EF4-FFF2-40B4-BE49-F238E27FC236}">
                <a16:creationId xmlns:a16="http://schemas.microsoft.com/office/drawing/2014/main" id="{71BF10FD-E5FD-3439-49CE-E5E92B67A964}"/>
              </a:ext>
            </a:extLst>
          </p:cNvPr>
          <p:cNvGrpSpPr/>
          <p:nvPr/>
        </p:nvGrpSpPr>
        <p:grpSpPr>
          <a:xfrm>
            <a:off x="10856468" y="491688"/>
            <a:ext cx="730105" cy="648000"/>
            <a:chOff x="7714236" y="165280"/>
            <a:chExt cx="534414" cy="462159"/>
          </a:xfrm>
        </p:grpSpPr>
        <p:sp>
          <p:nvSpPr>
            <p:cNvPr id="20" name="Rounded Rectangle 19">
              <a:extLst>
                <a:ext uri="{FF2B5EF4-FFF2-40B4-BE49-F238E27FC236}">
                  <a16:creationId xmlns:a16="http://schemas.microsoft.com/office/drawing/2014/main" id="{78931E1E-D794-A435-A1DF-60C62A87001E}"/>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0ADAEC-F1C2-851E-2A8B-AEE26780C06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61124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AA9B01B-B086-C3B4-C94E-488E43E67D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BEF60-BFEC-66CD-9527-566121509848}"/>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17</a:t>
            </a:fld>
            <a:endParaRPr lang="en-US"/>
          </a:p>
        </p:txBody>
      </p:sp>
      <p:sp>
        <p:nvSpPr>
          <p:cNvPr id="5" name="Title 4">
            <a:extLst>
              <a:ext uri="{FF2B5EF4-FFF2-40B4-BE49-F238E27FC236}">
                <a16:creationId xmlns:a16="http://schemas.microsoft.com/office/drawing/2014/main" id="{B0E42D81-7621-1D27-2178-4AEFEE7D77D8}"/>
              </a:ext>
            </a:extLst>
          </p:cNvPr>
          <p:cNvSpPr>
            <a:spLocks noGrp="1"/>
          </p:cNvSpPr>
          <p:nvPr>
            <p:ph type="title"/>
          </p:nvPr>
        </p:nvSpPr>
        <p:spPr>
          <a:xfrm>
            <a:off x="477838" y="613843"/>
            <a:ext cx="5994526" cy="651222"/>
          </a:xfrm>
          <a:effectLst>
            <a:outerShdw dist="127000" dir="2700000" algn="tl" rotWithShape="0">
              <a:schemeClr val="accent1"/>
            </a:outerShdw>
          </a:effectLst>
        </p:spPr>
        <p:txBody>
          <a:bodyPr/>
          <a:lstStyle/>
          <a:p>
            <a:r>
              <a:rPr lang="en-US"/>
              <a:t>Build your understanding</a:t>
            </a:r>
            <a:endParaRPr lang="en-GB"/>
          </a:p>
        </p:txBody>
      </p:sp>
      <p:grpSp>
        <p:nvGrpSpPr>
          <p:cNvPr id="3" name="Group 2">
            <a:extLst>
              <a:ext uri="{FF2B5EF4-FFF2-40B4-BE49-F238E27FC236}">
                <a16:creationId xmlns:a16="http://schemas.microsoft.com/office/drawing/2014/main" id="{0FA34F79-3D9D-6DC7-EAA9-7695BEC26ED1}"/>
              </a:ext>
            </a:extLst>
          </p:cNvPr>
          <p:cNvGrpSpPr/>
          <p:nvPr/>
        </p:nvGrpSpPr>
        <p:grpSpPr>
          <a:xfrm>
            <a:off x="10339855" y="491688"/>
            <a:ext cx="1298335" cy="648000"/>
            <a:chOff x="7714236" y="673280"/>
            <a:chExt cx="950339" cy="462159"/>
          </a:xfrm>
        </p:grpSpPr>
        <p:sp>
          <p:nvSpPr>
            <p:cNvPr id="4" name="Rounded Rectangle 3">
              <a:extLst>
                <a:ext uri="{FF2B5EF4-FFF2-40B4-BE49-F238E27FC236}">
                  <a16:creationId xmlns:a16="http://schemas.microsoft.com/office/drawing/2014/main" id="{A3FF8811-9ECA-5279-B824-39F6C0A0E8E3}"/>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7A507639-52A0-5825-48D1-A41A6FEB3EB6}"/>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7CC07E34-2BB8-5336-8F35-5D529C3031E8}"/>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8" name="Text Placeholder 24">
            <a:extLst>
              <a:ext uri="{FF2B5EF4-FFF2-40B4-BE49-F238E27FC236}">
                <a16:creationId xmlns:a16="http://schemas.microsoft.com/office/drawing/2014/main" id="{38F956CE-8182-6238-BDBA-8B9BCC0764BB}"/>
              </a:ext>
            </a:extLst>
          </p:cNvPr>
          <p:cNvSpPr>
            <a:spLocks noGrp="1"/>
          </p:cNvSpPr>
          <p:nvPr>
            <p:ph type="body" sz="quarter" idx="15"/>
          </p:nvPr>
        </p:nvSpPr>
        <p:spPr>
          <a:xfrm>
            <a:off x="477838" y="1684338"/>
            <a:ext cx="5519738" cy="2108200"/>
          </a:xfrm>
        </p:spPr>
        <p:txBody>
          <a:bodyPr/>
          <a:lstStyle/>
          <a:p>
            <a:r>
              <a:rPr lang="en-GB">
                <a:latin typeface="Arial"/>
                <a:cs typeface="Arial"/>
              </a:rPr>
              <a:t>All children have the right to adequate nutrition according to Article 24. Think about what this means for young babies. What do you know about breastfeeding? Do you ever see people breastfeeding in your local community or in books or TV programmes? How do you think breastfeeding supports children’s rights? Look at the following resources to find out more. </a:t>
            </a:r>
            <a:r>
              <a:rPr lang="en-GB" u="sng">
                <a:latin typeface="Arial"/>
                <a:cs typeface="Arial"/>
                <a:hlinkClick r:id="rId3"/>
              </a:rPr>
              <a:t>Mini Milks</a:t>
            </a:r>
            <a:r>
              <a:rPr lang="en-GB">
                <a:latin typeface="Arial"/>
                <a:cs typeface="Arial"/>
              </a:rPr>
              <a:t> or </a:t>
            </a:r>
            <a:r>
              <a:rPr lang="en-GB">
                <a:latin typeface="Arial"/>
                <a:ea typeface="Calibri"/>
                <a:cs typeface="Calibri"/>
                <a:hlinkClick r:id="rId4"/>
              </a:rPr>
              <a:t>UNICEF UK/BFI</a:t>
            </a:r>
            <a:r>
              <a:rPr lang="en-GB">
                <a:solidFill>
                  <a:srgbClr val="000000"/>
                </a:solidFill>
                <a:ea typeface="+mn-lt"/>
                <a:cs typeface="+mn-lt"/>
              </a:rPr>
              <a:t> </a:t>
            </a:r>
            <a:endParaRPr lang="en-GB" u="sng">
              <a:latin typeface="Arial"/>
              <a:cs typeface="Arial"/>
            </a:endParaRPr>
          </a:p>
          <a:p>
            <a:endParaRPr lang="en-GB" sz="2000">
              <a:latin typeface="Arial"/>
              <a:cs typeface="Arial"/>
            </a:endParaRPr>
          </a:p>
        </p:txBody>
      </p:sp>
      <p:sp>
        <p:nvSpPr>
          <p:cNvPr id="9" name="Text Placeholder 25">
            <a:extLst>
              <a:ext uri="{FF2B5EF4-FFF2-40B4-BE49-F238E27FC236}">
                <a16:creationId xmlns:a16="http://schemas.microsoft.com/office/drawing/2014/main" id="{D9FEF2B6-DD85-9EDF-F638-FA6EE276B85E}"/>
              </a:ext>
            </a:extLst>
          </p:cNvPr>
          <p:cNvSpPr>
            <a:spLocks noGrp="1"/>
          </p:cNvSpPr>
          <p:nvPr>
            <p:ph type="body" sz="quarter" idx="16"/>
          </p:nvPr>
        </p:nvSpPr>
        <p:spPr>
          <a:xfrm>
            <a:off x="6194425" y="1684338"/>
            <a:ext cx="5519738" cy="2108200"/>
          </a:xfrm>
        </p:spPr>
        <p:txBody>
          <a:bodyPr/>
          <a:lstStyle/>
          <a:p>
            <a:r>
              <a:rPr lang="en-GB">
                <a:solidFill>
                  <a:srgbClr val="000000"/>
                </a:solidFill>
                <a:latin typeface="Arial"/>
                <a:cs typeface="Arial"/>
              </a:rPr>
              <a:t>Watch this ‘</a:t>
            </a:r>
            <a:r>
              <a:rPr lang="en-GB" u="sng">
                <a:latin typeface="Arial"/>
                <a:cs typeface="Arial"/>
                <a:hlinkClick r:id="rId5"/>
              </a:rPr>
              <a:t>Relationship Building</a:t>
            </a:r>
            <a:r>
              <a:rPr lang="en-GB">
                <a:solidFill>
                  <a:srgbClr val="000000"/>
                </a:solidFill>
                <a:latin typeface="Arial"/>
                <a:cs typeface="Arial"/>
              </a:rPr>
              <a:t>’ video (up to 4:26) to learn about the benefits of developing close, loving relationships with babies. Think about how babies can express themselves (Article 13) and how we listen to and respond to babies (Article 12). Discuss with your teacher the meaning of any words you do not know (e.g. instinct, oxytocin, reciprocal, emotions, responsive). </a:t>
            </a:r>
            <a:endParaRPr lang="en-US" sz="2000">
              <a:latin typeface="Arial"/>
              <a:cs typeface="Arial"/>
            </a:endParaRPr>
          </a:p>
        </p:txBody>
      </p:sp>
      <p:sp>
        <p:nvSpPr>
          <p:cNvPr id="10" name="Text Placeholder 26">
            <a:extLst>
              <a:ext uri="{FF2B5EF4-FFF2-40B4-BE49-F238E27FC236}">
                <a16:creationId xmlns:a16="http://schemas.microsoft.com/office/drawing/2014/main" id="{B193EA66-7496-2A40-84EE-51222447FBC1}"/>
              </a:ext>
            </a:extLst>
          </p:cNvPr>
          <p:cNvSpPr>
            <a:spLocks noGrp="1"/>
          </p:cNvSpPr>
          <p:nvPr>
            <p:ph type="body" sz="quarter" idx="17"/>
          </p:nvPr>
        </p:nvSpPr>
        <p:spPr>
          <a:xfrm>
            <a:off x="479425" y="3979863"/>
            <a:ext cx="5584314" cy="2248679"/>
          </a:xfrm>
        </p:spPr>
        <p:txBody>
          <a:bodyPr/>
          <a:lstStyle/>
          <a:p>
            <a:r>
              <a:rPr lang="en-GB">
                <a:solidFill>
                  <a:srgbClr val="000000"/>
                </a:solidFill>
                <a:latin typeface="Arial"/>
                <a:cs typeface="Arial"/>
              </a:rPr>
              <a:t>How often do babies visit your school and why? Is your school baby friendly? Design a Baby Friendly area in your school, for when babies do visit your school. You could draw this out and/or create a checklist of the things you </a:t>
            </a:r>
            <a:r>
              <a:rPr lang="en-GB" u="sng">
                <a:solidFill>
                  <a:srgbClr val="000000"/>
                </a:solidFill>
                <a:latin typeface="Arial"/>
                <a:cs typeface="Arial"/>
              </a:rPr>
              <a:t>must </a:t>
            </a:r>
            <a:r>
              <a:rPr lang="en-GB">
                <a:solidFill>
                  <a:srgbClr val="000000"/>
                </a:solidFill>
                <a:latin typeface="Arial"/>
                <a:cs typeface="Arial"/>
              </a:rPr>
              <a:t>have to make babies and families feel welcome and included (for example, changing mats). Is this design possible in your school? Remember to think about which articles from the CRC are the most relevant. </a:t>
            </a:r>
          </a:p>
        </p:txBody>
      </p:sp>
      <p:sp>
        <p:nvSpPr>
          <p:cNvPr id="11" name="Text Placeholder 27">
            <a:extLst>
              <a:ext uri="{FF2B5EF4-FFF2-40B4-BE49-F238E27FC236}">
                <a16:creationId xmlns:a16="http://schemas.microsoft.com/office/drawing/2014/main" id="{12ADBE92-DE0D-9E52-4A28-6B430AC6285C}"/>
              </a:ext>
            </a:extLst>
          </p:cNvPr>
          <p:cNvSpPr>
            <a:spLocks noGrp="1"/>
          </p:cNvSpPr>
          <p:nvPr>
            <p:ph type="body" sz="quarter" idx="18"/>
          </p:nvPr>
        </p:nvSpPr>
        <p:spPr>
          <a:xfrm>
            <a:off x="6194425" y="3994452"/>
            <a:ext cx="5532653" cy="2248679"/>
          </a:xfrm>
        </p:spPr>
        <p:txBody>
          <a:bodyPr/>
          <a:lstStyle/>
          <a:p>
            <a:r>
              <a:rPr lang="en-GB">
                <a:solidFill>
                  <a:srgbClr val="000000"/>
                </a:solidFill>
                <a:latin typeface="Arial"/>
                <a:cs typeface="Arial"/>
              </a:rPr>
              <a:t>Some babies are born early or sick and need special care in a neonatal unit (NICU), respecting their right to Article 24. Even when parents can't hold them all the time, babies can stay close by using </a:t>
            </a:r>
            <a:r>
              <a:rPr lang="en-GB">
                <a:solidFill>
                  <a:srgbClr val="000000"/>
                </a:solidFill>
                <a:latin typeface="Arial"/>
                <a:cs typeface="Arial"/>
                <a:hlinkClick r:id="rId6"/>
              </a:rPr>
              <a:t>bonding squares</a:t>
            </a:r>
            <a:r>
              <a:rPr lang="en-GB">
                <a:solidFill>
                  <a:srgbClr val="000000"/>
                </a:solidFill>
                <a:latin typeface="Arial"/>
                <a:cs typeface="Arial"/>
              </a:rPr>
              <a:t>, soft fabric pieces worn by the parent and placed near the baby so they can smell their parent and feel comforted. This supports love, connection and the right to family closeness. Design or make your own bonding squares.</a:t>
            </a:r>
          </a:p>
        </p:txBody>
      </p:sp>
    </p:spTree>
    <p:extLst>
      <p:ext uri="{BB962C8B-B14F-4D97-AF65-F5344CB8AC3E}">
        <p14:creationId xmlns:p14="http://schemas.microsoft.com/office/powerpoint/2010/main" val="248159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C0BEE245-B3D9-C03D-5FD0-5C56E84161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FBBD2-4687-3607-DF8F-B0C203322BD3}"/>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18</a:t>
            </a:fld>
            <a:endParaRPr lang="en-US"/>
          </a:p>
        </p:txBody>
      </p:sp>
      <p:sp>
        <p:nvSpPr>
          <p:cNvPr id="5" name="Title 4">
            <a:extLst>
              <a:ext uri="{FF2B5EF4-FFF2-40B4-BE49-F238E27FC236}">
                <a16:creationId xmlns:a16="http://schemas.microsoft.com/office/drawing/2014/main" id="{91721072-3348-5A55-B8D7-235CFCA642D1}"/>
              </a:ext>
            </a:extLst>
          </p:cNvPr>
          <p:cNvSpPr>
            <a:spLocks noGrp="1"/>
          </p:cNvSpPr>
          <p:nvPr>
            <p:ph type="title"/>
          </p:nvPr>
        </p:nvSpPr>
        <p:spPr>
          <a:xfrm>
            <a:off x="477106" y="681318"/>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9" name="Text Placeholder 24">
            <a:extLst>
              <a:ext uri="{FF2B5EF4-FFF2-40B4-BE49-F238E27FC236}">
                <a16:creationId xmlns:a16="http://schemas.microsoft.com/office/drawing/2014/main" id="{19AFB168-6163-8476-D49C-BC1714D75B3C}"/>
              </a:ext>
            </a:extLst>
          </p:cNvPr>
          <p:cNvSpPr>
            <a:spLocks noGrp="1"/>
          </p:cNvSpPr>
          <p:nvPr>
            <p:ph type="body" sz="quarter" idx="15"/>
          </p:nvPr>
        </p:nvSpPr>
        <p:spPr>
          <a:xfrm>
            <a:off x="477106" y="1685089"/>
            <a:ext cx="5520470" cy="2107251"/>
          </a:xfrm>
        </p:spPr>
        <p:txBody>
          <a:bodyPr/>
          <a:lstStyle/>
          <a:p>
            <a:r>
              <a:rPr lang="en-GB">
                <a:solidFill>
                  <a:srgbClr val="000000"/>
                </a:solidFill>
              </a:rPr>
              <a:t>In small groups, look at copies of the CRC and choose some key rights to focus on. Think about how these rights can be made real for babies from birth to three years old. How do their needs change as the baby grows to a toddler? Do you see any difficulties in applying these rights for babies. Think beyond physical needs and towards emotional needs. Share your ideas with your class.</a:t>
            </a:r>
            <a:endParaRPr lang="en-US">
              <a:solidFill>
                <a:srgbClr val="000000"/>
              </a:solidFill>
              <a:cs typeface="Arial" panose="020B0604020202020204"/>
            </a:endParaRPr>
          </a:p>
        </p:txBody>
      </p:sp>
      <p:sp>
        <p:nvSpPr>
          <p:cNvPr id="10" name="Text Placeholder 25">
            <a:extLst>
              <a:ext uri="{FF2B5EF4-FFF2-40B4-BE49-F238E27FC236}">
                <a16:creationId xmlns:a16="http://schemas.microsoft.com/office/drawing/2014/main" id="{6B27622D-EC1A-0B3C-D9B7-63C01F78528D}"/>
              </a:ext>
            </a:extLst>
          </p:cNvPr>
          <p:cNvSpPr>
            <a:spLocks noGrp="1"/>
          </p:cNvSpPr>
          <p:nvPr>
            <p:ph type="body" sz="quarter" idx="16"/>
          </p:nvPr>
        </p:nvSpPr>
        <p:spPr>
          <a:xfrm>
            <a:off x="6194425" y="1685089"/>
            <a:ext cx="5520470" cy="2107251"/>
          </a:xfrm>
        </p:spPr>
        <p:txBody>
          <a:bodyPr/>
          <a:lstStyle/>
          <a:p>
            <a:r>
              <a:rPr lang="en-GB">
                <a:solidFill>
                  <a:srgbClr val="000000"/>
                </a:solidFill>
                <a:cs typeface="Arial"/>
              </a:rPr>
              <a:t>Watch this ‘</a:t>
            </a:r>
            <a:r>
              <a:rPr lang="en-GB" u="sng">
                <a:cs typeface="Arial"/>
                <a:hlinkClick r:id="rId3"/>
              </a:rPr>
              <a:t>Relationship Building</a:t>
            </a:r>
            <a:r>
              <a:rPr lang="en-GB">
                <a:solidFill>
                  <a:srgbClr val="000000"/>
                </a:solidFill>
                <a:cs typeface="Arial"/>
              </a:rPr>
              <a:t>’ video (up to 4:26) to learn about the benefits of developing close, loving relationships with babies. Think about how this helps babies' brains to develop linked to Article 6, life, survival and development. </a:t>
            </a:r>
            <a:r>
              <a:rPr lang="en-US">
                <a:solidFill>
                  <a:srgbClr val="000000"/>
                </a:solidFill>
                <a:cs typeface="Arial"/>
              </a:rPr>
              <a:t>F</a:t>
            </a:r>
            <a:r>
              <a:rPr lang="en-GB">
                <a:solidFill>
                  <a:srgbClr val="000000"/>
                </a:solidFill>
              </a:rPr>
              <a:t>or more information on brain development and social and emotional development in early childhood, have a look at </a:t>
            </a:r>
            <a:r>
              <a:rPr lang="en-GB">
                <a:solidFill>
                  <a:srgbClr val="000000"/>
                </a:solidFill>
                <a:ea typeface="+mn-lt"/>
                <a:cs typeface="+mn-lt"/>
              </a:rPr>
              <a:t>these animations from </a:t>
            </a:r>
            <a:r>
              <a:rPr lang="en-GB">
                <a:solidFill>
                  <a:srgbClr val="000000"/>
                </a:solidFill>
                <a:ea typeface="+mn-lt"/>
                <a:cs typeface="+mn-lt"/>
                <a:hlinkClick r:id="rId4"/>
              </a:rPr>
              <a:t>The Centre for Early Childhood.</a:t>
            </a:r>
            <a:endParaRPr lang="en-US">
              <a:solidFill>
                <a:srgbClr val="000000"/>
              </a:solidFill>
            </a:endParaRPr>
          </a:p>
        </p:txBody>
      </p:sp>
      <p:sp>
        <p:nvSpPr>
          <p:cNvPr id="11" name="Text Placeholder 26">
            <a:extLst>
              <a:ext uri="{FF2B5EF4-FFF2-40B4-BE49-F238E27FC236}">
                <a16:creationId xmlns:a16="http://schemas.microsoft.com/office/drawing/2014/main" id="{DA22DFBA-1DD7-E177-C048-5CE2FF4A2E09}"/>
              </a:ext>
            </a:extLst>
          </p:cNvPr>
          <p:cNvSpPr>
            <a:spLocks noGrp="1"/>
          </p:cNvSpPr>
          <p:nvPr>
            <p:ph type="body" sz="quarter" idx="17"/>
          </p:nvPr>
        </p:nvSpPr>
        <p:spPr>
          <a:xfrm>
            <a:off x="479425" y="3979666"/>
            <a:ext cx="5520470" cy="2197016"/>
          </a:xfrm>
        </p:spPr>
        <p:txBody>
          <a:bodyPr/>
          <a:lstStyle/>
          <a:p>
            <a:r>
              <a:rPr lang="en-GB">
                <a:solidFill>
                  <a:srgbClr val="000000"/>
                </a:solidFill>
              </a:rPr>
              <a:t>Create a short poster, video or leaflet to raise awareness of the rights of babies and their families and how we can meet those rights. Include one key message, a strong image or phrase, and a clear ask (e.g., more local spaces for breastfeeding). Explain how this links to different articles of the CRC, such as Article 3 and Article 24.</a:t>
            </a:r>
            <a:endParaRPr lang="en-US">
              <a:solidFill>
                <a:srgbClr val="000000"/>
              </a:solidFill>
            </a:endParaRPr>
          </a:p>
        </p:txBody>
      </p:sp>
      <p:sp>
        <p:nvSpPr>
          <p:cNvPr id="12" name="Text Placeholder 27">
            <a:extLst>
              <a:ext uri="{FF2B5EF4-FFF2-40B4-BE49-F238E27FC236}">
                <a16:creationId xmlns:a16="http://schemas.microsoft.com/office/drawing/2014/main" id="{B85F9141-7F5C-9014-D1B5-45D114C16749}"/>
              </a:ext>
            </a:extLst>
          </p:cNvPr>
          <p:cNvSpPr>
            <a:spLocks noGrp="1"/>
          </p:cNvSpPr>
          <p:nvPr>
            <p:ph type="body" sz="quarter" idx="18"/>
          </p:nvPr>
        </p:nvSpPr>
        <p:spPr>
          <a:xfrm>
            <a:off x="6194425" y="3979666"/>
            <a:ext cx="5520470" cy="2197016"/>
          </a:xfrm>
        </p:spPr>
        <p:txBody>
          <a:bodyPr/>
          <a:lstStyle/>
          <a:p>
            <a:r>
              <a:rPr lang="en-GB" u="sng">
                <a:hlinkClick r:id="rId5"/>
              </a:rPr>
              <a:t>Breast feeding in Scotland has risen to all time highs.</a:t>
            </a:r>
            <a:r>
              <a:rPr lang="en-GB">
                <a:solidFill>
                  <a:srgbClr val="000000"/>
                </a:solidFill>
              </a:rPr>
              <a:t> Do some research into breastfeeding rates in the rest of the UK. How many babies are breastfed? What do you think about this? Using the BFI standards, what actions could hospitals and health professionals take to raise the rate of breastfeeding in the UK? Have a look at this 'Call to Action' </a:t>
            </a:r>
            <a:r>
              <a:rPr lang="en-GB">
                <a:solidFill>
                  <a:srgbClr val="000000"/>
                </a:solidFill>
                <a:hlinkClick r:id="rId6"/>
              </a:rPr>
              <a:t>video</a:t>
            </a:r>
            <a:r>
              <a:rPr lang="en-GB">
                <a:solidFill>
                  <a:srgbClr val="000000"/>
                </a:solidFill>
              </a:rPr>
              <a:t> for more information. </a:t>
            </a:r>
            <a:endParaRPr lang="en-US">
              <a:solidFill>
                <a:srgbClr val="000000"/>
              </a:solidFill>
            </a:endParaRPr>
          </a:p>
        </p:txBody>
      </p:sp>
      <p:grpSp>
        <p:nvGrpSpPr>
          <p:cNvPr id="3" name="Group 2">
            <a:extLst>
              <a:ext uri="{FF2B5EF4-FFF2-40B4-BE49-F238E27FC236}">
                <a16:creationId xmlns:a16="http://schemas.microsoft.com/office/drawing/2014/main" id="{115834DE-A7D8-5FFD-B035-4D7E2032B8B7}"/>
              </a:ext>
            </a:extLst>
          </p:cNvPr>
          <p:cNvGrpSpPr/>
          <p:nvPr/>
        </p:nvGrpSpPr>
        <p:grpSpPr>
          <a:xfrm>
            <a:off x="9837335" y="476562"/>
            <a:ext cx="1875239" cy="648000"/>
            <a:chOff x="7714236" y="1187630"/>
            <a:chExt cx="1372614" cy="462159"/>
          </a:xfrm>
        </p:grpSpPr>
        <p:sp>
          <p:nvSpPr>
            <p:cNvPr id="4" name="Rounded Rectangle 3">
              <a:extLst>
                <a:ext uri="{FF2B5EF4-FFF2-40B4-BE49-F238E27FC236}">
                  <a16:creationId xmlns:a16="http://schemas.microsoft.com/office/drawing/2014/main" id="{B254169C-F454-A167-3ACB-3AC157EDD7DC}"/>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1A0BEBFC-1CF3-E6D4-FAE8-CF9BF82EA055}"/>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9D3C137A-CDBB-0B13-5292-17C2A0746BF2}"/>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7">
              <a:extLst>
                <a:ext uri="{FF2B5EF4-FFF2-40B4-BE49-F238E27FC236}">
                  <a16:creationId xmlns:a16="http://schemas.microsoft.com/office/drawing/2014/main" id="{21E7EC5C-ADF0-5FCF-A738-C0B3498786B9}"/>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38609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520CB8FC-4971-4077-A237-C3DF1FDB47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90FDA-CB25-C967-6487-9266DAC3F644}"/>
              </a:ext>
            </a:extLst>
          </p:cNvPr>
          <p:cNvSpPr>
            <a:spLocks noGrp="1"/>
          </p:cNvSpPr>
          <p:nvPr>
            <p:ph type="sldNum" sz="quarter" idx="12"/>
          </p:nvPr>
        </p:nvSpPr>
        <p:spPr/>
        <p:txBody>
          <a:bodyPr/>
          <a:lstStyle/>
          <a:p>
            <a:fld id="{B700715A-75CD-0942-A2C0-E097070BAE3D}" type="slidenum">
              <a:rPr lang="en-US" smtClean="0"/>
              <a:pPr/>
              <a:t>19</a:t>
            </a:fld>
            <a:endParaRPr lang="en-US"/>
          </a:p>
        </p:txBody>
      </p:sp>
      <p:sp>
        <p:nvSpPr>
          <p:cNvPr id="9" name="Title 8">
            <a:extLst>
              <a:ext uri="{FF2B5EF4-FFF2-40B4-BE49-F238E27FC236}">
                <a16:creationId xmlns:a16="http://schemas.microsoft.com/office/drawing/2014/main" id="{405AF9BB-B454-7C93-4662-B435E7B7CB18}"/>
              </a:ext>
            </a:extLst>
          </p:cNvPr>
          <p:cNvSpPr>
            <a:spLocks noGrp="1"/>
          </p:cNvSpPr>
          <p:nvPr>
            <p:ph type="title"/>
          </p:nvPr>
        </p:nvSpPr>
        <p:spPr>
          <a:xfrm>
            <a:off x="479425" y="664854"/>
            <a:ext cx="6805976" cy="651222"/>
          </a:xfrm>
          <a:effectLst>
            <a:outerShdw dist="127000" dir="2700000" algn="tl" rotWithShape="0">
              <a:schemeClr val="accent3"/>
            </a:outerShdw>
          </a:effectLst>
        </p:spPr>
        <p:txBody>
          <a:bodyPr/>
          <a:lstStyle/>
          <a:p>
            <a:r>
              <a:rPr lang="en-GB"/>
              <a:t>Take your learning into the world </a:t>
            </a:r>
          </a:p>
        </p:txBody>
      </p:sp>
      <p:sp>
        <p:nvSpPr>
          <p:cNvPr id="3" name="Rounded Rectangle 2">
            <a:extLst>
              <a:ext uri="{FF2B5EF4-FFF2-40B4-BE49-F238E27FC236}">
                <a16:creationId xmlns:a16="http://schemas.microsoft.com/office/drawing/2014/main" id="{759A7807-D295-8D02-14A7-B4AFF72D229C}"/>
              </a:ext>
            </a:extLst>
          </p:cNvPr>
          <p:cNvSpPr/>
          <p:nvPr/>
        </p:nvSpPr>
        <p:spPr>
          <a:xfrm>
            <a:off x="479425" y="1867300"/>
            <a:ext cx="3407621" cy="4511678"/>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Take action</a:t>
            </a:r>
            <a:endParaRPr lang="en-GB" sz="2000" b="1">
              <a:solidFill>
                <a:schemeClr val="accent1"/>
              </a:solidFill>
              <a:cs typeface="Arial"/>
            </a:endParaRPr>
          </a:p>
          <a:p>
            <a:pPr>
              <a:spcBef>
                <a:spcPts val="600"/>
              </a:spcBef>
            </a:pPr>
            <a:r>
              <a:rPr lang="en-GB" sz="1600">
                <a:solidFill>
                  <a:srgbClr val="000000"/>
                </a:solidFill>
              </a:rPr>
              <a:t>Think about how your community could better support new parents and babies. Could your class create posters or information leaflets about the importance of the early stages of a baby’s life? You could share these in your local GP surgery, library or children’s centre to ensure that your community is supporting children’s rights from birth.</a:t>
            </a:r>
            <a:endParaRPr lang="en-GB" sz="1600">
              <a:solidFill>
                <a:srgbClr val="000000"/>
              </a:solidFill>
              <a:cs typeface="Arial"/>
            </a:endParaRPr>
          </a:p>
        </p:txBody>
      </p:sp>
      <p:sp>
        <p:nvSpPr>
          <p:cNvPr id="4" name="Rounded Rectangle 3">
            <a:extLst>
              <a:ext uri="{FF2B5EF4-FFF2-40B4-BE49-F238E27FC236}">
                <a16:creationId xmlns:a16="http://schemas.microsoft.com/office/drawing/2014/main" id="{F9829731-ABB2-2C69-D83E-E71A36D33DC8}"/>
              </a:ext>
            </a:extLst>
          </p:cNvPr>
          <p:cNvSpPr/>
          <p:nvPr/>
        </p:nvSpPr>
        <p:spPr>
          <a:xfrm>
            <a:off x="4379698" y="1867300"/>
            <a:ext cx="3432604" cy="449918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Get creative</a:t>
            </a:r>
          </a:p>
          <a:p>
            <a:pPr>
              <a:spcBef>
                <a:spcPts val="600"/>
              </a:spcBef>
            </a:pPr>
            <a:r>
              <a:rPr lang="en-GB" sz="1600">
                <a:solidFill>
                  <a:srgbClr val="000000"/>
                </a:solidFill>
              </a:rPr>
              <a:t>Create a piece of art, poem, or short video called </a:t>
            </a:r>
            <a:r>
              <a:rPr lang="en-GB" sz="1600" b="1">
                <a:solidFill>
                  <a:srgbClr val="000000"/>
                </a:solidFill>
              </a:rPr>
              <a:t>“Every Baby’s Right”</a:t>
            </a:r>
            <a:r>
              <a:rPr lang="en-GB" sz="1600">
                <a:solidFill>
                  <a:srgbClr val="000000"/>
                </a:solidFill>
              </a:rPr>
              <a:t> that celebrates the care every baby needs to grow and thrive. You could include drawings of caring moments between families, or key words linked to the right to health. Display your work in school or share it with parents and carers.</a:t>
            </a:r>
            <a:endParaRPr lang="en-GB" sz="1600">
              <a:cs typeface="Arial" panose="020B0604020202020204"/>
            </a:endParaRPr>
          </a:p>
        </p:txBody>
      </p:sp>
      <p:sp>
        <p:nvSpPr>
          <p:cNvPr id="5" name="Rounded Rectangle 4">
            <a:extLst>
              <a:ext uri="{FF2B5EF4-FFF2-40B4-BE49-F238E27FC236}">
                <a16:creationId xmlns:a16="http://schemas.microsoft.com/office/drawing/2014/main" id="{E2C39120-614B-83AB-9C71-9E04E9243C20}"/>
              </a:ext>
            </a:extLst>
          </p:cNvPr>
          <p:cNvSpPr/>
          <p:nvPr/>
        </p:nvSpPr>
        <p:spPr>
          <a:xfrm>
            <a:off x="8279971" y="1867300"/>
            <a:ext cx="3432604" cy="449918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Add to your passport</a:t>
            </a:r>
          </a:p>
          <a:p>
            <a:pPr>
              <a:spcBef>
                <a:spcPts val="600"/>
              </a:spcBef>
            </a:pPr>
            <a:endParaRPr lang="en-GB" sz="2000" b="1">
              <a:solidFill>
                <a:schemeClr val="accent1"/>
              </a:solidFill>
              <a:latin typeface="Arial"/>
              <a:cs typeface="Arial"/>
            </a:endParaRPr>
          </a:p>
          <a:p>
            <a:r>
              <a:rPr lang="en-GB" sz="1600" b="0" i="0" u="none" strike="noStrike">
                <a:solidFill>
                  <a:srgbClr val="000000"/>
                </a:solidFill>
                <a:effectLst/>
                <a:latin typeface="Arial"/>
                <a:cs typeface="Arial"/>
              </a:rPr>
              <a:t>Add what </a:t>
            </a:r>
            <a:r>
              <a:rPr lang="en-GB" sz="1600">
                <a:solidFill>
                  <a:srgbClr val="000000"/>
                </a:solidFill>
                <a:latin typeface="Arial"/>
                <a:cs typeface="Arial"/>
              </a:rPr>
              <a:t>you’ve </a:t>
            </a:r>
            <a:r>
              <a:rPr lang="en-GB" sz="1600" b="0" i="0" u="none" strike="noStrike">
                <a:solidFill>
                  <a:srgbClr val="000000"/>
                </a:solidFill>
                <a:effectLst/>
                <a:latin typeface="Arial"/>
                <a:cs typeface="Arial"/>
              </a:rPr>
              <a:t>learned </a:t>
            </a:r>
            <a:r>
              <a:rPr lang="en-GB" sz="1600">
                <a:solidFill>
                  <a:srgbClr val="000000"/>
                </a:solidFill>
                <a:latin typeface="Arial"/>
                <a:cs typeface="Arial"/>
              </a:rPr>
              <a:t>about the Baby Friendly Initiative </a:t>
            </a:r>
            <a:r>
              <a:rPr lang="en-GB" sz="1600" b="0" i="0" u="none" strike="noStrike">
                <a:solidFill>
                  <a:srgbClr val="000000"/>
                </a:solidFill>
                <a:effectLst/>
                <a:latin typeface="Arial"/>
                <a:cs typeface="Arial"/>
              </a:rPr>
              <a:t>to your </a:t>
            </a:r>
            <a:r>
              <a:rPr lang="en-GB" sz="1600" b="0" i="1" u="none" strike="noStrike">
                <a:solidFill>
                  <a:srgbClr val="000000"/>
                </a:solidFill>
                <a:effectLst/>
                <a:latin typeface="Arial"/>
                <a:cs typeface="Arial"/>
              </a:rPr>
              <a:t>Rights Around the World</a:t>
            </a:r>
            <a:r>
              <a:rPr lang="en-GB" sz="1600" b="0" i="0" u="none" strike="noStrike">
                <a:solidFill>
                  <a:srgbClr val="000000"/>
                </a:solidFill>
                <a:effectLst/>
                <a:latin typeface="Arial"/>
                <a:cs typeface="Arial"/>
              </a:rPr>
              <a:t> passport.</a:t>
            </a:r>
            <a:r>
              <a:rPr lang="en-GB" sz="1600">
                <a:solidFill>
                  <a:srgbClr val="000000"/>
                </a:solidFill>
                <a:latin typeface="Arial"/>
                <a:cs typeface="Arial"/>
              </a:rPr>
              <a:t> </a:t>
            </a:r>
            <a:r>
              <a:rPr lang="en-GB" sz="1600" b="0" i="0" u="none" strike="noStrike">
                <a:solidFill>
                  <a:srgbClr val="000000"/>
                </a:solidFill>
                <a:effectLst/>
                <a:latin typeface="Arial"/>
                <a:cs typeface="Arial"/>
              </a:rPr>
              <a:t>Include </a:t>
            </a:r>
            <a:r>
              <a:rPr lang="en-GB" sz="1600">
                <a:solidFill>
                  <a:srgbClr val="000000"/>
                </a:solidFill>
                <a:latin typeface="Arial"/>
                <a:cs typeface="Arial"/>
              </a:rPr>
              <a:t>a fact </a:t>
            </a:r>
            <a:r>
              <a:rPr lang="en-GB" sz="1600" b="0" i="0" u="none" strike="noStrike">
                <a:solidFill>
                  <a:srgbClr val="000000"/>
                </a:solidFill>
                <a:effectLst/>
                <a:latin typeface="Arial"/>
                <a:cs typeface="Arial"/>
              </a:rPr>
              <a:t>about </a:t>
            </a:r>
            <a:r>
              <a:rPr lang="en-GB" sz="1600">
                <a:solidFill>
                  <a:srgbClr val="000000"/>
                </a:solidFill>
                <a:latin typeface="Arial"/>
                <a:cs typeface="Arial"/>
              </a:rPr>
              <a:t>how hospitals in the UK are supporting babies’ right to health, </a:t>
            </a:r>
            <a:r>
              <a:rPr lang="en-GB" sz="1600" b="0" i="0" u="none" strike="noStrike">
                <a:solidFill>
                  <a:srgbClr val="000000"/>
                </a:solidFill>
                <a:effectLst/>
                <a:latin typeface="Arial"/>
                <a:cs typeface="Arial"/>
              </a:rPr>
              <a:t>and </a:t>
            </a:r>
            <a:r>
              <a:rPr lang="en-GB" sz="1600">
                <a:solidFill>
                  <a:srgbClr val="000000"/>
                </a:solidFill>
                <a:latin typeface="Arial"/>
                <a:cs typeface="Arial"/>
              </a:rPr>
              <a:t>one idea for how </a:t>
            </a:r>
            <a:r>
              <a:rPr lang="en-GB" sz="1600" b="0" i="0" u="none" strike="noStrike">
                <a:solidFill>
                  <a:srgbClr val="000000"/>
                </a:solidFill>
                <a:effectLst/>
                <a:latin typeface="Arial"/>
                <a:cs typeface="Arial"/>
              </a:rPr>
              <a:t>your </a:t>
            </a:r>
            <a:r>
              <a:rPr lang="en-GB" sz="1600">
                <a:solidFill>
                  <a:srgbClr val="000000"/>
                </a:solidFill>
                <a:latin typeface="Arial"/>
                <a:cs typeface="Arial"/>
              </a:rPr>
              <a:t>school could become more baby friendly</a:t>
            </a:r>
            <a:r>
              <a:rPr lang="en-GB" sz="1600" b="0" i="0" u="none" strike="noStrike">
                <a:solidFill>
                  <a:srgbClr val="000000"/>
                </a:solidFill>
                <a:effectLst/>
                <a:latin typeface="Arial"/>
                <a:cs typeface="Arial"/>
              </a:rPr>
              <a:t>.</a:t>
            </a:r>
            <a:endParaRPr lang="en-GB" sz="1600">
              <a:solidFill>
                <a:srgbClr val="000000"/>
              </a:solidFill>
              <a:latin typeface="Arial"/>
              <a:cs typeface="Arial"/>
            </a:endParaRPr>
          </a:p>
        </p:txBody>
      </p:sp>
      <p:grpSp>
        <p:nvGrpSpPr>
          <p:cNvPr id="18" name="Group 17">
            <a:extLst>
              <a:ext uri="{FF2B5EF4-FFF2-40B4-BE49-F238E27FC236}">
                <a16:creationId xmlns:a16="http://schemas.microsoft.com/office/drawing/2014/main" id="{A0757428-930F-0FC9-1EC0-6C7B1F953B1C}"/>
              </a:ext>
            </a:extLst>
          </p:cNvPr>
          <p:cNvGrpSpPr/>
          <p:nvPr/>
        </p:nvGrpSpPr>
        <p:grpSpPr>
          <a:xfrm>
            <a:off x="4558128" y="2059915"/>
            <a:ext cx="625260" cy="871948"/>
            <a:chOff x="3679514" y="4805659"/>
            <a:chExt cx="860545" cy="1200067"/>
          </a:xfrm>
        </p:grpSpPr>
        <p:sp>
          <p:nvSpPr>
            <p:cNvPr id="19" name="Freeform 18">
              <a:extLst>
                <a:ext uri="{FF2B5EF4-FFF2-40B4-BE49-F238E27FC236}">
                  <a16:creationId xmlns:a16="http://schemas.microsoft.com/office/drawing/2014/main" id="{D1401D14-C159-30C6-874A-979553FED977}"/>
                </a:ext>
              </a:extLst>
            </p:cNvPr>
            <p:cNvSpPr/>
            <p:nvPr userDrawn="1"/>
          </p:nvSpPr>
          <p:spPr>
            <a:xfrm>
              <a:off x="3740074" y="4847495"/>
              <a:ext cx="799985" cy="1158231"/>
            </a:xfrm>
            <a:custGeom>
              <a:avLst/>
              <a:gdLst>
                <a:gd name="connsiteX0" fmla="*/ 286858 w 799985"/>
                <a:gd name="connsiteY0" fmla="*/ 1063216 h 1158231"/>
                <a:gd name="connsiteX1" fmla="*/ 515020 w 799985"/>
                <a:gd name="connsiteY1" fmla="*/ 1063216 h 1158231"/>
                <a:gd name="connsiteX2" fmla="*/ 515966 w 799985"/>
                <a:gd name="connsiteY2" fmla="*/ 1063216 h 1158231"/>
                <a:gd name="connsiteX3" fmla="*/ 483778 w 799985"/>
                <a:gd name="connsiteY3" fmla="*/ 1124025 h 1158231"/>
                <a:gd name="connsiteX4" fmla="*/ 401412 w 799985"/>
                <a:gd name="connsiteY4" fmla="*/ 1158231 h 1158231"/>
                <a:gd name="connsiteX5" fmla="*/ 319047 w 799985"/>
                <a:gd name="connsiteY5" fmla="*/ 1124025 h 1158231"/>
                <a:gd name="connsiteX6" fmla="*/ 286858 w 799985"/>
                <a:gd name="connsiteY6" fmla="*/ 1063216 h 1158231"/>
                <a:gd name="connsiteX7" fmla="*/ 239522 w 799985"/>
                <a:gd name="connsiteY7" fmla="*/ 932095 h 1158231"/>
                <a:gd name="connsiteX8" fmla="*/ 560463 w 799985"/>
                <a:gd name="connsiteY8" fmla="*/ 932095 h 1158231"/>
                <a:gd name="connsiteX9" fmla="*/ 588864 w 799985"/>
                <a:gd name="connsiteY9" fmla="*/ 944447 h 1158231"/>
                <a:gd name="connsiteX10" fmla="*/ 601172 w 799985"/>
                <a:gd name="connsiteY10" fmla="*/ 972952 h 1158231"/>
                <a:gd name="connsiteX11" fmla="*/ 588864 w 799985"/>
                <a:gd name="connsiteY11" fmla="*/ 1001456 h 1158231"/>
                <a:gd name="connsiteX12" fmla="*/ 560463 w 799985"/>
                <a:gd name="connsiteY12" fmla="*/ 1013808 h 1158231"/>
                <a:gd name="connsiteX13" fmla="*/ 239522 w 799985"/>
                <a:gd name="connsiteY13" fmla="*/ 1013808 h 1158231"/>
                <a:gd name="connsiteX14" fmla="*/ 211120 w 799985"/>
                <a:gd name="connsiteY14" fmla="*/ 1001456 h 1158231"/>
                <a:gd name="connsiteX15" fmla="*/ 198813 w 799985"/>
                <a:gd name="connsiteY15" fmla="*/ 972952 h 1158231"/>
                <a:gd name="connsiteX16" fmla="*/ 210173 w 799985"/>
                <a:gd name="connsiteY16" fmla="*/ 944447 h 1158231"/>
                <a:gd name="connsiteX17" fmla="*/ 211120 w 799985"/>
                <a:gd name="connsiteY17" fmla="*/ 944447 h 1158231"/>
                <a:gd name="connsiteX18" fmla="*/ 239522 w 799985"/>
                <a:gd name="connsiteY18" fmla="*/ 932095 h 1158231"/>
                <a:gd name="connsiteX19" fmla="*/ 239522 w 799985"/>
                <a:gd name="connsiteY19" fmla="*/ 805726 h 1158231"/>
                <a:gd name="connsiteX20" fmla="*/ 560463 w 799985"/>
                <a:gd name="connsiteY20" fmla="*/ 805726 h 1158231"/>
                <a:gd name="connsiteX21" fmla="*/ 588864 w 799985"/>
                <a:gd name="connsiteY21" fmla="*/ 818078 h 1158231"/>
                <a:gd name="connsiteX22" fmla="*/ 601172 w 799985"/>
                <a:gd name="connsiteY22" fmla="*/ 846582 h 1158231"/>
                <a:gd name="connsiteX23" fmla="*/ 588864 w 799985"/>
                <a:gd name="connsiteY23" fmla="*/ 875086 h 1158231"/>
                <a:gd name="connsiteX24" fmla="*/ 560463 w 799985"/>
                <a:gd name="connsiteY24" fmla="*/ 887438 h 1158231"/>
                <a:gd name="connsiteX25" fmla="*/ 239522 w 799985"/>
                <a:gd name="connsiteY25" fmla="*/ 887438 h 1158231"/>
                <a:gd name="connsiteX26" fmla="*/ 211120 w 799985"/>
                <a:gd name="connsiteY26" fmla="*/ 875086 h 1158231"/>
                <a:gd name="connsiteX27" fmla="*/ 198813 w 799985"/>
                <a:gd name="connsiteY27" fmla="*/ 846582 h 1158231"/>
                <a:gd name="connsiteX28" fmla="*/ 211120 w 799985"/>
                <a:gd name="connsiteY28" fmla="*/ 818078 h 1158231"/>
                <a:gd name="connsiteX29" fmla="*/ 239522 w 799985"/>
                <a:gd name="connsiteY29" fmla="*/ 805726 h 1158231"/>
                <a:gd name="connsiteX30" fmla="*/ 534064 w 799985"/>
                <a:gd name="connsiteY30" fmla="*/ 553400 h 1158231"/>
                <a:gd name="connsiteX31" fmla="*/ 515590 w 799985"/>
                <a:gd name="connsiteY31" fmla="*/ 575790 h 1158231"/>
                <a:gd name="connsiteX32" fmla="*/ 528274 w 799985"/>
                <a:gd name="connsiteY32" fmla="*/ 575790 h 1158231"/>
                <a:gd name="connsiteX33" fmla="*/ 534901 w 799985"/>
                <a:gd name="connsiteY33" fmla="*/ 556787 h 1158231"/>
                <a:gd name="connsiteX34" fmla="*/ 597150 w 799985"/>
                <a:gd name="connsiteY34" fmla="*/ 326056 h 1158231"/>
                <a:gd name="connsiteX35" fmla="*/ 599923 w 799985"/>
                <a:gd name="connsiteY35" fmla="*/ 353562 h 1158231"/>
                <a:gd name="connsiteX36" fmla="*/ 601172 w 799985"/>
                <a:gd name="connsiteY36" fmla="*/ 352505 h 1158231"/>
                <a:gd name="connsiteX37" fmla="*/ 606852 w 799985"/>
                <a:gd name="connsiteY37" fmla="*/ 333502 h 1158231"/>
                <a:gd name="connsiteX38" fmla="*/ 399519 w 799985"/>
                <a:gd name="connsiteY38" fmla="*/ 0 h 1158231"/>
                <a:gd name="connsiteX39" fmla="*/ 400466 w 799985"/>
                <a:gd name="connsiteY39" fmla="*/ 0 h 1158231"/>
                <a:gd name="connsiteX40" fmla="*/ 682590 w 799985"/>
                <a:gd name="connsiteY40" fmla="*/ 117818 h 1158231"/>
                <a:gd name="connsiteX41" fmla="*/ 799985 w 799985"/>
                <a:gd name="connsiteY41" fmla="*/ 400963 h 1158231"/>
                <a:gd name="connsiteX42" fmla="*/ 741287 w 799985"/>
                <a:gd name="connsiteY42" fmla="*/ 608095 h 1158231"/>
                <a:gd name="connsiteX43" fmla="*/ 593598 w 799985"/>
                <a:gd name="connsiteY43" fmla="*/ 761069 h 1158231"/>
                <a:gd name="connsiteX44" fmla="*/ 206387 w 799985"/>
                <a:gd name="connsiteY44" fmla="*/ 761069 h 1158231"/>
                <a:gd name="connsiteX45" fmla="*/ 58697 w 799985"/>
                <a:gd name="connsiteY45" fmla="*/ 608095 h 1158231"/>
                <a:gd name="connsiteX46" fmla="*/ 0 w 799985"/>
                <a:gd name="connsiteY46" fmla="*/ 400963 h 1158231"/>
                <a:gd name="connsiteX47" fmla="*/ 117394 w 799985"/>
                <a:gd name="connsiteY47" fmla="*/ 117818 h 1158231"/>
                <a:gd name="connsiteX48" fmla="*/ 399519 w 799985"/>
                <a:gd name="connsiteY48" fmla="*/ 0 h 11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9985" h="1158231">
                  <a:moveTo>
                    <a:pt x="286858" y="1063216"/>
                  </a:moveTo>
                  <a:lnTo>
                    <a:pt x="515020" y="1063216"/>
                  </a:lnTo>
                  <a:lnTo>
                    <a:pt x="515966" y="1063216"/>
                  </a:lnTo>
                  <a:cubicBezTo>
                    <a:pt x="511233" y="1086970"/>
                    <a:pt x="499872" y="1107873"/>
                    <a:pt x="483778" y="1124025"/>
                  </a:cubicBezTo>
                  <a:cubicBezTo>
                    <a:pt x="462950" y="1144929"/>
                    <a:pt x="433601" y="1158231"/>
                    <a:pt x="401412" y="1158231"/>
                  </a:cubicBezTo>
                  <a:cubicBezTo>
                    <a:pt x="369224" y="1158231"/>
                    <a:pt x="339875" y="1144929"/>
                    <a:pt x="319047" y="1124025"/>
                  </a:cubicBezTo>
                  <a:cubicBezTo>
                    <a:pt x="302953" y="1107873"/>
                    <a:pt x="291592" y="1086970"/>
                    <a:pt x="286858" y="1063216"/>
                  </a:cubicBezTo>
                  <a:close/>
                  <a:moveTo>
                    <a:pt x="239522" y="932095"/>
                  </a:moveTo>
                  <a:lnTo>
                    <a:pt x="560463" y="932095"/>
                  </a:lnTo>
                  <a:cubicBezTo>
                    <a:pt x="571823" y="932095"/>
                    <a:pt x="581291" y="936846"/>
                    <a:pt x="588864" y="944447"/>
                  </a:cubicBezTo>
                  <a:cubicBezTo>
                    <a:pt x="596438" y="951098"/>
                    <a:pt x="601172" y="962500"/>
                    <a:pt x="601172" y="972952"/>
                  </a:cubicBezTo>
                  <a:cubicBezTo>
                    <a:pt x="601172" y="983403"/>
                    <a:pt x="596438" y="993855"/>
                    <a:pt x="588864" y="1001456"/>
                  </a:cubicBezTo>
                  <a:cubicBezTo>
                    <a:pt x="582237" y="1009057"/>
                    <a:pt x="571823" y="1013808"/>
                    <a:pt x="560463" y="1013808"/>
                  </a:cubicBezTo>
                  <a:lnTo>
                    <a:pt x="239522" y="1013808"/>
                  </a:lnTo>
                  <a:cubicBezTo>
                    <a:pt x="229108" y="1013808"/>
                    <a:pt x="218694" y="1009057"/>
                    <a:pt x="211120" y="1001456"/>
                  </a:cubicBezTo>
                  <a:cubicBezTo>
                    <a:pt x="203546" y="994805"/>
                    <a:pt x="198813" y="983403"/>
                    <a:pt x="198813" y="972952"/>
                  </a:cubicBezTo>
                  <a:cubicBezTo>
                    <a:pt x="198813" y="962500"/>
                    <a:pt x="203546" y="952999"/>
                    <a:pt x="210173" y="944447"/>
                  </a:cubicBezTo>
                  <a:lnTo>
                    <a:pt x="211120" y="944447"/>
                  </a:lnTo>
                  <a:cubicBezTo>
                    <a:pt x="217747" y="936846"/>
                    <a:pt x="228161" y="932095"/>
                    <a:pt x="239522" y="932095"/>
                  </a:cubicBezTo>
                  <a:close/>
                  <a:moveTo>
                    <a:pt x="239522" y="805726"/>
                  </a:moveTo>
                  <a:lnTo>
                    <a:pt x="560463" y="805726"/>
                  </a:lnTo>
                  <a:cubicBezTo>
                    <a:pt x="570877" y="805726"/>
                    <a:pt x="581291" y="810476"/>
                    <a:pt x="588864" y="818078"/>
                  </a:cubicBezTo>
                  <a:cubicBezTo>
                    <a:pt x="596438" y="824729"/>
                    <a:pt x="601172" y="836130"/>
                    <a:pt x="601172" y="846582"/>
                  </a:cubicBezTo>
                  <a:cubicBezTo>
                    <a:pt x="601172" y="857034"/>
                    <a:pt x="596438" y="867485"/>
                    <a:pt x="588864" y="875086"/>
                  </a:cubicBezTo>
                  <a:cubicBezTo>
                    <a:pt x="582237" y="882688"/>
                    <a:pt x="571823" y="887438"/>
                    <a:pt x="560463" y="887438"/>
                  </a:cubicBezTo>
                  <a:lnTo>
                    <a:pt x="239522" y="887438"/>
                  </a:lnTo>
                  <a:cubicBezTo>
                    <a:pt x="229108" y="887438"/>
                    <a:pt x="218694" y="882688"/>
                    <a:pt x="211120" y="875086"/>
                  </a:cubicBezTo>
                  <a:cubicBezTo>
                    <a:pt x="203546" y="868435"/>
                    <a:pt x="198813" y="857034"/>
                    <a:pt x="198813" y="846582"/>
                  </a:cubicBezTo>
                  <a:cubicBezTo>
                    <a:pt x="198813" y="836130"/>
                    <a:pt x="203546" y="825679"/>
                    <a:pt x="211120" y="818078"/>
                  </a:cubicBezTo>
                  <a:cubicBezTo>
                    <a:pt x="217747" y="810476"/>
                    <a:pt x="228161" y="805726"/>
                    <a:pt x="239522" y="805726"/>
                  </a:cubicBezTo>
                  <a:close/>
                  <a:moveTo>
                    <a:pt x="534064" y="553400"/>
                  </a:moveTo>
                  <a:lnTo>
                    <a:pt x="515590" y="575790"/>
                  </a:lnTo>
                  <a:lnTo>
                    <a:pt x="528274" y="575790"/>
                  </a:lnTo>
                  <a:cubicBezTo>
                    <a:pt x="534901" y="571039"/>
                    <a:pt x="536794" y="564388"/>
                    <a:pt x="534901" y="556787"/>
                  </a:cubicBezTo>
                  <a:close/>
                  <a:moveTo>
                    <a:pt x="597150" y="326056"/>
                  </a:moveTo>
                  <a:lnTo>
                    <a:pt x="599923" y="353562"/>
                  </a:lnTo>
                  <a:lnTo>
                    <a:pt x="601172" y="352505"/>
                  </a:lnTo>
                  <a:cubicBezTo>
                    <a:pt x="606852" y="347754"/>
                    <a:pt x="609692" y="340153"/>
                    <a:pt x="606852" y="333502"/>
                  </a:cubicBezTo>
                  <a:close/>
                  <a:moveTo>
                    <a:pt x="399519" y="0"/>
                  </a:moveTo>
                  <a:cubicBezTo>
                    <a:pt x="399519" y="0"/>
                    <a:pt x="400466" y="0"/>
                    <a:pt x="400466" y="0"/>
                  </a:cubicBezTo>
                  <a:cubicBezTo>
                    <a:pt x="510286" y="0"/>
                    <a:pt x="610639" y="45607"/>
                    <a:pt x="682590" y="117818"/>
                  </a:cubicBezTo>
                  <a:cubicBezTo>
                    <a:pt x="755488" y="190030"/>
                    <a:pt x="799985" y="290745"/>
                    <a:pt x="799985" y="400963"/>
                  </a:cubicBezTo>
                  <a:cubicBezTo>
                    <a:pt x="799985" y="480775"/>
                    <a:pt x="778210" y="549186"/>
                    <a:pt x="741287" y="608095"/>
                  </a:cubicBezTo>
                  <a:cubicBezTo>
                    <a:pt x="704365" y="666054"/>
                    <a:pt x="653242" y="716412"/>
                    <a:pt x="593598" y="761069"/>
                  </a:cubicBezTo>
                  <a:lnTo>
                    <a:pt x="206387" y="761069"/>
                  </a:lnTo>
                  <a:cubicBezTo>
                    <a:pt x="145796" y="716412"/>
                    <a:pt x="94673" y="666054"/>
                    <a:pt x="58697" y="608095"/>
                  </a:cubicBezTo>
                  <a:cubicBezTo>
                    <a:pt x="21775" y="548236"/>
                    <a:pt x="0" y="480775"/>
                    <a:pt x="0" y="400963"/>
                  </a:cubicBezTo>
                  <a:cubicBezTo>
                    <a:pt x="0" y="290745"/>
                    <a:pt x="45443" y="190030"/>
                    <a:pt x="117394" y="117818"/>
                  </a:cubicBezTo>
                  <a:cubicBezTo>
                    <a:pt x="189345" y="44657"/>
                    <a:pt x="289699" y="0"/>
                    <a:pt x="399519" y="0"/>
                  </a:cubicBezTo>
                  <a:close/>
                </a:path>
              </a:pathLst>
            </a:custGeom>
            <a:solidFill>
              <a:schemeClr val="accent4"/>
            </a:solidFill>
            <a:ln w="9438" cap="flat">
              <a:noFill/>
              <a:prstDash val="solid"/>
              <a:miter/>
            </a:ln>
          </p:spPr>
          <p:txBody>
            <a:bodyPr rtlCol="0" anchor="ctr"/>
            <a:lstStyle/>
            <a:p>
              <a:endParaRPr lang="en-GB"/>
            </a:p>
          </p:txBody>
        </p:sp>
        <p:sp>
          <p:nvSpPr>
            <p:cNvPr id="20" name="Graphic 199">
              <a:extLst>
                <a:ext uri="{FF2B5EF4-FFF2-40B4-BE49-F238E27FC236}">
                  <a16:creationId xmlns:a16="http://schemas.microsoft.com/office/drawing/2014/main" id="{79854AD0-FD1D-AD4D-2D16-812A3BF65C79}"/>
                </a:ext>
              </a:extLst>
            </p:cNvPr>
            <p:cNvSpPr/>
            <p:nvPr/>
          </p:nvSpPr>
          <p:spPr>
            <a:xfrm>
              <a:off x="3679514" y="4805659"/>
              <a:ext cx="799984" cy="1158230"/>
            </a:xfrm>
            <a:custGeom>
              <a:avLst/>
              <a:gdLst>
                <a:gd name="connsiteX0" fmla="*/ 515020 w 799984"/>
                <a:gd name="connsiteY0" fmla="*/ 1063216 h 1158230"/>
                <a:gd name="connsiteX1" fmla="*/ 286858 w 799984"/>
                <a:gd name="connsiteY1" fmla="*/ 1063216 h 1158230"/>
                <a:gd name="connsiteX2" fmla="*/ 319047 w 799984"/>
                <a:gd name="connsiteY2" fmla="*/ 1124025 h 1158230"/>
                <a:gd name="connsiteX3" fmla="*/ 401412 w 799984"/>
                <a:gd name="connsiteY3" fmla="*/ 1158231 h 1158230"/>
                <a:gd name="connsiteX4" fmla="*/ 483778 w 799984"/>
                <a:gd name="connsiteY4" fmla="*/ 1124025 h 1158230"/>
                <a:gd name="connsiteX5" fmla="*/ 515966 w 799984"/>
                <a:gd name="connsiteY5" fmla="*/ 1063216 h 1158230"/>
                <a:gd name="connsiteX6" fmla="*/ 515966 w 799984"/>
                <a:gd name="connsiteY6" fmla="*/ 1063216 h 1158230"/>
                <a:gd name="connsiteX7" fmla="*/ 560463 w 799984"/>
                <a:gd name="connsiteY7" fmla="*/ 932095 h 1158230"/>
                <a:gd name="connsiteX8" fmla="*/ 239522 w 799984"/>
                <a:gd name="connsiteY8" fmla="*/ 932095 h 1158230"/>
                <a:gd name="connsiteX9" fmla="*/ 211120 w 799984"/>
                <a:gd name="connsiteY9" fmla="*/ 944447 h 1158230"/>
                <a:gd name="connsiteX10" fmla="*/ 210173 w 799984"/>
                <a:gd name="connsiteY10" fmla="*/ 944447 h 1158230"/>
                <a:gd name="connsiteX11" fmla="*/ 198813 w 799984"/>
                <a:gd name="connsiteY11" fmla="*/ 972952 h 1158230"/>
                <a:gd name="connsiteX12" fmla="*/ 211120 w 799984"/>
                <a:gd name="connsiteY12" fmla="*/ 1001456 h 1158230"/>
                <a:gd name="connsiteX13" fmla="*/ 239522 w 799984"/>
                <a:gd name="connsiteY13" fmla="*/ 1013808 h 1158230"/>
                <a:gd name="connsiteX14" fmla="*/ 560463 w 799984"/>
                <a:gd name="connsiteY14" fmla="*/ 1013808 h 1158230"/>
                <a:gd name="connsiteX15" fmla="*/ 588864 w 799984"/>
                <a:gd name="connsiteY15" fmla="*/ 1001456 h 1158230"/>
                <a:gd name="connsiteX16" fmla="*/ 601172 w 799984"/>
                <a:gd name="connsiteY16" fmla="*/ 972952 h 1158230"/>
                <a:gd name="connsiteX17" fmla="*/ 588864 w 799984"/>
                <a:gd name="connsiteY17" fmla="*/ 944447 h 1158230"/>
                <a:gd name="connsiteX18" fmla="*/ 588864 w 799984"/>
                <a:gd name="connsiteY18" fmla="*/ 944447 h 1158230"/>
                <a:gd name="connsiteX19" fmla="*/ 560463 w 799984"/>
                <a:gd name="connsiteY19" fmla="*/ 932095 h 1158230"/>
                <a:gd name="connsiteX20" fmla="*/ 560463 w 799984"/>
                <a:gd name="connsiteY20" fmla="*/ 932095 h 1158230"/>
                <a:gd name="connsiteX21" fmla="*/ 560463 w 799984"/>
                <a:gd name="connsiteY21" fmla="*/ 805726 h 1158230"/>
                <a:gd name="connsiteX22" fmla="*/ 239522 w 799984"/>
                <a:gd name="connsiteY22" fmla="*/ 805726 h 1158230"/>
                <a:gd name="connsiteX23" fmla="*/ 211120 w 799984"/>
                <a:gd name="connsiteY23" fmla="*/ 818078 h 1158230"/>
                <a:gd name="connsiteX24" fmla="*/ 198813 w 799984"/>
                <a:gd name="connsiteY24" fmla="*/ 846582 h 1158230"/>
                <a:gd name="connsiteX25" fmla="*/ 211120 w 799984"/>
                <a:gd name="connsiteY25" fmla="*/ 875086 h 1158230"/>
                <a:gd name="connsiteX26" fmla="*/ 239522 w 799984"/>
                <a:gd name="connsiteY26" fmla="*/ 887438 h 1158230"/>
                <a:gd name="connsiteX27" fmla="*/ 560463 w 799984"/>
                <a:gd name="connsiteY27" fmla="*/ 887438 h 1158230"/>
                <a:gd name="connsiteX28" fmla="*/ 588864 w 799984"/>
                <a:gd name="connsiteY28" fmla="*/ 875086 h 1158230"/>
                <a:gd name="connsiteX29" fmla="*/ 601172 w 799984"/>
                <a:gd name="connsiteY29" fmla="*/ 846582 h 1158230"/>
                <a:gd name="connsiteX30" fmla="*/ 588864 w 799984"/>
                <a:gd name="connsiteY30" fmla="*/ 818078 h 1158230"/>
                <a:gd name="connsiteX31" fmla="*/ 560463 w 799984"/>
                <a:gd name="connsiteY31" fmla="*/ 805726 h 1158230"/>
                <a:gd name="connsiteX32" fmla="*/ 399519 w 799984"/>
                <a:gd name="connsiteY32" fmla="*/ 0 h 1158230"/>
                <a:gd name="connsiteX33" fmla="*/ 117394 w 799984"/>
                <a:gd name="connsiteY33" fmla="*/ 117818 h 1158230"/>
                <a:gd name="connsiteX34" fmla="*/ 0 w 799984"/>
                <a:gd name="connsiteY34" fmla="*/ 400963 h 1158230"/>
                <a:gd name="connsiteX35" fmla="*/ 0 w 799984"/>
                <a:gd name="connsiteY35" fmla="*/ 400963 h 1158230"/>
                <a:gd name="connsiteX36" fmla="*/ 0 w 799984"/>
                <a:gd name="connsiteY36" fmla="*/ 400963 h 1158230"/>
                <a:gd name="connsiteX37" fmla="*/ 58697 w 799984"/>
                <a:gd name="connsiteY37" fmla="*/ 608095 h 1158230"/>
                <a:gd name="connsiteX38" fmla="*/ 206387 w 799984"/>
                <a:gd name="connsiteY38" fmla="*/ 761069 h 1158230"/>
                <a:gd name="connsiteX39" fmla="*/ 593598 w 799984"/>
                <a:gd name="connsiteY39" fmla="*/ 761069 h 1158230"/>
                <a:gd name="connsiteX40" fmla="*/ 741287 w 799984"/>
                <a:gd name="connsiteY40" fmla="*/ 608095 h 1158230"/>
                <a:gd name="connsiteX41" fmla="*/ 799985 w 799984"/>
                <a:gd name="connsiteY41" fmla="*/ 400963 h 1158230"/>
                <a:gd name="connsiteX42" fmla="*/ 799985 w 799984"/>
                <a:gd name="connsiteY42" fmla="*/ 400963 h 1158230"/>
                <a:gd name="connsiteX43" fmla="*/ 799985 w 799984"/>
                <a:gd name="connsiteY43" fmla="*/ 400963 h 1158230"/>
                <a:gd name="connsiteX44" fmla="*/ 682590 w 799984"/>
                <a:gd name="connsiteY44" fmla="*/ 117818 h 1158230"/>
                <a:gd name="connsiteX45" fmla="*/ 400466 w 799984"/>
                <a:gd name="connsiteY45" fmla="*/ 0 h 1158230"/>
                <a:gd name="connsiteX46" fmla="*/ 400466 w 799984"/>
                <a:gd name="connsiteY46" fmla="*/ 0 h 1158230"/>
                <a:gd name="connsiteX47" fmla="*/ 399519 w 799984"/>
                <a:gd name="connsiteY47" fmla="*/ 0 h 1158230"/>
                <a:gd name="connsiteX48" fmla="*/ 399519 w 799984"/>
                <a:gd name="connsiteY48" fmla="*/ 0 h 1158230"/>
                <a:gd name="connsiteX49" fmla="*/ 383425 w 799984"/>
                <a:gd name="connsiteY49" fmla="*/ 194780 h 1158230"/>
                <a:gd name="connsiteX50" fmla="*/ 400466 w 799984"/>
                <a:gd name="connsiteY50" fmla="*/ 183379 h 1158230"/>
                <a:gd name="connsiteX51" fmla="*/ 417507 w 799984"/>
                <a:gd name="connsiteY51" fmla="*/ 194780 h 1158230"/>
                <a:gd name="connsiteX52" fmla="*/ 464843 w 799984"/>
                <a:gd name="connsiteY52" fmla="*/ 311649 h 1158230"/>
                <a:gd name="connsiteX53" fmla="*/ 590758 w 799984"/>
                <a:gd name="connsiteY53" fmla="*/ 321150 h 1158230"/>
                <a:gd name="connsiteX54" fmla="*/ 606852 w 799984"/>
                <a:gd name="connsiteY54" fmla="*/ 333502 h 1158230"/>
                <a:gd name="connsiteX55" fmla="*/ 601172 w 799984"/>
                <a:gd name="connsiteY55" fmla="*/ 352505 h 1158230"/>
                <a:gd name="connsiteX56" fmla="*/ 504606 w 799984"/>
                <a:gd name="connsiteY56" fmla="*/ 434218 h 1158230"/>
                <a:gd name="connsiteX57" fmla="*/ 534901 w 799984"/>
                <a:gd name="connsiteY57" fmla="*/ 556787 h 1158230"/>
                <a:gd name="connsiteX58" fmla="*/ 528274 w 799984"/>
                <a:gd name="connsiteY58" fmla="*/ 575790 h 1158230"/>
                <a:gd name="connsiteX59" fmla="*/ 508393 w 799984"/>
                <a:gd name="connsiteY59" fmla="*/ 575790 h 1158230"/>
                <a:gd name="connsiteX60" fmla="*/ 401412 w 799984"/>
                <a:gd name="connsiteY60" fmla="*/ 509279 h 1158230"/>
                <a:gd name="connsiteX61" fmla="*/ 294432 w 799984"/>
                <a:gd name="connsiteY61" fmla="*/ 575790 h 1158230"/>
                <a:gd name="connsiteX62" fmla="*/ 274551 w 799984"/>
                <a:gd name="connsiteY62" fmla="*/ 575790 h 1158230"/>
                <a:gd name="connsiteX63" fmla="*/ 267924 w 799984"/>
                <a:gd name="connsiteY63" fmla="*/ 556787 h 1158230"/>
                <a:gd name="connsiteX64" fmla="*/ 298219 w 799984"/>
                <a:gd name="connsiteY64" fmla="*/ 434218 h 1158230"/>
                <a:gd name="connsiteX65" fmla="*/ 202600 w 799984"/>
                <a:gd name="connsiteY65" fmla="*/ 352505 h 1158230"/>
                <a:gd name="connsiteX66" fmla="*/ 196919 w 799984"/>
                <a:gd name="connsiteY66" fmla="*/ 333502 h 1158230"/>
                <a:gd name="connsiteX67" fmla="*/ 213014 w 799984"/>
                <a:gd name="connsiteY67" fmla="*/ 321150 h 1158230"/>
                <a:gd name="connsiteX68" fmla="*/ 338928 w 799984"/>
                <a:gd name="connsiteY68" fmla="*/ 311649 h 1158230"/>
                <a:gd name="connsiteX69" fmla="*/ 386265 w 799984"/>
                <a:gd name="connsiteY69" fmla="*/ 194780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99984" h="1158230">
                  <a:moveTo>
                    <a:pt x="515020" y="1063216"/>
                  </a:moveTo>
                  <a:lnTo>
                    <a:pt x="286858" y="1063216"/>
                  </a:lnTo>
                  <a:cubicBezTo>
                    <a:pt x="291592" y="1086970"/>
                    <a:pt x="302953" y="1107873"/>
                    <a:pt x="319047" y="1124025"/>
                  </a:cubicBezTo>
                  <a:cubicBezTo>
                    <a:pt x="339875" y="1144929"/>
                    <a:pt x="369224" y="1158231"/>
                    <a:pt x="401412" y="1158231"/>
                  </a:cubicBezTo>
                  <a:cubicBezTo>
                    <a:pt x="433601" y="1158231"/>
                    <a:pt x="462950" y="1144929"/>
                    <a:pt x="483778" y="1124025"/>
                  </a:cubicBezTo>
                  <a:cubicBezTo>
                    <a:pt x="499872" y="1107873"/>
                    <a:pt x="511233" y="1086970"/>
                    <a:pt x="515966" y="1063216"/>
                  </a:cubicBezTo>
                  <a:lnTo>
                    <a:pt x="515966" y="1063216"/>
                  </a:lnTo>
                  <a:close/>
                  <a:moveTo>
                    <a:pt x="560463" y="932095"/>
                  </a:moveTo>
                  <a:lnTo>
                    <a:pt x="239522" y="932095"/>
                  </a:lnTo>
                  <a:cubicBezTo>
                    <a:pt x="228161" y="932095"/>
                    <a:pt x="217747" y="936846"/>
                    <a:pt x="211120" y="944447"/>
                  </a:cubicBezTo>
                  <a:lnTo>
                    <a:pt x="210173" y="944447"/>
                  </a:lnTo>
                  <a:cubicBezTo>
                    <a:pt x="203546" y="952999"/>
                    <a:pt x="198813" y="962500"/>
                    <a:pt x="198813" y="972952"/>
                  </a:cubicBezTo>
                  <a:cubicBezTo>
                    <a:pt x="198813" y="983403"/>
                    <a:pt x="203546" y="994805"/>
                    <a:pt x="211120" y="1001456"/>
                  </a:cubicBezTo>
                  <a:cubicBezTo>
                    <a:pt x="218694" y="1009057"/>
                    <a:pt x="229108" y="1013808"/>
                    <a:pt x="239522" y="1013808"/>
                  </a:cubicBezTo>
                  <a:lnTo>
                    <a:pt x="560463" y="1013808"/>
                  </a:lnTo>
                  <a:cubicBezTo>
                    <a:pt x="571823" y="1013808"/>
                    <a:pt x="582237" y="1009057"/>
                    <a:pt x="588864" y="1001456"/>
                  </a:cubicBezTo>
                  <a:cubicBezTo>
                    <a:pt x="596438" y="993855"/>
                    <a:pt x="601172" y="983403"/>
                    <a:pt x="601172" y="972952"/>
                  </a:cubicBezTo>
                  <a:cubicBezTo>
                    <a:pt x="601172" y="962500"/>
                    <a:pt x="596438" y="951098"/>
                    <a:pt x="588864" y="944447"/>
                  </a:cubicBezTo>
                  <a:lnTo>
                    <a:pt x="588864" y="944447"/>
                  </a:lnTo>
                  <a:cubicBezTo>
                    <a:pt x="581291" y="936846"/>
                    <a:pt x="571823" y="932095"/>
                    <a:pt x="560463" y="932095"/>
                  </a:cubicBezTo>
                  <a:lnTo>
                    <a:pt x="560463" y="932095"/>
                  </a:lnTo>
                  <a:close/>
                  <a:moveTo>
                    <a:pt x="560463" y="805726"/>
                  </a:moveTo>
                  <a:lnTo>
                    <a:pt x="239522" y="805726"/>
                  </a:lnTo>
                  <a:cubicBezTo>
                    <a:pt x="228161" y="805726"/>
                    <a:pt x="217747" y="810476"/>
                    <a:pt x="211120" y="818078"/>
                  </a:cubicBezTo>
                  <a:cubicBezTo>
                    <a:pt x="203546" y="825679"/>
                    <a:pt x="198813" y="836130"/>
                    <a:pt x="198813" y="846582"/>
                  </a:cubicBezTo>
                  <a:cubicBezTo>
                    <a:pt x="198813" y="857034"/>
                    <a:pt x="203546" y="868435"/>
                    <a:pt x="211120" y="875086"/>
                  </a:cubicBezTo>
                  <a:cubicBezTo>
                    <a:pt x="218694" y="882688"/>
                    <a:pt x="229108" y="887438"/>
                    <a:pt x="239522" y="887438"/>
                  </a:cubicBezTo>
                  <a:lnTo>
                    <a:pt x="560463" y="887438"/>
                  </a:lnTo>
                  <a:cubicBezTo>
                    <a:pt x="571823" y="887438"/>
                    <a:pt x="582237" y="882688"/>
                    <a:pt x="588864" y="875086"/>
                  </a:cubicBezTo>
                  <a:cubicBezTo>
                    <a:pt x="596438" y="867485"/>
                    <a:pt x="601172" y="857034"/>
                    <a:pt x="601172" y="846582"/>
                  </a:cubicBezTo>
                  <a:cubicBezTo>
                    <a:pt x="601172" y="836130"/>
                    <a:pt x="596438" y="824729"/>
                    <a:pt x="588864" y="818078"/>
                  </a:cubicBezTo>
                  <a:cubicBezTo>
                    <a:pt x="581291" y="810476"/>
                    <a:pt x="570877" y="805726"/>
                    <a:pt x="560463" y="805726"/>
                  </a:cubicBezTo>
                  <a:close/>
                  <a:moveTo>
                    <a:pt x="399519" y="0"/>
                  </a:moveTo>
                  <a:cubicBezTo>
                    <a:pt x="289699" y="0"/>
                    <a:pt x="189345" y="44657"/>
                    <a:pt x="117394" y="117818"/>
                  </a:cubicBezTo>
                  <a:cubicBezTo>
                    <a:pt x="45443" y="190030"/>
                    <a:pt x="0" y="290745"/>
                    <a:pt x="0" y="400963"/>
                  </a:cubicBezTo>
                  <a:lnTo>
                    <a:pt x="0" y="400963"/>
                  </a:lnTo>
                  <a:cubicBezTo>
                    <a:pt x="0" y="400963"/>
                    <a:pt x="0" y="400963"/>
                    <a:pt x="0" y="400963"/>
                  </a:cubicBezTo>
                  <a:cubicBezTo>
                    <a:pt x="0" y="480775"/>
                    <a:pt x="21775" y="548236"/>
                    <a:pt x="58697" y="608095"/>
                  </a:cubicBezTo>
                  <a:cubicBezTo>
                    <a:pt x="94673" y="666054"/>
                    <a:pt x="145796" y="716412"/>
                    <a:pt x="206387" y="761069"/>
                  </a:cubicBezTo>
                  <a:lnTo>
                    <a:pt x="593598" y="761069"/>
                  </a:lnTo>
                  <a:cubicBezTo>
                    <a:pt x="653242" y="716412"/>
                    <a:pt x="704365" y="666054"/>
                    <a:pt x="741287" y="608095"/>
                  </a:cubicBezTo>
                  <a:cubicBezTo>
                    <a:pt x="778210" y="549186"/>
                    <a:pt x="799985" y="480775"/>
                    <a:pt x="799985" y="400963"/>
                  </a:cubicBezTo>
                  <a:lnTo>
                    <a:pt x="799985" y="400963"/>
                  </a:lnTo>
                  <a:cubicBezTo>
                    <a:pt x="799985" y="400963"/>
                    <a:pt x="799985" y="400963"/>
                    <a:pt x="799985" y="400963"/>
                  </a:cubicBezTo>
                  <a:cubicBezTo>
                    <a:pt x="799985" y="290745"/>
                    <a:pt x="755488" y="190030"/>
                    <a:pt x="682590" y="117818"/>
                  </a:cubicBezTo>
                  <a:cubicBezTo>
                    <a:pt x="610639" y="45607"/>
                    <a:pt x="510286" y="0"/>
                    <a:pt x="400466" y="0"/>
                  </a:cubicBezTo>
                  <a:lnTo>
                    <a:pt x="400466" y="0"/>
                  </a:lnTo>
                  <a:cubicBezTo>
                    <a:pt x="400466" y="0"/>
                    <a:pt x="399519" y="0"/>
                    <a:pt x="399519" y="0"/>
                  </a:cubicBezTo>
                  <a:lnTo>
                    <a:pt x="399519" y="0"/>
                  </a:lnTo>
                  <a:close/>
                  <a:moveTo>
                    <a:pt x="383425" y="194780"/>
                  </a:moveTo>
                  <a:cubicBezTo>
                    <a:pt x="386265" y="188129"/>
                    <a:pt x="392892" y="183379"/>
                    <a:pt x="400466" y="183379"/>
                  </a:cubicBezTo>
                  <a:cubicBezTo>
                    <a:pt x="408039" y="183379"/>
                    <a:pt x="414667" y="187179"/>
                    <a:pt x="417507" y="194780"/>
                  </a:cubicBezTo>
                  <a:lnTo>
                    <a:pt x="464843" y="311649"/>
                  </a:lnTo>
                  <a:lnTo>
                    <a:pt x="590758" y="321150"/>
                  </a:lnTo>
                  <a:cubicBezTo>
                    <a:pt x="598332" y="321150"/>
                    <a:pt x="604012" y="326851"/>
                    <a:pt x="606852" y="333502"/>
                  </a:cubicBezTo>
                  <a:cubicBezTo>
                    <a:pt x="609692" y="340153"/>
                    <a:pt x="606852" y="347754"/>
                    <a:pt x="601172" y="352505"/>
                  </a:cubicBezTo>
                  <a:lnTo>
                    <a:pt x="504606" y="434218"/>
                  </a:lnTo>
                  <a:lnTo>
                    <a:pt x="534901" y="556787"/>
                  </a:lnTo>
                  <a:cubicBezTo>
                    <a:pt x="536794" y="564388"/>
                    <a:pt x="534901" y="571039"/>
                    <a:pt x="528274" y="575790"/>
                  </a:cubicBezTo>
                  <a:cubicBezTo>
                    <a:pt x="522593" y="580541"/>
                    <a:pt x="515020" y="580541"/>
                    <a:pt x="508393" y="575790"/>
                  </a:cubicBezTo>
                  <a:lnTo>
                    <a:pt x="401412" y="509279"/>
                  </a:lnTo>
                  <a:lnTo>
                    <a:pt x="294432" y="575790"/>
                  </a:lnTo>
                  <a:cubicBezTo>
                    <a:pt x="287805" y="579590"/>
                    <a:pt x="280231" y="579590"/>
                    <a:pt x="274551" y="575790"/>
                  </a:cubicBezTo>
                  <a:cubicBezTo>
                    <a:pt x="268871" y="571039"/>
                    <a:pt x="266030" y="564388"/>
                    <a:pt x="267924" y="556787"/>
                  </a:cubicBezTo>
                  <a:lnTo>
                    <a:pt x="298219" y="434218"/>
                  </a:lnTo>
                  <a:lnTo>
                    <a:pt x="202600" y="352505"/>
                  </a:lnTo>
                  <a:cubicBezTo>
                    <a:pt x="196919" y="347754"/>
                    <a:pt x="195026" y="340153"/>
                    <a:pt x="196919" y="333502"/>
                  </a:cubicBezTo>
                  <a:cubicBezTo>
                    <a:pt x="198813" y="326851"/>
                    <a:pt x="205440" y="322100"/>
                    <a:pt x="213014" y="321150"/>
                  </a:cubicBezTo>
                  <a:lnTo>
                    <a:pt x="338928" y="311649"/>
                  </a:lnTo>
                  <a:lnTo>
                    <a:pt x="386265" y="194780"/>
                  </a:lnTo>
                  <a:close/>
                </a:path>
              </a:pathLst>
            </a:custGeom>
            <a:solidFill>
              <a:schemeClr val="accent1"/>
            </a:solidFill>
            <a:ln w="9438" cap="flat">
              <a:noFill/>
              <a:prstDash val="solid"/>
              <a:miter/>
            </a:ln>
          </p:spPr>
          <p:txBody>
            <a:bodyPr rtlCol="0" anchor="ctr"/>
            <a:lstStyle/>
            <a:p>
              <a:endParaRPr lang="en-GB"/>
            </a:p>
          </p:txBody>
        </p:sp>
      </p:grpSp>
      <p:grpSp>
        <p:nvGrpSpPr>
          <p:cNvPr id="6" name="Group 5">
            <a:extLst>
              <a:ext uri="{FF2B5EF4-FFF2-40B4-BE49-F238E27FC236}">
                <a16:creationId xmlns:a16="http://schemas.microsoft.com/office/drawing/2014/main" id="{D578B658-BA7C-A446-4E1F-C6F99DB732E8}"/>
              </a:ext>
            </a:extLst>
          </p:cNvPr>
          <p:cNvGrpSpPr/>
          <p:nvPr/>
        </p:nvGrpSpPr>
        <p:grpSpPr>
          <a:xfrm>
            <a:off x="711425" y="2043755"/>
            <a:ext cx="1191070" cy="896726"/>
            <a:chOff x="711150" y="3712662"/>
            <a:chExt cx="1522694" cy="1146398"/>
          </a:xfrm>
          <a:solidFill>
            <a:schemeClr val="accent4"/>
          </a:solidFill>
        </p:grpSpPr>
        <p:grpSp>
          <p:nvGrpSpPr>
            <p:cNvPr id="14" name="Graphic 73">
              <a:extLst>
                <a:ext uri="{FF2B5EF4-FFF2-40B4-BE49-F238E27FC236}">
                  <a16:creationId xmlns:a16="http://schemas.microsoft.com/office/drawing/2014/main" id="{B9143941-745B-2D5F-50A6-8323E25C5C36}"/>
                </a:ext>
              </a:extLst>
            </p:cNvPr>
            <p:cNvGrpSpPr/>
            <p:nvPr userDrawn="1"/>
          </p:nvGrpSpPr>
          <p:grpSpPr>
            <a:xfrm>
              <a:off x="787350" y="3753937"/>
              <a:ext cx="1446494" cy="1105123"/>
              <a:chOff x="711150" y="3712662"/>
              <a:chExt cx="1446494" cy="1105123"/>
            </a:xfrm>
            <a:grpFill/>
          </p:grpSpPr>
          <p:sp>
            <p:nvSpPr>
              <p:cNvPr id="23" name="Freeform 22">
                <a:extLst>
                  <a:ext uri="{FF2B5EF4-FFF2-40B4-BE49-F238E27FC236}">
                    <a16:creationId xmlns:a16="http://schemas.microsoft.com/office/drawing/2014/main" id="{2C632E38-92FF-49C7-C4A3-38E6CB204DD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EE6E90E-0226-C009-C6A8-451BAA2E5AD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E283EB63-9621-10F5-87D3-5ED26D35DE5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8E45F8B-25D1-DCD4-B34A-E60A9999048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15" name="Graphic 73">
              <a:extLst>
                <a:ext uri="{FF2B5EF4-FFF2-40B4-BE49-F238E27FC236}">
                  <a16:creationId xmlns:a16="http://schemas.microsoft.com/office/drawing/2014/main" id="{EE04723F-34C8-A53B-8ECD-DC00972DA819}"/>
                </a:ext>
              </a:extLst>
            </p:cNvPr>
            <p:cNvGrpSpPr/>
            <p:nvPr/>
          </p:nvGrpSpPr>
          <p:grpSpPr>
            <a:xfrm>
              <a:off x="711150" y="3712662"/>
              <a:ext cx="1446494" cy="1105123"/>
              <a:chOff x="711150" y="3712662"/>
              <a:chExt cx="1446494" cy="1105123"/>
            </a:xfrm>
            <a:grpFill/>
          </p:grpSpPr>
          <p:sp>
            <p:nvSpPr>
              <p:cNvPr id="16" name="Freeform 15">
                <a:extLst>
                  <a:ext uri="{FF2B5EF4-FFF2-40B4-BE49-F238E27FC236}">
                    <a16:creationId xmlns:a16="http://schemas.microsoft.com/office/drawing/2014/main" id="{75F0EB88-8482-5B26-7D2D-74C546EDCF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C34C1A0-7FDF-8DF8-177C-994FE6EB4217}"/>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834F817-0420-6C32-C5DF-E3187891FE4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506F865-ACC3-974A-9FFF-EB99CB293EB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27" name="Group 26">
            <a:extLst>
              <a:ext uri="{FF2B5EF4-FFF2-40B4-BE49-F238E27FC236}">
                <a16:creationId xmlns:a16="http://schemas.microsoft.com/office/drawing/2014/main" id="{A58F2F8D-B53D-C778-D0AB-C746E5510181}"/>
              </a:ext>
            </a:extLst>
          </p:cNvPr>
          <p:cNvGrpSpPr/>
          <p:nvPr/>
        </p:nvGrpSpPr>
        <p:grpSpPr>
          <a:xfrm>
            <a:off x="8509613" y="2073145"/>
            <a:ext cx="874533" cy="867335"/>
            <a:chOff x="12461364" y="1533722"/>
            <a:chExt cx="961135" cy="953225"/>
          </a:xfrm>
        </p:grpSpPr>
        <p:sp>
          <p:nvSpPr>
            <p:cNvPr id="28" name="Oval 27">
              <a:extLst>
                <a:ext uri="{FF2B5EF4-FFF2-40B4-BE49-F238E27FC236}">
                  <a16:creationId xmlns:a16="http://schemas.microsoft.com/office/drawing/2014/main" id="{F1719B42-F754-643F-6610-D7D5E5ECCB14}"/>
                </a:ext>
              </a:extLst>
            </p:cNvPr>
            <p:cNvSpPr/>
            <p:nvPr userDrawn="1"/>
          </p:nvSpPr>
          <p:spPr>
            <a:xfrm>
              <a:off x="12480908" y="1545356"/>
              <a:ext cx="941591" cy="94159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9" name="Graphic 62">
              <a:extLst>
                <a:ext uri="{FF2B5EF4-FFF2-40B4-BE49-F238E27FC236}">
                  <a16:creationId xmlns:a16="http://schemas.microsoft.com/office/drawing/2014/main" id="{F2381A0E-1868-6AED-25ED-8149F345D230}"/>
                </a:ext>
              </a:extLst>
            </p:cNvPr>
            <p:cNvSpPr/>
            <p:nvPr/>
          </p:nvSpPr>
          <p:spPr>
            <a:xfrm>
              <a:off x="12461364" y="1533722"/>
              <a:ext cx="914847" cy="914847"/>
            </a:xfrm>
            <a:custGeom>
              <a:avLst/>
              <a:gdLst>
                <a:gd name="connsiteX0" fmla="*/ 458846 w 914847"/>
                <a:gd name="connsiteY0" fmla="*/ 0 h 914847"/>
                <a:gd name="connsiteX1" fmla="*/ 914847 w 914847"/>
                <a:gd name="connsiteY1" fmla="*/ 458846 h 914847"/>
                <a:gd name="connsiteX2" fmla="*/ 458846 w 914847"/>
                <a:gd name="connsiteY2" fmla="*/ 914847 h 914847"/>
                <a:gd name="connsiteX3" fmla="*/ 0 w 914847"/>
                <a:gd name="connsiteY3" fmla="*/ 458846 h 914847"/>
                <a:gd name="connsiteX4" fmla="*/ 458846 w 914847"/>
                <a:gd name="connsiteY4" fmla="*/ 0 h 914847"/>
                <a:gd name="connsiteX5" fmla="*/ 271136 w 914847"/>
                <a:gd name="connsiteY5" fmla="*/ 839953 h 914847"/>
                <a:gd name="connsiteX6" fmla="*/ 238903 w 914847"/>
                <a:gd name="connsiteY6" fmla="*/ 822888 h 914847"/>
                <a:gd name="connsiteX7" fmla="*/ 216150 w 914847"/>
                <a:gd name="connsiteY7" fmla="*/ 784967 h 914847"/>
                <a:gd name="connsiteX8" fmla="*/ 207618 w 914847"/>
                <a:gd name="connsiteY8" fmla="*/ 683528 h 914847"/>
                <a:gd name="connsiteX9" fmla="*/ 161165 w 914847"/>
                <a:gd name="connsiteY9" fmla="*/ 642763 h 914847"/>
                <a:gd name="connsiteX10" fmla="*/ 141256 w 914847"/>
                <a:gd name="connsiteY10" fmla="*/ 590622 h 914847"/>
                <a:gd name="connsiteX11" fmla="*/ 138412 w 914847"/>
                <a:gd name="connsiteY11" fmla="*/ 538480 h 914847"/>
                <a:gd name="connsiteX12" fmla="*/ 100491 w 914847"/>
                <a:gd name="connsiteY12" fmla="*/ 466430 h 914847"/>
                <a:gd name="connsiteX13" fmla="*/ 56882 w 914847"/>
                <a:gd name="connsiteY13" fmla="*/ 408600 h 914847"/>
                <a:gd name="connsiteX14" fmla="*/ 54038 w 914847"/>
                <a:gd name="connsiteY14" fmla="*/ 322330 h 914847"/>
                <a:gd name="connsiteX15" fmla="*/ 302421 w 914847"/>
                <a:gd name="connsiteY15" fmla="*/ 59726 h 914847"/>
                <a:gd name="connsiteX16" fmla="*/ 299577 w 914847"/>
                <a:gd name="connsiteY16" fmla="*/ 68258 h 914847"/>
                <a:gd name="connsiteX17" fmla="*/ 267344 w 914847"/>
                <a:gd name="connsiteY17" fmla="*/ 123244 h 914847"/>
                <a:gd name="connsiteX18" fmla="*/ 278720 w 914847"/>
                <a:gd name="connsiteY18" fmla="*/ 155477 h 914847"/>
                <a:gd name="connsiteX19" fmla="*/ 232267 w 914847"/>
                <a:gd name="connsiteY19" fmla="*/ 187710 h 914847"/>
                <a:gd name="connsiteX20" fmla="*/ 209514 w 914847"/>
                <a:gd name="connsiteY20" fmla="*/ 234163 h 914847"/>
                <a:gd name="connsiteX21" fmla="*/ 267344 w 914847"/>
                <a:gd name="connsiteY21" fmla="*/ 217098 h 914847"/>
                <a:gd name="connsiteX22" fmla="*/ 305265 w 914847"/>
                <a:gd name="connsiteY22" fmla="*/ 214254 h 914847"/>
                <a:gd name="connsiteX23" fmla="*/ 308109 w 914847"/>
                <a:gd name="connsiteY23" fmla="*/ 252176 h 914847"/>
                <a:gd name="connsiteX24" fmla="*/ 250279 w 914847"/>
                <a:gd name="connsiteY24" fmla="*/ 287253 h 914847"/>
                <a:gd name="connsiteX25" fmla="*/ 200982 w 914847"/>
                <a:gd name="connsiteY25" fmla="*/ 330862 h 914847"/>
                <a:gd name="connsiteX26" fmla="*/ 143152 w 914847"/>
                <a:gd name="connsiteY26" fmla="*/ 402912 h 914847"/>
                <a:gd name="connsiteX27" fmla="*/ 93855 w 914847"/>
                <a:gd name="connsiteY27" fmla="*/ 367835 h 914847"/>
                <a:gd name="connsiteX28" fmla="*/ 91011 w 914847"/>
                <a:gd name="connsiteY28" fmla="*/ 422821 h 914847"/>
                <a:gd name="connsiteX29" fmla="*/ 128932 w 914847"/>
                <a:gd name="connsiteY29" fmla="*/ 460742 h 914847"/>
                <a:gd name="connsiteX30" fmla="*/ 198138 w 914847"/>
                <a:gd name="connsiteY30" fmla="*/ 535636 h 914847"/>
                <a:gd name="connsiteX31" fmla="*/ 278720 w 914847"/>
                <a:gd name="connsiteY31" fmla="*/ 561233 h 914847"/>
                <a:gd name="connsiteX32" fmla="*/ 313797 w 914847"/>
                <a:gd name="connsiteY32" fmla="*/ 627595 h 914847"/>
                <a:gd name="connsiteX33" fmla="*/ 363095 w 914847"/>
                <a:gd name="connsiteY33" fmla="*/ 621906 h 914847"/>
                <a:gd name="connsiteX34" fmla="*/ 346030 w 914847"/>
                <a:gd name="connsiteY34" fmla="*/ 679736 h 914847"/>
                <a:gd name="connsiteX35" fmla="*/ 328966 w 914847"/>
                <a:gd name="connsiteY35" fmla="*/ 757475 h 914847"/>
                <a:gd name="connsiteX36" fmla="*/ 282512 w 914847"/>
                <a:gd name="connsiteY36" fmla="*/ 812460 h 914847"/>
                <a:gd name="connsiteX37" fmla="*/ 271136 w 914847"/>
                <a:gd name="connsiteY37" fmla="*/ 840901 h 914847"/>
                <a:gd name="connsiteX38" fmla="*/ 588725 w 914847"/>
                <a:gd name="connsiteY38" fmla="*/ 54986 h 914847"/>
                <a:gd name="connsiteX39" fmla="*/ 851329 w 914847"/>
                <a:gd name="connsiteY39" fmla="*/ 297681 h 914847"/>
                <a:gd name="connsiteX40" fmla="*/ 839953 w 914847"/>
                <a:gd name="connsiteY40" fmla="*/ 332758 h 914847"/>
                <a:gd name="connsiteX41" fmla="*/ 851329 w 914847"/>
                <a:gd name="connsiteY41" fmla="*/ 364991 h 914847"/>
                <a:gd name="connsiteX42" fmla="*/ 837109 w 914847"/>
                <a:gd name="connsiteY42" fmla="*/ 419977 h 914847"/>
                <a:gd name="connsiteX43" fmla="*/ 790656 w 914847"/>
                <a:gd name="connsiteY43" fmla="*/ 422821 h 914847"/>
                <a:gd name="connsiteX44" fmla="*/ 807720 w 914847"/>
                <a:gd name="connsiteY44" fmla="*/ 472118 h 914847"/>
                <a:gd name="connsiteX45" fmla="*/ 824785 w 914847"/>
                <a:gd name="connsiteY45" fmla="*/ 549856 h 914847"/>
                <a:gd name="connsiteX46" fmla="*/ 807720 w 914847"/>
                <a:gd name="connsiteY46" fmla="*/ 633283 h 914847"/>
                <a:gd name="connsiteX47" fmla="*/ 779279 w 914847"/>
                <a:gd name="connsiteY47" fmla="*/ 693957 h 914847"/>
                <a:gd name="connsiteX48" fmla="*/ 759371 w 914847"/>
                <a:gd name="connsiteY48" fmla="*/ 748942 h 914847"/>
                <a:gd name="connsiteX49" fmla="*/ 710073 w 914847"/>
                <a:gd name="connsiteY49" fmla="*/ 763163 h 914847"/>
                <a:gd name="connsiteX50" fmla="*/ 715761 w 914847"/>
                <a:gd name="connsiteY50" fmla="*/ 716709 h 914847"/>
                <a:gd name="connsiteX51" fmla="*/ 693009 w 914847"/>
                <a:gd name="connsiteY51" fmla="*/ 661724 h 914847"/>
                <a:gd name="connsiteX52" fmla="*/ 695853 w 914847"/>
                <a:gd name="connsiteY52" fmla="*/ 603894 h 914847"/>
                <a:gd name="connsiteX53" fmla="*/ 733774 w 914847"/>
                <a:gd name="connsiteY53" fmla="*/ 540376 h 914847"/>
                <a:gd name="connsiteX54" fmla="*/ 675944 w 914847"/>
                <a:gd name="connsiteY54" fmla="*/ 554596 h 914847"/>
                <a:gd name="connsiteX55" fmla="*/ 632335 w 914847"/>
                <a:gd name="connsiteY55" fmla="*/ 548908 h 914847"/>
                <a:gd name="connsiteX56" fmla="*/ 585881 w 914847"/>
                <a:gd name="connsiteY56" fmla="*/ 595362 h 914847"/>
                <a:gd name="connsiteX57" fmla="*/ 522364 w 914847"/>
                <a:gd name="connsiteY57" fmla="*/ 551752 h 914847"/>
                <a:gd name="connsiteX58" fmla="*/ 513831 w 914847"/>
                <a:gd name="connsiteY58" fmla="*/ 471170 h 914847"/>
                <a:gd name="connsiteX59" fmla="*/ 548908 w 914847"/>
                <a:gd name="connsiteY59" fmla="*/ 424717 h 914847"/>
                <a:gd name="connsiteX60" fmla="*/ 606738 w 914847"/>
                <a:gd name="connsiteY60" fmla="*/ 383951 h 914847"/>
                <a:gd name="connsiteX61" fmla="*/ 690165 w 914847"/>
                <a:gd name="connsiteY61" fmla="*/ 389640 h 914847"/>
                <a:gd name="connsiteX62" fmla="*/ 750838 w 914847"/>
                <a:gd name="connsiteY62" fmla="*/ 351718 h 914847"/>
                <a:gd name="connsiteX63" fmla="*/ 762215 w 914847"/>
                <a:gd name="connsiteY63" fmla="*/ 288201 h 914847"/>
                <a:gd name="connsiteX64" fmla="*/ 693009 w 914847"/>
                <a:gd name="connsiteY64" fmla="*/ 285356 h 914847"/>
                <a:gd name="connsiteX65" fmla="*/ 638023 w 914847"/>
                <a:gd name="connsiteY65" fmla="*/ 310953 h 914847"/>
                <a:gd name="connsiteX66" fmla="*/ 571661 w 914847"/>
                <a:gd name="connsiteY66" fmla="*/ 302421 h 914847"/>
                <a:gd name="connsiteX67" fmla="*/ 539428 w 914847"/>
                <a:gd name="connsiteY67" fmla="*/ 276824 h 914847"/>
                <a:gd name="connsiteX68" fmla="*/ 605790 w 914847"/>
                <a:gd name="connsiteY68" fmla="*/ 276824 h 914847"/>
                <a:gd name="connsiteX69" fmla="*/ 625699 w 914847"/>
                <a:gd name="connsiteY69" fmla="*/ 236059 h 914847"/>
                <a:gd name="connsiteX70" fmla="*/ 628543 w 914847"/>
                <a:gd name="connsiteY70" fmla="*/ 200982 h 914847"/>
                <a:gd name="connsiteX71" fmla="*/ 573557 w 914847"/>
                <a:gd name="connsiteY71" fmla="*/ 186762 h 914847"/>
                <a:gd name="connsiteX72" fmla="*/ 634231 w 914847"/>
                <a:gd name="connsiteY72" fmla="*/ 145996 h 914847"/>
                <a:gd name="connsiteX73" fmla="*/ 614322 w 914847"/>
                <a:gd name="connsiteY73" fmla="*/ 93855 h 914847"/>
                <a:gd name="connsiteX74" fmla="*/ 588725 w 914847"/>
                <a:gd name="connsiteY74" fmla="*/ 53090 h 914847"/>
                <a:gd name="connsiteX75" fmla="*/ 378263 w 914847"/>
                <a:gd name="connsiteY75" fmla="*/ 109971 h 914847"/>
                <a:gd name="connsiteX76" fmla="*/ 369731 w 914847"/>
                <a:gd name="connsiteY76" fmla="*/ 173489 h 914847"/>
                <a:gd name="connsiteX77" fmla="*/ 361199 w 914847"/>
                <a:gd name="connsiteY77" fmla="*/ 237007 h 914847"/>
                <a:gd name="connsiteX78" fmla="*/ 419028 w 914847"/>
                <a:gd name="connsiteY78" fmla="*/ 204774 h 914847"/>
                <a:gd name="connsiteX79" fmla="*/ 436093 w 914847"/>
                <a:gd name="connsiteY79" fmla="*/ 155477 h 914847"/>
                <a:gd name="connsiteX80" fmla="*/ 447469 w 914847"/>
                <a:gd name="connsiteY80" fmla="*/ 103335 h 914847"/>
                <a:gd name="connsiteX81" fmla="*/ 378263 w 914847"/>
                <a:gd name="connsiteY81" fmla="*/ 109023 h 91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14847" h="914847">
                  <a:moveTo>
                    <a:pt x="458846" y="0"/>
                  </a:moveTo>
                  <a:cubicBezTo>
                    <a:pt x="710073" y="0"/>
                    <a:pt x="914847" y="204774"/>
                    <a:pt x="914847" y="458846"/>
                  </a:cubicBezTo>
                  <a:cubicBezTo>
                    <a:pt x="914847" y="712917"/>
                    <a:pt x="710073" y="914847"/>
                    <a:pt x="458846" y="914847"/>
                  </a:cubicBezTo>
                  <a:cubicBezTo>
                    <a:pt x="207618" y="914847"/>
                    <a:pt x="0" y="710073"/>
                    <a:pt x="0" y="458846"/>
                  </a:cubicBezTo>
                  <a:cubicBezTo>
                    <a:pt x="0" y="207618"/>
                    <a:pt x="204774" y="0"/>
                    <a:pt x="458846" y="0"/>
                  </a:cubicBezTo>
                  <a:close/>
                  <a:moveTo>
                    <a:pt x="271136" y="839953"/>
                  </a:moveTo>
                  <a:cubicBezTo>
                    <a:pt x="259760" y="834265"/>
                    <a:pt x="248383" y="828577"/>
                    <a:pt x="238903" y="822888"/>
                  </a:cubicBezTo>
                  <a:cubicBezTo>
                    <a:pt x="227527" y="811512"/>
                    <a:pt x="218995" y="802980"/>
                    <a:pt x="216150" y="784967"/>
                  </a:cubicBezTo>
                  <a:cubicBezTo>
                    <a:pt x="210462" y="759371"/>
                    <a:pt x="207618" y="683528"/>
                    <a:pt x="207618" y="683528"/>
                  </a:cubicBezTo>
                  <a:cubicBezTo>
                    <a:pt x="207618" y="683528"/>
                    <a:pt x="172541" y="648451"/>
                    <a:pt x="161165" y="642763"/>
                  </a:cubicBezTo>
                  <a:cubicBezTo>
                    <a:pt x="152633" y="637075"/>
                    <a:pt x="146944" y="610530"/>
                    <a:pt x="141256" y="590622"/>
                  </a:cubicBezTo>
                  <a:cubicBezTo>
                    <a:pt x="132724" y="570713"/>
                    <a:pt x="138412" y="555545"/>
                    <a:pt x="138412" y="538480"/>
                  </a:cubicBezTo>
                  <a:cubicBezTo>
                    <a:pt x="135568" y="518571"/>
                    <a:pt x="121348" y="477806"/>
                    <a:pt x="100491" y="466430"/>
                  </a:cubicBezTo>
                  <a:cubicBezTo>
                    <a:pt x="79634" y="455054"/>
                    <a:pt x="62570" y="457898"/>
                    <a:pt x="56882" y="408600"/>
                  </a:cubicBezTo>
                  <a:cubicBezTo>
                    <a:pt x="51194" y="362147"/>
                    <a:pt x="65414" y="359303"/>
                    <a:pt x="54038" y="322330"/>
                  </a:cubicBezTo>
                  <a:cubicBezTo>
                    <a:pt x="94803" y="203826"/>
                    <a:pt x="186762" y="106179"/>
                    <a:pt x="302421" y="59726"/>
                  </a:cubicBezTo>
                  <a:cubicBezTo>
                    <a:pt x="302421" y="62570"/>
                    <a:pt x="302421" y="65414"/>
                    <a:pt x="299577" y="68258"/>
                  </a:cubicBezTo>
                  <a:cubicBezTo>
                    <a:pt x="288201" y="103335"/>
                    <a:pt x="271136" y="103335"/>
                    <a:pt x="267344" y="123244"/>
                  </a:cubicBezTo>
                  <a:cubicBezTo>
                    <a:pt x="261656" y="143152"/>
                    <a:pt x="287253" y="137464"/>
                    <a:pt x="278720" y="155477"/>
                  </a:cubicBezTo>
                  <a:cubicBezTo>
                    <a:pt x="270188" y="173489"/>
                    <a:pt x="240799" y="175385"/>
                    <a:pt x="232267" y="187710"/>
                  </a:cubicBezTo>
                  <a:cubicBezTo>
                    <a:pt x="223735" y="200034"/>
                    <a:pt x="191502" y="210462"/>
                    <a:pt x="209514" y="234163"/>
                  </a:cubicBezTo>
                  <a:cubicBezTo>
                    <a:pt x="229423" y="254072"/>
                    <a:pt x="267344" y="217098"/>
                    <a:pt x="267344" y="217098"/>
                  </a:cubicBezTo>
                  <a:cubicBezTo>
                    <a:pt x="267344" y="217098"/>
                    <a:pt x="292941" y="205722"/>
                    <a:pt x="305265" y="214254"/>
                  </a:cubicBezTo>
                  <a:cubicBezTo>
                    <a:pt x="313797" y="219943"/>
                    <a:pt x="337498" y="234163"/>
                    <a:pt x="308109" y="252176"/>
                  </a:cubicBezTo>
                  <a:lnTo>
                    <a:pt x="250279" y="287253"/>
                  </a:lnTo>
                  <a:cubicBezTo>
                    <a:pt x="221839" y="304317"/>
                    <a:pt x="241747" y="292941"/>
                    <a:pt x="200982" y="330862"/>
                  </a:cubicBezTo>
                  <a:cubicBezTo>
                    <a:pt x="160217" y="368783"/>
                    <a:pt x="163061" y="422821"/>
                    <a:pt x="143152" y="402912"/>
                  </a:cubicBezTo>
                  <a:cubicBezTo>
                    <a:pt x="123244" y="383003"/>
                    <a:pt x="93855" y="345082"/>
                    <a:pt x="93855" y="367835"/>
                  </a:cubicBezTo>
                  <a:cubicBezTo>
                    <a:pt x="93855" y="390588"/>
                    <a:pt x="73946" y="419977"/>
                    <a:pt x="91011" y="422821"/>
                  </a:cubicBezTo>
                  <a:cubicBezTo>
                    <a:pt x="108075" y="428509"/>
                    <a:pt x="116607" y="428509"/>
                    <a:pt x="128932" y="460742"/>
                  </a:cubicBezTo>
                  <a:cubicBezTo>
                    <a:pt x="137464" y="492975"/>
                    <a:pt x="166853" y="532792"/>
                    <a:pt x="198138" y="535636"/>
                  </a:cubicBezTo>
                  <a:cubicBezTo>
                    <a:pt x="226579" y="538480"/>
                    <a:pt x="250279" y="544168"/>
                    <a:pt x="278720" y="561233"/>
                  </a:cubicBezTo>
                  <a:cubicBezTo>
                    <a:pt x="304317" y="578297"/>
                    <a:pt x="287253" y="636127"/>
                    <a:pt x="313797" y="627595"/>
                  </a:cubicBezTo>
                  <a:cubicBezTo>
                    <a:pt x="336550" y="621906"/>
                    <a:pt x="360251" y="613374"/>
                    <a:pt x="363095" y="621906"/>
                  </a:cubicBezTo>
                  <a:cubicBezTo>
                    <a:pt x="368783" y="630439"/>
                    <a:pt x="371627" y="647503"/>
                    <a:pt x="346030" y="679736"/>
                  </a:cubicBezTo>
                  <a:cubicBezTo>
                    <a:pt x="320434" y="708177"/>
                    <a:pt x="343186" y="746098"/>
                    <a:pt x="328966" y="757475"/>
                  </a:cubicBezTo>
                  <a:cubicBezTo>
                    <a:pt x="314745" y="766007"/>
                    <a:pt x="282512" y="785915"/>
                    <a:pt x="282512" y="812460"/>
                  </a:cubicBezTo>
                  <a:cubicBezTo>
                    <a:pt x="279668" y="826681"/>
                    <a:pt x="276824" y="835213"/>
                    <a:pt x="271136" y="840901"/>
                  </a:cubicBezTo>
                  <a:close/>
                  <a:moveTo>
                    <a:pt x="588725" y="54986"/>
                  </a:moveTo>
                  <a:cubicBezTo>
                    <a:pt x="707229" y="92907"/>
                    <a:pt x="804876" y="182021"/>
                    <a:pt x="851329" y="297681"/>
                  </a:cubicBezTo>
                  <a:cubicBezTo>
                    <a:pt x="851329" y="309057"/>
                    <a:pt x="848485" y="326122"/>
                    <a:pt x="839953" y="332758"/>
                  </a:cubicBezTo>
                  <a:cubicBezTo>
                    <a:pt x="825733" y="344134"/>
                    <a:pt x="831421" y="358355"/>
                    <a:pt x="851329" y="364991"/>
                  </a:cubicBezTo>
                  <a:cubicBezTo>
                    <a:pt x="874082" y="367835"/>
                    <a:pt x="851329" y="419977"/>
                    <a:pt x="837109" y="419977"/>
                  </a:cubicBezTo>
                  <a:cubicBezTo>
                    <a:pt x="822888" y="419977"/>
                    <a:pt x="814356" y="434197"/>
                    <a:pt x="790656" y="422821"/>
                  </a:cubicBezTo>
                  <a:cubicBezTo>
                    <a:pt x="770747" y="414288"/>
                    <a:pt x="790656" y="442729"/>
                    <a:pt x="807720" y="472118"/>
                  </a:cubicBezTo>
                  <a:cubicBezTo>
                    <a:pt x="824785" y="501507"/>
                    <a:pt x="802032" y="507195"/>
                    <a:pt x="824785" y="549856"/>
                  </a:cubicBezTo>
                  <a:cubicBezTo>
                    <a:pt x="847537" y="592518"/>
                    <a:pt x="813408" y="604842"/>
                    <a:pt x="807720" y="633283"/>
                  </a:cubicBezTo>
                  <a:cubicBezTo>
                    <a:pt x="802032" y="658880"/>
                    <a:pt x="802032" y="679736"/>
                    <a:pt x="779279" y="693957"/>
                  </a:cubicBezTo>
                  <a:cubicBezTo>
                    <a:pt x="756527" y="708177"/>
                    <a:pt x="756527" y="731878"/>
                    <a:pt x="759371" y="748942"/>
                  </a:cubicBezTo>
                  <a:cubicBezTo>
                    <a:pt x="762215" y="766007"/>
                    <a:pt x="710073" y="763163"/>
                    <a:pt x="710073" y="763163"/>
                  </a:cubicBezTo>
                  <a:cubicBezTo>
                    <a:pt x="710073" y="763163"/>
                    <a:pt x="721449" y="740410"/>
                    <a:pt x="715761" y="716709"/>
                  </a:cubicBezTo>
                  <a:cubicBezTo>
                    <a:pt x="710073" y="696801"/>
                    <a:pt x="695853" y="675944"/>
                    <a:pt x="693009" y="661724"/>
                  </a:cubicBezTo>
                  <a:cubicBezTo>
                    <a:pt x="690165" y="647503"/>
                    <a:pt x="684476" y="623803"/>
                    <a:pt x="695853" y="603894"/>
                  </a:cubicBezTo>
                  <a:cubicBezTo>
                    <a:pt x="707229" y="586829"/>
                    <a:pt x="730930" y="557441"/>
                    <a:pt x="733774" y="540376"/>
                  </a:cubicBezTo>
                  <a:cubicBezTo>
                    <a:pt x="736618" y="523312"/>
                    <a:pt x="708177" y="543220"/>
                    <a:pt x="675944" y="554596"/>
                  </a:cubicBezTo>
                  <a:cubicBezTo>
                    <a:pt x="647503" y="565973"/>
                    <a:pt x="656036" y="543220"/>
                    <a:pt x="632335" y="548908"/>
                  </a:cubicBezTo>
                  <a:cubicBezTo>
                    <a:pt x="608634" y="554596"/>
                    <a:pt x="597258" y="595362"/>
                    <a:pt x="585881" y="595362"/>
                  </a:cubicBezTo>
                  <a:cubicBezTo>
                    <a:pt x="574505" y="595362"/>
                    <a:pt x="542272" y="569765"/>
                    <a:pt x="522364" y="551752"/>
                  </a:cubicBezTo>
                  <a:cubicBezTo>
                    <a:pt x="502455" y="533740"/>
                    <a:pt x="530896" y="491079"/>
                    <a:pt x="513831" y="471170"/>
                  </a:cubicBezTo>
                  <a:cubicBezTo>
                    <a:pt x="493923" y="451261"/>
                    <a:pt x="536584" y="438937"/>
                    <a:pt x="548908" y="424717"/>
                  </a:cubicBezTo>
                  <a:cubicBezTo>
                    <a:pt x="561233" y="410496"/>
                    <a:pt x="592518" y="401964"/>
                    <a:pt x="606738" y="383951"/>
                  </a:cubicBezTo>
                  <a:cubicBezTo>
                    <a:pt x="618114" y="366887"/>
                    <a:pt x="664568" y="386796"/>
                    <a:pt x="690165" y="389640"/>
                  </a:cubicBezTo>
                  <a:cubicBezTo>
                    <a:pt x="718605" y="395328"/>
                    <a:pt x="725242" y="375419"/>
                    <a:pt x="750838" y="351718"/>
                  </a:cubicBezTo>
                  <a:cubicBezTo>
                    <a:pt x="776435" y="331810"/>
                    <a:pt x="765059" y="302421"/>
                    <a:pt x="762215" y="288201"/>
                  </a:cubicBezTo>
                  <a:cubicBezTo>
                    <a:pt x="759371" y="273980"/>
                    <a:pt x="721449" y="293889"/>
                    <a:pt x="693009" y="285356"/>
                  </a:cubicBezTo>
                  <a:cubicBezTo>
                    <a:pt x="660776" y="276824"/>
                    <a:pt x="655087" y="288201"/>
                    <a:pt x="638023" y="310953"/>
                  </a:cubicBezTo>
                  <a:cubicBezTo>
                    <a:pt x="620958" y="333706"/>
                    <a:pt x="580193" y="313797"/>
                    <a:pt x="571661" y="302421"/>
                  </a:cubicBezTo>
                  <a:cubicBezTo>
                    <a:pt x="560285" y="291045"/>
                    <a:pt x="536584" y="299577"/>
                    <a:pt x="539428" y="276824"/>
                  </a:cubicBezTo>
                  <a:cubicBezTo>
                    <a:pt x="545116" y="256916"/>
                    <a:pt x="591570" y="262604"/>
                    <a:pt x="605790" y="276824"/>
                  </a:cubicBezTo>
                  <a:cubicBezTo>
                    <a:pt x="622855" y="291045"/>
                    <a:pt x="611478" y="238903"/>
                    <a:pt x="625699" y="236059"/>
                  </a:cubicBezTo>
                  <a:cubicBezTo>
                    <a:pt x="639919" y="230371"/>
                    <a:pt x="642763" y="207618"/>
                    <a:pt x="628543" y="200982"/>
                  </a:cubicBezTo>
                  <a:cubicBezTo>
                    <a:pt x="611478" y="198138"/>
                    <a:pt x="593466" y="192450"/>
                    <a:pt x="573557" y="186762"/>
                  </a:cubicBezTo>
                  <a:cubicBezTo>
                    <a:pt x="556493" y="183917"/>
                    <a:pt x="601998" y="154529"/>
                    <a:pt x="634231" y="145996"/>
                  </a:cubicBezTo>
                  <a:cubicBezTo>
                    <a:pt x="666464" y="137464"/>
                    <a:pt x="614322" y="93855"/>
                    <a:pt x="614322" y="93855"/>
                  </a:cubicBezTo>
                  <a:cubicBezTo>
                    <a:pt x="614322" y="93855"/>
                    <a:pt x="588725" y="79634"/>
                    <a:pt x="588725" y="53090"/>
                  </a:cubicBezTo>
                  <a:close/>
                  <a:moveTo>
                    <a:pt x="378263" y="109971"/>
                  </a:moveTo>
                  <a:cubicBezTo>
                    <a:pt x="364043" y="129880"/>
                    <a:pt x="366887" y="156425"/>
                    <a:pt x="369731" y="173489"/>
                  </a:cubicBezTo>
                  <a:cubicBezTo>
                    <a:pt x="372575" y="190554"/>
                    <a:pt x="337498" y="222787"/>
                    <a:pt x="361199" y="237007"/>
                  </a:cubicBezTo>
                  <a:cubicBezTo>
                    <a:pt x="384899" y="251227"/>
                    <a:pt x="401964" y="222787"/>
                    <a:pt x="419028" y="204774"/>
                  </a:cubicBezTo>
                  <a:cubicBezTo>
                    <a:pt x="438937" y="187710"/>
                    <a:pt x="419028" y="196242"/>
                    <a:pt x="436093" y="155477"/>
                  </a:cubicBezTo>
                  <a:cubicBezTo>
                    <a:pt x="453157" y="117555"/>
                    <a:pt x="468326" y="120400"/>
                    <a:pt x="447469" y="103335"/>
                  </a:cubicBezTo>
                  <a:cubicBezTo>
                    <a:pt x="406704" y="74894"/>
                    <a:pt x="441781" y="28441"/>
                    <a:pt x="378263" y="109023"/>
                  </a:cubicBezTo>
                  <a:close/>
                </a:path>
              </a:pathLst>
            </a:custGeom>
            <a:solidFill>
              <a:schemeClr val="accent1"/>
            </a:solidFill>
            <a:ln w="9458" cap="flat">
              <a:noFill/>
              <a:prstDash val="solid"/>
              <a:miter/>
            </a:ln>
          </p:spPr>
          <p:txBody>
            <a:bodyPr rtlCol="0" anchor="ctr"/>
            <a:lstStyle/>
            <a:p>
              <a:endParaRPr lang="en-GB"/>
            </a:p>
          </p:txBody>
        </p:sp>
      </p:grpSp>
    </p:spTree>
    <p:extLst>
      <p:ext uri="{BB962C8B-B14F-4D97-AF65-F5344CB8AC3E}">
        <p14:creationId xmlns:p14="http://schemas.microsoft.com/office/powerpoint/2010/main" val="364654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DEDF9-DE77-728B-5D17-C926D78D9836}"/>
              </a:ext>
            </a:extLst>
          </p:cNvPr>
          <p:cNvSpPr>
            <a:spLocks noGrp="1"/>
          </p:cNvSpPr>
          <p:nvPr>
            <p:ph type="sldNum" sz="quarter" idx="12"/>
          </p:nvPr>
        </p:nvSpPr>
        <p:spPr/>
        <p:txBody>
          <a:bodyPr/>
          <a:lstStyle/>
          <a:p>
            <a:fld id="{B700715A-75CD-0942-A2C0-E097070BAE3D}" type="slidenum">
              <a:rPr lang="en-US" smtClean="0"/>
              <a:pPr/>
              <a:t>2</a:t>
            </a:fld>
            <a:endParaRPr lang="en-US"/>
          </a:p>
        </p:txBody>
      </p:sp>
      <p:sp>
        <p:nvSpPr>
          <p:cNvPr id="3" name="Title 2">
            <a:extLst>
              <a:ext uri="{FF2B5EF4-FFF2-40B4-BE49-F238E27FC236}">
                <a16:creationId xmlns:a16="http://schemas.microsoft.com/office/drawing/2014/main" id="{78E90ABD-BD7E-521D-11D8-3450F9E2D06B}"/>
              </a:ext>
            </a:extLst>
          </p:cNvPr>
          <p:cNvSpPr>
            <a:spLocks noGrp="1"/>
          </p:cNvSpPr>
          <p:nvPr>
            <p:ph type="title"/>
          </p:nvPr>
        </p:nvSpPr>
        <p:spPr>
          <a:xfrm>
            <a:off x="479426" y="494158"/>
            <a:ext cx="5101567" cy="639837"/>
          </a:xfrm>
        </p:spPr>
        <p:txBody>
          <a:bodyPr/>
          <a:lstStyle/>
          <a:p>
            <a:r>
              <a:rPr lang="en-US" sz="3200" b="1">
                <a:solidFill>
                  <a:sysClr val="windowText" lastClr="000000"/>
                </a:solidFill>
                <a:latin typeface="+mj-lt"/>
              </a:rPr>
              <a:t>How to use this resource</a:t>
            </a:r>
            <a:endParaRPr lang="en-US"/>
          </a:p>
        </p:txBody>
      </p:sp>
      <p:sp>
        <p:nvSpPr>
          <p:cNvPr id="4" name="TextBox 3">
            <a:extLst>
              <a:ext uri="{FF2B5EF4-FFF2-40B4-BE49-F238E27FC236}">
                <a16:creationId xmlns:a16="http://schemas.microsoft.com/office/drawing/2014/main" id="{55397583-4139-0C49-7E3C-791855883E50}"/>
              </a:ext>
            </a:extLst>
          </p:cNvPr>
          <p:cNvSpPr txBox="1"/>
          <p:nvPr/>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5" name="TextBox 4">
            <a:extLst>
              <a:ext uri="{FF2B5EF4-FFF2-40B4-BE49-F238E27FC236}">
                <a16:creationId xmlns:a16="http://schemas.microsoft.com/office/drawing/2014/main" id="{EF18C409-8D80-3965-3062-8617AF9BA4AB}"/>
              </a:ext>
            </a:extLst>
          </p:cNvPr>
          <p:cNvSpPr txBox="1"/>
          <p:nvPr/>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6" name="TextBox 5">
            <a:extLst>
              <a:ext uri="{FF2B5EF4-FFF2-40B4-BE49-F238E27FC236}">
                <a16:creationId xmlns:a16="http://schemas.microsoft.com/office/drawing/2014/main" id="{7F20F8FB-079F-2D5D-992F-E01617E84715}"/>
              </a:ext>
            </a:extLst>
          </p:cNvPr>
          <p:cNvSpPr txBox="1"/>
          <p:nvPr/>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chor="t">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a:cs typeface="Arial"/>
              </a:rPr>
              <a:t>Throughout the pack you will see some items labeled with stars. These are to give you, as the educator, an idea of the level at which the content is pitched. </a:t>
            </a:r>
          </a:p>
          <a:p>
            <a:pPr>
              <a:spcBef>
                <a:spcPts val="900"/>
              </a:spcBef>
              <a:buClr>
                <a:schemeClr val="accent1"/>
              </a:buClr>
            </a:pPr>
            <a:r>
              <a:rPr lang="en-US" sz="1400" b="1">
                <a:latin typeface="Arial"/>
                <a:cs typeface="Arial"/>
              </a:rPr>
              <a:t>     </a:t>
            </a:r>
            <a:r>
              <a:rPr lang="en-US" sz="1400" b="1" kern="1200">
                <a:effectLst/>
                <a:latin typeface="Arial"/>
                <a:cs typeface="Arial"/>
              </a:rPr>
              <a:t>One star: </a:t>
            </a:r>
            <a:r>
              <a:rPr lang="en-US" sz="1400" kern="1200">
                <a:effectLst/>
                <a:latin typeface="Arial"/>
                <a:cs typeface="Arial"/>
              </a:rPr>
              <a:t>simple - for children in </a:t>
            </a:r>
            <a:r>
              <a:rPr lang="en-GB" sz="1400" kern="1200">
                <a:effectLst/>
                <a:latin typeface="Arial"/>
                <a:cs typeface="Arial"/>
              </a:rPr>
              <a:t>early years settings and/or those more confident with simpler concepts. </a:t>
            </a:r>
          </a:p>
          <a:p>
            <a:pPr>
              <a:spcBef>
                <a:spcPts val="900"/>
              </a:spcBef>
              <a:buClr>
                <a:schemeClr val="accent1"/>
              </a:buClr>
            </a:pPr>
            <a:r>
              <a:rPr lang="en-GB" sz="1400" b="1">
                <a:latin typeface="Arial"/>
                <a:cs typeface="Arial"/>
              </a:rPr>
              <a:t>        </a:t>
            </a:r>
            <a:r>
              <a:rPr lang="en-GB" sz="1400" b="1" kern="1200">
                <a:effectLst/>
                <a:latin typeface="Arial"/>
                <a:cs typeface="Arial"/>
              </a:rPr>
              <a:t>Two stars: </a:t>
            </a:r>
            <a:r>
              <a:rPr lang="en-GB" sz="1400" kern="1200">
                <a:effectLst/>
                <a:latin typeface="Arial"/>
                <a:cs typeface="Arial"/>
              </a:rPr>
              <a:t>intermediate - for children and young people who have a good level of comprehension and reflection ability</a:t>
            </a:r>
            <a:r>
              <a:rPr lang="en-GB" sz="1400">
                <a:latin typeface="Arial"/>
                <a:cs typeface="Arial"/>
              </a:rPr>
              <a:t>.</a:t>
            </a:r>
            <a:r>
              <a:rPr lang="en-GB" sz="1400" b="1">
                <a:latin typeface="Arial"/>
                <a:cs typeface="Arial"/>
              </a:rPr>
              <a:t>  </a:t>
            </a:r>
          </a:p>
          <a:p>
            <a:pPr>
              <a:spcBef>
                <a:spcPts val="900"/>
              </a:spcBef>
            </a:pPr>
            <a:r>
              <a:rPr lang="en-GB" sz="1400" b="1">
                <a:latin typeface="Arial"/>
                <a:cs typeface="Arial"/>
              </a:rPr>
              <a:t>             Three</a:t>
            </a:r>
            <a:r>
              <a:rPr lang="en-GB" sz="1400" b="1" kern="1200">
                <a:effectLst/>
                <a:latin typeface="Arial"/>
                <a:cs typeface="Arial"/>
              </a:rPr>
              <a:t> stars: </a:t>
            </a:r>
            <a:r>
              <a:rPr lang="en-GB" sz="1400" kern="1200">
                <a:effectLst/>
                <a:latin typeface="Arial"/>
                <a:cs typeface="Arial"/>
              </a:rPr>
              <a:t>advanced – for young people who have the confidence and maturity to explore more challenging themes</a:t>
            </a:r>
            <a:r>
              <a:rPr lang="en-GB" sz="1400">
                <a:latin typeface="+mn-lt"/>
                <a:cs typeface="Arial"/>
              </a:rPr>
              <a:t>, concepts and ideas.</a:t>
            </a:r>
            <a:endParaRPr lang="en-GB"/>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7" name="Rounded Rectangle 6">
            <a:extLst>
              <a:ext uri="{FF2B5EF4-FFF2-40B4-BE49-F238E27FC236}">
                <a16:creationId xmlns:a16="http://schemas.microsoft.com/office/drawing/2014/main" id="{97BAEE9D-334C-29BA-A103-C8CF64032EB8}"/>
              </a:ext>
            </a:extLst>
          </p:cNvPr>
          <p:cNvSpPr/>
          <p:nvPr/>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
        <p:nvSpPr>
          <p:cNvPr id="8" name="Rounded Rectangle 7">
            <a:extLst>
              <a:ext uri="{FF2B5EF4-FFF2-40B4-BE49-F238E27FC236}">
                <a16:creationId xmlns:a16="http://schemas.microsoft.com/office/drawing/2014/main" id="{B6DD46B0-1D0D-28A4-4E63-103DF80F39B8}"/>
              </a:ext>
            </a:extLst>
          </p:cNvPr>
          <p:cNvSpPr/>
          <p:nvPr/>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9" name="Group 8">
            <a:extLst>
              <a:ext uri="{FF2B5EF4-FFF2-40B4-BE49-F238E27FC236}">
                <a16:creationId xmlns:a16="http://schemas.microsoft.com/office/drawing/2014/main" id="{753591CC-4BAE-7C37-AF11-B506BD115C09}"/>
              </a:ext>
            </a:extLst>
          </p:cNvPr>
          <p:cNvGrpSpPr/>
          <p:nvPr/>
        </p:nvGrpSpPr>
        <p:grpSpPr>
          <a:xfrm>
            <a:off x="5146846" y="4063644"/>
            <a:ext cx="244431" cy="211383"/>
            <a:chOff x="7714236" y="165280"/>
            <a:chExt cx="534414" cy="462159"/>
          </a:xfrm>
        </p:grpSpPr>
        <p:sp>
          <p:nvSpPr>
            <p:cNvPr id="10" name="Rounded Rectangle 9">
              <a:extLst>
                <a:ext uri="{FF2B5EF4-FFF2-40B4-BE49-F238E27FC236}">
                  <a16:creationId xmlns:a16="http://schemas.microsoft.com/office/drawing/2014/main" id="{FC41383F-84DE-0FD2-91BA-00022719837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10">
              <a:extLst>
                <a:ext uri="{FF2B5EF4-FFF2-40B4-BE49-F238E27FC236}">
                  <a16:creationId xmlns:a16="http://schemas.microsoft.com/office/drawing/2014/main" id="{26EFB22B-EE46-B8F9-33B4-8CB1DE06AF46}"/>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2" name="Group 11">
            <a:extLst>
              <a:ext uri="{FF2B5EF4-FFF2-40B4-BE49-F238E27FC236}">
                <a16:creationId xmlns:a16="http://schemas.microsoft.com/office/drawing/2014/main" id="{C2B566CA-83DB-94D3-4922-C6E99A125C8E}"/>
              </a:ext>
            </a:extLst>
          </p:cNvPr>
          <p:cNvGrpSpPr/>
          <p:nvPr/>
        </p:nvGrpSpPr>
        <p:grpSpPr>
          <a:xfrm>
            <a:off x="5129268" y="4613386"/>
            <a:ext cx="434668" cy="211383"/>
            <a:chOff x="7714236" y="673280"/>
            <a:chExt cx="950339" cy="462159"/>
          </a:xfrm>
        </p:grpSpPr>
        <p:sp>
          <p:nvSpPr>
            <p:cNvPr id="13" name="Rounded Rectangle 12">
              <a:extLst>
                <a:ext uri="{FF2B5EF4-FFF2-40B4-BE49-F238E27FC236}">
                  <a16:creationId xmlns:a16="http://schemas.microsoft.com/office/drawing/2014/main" id="{6F764E10-1028-DCB4-7F5E-9FB088EFBDC4}"/>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13">
              <a:extLst>
                <a:ext uri="{FF2B5EF4-FFF2-40B4-BE49-F238E27FC236}">
                  <a16:creationId xmlns:a16="http://schemas.microsoft.com/office/drawing/2014/main" id="{4F94FCDD-A2FA-DA86-F5CB-B486790D7263}"/>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14">
              <a:extLst>
                <a:ext uri="{FF2B5EF4-FFF2-40B4-BE49-F238E27FC236}">
                  <a16:creationId xmlns:a16="http://schemas.microsoft.com/office/drawing/2014/main" id="{AC9930C6-7EB8-A191-6274-AA550667B8B0}"/>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B27E1D01-A930-EB76-DF90-0165B2024C77}"/>
              </a:ext>
            </a:extLst>
          </p:cNvPr>
          <p:cNvGrpSpPr/>
          <p:nvPr/>
        </p:nvGrpSpPr>
        <p:grpSpPr>
          <a:xfrm>
            <a:off x="5146846" y="5143814"/>
            <a:ext cx="627809" cy="211383"/>
            <a:chOff x="7714236" y="1187630"/>
            <a:chExt cx="1372614" cy="462159"/>
          </a:xfrm>
        </p:grpSpPr>
        <p:sp>
          <p:nvSpPr>
            <p:cNvPr id="17" name="Rounded Rectangle 16">
              <a:extLst>
                <a:ext uri="{FF2B5EF4-FFF2-40B4-BE49-F238E27FC236}">
                  <a16:creationId xmlns:a16="http://schemas.microsoft.com/office/drawing/2014/main" id="{16010C84-10B2-640D-68BF-E9957177A820}"/>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17">
              <a:extLst>
                <a:ext uri="{FF2B5EF4-FFF2-40B4-BE49-F238E27FC236}">
                  <a16:creationId xmlns:a16="http://schemas.microsoft.com/office/drawing/2014/main" id="{4E5CA37A-51A4-62FD-C05F-240AA3037FF8}"/>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18">
              <a:extLst>
                <a:ext uri="{FF2B5EF4-FFF2-40B4-BE49-F238E27FC236}">
                  <a16:creationId xmlns:a16="http://schemas.microsoft.com/office/drawing/2014/main" id="{8AB26888-352B-B30F-456C-AA14877E3DA6}"/>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0" name="5-point Star 19">
              <a:extLst>
                <a:ext uri="{FF2B5EF4-FFF2-40B4-BE49-F238E27FC236}">
                  <a16:creationId xmlns:a16="http://schemas.microsoft.com/office/drawing/2014/main" id="{EEB4C4A6-8870-4156-C1F3-93648FB72DF4}"/>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96611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3B8E9FB-206F-865B-D6CB-4DA7C577AD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85237453-8759-4A36-5E7A-F32675CAEB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878" y="5582653"/>
            <a:ext cx="804645" cy="804645"/>
          </a:xfrm>
          <a:prstGeom prst="rect">
            <a:avLst/>
          </a:prstGeom>
        </p:spPr>
      </p:pic>
      <p:sp>
        <p:nvSpPr>
          <p:cNvPr id="12" name="Title 2">
            <a:extLst>
              <a:ext uri="{FF2B5EF4-FFF2-40B4-BE49-F238E27FC236}">
                <a16:creationId xmlns:a16="http://schemas.microsoft.com/office/drawing/2014/main" id="{9308A637-A3C8-8478-0B13-91FCFC987FCD}"/>
              </a:ext>
            </a:extLst>
          </p:cNvPr>
          <p:cNvSpPr>
            <a:spLocks noGrp="1"/>
          </p:cNvSpPr>
          <p:nvPr/>
        </p:nvSpPr>
        <p:spPr>
          <a:xfrm>
            <a:off x="865986" y="909690"/>
            <a:ext cx="6425891"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Further information &amp; </a:t>
            </a:r>
            <a:r>
              <a:rPr lang="en-GB" err="1"/>
              <a:t>OutRight</a:t>
            </a:r>
          </a:p>
        </p:txBody>
      </p:sp>
      <p:sp>
        <p:nvSpPr>
          <p:cNvPr id="13" name="Rounded Rectangle 47">
            <a:extLst>
              <a:ext uri="{FF2B5EF4-FFF2-40B4-BE49-F238E27FC236}">
                <a16:creationId xmlns:a16="http://schemas.microsoft.com/office/drawing/2014/main" id="{001ACD8B-F421-189D-9A62-1746C9EC3571}"/>
              </a:ext>
            </a:extLst>
          </p:cNvPr>
          <p:cNvSpPr/>
          <p:nvPr/>
        </p:nvSpPr>
        <p:spPr>
          <a:xfrm>
            <a:off x="1537758" y="1864071"/>
            <a:ext cx="9815351" cy="3930347"/>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1200"/>
              </a:spcBef>
              <a:spcAft>
                <a:spcPts val="1200"/>
              </a:spcAft>
            </a:pPr>
            <a:r>
              <a:rPr lang="en-US">
                <a:solidFill>
                  <a:srgbClr val="0F0A07"/>
                </a:solidFill>
                <a:latin typeface="Arial"/>
                <a:cs typeface="Arial"/>
              </a:rPr>
              <a:t>The next Rights Around the World Resource will be shared on 5</a:t>
            </a:r>
            <a:r>
              <a:rPr lang="en-US" baseline="30000">
                <a:solidFill>
                  <a:srgbClr val="0F0A07"/>
                </a:solidFill>
                <a:latin typeface="Arial"/>
                <a:cs typeface="Arial"/>
              </a:rPr>
              <a:t>th</a:t>
            </a:r>
            <a:r>
              <a:rPr lang="en-US">
                <a:solidFill>
                  <a:srgbClr val="0F0A07"/>
                </a:solidFill>
                <a:latin typeface="Arial"/>
                <a:cs typeface="Arial"/>
              </a:rPr>
              <a:t> March 2026.</a:t>
            </a:r>
            <a:br>
              <a:rPr lang="en-US">
                <a:latin typeface="Arial"/>
                <a:cs typeface="Arial"/>
              </a:rPr>
            </a:br>
            <a:br>
              <a:rPr lang="en-US">
                <a:latin typeface="Arial"/>
                <a:cs typeface="Arial"/>
              </a:rPr>
            </a:br>
            <a:r>
              <a:rPr lang="en-US">
                <a:solidFill>
                  <a:srgbClr val="0F0A07"/>
                </a:solidFill>
                <a:latin typeface="Arial"/>
                <a:cs typeface="Arial"/>
              </a:rPr>
              <a:t>If you have enjoyed using this resource, you may also enjoy using UNICEF UK's </a:t>
            </a:r>
            <a:r>
              <a:rPr lang="en-US" err="1">
                <a:solidFill>
                  <a:srgbClr val="0F0A07"/>
                </a:solidFill>
                <a:latin typeface="Arial"/>
                <a:cs typeface="Arial"/>
              </a:rPr>
              <a:t>OutRight</a:t>
            </a:r>
            <a:r>
              <a:rPr lang="en-US">
                <a:solidFill>
                  <a:srgbClr val="0F0A07"/>
                </a:solidFill>
                <a:latin typeface="Arial"/>
                <a:cs typeface="Arial"/>
              </a:rPr>
              <a:t> resources. This year </a:t>
            </a:r>
            <a:r>
              <a:rPr lang="en-US" err="1">
                <a:solidFill>
                  <a:srgbClr val="0F0A07"/>
                </a:solidFill>
                <a:latin typeface="Arial"/>
                <a:cs typeface="Arial"/>
              </a:rPr>
              <a:t>OutRight</a:t>
            </a:r>
            <a:r>
              <a:rPr lang="en-US">
                <a:solidFill>
                  <a:srgbClr val="0F0A07"/>
                </a:solidFill>
                <a:latin typeface="Arial"/>
                <a:cs typeface="Arial"/>
              </a:rPr>
              <a:t> focuses on International Aid. Children and young people will develop their understanding of their rights, international aid </a:t>
            </a:r>
            <a:r>
              <a:rPr lang="en-US" b="0" i="0" u="none" strike="noStrike">
                <a:solidFill>
                  <a:srgbClr val="0F0A07"/>
                </a:solidFill>
                <a:effectLst/>
                <a:latin typeface="Arial"/>
                <a:cs typeface="Arial"/>
              </a:rPr>
              <a:t>and </a:t>
            </a:r>
            <a:r>
              <a:rPr lang="en-US">
                <a:solidFill>
                  <a:srgbClr val="0F0A07"/>
                </a:solidFill>
                <a:latin typeface="Arial"/>
                <a:cs typeface="Arial"/>
              </a:rPr>
              <a:t>why it </a:t>
            </a:r>
            <a:r>
              <a:rPr lang="en-US" b="0" i="0" u="none" strike="noStrike">
                <a:solidFill>
                  <a:srgbClr val="0F0A07"/>
                </a:solidFill>
                <a:effectLst/>
                <a:latin typeface="Arial"/>
                <a:cs typeface="Arial"/>
              </a:rPr>
              <a:t>is </a:t>
            </a:r>
            <a:r>
              <a:rPr lang="en-US">
                <a:solidFill>
                  <a:srgbClr val="0F0A07"/>
                </a:solidFill>
                <a:latin typeface="Arial"/>
                <a:cs typeface="Arial"/>
              </a:rPr>
              <a:t>an important part </a:t>
            </a:r>
            <a:r>
              <a:rPr lang="en-US" b="0" i="0" u="none" strike="noStrike">
                <a:solidFill>
                  <a:srgbClr val="0F0A07"/>
                </a:solidFill>
                <a:effectLst/>
                <a:latin typeface="Arial"/>
                <a:cs typeface="Arial"/>
              </a:rPr>
              <a:t>of </a:t>
            </a:r>
            <a:r>
              <a:rPr lang="en-US">
                <a:solidFill>
                  <a:srgbClr val="0F0A07"/>
                </a:solidFill>
                <a:latin typeface="Arial"/>
                <a:cs typeface="Arial"/>
              </a:rPr>
              <a:t>being </a:t>
            </a:r>
            <a:r>
              <a:rPr lang="en-US" b="0" i="0" u="none" strike="noStrike">
                <a:solidFill>
                  <a:srgbClr val="0F0A07"/>
                </a:solidFill>
                <a:effectLst/>
                <a:latin typeface="Arial"/>
                <a:cs typeface="Arial"/>
              </a:rPr>
              <a:t>a </a:t>
            </a:r>
            <a:r>
              <a:rPr lang="en-US">
                <a:solidFill>
                  <a:srgbClr val="0F0A07"/>
                </a:solidFill>
                <a:latin typeface="Arial"/>
                <a:cs typeface="Arial"/>
              </a:rPr>
              <a:t>global citizen. We’ll learn about the impact that international aid can have on both climate change and education globally. </a:t>
            </a:r>
          </a:p>
          <a:p>
            <a:pPr>
              <a:spcBef>
                <a:spcPts val="1200"/>
              </a:spcBef>
              <a:spcAft>
                <a:spcPts val="1200"/>
              </a:spcAft>
            </a:pPr>
            <a:r>
              <a:rPr lang="en-US">
                <a:solidFill>
                  <a:srgbClr val="0F0A07"/>
                </a:solidFill>
                <a:latin typeface="Arial"/>
                <a:cs typeface="Arial"/>
              </a:rPr>
              <a:t>You can use </a:t>
            </a:r>
            <a:r>
              <a:rPr lang="en-US" err="1">
                <a:solidFill>
                  <a:srgbClr val="0F0A07"/>
                </a:solidFill>
                <a:latin typeface="Arial"/>
                <a:cs typeface="Arial"/>
              </a:rPr>
              <a:t>OutRight</a:t>
            </a:r>
            <a:r>
              <a:rPr lang="en-US">
                <a:solidFill>
                  <a:srgbClr val="0F0A07"/>
                </a:solidFill>
                <a:latin typeface="Arial"/>
                <a:cs typeface="Arial"/>
              </a:rPr>
              <a:t> as evidence in your RRSA accreditation journey, and you’ll receive support and additional resources along </a:t>
            </a:r>
            <a:r>
              <a:rPr lang="en-US" b="0" i="0" u="none" strike="noStrike">
                <a:solidFill>
                  <a:srgbClr val="0F0A07"/>
                </a:solidFill>
                <a:effectLst/>
                <a:latin typeface="Arial"/>
                <a:cs typeface="Arial"/>
              </a:rPr>
              <a:t>the </a:t>
            </a:r>
            <a:r>
              <a:rPr lang="en-US">
                <a:solidFill>
                  <a:srgbClr val="0F0A07"/>
                </a:solidFill>
                <a:latin typeface="Arial"/>
                <a:cs typeface="Arial"/>
              </a:rPr>
              <a:t>way. </a:t>
            </a:r>
          </a:p>
          <a:p>
            <a:pPr>
              <a:spcBef>
                <a:spcPts val="1200"/>
              </a:spcBef>
              <a:spcAft>
                <a:spcPts val="1200"/>
              </a:spcAft>
            </a:pPr>
            <a:r>
              <a:rPr lang="en-US" u="sng">
                <a:solidFill>
                  <a:srgbClr val="0F0A07"/>
                </a:solidFill>
                <a:latin typeface="Arial"/>
                <a:cs typeface="Arial"/>
                <a:hlinkClick r:id="rId7"/>
              </a:rPr>
              <a:t>https://www.unicef.org</a:t>
            </a:r>
            <a:r>
              <a:rPr lang="en-US" b="0" i="0" u="sng" strike="noStrike">
                <a:solidFill>
                  <a:srgbClr val="0F0A07"/>
                </a:solidFill>
                <a:effectLst/>
                <a:latin typeface="Arial"/>
                <a:cs typeface="Arial"/>
                <a:hlinkClick r:id="rId7"/>
              </a:rPr>
              <a:t>.</a:t>
            </a:r>
            <a:r>
              <a:rPr lang="en-US" u="sng">
                <a:solidFill>
                  <a:srgbClr val="0F0A07"/>
                </a:solidFill>
                <a:latin typeface="Arial"/>
                <a:cs typeface="Arial"/>
                <a:hlinkClick r:id="rId7"/>
              </a:rPr>
              <a:t>uk/rights-respecting-schools/resources/teaching-resources/outright/</a:t>
            </a:r>
            <a:endParaRPr lang="en-GB"/>
          </a:p>
        </p:txBody>
      </p:sp>
    </p:spTree>
    <p:extLst>
      <p:ext uri="{BB962C8B-B14F-4D97-AF65-F5344CB8AC3E}">
        <p14:creationId xmlns:p14="http://schemas.microsoft.com/office/powerpoint/2010/main" val="238799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619E6-1F8B-D857-8DBD-18789AB601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D4B245-90A7-3990-8541-909C1A595BB4}"/>
              </a:ext>
            </a:extLst>
          </p:cNvPr>
          <p:cNvSpPr>
            <a:spLocks noGrp="1"/>
          </p:cNvSpPr>
          <p:nvPr>
            <p:ph type="sldNum" sz="quarter" idx="12"/>
          </p:nvPr>
        </p:nvSpPr>
        <p:spPr/>
        <p:txBody>
          <a:bodyPr/>
          <a:lstStyle/>
          <a:p>
            <a:fld id="{B700715A-75CD-0942-A2C0-E097070BAE3D}" type="slidenum">
              <a:rPr lang="en-US" smtClean="0"/>
              <a:pPr/>
              <a:t>3</a:t>
            </a:fld>
            <a:endParaRPr lang="en-US"/>
          </a:p>
        </p:txBody>
      </p:sp>
      <p:sp>
        <p:nvSpPr>
          <p:cNvPr id="3" name="Title 2">
            <a:extLst>
              <a:ext uri="{FF2B5EF4-FFF2-40B4-BE49-F238E27FC236}">
                <a16:creationId xmlns:a16="http://schemas.microsoft.com/office/drawing/2014/main" id="{181618A8-F9DB-A957-2A3F-BAD45C60F5A3}"/>
              </a:ext>
            </a:extLst>
          </p:cNvPr>
          <p:cNvSpPr>
            <a:spLocks noGrp="1"/>
          </p:cNvSpPr>
          <p:nvPr>
            <p:ph type="title"/>
          </p:nvPr>
        </p:nvSpPr>
        <p:spPr>
          <a:xfrm>
            <a:off x="479427" y="367158"/>
            <a:ext cx="3056254" cy="639837"/>
          </a:xfrm>
        </p:spPr>
        <p:txBody>
          <a:bodyPr/>
          <a:lstStyle/>
          <a:p>
            <a:r>
              <a:rPr lang="en-US"/>
              <a:t>Teacher notes</a:t>
            </a:r>
          </a:p>
        </p:txBody>
      </p:sp>
      <p:sp>
        <p:nvSpPr>
          <p:cNvPr id="5" name="TextBox 4">
            <a:extLst>
              <a:ext uri="{FF2B5EF4-FFF2-40B4-BE49-F238E27FC236}">
                <a16:creationId xmlns:a16="http://schemas.microsoft.com/office/drawing/2014/main" id="{2B0D5C17-A899-E3E4-C2BD-D1B3EDF3CA69}"/>
              </a:ext>
            </a:extLst>
          </p:cNvPr>
          <p:cNvSpPr txBox="1"/>
          <p:nvPr/>
        </p:nvSpPr>
        <p:spPr>
          <a:xfrm>
            <a:off x="479426" y="1525947"/>
            <a:ext cx="10685192" cy="4669144"/>
          </a:xfrm>
          <a:prstGeom prst="roundRect">
            <a:avLst>
              <a:gd name="adj" fmla="val 11573"/>
            </a:avLst>
          </a:prstGeom>
          <a:solidFill>
            <a:schemeClr val="bg1"/>
          </a:solidFill>
          <a:ln w="25400">
            <a:solidFill>
              <a:schemeClr val="tx1"/>
            </a:solidFill>
          </a:ln>
          <a:effectLst/>
        </p:spPr>
        <p:txBody>
          <a:bodyPr wrap="square" lIns="684000" tIns="108000" rIns="108000" bIns="108000" rtlCol="0" anchor="t">
            <a:spAutoFit/>
          </a:bodyPr>
          <a:lstStyle/>
          <a:p>
            <a:pPr marL="0" indent="0" algn="l" rtl="0">
              <a:lnSpc>
                <a:spcPct val="100000"/>
              </a:lnSpc>
              <a:buNone/>
            </a:pPr>
            <a:r>
              <a:rPr lang="en-US" sz="1800">
                <a:solidFill>
                  <a:srgbClr val="0F0A07"/>
                </a:solidFill>
                <a:effectLst/>
                <a:latin typeface="Arial"/>
                <a:cs typeface="Arial"/>
              </a:rPr>
              <a:t>How babies are fed and cared for can raise issues for everyone. This pack covers several areas that may be sensitive for staff delivering the resources as well as for children and families in your school community, particularly families with experience of babies who have been unwell or families who have had difficulties with breastfeeding. Please review the resources carefully and determine which ones are most suitable for your context. You know your children and families best and are therefore best placed to decide how to approach this issue.</a:t>
            </a:r>
          </a:p>
          <a:p>
            <a:pPr marL="0" indent="0" algn="l" rtl="0">
              <a:lnSpc>
                <a:spcPct val="100000"/>
              </a:lnSpc>
              <a:buNone/>
            </a:pPr>
            <a:endParaRPr lang="en-US" sz="1800">
              <a:solidFill>
                <a:srgbClr val="0F0A07"/>
              </a:solidFill>
              <a:effectLst/>
              <a:latin typeface="Arial"/>
              <a:cs typeface="Arial"/>
            </a:endParaRPr>
          </a:p>
          <a:p>
            <a:pPr marL="0" indent="0" algn="l" rtl="0">
              <a:lnSpc>
                <a:spcPct val="100000"/>
              </a:lnSpc>
              <a:buNone/>
            </a:pPr>
            <a:r>
              <a:rPr lang="en-US" sz="1800">
                <a:solidFill>
                  <a:srgbClr val="0F0A07"/>
                </a:solidFill>
                <a:effectLst/>
                <a:latin typeface="Arial" panose="020B0604020202020204" pitchFamily="34" charset="0"/>
              </a:rPr>
              <a:t>It is also worth noting that the full text of Article 24 of the UNCRC includes the right to learn about the benefits of breastfeeding for both children and families: </a:t>
            </a:r>
            <a:r>
              <a:rPr lang="en-US" sz="1800" i="1">
                <a:solidFill>
                  <a:srgbClr val="0F0A07"/>
                </a:solidFill>
                <a:effectLst/>
                <a:latin typeface="Arial" panose="020B0604020202020204" pitchFamily="34" charset="0"/>
              </a:rPr>
              <a:t>“e) To ensure that all segments of society, in particular parents and children, are informed, have access to education and are supported in the use of basic knowledge of child health and nutrition, the advantages of breastfeeding, hygiene and environmental sanitation and the prevention of accidents.”</a:t>
            </a:r>
            <a:endParaRPr lang="en-US" sz="1800">
              <a:solidFill>
                <a:srgbClr val="0F0A07"/>
              </a:solidFill>
              <a:effectLst/>
              <a:latin typeface="Arial" panose="020B0604020202020204" pitchFamily="34" charset="0"/>
            </a:endParaRPr>
          </a:p>
          <a:p>
            <a:pPr marL="0" indent="0" algn="l" rtl="0">
              <a:lnSpc>
                <a:spcPct val="100000"/>
              </a:lnSpc>
              <a:buNone/>
            </a:pPr>
            <a:r>
              <a:rPr lang="en-US" sz="1800">
                <a:solidFill>
                  <a:srgbClr val="0F0A07"/>
                </a:solidFill>
                <a:effectLst/>
                <a:latin typeface="Arial"/>
                <a:cs typeface="Arial"/>
              </a:rPr>
              <a:t>We have taken care to craft a resource that builds on children’s and families’ experiences and is informed by our organizational </a:t>
            </a:r>
            <a:r>
              <a:rPr lang="en-US">
                <a:solidFill>
                  <a:srgbClr val="0F0A07"/>
                </a:solidFill>
                <a:latin typeface="Arial"/>
                <a:cs typeface="Arial"/>
              </a:rPr>
              <a:t>values</a:t>
            </a:r>
            <a:r>
              <a:rPr lang="en-US" sz="1800">
                <a:solidFill>
                  <a:srgbClr val="0F0A07"/>
                </a:solidFill>
                <a:effectLst/>
                <a:latin typeface="Arial"/>
                <a:cs typeface="Arial"/>
              </a:rPr>
              <a:t> and reputable resources already used by educators.</a:t>
            </a:r>
            <a:endParaRPr lang="en-US">
              <a:latin typeface="Arial"/>
              <a:cs typeface="Arial"/>
            </a:endParaRPr>
          </a:p>
        </p:txBody>
      </p:sp>
    </p:spTree>
    <p:extLst>
      <p:ext uri="{BB962C8B-B14F-4D97-AF65-F5344CB8AC3E}">
        <p14:creationId xmlns:p14="http://schemas.microsoft.com/office/powerpoint/2010/main" val="225772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BF6-5C5C-C911-FC9C-4FFF5AC7FCFB}"/>
              </a:ext>
            </a:extLst>
          </p:cNvPr>
          <p:cNvSpPr>
            <a:spLocks noGrp="1"/>
          </p:cNvSpPr>
          <p:nvPr>
            <p:ph type="title"/>
          </p:nvPr>
        </p:nvSpPr>
        <p:spPr/>
        <p:txBody>
          <a:bodyPr/>
          <a:lstStyle/>
          <a:p>
            <a:r>
              <a:rPr lang="en-US"/>
              <a:t>For assemblies or group sessions</a:t>
            </a:r>
            <a:endParaRPr lang="en-GB"/>
          </a:p>
        </p:txBody>
      </p:sp>
      <p:sp>
        <p:nvSpPr>
          <p:cNvPr id="5" name="Rounded Rectangle 4">
            <a:extLst>
              <a:ext uri="{FF2B5EF4-FFF2-40B4-BE49-F238E27FC236}">
                <a16:creationId xmlns:a16="http://schemas.microsoft.com/office/drawing/2014/main" id="{25339AB5-71C9-88B6-A350-D0536E02B647}"/>
              </a:ext>
            </a:extLst>
          </p:cNvPr>
          <p:cNvSpPr/>
          <p:nvPr/>
        </p:nvSpPr>
        <p:spPr>
          <a:xfrm>
            <a:off x="5856478" y="2569499"/>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spTree>
    <p:extLst>
      <p:ext uri="{BB962C8B-B14F-4D97-AF65-F5344CB8AC3E}">
        <p14:creationId xmlns:p14="http://schemas.microsoft.com/office/powerpoint/2010/main" val="240300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461F7-E664-D83C-BC24-9304A4B00B05}"/>
              </a:ext>
            </a:extLst>
          </p:cNvPr>
          <p:cNvSpPr>
            <a:spLocks noGrp="1"/>
          </p:cNvSpPr>
          <p:nvPr>
            <p:ph type="title"/>
          </p:nvPr>
        </p:nvSpPr>
        <p:spPr>
          <a:xfrm>
            <a:off x="479426" y="494158"/>
            <a:ext cx="4722447" cy="639837"/>
          </a:xfrm>
        </p:spPr>
        <p:txBody>
          <a:bodyPr/>
          <a:lstStyle/>
          <a:p>
            <a:r>
              <a:rPr lang="en-GB"/>
              <a:t>This month we are in…</a:t>
            </a:r>
          </a:p>
        </p:txBody>
      </p:sp>
      <p:grpSp>
        <p:nvGrpSpPr>
          <p:cNvPr id="208" name="Group 207">
            <a:extLst>
              <a:ext uri="{FF2B5EF4-FFF2-40B4-BE49-F238E27FC236}">
                <a16:creationId xmlns:a16="http://schemas.microsoft.com/office/drawing/2014/main" id="{E3AD18C2-159E-3F0E-6568-D4DE426EE618}"/>
              </a:ext>
            </a:extLst>
          </p:cNvPr>
          <p:cNvGrpSpPr/>
          <p:nvPr/>
        </p:nvGrpSpPr>
        <p:grpSpPr>
          <a:xfrm>
            <a:off x="1842851" y="1491916"/>
            <a:ext cx="8548682" cy="5085684"/>
            <a:chOff x="2365940" y="1543224"/>
            <a:chExt cx="7502503" cy="4463304"/>
          </a:xfrm>
          <a:solidFill>
            <a:schemeClr val="accent1"/>
          </a:solidFill>
        </p:grpSpPr>
        <p:grpSp>
          <p:nvGrpSpPr>
            <p:cNvPr id="4" name="Group 3">
              <a:extLst>
                <a:ext uri="{FF2B5EF4-FFF2-40B4-BE49-F238E27FC236}">
                  <a16:creationId xmlns:a16="http://schemas.microsoft.com/office/drawing/2014/main" id="{5E21A208-790B-4F52-5565-C6750091B40B}"/>
                </a:ext>
              </a:extLst>
            </p:cNvPr>
            <p:cNvGrpSpPr/>
            <p:nvPr/>
          </p:nvGrpSpPr>
          <p:grpSpPr>
            <a:xfrm>
              <a:off x="2365940" y="1813909"/>
              <a:ext cx="6839324" cy="4192619"/>
              <a:chOff x="3566987" y="2090281"/>
              <a:chExt cx="7219950" cy="4425950"/>
            </a:xfrm>
            <a:grpFill/>
          </p:grpSpPr>
          <p:sp>
            <p:nvSpPr>
              <p:cNvPr id="5" name="Freeform 259">
                <a:extLst>
                  <a:ext uri="{FF2B5EF4-FFF2-40B4-BE49-F238E27FC236}">
                    <a16:creationId xmlns:a16="http://schemas.microsoft.com/office/drawing/2014/main" id="{09A5C484-E9FC-B901-B625-9BE1BD08DBD1}"/>
                  </a:ext>
                </a:extLst>
              </p:cNvPr>
              <p:cNvSpPr>
                <a:spLocks/>
              </p:cNvSpPr>
              <p:nvPr/>
            </p:nvSpPr>
            <p:spPr bwMode="auto">
              <a:xfrm>
                <a:off x="8405687" y="5236706"/>
                <a:ext cx="150812" cy="349250"/>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 name="Freeform 270">
                <a:extLst>
                  <a:ext uri="{FF2B5EF4-FFF2-40B4-BE49-F238E27FC236}">
                    <a16:creationId xmlns:a16="http://schemas.microsoft.com/office/drawing/2014/main" id="{DD4EC16D-A3C4-CA59-546E-8AF0448EB779}"/>
                  </a:ext>
                </a:extLst>
              </p:cNvPr>
              <p:cNvSpPr>
                <a:spLocks/>
              </p:cNvSpPr>
              <p:nvPr/>
            </p:nvSpPr>
            <p:spPr bwMode="auto">
              <a:xfrm>
                <a:off x="9605837" y="4806493"/>
                <a:ext cx="219075" cy="268288"/>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 name="Freeform 271">
                <a:extLst>
                  <a:ext uri="{FF2B5EF4-FFF2-40B4-BE49-F238E27FC236}">
                    <a16:creationId xmlns:a16="http://schemas.microsoft.com/office/drawing/2014/main" id="{866B621D-8BFF-8C30-72DC-124E550B5EB5}"/>
                  </a:ext>
                </a:extLst>
              </p:cNvPr>
              <p:cNvSpPr>
                <a:spLocks/>
              </p:cNvSpPr>
              <p:nvPr/>
            </p:nvSpPr>
            <p:spPr bwMode="auto">
              <a:xfrm>
                <a:off x="9905874" y="4758868"/>
                <a:ext cx="204788" cy="268288"/>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274">
                <a:extLst>
                  <a:ext uri="{FF2B5EF4-FFF2-40B4-BE49-F238E27FC236}">
                    <a16:creationId xmlns:a16="http://schemas.microsoft.com/office/drawing/2014/main" id="{32A2A94F-F421-5E68-0D26-4940E9979540}"/>
                  </a:ext>
                </a:extLst>
              </p:cNvPr>
              <p:cNvSpPr>
                <a:spLocks/>
              </p:cNvSpPr>
              <p:nvPr/>
            </p:nvSpPr>
            <p:spPr bwMode="auto">
              <a:xfrm>
                <a:off x="10110662" y="4898568"/>
                <a:ext cx="127000" cy="176213"/>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 name="Freeform 275">
                <a:extLst>
                  <a:ext uri="{FF2B5EF4-FFF2-40B4-BE49-F238E27FC236}">
                    <a16:creationId xmlns:a16="http://schemas.microsoft.com/office/drawing/2014/main" id="{E4B7F811-088D-2D24-1223-95FF62D25BD7}"/>
                  </a:ext>
                </a:extLst>
              </p:cNvPr>
              <p:cNvSpPr>
                <a:spLocks/>
              </p:cNvSpPr>
              <p:nvPr/>
            </p:nvSpPr>
            <p:spPr bwMode="auto">
              <a:xfrm>
                <a:off x="9820149" y="5097006"/>
                <a:ext cx="239713" cy="61912"/>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 name="Freeform 277">
                <a:extLst>
                  <a:ext uri="{FF2B5EF4-FFF2-40B4-BE49-F238E27FC236}">
                    <a16:creationId xmlns:a16="http://schemas.microsoft.com/office/drawing/2014/main" id="{E5AB1969-6EE5-48D8-BA3D-4648C9552655}"/>
                  </a:ext>
                </a:extLst>
              </p:cNvPr>
              <p:cNvSpPr>
                <a:spLocks/>
              </p:cNvSpPr>
              <p:nvPr/>
            </p:nvSpPr>
            <p:spPr bwMode="auto">
              <a:xfrm>
                <a:off x="5425949" y="4360406"/>
                <a:ext cx="250825" cy="79375"/>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 name="Freeform 278">
                <a:extLst>
                  <a:ext uri="{FF2B5EF4-FFF2-40B4-BE49-F238E27FC236}">
                    <a16:creationId xmlns:a16="http://schemas.microsoft.com/office/drawing/2014/main" id="{2E22531B-7FCA-65C3-D329-55EE04A314EB}"/>
                  </a:ext>
                </a:extLst>
              </p:cNvPr>
              <p:cNvSpPr>
                <a:spLocks/>
              </p:cNvSpPr>
              <p:nvPr/>
            </p:nvSpPr>
            <p:spPr bwMode="auto">
              <a:xfrm>
                <a:off x="5676774" y="4447718"/>
                <a:ext cx="155575" cy="49213"/>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 name="Freeform 282">
                <a:extLst>
                  <a:ext uri="{FF2B5EF4-FFF2-40B4-BE49-F238E27FC236}">
                    <a16:creationId xmlns:a16="http://schemas.microsoft.com/office/drawing/2014/main" id="{F594306C-BD52-4A49-6541-FF7634F8D739}"/>
                  </a:ext>
                </a:extLst>
              </p:cNvPr>
              <p:cNvSpPr>
                <a:spLocks/>
              </p:cNvSpPr>
              <p:nvPr/>
            </p:nvSpPr>
            <p:spPr bwMode="auto">
              <a:xfrm>
                <a:off x="8358062" y="3939718"/>
                <a:ext cx="34925" cy="7938"/>
              </a:xfrm>
              <a:custGeom>
                <a:avLst/>
                <a:gdLst>
                  <a:gd name="T0" fmla="*/ 24 w 30"/>
                  <a:gd name="T1" fmla="*/ 0 h 6"/>
                  <a:gd name="T2" fmla="*/ 30 w 30"/>
                  <a:gd name="T3" fmla="*/ 0 h 6"/>
                  <a:gd name="T4" fmla="*/ 0 w 30"/>
                  <a:gd name="T5" fmla="*/ 6 h 6"/>
                  <a:gd name="T6" fmla="*/ 24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 name="Rectangle 283">
                <a:extLst>
                  <a:ext uri="{FF2B5EF4-FFF2-40B4-BE49-F238E27FC236}">
                    <a16:creationId xmlns:a16="http://schemas.microsoft.com/office/drawing/2014/main" id="{C3ACC361-5370-48D5-7F12-2E6188266CE9}"/>
                  </a:ext>
                </a:extLst>
              </p:cNvPr>
              <p:cNvSpPr>
                <a:spLocks noChangeArrowheads="1"/>
              </p:cNvSpPr>
              <p:nvPr/>
            </p:nvSpPr>
            <p:spPr bwMode="auto">
              <a:xfrm>
                <a:off x="8231062" y="4174668"/>
                <a:ext cx="0" cy="3175"/>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 name="Freeform 285">
                <a:extLst>
                  <a:ext uri="{FF2B5EF4-FFF2-40B4-BE49-F238E27FC236}">
                    <a16:creationId xmlns:a16="http://schemas.microsoft.com/office/drawing/2014/main" id="{E4369D2E-1CC1-6B6A-AC77-F772CE932C1A}"/>
                  </a:ext>
                </a:extLst>
              </p:cNvPr>
              <p:cNvSpPr>
                <a:spLocks/>
              </p:cNvSpPr>
              <p:nvPr/>
            </p:nvSpPr>
            <p:spPr bwMode="auto">
              <a:xfrm>
                <a:off x="8221537" y="3939718"/>
                <a:ext cx="163512" cy="147638"/>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 name="Freeform 286">
                <a:extLst>
                  <a:ext uri="{FF2B5EF4-FFF2-40B4-BE49-F238E27FC236}">
                    <a16:creationId xmlns:a16="http://schemas.microsoft.com/office/drawing/2014/main" id="{26076CBE-37D1-326D-7AB2-FB7E2816F6D6}"/>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6" name="Freeform 287">
                <a:extLst>
                  <a:ext uri="{FF2B5EF4-FFF2-40B4-BE49-F238E27FC236}">
                    <a16:creationId xmlns:a16="http://schemas.microsoft.com/office/drawing/2014/main" id="{D9A463D7-3D34-D4F0-39E6-DB5C71BB34AB}"/>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7" name="Freeform 288">
                <a:extLst>
                  <a:ext uri="{FF2B5EF4-FFF2-40B4-BE49-F238E27FC236}">
                    <a16:creationId xmlns:a16="http://schemas.microsoft.com/office/drawing/2014/main" id="{6EBFE432-D19C-7BF5-5348-8D8D462107E6}"/>
                  </a:ext>
                </a:extLst>
              </p:cNvPr>
              <p:cNvSpPr>
                <a:spLocks/>
              </p:cNvSpPr>
              <p:nvPr/>
            </p:nvSpPr>
            <p:spPr bwMode="auto">
              <a:xfrm>
                <a:off x="8596187" y="4277856"/>
                <a:ext cx="107950" cy="77787"/>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8" name="Freeform 289">
                <a:extLst>
                  <a:ext uri="{FF2B5EF4-FFF2-40B4-BE49-F238E27FC236}">
                    <a16:creationId xmlns:a16="http://schemas.microsoft.com/office/drawing/2014/main" id="{DDAFEEA2-D80F-929B-4E9B-351E326EE2CC}"/>
                  </a:ext>
                </a:extLst>
              </p:cNvPr>
              <p:cNvSpPr>
                <a:spLocks/>
              </p:cNvSpPr>
              <p:nvPr/>
            </p:nvSpPr>
            <p:spPr bwMode="auto">
              <a:xfrm>
                <a:off x="8612062" y="4308018"/>
                <a:ext cx="171450" cy="219075"/>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9" name="Freeform 290">
                <a:extLst>
                  <a:ext uri="{FF2B5EF4-FFF2-40B4-BE49-F238E27FC236}">
                    <a16:creationId xmlns:a16="http://schemas.microsoft.com/office/drawing/2014/main" id="{58B329ED-F864-3D2D-E50F-3636F7034D9B}"/>
                  </a:ext>
                </a:extLst>
              </p:cNvPr>
              <p:cNvSpPr>
                <a:spLocks/>
              </p:cNvSpPr>
              <p:nvPr/>
            </p:nvSpPr>
            <p:spPr bwMode="auto">
              <a:xfrm>
                <a:off x="8400924" y="4450893"/>
                <a:ext cx="239713" cy="165100"/>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0" name="Freeform 291">
                <a:extLst>
                  <a:ext uri="{FF2B5EF4-FFF2-40B4-BE49-F238E27FC236}">
                    <a16:creationId xmlns:a16="http://schemas.microsoft.com/office/drawing/2014/main" id="{23811B5B-BA67-1A59-9D2A-365A222EAFCB}"/>
                  </a:ext>
                </a:extLst>
              </p:cNvPr>
              <p:cNvSpPr>
                <a:spLocks/>
              </p:cNvSpPr>
              <p:nvPr/>
            </p:nvSpPr>
            <p:spPr bwMode="auto">
              <a:xfrm>
                <a:off x="8231062" y="4087356"/>
                <a:ext cx="446087" cy="425450"/>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1" name="Freeform 292">
                <a:extLst>
                  <a:ext uri="{FF2B5EF4-FFF2-40B4-BE49-F238E27FC236}">
                    <a16:creationId xmlns:a16="http://schemas.microsoft.com/office/drawing/2014/main" id="{6EF3A718-7C35-5A95-0F4F-85E42AA7FC2C}"/>
                  </a:ext>
                </a:extLst>
              </p:cNvPr>
              <p:cNvSpPr>
                <a:spLocks/>
              </p:cNvSpPr>
              <p:nvPr/>
            </p:nvSpPr>
            <p:spPr bwMode="auto">
              <a:xfrm>
                <a:off x="8612062" y="4355643"/>
                <a:ext cx="71437" cy="95250"/>
              </a:xfrm>
              <a:custGeom>
                <a:avLst/>
                <a:gdLst>
                  <a:gd name="T0" fmla="*/ 0 w 10"/>
                  <a:gd name="T1" fmla="*/ 12 h 12"/>
                  <a:gd name="T2" fmla="*/ 4 w 10"/>
                  <a:gd name="T3" fmla="*/ 11 h 12"/>
                  <a:gd name="T4" fmla="*/ 9 w 10"/>
                  <a:gd name="T5" fmla="*/ 7 h 12"/>
                  <a:gd name="T6" fmla="*/ 10 w 10"/>
                  <a:gd name="T7" fmla="*/ 0 h 12"/>
                  <a:gd name="T8" fmla="*/ 9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2" name="Freeform 293">
                <a:extLst>
                  <a:ext uri="{FF2B5EF4-FFF2-40B4-BE49-F238E27FC236}">
                    <a16:creationId xmlns:a16="http://schemas.microsoft.com/office/drawing/2014/main" id="{BFAA36AA-4CBB-FBEB-F737-473371576F7E}"/>
                  </a:ext>
                </a:extLst>
              </p:cNvPr>
              <p:cNvSpPr>
                <a:spLocks/>
              </p:cNvSpPr>
              <p:nvPr/>
            </p:nvSpPr>
            <p:spPr bwMode="auto">
              <a:xfrm>
                <a:off x="8307262" y="3930193"/>
                <a:ext cx="225425" cy="254000"/>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3" name="Freeform 294">
                <a:extLst>
                  <a:ext uri="{FF2B5EF4-FFF2-40B4-BE49-F238E27FC236}">
                    <a16:creationId xmlns:a16="http://schemas.microsoft.com/office/drawing/2014/main" id="{7FE8FADC-CC96-5FF6-3E20-3F7638AAFE91}"/>
                  </a:ext>
                </a:extLst>
              </p:cNvPr>
              <p:cNvSpPr>
                <a:spLocks/>
              </p:cNvSpPr>
              <p:nvPr/>
            </p:nvSpPr>
            <p:spPr bwMode="auto">
              <a:xfrm>
                <a:off x="8435849" y="3861931"/>
                <a:ext cx="425450" cy="431800"/>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4" name="Freeform 295">
                <a:extLst>
                  <a:ext uri="{FF2B5EF4-FFF2-40B4-BE49-F238E27FC236}">
                    <a16:creationId xmlns:a16="http://schemas.microsoft.com/office/drawing/2014/main" id="{9CB7B891-BCD4-B8C0-A6C8-EEEC22C9D509}"/>
                  </a:ext>
                </a:extLst>
              </p:cNvPr>
              <p:cNvSpPr>
                <a:spLocks/>
              </p:cNvSpPr>
              <p:nvPr/>
            </p:nvSpPr>
            <p:spPr bwMode="auto">
              <a:xfrm>
                <a:off x="8812087" y="3947656"/>
                <a:ext cx="368300" cy="385762"/>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5" name="Freeform 296">
                <a:extLst>
                  <a:ext uri="{FF2B5EF4-FFF2-40B4-BE49-F238E27FC236}">
                    <a16:creationId xmlns:a16="http://schemas.microsoft.com/office/drawing/2014/main" id="{30A82BE8-B5CD-0AA0-CE1C-37D7113013BE}"/>
                  </a:ext>
                </a:extLst>
              </p:cNvPr>
              <p:cNvSpPr>
                <a:spLocks/>
              </p:cNvSpPr>
              <p:nvPr/>
            </p:nvSpPr>
            <p:spPr bwMode="auto">
              <a:xfrm>
                <a:off x="8966074" y="3985756"/>
                <a:ext cx="654050" cy="749300"/>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6" name="Freeform 297">
                <a:extLst>
                  <a:ext uri="{FF2B5EF4-FFF2-40B4-BE49-F238E27FC236}">
                    <a16:creationId xmlns:a16="http://schemas.microsoft.com/office/drawing/2014/main" id="{832C9F70-D8A6-D91B-F88C-8B34DA275084}"/>
                  </a:ext>
                </a:extLst>
              </p:cNvPr>
              <p:cNvSpPr>
                <a:spLocks/>
              </p:cNvSpPr>
              <p:nvPr/>
            </p:nvSpPr>
            <p:spPr bwMode="auto">
              <a:xfrm>
                <a:off x="8799387" y="3901618"/>
                <a:ext cx="325437" cy="266700"/>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7" name="Freeform 301">
                <a:extLst>
                  <a:ext uri="{FF2B5EF4-FFF2-40B4-BE49-F238E27FC236}">
                    <a16:creationId xmlns:a16="http://schemas.microsoft.com/office/drawing/2014/main" id="{08FB73C0-0EF0-ACDD-FDFB-ECD5E616C71F}"/>
                  </a:ext>
                </a:extLst>
              </p:cNvPr>
              <p:cNvSpPr>
                <a:spLocks/>
              </p:cNvSpPr>
              <p:nvPr/>
            </p:nvSpPr>
            <p:spPr bwMode="auto">
              <a:xfrm>
                <a:off x="7959599" y="3239631"/>
                <a:ext cx="211138" cy="212725"/>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8" name="Freeform 302">
                <a:extLst>
                  <a:ext uri="{FF2B5EF4-FFF2-40B4-BE49-F238E27FC236}">
                    <a16:creationId xmlns:a16="http://schemas.microsoft.com/office/drawing/2014/main" id="{4F9D951A-A4B3-2FD6-9CFD-3BC6FF710BBA}"/>
                  </a:ext>
                </a:extLst>
              </p:cNvPr>
              <p:cNvSpPr>
                <a:spLocks/>
              </p:cNvSpPr>
              <p:nvPr/>
            </p:nvSpPr>
            <p:spPr bwMode="auto">
              <a:xfrm>
                <a:off x="7908799" y="3152318"/>
                <a:ext cx="171450" cy="109538"/>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9" name="Freeform 303">
                <a:extLst>
                  <a:ext uri="{FF2B5EF4-FFF2-40B4-BE49-F238E27FC236}">
                    <a16:creationId xmlns:a16="http://schemas.microsoft.com/office/drawing/2014/main" id="{5A0C7294-B804-6AA7-4D89-52E69A9C3F72}"/>
                  </a:ext>
                </a:extLst>
              </p:cNvPr>
              <p:cNvSpPr>
                <a:spLocks/>
              </p:cNvSpPr>
              <p:nvPr/>
            </p:nvSpPr>
            <p:spPr bwMode="auto">
              <a:xfrm>
                <a:off x="7092824" y="4615993"/>
                <a:ext cx="171450" cy="142875"/>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0" name="Freeform 304">
                <a:extLst>
                  <a:ext uri="{FF2B5EF4-FFF2-40B4-BE49-F238E27FC236}">
                    <a16:creationId xmlns:a16="http://schemas.microsoft.com/office/drawing/2014/main" id="{F88638F5-1D3B-4BE7-0FBA-C56119555592}"/>
                  </a:ext>
                </a:extLst>
              </p:cNvPr>
              <p:cNvSpPr>
                <a:spLocks/>
              </p:cNvSpPr>
              <p:nvPr/>
            </p:nvSpPr>
            <p:spPr bwMode="auto">
              <a:xfrm>
                <a:off x="7049962" y="4512806"/>
                <a:ext cx="134937" cy="112712"/>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1" name="Freeform 305">
                <a:extLst>
                  <a:ext uri="{FF2B5EF4-FFF2-40B4-BE49-F238E27FC236}">
                    <a16:creationId xmlns:a16="http://schemas.microsoft.com/office/drawing/2014/main" id="{6674E786-FEBC-FE15-6B90-6B72A5A44460}"/>
                  </a:ext>
                </a:extLst>
              </p:cNvPr>
              <p:cNvSpPr>
                <a:spLocks/>
              </p:cNvSpPr>
              <p:nvPr/>
            </p:nvSpPr>
            <p:spPr bwMode="auto">
              <a:xfrm>
                <a:off x="7057899" y="4239756"/>
                <a:ext cx="269875" cy="320675"/>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2" name="Freeform 306">
                <a:extLst>
                  <a:ext uri="{FF2B5EF4-FFF2-40B4-BE49-F238E27FC236}">
                    <a16:creationId xmlns:a16="http://schemas.microsoft.com/office/drawing/2014/main" id="{DA1D055B-D9F1-B0F1-4A4F-615F9066398C}"/>
                  </a:ext>
                </a:extLst>
              </p:cNvPr>
              <p:cNvSpPr>
                <a:spLocks/>
              </p:cNvSpPr>
              <p:nvPr/>
            </p:nvSpPr>
            <p:spPr bwMode="auto">
              <a:xfrm>
                <a:off x="7986587" y="4104818"/>
                <a:ext cx="255587" cy="276225"/>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3" name="Freeform 307">
                <a:extLst>
                  <a:ext uri="{FF2B5EF4-FFF2-40B4-BE49-F238E27FC236}">
                    <a16:creationId xmlns:a16="http://schemas.microsoft.com/office/drawing/2014/main" id="{000E481D-0E4B-3899-C039-C79F59831D60}"/>
                  </a:ext>
                </a:extLst>
              </p:cNvPr>
              <p:cNvSpPr>
                <a:spLocks/>
              </p:cNvSpPr>
              <p:nvPr/>
            </p:nvSpPr>
            <p:spPr bwMode="auto">
              <a:xfrm>
                <a:off x="7637337" y="4057193"/>
                <a:ext cx="371475" cy="393700"/>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4" name="Freeform 308">
                <a:extLst>
                  <a:ext uri="{FF2B5EF4-FFF2-40B4-BE49-F238E27FC236}">
                    <a16:creationId xmlns:a16="http://schemas.microsoft.com/office/drawing/2014/main" id="{D713D4B8-E67F-55BB-5BAA-49FC7E5B5110}"/>
                  </a:ext>
                </a:extLst>
              </p:cNvPr>
              <p:cNvSpPr>
                <a:spLocks/>
              </p:cNvSpPr>
              <p:nvPr/>
            </p:nvSpPr>
            <p:spPr bwMode="auto">
              <a:xfrm>
                <a:off x="7602412" y="3939718"/>
                <a:ext cx="93662" cy="195263"/>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5" name="Freeform 309">
                <a:extLst>
                  <a:ext uri="{FF2B5EF4-FFF2-40B4-BE49-F238E27FC236}">
                    <a16:creationId xmlns:a16="http://schemas.microsoft.com/office/drawing/2014/main" id="{891C98F8-72B7-2E51-2A6A-A335C1321A6D}"/>
                  </a:ext>
                </a:extLst>
              </p:cNvPr>
              <p:cNvSpPr>
                <a:spLocks/>
              </p:cNvSpPr>
              <p:nvPr/>
            </p:nvSpPr>
            <p:spPr bwMode="auto">
              <a:xfrm>
                <a:off x="7145212" y="3985756"/>
                <a:ext cx="268287" cy="230187"/>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6" name="Freeform 310">
                <a:extLst>
                  <a:ext uri="{FF2B5EF4-FFF2-40B4-BE49-F238E27FC236}">
                    <a16:creationId xmlns:a16="http://schemas.microsoft.com/office/drawing/2014/main" id="{0B956C25-7DC4-90EB-9142-B551A8A30C50}"/>
                  </a:ext>
                </a:extLst>
              </p:cNvPr>
              <p:cNvSpPr>
                <a:spLocks/>
              </p:cNvSpPr>
              <p:nvPr/>
            </p:nvSpPr>
            <p:spPr bwMode="auto">
              <a:xfrm>
                <a:off x="7064249" y="4215943"/>
                <a:ext cx="185738" cy="179388"/>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7" name="Freeform 311">
                <a:extLst>
                  <a:ext uri="{FF2B5EF4-FFF2-40B4-BE49-F238E27FC236}">
                    <a16:creationId xmlns:a16="http://schemas.microsoft.com/office/drawing/2014/main" id="{9B707A48-9516-A719-E6F3-37097A772F36}"/>
                  </a:ext>
                </a:extLst>
              </p:cNvPr>
              <p:cNvSpPr>
                <a:spLocks/>
              </p:cNvSpPr>
              <p:nvPr/>
            </p:nvSpPr>
            <p:spPr bwMode="auto">
              <a:xfrm>
                <a:off x="7073774" y="4615993"/>
                <a:ext cx="55563" cy="47625"/>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8" name="Freeform 312">
                <a:extLst>
                  <a:ext uri="{FF2B5EF4-FFF2-40B4-BE49-F238E27FC236}">
                    <a16:creationId xmlns:a16="http://schemas.microsoft.com/office/drawing/2014/main" id="{8E582FCD-9105-1DC2-D062-8DBB2DB30D2E}"/>
                  </a:ext>
                </a:extLst>
              </p:cNvPr>
              <p:cNvSpPr>
                <a:spLocks/>
              </p:cNvSpPr>
              <p:nvPr/>
            </p:nvSpPr>
            <p:spPr bwMode="auto">
              <a:xfrm>
                <a:off x="7931024" y="4342943"/>
                <a:ext cx="366713" cy="501650"/>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9" name="Freeform 313">
                <a:extLst>
                  <a:ext uri="{FF2B5EF4-FFF2-40B4-BE49-F238E27FC236}">
                    <a16:creationId xmlns:a16="http://schemas.microsoft.com/office/drawing/2014/main" id="{1087B466-8850-CF5F-8704-DBC84AAED259}"/>
                  </a:ext>
                </a:extLst>
              </p:cNvPr>
              <p:cNvSpPr>
                <a:spLocks/>
              </p:cNvSpPr>
              <p:nvPr/>
            </p:nvSpPr>
            <p:spPr bwMode="auto">
              <a:xfrm>
                <a:off x="7249987" y="4671556"/>
                <a:ext cx="134937" cy="149225"/>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0" name="Freeform 314">
                <a:extLst>
                  <a:ext uri="{FF2B5EF4-FFF2-40B4-BE49-F238E27FC236}">
                    <a16:creationId xmlns:a16="http://schemas.microsoft.com/office/drawing/2014/main" id="{F92B1A7E-153F-EDE1-8B0F-F735A66E9FFE}"/>
                  </a:ext>
                </a:extLst>
              </p:cNvPr>
              <p:cNvSpPr>
                <a:spLocks/>
              </p:cNvSpPr>
              <p:nvPr/>
            </p:nvSpPr>
            <p:spPr bwMode="auto">
              <a:xfrm>
                <a:off x="7180137" y="4727118"/>
                <a:ext cx="96837" cy="93663"/>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1" name="Freeform 315">
                <a:extLst>
                  <a:ext uri="{FF2B5EF4-FFF2-40B4-BE49-F238E27FC236}">
                    <a16:creationId xmlns:a16="http://schemas.microsoft.com/office/drawing/2014/main" id="{EA1FCEB5-41F1-4632-92FF-27E59C665F95}"/>
                  </a:ext>
                </a:extLst>
              </p:cNvPr>
              <p:cNvSpPr>
                <a:spLocks/>
              </p:cNvSpPr>
              <p:nvPr/>
            </p:nvSpPr>
            <p:spPr bwMode="auto">
              <a:xfrm>
                <a:off x="7135687" y="4696956"/>
                <a:ext cx="71437" cy="68262"/>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2" name="Rectangle 316">
                <a:extLst>
                  <a:ext uri="{FF2B5EF4-FFF2-40B4-BE49-F238E27FC236}">
                    <a16:creationId xmlns:a16="http://schemas.microsoft.com/office/drawing/2014/main" id="{9F4BEA49-8518-BA76-87BD-7AA63748927F}"/>
                  </a:ext>
                </a:extLst>
              </p:cNvPr>
              <p:cNvSpPr>
                <a:spLocks noChangeArrowheads="1"/>
              </p:cNvSpPr>
              <p:nvPr/>
            </p:nvSpPr>
            <p:spPr bwMode="auto">
              <a:xfrm>
                <a:off x="7242049" y="4215943"/>
                <a:ext cx="7938" cy="23813"/>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3" name="Freeform 317">
                <a:extLst>
                  <a:ext uri="{FF2B5EF4-FFF2-40B4-BE49-F238E27FC236}">
                    <a16:creationId xmlns:a16="http://schemas.microsoft.com/office/drawing/2014/main" id="{61A3991D-C1CC-C191-E749-B0184957EB4F}"/>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4" name="Freeform 318">
                <a:extLst>
                  <a:ext uri="{FF2B5EF4-FFF2-40B4-BE49-F238E27FC236}">
                    <a16:creationId xmlns:a16="http://schemas.microsoft.com/office/drawing/2014/main" id="{8869BDDA-2855-F272-8F7F-D4E30CF26060}"/>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5" name="Freeform 327">
                <a:extLst>
                  <a:ext uri="{FF2B5EF4-FFF2-40B4-BE49-F238E27FC236}">
                    <a16:creationId xmlns:a16="http://schemas.microsoft.com/office/drawing/2014/main" id="{F14C00DF-AB67-351B-DEE6-B770CA37C499}"/>
                  </a:ext>
                </a:extLst>
              </p:cNvPr>
              <p:cNvSpPr>
                <a:spLocks/>
              </p:cNvSpPr>
              <p:nvPr/>
            </p:nvSpPr>
            <p:spPr bwMode="auto">
              <a:xfrm>
                <a:off x="8561262" y="3930193"/>
                <a:ext cx="22225" cy="17463"/>
              </a:xfrm>
              <a:custGeom>
                <a:avLst/>
                <a:gdLst>
                  <a:gd name="T0" fmla="*/ 0 w 18"/>
                  <a:gd name="T1" fmla="*/ 0 h 12"/>
                  <a:gd name="T2" fmla="*/ 18 w 18"/>
                  <a:gd name="T3" fmla="*/ 12 h 12"/>
                  <a:gd name="T4" fmla="*/ 18 w 18"/>
                  <a:gd name="T5" fmla="*/ 12 h 12"/>
                  <a:gd name="T6" fmla="*/ 6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6" name="Freeform 328">
                <a:extLst>
                  <a:ext uri="{FF2B5EF4-FFF2-40B4-BE49-F238E27FC236}">
                    <a16:creationId xmlns:a16="http://schemas.microsoft.com/office/drawing/2014/main" id="{5F2BB524-8F32-627D-4859-32881594ECE6}"/>
                  </a:ext>
                </a:extLst>
              </p:cNvPr>
              <p:cNvSpPr>
                <a:spLocks/>
              </p:cNvSpPr>
              <p:nvPr/>
            </p:nvSpPr>
            <p:spPr bwMode="auto">
              <a:xfrm>
                <a:off x="8527924" y="3892093"/>
                <a:ext cx="12700" cy="25400"/>
              </a:xfrm>
              <a:custGeom>
                <a:avLst/>
                <a:gdLst>
                  <a:gd name="T0" fmla="*/ 0 w 12"/>
                  <a:gd name="T1" fmla="*/ 0 h 18"/>
                  <a:gd name="T2" fmla="*/ 12 w 12"/>
                  <a:gd name="T3" fmla="*/ 18 h 18"/>
                  <a:gd name="T4" fmla="*/ 12 w 12"/>
                  <a:gd name="T5" fmla="*/ 12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7" name="Freeform 337">
                <a:extLst>
                  <a:ext uri="{FF2B5EF4-FFF2-40B4-BE49-F238E27FC236}">
                    <a16:creationId xmlns:a16="http://schemas.microsoft.com/office/drawing/2014/main" id="{984C1679-02D2-1818-E74F-F7F0656C11E3}"/>
                  </a:ext>
                </a:extLst>
              </p:cNvPr>
              <p:cNvSpPr>
                <a:spLocks/>
              </p:cNvSpPr>
              <p:nvPr/>
            </p:nvSpPr>
            <p:spPr bwMode="auto">
              <a:xfrm>
                <a:off x="8583487" y="3939718"/>
                <a:ext cx="65087" cy="7938"/>
              </a:xfrm>
              <a:custGeom>
                <a:avLst/>
                <a:gdLst>
                  <a:gd name="T0" fmla="*/ 6 w 54"/>
                  <a:gd name="T1" fmla="*/ 6 h 6"/>
                  <a:gd name="T2" fmla="*/ 30 w 54"/>
                  <a:gd name="T3" fmla="*/ 6 h 6"/>
                  <a:gd name="T4" fmla="*/ 54 w 54"/>
                  <a:gd name="T5" fmla="*/ 0 h 6"/>
                  <a:gd name="T6" fmla="*/ 0 w 54"/>
                  <a:gd name="T7" fmla="*/ 6 h 6"/>
                  <a:gd name="T8" fmla="*/ 6 w 54"/>
                  <a:gd name="T9" fmla="*/ 6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8" name="Freeform 338">
                <a:extLst>
                  <a:ext uri="{FF2B5EF4-FFF2-40B4-BE49-F238E27FC236}">
                    <a16:creationId xmlns:a16="http://schemas.microsoft.com/office/drawing/2014/main" id="{BD37C7B6-E8C2-CA16-49DA-BE35E812782C}"/>
                  </a:ext>
                </a:extLst>
              </p:cNvPr>
              <p:cNvSpPr>
                <a:spLocks/>
              </p:cNvSpPr>
              <p:nvPr/>
            </p:nvSpPr>
            <p:spPr bwMode="auto">
              <a:xfrm>
                <a:off x="8485062" y="3277731"/>
                <a:ext cx="915987" cy="714375"/>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9" name="Freeform 339">
                <a:extLst>
                  <a:ext uri="{FF2B5EF4-FFF2-40B4-BE49-F238E27FC236}">
                    <a16:creationId xmlns:a16="http://schemas.microsoft.com/office/drawing/2014/main" id="{37D6150A-C8AC-02CA-4E12-D110B3983B98}"/>
                  </a:ext>
                </a:extLst>
              </p:cNvPr>
              <p:cNvSpPr>
                <a:spLocks/>
              </p:cNvSpPr>
              <p:nvPr/>
            </p:nvSpPr>
            <p:spPr bwMode="auto">
              <a:xfrm>
                <a:off x="8540624" y="3917493"/>
                <a:ext cx="20638" cy="12700"/>
              </a:xfrm>
              <a:custGeom>
                <a:avLst/>
                <a:gdLst>
                  <a:gd name="T0" fmla="*/ 0 w 18"/>
                  <a:gd name="T1" fmla="*/ 0 h 12"/>
                  <a:gd name="T2" fmla="*/ 0 w 18"/>
                  <a:gd name="T3" fmla="*/ 12 h 12"/>
                  <a:gd name="T4" fmla="*/ 18 w 18"/>
                  <a:gd name="T5" fmla="*/ 12 h 12"/>
                  <a:gd name="T6" fmla="*/ 12 w 18"/>
                  <a:gd name="T7" fmla="*/ 12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0" name="Freeform 349">
                <a:extLst>
                  <a:ext uri="{FF2B5EF4-FFF2-40B4-BE49-F238E27FC236}">
                    <a16:creationId xmlns:a16="http://schemas.microsoft.com/office/drawing/2014/main" id="{6232F474-68D1-5ABA-6292-9B3C47D2DE21}"/>
                  </a:ext>
                </a:extLst>
              </p:cNvPr>
              <p:cNvSpPr>
                <a:spLocks/>
              </p:cNvSpPr>
              <p:nvPr/>
            </p:nvSpPr>
            <p:spPr bwMode="auto">
              <a:xfrm>
                <a:off x="7931024" y="3403143"/>
                <a:ext cx="403225" cy="290513"/>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1" name="Freeform 350">
                <a:extLst>
                  <a:ext uri="{FF2B5EF4-FFF2-40B4-BE49-F238E27FC236}">
                    <a16:creationId xmlns:a16="http://schemas.microsoft.com/office/drawing/2014/main" id="{2C90AFF9-84FF-700A-8F6E-935CC07E3668}"/>
                  </a:ext>
                </a:extLst>
              </p:cNvPr>
              <p:cNvSpPr>
                <a:spLocks/>
              </p:cNvSpPr>
              <p:nvPr/>
            </p:nvSpPr>
            <p:spPr bwMode="auto">
              <a:xfrm>
                <a:off x="8164387" y="3403143"/>
                <a:ext cx="49212" cy="31750"/>
              </a:xfrm>
              <a:custGeom>
                <a:avLst/>
                <a:gdLst>
                  <a:gd name="T0" fmla="*/ 36 w 42"/>
                  <a:gd name="T1" fmla="*/ 24 h 24"/>
                  <a:gd name="T2" fmla="*/ 18 w 42"/>
                  <a:gd name="T3" fmla="*/ 0 h 24"/>
                  <a:gd name="T4" fmla="*/ 0 w 42"/>
                  <a:gd name="T5" fmla="*/ 6 h 24"/>
                  <a:gd name="T6" fmla="*/ 42 w 42"/>
                  <a:gd name="T7" fmla="*/ 24 h 24"/>
                  <a:gd name="T8" fmla="*/ 36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2" name="Freeform 356">
                <a:extLst>
                  <a:ext uri="{FF2B5EF4-FFF2-40B4-BE49-F238E27FC236}">
                    <a16:creationId xmlns:a16="http://schemas.microsoft.com/office/drawing/2014/main" id="{34BBCA6B-409D-1CF9-2EA7-E66152C22E45}"/>
                  </a:ext>
                </a:extLst>
              </p:cNvPr>
              <p:cNvSpPr>
                <a:spLocks/>
              </p:cNvSpPr>
              <p:nvPr/>
            </p:nvSpPr>
            <p:spPr bwMode="auto">
              <a:xfrm>
                <a:off x="7943724" y="3712706"/>
                <a:ext cx="158750" cy="149225"/>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3" name="Freeform 357">
                <a:extLst>
                  <a:ext uri="{FF2B5EF4-FFF2-40B4-BE49-F238E27FC236}">
                    <a16:creationId xmlns:a16="http://schemas.microsoft.com/office/drawing/2014/main" id="{02977F18-3195-2D4A-480D-6475C9B8B0F7}"/>
                  </a:ext>
                </a:extLst>
              </p:cNvPr>
              <p:cNvSpPr>
                <a:spLocks/>
              </p:cNvSpPr>
              <p:nvPr/>
            </p:nvSpPr>
            <p:spPr bwMode="auto">
              <a:xfrm>
                <a:off x="7845299" y="3641268"/>
                <a:ext cx="114300" cy="220663"/>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4" name="Freeform 358">
                <a:extLst>
                  <a:ext uri="{FF2B5EF4-FFF2-40B4-BE49-F238E27FC236}">
                    <a16:creationId xmlns:a16="http://schemas.microsoft.com/office/drawing/2014/main" id="{B642FB15-812C-0229-C3AC-87753C737853}"/>
                  </a:ext>
                </a:extLst>
              </p:cNvPr>
              <p:cNvSpPr>
                <a:spLocks/>
              </p:cNvSpPr>
              <p:nvPr/>
            </p:nvSpPr>
            <p:spPr bwMode="auto">
              <a:xfrm>
                <a:off x="7738937" y="3607931"/>
                <a:ext cx="133350" cy="171450"/>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5" name="Freeform 364">
                <a:extLst>
                  <a:ext uri="{FF2B5EF4-FFF2-40B4-BE49-F238E27FC236}">
                    <a16:creationId xmlns:a16="http://schemas.microsoft.com/office/drawing/2014/main" id="{4191489A-98A1-2F0B-2BE9-2A06D9B34DDE}"/>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6" name="Freeform 365">
                <a:extLst>
                  <a:ext uri="{FF2B5EF4-FFF2-40B4-BE49-F238E27FC236}">
                    <a16:creationId xmlns:a16="http://schemas.microsoft.com/office/drawing/2014/main" id="{178E5D61-7D1D-02AD-F7BC-AA429A85A5C2}"/>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7" name="Freeform 366">
                <a:extLst>
                  <a:ext uri="{FF2B5EF4-FFF2-40B4-BE49-F238E27FC236}">
                    <a16:creationId xmlns:a16="http://schemas.microsoft.com/office/drawing/2014/main" id="{409354D3-795E-EDCC-CEA8-9057F8D9DB29}"/>
                  </a:ext>
                </a:extLst>
              </p:cNvPr>
              <p:cNvSpPr>
                <a:spLocks/>
              </p:cNvSpPr>
              <p:nvPr/>
            </p:nvSpPr>
            <p:spPr bwMode="auto">
              <a:xfrm>
                <a:off x="7164262" y="4293731"/>
                <a:ext cx="369887" cy="385762"/>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8" name="Freeform 367">
                <a:extLst>
                  <a:ext uri="{FF2B5EF4-FFF2-40B4-BE49-F238E27FC236}">
                    <a16:creationId xmlns:a16="http://schemas.microsoft.com/office/drawing/2014/main" id="{31DAA1F5-E6C4-4438-97F1-81E27A4129EA}"/>
                  </a:ext>
                </a:extLst>
              </p:cNvPr>
              <p:cNvSpPr>
                <a:spLocks/>
              </p:cNvSpPr>
              <p:nvPr/>
            </p:nvSpPr>
            <p:spPr bwMode="auto">
              <a:xfrm>
                <a:off x="8364412" y="4649331"/>
                <a:ext cx="212725" cy="320675"/>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9" name="Freeform 368">
                <a:extLst>
                  <a:ext uri="{FF2B5EF4-FFF2-40B4-BE49-F238E27FC236}">
                    <a16:creationId xmlns:a16="http://schemas.microsoft.com/office/drawing/2014/main" id="{5A70680E-1D79-0880-F377-C284F85C0E7C}"/>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0" name="Freeform 369">
                <a:extLst>
                  <a:ext uri="{FF2B5EF4-FFF2-40B4-BE49-F238E27FC236}">
                    <a16:creationId xmlns:a16="http://schemas.microsoft.com/office/drawing/2014/main" id="{6F29FBBD-9CAC-1272-5C40-D3D967E94407}"/>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1" name="Freeform 370">
                <a:extLst>
                  <a:ext uri="{FF2B5EF4-FFF2-40B4-BE49-F238E27FC236}">
                    <a16:creationId xmlns:a16="http://schemas.microsoft.com/office/drawing/2014/main" id="{14553AC7-7762-8108-ED61-29AFAE45D529}"/>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2" name="Freeform 371">
                <a:extLst>
                  <a:ext uri="{FF2B5EF4-FFF2-40B4-BE49-F238E27FC236}">
                    <a16:creationId xmlns:a16="http://schemas.microsoft.com/office/drawing/2014/main" id="{BE0D5970-0A95-41B3-F9B2-89DE6D2C4630}"/>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3" name="Freeform 372">
                <a:extLst>
                  <a:ext uri="{FF2B5EF4-FFF2-40B4-BE49-F238E27FC236}">
                    <a16:creationId xmlns:a16="http://schemas.microsoft.com/office/drawing/2014/main" id="{43534974-0EDE-C6D3-DCE9-D9B3FE09488F}"/>
                  </a:ext>
                </a:extLst>
              </p:cNvPr>
              <p:cNvSpPr>
                <a:spLocks/>
              </p:cNvSpPr>
              <p:nvPr/>
            </p:nvSpPr>
            <p:spPr bwMode="auto">
              <a:xfrm>
                <a:off x="7810374" y="5498643"/>
                <a:ext cx="360363" cy="357188"/>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4" name="Freeform 373">
                <a:extLst>
                  <a:ext uri="{FF2B5EF4-FFF2-40B4-BE49-F238E27FC236}">
                    <a16:creationId xmlns:a16="http://schemas.microsoft.com/office/drawing/2014/main" id="{E979CF91-30F4-F977-5F0C-4F9A37F3BCD6}"/>
                  </a:ext>
                </a:extLst>
              </p:cNvPr>
              <p:cNvSpPr>
                <a:spLocks/>
              </p:cNvSpPr>
              <p:nvPr/>
            </p:nvSpPr>
            <p:spPr bwMode="auto">
              <a:xfrm>
                <a:off x="7888162" y="5381168"/>
                <a:ext cx="214312" cy="236538"/>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5" name="Freeform 374">
                <a:extLst>
                  <a:ext uri="{FF2B5EF4-FFF2-40B4-BE49-F238E27FC236}">
                    <a16:creationId xmlns:a16="http://schemas.microsoft.com/office/drawing/2014/main" id="{F5F95836-AF5B-09D4-90BE-28733C933E80}"/>
                  </a:ext>
                </a:extLst>
              </p:cNvPr>
              <p:cNvSpPr>
                <a:spLocks/>
              </p:cNvSpPr>
              <p:nvPr/>
            </p:nvSpPr>
            <p:spPr bwMode="auto">
              <a:xfrm>
                <a:off x="8107237" y="5198606"/>
                <a:ext cx="242887" cy="425450"/>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6" name="Freeform 375">
                <a:extLst>
                  <a:ext uri="{FF2B5EF4-FFF2-40B4-BE49-F238E27FC236}">
                    <a16:creationId xmlns:a16="http://schemas.microsoft.com/office/drawing/2014/main" id="{BA1721F2-565A-F3AD-AE58-55FF0E181F01}"/>
                  </a:ext>
                </a:extLst>
              </p:cNvPr>
              <p:cNvSpPr>
                <a:spLocks/>
              </p:cNvSpPr>
              <p:nvPr/>
            </p:nvSpPr>
            <p:spPr bwMode="auto">
              <a:xfrm>
                <a:off x="8107237" y="4955718"/>
                <a:ext cx="236537" cy="266700"/>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7" name="Freeform 376">
                <a:extLst>
                  <a:ext uri="{FF2B5EF4-FFF2-40B4-BE49-F238E27FC236}">
                    <a16:creationId xmlns:a16="http://schemas.microsoft.com/office/drawing/2014/main" id="{C2EA48E0-D823-85FA-377C-0B0B294BDDEE}"/>
                  </a:ext>
                </a:extLst>
              </p:cNvPr>
              <p:cNvSpPr>
                <a:spLocks/>
              </p:cNvSpPr>
              <p:nvPr/>
            </p:nvSpPr>
            <p:spPr bwMode="auto">
              <a:xfrm>
                <a:off x="7710362" y="5079543"/>
                <a:ext cx="268287" cy="301625"/>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8" name="Freeform 377">
                <a:extLst>
                  <a:ext uri="{FF2B5EF4-FFF2-40B4-BE49-F238E27FC236}">
                    <a16:creationId xmlns:a16="http://schemas.microsoft.com/office/drawing/2014/main" id="{0CEF0948-A2BB-DDB8-1C9D-DA8606A62EB8}"/>
                  </a:ext>
                </a:extLst>
              </p:cNvPr>
              <p:cNvSpPr>
                <a:spLocks/>
              </p:cNvSpPr>
              <p:nvPr/>
            </p:nvSpPr>
            <p:spPr bwMode="auto">
              <a:xfrm>
                <a:off x="7710362" y="4796968"/>
                <a:ext cx="419100" cy="463550"/>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9" name="Freeform 378">
                <a:extLst>
                  <a:ext uri="{FF2B5EF4-FFF2-40B4-BE49-F238E27FC236}">
                    <a16:creationId xmlns:a16="http://schemas.microsoft.com/office/drawing/2014/main" id="{9A78A445-0AE9-C7C9-F626-813C9D8D91F0}"/>
                  </a:ext>
                </a:extLst>
              </p:cNvPr>
              <p:cNvSpPr>
                <a:spLocks/>
              </p:cNvSpPr>
              <p:nvPr/>
            </p:nvSpPr>
            <p:spPr bwMode="auto">
              <a:xfrm>
                <a:off x="8178674" y="4481056"/>
                <a:ext cx="333375" cy="357187"/>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0" name="Freeform 379">
                <a:extLst>
                  <a:ext uri="{FF2B5EF4-FFF2-40B4-BE49-F238E27FC236}">
                    <a16:creationId xmlns:a16="http://schemas.microsoft.com/office/drawing/2014/main" id="{A03D754C-DA55-30EB-7746-CA1DD48DC1AF}"/>
                  </a:ext>
                </a:extLst>
              </p:cNvPr>
              <p:cNvSpPr>
                <a:spLocks/>
              </p:cNvSpPr>
              <p:nvPr/>
            </p:nvSpPr>
            <p:spPr bwMode="auto">
              <a:xfrm>
                <a:off x="8199312" y="4812843"/>
                <a:ext cx="185737" cy="236538"/>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1" name="Freeform 380">
                <a:extLst>
                  <a:ext uri="{FF2B5EF4-FFF2-40B4-BE49-F238E27FC236}">
                    <a16:creationId xmlns:a16="http://schemas.microsoft.com/office/drawing/2014/main" id="{5028D0D3-4208-F220-EAAD-98134AEF2A5E}"/>
                  </a:ext>
                </a:extLst>
              </p:cNvPr>
              <p:cNvSpPr>
                <a:spLocks/>
              </p:cNvSpPr>
              <p:nvPr/>
            </p:nvSpPr>
            <p:spPr bwMode="auto">
              <a:xfrm>
                <a:off x="8000874" y="5325606"/>
                <a:ext cx="169863" cy="179387"/>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2" name="Freeform 381">
                <a:extLst>
                  <a:ext uri="{FF2B5EF4-FFF2-40B4-BE49-F238E27FC236}">
                    <a16:creationId xmlns:a16="http://schemas.microsoft.com/office/drawing/2014/main" id="{C1F62034-9063-5E33-AFC6-CC1F1BDAF769}"/>
                  </a:ext>
                </a:extLst>
              </p:cNvPr>
              <p:cNvSpPr>
                <a:spLocks/>
              </p:cNvSpPr>
              <p:nvPr/>
            </p:nvSpPr>
            <p:spPr bwMode="auto">
              <a:xfrm>
                <a:off x="7937374" y="4838243"/>
                <a:ext cx="304800" cy="549275"/>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3" name="Freeform 382">
                <a:extLst>
                  <a:ext uri="{FF2B5EF4-FFF2-40B4-BE49-F238E27FC236}">
                    <a16:creationId xmlns:a16="http://schemas.microsoft.com/office/drawing/2014/main" id="{713DE0A4-EAEC-0B46-4C44-3E64449A497B}"/>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4" name="Freeform 383">
                <a:extLst>
                  <a:ext uri="{FF2B5EF4-FFF2-40B4-BE49-F238E27FC236}">
                    <a16:creationId xmlns:a16="http://schemas.microsoft.com/office/drawing/2014/main" id="{08692C35-40B7-128B-4610-5FB901B2517D}"/>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5" name="Freeform 384">
                <a:extLst>
                  <a:ext uri="{FF2B5EF4-FFF2-40B4-BE49-F238E27FC236}">
                    <a16:creationId xmlns:a16="http://schemas.microsoft.com/office/drawing/2014/main" id="{7926D8F5-180F-63A7-0B8E-215C6D2B21AF}"/>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w 18"/>
                  <a:gd name="T7" fmla="*/ 6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6" name="Freeform 385">
                <a:extLst>
                  <a:ext uri="{FF2B5EF4-FFF2-40B4-BE49-F238E27FC236}">
                    <a16:creationId xmlns:a16="http://schemas.microsoft.com/office/drawing/2014/main" id="{BE14E54C-9FC1-EAB0-E5A2-0BB438D252CD}"/>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7" name="Freeform 386">
                <a:extLst>
                  <a:ext uri="{FF2B5EF4-FFF2-40B4-BE49-F238E27FC236}">
                    <a16:creationId xmlns:a16="http://schemas.microsoft.com/office/drawing/2014/main" id="{3A669458-5140-BF60-6716-5EDB87912FE0}"/>
                  </a:ext>
                </a:extLst>
              </p:cNvPr>
              <p:cNvSpPr>
                <a:spLocks/>
              </p:cNvSpPr>
              <p:nvPr/>
            </p:nvSpPr>
            <p:spPr bwMode="auto">
              <a:xfrm>
                <a:off x="7369049" y="4663618"/>
                <a:ext cx="92075" cy="133350"/>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8" name="Freeform 387">
                <a:extLst>
                  <a:ext uri="{FF2B5EF4-FFF2-40B4-BE49-F238E27FC236}">
                    <a16:creationId xmlns:a16="http://schemas.microsoft.com/office/drawing/2014/main" id="{42FA9915-8115-34B5-FD08-80E91463AF9A}"/>
                  </a:ext>
                </a:extLst>
              </p:cNvPr>
              <p:cNvSpPr>
                <a:spLocks/>
              </p:cNvSpPr>
              <p:nvPr/>
            </p:nvSpPr>
            <p:spPr bwMode="auto">
              <a:xfrm>
                <a:off x="7505574" y="4560431"/>
                <a:ext cx="268288" cy="269875"/>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9" name="Freeform 388">
                <a:extLst>
                  <a:ext uri="{FF2B5EF4-FFF2-40B4-BE49-F238E27FC236}">
                    <a16:creationId xmlns:a16="http://schemas.microsoft.com/office/drawing/2014/main" id="{2050C6F6-A850-C72B-33F2-EAB3B9EE40A9}"/>
                  </a:ext>
                </a:extLst>
              </p:cNvPr>
              <p:cNvSpPr>
                <a:spLocks/>
              </p:cNvSpPr>
              <p:nvPr/>
            </p:nvSpPr>
            <p:spPr bwMode="auto">
              <a:xfrm>
                <a:off x="7767512" y="4663618"/>
                <a:ext cx="290512" cy="188913"/>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0" name="Freeform 389">
                <a:extLst>
                  <a:ext uri="{FF2B5EF4-FFF2-40B4-BE49-F238E27FC236}">
                    <a16:creationId xmlns:a16="http://schemas.microsoft.com/office/drawing/2014/main" id="{95D83DA4-30DA-E69E-4E5D-ABA8855E8A67}"/>
                  </a:ext>
                </a:extLst>
              </p:cNvPr>
              <p:cNvSpPr>
                <a:spLocks/>
              </p:cNvSpPr>
              <p:nvPr/>
            </p:nvSpPr>
            <p:spPr bwMode="auto">
              <a:xfrm>
                <a:off x="7683374" y="4838243"/>
                <a:ext cx="176213" cy="236538"/>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1" name="Freeform 390">
                <a:extLst>
                  <a:ext uri="{FF2B5EF4-FFF2-40B4-BE49-F238E27FC236}">
                    <a16:creationId xmlns:a16="http://schemas.microsoft.com/office/drawing/2014/main" id="{2D83E460-C6F9-4EC3-8FF5-4F08CAF5AB90}"/>
                  </a:ext>
                </a:extLst>
              </p:cNvPr>
              <p:cNvSpPr>
                <a:spLocks/>
              </p:cNvSpPr>
              <p:nvPr/>
            </p:nvSpPr>
            <p:spPr bwMode="auto">
              <a:xfrm>
                <a:off x="7646862" y="4885868"/>
                <a:ext cx="106362" cy="131763"/>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2" name="Freeform 391">
                <a:extLst>
                  <a:ext uri="{FF2B5EF4-FFF2-40B4-BE49-F238E27FC236}">
                    <a16:creationId xmlns:a16="http://schemas.microsoft.com/office/drawing/2014/main" id="{7900A65D-D409-BC9D-DC9B-16D739A594A8}"/>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3" name="Freeform 392">
                <a:extLst>
                  <a:ext uri="{FF2B5EF4-FFF2-40B4-BE49-F238E27FC236}">
                    <a16:creationId xmlns:a16="http://schemas.microsoft.com/office/drawing/2014/main" id="{873CCE5F-119C-6ED4-645C-C28193F82C99}"/>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4" name="Freeform 393">
                <a:extLst>
                  <a:ext uri="{FF2B5EF4-FFF2-40B4-BE49-F238E27FC236}">
                    <a16:creationId xmlns:a16="http://schemas.microsoft.com/office/drawing/2014/main" id="{323BBC62-15A9-B362-D639-3E6B9B43BDAC}"/>
                  </a:ext>
                </a:extLst>
              </p:cNvPr>
              <p:cNvSpPr>
                <a:spLocks/>
              </p:cNvSpPr>
              <p:nvPr/>
            </p:nvSpPr>
            <p:spPr bwMode="auto">
              <a:xfrm>
                <a:off x="7461124" y="4615993"/>
                <a:ext cx="57150" cy="157163"/>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5" name="Freeform 394">
                <a:extLst>
                  <a:ext uri="{FF2B5EF4-FFF2-40B4-BE49-F238E27FC236}">
                    <a16:creationId xmlns:a16="http://schemas.microsoft.com/office/drawing/2014/main" id="{10749570-ECDD-64A3-61D7-226488E73290}"/>
                  </a:ext>
                </a:extLst>
              </p:cNvPr>
              <p:cNvSpPr>
                <a:spLocks/>
              </p:cNvSpPr>
              <p:nvPr/>
            </p:nvSpPr>
            <p:spPr bwMode="auto">
              <a:xfrm>
                <a:off x="7440487" y="4658856"/>
                <a:ext cx="49212" cy="123825"/>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6" name="Freeform 395">
                <a:extLst>
                  <a:ext uri="{FF2B5EF4-FFF2-40B4-BE49-F238E27FC236}">
                    <a16:creationId xmlns:a16="http://schemas.microsoft.com/office/drawing/2014/main" id="{86D30BC4-97E3-4316-2840-9440959E5E6D}"/>
                  </a:ext>
                </a:extLst>
              </p:cNvPr>
              <p:cNvSpPr>
                <a:spLocks/>
              </p:cNvSpPr>
              <p:nvPr/>
            </p:nvSpPr>
            <p:spPr bwMode="auto">
              <a:xfrm>
                <a:off x="7708774" y="5362118"/>
                <a:ext cx="288925" cy="328613"/>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7" name="Freeform 396">
                <a:extLst>
                  <a:ext uri="{FF2B5EF4-FFF2-40B4-BE49-F238E27FC236}">
                    <a16:creationId xmlns:a16="http://schemas.microsoft.com/office/drawing/2014/main" id="{8F7E9384-8518-D7E6-9535-FFB45353CE37}"/>
                  </a:ext>
                </a:extLst>
              </p:cNvPr>
              <p:cNvSpPr>
                <a:spLocks/>
              </p:cNvSpPr>
              <p:nvPr/>
            </p:nvSpPr>
            <p:spPr bwMode="auto">
              <a:xfrm>
                <a:off x="7461124" y="4458831"/>
                <a:ext cx="73025" cy="95250"/>
              </a:xfrm>
              <a:custGeom>
                <a:avLst/>
                <a:gdLst>
                  <a:gd name="T0" fmla="*/ 0 w 10"/>
                  <a:gd name="T1" fmla="*/ 12 h 12"/>
                  <a:gd name="T2" fmla="*/ 4 w 10"/>
                  <a:gd name="T3" fmla="*/ 11 h 12"/>
                  <a:gd name="T4" fmla="*/ 9 w 10"/>
                  <a:gd name="T5" fmla="*/ 10 h 12"/>
                  <a:gd name="T6" fmla="*/ 10 w 10"/>
                  <a:gd name="T7" fmla="*/ 8 h 12"/>
                  <a:gd name="T8" fmla="*/ 10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8" name="Freeform 397">
                <a:extLst>
                  <a:ext uri="{FF2B5EF4-FFF2-40B4-BE49-F238E27FC236}">
                    <a16:creationId xmlns:a16="http://schemas.microsoft.com/office/drawing/2014/main" id="{1C2328B9-3AB6-2D3A-A8D8-EADB01326D97}"/>
                  </a:ext>
                </a:extLst>
              </p:cNvPr>
              <p:cNvSpPr>
                <a:spLocks/>
              </p:cNvSpPr>
              <p:nvPr/>
            </p:nvSpPr>
            <p:spPr bwMode="auto">
              <a:xfrm>
                <a:off x="3566987" y="2368093"/>
                <a:ext cx="612775" cy="928688"/>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9" name="Freeform 400">
                <a:extLst>
                  <a:ext uri="{FF2B5EF4-FFF2-40B4-BE49-F238E27FC236}">
                    <a16:creationId xmlns:a16="http://schemas.microsoft.com/office/drawing/2014/main" id="{8A737877-C3C9-CC19-82D7-22F24D871977}"/>
                  </a:ext>
                </a:extLst>
              </p:cNvPr>
              <p:cNvSpPr>
                <a:spLocks/>
              </p:cNvSpPr>
              <p:nvPr/>
            </p:nvSpPr>
            <p:spPr bwMode="auto">
              <a:xfrm>
                <a:off x="5368799" y="4563606"/>
                <a:ext cx="100013" cy="114300"/>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0" name="Freeform 401">
                <a:extLst>
                  <a:ext uri="{FF2B5EF4-FFF2-40B4-BE49-F238E27FC236}">
                    <a16:creationId xmlns:a16="http://schemas.microsoft.com/office/drawing/2014/main" id="{727EFC9B-8710-A933-2AF5-31C4DA18B428}"/>
                  </a:ext>
                </a:extLst>
              </p:cNvPr>
              <p:cNvSpPr>
                <a:spLocks/>
              </p:cNvSpPr>
              <p:nvPr/>
            </p:nvSpPr>
            <p:spPr bwMode="auto">
              <a:xfrm>
                <a:off x="5405312" y="4668381"/>
                <a:ext cx="85725" cy="71437"/>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1" name="Freeform 402">
                <a:extLst>
                  <a:ext uri="{FF2B5EF4-FFF2-40B4-BE49-F238E27FC236}">
                    <a16:creationId xmlns:a16="http://schemas.microsoft.com/office/drawing/2014/main" id="{3A8F6264-5F34-2A34-969B-0D24B379FA81}"/>
                  </a:ext>
                </a:extLst>
              </p:cNvPr>
              <p:cNvSpPr>
                <a:spLocks/>
              </p:cNvSpPr>
              <p:nvPr/>
            </p:nvSpPr>
            <p:spPr bwMode="auto">
              <a:xfrm>
                <a:off x="5483099" y="4709656"/>
                <a:ext cx="128588" cy="58737"/>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2" name="Freeform 403">
                <a:extLst>
                  <a:ext uri="{FF2B5EF4-FFF2-40B4-BE49-F238E27FC236}">
                    <a16:creationId xmlns:a16="http://schemas.microsoft.com/office/drawing/2014/main" id="{D772B953-9896-6241-854B-ACB06BB3E5CD}"/>
                  </a:ext>
                </a:extLst>
              </p:cNvPr>
              <p:cNvSpPr>
                <a:spLocks/>
              </p:cNvSpPr>
              <p:nvPr/>
            </p:nvSpPr>
            <p:spPr bwMode="auto">
              <a:xfrm>
                <a:off x="5568824" y="4638218"/>
                <a:ext cx="263525" cy="322263"/>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3" name="Freeform 404">
                <a:extLst>
                  <a:ext uri="{FF2B5EF4-FFF2-40B4-BE49-F238E27FC236}">
                    <a16:creationId xmlns:a16="http://schemas.microsoft.com/office/drawing/2014/main" id="{691A0538-58B9-C4E1-7A70-2C216E973280}"/>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4" name="Freeform 405">
                <a:extLst>
                  <a:ext uri="{FF2B5EF4-FFF2-40B4-BE49-F238E27FC236}">
                    <a16:creationId xmlns:a16="http://schemas.microsoft.com/office/drawing/2014/main" id="{C92CEB94-20AA-C89C-FFFB-1977AC31CA9A}"/>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08"/>
                  <a:gd name="T38" fmla="*/ 150 w 150"/>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5" name="Freeform 406">
                <a:extLst>
                  <a:ext uri="{FF2B5EF4-FFF2-40B4-BE49-F238E27FC236}">
                    <a16:creationId xmlns:a16="http://schemas.microsoft.com/office/drawing/2014/main" id="{2D0E9FB1-F7AE-58E3-8797-ED524D8E67BB}"/>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6" name="Freeform 407">
                <a:extLst>
                  <a:ext uri="{FF2B5EF4-FFF2-40B4-BE49-F238E27FC236}">
                    <a16:creationId xmlns:a16="http://schemas.microsoft.com/office/drawing/2014/main" id="{BDE6B66C-AC03-9D5A-52B3-F64FA37D583C}"/>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7" name="Freeform 408">
                <a:extLst>
                  <a:ext uri="{FF2B5EF4-FFF2-40B4-BE49-F238E27FC236}">
                    <a16:creationId xmlns:a16="http://schemas.microsoft.com/office/drawing/2014/main" id="{8B3FBFCD-8163-9FE0-E671-909F96A3B4C1}"/>
                  </a:ext>
                </a:extLst>
              </p:cNvPr>
              <p:cNvSpPr>
                <a:spLocks/>
              </p:cNvSpPr>
              <p:nvPr/>
            </p:nvSpPr>
            <p:spPr bwMode="auto">
              <a:xfrm>
                <a:off x="6122862" y="4803318"/>
                <a:ext cx="69850" cy="93663"/>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8" name="Freeform 409">
                <a:extLst>
                  <a:ext uri="{FF2B5EF4-FFF2-40B4-BE49-F238E27FC236}">
                    <a16:creationId xmlns:a16="http://schemas.microsoft.com/office/drawing/2014/main" id="{137B9A94-49E7-BFEA-DD56-3A3C16673214}"/>
                  </a:ext>
                </a:extLst>
              </p:cNvPr>
              <p:cNvSpPr>
                <a:spLocks/>
              </p:cNvSpPr>
              <p:nvPr/>
            </p:nvSpPr>
            <p:spPr bwMode="auto">
              <a:xfrm>
                <a:off x="5697412" y="5500231"/>
                <a:ext cx="438150" cy="1016000"/>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129"/>
                  <a:gd name="T191" fmla="*/ 62 w 62"/>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9" name="Freeform 410">
                <a:extLst>
                  <a:ext uri="{FF2B5EF4-FFF2-40B4-BE49-F238E27FC236}">
                    <a16:creationId xmlns:a16="http://schemas.microsoft.com/office/drawing/2014/main" id="{E1C73980-4460-0104-9D04-EBB2A52A0C85}"/>
                  </a:ext>
                </a:extLst>
              </p:cNvPr>
              <p:cNvSpPr>
                <a:spLocks/>
              </p:cNvSpPr>
              <p:nvPr/>
            </p:nvSpPr>
            <p:spPr bwMode="auto">
              <a:xfrm>
                <a:off x="5929187" y="5439906"/>
                <a:ext cx="203200" cy="207962"/>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0" name="Freeform 411">
                <a:extLst>
                  <a:ext uri="{FF2B5EF4-FFF2-40B4-BE49-F238E27FC236}">
                    <a16:creationId xmlns:a16="http://schemas.microsoft.com/office/drawing/2014/main" id="{2B0187B6-B4E3-4E04-0912-BC85F4F41573}"/>
                  </a:ext>
                </a:extLst>
              </p:cNvPr>
              <p:cNvSpPr>
                <a:spLocks/>
              </p:cNvSpPr>
              <p:nvPr/>
            </p:nvSpPr>
            <p:spPr bwMode="auto">
              <a:xfrm>
                <a:off x="6032374" y="5732006"/>
                <a:ext cx="119063" cy="147637"/>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1" name="Freeform 412">
                <a:extLst>
                  <a:ext uri="{FF2B5EF4-FFF2-40B4-BE49-F238E27FC236}">
                    <a16:creationId xmlns:a16="http://schemas.microsoft.com/office/drawing/2014/main" id="{924EA964-41E4-0D5E-9CD1-3837640B3C04}"/>
                  </a:ext>
                </a:extLst>
              </p:cNvPr>
              <p:cNvSpPr>
                <a:spLocks/>
              </p:cNvSpPr>
              <p:nvPr/>
            </p:nvSpPr>
            <p:spPr bwMode="auto">
              <a:xfrm>
                <a:off x="5773612" y="5197018"/>
                <a:ext cx="265112" cy="322263"/>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41"/>
                  <a:gd name="T95" fmla="*/ 37 w 3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2" name="Freeform 413">
                <a:extLst>
                  <a:ext uri="{FF2B5EF4-FFF2-40B4-BE49-F238E27FC236}">
                    <a16:creationId xmlns:a16="http://schemas.microsoft.com/office/drawing/2014/main" id="{BC720C58-64F8-4DAF-49D4-F79F9E0A9D16}"/>
                  </a:ext>
                </a:extLst>
              </p:cNvPr>
              <p:cNvSpPr>
                <a:spLocks/>
              </p:cNvSpPr>
              <p:nvPr/>
            </p:nvSpPr>
            <p:spPr bwMode="auto">
              <a:xfrm>
                <a:off x="5697412" y="4811256"/>
                <a:ext cx="863600" cy="1020762"/>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30"/>
                  <a:gd name="T128" fmla="*/ 122 w 122"/>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3" name="Freeform 414">
                <a:extLst>
                  <a:ext uri="{FF2B5EF4-FFF2-40B4-BE49-F238E27FC236}">
                    <a16:creationId xmlns:a16="http://schemas.microsoft.com/office/drawing/2014/main" id="{46A56FB4-B35E-B16F-EE24-6737B61647E6}"/>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0"/>
                  <a:gd name="T29" fmla="*/ 78 w 7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0">
                    <a:moveTo>
                      <a:pt x="0" y="0"/>
                    </a:moveTo>
                    <a:lnTo>
                      <a:pt x="0" y="6"/>
                    </a:lnTo>
                    <a:lnTo>
                      <a:pt x="18" y="36"/>
                    </a:lnTo>
                    <a:lnTo>
                      <a:pt x="30" y="48"/>
                    </a:lnTo>
                    <a:lnTo>
                      <a:pt x="54" y="78"/>
                    </a:lnTo>
                    <a:lnTo>
                      <a:pt x="66" y="96"/>
                    </a:lnTo>
                    <a:lnTo>
                      <a:pt x="72" y="108"/>
                    </a:lnTo>
                    <a:lnTo>
                      <a:pt x="78" y="12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4" name="Freeform 415">
                <a:extLst>
                  <a:ext uri="{FF2B5EF4-FFF2-40B4-BE49-F238E27FC236}">
                    <a16:creationId xmlns:a16="http://schemas.microsoft.com/office/drawing/2014/main" id="{5DCEA8EF-1B75-8A06-F844-C32979961CA1}"/>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0"/>
                  <a:gd name="T26" fmla="*/ 78 w 7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0">
                    <a:moveTo>
                      <a:pt x="0" y="0"/>
                    </a:moveTo>
                    <a:lnTo>
                      <a:pt x="0" y="6"/>
                    </a:lnTo>
                    <a:lnTo>
                      <a:pt x="18" y="36"/>
                    </a:lnTo>
                    <a:lnTo>
                      <a:pt x="30" y="48"/>
                    </a:lnTo>
                    <a:lnTo>
                      <a:pt x="54" y="78"/>
                    </a:lnTo>
                    <a:lnTo>
                      <a:pt x="66" y="96"/>
                    </a:lnTo>
                    <a:lnTo>
                      <a:pt x="72" y="108"/>
                    </a:lnTo>
                    <a:lnTo>
                      <a:pt x="78" y="12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5" name="Freeform 416">
                <a:extLst>
                  <a:ext uri="{FF2B5EF4-FFF2-40B4-BE49-F238E27FC236}">
                    <a16:creationId xmlns:a16="http://schemas.microsoft.com/office/drawing/2014/main" id="{3B78A4E8-4B11-7772-4A1C-2A21C503BE1F}"/>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6" name="Freeform 417">
                <a:extLst>
                  <a:ext uri="{FF2B5EF4-FFF2-40B4-BE49-F238E27FC236}">
                    <a16:creationId xmlns:a16="http://schemas.microsoft.com/office/drawing/2014/main" id="{C3866C6B-F3BD-EE0B-D5C4-E43EC6DDED07}"/>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7" name="Freeform 418">
                <a:extLst>
                  <a:ext uri="{FF2B5EF4-FFF2-40B4-BE49-F238E27FC236}">
                    <a16:creationId xmlns:a16="http://schemas.microsoft.com/office/drawing/2014/main" id="{110C5C42-D7D4-2F0C-6FB4-DE9D5C5AA1C8}"/>
                  </a:ext>
                </a:extLst>
              </p:cNvPr>
              <p:cNvSpPr>
                <a:spLocks/>
              </p:cNvSpPr>
              <p:nvPr/>
            </p:nvSpPr>
            <p:spPr bwMode="auto">
              <a:xfrm>
                <a:off x="5706937" y="4644568"/>
                <a:ext cx="303212" cy="282575"/>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8" name="Freeform 419">
                <a:extLst>
                  <a:ext uri="{FF2B5EF4-FFF2-40B4-BE49-F238E27FC236}">
                    <a16:creationId xmlns:a16="http://schemas.microsoft.com/office/drawing/2014/main" id="{E2F081A9-8E5B-CE7E-25BB-067C02259E4D}"/>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9" name="Freeform 420">
                <a:extLst>
                  <a:ext uri="{FF2B5EF4-FFF2-40B4-BE49-F238E27FC236}">
                    <a16:creationId xmlns:a16="http://schemas.microsoft.com/office/drawing/2014/main" id="{9E4D0AD8-8F15-714C-2605-B8E9465D299C}"/>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0" name="Freeform 421">
                <a:extLst>
                  <a:ext uri="{FF2B5EF4-FFF2-40B4-BE49-F238E27FC236}">
                    <a16:creationId xmlns:a16="http://schemas.microsoft.com/office/drawing/2014/main" id="{17E16E77-7804-F643-EDC8-BE2125526533}"/>
                  </a:ext>
                </a:extLst>
              </p:cNvPr>
              <p:cNvSpPr>
                <a:spLocks/>
              </p:cNvSpPr>
              <p:nvPr/>
            </p:nvSpPr>
            <p:spPr bwMode="auto">
              <a:xfrm>
                <a:off x="5532312" y="4912856"/>
                <a:ext cx="122237" cy="149225"/>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1" name="Freeform 422">
                <a:extLst>
                  <a:ext uri="{FF2B5EF4-FFF2-40B4-BE49-F238E27FC236}">
                    <a16:creationId xmlns:a16="http://schemas.microsoft.com/office/drawing/2014/main" id="{C1FD9B90-2067-A7A9-287A-2BAF2393F510}"/>
                  </a:ext>
                </a:extLst>
              </p:cNvPr>
              <p:cNvSpPr>
                <a:spLocks/>
              </p:cNvSpPr>
              <p:nvPr/>
            </p:nvSpPr>
            <p:spPr bwMode="auto">
              <a:xfrm>
                <a:off x="5332287" y="4542968"/>
                <a:ext cx="136525" cy="68263"/>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2" name="Freeform 423">
                <a:extLst>
                  <a:ext uri="{FF2B5EF4-FFF2-40B4-BE49-F238E27FC236}">
                    <a16:creationId xmlns:a16="http://schemas.microsoft.com/office/drawing/2014/main" id="{C9DABB92-89E8-8164-7084-08049A490DCC}"/>
                  </a:ext>
                </a:extLst>
              </p:cNvPr>
              <p:cNvSpPr>
                <a:spLocks/>
              </p:cNvSpPr>
              <p:nvPr/>
            </p:nvSpPr>
            <p:spPr bwMode="auto">
              <a:xfrm>
                <a:off x="5260849" y="4501693"/>
                <a:ext cx="107950" cy="98425"/>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3" name="Freeform 424">
                <a:extLst>
                  <a:ext uri="{FF2B5EF4-FFF2-40B4-BE49-F238E27FC236}">
                    <a16:creationId xmlns:a16="http://schemas.microsoft.com/office/drawing/2014/main" id="{4589B17F-0451-F53B-3BEB-0F0F15CA0531}"/>
                  </a:ext>
                </a:extLst>
              </p:cNvPr>
              <p:cNvSpPr>
                <a:spLocks/>
              </p:cNvSpPr>
              <p:nvPr/>
            </p:nvSpPr>
            <p:spPr bwMode="auto">
              <a:xfrm>
                <a:off x="4709987" y="4084181"/>
                <a:ext cx="682625" cy="498475"/>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4" name="Freeform 425">
                <a:extLst>
                  <a:ext uri="{FF2B5EF4-FFF2-40B4-BE49-F238E27FC236}">
                    <a16:creationId xmlns:a16="http://schemas.microsoft.com/office/drawing/2014/main" id="{51B67FE6-7A5E-15A5-03FE-DEC688E3FCE9}"/>
                  </a:ext>
                </a:extLst>
              </p:cNvPr>
              <p:cNvSpPr>
                <a:spLocks/>
              </p:cNvSpPr>
              <p:nvPr/>
            </p:nvSpPr>
            <p:spPr bwMode="auto">
              <a:xfrm rot="20747712">
                <a:off x="5825999" y="2090281"/>
                <a:ext cx="733425" cy="903287"/>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5" name="Freeform 444">
                <a:extLst>
                  <a:ext uri="{FF2B5EF4-FFF2-40B4-BE49-F238E27FC236}">
                    <a16:creationId xmlns:a16="http://schemas.microsoft.com/office/drawing/2014/main" id="{E7212F2F-4EA3-3EE6-171A-9888B35FD0C8}"/>
                  </a:ext>
                </a:extLst>
              </p:cNvPr>
              <p:cNvSpPr>
                <a:spLocks/>
              </p:cNvSpPr>
              <p:nvPr/>
            </p:nvSpPr>
            <p:spPr bwMode="auto">
              <a:xfrm>
                <a:off x="5775199" y="5490706"/>
                <a:ext cx="366713" cy="1023937"/>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367"/>
                  <a:gd name="T113" fmla="*/ 146 w 146"/>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6" name="Freeform 445">
                <a:extLst>
                  <a:ext uri="{FF2B5EF4-FFF2-40B4-BE49-F238E27FC236}">
                    <a16:creationId xmlns:a16="http://schemas.microsoft.com/office/drawing/2014/main" id="{82D5825D-9505-5814-ADCB-A6B427608974}"/>
                  </a:ext>
                </a:extLst>
              </p:cNvPr>
              <p:cNvSpPr>
                <a:spLocks/>
              </p:cNvSpPr>
              <p:nvPr/>
            </p:nvSpPr>
            <p:spPr bwMode="auto">
              <a:xfrm>
                <a:off x="5878387" y="4522331"/>
                <a:ext cx="33337" cy="20637"/>
              </a:xfrm>
              <a:custGeom>
                <a:avLst/>
                <a:gdLst>
                  <a:gd name="T0" fmla="*/ 2 w 23"/>
                  <a:gd name="T1" fmla="*/ 0 h 18"/>
                  <a:gd name="T2" fmla="*/ 23 w 23"/>
                  <a:gd name="T3" fmla="*/ 1 h 18"/>
                  <a:gd name="T4" fmla="*/ 21 w 23"/>
                  <a:gd name="T5" fmla="*/ 18 h 18"/>
                  <a:gd name="T6" fmla="*/ 0 w 23"/>
                  <a:gd name="T7" fmla="*/ 13 h 18"/>
                  <a:gd name="T8" fmla="*/ 2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7" name="Freeform 448">
                <a:extLst>
                  <a:ext uri="{FF2B5EF4-FFF2-40B4-BE49-F238E27FC236}">
                    <a16:creationId xmlns:a16="http://schemas.microsoft.com/office/drawing/2014/main" id="{0C3472C4-0043-A97F-E49F-D8E750F11B03}"/>
                  </a:ext>
                </a:extLst>
              </p:cNvPr>
              <p:cNvSpPr>
                <a:spLocks/>
              </p:cNvSpPr>
              <p:nvPr/>
            </p:nvSpPr>
            <p:spPr bwMode="auto">
              <a:xfrm>
                <a:off x="9715374" y="4765218"/>
                <a:ext cx="104775" cy="133350"/>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8" name="Freeform 451">
                <a:extLst>
                  <a:ext uri="{FF2B5EF4-FFF2-40B4-BE49-F238E27FC236}">
                    <a16:creationId xmlns:a16="http://schemas.microsoft.com/office/drawing/2014/main" id="{8886BB3E-DD77-3244-EBAA-139D214244BF}"/>
                  </a:ext>
                </a:extLst>
              </p:cNvPr>
              <p:cNvSpPr>
                <a:spLocks/>
              </p:cNvSpPr>
              <p:nvPr/>
            </p:nvSpPr>
            <p:spPr bwMode="auto">
              <a:xfrm>
                <a:off x="10434512" y="4885868"/>
                <a:ext cx="195262" cy="188913"/>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9" name="Freeform 452">
                <a:extLst>
                  <a:ext uri="{FF2B5EF4-FFF2-40B4-BE49-F238E27FC236}">
                    <a16:creationId xmlns:a16="http://schemas.microsoft.com/office/drawing/2014/main" id="{575E509E-A576-B359-ED3C-B60DE049DACA}"/>
                  </a:ext>
                </a:extLst>
              </p:cNvPr>
              <p:cNvSpPr>
                <a:spLocks/>
              </p:cNvSpPr>
              <p:nvPr/>
            </p:nvSpPr>
            <p:spPr bwMode="auto">
              <a:xfrm>
                <a:off x="10629774" y="4930318"/>
                <a:ext cx="157163" cy="171450"/>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0" name="Freeform 458">
                <a:extLst>
                  <a:ext uri="{FF2B5EF4-FFF2-40B4-BE49-F238E27FC236}">
                    <a16:creationId xmlns:a16="http://schemas.microsoft.com/office/drawing/2014/main" id="{4D3F810D-D070-BCFA-83E0-6FCAF786F19B}"/>
                  </a:ext>
                </a:extLst>
              </p:cNvPr>
              <p:cNvSpPr>
                <a:spLocks/>
              </p:cNvSpPr>
              <p:nvPr/>
            </p:nvSpPr>
            <p:spPr bwMode="auto">
              <a:xfrm>
                <a:off x="8137399" y="3982581"/>
                <a:ext cx="66675" cy="46037"/>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1" name="Freeform 507">
                <a:extLst>
                  <a:ext uri="{FF2B5EF4-FFF2-40B4-BE49-F238E27FC236}">
                    <a16:creationId xmlns:a16="http://schemas.microsoft.com/office/drawing/2014/main" id="{18C471A3-A16B-5EF1-F4C4-EE2D40D54471}"/>
                  </a:ext>
                </a:extLst>
              </p:cNvPr>
              <p:cNvSpPr>
                <a:spLocks/>
              </p:cNvSpPr>
              <p:nvPr/>
            </p:nvSpPr>
            <p:spPr bwMode="auto">
              <a:xfrm>
                <a:off x="9102599" y="3363456"/>
                <a:ext cx="1363663" cy="1057275"/>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2" name="Freeform 260">
                <a:extLst>
                  <a:ext uri="{FF2B5EF4-FFF2-40B4-BE49-F238E27FC236}">
                    <a16:creationId xmlns:a16="http://schemas.microsoft.com/office/drawing/2014/main" id="{C9D715B7-99B6-424F-6CCA-F8257EF6773C}"/>
                  </a:ext>
                </a:extLst>
              </p:cNvPr>
              <p:cNvSpPr>
                <a:spLocks/>
              </p:cNvSpPr>
              <p:nvPr/>
            </p:nvSpPr>
            <p:spPr bwMode="auto">
              <a:xfrm>
                <a:off x="9228012" y="4706481"/>
                <a:ext cx="52387" cy="66675"/>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3" name="Freeform 261">
                <a:extLst>
                  <a:ext uri="{FF2B5EF4-FFF2-40B4-BE49-F238E27FC236}">
                    <a16:creationId xmlns:a16="http://schemas.microsoft.com/office/drawing/2014/main" id="{BFD4BE77-246F-F20A-A2B2-20CC378AC632}"/>
                  </a:ext>
                </a:extLst>
              </p:cNvPr>
              <p:cNvSpPr>
                <a:spLocks/>
              </p:cNvSpPr>
              <p:nvPr/>
            </p:nvSpPr>
            <p:spPr bwMode="auto">
              <a:xfrm>
                <a:off x="9883649" y="4420731"/>
                <a:ext cx="49213" cy="53975"/>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4" name="Freeform 262">
                <a:extLst>
                  <a:ext uri="{FF2B5EF4-FFF2-40B4-BE49-F238E27FC236}">
                    <a16:creationId xmlns:a16="http://schemas.microsoft.com/office/drawing/2014/main" id="{8509B799-3E28-F50F-5770-E63826475486}"/>
                  </a:ext>
                </a:extLst>
              </p:cNvPr>
              <p:cNvSpPr>
                <a:spLocks/>
              </p:cNvSpPr>
              <p:nvPr/>
            </p:nvSpPr>
            <p:spPr bwMode="auto">
              <a:xfrm>
                <a:off x="10145587" y="4287381"/>
                <a:ext cx="30162" cy="93662"/>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5" name="Freeform 265">
                <a:extLst>
                  <a:ext uri="{FF2B5EF4-FFF2-40B4-BE49-F238E27FC236}">
                    <a16:creationId xmlns:a16="http://schemas.microsoft.com/office/drawing/2014/main" id="{67C3C059-20E1-7266-85D7-B58A524DFBD2}"/>
                  </a:ext>
                </a:extLst>
              </p:cNvPr>
              <p:cNvSpPr>
                <a:spLocks/>
              </p:cNvSpPr>
              <p:nvPr/>
            </p:nvSpPr>
            <p:spPr bwMode="auto">
              <a:xfrm>
                <a:off x="10628187" y="3331706"/>
                <a:ext cx="57150" cy="309562"/>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6" name="Freeform 272">
                <a:extLst>
                  <a:ext uri="{FF2B5EF4-FFF2-40B4-BE49-F238E27FC236}">
                    <a16:creationId xmlns:a16="http://schemas.microsoft.com/office/drawing/2014/main" id="{1CB0DB63-4CD8-F99C-BB74-906A964F8DCC}"/>
                  </a:ext>
                </a:extLst>
              </p:cNvPr>
              <p:cNvSpPr>
                <a:spLocks/>
              </p:cNvSpPr>
              <p:nvPr/>
            </p:nvSpPr>
            <p:spPr bwMode="auto">
              <a:xfrm>
                <a:off x="10129712" y="4466768"/>
                <a:ext cx="128587" cy="196850"/>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7" name="Freeform 273">
                <a:extLst>
                  <a:ext uri="{FF2B5EF4-FFF2-40B4-BE49-F238E27FC236}">
                    <a16:creationId xmlns:a16="http://schemas.microsoft.com/office/drawing/2014/main" id="{323A8A3E-BEAE-BD64-86D3-ADA87DF616D4}"/>
                  </a:ext>
                </a:extLst>
              </p:cNvPr>
              <p:cNvSpPr>
                <a:spLocks/>
              </p:cNvSpPr>
              <p:nvPr/>
            </p:nvSpPr>
            <p:spPr bwMode="auto">
              <a:xfrm>
                <a:off x="10182099" y="4696956"/>
                <a:ext cx="104775" cy="92075"/>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8" name="Freeform 298">
                <a:extLst>
                  <a:ext uri="{FF2B5EF4-FFF2-40B4-BE49-F238E27FC236}">
                    <a16:creationId xmlns:a16="http://schemas.microsoft.com/office/drawing/2014/main" id="{5256F5CC-3B9B-EDC8-56ED-08B1389F5DD4}"/>
                  </a:ext>
                </a:extLst>
              </p:cNvPr>
              <p:cNvSpPr>
                <a:spLocks/>
              </p:cNvSpPr>
              <p:nvPr/>
            </p:nvSpPr>
            <p:spPr bwMode="auto">
              <a:xfrm>
                <a:off x="9407399" y="4268331"/>
                <a:ext cx="106363" cy="103187"/>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9" name="Freeform 329">
                <a:extLst>
                  <a:ext uri="{FF2B5EF4-FFF2-40B4-BE49-F238E27FC236}">
                    <a16:creationId xmlns:a16="http://schemas.microsoft.com/office/drawing/2014/main" id="{7A27C581-A95B-1F2D-D907-47784AA0FF60}"/>
                  </a:ext>
                </a:extLst>
              </p:cNvPr>
              <p:cNvSpPr>
                <a:spLocks/>
              </p:cNvSpPr>
              <p:nvPr/>
            </p:nvSpPr>
            <p:spPr bwMode="auto">
              <a:xfrm>
                <a:off x="9689974" y="4381043"/>
                <a:ext cx="161925" cy="290513"/>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0" name="Freeform 330">
                <a:extLst>
                  <a:ext uri="{FF2B5EF4-FFF2-40B4-BE49-F238E27FC236}">
                    <a16:creationId xmlns:a16="http://schemas.microsoft.com/office/drawing/2014/main" id="{EF6BCCDA-F502-A059-3F8A-9950DA242DDF}"/>
                  </a:ext>
                </a:extLst>
              </p:cNvPr>
              <p:cNvSpPr>
                <a:spLocks/>
              </p:cNvSpPr>
              <p:nvPr/>
            </p:nvSpPr>
            <p:spPr bwMode="auto">
              <a:xfrm>
                <a:off x="9742362" y="4346118"/>
                <a:ext cx="163512" cy="360363"/>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1" name="Freeform 331">
                <a:extLst>
                  <a:ext uri="{FF2B5EF4-FFF2-40B4-BE49-F238E27FC236}">
                    <a16:creationId xmlns:a16="http://schemas.microsoft.com/office/drawing/2014/main" id="{1AD09C80-BFB9-E6C8-D2D1-9C534E228ECE}"/>
                  </a:ext>
                </a:extLst>
              </p:cNvPr>
              <p:cNvSpPr>
                <a:spLocks/>
              </p:cNvSpPr>
              <p:nvPr/>
            </p:nvSpPr>
            <p:spPr bwMode="auto">
              <a:xfrm>
                <a:off x="9235949" y="4150856"/>
                <a:ext cx="177800" cy="95250"/>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2" name="Freeform 333">
                <a:extLst>
                  <a:ext uri="{FF2B5EF4-FFF2-40B4-BE49-F238E27FC236}">
                    <a16:creationId xmlns:a16="http://schemas.microsoft.com/office/drawing/2014/main" id="{40B9C423-CAB4-74BB-093D-AC1DB4B1656D}"/>
                  </a:ext>
                </a:extLst>
              </p:cNvPr>
              <p:cNvSpPr>
                <a:spLocks/>
              </p:cNvSpPr>
              <p:nvPr/>
            </p:nvSpPr>
            <p:spPr bwMode="auto">
              <a:xfrm>
                <a:off x="9420099" y="3411081"/>
                <a:ext cx="703263" cy="395287"/>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3" name="Freeform 446">
                <a:extLst>
                  <a:ext uri="{FF2B5EF4-FFF2-40B4-BE49-F238E27FC236}">
                    <a16:creationId xmlns:a16="http://schemas.microsoft.com/office/drawing/2014/main" id="{ED6363D1-4086-3DBF-09BF-1FD45B7EB49C}"/>
                  </a:ext>
                </a:extLst>
              </p:cNvPr>
              <p:cNvSpPr>
                <a:spLocks/>
              </p:cNvSpPr>
              <p:nvPr/>
            </p:nvSpPr>
            <p:spPr bwMode="auto">
              <a:xfrm>
                <a:off x="9631237" y="4409618"/>
                <a:ext cx="180975" cy="363538"/>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4" name="Freeform 447">
                <a:extLst>
                  <a:ext uri="{FF2B5EF4-FFF2-40B4-BE49-F238E27FC236}">
                    <a16:creationId xmlns:a16="http://schemas.microsoft.com/office/drawing/2014/main" id="{C76C09E7-B3BF-5589-F508-1D834097B25B}"/>
                  </a:ext>
                </a:extLst>
              </p:cNvPr>
              <p:cNvSpPr>
                <a:spLocks/>
              </p:cNvSpPr>
              <p:nvPr/>
            </p:nvSpPr>
            <p:spPr bwMode="auto">
              <a:xfrm>
                <a:off x="9510587" y="4201656"/>
                <a:ext cx="204787" cy="449262"/>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5" name="Line 449">
                <a:extLst>
                  <a:ext uri="{FF2B5EF4-FFF2-40B4-BE49-F238E27FC236}">
                    <a16:creationId xmlns:a16="http://schemas.microsoft.com/office/drawing/2014/main" id="{252CD146-5A79-27CB-697F-49DE1E6FA194}"/>
                  </a:ext>
                </a:extLst>
              </p:cNvPr>
              <p:cNvSpPr>
                <a:spLocks noChangeShapeType="1"/>
              </p:cNvSpPr>
              <p:nvPr/>
            </p:nvSpPr>
            <p:spPr bwMode="auto">
              <a:xfrm>
                <a:off x="10096374" y="4484231"/>
                <a:ext cx="0" cy="0"/>
              </a:xfrm>
              <a:prstGeom prst="line">
                <a:avLst/>
              </a:pr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ysClr val="windowText" lastClr="000000"/>
                  </a:solidFill>
                  <a:latin typeface="Univers Next Pro" panose="020B0503030202020203" pitchFamily="34" charset="0"/>
                  <a:sym typeface="Gill Sans" charset="0"/>
                </a:endParaRPr>
              </a:p>
            </p:txBody>
          </p:sp>
          <p:sp>
            <p:nvSpPr>
              <p:cNvPr id="136" name="Freeform 506">
                <a:extLst>
                  <a:ext uri="{FF2B5EF4-FFF2-40B4-BE49-F238E27FC236}">
                    <a16:creationId xmlns:a16="http://schemas.microsoft.com/office/drawing/2014/main" id="{5E17AF6D-FBBE-D224-43EC-08A97D598DE5}"/>
                  </a:ext>
                </a:extLst>
              </p:cNvPr>
              <p:cNvSpPr>
                <a:spLocks/>
              </p:cNvSpPr>
              <p:nvPr/>
            </p:nvSpPr>
            <p:spPr bwMode="auto">
              <a:xfrm>
                <a:off x="10231312" y="3765093"/>
                <a:ext cx="112712" cy="157163"/>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grpSp>
        <p:sp>
          <p:nvSpPr>
            <p:cNvPr id="137" name="Freeform 276">
              <a:extLst>
                <a:ext uri="{FF2B5EF4-FFF2-40B4-BE49-F238E27FC236}">
                  <a16:creationId xmlns:a16="http://schemas.microsoft.com/office/drawing/2014/main" id="{6DD5CFB1-0D08-C750-724E-4332BF97BA63}"/>
                </a:ext>
              </a:extLst>
            </p:cNvPr>
            <p:cNvSpPr>
              <a:spLocks/>
            </p:cNvSpPr>
            <p:nvPr/>
          </p:nvSpPr>
          <p:spPr bwMode="auto">
            <a:xfrm>
              <a:off x="4686317" y="3099665"/>
              <a:ext cx="135343" cy="171434"/>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8" name="Freeform 398">
              <a:extLst>
                <a:ext uri="{FF2B5EF4-FFF2-40B4-BE49-F238E27FC236}">
                  <a16:creationId xmlns:a16="http://schemas.microsoft.com/office/drawing/2014/main" id="{1AE20D65-BECD-C2ED-8BB6-2D068129AF23}"/>
                </a:ext>
              </a:extLst>
            </p:cNvPr>
            <p:cNvSpPr>
              <a:spLocks/>
            </p:cNvSpPr>
            <p:nvPr/>
          </p:nvSpPr>
          <p:spPr bwMode="auto">
            <a:xfrm>
              <a:off x="2946411" y="2040984"/>
              <a:ext cx="1815097" cy="138801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9" name="Freeform 399">
              <a:extLst>
                <a:ext uri="{FF2B5EF4-FFF2-40B4-BE49-F238E27FC236}">
                  <a16:creationId xmlns:a16="http://schemas.microsoft.com/office/drawing/2014/main" id="{6AC27CC0-19DE-9E05-1E63-8C953AAD661C}"/>
                </a:ext>
              </a:extLst>
            </p:cNvPr>
            <p:cNvSpPr>
              <a:spLocks/>
            </p:cNvSpPr>
            <p:nvPr/>
          </p:nvSpPr>
          <p:spPr bwMode="auto">
            <a:xfrm>
              <a:off x="3287775" y="3195909"/>
              <a:ext cx="1230116" cy="708294"/>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0" name="Freeform 426">
              <a:extLst>
                <a:ext uri="{FF2B5EF4-FFF2-40B4-BE49-F238E27FC236}">
                  <a16:creationId xmlns:a16="http://schemas.microsoft.com/office/drawing/2014/main" id="{BE4221E4-893C-5F90-A4F8-778FD62A0AAD}"/>
                </a:ext>
              </a:extLst>
            </p:cNvPr>
            <p:cNvSpPr>
              <a:spLocks/>
            </p:cNvSpPr>
            <p:nvPr/>
          </p:nvSpPr>
          <p:spPr bwMode="auto">
            <a:xfrm>
              <a:off x="3677262" y="2043991"/>
              <a:ext cx="34587" cy="34588"/>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1" name="Freeform 427">
              <a:extLst>
                <a:ext uri="{FF2B5EF4-FFF2-40B4-BE49-F238E27FC236}">
                  <a16:creationId xmlns:a16="http://schemas.microsoft.com/office/drawing/2014/main" id="{BA086514-1B4F-B987-7447-429AA2BD0C2B}"/>
                </a:ext>
              </a:extLst>
            </p:cNvPr>
            <p:cNvSpPr>
              <a:spLocks/>
            </p:cNvSpPr>
            <p:nvPr/>
          </p:nvSpPr>
          <p:spPr bwMode="auto">
            <a:xfrm>
              <a:off x="3979527" y="2325204"/>
              <a:ext cx="0" cy="4511"/>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2" name="Freeform 428">
              <a:extLst>
                <a:ext uri="{FF2B5EF4-FFF2-40B4-BE49-F238E27FC236}">
                  <a16:creationId xmlns:a16="http://schemas.microsoft.com/office/drawing/2014/main" id="{C14E1271-D1FE-9F68-05CF-2B9B94C74384}"/>
                </a:ext>
              </a:extLst>
            </p:cNvPr>
            <p:cNvSpPr>
              <a:spLocks/>
            </p:cNvSpPr>
            <p:nvPr/>
          </p:nvSpPr>
          <p:spPr bwMode="auto">
            <a:xfrm>
              <a:off x="4284801" y="2358288"/>
              <a:ext cx="3008" cy="4511"/>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3" name="Freeform 429">
              <a:extLst>
                <a:ext uri="{FF2B5EF4-FFF2-40B4-BE49-F238E27FC236}">
                  <a16:creationId xmlns:a16="http://schemas.microsoft.com/office/drawing/2014/main" id="{BC511E13-D68A-AF18-64EA-EA1E99C92243}"/>
                </a:ext>
              </a:extLst>
            </p:cNvPr>
            <p:cNvSpPr>
              <a:spLocks/>
            </p:cNvSpPr>
            <p:nvPr/>
          </p:nvSpPr>
          <p:spPr bwMode="auto">
            <a:xfrm>
              <a:off x="3984039" y="1959778"/>
              <a:ext cx="12030" cy="12030"/>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4" name="Freeform 430">
              <a:extLst>
                <a:ext uri="{FF2B5EF4-FFF2-40B4-BE49-F238E27FC236}">
                  <a16:creationId xmlns:a16="http://schemas.microsoft.com/office/drawing/2014/main" id="{D55AFFE4-D4E0-640A-6AFC-BA4B2BF351DB}"/>
                </a:ext>
              </a:extLst>
            </p:cNvPr>
            <p:cNvSpPr>
              <a:spLocks/>
            </p:cNvSpPr>
            <p:nvPr/>
          </p:nvSpPr>
          <p:spPr bwMode="auto">
            <a:xfrm>
              <a:off x="4144946" y="2406410"/>
              <a:ext cx="123312" cy="11428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1225246408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084628185 h 119"/>
                <a:gd name="T60" fmla="*/ 2147483647 w 135"/>
                <a:gd name="T61" fmla="*/ 1042314600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5" name="Freeform 431">
              <a:extLst>
                <a:ext uri="{FF2B5EF4-FFF2-40B4-BE49-F238E27FC236}">
                  <a16:creationId xmlns:a16="http://schemas.microsoft.com/office/drawing/2014/main" id="{A0189095-6FF6-5DF9-9624-DF9D6666290E}"/>
                </a:ext>
              </a:extLst>
            </p:cNvPr>
            <p:cNvSpPr>
              <a:spLocks/>
            </p:cNvSpPr>
            <p:nvPr/>
          </p:nvSpPr>
          <p:spPr bwMode="auto">
            <a:xfrm>
              <a:off x="4045695" y="2060534"/>
              <a:ext cx="512799" cy="381967"/>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6" name="Freeform 432">
              <a:extLst>
                <a:ext uri="{FF2B5EF4-FFF2-40B4-BE49-F238E27FC236}">
                  <a16:creationId xmlns:a16="http://schemas.microsoft.com/office/drawing/2014/main" id="{45768166-21B9-7A95-1C7A-1115DF58D2EC}"/>
                </a:ext>
              </a:extLst>
            </p:cNvPr>
            <p:cNvSpPr>
              <a:spLocks/>
            </p:cNvSpPr>
            <p:nvPr/>
          </p:nvSpPr>
          <p:spPr bwMode="auto">
            <a:xfrm>
              <a:off x="3602072" y="1997374"/>
              <a:ext cx="136846" cy="1383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1000684415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7" name="Freeform 433">
              <a:extLst>
                <a:ext uri="{FF2B5EF4-FFF2-40B4-BE49-F238E27FC236}">
                  <a16:creationId xmlns:a16="http://schemas.microsoft.com/office/drawing/2014/main" id="{49BEB662-1CA6-6EB9-3675-5BE1A6096702}"/>
                </a:ext>
              </a:extLst>
            </p:cNvPr>
            <p:cNvSpPr>
              <a:spLocks/>
            </p:cNvSpPr>
            <p:nvPr/>
          </p:nvSpPr>
          <p:spPr bwMode="auto">
            <a:xfrm>
              <a:off x="3746437" y="1944740"/>
              <a:ext cx="123312" cy="90229"/>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1090082763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1090082763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8" name="Freeform 434">
              <a:extLst>
                <a:ext uri="{FF2B5EF4-FFF2-40B4-BE49-F238E27FC236}">
                  <a16:creationId xmlns:a16="http://schemas.microsoft.com/office/drawing/2014/main" id="{9F0C37B5-7B98-6814-D5F1-434DE4980643}"/>
                </a:ext>
              </a:extLst>
            </p:cNvPr>
            <p:cNvSpPr>
              <a:spLocks/>
            </p:cNvSpPr>
            <p:nvPr/>
          </p:nvSpPr>
          <p:spPr bwMode="auto">
            <a:xfrm>
              <a:off x="3695308" y="1898122"/>
              <a:ext cx="93236" cy="58648"/>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9" name="Freeform 435">
              <a:extLst>
                <a:ext uri="{FF2B5EF4-FFF2-40B4-BE49-F238E27FC236}">
                  <a16:creationId xmlns:a16="http://schemas.microsoft.com/office/drawing/2014/main" id="{E3B326D5-F537-FE59-600A-64A584206D64}"/>
                </a:ext>
              </a:extLst>
            </p:cNvPr>
            <p:cNvSpPr>
              <a:spLocks/>
            </p:cNvSpPr>
            <p:nvPr/>
          </p:nvSpPr>
          <p:spPr bwMode="auto">
            <a:xfrm>
              <a:off x="3880276" y="1956770"/>
              <a:ext cx="78198" cy="78198"/>
            </a:xfrm>
            <a:custGeom>
              <a:avLst/>
              <a:gdLst>
                <a:gd name="T0" fmla="*/ 2147483647 w 86"/>
                <a:gd name="T1" fmla="*/ 2147483647 h 80"/>
                <a:gd name="T2" fmla="*/ 2147483647 w 86"/>
                <a:gd name="T3" fmla="*/ 0 h 80"/>
                <a:gd name="T4" fmla="*/ 1227654276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072968980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0" name="Freeform 436">
              <a:extLst>
                <a:ext uri="{FF2B5EF4-FFF2-40B4-BE49-F238E27FC236}">
                  <a16:creationId xmlns:a16="http://schemas.microsoft.com/office/drawing/2014/main" id="{62132822-B9AA-38A2-DB23-1FB83979364A}"/>
                </a:ext>
              </a:extLst>
            </p:cNvPr>
            <p:cNvSpPr>
              <a:spLocks/>
            </p:cNvSpPr>
            <p:nvPr/>
          </p:nvSpPr>
          <p:spPr bwMode="auto">
            <a:xfrm>
              <a:off x="3959978" y="2004892"/>
              <a:ext cx="31580" cy="43611"/>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1238562193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1002654514 h 46"/>
                <a:gd name="T48" fmla="*/ 2147483647 w 34"/>
                <a:gd name="T49" fmla="*/ 0 h 46"/>
                <a:gd name="T50" fmla="*/ 2147483647 w 34"/>
                <a:gd name="T51" fmla="*/ 0 h 46"/>
                <a:gd name="T52" fmla="*/ 2147483647 w 34"/>
                <a:gd name="T53" fmla="*/ 0 h 46"/>
                <a:gd name="T54" fmla="*/ 2147483647 w 34"/>
                <a:gd name="T55" fmla="*/ 1002654514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1" name="Freeform 437">
              <a:extLst>
                <a:ext uri="{FF2B5EF4-FFF2-40B4-BE49-F238E27FC236}">
                  <a16:creationId xmlns:a16="http://schemas.microsoft.com/office/drawing/2014/main" id="{4107374E-FEF2-AFCA-81C5-E4F516FC62F7}"/>
                </a:ext>
              </a:extLst>
            </p:cNvPr>
            <p:cNvSpPr>
              <a:spLocks/>
            </p:cNvSpPr>
            <p:nvPr/>
          </p:nvSpPr>
          <p:spPr bwMode="auto">
            <a:xfrm>
              <a:off x="3952459" y="1943237"/>
              <a:ext cx="184969" cy="99251"/>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2" name="Freeform 438">
              <a:extLst>
                <a:ext uri="{FF2B5EF4-FFF2-40B4-BE49-F238E27FC236}">
                  <a16:creationId xmlns:a16="http://schemas.microsoft.com/office/drawing/2014/main" id="{D1C3C9E4-36C6-E576-60E6-6916FA43CC43}"/>
                </a:ext>
              </a:extLst>
            </p:cNvPr>
            <p:cNvSpPr>
              <a:spLocks/>
            </p:cNvSpPr>
            <p:nvPr/>
          </p:nvSpPr>
          <p:spPr bwMode="auto">
            <a:xfrm>
              <a:off x="3806590" y="1881580"/>
              <a:ext cx="37595" cy="3609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3" name="Freeform 440">
              <a:extLst>
                <a:ext uri="{FF2B5EF4-FFF2-40B4-BE49-F238E27FC236}">
                  <a16:creationId xmlns:a16="http://schemas.microsoft.com/office/drawing/2014/main" id="{A0821F9E-E2C8-D6F7-351B-0D3F5096014D}"/>
                </a:ext>
              </a:extLst>
            </p:cNvPr>
            <p:cNvSpPr>
              <a:spLocks/>
            </p:cNvSpPr>
            <p:nvPr/>
          </p:nvSpPr>
          <p:spPr bwMode="auto">
            <a:xfrm>
              <a:off x="3956970" y="1907145"/>
              <a:ext cx="30076" cy="16541"/>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4" name="Freeform 441">
              <a:extLst>
                <a:ext uri="{FF2B5EF4-FFF2-40B4-BE49-F238E27FC236}">
                  <a16:creationId xmlns:a16="http://schemas.microsoft.com/office/drawing/2014/main" id="{7AD27FE6-596A-6E6E-24E3-AE5FC81B0B02}"/>
                </a:ext>
              </a:extLst>
            </p:cNvPr>
            <p:cNvSpPr>
              <a:spLocks/>
            </p:cNvSpPr>
            <p:nvPr/>
          </p:nvSpPr>
          <p:spPr bwMode="auto">
            <a:xfrm>
              <a:off x="3938925" y="1863534"/>
              <a:ext cx="28572" cy="45114"/>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943170082 w 34"/>
                <a:gd name="T11" fmla="*/ 2147483647 h 46"/>
                <a:gd name="T12" fmla="*/ 0 w 34"/>
                <a:gd name="T13" fmla="*/ 2147483647 h 46"/>
                <a:gd name="T14" fmla="*/ 943170082 w 34"/>
                <a:gd name="T15" fmla="*/ 2147483647 h 46"/>
                <a:gd name="T16" fmla="*/ 943170082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5" name="Freeform 442">
              <a:extLst>
                <a:ext uri="{FF2B5EF4-FFF2-40B4-BE49-F238E27FC236}">
                  <a16:creationId xmlns:a16="http://schemas.microsoft.com/office/drawing/2014/main" id="{4EBBFF22-8289-93B5-30EE-3E9A29224914}"/>
                </a:ext>
              </a:extLst>
            </p:cNvPr>
            <p:cNvSpPr>
              <a:spLocks/>
            </p:cNvSpPr>
            <p:nvPr/>
          </p:nvSpPr>
          <p:spPr bwMode="auto">
            <a:xfrm>
              <a:off x="3883283" y="1842481"/>
              <a:ext cx="51129" cy="6466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15496999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6" name="Freeform 443">
              <a:extLst>
                <a:ext uri="{FF2B5EF4-FFF2-40B4-BE49-F238E27FC236}">
                  <a16:creationId xmlns:a16="http://schemas.microsoft.com/office/drawing/2014/main" id="{62129325-0CE3-F4BD-3459-89516D50A6D2}"/>
                </a:ext>
              </a:extLst>
            </p:cNvPr>
            <p:cNvSpPr>
              <a:spLocks/>
            </p:cNvSpPr>
            <p:nvPr/>
          </p:nvSpPr>
          <p:spPr bwMode="auto">
            <a:xfrm>
              <a:off x="3674254" y="2078579"/>
              <a:ext cx="231587" cy="224067"/>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1273374528 w 249"/>
                <a:gd name="T29" fmla="*/ 2147483647 h 231"/>
                <a:gd name="T30" fmla="*/ 1273374528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nvGrpSpPr>
            <p:cNvPr id="157" name="Group 156">
              <a:extLst>
                <a:ext uri="{FF2B5EF4-FFF2-40B4-BE49-F238E27FC236}">
                  <a16:creationId xmlns:a16="http://schemas.microsoft.com/office/drawing/2014/main" id="{BBA251AC-2770-DCF5-0136-94A9587745C3}"/>
                </a:ext>
              </a:extLst>
            </p:cNvPr>
            <p:cNvGrpSpPr/>
            <p:nvPr/>
          </p:nvGrpSpPr>
          <p:grpSpPr>
            <a:xfrm>
              <a:off x="8450352" y="3319222"/>
              <a:ext cx="1377489" cy="2433163"/>
              <a:chOff x="9990012" y="3679368"/>
              <a:chExt cx="1454150" cy="2568575"/>
            </a:xfrm>
            <a:grpFill/>
          </p:grpSpPr>
          <p:sp>
            <p:nvSpPr>
              <p:cNvPr id="158" name="Freeform 266">
                <a:extLst>
                  <a:ext uri="{FF2B5EF4-FFF2-40B4-BE49-F238E27FC236}">
                    <a16:creationId xmlns:a16="http://schemas.microsoft.com/office/drawing/2014/main" id="{E83DC37A-1E46-5266-E454-D9D6E5FF06C3}"/>
                  </a:ext>
                </a:extLst>
              </p:cNvPr>
              <p:cNvSpPr>
                <a:spLocks/>
              </p:cNvSpPr>
              <p:nvPr/>
            </p:nvSpPr>
            <p:spPr bwMode="auto">
              <a:xfrm>
                <a:off x="11190162" y="6039981"/>
                <a:ext cx="161925" cy="2079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9" name="Freeform 267">
                <a:extLst>
                  <a:ext uri="{FF2B5EF4-FFF2-40B4-BE49-F238E27FC236}">
                    <a16:creationId xmlns:a16="http://schemas.microsoft.com/office/drawing/2014/main" id="{686C4C09-DD44-DDF9-BAB6-EF20E24C0995}"/>
                  </a:ext>
                </a:extLst>
              </p:cNvPr>
              <p:cNvSpPr>
                <a:spLocks/>
              </p:cNvSpPr>
              <p:nvPr/>
            </p:nvSpPr>
            <p:spPr bwMode="auto">
              <a:xfrm>
                <a:off x="11329862" y="5854243"/>
                <a:ext cx="114300" cy="20478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0" name="Freeform 268">
                <a:extLst>
                  <a:ext uri="{FF2B5EF4-FFF2-40B4-BE49-F238E27FC236}">
                    <a16:creationId xmlns:a16="http://schemas.microsoft.com/office/drawing/2014/main" id="{F9BCDFB4-230B-7165-EC46-85FE62D8FC3B}"/>
                  </a:ext>
                </a:extLst>
              </p:cNvPr>
              <p:cNvSpPr>
                <a:spLocks/>
              </p:cNvSpPr>
              <p:nvPr/>
            </p:nvSpPr>
            <p:spPr bwMode="auto">
              <a:xfrm>
                <a:off x="9990012" y="5222418"/>
                <a:ext cx="893762" cy="75723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1" name="Freeform 269">
                <a:extLst>
                  <a:ext uri="{FF2B5EF4-FFF2-40B4-BE49-F238E27FC236}">
                    <a16:creationId xmlns:a16="http://schemas.microsoft.com/office/drawing/2014/main" id="{BA8B7754-3EC5-D85F-999E-AA4F14C44790}"/>
                  </a:ext>
                </a:extLst>
              </p:cNvPr>
              <p:cNvSpPr>
                <a:spLocks/>
              </p:cNvSpPr>
              <p:nvPr/>
            </p:nvSpPr>
            <p:spPr bwMode="auto">
              <a:xfrm>
                <a:off x="10691687" y="6024106"/>
                <a:ext cx="79375" cy="120650"/>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2" name="Freeform 263">
                <a:extLst>
                  <a:ext uri="{FF2B5EF4-FFF2-40B4-BE49-F238E27FC236}">
                    <a16:creationId xmlns:a16="http://schemas.microsoft.com/office/drawing/2014/main" id="{6120DC17-3491-AC9B-A14E-1EF852575531}"/>
                  </a:ext>
                </a:extLst>
              </p:cNvPr>
              <p:cNvSpPr>
                <a:spLocks/>
              </p:cNvSpPr>
              <p:nvPr/>
            </p:nvSpPr>
            <p:spPr bwMode="auto">
              <a:xfrm>
                <a:off x="10358312" y="4041318"/>
                <a:ext cx="41275"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3" name="Freeform 264">
                <a:extLst>
                  <a:ext uri="{FF2B5EF4-FFF2-40B4-BE49-F238E27FC236}">
                    <a16:creationId xmlns:a16="http://schemas.microsoft.com/office/drawing/2014/main" id="{DDA0C73A-1C8A-9211-1BDD-016C0CC6698E}"/>
                  </a:ext>
                </a:extLst>
              </p:cNvPr>
              <p:cNvSpPr>
                <a:spLocks/>
              </p:cNvSpPr>
              <p:nvPr/>
            </p:nvSpPr>
            <p:spPr bwMode="auto">
              <a:xfrm>
                <a:off x="10409112" y="3679368"/>
                <a:ext cx="311150" cy="377825"/>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4" name="Freeform 517">
                <a:extLst>
                  <a:ext uri="{FF2B5EF4-FFF2-40B4-BE49-F238E27FC236}">
                    <a16:creationId xmlns:a16="http://schemas.microsoft.com/office/drawing/2014/main" id="{A4ADCCCA-C85D-04AD-05A4-6A9F239E71AE}"/>
                  </a:ext>
                </a:extLst>
              </p:cNvPr>
              <p:cNvSpPr>
                <a:spLocks/>
              </p:cNvSpPr>
              <p:nvPr/>
            </p:nvSpPr>
            <p:spPr bwMode="auto">
              <a:xfrm>
                <a:off x="10274174" y="3904793"/>
                <a:ext cx="77788" cy="106363"/>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grpSp>
          <p:nvGrpSpPr>
            <p:cNvPr id="165" name="Group 164">
              <a:extLst>
                <a:ext uri="{FF2B5EF4-FFF2-40B4-BE49-F238E27FC236}">
                  <a16:creationId xmlns:a16="http://schemas.microsoft.com/office/drawing/2014/main" id="{FFE8EFCA-3BC0-2BA3-D175-1B4FCFA4D78C}"/>
                </a:ext>
              </a:extLst>
            </p:cNvPr>
            <p:cNvGrpSpPr/>
            <p:nvPr/>
          </p:nvGrpSpPr>
          <p:grpSpPr>
            <a:xfrm>
              <a:off x="5448749" y="2087603"/>
              <a:ext cx="1535389" cy="1506816"/>
              <a:chOff x="6821362" y="2379206"/>
              <a:chExt cx="1620837" cy="1590675"/>
            </a:xfrm>
            <a:grpFill/>
          </p:grpSpPr>
          <p:sp>
            <p:nvSpPr>
              <p:cNvPr id="166" name="Freeform 257">
                <a:extLst>
                  <a:ext uri="{FF2B5EF4-FFF2-40B4-BE49-F238E27FC236}">
                    <a16:creationId xmlns:a16="http://schemas.microsoft.com/office/drawing/2014/main" id="{57347385-097C-310B-C5CF-029E944E88B2}"/>
                  </a:ext>
                </a:extLst>
              </p:cNvPr>
              <p:cNvSpPr>
                <a:spLocks/>
              </p:cNvSpPr>
              <p:nvPr/>
            </p:nvSpPr>
            <p:spPr bwMode="auto">
              <a:xfrm>
                <a:off x="7213474" y="3277731"/>
                <a:ext cx="98425" cy="165100"/>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7" name="Freeform 279">
                <a:extLst>
                  <a:ext uri="{FF2B5EF4-FFF2-40B4-BE49-F238E27FC236}">
                    <a16:creationId xmlns:a16="http://schemas.microsoft.com/office/drawing/2014/main" id="{4017C934-E8C1-72D9-12C1-7C494EF56D88}"/>
                  </a:ext>
                </a:extLst>
              </p:cNvPr>
              <p:cNvSpPr>
                <a:spLocks/>
              </p:cNvSpPr>
              <p:nvPr/>
            </p:nvSpPr>
            <p:spPr bwMode="auto">
              <a:xfrm>
                <a:off x="7704012" y="3901618"/>
                <a:ext cx="71437" cy="46038"/>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8" name="Freeform 280">
                <a:extLst>
                  <a:ext uri="{FF2B5EF4-FFF2-40B4-BE49-F238E27FC236}">
                    <a16:creationId xmlns:a16="http://schemas.microsoft.com/office/drawing/2014/main" id="{C45B65FC-20B2-45D3-37EB-95D273FD7ACF}"/>
                  </a:ext>
                </a:extLst>
              </p:cNvPr>
              <p:cNvSpPr>
                <a:spLocks/>
              </p:cNvSpPr>
              <p:nvPr/>
            </p:nvSpPr>
            <p:spPr bwMode="auto">
              <a:xfrm>
                <a:off x="7624637" y="3814306"/>
                <a:ext cx="28575" cy="61912"/>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9" name="Freeform 281">
                <a:extLst>
                  <a:ext uri="{FF2B5EF4-FFF2-40B4-BE49-F238E27FC236}">
                    <a16:creationId xmlns:a16="http://schemas.microsoft.com/office/drawing/2014/main" id="{CC1E50AC-F624-778F-CBC7-D1FB4E9021C3}"/>
                  </a:ext>
                </a:extLst>
              </p:cNvPr>
              <p:cNvSpPr>
                <a:spLocks/>
              </p:cNvSpPr>
              <p:nvPr/>
            </p:nvSpPr>
            <p:spPr bwMode="auto">
              <a:xfrm>
                <a:off x="7618287" y="3749218"/>
                <a:ext cx="36512" cy="4921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0" name="Freeform 284">
                <a:extLst>
                  <a:ext uri="{FF2B5EF4-FFF2-40B4-BE49-F238E27FC236}">
                    <a16:creationId xmlns:a16="http://schemas.microsoft.com/office/drawing/2014/main" id="{27FA158A-1F02-2AA9-F288-0F7158E74E42}"/>
                  </a:ext>
                </a:extLst>
              </p:cNvPr>
              <p:cNvSpPr>
                <a:spLocks/>
              </p:cNvSpPr>
              <p:nvPr/>
            </p:nvSpPr>
            <p:spPr bwMode="auto">
              <a:xfrm>
                <a:off x="8023099" y="3790493"/>
                <a:ext cx="419100" cy="179388"/>
              </a:xfrm>
              <a:custGeom>
                <a:avLst/>
                <a:gdLst>
                  <a:gd name="T0" fmla="*/ 2147483647 w 59"/>
                  <a:gd name="T1" fmla="*/ 2147483647 h 23"/>
                  <a:gd name="T2" fmla="*/ 2147483647 w 59"/>
                  <a:gd name="T3" fmla="*/ 2147483647 h 23"/>
                  <a:gd name="T4" fmla="*/ 2147483647 w 59"/>
                  <a:gd name="T5" fmla="*/ 2147483647 h 23"/>
                  <a:gd name="T6" fmla="*/ 2147483647 w 59"/>
                  <a:gd name="T7" fmla="*/ 2147483647 h 23"/>
                  <a:gd name="T8" fmla="*/ 2147483647 w 59"/>
                  <a:gd name="T9" fmla="*/ 2147483647 h 23"/>
                  <a:gd name="T10" fmla="*/ 2147483647 w 59"/>
                  <a:gd name="T11" fmla="*/ 2147483647 h 23"/>
                  <a:gd name="T12" fmla="*/ 2147483647 w 59"/>
                  <a:gd name="T13" fmla="*/ 2147483647 h 23"/>
                  <a:gd name="T14" fmla="*/ 2147483647 w 59"/>
                  <a:gd name="T15" fmla="*/ 2147483647 h 23"/>
                  <a:gd name="T16" fmla="*/ 2147483647 w 59"/>
                  <a:gd name="T17" fmla="*/ 2147483647 h 23"/>
                  <a:gd name="T18" fmla="*/ 2147483647 w 59"/>
                  <a:gd name="T19" fmla="*/ 2147483647 h 23"/>
                  <a:gd name="T20" fmla="*/ 2147483647 w 59"/>
                  <a:gd name="T21" fmla="*/ 2147483647 h 23"/>
                  <a:gd name="T22" fmla="*/ 2147483647 w 59"/>
                  <a:gd name="T23" fmla="*/ 2147483647 h 23"/>
                  <a:gd name="T24" fmla="*/ 2147483647 w 59"/>
                  <a:gd name="T25" fmla="*/ 0 h 23"/>
                  <a:gd name="T26" fmla="*/ 2147483647 w 59"/>
                  <a:gd name="T27" fmla="*/ 0 h 23"/>
                  <a:gd name="T28" fmla="*/ 2147483647 w 59"/>
                  <a:gd name="T29" fmla="*/ 2147483647 h 23"/>
                  <a:gd name="T30" fmla="*/ 2147483647 w 59"/>
                  <a:gd name="T31" fmla="*/ 2147483647 h 23"/>
                  <a:gd name="T32" fmla="*/ 2147483647 w 59"/>
                  <a:gd name="T33" fmla="*/ 2147483647 h 23"/>
                  <a:gd name="T34" fmla="*/ 2147483647 w 59"/>
                  <a:gd name="T35" fmla="*/ 2147483647 h 23"/>
                  <a:gd name="T36" fmla="*/ 2147483647 w 59"/>
                  <a:gd name="T37" fmla="*/ 2147483647 h 23"/>
                  <a:gd name="T38" fmla="*/ 2147483647 w 59"/>
                  <a:gd name="T39" fmla="*/ 0 h 23"/>
                  <a:gd name="T40" fmla="*/ 2147483647 w 59"/>
                  <a:gd name="T41" fmla="*/ 0 h 23"/>
                  <a:gd name="T42" fmla="*/ 2147483647 w 59"/>
                  <a:gd name="T43" fmla="*/ 0 h 23"/>
                  <a:gd name="T44" fmla="*/ 2147483647 w 59"/>
                  <a:gd name="T45" fmla="*/ 2147483647 h 23"/>
                  <a:gd name="T46" fmla="*/ 2147483647 w 59"/>
                  <a:gd name="T47" fmla="*/ 2147483647 h 23"/>
                  <a:gd name="T48" fmla="*/ 2147483647 w 59"/>
                  <a:gd name="T49" fmla="*/ 2147483647 h 23"/>
                  <a:gd name="T50" fmla="*/ 2147483647 w 59"/>
                  <a:gd name="T51" fmla="*/ 2147483647 h 23"/>
                  <a:gd name="T52" fmla="*/ 2147483647 w 59"/>
                  <a:gd name="T53" fmla="*/ 2147483647 h 23"/>
                  <a:gd name="T54" fmla="*/ 2147483647 w 59"/>
                  <a:gd name="T55" fmla="*/ 2147483647 h 23"/>
                  <a:gd name="T56" fmla="*/ 2147483647 w 59"/>
                  <a:gd name="T57" fmla="*/ 2147483647 h 23"/>
                  <a:gd name="T58" fmla="*/ 0 w 59"/>
                  <a:gd name="T59" fmla="*/ 2147483647 h 23"/>
                  <a:gd name="T60" fmla="*/ 2147483647 w 59"/>
                  <a:gd name="T61" fmla="*/ 2147483647 h 23"/>
                  <a:gd name="T62" fmla="*/ 2147483647 w 59"/>
                  <a:gd name="T63" fmla="*/ 2147483647 h 23"/>
                  <a:gd name="T64" fmla="*/ 2147483647 w 59"/>
                  <a:gd name="T65" fmla="*/ 2147483647 h 23"/>
                  <a:gd name="T66" fmla="*/ 2147483647 w 59"/>
                  <a:gd name="T67" fmla="*/ 2147483647 h 23"/>
                  <a:gd name="T68" fmla="*/ 2147483647 w 59"/>
                  <a:gd name="T69" fmla="*/ 2147483647 h 23"/>
                  <a:gd name="T70" fmla="*/ 2147483647 w 59"/>
                  <a:gd name="T71" fmla="*/ 2147483647 h 23"/>
                  <a:gd name="T72" fmla="*/ 2147483647 w 59"/>
                  <a:gd name="T73" fmla="*/ 2147483647 h 23"/>
                  <a:gd name="T74" fmla="*/ 2147483647 w 59"/>
                  <a:gd name="T75" fmla="*/ 2147483647 h 23"/>
                  <a:gd name="T76" fmla="*/ 2147483647 w 59"/>
                  <a:gd name="T77" fmla="*/ 2147483647 h 23"/>
                  <a:gd name="T78" fmla="*/ 2147483647 w 59"/>
                  <a:gd name="T79" fmla="*/ 2147483647 h 23"/>
                  <a:gd name="T80" fmla="*/ 2147483647 w 59"/>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1" name="Freeform 299">
                <a:extLst>
                  <a:ext uri="{FF2B5EF4-FFF2-40B4-BE49-F238E27FC236}">
                    <a16:creationId xmlns:a16="http://schemas.microsoft.com/office/drawing/2014/main" id="{D660B6BC-9CCB-813C-EA41-A8EC627C2417}"/>
                  </a:ext>
                </a:extLst>
              </p:cNvPr>
              <p:cNvSpPr>
                <a:spLocks/>
              </p:cNvSpPr>
              <p:nvPr/>
            </p:nvSpPr>
            <p:spPr bwMode="auto">
              <a:xfrm>
                <a:off x="7900862" y="3231693"/>
                <a:ext cx="144462"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2" name="Freeform 300">
                <a:extLst>
                  <a:ext uri="{FF2B5EF4-FFF2-40B4-BE49-F238E27FC236}">
                    <a16:creationId xmlns:a16="http://schemas.microsoft.com/office/drawing/2014/main" id="{477FBFBC-2D3F-11D7-0884-CE334B09E419}"/>
                  </a:ext>
                </a:extLst>
              </p:cNvPr>
              <p:cNvSpPr>
                <a:spLocks/>
              </p:cNvSpPr>
              <p:nvPr/>
            </p:nvSpPr>
            <p:spPr bwMode="auto">
              <a:xfrm>
                <a:off x="7964362" y="3080881"/>
                <a:ext cx="107950"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3" name="Freeform 319">
                <a:extLst>
                  <a:ext uri="{FF2B5EF4-FFF2-40B4-BE49-F238E27FC236}">
                    <a16:creationId xmlns:a16="http://schemas.microsoft.com/office/drawing/2014/main" id="{7E18DCF4-2495-729F-4172-1C3647E911BD}"/>
                  </a:ext>
                </a:extLst>
              </p:cNvPr>
              <p:cNvSpPr>
                <a:spLocks/>
              </p:cNvSpPr>
              <p:nvPr/>
            </p:nvSpPr>
            <p:spPr bwMode="auto">
              <a:xfrm>
                <a:off x="7276974" y="3901618"/>
                <a:ext cx="7938" cy="4763"/>
              </a:xfrm>
              <a:custGeom>
                <a:avLst/>
                <a:gdLst>
                  <a:gd name="T0" fmla="*/ 6 w 6"/>
                  <a:gd name="T1" fmla="*/ 0 h 6"/>
                  <a:gd name="T2" fmla="*/ 0 w 6"/>
                  <a:gd name="T3" fmla="*/ 0 h 6"/>
                  <a:gd name="T4" fmla="*/ 0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4" name="Freeform 320">
                <a:extLst>
                  <a:ext uri="{FF2B5EF4-FFF2-40B4-BE49-F238E27FC236}">
                    <a16:creationId xmlns:a16="http://schemas.microsoft.com/office/drawing/2014/main" id="{03FB1B1D-1AD5-FEBF-E343-733AA0DFFF98}"/>
                  </a:ext>
                </a:extLst>
              </p:cNvPr>
              <p:cNvSpPr>
                <a:spLocks/>
              </p:cNvSpPr>
              <p:nvPr/>
            </p:nvSpPr>
            <p:spPr bwMode="auto">
              <a:xfrm>
                <a:off x="7292849" y="3788906"/>
                <a:ext cx="6350" cy="9525"/>
              </a:xfrm>
              <a:custGeom>
                <a:avLst/>
                <a:gdLst>
                  <a:gd name="T0" fmla="*/ 0 w 6"/>
                  <a:gd name="T1" fmla="*/ 0 h 6"/>
                  <a:gd name="T2" fmla="*/ 0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5" name="Freeform 321">
                <a:extLst>
                  <a:ext uri="{FF2B5EF4-FFF2-40B4-BE49-F238E27FC236}">
                    <a16:creationId xmlns:a16="http://schemas.microsoft.com/office/drawing/2014/main" id="{4FAB530C-9E59-8402-00FA-2E6CB1E47690}"/>
                  </a:ext>
                </a:extLst>
              </p:cNvPr>
              <p:cNvSpPr>
                <a:spLocks/>
              </p:cNvSpPr>
              <p:nvPr/>
            </p:nvSpPr>
            <p:spPr bwMode="auto">
              <a:xfrm>
                <a:off x="7227762" y="3723818"/>
                <a:ext cx="277812" cy="238125"/>
              </a:xfrm>
              <a:custGeom>
                <a:avLst/>
                <a:gdLst>
                  <a:gd name="T0" fmla="*/ 2147483647 w 39"/>
                  <a:gd name="T1" fmla="*/ 2147483647 h 30"/>
                  <a:gd name="T2" fmla="*/ 2147483647 w 39"/>
                  <a:gd name="T3" fmla="*/ 2147483647 h 30"/>
                  <a:gd name="T4" fmla="*/ 2147483647 w 39"/>
                  <a:gd name="T5" fmla="*/ 2147483647 h 30"/>
                  <a:gd name="T6" fmla="*/ 2147483647 w 39"/>
                  <a:gd name="T7" fmla="*/ 2147483647 h 30"/>
                  <a:gd name="T8" fmla="*/ 2147483647 w 39"/>
                  <a:gd name="T9" fmla="*/ 2147483647 h 30"/>
                  <a:gd name="T10" fmla="*/ 2147483647 w 39"/>
                  <a:gd name="T11" fmla="*/ 2147483647 h 30"/>
                  <a:gd name="T12" fmla="*/ 2147483647 w 39"/>
                  <a:gd name="T13" fmla="*/ 0 h 30"/>
                  <a:gd name="T14" fmla="*/ 2147483647 w 39"/>
                  <a:gd name="T15" fmla="*/ 2147483647 h 30"/>
                  <a:gd name="T16" fmla="*/ 2147483647 w 39"/>
                  <a:gd name="T17" fmla="*/ 0 h 30"/>
                  <a:gd name="T18" fmla="*/ 2147483647 w 39"/>
                  <a:gd name="T19" fmla="*/ 2147483647 h 30"/>
                  <a:gd name="T20" fmla="*/ 0 w 39"/>
                  <a:gd name="T21" fmla="*/ 2147483647 h 30"/>
                  <a:gd name="T22" fmla="*/ 2147483647 w 39"/>
                  <a:gd name="T23" fmla="*/ 2147483647 h 30"/>
                  <a:gd name="T24" fmla="*/ 2147483647 w 39"/>
                  <a:gd name="T25" fmla="*/ 2147483647 h 30"/>
                  <a:gd name="T26" fmla="*/ 2147483647 w 39"/>
                  <a:gd name="T27" fmla="*/ 2147483647 h 30"/>
                  <a:gd name="T28" fmla="*/ 2147483647 w 39"/>
                  <a:gd name="T29" fmla="*/ 2147483647 h 30"/>
                  <a:gd name="T30" fmla="*/ 2147483647 w 39"/>
                  <a:gd name="T31" fmla="*/ 2147483647 h 30"/>
                  <a:gd name="T32" fmla="*/ 2147483647 w 39"/>
                  <a:gd name="T33" fmla="*/ 2147483647 h 30"/>
                  <a:gd name="T34" fmla="*/ 2147483647 w 39"/>
                  <a:gd name="T35" fmla="*/ 2147483647 h 30"/>
                  <a:gd name="T36" fmla="*/ 2147483647 w 39"/>
                  <a:gd name="T37" fmla="*/ 2147483647 h 30"/>
                  <a:gd name="T38" fmla="*/ 2147483647 w 39"/>
                  <a:gd name="T39" fmla="*/ 2147483647 h 30"/>
                  <a:gd name="T40" fmla="*/ 2147483647 w 39"/>
                  <a:gd name="T41" fmla="*/ 2147483647 h 30"/>
                  <a:gd name="T42" fmla="*/ 2147483647 w 39"/>
                  <a:gd name="T43" fmla="*/ 2147483647 h 30"/>
                  <a:gd name="T44" fmla="*/ 2147483647 w 39"/>
                  <a:gd name="T45" fmla="*/ 2147483647 h 30"/>
                  <a:gd name="T46" fmla="*/ 2147483647 w 39"/>
                  <a:gd name="T47" fmla="*/ 2147483647 h 30"/>
                  <a:gd name="T48" fmla="*/ 2147483647 w 39"/>
                  <a:gd name="T49" fmla="*/ 2147483647 h 30"/>
                  <a:gd name="T50" fmla="*/ 2147483647 w 39"/>
                  <a:gd name="T51" fmla="*/ 2147483647 h 30"/>
                  <a:gd name="T52" fmla="*/ 2147483647 w 39"/>
                  <a:gd name="T53" fmla="*/ 2147483647 h 30"/>
                  <a:gd name="T54" fmla="*/ 2147483647 w 39"/>
                  <a:gd name="T55" fmla="*/ 2147483647 h 30"/>
                  <a:gd name="T56" fmla="*/ 2147483647 w 39"/>
                  <a:gd name="T57" fmla="*/ 2147483647 h 30"/>
                  <a:gd name="T58" fmla="*/ 2147483647 w 39"/>
                  <a:gd name="T59" fmla="*/ 2147483647 h 30"/>
                  <a:gd name="T60" fmla="*/ 2147483647 w 39"/>
                  <a:gd name="T61" fmla="*/ 2147483647 h 30"/>
                  <a:gd name="T62" fmla="*/ 2147483647 w 39"/>
                  <a:gd name="T63" fmla="*/ 2147483647 h 30"/>
                  <a:gd name="T64" fmla="*/ 2147483647 w 39"/>
                  <a:gd name="T65" fmla="*/ 2147483647 h 30"/>
                  <a:gd name="T66" fmla="*/ 2147483647 w 39"/>
                  <a:gd name="T67" fmla="*/ 2147483647 h 30"/>
                  <a:gd name="T68" fmla="*/ 2147483647 w 39"/>
                  <a:gd name="T69" fmla="*/ 2147483647 h 30"/>
                  <a:gd name="T70" fmla="*/ 2147483647 w 39"/>
                  <a:gd name="T71" fmla="*/ 2147483647 h 30"/>
                  <a:gd name="T72" fmla="*/ 2147483647 w 39"/>
                  <a:gd name="T73" fmla="*/ 2147483647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6" name="Freeform 322">
                <a:extLst>
                  <a:ext uri="{FF2B5EF4-FFF2-40B4-BE49-F238E27FC236}">
                    <a16:creationId xmlns:a16="http://schemas.microsoft.com/office/drawing/2014/main" id="{E4969443-4125-B249-FE51-C8EDF2F5BBD8}"/>
                  </a:ext>
                </a:extLst>
              </p:cNvPr>
              <p:cNvSpPr>
                <a:spLocks/>
              </p:cNvSpPr>
              <p:nvPr/>
            </p:nvSpPr>
            <p:spPr bwMode="auto">
              <a:xfrm>
                <a:off x="7227762" y="3771443"/>
                <a:ext cx="71437" cy="168275"/>
              </a:xfrm>
              <a:custGeom>
                <a:avLst/>
                <a:gdLst>
                  <a:gd name="T0" fmla="*/ 2147483647 w 60"/>
                  <a:gd name="T1" fmla="*/ 2147483647 h 127"/>
                  <a:gd name="T2" fmla="*/ 2147483647 w 60"/>
                  <a:gd name="T3" fmla="*/ 2147483647 h 127"/>
                  <a:gd name="T4" fmla="*/ 2147483647 w 60"/>
                  <a:gd name="T5" fmla="*/ 2147483647 h 127"/>
                  <a:gd name="T6" fmla="*/ 2147483647 w 60"/>
                  <a:gd name="T7" fmla="*/ 2147483647 h 127"/>
                  <a:gd name="T8" fmla="*/ 2147483647 w 60"/>
                  <a:gd name="T9" fmla="*/ 2147483647 h 127"/>
                  <a:gd name="T10" fmla="*/ 2147483647 w 60"/>
                  <a:gd name="T11" fmla="*/ 2147483647 h 127"/>
                  <a:gd name="T12" fmla="*/ 2147483647 w 60"/>
                  <a:gd name="T13" fmla="*/ 2147483647 h 127"/>
                  <a:gd name="T14" fmla="*/ 2147483647 w 60"/>
                  <a:gd name="T15" fmla="*/ 2147483647 h 127"/>
                  <a:gd name="T16" fmla="*/ 2147483647 w 60"/>
                  <a:gd name="T17" fmla="*/ 2147483647 h 127"/>
                  <a:gd name="T18" fmla="*/ 2147483647 w 60"/>
                  <a:gd name="T19" fmla="*/ 2147483647 h 127"/>
                  <a:gd name="T20" fmla="*/ 2147483647 w 60"/>
                  <a:gd name="T21" fmla="*/ 2147483647 h 127"/>
                  <a:gd name="T22" fmla="*/ 2147483647 w 60"/>
                  <a:gd name="T23" fmla="*/ 2147483647 h 127"/>
                  <a:gd name="T24" fmla="*/ 2147483647 w 60"/>
                  <a:gd name="T25" fmla="*/ 0 h 127"/>
                  <a:gd name="T26" fmla="*/ 2147483647 w 60"/>
                  <a:gd name="T27" fmla="*/ 2147483647 h 127"/>
                  <a:gd name="T28" fmla="*/ 2147483647 w 60"/>
                  <a:gd name="T29" fmla="*/ 2147483647 h 127"/>
                  <a:gd name="T30" fmla="*/ 2147483647 w 60"/>
                  <a:gd name="T31" fmla="*/ 2147483647 h 127"/>
                  <a:gd name="T32" fmla="*/ 2147483647 w 60"/>
                  <a:gd name="T33" fmla="*/ 2147483647 h 127"/>
                  <a:gd name="T34" fmla="*/ 2147483647 w 60"/>
                  <a:gd name="T35" fmla="*/ 2147483647 h 127"/>
                  <a:gd name="T36" fmla="*/ 2147483647 w 60"/>
                  <a:gd name="T37" fmla="*/ 2147483647 h 127"/>
                  <a:gd name="T38" fmla="*/ 0 w 60"/>
                  <a:gd name="T39" fmla="*/ 2147483647 h 127"/>
                  <a:gd name="T40" fmla="*/ 2147483647 w 60"/>
                  <a:gd name="T41" fmla="*/ 2147483647 h 127"/>
                  <a:gd name="T42" fmla="*/ 2147483647 w 60"/>
                  <a:gd name="T43" fmla="*/ 2147483647 h 127"/>
                  <a:gd name="T44" fmla="*/ 2147483647 w 60"/>
                  <a:gd name="T45" fmla="*/ 2147483647 h 127"/>
                  <a:gd name="T46" fmla="*/ 2147483647 w 60"/>
                  <a:gd name="T47" fmla="*/ 2147483647 h 127"/>
                  <a:gd name="T48" fmla="*/ 2147483647 w 60"/>
                  <a:gd name="T49" fmla="*/ 2147483647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7" name="Freeform 323">
                <a:extLst>
                  <a:ext uri="{FF2B5EF4-FFF2-40B4-BE49-F238E27FC236}">
                    <a16:creationId xmlns:a16="http://schemas.microsoft.com/office/drawing/2014/main" id="{B1B5FD76-8BA4-7413-A6F8-147FFFA27018}"/>
                  </a:ext>
                </a:extLst>
              </p:cNvPr>
              <p:cNvSpPr>
                <a:spLocks/>
              </p:cNvSpPr>
              <p:nvPr/>
            </p:nvSpPr>
            <p:spPr bwMode="auto">
              <a:xfrm>
                <a:off x="7284912" y="3798431"/>
                <a:ext cx="14287" cy="63500"/>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8" name="Freeform 324">
                <a:extLst>
                  <a:ext uri="{FF2B5EF4-FFF2-40B4-BE49-F238E27FC236}">
                    <a16:creationId xmlns:a16="http://schemas.microsoft.com/office/drawing/2014/main" id="{D44931DA-7DEC-CC19-E1F7-4EC788E39821}"/>
                  </a:ext>
                </a:extLst>
              </p:cNvPr>
              <p:cNvSpPr>
                <a:spLocks/>
              </p:cNvSpPr>
              <p:nvPr/>
            </p:nvSpPr>
            <p:spPr bwMode="auto">
              <a:xfrm>
                <a:off x="7272212" y="3906381"/>
                <a:ext cx="4762" cy="33337"/>
              </a:xfrm>
              <a:custGeom>
                <a:avLst/>
                <a:gdLst>
                  <a:gd name="T0" fmla="*/ 6 w 6"/>
                  <a:gd name="T1" fmla="*/ 0 h 24"/>
                  <a:gd name="T2" fmla="*/ 6 w 6"/>
                  <a:gd name="T3" fmla="*/ 12 h 24"/>
                  <a:gd name="T4" fmla="*/ 0 w 6"/>
                  <a:gd name="T5" fmla="*/ 24 h 24"/>
                  <a:gd name="T6" fmla="*/ 6 w 6"/>
                  <a:gd name="T7" fmla="*/ 6 h 24"/>
                  <a:gd name="T8" fmla="*/ 6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0"/>
                    </a:moveTo>
                    <a:lnTo>
                      <a:pt x="6" y="12"/>
                    </a:lnTo>
                    <a:lnTo>
                      <a:pt x="0" y="24"/>
                    </a:lnTo>
                    <a:lnTo>
                      <a:pt x="6"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9" name="Freeform 325">
                <a:extLst>
                  <a:ext uri="{FF2B5EF4-FFF2-40B4-BE49-F238E27FC236}">
                    <a16:creationId xmlns:a16="http://schemas.microsoft.com/office/drawing/2014/main" id="{B6318349-3A43-90CE-1BFC-5C45ED60A2C0}"/>
                  </a:ext>
                </a:extLst>
              </p:cNvPr>
              <p:cNvSpPr>
                <a:spLocks/>
              </p:cNvSpPr>
              <p:nvPr/>
            </p:nvSpPr>
            <p:spPr bwMode="auto">
              <a:xfrm>
                <a:off x="7276974" y="3861931"/>
                <a:ext cx="7938" cy="22225"/>
              </a:xfrm>
              <a:custGeom>
                <a:avLst/>
                <a:gdLst>
                  <a:gd name="T0" fmla="*/ 0 w 6"/>
                  <a:gd name="T1" fmla="*/ 18 h 18"/>
                  <a:gd name="T2" fmla="*/ 6 w 6"/>
                  <a:gd name="T3" fmla="*/ 0 h 18"/>
                  <a:gd name="T4" fmla="*/ 6 w 6"/>
                  <a:gd name="T5" fmla="*/ 12 h 18"/>
                  <a:gd name="T6" fmla="*/ 0 w 6"/>
                  <a:gd name="T7" fmla="*/ 18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0" name="Freeform 326">
                <a:extLst>
                  <a:ext uri="{FF2B5EF4-FFF2-40B4-BE49-F238E27FC236}">
                    <a16:creationId xmlns:a16="http://schemas.microsoft.com/office/drawing/2014/main" id="{0D6B2336-129A-D1AD-3BA9-AA12492CE0BE}"/>
                  </a:ext>
                </a:extLst>
              </p:cNvPr>
              <p:cNvSpPr>
                <a:spLocks/>
              </p:cNvSpPr>
              <p:nvPr/>
            </p:nvSpPr>
            <p:spPr bwMode="auto">
              <a:xfrm>
                <a:off x="7276974" y="3884156"/>
                <a:ext cx="0" cy="17462"/>
              </a:xfrm>
              <a:custGeom>
                <a:avLst/>
                <a:gdLst>
                  <a:gd name="T0" fmla="*/ 12 h 12"/>
                  <a:gd name="T1" fmla="*/ 0 h 12"/>
                  <a:gd name="T2" fmla="*/ 12 h 12"/>
                  <a:gd name="T3" fmla="*/ 1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1" name="Freeform 334">
                <a:extLst>
                  <a:ext uri="{FF2B5EF4-FFF2-40B4-BE49-F238E27FC236}">
                    <a16:creationId xmlns:a16="http://schemas.microsoft.com/office/drawing/2014/main" id="{36E04EB0-C2F0-8F95-8A63-B0B660A88298}"/>
                  </a:ext>
                </a:extLst>
              </p:cNvPr>
              <p:cNvSpPr>
                <a:spLocks/>
              </p:cNvSpPr>
              <p:nvPr/>
            </p:nvSpPr>
            <p:spPr bwMode="auto">
              <a:xfrm>
                <a:off x="7900862" y="2468106"/>
                <a:ext cx="241300" cy="59055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2" name="Freeform 335">
                <a:extLst>
                  <a:ext uri="{FF2B5EF4-FFF2-40B4-BE49-F238E27FC236}">
                    <a16:creationId xmlns:a16="http://schemas.microsoft.com/office/drawing/2014/main" id="{50B463EF-1E04-A351-BB0D-655FC3681A77}"/>
                  </a:ext>
                </a:extLst>
              </p:cNvPr>
              <p:cNvSpPr>
                <a:spLocks/>
              </p:cNvSpPr>
              <p:nvPr/>
            </p:nvSpPr>
            <p:spPr bwMode="auto">
              <a:xfrm>
                <a:off x="8150099" y="3403143"/>
                <a:ext cx="14288" cy="7938"/>
              </a:xfrm>
              <a:custGeom>
                <a:avLst/>
                <a:gdLst>
                  <a:gd name="T0" fmla="*/ 12 w 12"/>
                  <a:gd name="T1" fmla="*/ 6 h 6"/>
                  <a:gd name="T2" fmla="*/ 0 w 12"/>
                  <a:gd name="T3" fmla="*/ 0 h 6"/>
                  <a:gd name="T4" fmla="*/ 0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3" name="Rectangle 340">
                <a:extLst>
                  <a:ext uri="{FF2B5EF4-FFF2-40B4-BE49-F238E27FC236}">
                    <a16:creationId xmlns:a16="http://schemas.microsoft.com/office/drawing/2014/main" id="{7CD25EF1-B3FC-3FC0-08C6-95E6D367EA54}"/>
                  </a:ext>
                </a:extLst>
              </p:cNvPr>
              <p:cNvSpPr>
                <a:spLocks noChangeArrowheads="1"/>
              </p:cNvSpPr>
              <p:nvPr/>
            </p:nvSpPr>
            <p:spPr bwMode="auto">
              <a:xfrm>
                <a:off x="7800849" y="3544431"/>
                <a:ext cx="9525" cy="1587"/>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4" name="Freeform 341">
                <a:extLst>
                  <a:ext uri="{FF2B5EF4-FFF2-40B4-BE49-F238E27FC236}">
                    <a16:creationId xmlns:a16="http://schemas.microsoft.com/office/drawing/2014/main" id="{CD5CACBD-1E20-FA77-0737-7473233646C8}"/>
                  </a:ext>
                </a:extLst>
              </p:cNvPr>
              <p:cNvSpPr>
                <a:spLocks/>
              </p:cNvSpPr>
              <p:nvPr/>
            </p:nvSpPr>
            <p:spPr bwMode="auto">
              <a:xfrm>
                <a:off x="7646862" y="3536493"/>
                <a:ext cx="169862" cy="87313"/>
              </a:xfrm>
              <a:custGeom>
                <a:avLst/>
                <a:gdLst>
                  <a:gd name="T0" fmla="*/ 2147483647 w 24"/>
                  <a:gd name="T1" fmla="*/ 2147483647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0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0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5" name="Freeform 342">
                <a:extLst>
                  <a:ext uri="{FF2B5EF4-FFF2-40B4-BE49-F238E27FC236}">
                    <a16:creationId xmlns:a16="http://schemas.microsoft.com/office/drawing/2014/main" id="{BC99F8F0-D337-86BE-3765-AE3E0E9202DF}"/>
                  </a:ext>
                </a:extLst>
              </p:cNvPr>
              <p:cNvSpPr>
                <a:spLocks/>
              </p:cNvSpPr>
              <p:nvPr/>
            </p:nvSpPr>
            <p:spPr bwMode="auto">
              <a:xfrm>
                <a:off x="7334124" y="3452356"/>
                <a:ext cx="284163" cy="319087"/>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0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2147483647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0 w 40"/>
                  <a:gd name="T67" fmla="*/ 2147483647 h 41"/>
                  <a:gd name="T68" fmla="*/ 0 w 40"/>
                  <a:gd name="T69" fmla="*/ 2147483647 h 41"/>
                  <a:gd name="T70" fmla="*/ 0 w 40"/>
                  <a:gd name="T71" fmla="*/ 2147483647 h 41"/>
                  <a:gd name="T72" fmla="*/ 2147483647 w 40"/>
                  <a:gd name="T73" fmla="*/ 2147483647 h 41"/>
                  <a:gd name="T74" fmla="*/ 2147483647 w 40"/>
                  <a:gd name="T75" fmla="*/ 2147483647 h 41"/>
                  <a:gd name="T76" fmla="*/ 2147483647 w 40"/>
                  <a:gd name="T77" fmla="*/ 2147483647 h 41"/>
                  <a:gd name="T78" fmla="*/ 2147483647 w 40"/>
                  <a:gd name="T79" fmla="*/ 2147483647 h 41"/>
                  <a:gd name="T80" fmla="*/ 2147483647 w 40"/>
                  <a:gd name="T81" fmla="*/ 2147483647 h 41"/>
                  <a:gd name="T82" fmla="*/ 2147483647 w 40"/>
                  <a:gd name="T83" fmla="*/ 2147483647 h 41"/>
                  <a:gd name="T84" fmla="*/ 2147483647 w 40"/>
                  <a:gd name="T85" fmla="*/ 2147483647 h 41"/>
                  <a:gd name="T86" fmla="*/ 2147483647 w 40"/>
                  <a:gd name="T87" fmla="*/ 2147483647 h 41"/>
                  <a:gd name="T88" fmla="*/ 2147483647 w 40"/>
                  <a:gd name="T89" fmla="*/ 2147483647 h 41"/>
                  <a:gd name="T90" fmla="*/ 2147483647 w 40"/>
                  <a:gd name="T91" fmla="*/ 2147483647 h 41"/>
                  <a:gd name="T92" fmla="*/ 2147483647 w 40"/>
                  <a:gd name="T93" fmla="*/ 2147483647 h 41"/>
                  <a:gd name="T94" fmla="*/ 2147483647 w 40"/>
                  <a:gd name="T95" fmla="*/ 2147483647 h 41"/>
                  <a:gd name="T96" fmla="*/ 2147483647 w 40"/>
                  <a:gd name="T97" fmla="*/ 2147483647 h 41"/>
                  <a:gd name="T98" fmla="*/ 2147483647 w 40"/>
                  <a:gd name="T99" fmla="*/ 2147483647 h 41"/>
                  <a:gd name="T100" fmla="*/ 2147483647 w 40"/>
                  <a:gd name="T101" fmla="*/ 2147483647 h 41"/>
                  <a:gd name="T102" fmla="*/ 2147483647 w 40"/>
                  <a:gd name="T103" fmla="*/ 2147483647 h 41"/>
                  <a:gd name="T104" fmla="*/ 2147483647 w 40"/>
                  <a:gd name="T105" fmla="*/ 2147483647 h 41"/>
                  <a:gd name="T106" fmla="*/ 2147483647 w 40"/>
                  <a:gd name="T107" fmla="*/ 2147483647 h 41"/>
                  <a:gd name="T108" fmla="*/ 2147483647 w 40"/>
                  <a:gd name="T109" fmla="*/ 2147483647 h 41"/>
                  <a:gd name="T110" fmla="*/ 2147483647 w 40"/>
                  <a:gd name="T111" fmla="*/ 2147483647 h 41"/>
                  <a:gd name="T112" fmla="*/ 2147483647 w 40"/>
                  <a:gd name="T113" fmla="*/ 2147483647 h 41"/>
                  <a:gd name="T114" fmla="*/ 2147483647 w 40"/>
                  <a:gd name="T115" fmla="*/ 2147483647 h 41"/>
                  <a:gd name="T116" fmla="*/ 2147483647 w 40"/>
                  <a:gd name="T117" fmla="*/ 2147483647 h 41"/>
                  <a:gd name="T118" fmla="*/ 2147483647 w 4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6" name="Freeform 343">
                <a:extLst>
                  <a:ext uri="{FF2B5EF4-FFF2-40B4-BE49-F238E27FC236}">
                    <a16:creationId xmlns:a16="http://schemas.microsoft.com/office/drawing/2014/main" id="{A7ECE261-1086-C774-E488-EA22BEB64A04}"/>
                  </a:ext>
                </a:extLst>
              </p:cNvPr>
              <p:cNvSpPr>
                <a:spLocks/>
              </p:cNvSpPr>
              <p:nvPr/>
            </p:nvSpPr>
            <p:spPr bwMode="auto">
              <a:xfrm>
                <a:off x="7589712" y="3615868"/>
                <a:ext cx="261937" cy="295275"/>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7" name="Freeform 344">
                <a:extLst>
                  <a:ext uri="{FF2B5EF4-FFF2-40B4-BE49-F238E27FC236}">
                    <a16:creationId xmlns:a16="http://schemas.microsoft.com/office/drawing/2014/main" id="{9A48B3EA-EEB8-D413-A7FC-B8FEC603DFAE}"/>
                  </a:ext>
                </a:extLst>
              </p:cNvPr>
              <p:cNvSpPr>
                <a:spLocks/>
              </p:cNvSpPr>
              <p:nvPr/>
            </p:nvSpPr>
            <p:spPr bwMode="auto">
              <a:xfrm>
                <a:off x="7562724" y="3293606"/>
                <a:ext cx="204788" cy="306387"/>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0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2147483647 h 39"/>
                  <a:gd name="T38" fmla="*/ 2147483647 w 29"/>
                  <a:gd name="T39" fmla="*/ 2147483647 h 39"/>
                  <a:gd name="T40" fmla="*/ 2147483647 w 29"/>
                  <a:gd name="T41" fmla="*/ 2147483647 h 39"/>
                  <a:gd name="T42" fmla="*/ 2147483647 w 29"/>
                  <a:gd name="T43" fmla="*/ 2147483647 h 39"/>
                  <a:gd name="T44" fmla="*/ 2147483647 w 29"/>
                  <a:gd name="T45" fmla="*/ 2147483647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2147483647 w 29"/>
                  <a:gd name="T55" fmla="*/ 2147483647 h 39"/>
                  <a:gd name="T56" fmla="*/ 2147483647 w 29"/>
                  <a:gd name="T57" fmla="*/ 2147483647 h 39"/>
                  <a:gd name="T58" fmla="*/ 2147483647 w 29"/>
                  <a:gd name="T59" fmla="*/ 2147483647 h 39"/>
                  <a:gd name="T60" fmla="*/ 2147483647 w 29"/>
                  <a:gd name="T61" fmla="*/ 2147483647 h 39"/>
                  <a:gd name="T62" fmla="*/ 2147483647 w 29"/>
                  <a:gd name="T63" fmla="*/ 2147483647 h 39"/>
                  <a:gd name="T64" fmla="*/ 2147483647 w 29"/>
                  <a:gd name="T65" fmla="*/ 2147483647 h 39"/>
                  <a:gd name="T66" fmla="*/ 2147483647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2147483647 w 29"/>
                  <a:gd name="T87" fmla="*/ 2147483647 h 39"/>
                  <a:gd name="T88" fmla="*/ 2147483647 w 29"/>
                  <a:gd name="T89" fmla="*/ 2147483647 h 39"/>
                  <a:gd name="T90" fmla="*/ 2147483647 w 29"/>
                  <a:gd name="T91" fmla="*/ 2147483647 h 39"/>
                  <a:gd name="T92" fmla="*/ 2147483647 w 29"/>
                  <a:gd name="T93" fmla="*/ 2147483647 h 39"/>
                  <a:gd name="T94" fmla="*/ 2147483647 w 29"/>
                  <a:gd name="T95" fmla="*/ 2147483647 h 39"/>
                  <a:gd name="T96" fmla="*/ 2147483647 w 29"/>
                  <a:gd name="T97" fmla="*/ 2147483647 h 39"/>
                  <a:gd name="T98" fmla="*/ 2147483647 w 29"/>
                  <a:gd name="T99" fmla="*/ 2147483647 h 39"/>
                  <a:gd name="T100" fmla="*/ 2147483647 w 29"/>
                  <a:gd name="T101" fmla="*/ 2147483647 h 39"/>
                  <a:gd name="T102" fmla="*/ 2147483647 w 29"/>
                  <a:gd name="T103" fmla="*/ 0 h 39"/>
                  <a:gd name="T104" fmla="*/ 2147483647 w 29"/>
                  <a:gd name="T105" fmla="*/ 2147483647 h 39"/>
                  <a:gd name="T106" fmla="*/ 2147483647 w 29"/>
                  <a:gd name="T107" fmla="*/ 2147483647 h 39"/>
                  <a:gd name="T108" fmla="*/ 2147483647 w 29"/>
                  <a:gd name="T109" fmla="*/ 2147483647 h 39"/>
                  <a:gd name="T110" fmla="*/ 2147483647 w 29"/>
                  <a:gd name="T111" fmla="*/ 2147483647 h 39"/>
                  <a:gd name="T112" fmla="*/ 2147483647 w 29"/>
                  <a:gd name="T113" fmla="*/ 2147483647 h 39"/>
                  <a:gd name="T114" fmla="*/ 2147483647 w 29"/>
                  <a:gd name="T115" fmla="*/ 2147483647 h 39"/>
                  <a:gd name="T116" fmla="*/ 2147483647 w 29"/>
                  <a:gd name="T117" fmla="*/ 2147483647 h 39"/>
                  <a:gd name="T118" fmla="*/ 2147483647 w 29"/>
                  <a:gd name="T119" fmla="*/ 214748364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8" name="Freeform 345">
                <a:extLst>
                  <a:ext uri="{FF2B5EF4-FFF2-40B4-BE49-F238E27FC236}">
                    <a16:creationId xmlns:a16="http://schemas.microsoft.com/office/drawing/2014/main" id="{97FE33C2-C5F7-9CBE-0C3F-7ADBB2D369DB}"/>
                  </a:ext>
                </a:extLst>
              </p:cNvPr>
              <p:cNvSpPr>
                <a:spLocks/>
              </p:cNvSpPr>
              <p:nvPr/>
            </p:nvSpPr>
            <p:spPr bwMode="auto">
              <a:xfrm>
                <a:off x="7519862" y="3347581"/>
                <a:ext cx="77787" cy="117475"/>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9" name="Freeform 346">
                <a:extLst>
                  <a:ext uri="{FF2B5EF4-FFF2-40B4-BE49-F238E27FC236}">
                    <a16:creationId xmlns:a16="http://schemas.microsoft.com/office/drawing/2014/main" id="{E7C2747C-4F18-7F81-0F7C-1864732900F2}"/>
                  </a:ext>
                </a:extLst>
              </p:cNvPr>
              <p:cNvSpPr>
                <a:spLocks/>
              </p:cNvSpPr>
              <p:nvPr/>
            </p:nvSpPr>
            <p:spPr bwMode="auto">
              <a:xfrm>
                <a:off x="7888162" y="3798431"/>
                <a:ext cx="142875" cy="153987"/>
              </a:xfrm>
              <a:custGeom>
                <a:avLst/>
                <a:gdLst>
                  <a:gd name="T0" fmla="*/ 2147483647 w 120"/>
                  <a:gd name="T1" fmla="*/ 2147483647 h 120"/>
                  <a:gd name="T2" fmla="*/ 2147483647 w 120"/>
                  <a:gd name="T3" fmla="*/ 0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0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0" name="Freeform 347">
                <a:extLst>
                  <a:ext uri="{FF2B5EF4-FFF2-40B4-BE49-F238E27FC236}">
                    <a16:creationId xmlns:a16="http://schemas.microsoft.com/office/drawing/2014/main" id="{ED3FC3EA-B638-B6C2-B505-902B14993949}"/>
                  </a:ext>
                </a:extLst>
              </p:cNvPr>
              <p:cNvSpPr>
                <a:spLocks/>
              </p:cNvSpPr>
              <p:nvPr/>
            </p:nvSpPr>
            <p:spPr bwMode="auto">
              <a:xfrm>
                <a:off x="7542087" y="2379206"/>
                <a:ext cx="587375" cy="77311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1" name="Freeform 348">
                <a:extLst>
                  <a:ext uri="{FF2B5EF4-FFF2-40B4-BE49-F238E27FC236}">
                    <a16:creationId xmlns:a16="http://schemas.microsoft.com/office/drawing/2014/main" id="{E17F7D15-4A97-4BE5-DCC4-2217A70C36C2}"/>
                  </a:ext>
                </a:extLst>
              </p:cNvPr>
              <p:cNvSpPr>
                <a:spLocks/>
              </p:cNvSpPr>
              <p:nvPr/>
            </p:nvSpPr>
            <p:spPr bwMode="auto">
              <a:xfrm>
                <a:off x="7683374" y="2530018"/>
                <a:ext cx="288925" cy="747713"/>
              </a:xfrm>
              <a:custGeom>
                <a:avLst/>
                <a:gdLst>
                  <a:gd name="T0" fmla="*/ 2147483647 w 41"/>
                  <a:gd name="T1" fmla="*/ 2147483647 h 95"/>
                  <a:gd name="T2" fmla="*/ 2147483647 w 41"/>
                  <a:gd name="T3" fmla="*/ 2147483647 h 95"/>
                  <a:gd name="T4" fmla="*/ 2147483647 w 41"/>
                  <a:gd name="T5" fmla="*/ 2147483647 h 95"/>
                  <a:gd name="T6" fmla="*/ 2147483647 w 41"/>
                  <a:gd name="T7" fmla="*/ 2147483647 h 95"/>
                  <a:gd name="T8" fmla="*/ 2147483647 w 41"/>
                  <a:gd name="T9" fmla="*/ 0 h 95"/>
                  <a:gd name="T10" fmla="*/ 2147483647 w 41"/>
                  <a:gd name="T11" fmla="*/ 2147483647 h 95"/>
                  <a:gd name="T12" fmla="*/ 2147483647 w 41"/>
                  <a:gd name="T13" fmla="*/ 2147483647 h 95"/>
                  <a:gd name="T14" fmla="*/ 2147483647 w 41"/>
                  <a:gd name="T15" fmla="*/ 2147483647 h 95"/>
                  <a:gd name="T16" fmla="*/ 2147483647 w 41"/>
                  <a:gd name="T17" fmla="*/ 2147483647 h 95"/>
                  <a:gd name="T18" fmla="*/ 2147483647 w 41"/>
                  <a:gd name="T19" fmla="*/ 2147483647 h 95"/>
                  <a:gd name="T20" fmla="*/ 2147483647 w 41"/>
                  <a:gd name="T21" fmla="*/ 2147483647 h 95"/>
                  <a:gd name="T22" fmla="*/ 2147483647 w 41"/>
                  <a:gd name="T23" fmla="*/ 2147483647 h 95"/>
                  <a:gd name="T24" fmla="*/ 2147483647 w 41"/>
                  <a:gd name="T25" fmla="*/ 2147483647 h 95"/>
                  <a:gd name="T26" fmla="*/ 2147483647 w 41"/>
                  <a:gd name="T27" fmla="*/ 2147483647 h 95"/>
                  <a:gd name="T28" fmla="*/ 2147483647 w 41"/>
                  <a:gd name="T29" fmla="*/ 2147483647 h 95"/>
                  <a:gd name="T30" fmla="*/ 2147483647 w 41"/>
                  <a:gd name="T31" fmla="*/ 2147483647 h 95"/>
                  <a:gd name="T32" fmla="*/ 2147483647 w 41"/>
                  <a:gd name="T33" fmla="*/ 2147483647 h 95"/>
                  <a:gd name="T34" fmla="*/ 2147483647 w 41"/>
                  <a:gd name="T35" fmla="*/ 2147483647 h 95"/>
                  <a:gd name="T36" fmla="*/ 2147483647 w 41"/>
                  <a:gd name="T37" fmla="*/ 2147483647 h 95"/>
                  <a:gd name="T38" fmla="*/ 2147483647 w 41"/>
                  <a:gd name="T39" fmla="*/ 2147483647 h 95"/>
                  <a:gd name="T40" fmla="*/ 2147483647 w 41"/>
                  <a:gd name="T41" fmla="*/ 2147483647 h 95"/>
                  <a:gd name="T42" fmla="*/ 2147483647 w 41"/>
                  <a:gd name="T43" fmla="*/ 2147483647 h 95"/>
                  <a:gd name="T44" fmla="*/ 2147483647 w 41"/>
                  <a:gd name="T45" fmla="*/ 2147483647 h 95"/>
                  <a:gd name="T46" fmla="*/ 2147483647 w 41"/>
                  <a:gd name="T47" fmla="*/ 2147483647 h 95"/>
                  <a:gd name="T48" fmla="*/ 2147483647 w 41"/>
                  <a:gd name="T49" fmla="*/ 2147483647 h 95"/>
                  <a:gd name="T50" fmla="*/ 2147483647 w 41"/>
                  <a:gd name="T51" fmla="*/ 2147483647 h 95"/>
                  <a:gd name="T52" fmla="*/ 2147483647 w 41"/>
                  <a:gd name="T53" fmla="*/ 2147483647 h 95"/>
                  <a:gd name="T54" fmla="*/ 2147483647 w 41"/>
                  <a:gd name="T55" fmla="*/ 2147483647 h 95"/>
                  <a:gd name="T56" fmla="*/ 2147483647 w 41"/>
                  <a:gd name="T57" fmla="*/ 2147483647 h 95"/>
                  <a:gd name="T58" fmla="*/ 2147483647 w 41"/>
                  <a:gd name="T59" fmla="*/ 2147483647 h 95"/>
                  <a:gd name="T60" fmla="*/ 2147483647 w 41"/>
                  <a:gd name="T61" fmla="*/ 2147483647 h 95"/>
                  <a:gd name="T62" fmla="*/ 2147483647 w 41"/>
                  <a:gd name="T63" fmla="*/ 2147483647 h 95"/>
                  <a:gd name="T64" fmla="*/ 2147483647 w 41"/>
                  <a:gd name="T65" fmla="*/ 2147483647 h 95"/>
                  <a:gd name="T66" fmla="*/ 2147483647 w 41"/>
                  <a:gd name="T67" fmla="*/ 2147483647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5"/>
                  <a:gd name="T104" fmla="*/ 41 w 4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2" name="Freeform 351">
                <a:extLst>
                  <a:ext uri="{FF2B5EF4-FFF2-40B4-BE49-F238E27FC236}">
                    <a16:creationId xmlns:a16="http://schemas.microsoft.com/office/drawing/2014/main" id="{1FB0E972-E63A-4009-E6A8-99902F5302DC}"/>
                  </a:ext>
                </a:extLst>
              </p:cNvPr>
              <p:cNvSpPr>
                <a:spLocks/>
              </p:cNvSpPr>
              <p:nvPr/>
            </p:nvSpPr>
            <p:spPr bwMode="auto">
              <a:xfrm>
                <a:off x="7888162" y="3560306"/>
                <a:ext cx="227012" cy="163512"/>
              </a:xfrm>
              <a:custGeom>
                <a:avLst/>
                <a:gdLst>
                  <a:gd name="T0" fmla="*/ 2147483647 w 32"/>
                  <a:gd name="T1" fmla="*/ 2147483647 h 21"/>
                  <a:gd name="T2" fmla="*/ 2147483647 w 32"/>
                  <a:gd name="T3" fmla="*/ 2147483647 h 21"/>
                  <a:gd name="T4" fmla="*/ 2147483647 w 32"/>
                  <a:gd name="T5" fmla="*/ 2147483647 h 21"/>
                  <a:gd name="T6" fmla="*/ 2147483647 w 32"/>
                  <a:gd name="T7" fmla="*/ 0 h 21"/>
                  <a:gd name="T8" fmla="*/ 2147483647 w 32"/>
                  <a:gd name="T9" fmla="*/ 0 h 21"/>
                  <a:gd name="T10" fmla="*/ 2147483647 w 32"/>
                  <a:gd name="T11" fmla="*/ 2147483647 h 21"/>
                  <a:gd name="T12" fmla="*/ 2147483647 w 32"/>
                  <a:gd name="T13" fmla="*/ 0 h 21"/>
                  <a:gd name="T14" fmla="*/ 2147483647 w 32"/>
                  <a:gd name="T15" fmla="*/ 2147483647 h 21"/>
                  <a:gd name="T16" fmla="*/ 2147483647 w 32"/>
                  <a:gd name="T17" fmla="*/ 2147483647 h 21"/>
                  <a:gd name="T18" fmla="*/ 0 w 32"/>
                  <a:gd name="T19" fmla="*/ 2147483647 h 21"/>
                  <a:gd name="T20" fmla="*/ 0 w 32"/>
                  <a:gd name="T21" fmla="*/ 2147483647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3" name="Freeform 352">
                <a:extLst>
                  <a:ext uri="{FF2B5EF4-FFF2-40B4-BE49-F238E27FC236}">
                    <a16:creationId xmlns:a16="http://schemas.microsoft.com/office/drawing/2014/main" id="{107578B2-5E46-42F2-91B4-0BD1861AD6F1}"/>
                  </a:ext>
                </a:extLst>
              </p:cNvPr>
              <p:cNvSpPr>
                <a:spLocks/>
              </p:cNvSpPr>
              <p:nvPr/>
            </p:nvSpPr>
            <p:spPr bwMode="auto">
              <a:xfrm>
                <a:off x="7888162" y="3641268"/>
                <a:ext cx="55562" cy="71438"/>
              </a:xfrm>
              <a:custGeom>
                <a:avLst/>
                <a:gdLst>
                  <a:gd name="T0" fmla="*/ 42 w 48"/>
                  <a:gd name="T1" fmla="*/ 42 h 54"/>
                  <a:gd name="T2" fmla="*/ 48 w 48"/>
                  <a:gd name="T3" fmla="*/ 54 h 54"/>
                  <a:gd name="T4" fmla="*/ 0 w 48"/>
                  <a:gd name="T5" fmla="*/ 0 h 54"/>
                  <a:gd name="T6" fmla="*/ 12 w 48"/>
                  <a:gd name="T7" fmla="*/ 18 h 54"/>
                  <a:gd name="T8" fmla="*/ 42 w 48"/>
                  <a:gd name="T9" fmla="*/ 42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4" name="Freeform 353">
                <a:extLst>
                  <a:ext uri="{FF2B5EF4-FFF2-40B4-BE49-F238E27FC236}">
                    <a16:creationId xmlns:a16="http://schemas.microsoft.com/office/drawing/2014/main" id="{6B12306D-9B3B-62DD-CE87-5B2486D803CF}"/>
                  </a:ext>
                </a:extLst>
              </p:cNvPr>
              <p:cNvSpPr>
                <a:spLocks/>
              </p:cNvSpPr>
              <p:nvPr/>
            </p:nvSpPr>
            <p:spPr bwMode="auto">
              <a:xfrm>
                <a:off x="7704012" y="3460293"/>
                <a:ext cx="155575" cy="93663"/>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0 h 12"/>
                  <a:gd name="T22" fmla="*/ 2147483647 w 22"/>
                  <a:gd name="T23" fmla="*/ 2147483647 h 12"/>
                  <a:gd name="T24" fmla="*/ 2147483647 w 22"/>
                  <a:gd name="T25" fmla="*/ 0 h 12"/>
                  <a:gd name="T26" fmla="*/ 2147483647 w 22"/>
                  <a:gd name="T27" fmla="*/ 2147483647 h 12"/>
                  <a:gd name="T28" fmla="*/ 2147483647 w 22"/>
                  <a:gd name="T29" fmla="*/ 2147483647 h 12"/>
                  <a:gd name="T30" fmla="*/ 2147483647 w 22"/>
                  <a:gd name="T31" fmla="*/ 2147483647 h 12"/>
                  <a:gd name="T32" fmla="*/ 0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5" name="Freeform 354">
                <a:extLst>
                  <a:ext uri="{FF2B5EF4-FFF2-40B4-BE49-F238E27FC236}">
                    <a16:creationId xmlns:a16="http://schemas.microsoft.com/office/drawing/2014/main" id="{15F19B7E-9E66-50D3-3E8A-79F8729BD297}"/>
                  </a:ext>
                </a:extLst>
              </p:cNvPr>
              <p:cNvSpPr>
                <a:spLocks/>
              </p:cNvSpPr>
              <p:nvPr/>
            </p:nvSpPr>
            <p:spPr bwMode="auto">
              <a:xfrm>
                <a:off x="7796087" y="3553956"/>
                <a:ext cx="147637" cy="92075"/>
              </a:xfrm>
              <a:custGeom>
                <a:avLst/>
                <a:gdLst>
                  <a:gd name="T0" fmla="*/ 2147483647 w 21"/>
                  <a:gd name="T1" fmla="*/ 0 h 12"/>
                  <a:gd name="T2" fmla="*/ 2147483647 w 21"/>
                  <a:gd name="T3" fmla="*/ 2147483647 h 12"/>
                  <a:gd name="T4" fmla="*/ 2147483647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0 w 21"/>
                  <a:gd name="T17" fmla="*/ 2147483647 h 12"/>
                  <a:gd name="T18" fmla="*/ 2147483647 w 21"/>
                  <a:gd name="T19" fmla="*/ 2147483647 h 12"/>
                  <a:gd name="T20" fmla="*/ 2147483647 w 21"/>
                  <a:gd name="T21" fmla="*/ 2147483647 h 12"/>
                  <a:gd name="T22" fmla="*/ 2147483647 w 21"/>
                  <a:gd name="T23" fmla="*/ 2147483647 h 12"/>
                  <a:gd name="T24" fmla="*/ 2147483647 w 21"/>
                  <a:gd name="T25" fmla="*/ 2147483647 h 12"/>
                  <a:gd name="T26" fmla="*/ 2147483647 w 21"/>
                  <a:gd name="T27" fmla="*/ 2147483647 h 12"/>
                  <a:gd name="T28" fmla="*/ 2147483647 w 21"/>
                  <a:gd name="T29" fmla="*/ 2147483647 h 12"/>
                  <a:gd name="T30" fmla="*/ 2147483647 w 21"/>
                  <a:gd name="T31" fmla="*/ 2147483647 h 12"/>
                  <a:gd name="T32" fmla="*/ 2147483647 w 21"/>
                  <a:gd name="T33" fmla="*/ 2147483647 h 12"/>
                  <a:gd name="T34" fmla="*/ 2147483647 w 21"/>
                  <a:gd name="T35" fmla="*/ 2147483647 h 12"/>
                  <a:gd name="T36" fmla="*/ 2147483647 w 21"/>
                  <a:gd name="T37" fmla="*/ 0 h 12"/>
                  <a:gd name="T38" fmla="*/ 2147483647 w 21"/>
                  <a:gd name="T39" fmla="*/ 0 h 12"/>
                  <a:gd name="T40" fmla="*/ 2147483647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6" name="Freeform 355">
                <a:extLst>
                  <a:ext uri="{FF2B5EF4-FFF2-40B4-BE49-F238E27FC236}">
                    <a16:creationId xmlns:a16="http://schemas.microsoft.com/office/drawing/2014/main" id="{3C685A49-EAF8-A79D-7882-B1929C08E1A1}"/>
                  </a:ext>
                </a:extLst>
              </p:cNvPr>
              <p:cNvSpPr>
                <a:spLocks/>
              </p:cNvSpPr>
              <p:nvPr/>
            </p:nvSpPr>
            <p:spPr bwMode="auto">
              <a:xfrm>
                <a:off x="7810374" y="3506331"/>
                <a:ext cx="127000" cy="69850"/>
              </a:xfrm>
              <a:custGeom>
                <a:avLst/>
                <a:gdLst>
                  <a:gd name="T0" fmla="*/ 2147483647 w 108"/>
                  <a:gd name="T1" fmla="*/ 2147483647 h 54"/>
                  <a:gd name="T2" fmla="*/ 2147483647 w 108"/>
                  <a:gd name="T3" fmla="*/ 0 h 54"/>
                  <a:gd name="T4" fmla="*/ 2147483647 w 108"/>
                  <a:gd name="T5" fmla="*/ 0 h 54"/>
                  <a:gd name="T6" fmla="*/ 2147483647 w 108"/>
                  <a:gd name="T7" fmla="*/ 2147483647 h 54"/>
                  <a:gd name="T8" fmla="*/ 2147483647 w 108"/>
                  <a:gd name="T9" fmla="*/ 2147483647 h 54"/>
                  <a:gd name="T10" fmla="*/ 0 w 108"/>
                  <a:gd name="T11" fmla="*/ 2147483647 h 54"/>
                  <a:gd name="T12" fmla="*/ 2147483647 w 108"/>
                  <a:gd name="T13" fmla="*/ 2147483647 h 54"/>
                  <a:gd name="T14" fmla="*/ 2147483647 w 108"/>
                  <a:gd name="T15" fmla="*/ 2147483647 h 54"/>
                  <a:gd name="T16" fmla="*/ 2147483647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2147483647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7" name="Freeform 359">
                <a:extLst>
                  <a:ext uri="{FF2B5EF4-FFF2-40B4-BE49-F238E27FC236}">
                    <a16:creationId xmlns:a16="http://schemas.microsoft.com/office/drawing/2014/main" id="{72F3B6DF-738E-FBBB-D09B-8D6D60A828AE}"/>
                  </a:ext>
                </a:extLst>
              </p:cNvPr>
              <p:cNvSpPr>
                <a:spLocks/>
              </p:cNvSpPr>
              <p:nvPr/>
            </p:nvSpPr>
            <p:spPr bwMode="auto">
              <a:xfrm>
                <a:off x="7880224" y="3277731"/>
                <a:ext cx="7143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8" name="Freeform 360">
                <a:extLst>
                  <a:ext uri="{FF2B5EF4-FFF2-40B4-BE49-F238E27FC236}">
                    <a16:creationId xmlns:a16="http://schemas.microsoft.com/office/drawing/2014/main" id="{64B47A67-8B8B-8EF4-640F-FBD12E5DCDB1}"/>
                  </a:ext>
                </a:extLst>
              </p:cNvPr>
              <p:cNvSpPr>
                <a:spLocks/>
              </p:cNvSpPr>
              <p:nvPr/>
            </p:nvSpPr>
            <p:spPr bwMode="auto">
              <a:xfrm>
                <a:off x="7753224" y="3301543"/>
                <a:ext cx="219075" cy="21907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9" name="Freeform 361">
                <a:extLst>
                  <a:ext uri="{FF2B5EF4-FFF2-40B4-BE49-F238E27FC236}">
                    <a16:creationId xmlns:a16="http://schemas.microsoft.com/office/drawing/2014/main" id="{84033150-FB6E-4CC9-031A-A79B82ECC580}"/>
                  </a:ext>
                </a:extLst>
              </p:cNvPr>
              <p:cNvSpPr>
                <a:spLocks/>
              </p:cNvSpPr>
              <p:nvPr/>
            </p:nvSpPr>
            <p:spPr bwMode="auto">
              <a:xfrm>
                <a:off x="7575424" y="3584118"/>
                <a:ext cx="98425" cy="61913"/>
              </a:xfrm>
              <a:custGeom>
                <a:avLst/>
                <a:gdLst>
                  <a:gd name="T0" fmla="*/ 2147483647 w 84"/>
                  <a:gd name="T1" fmla="*/ 2147483647 h 48"/>
                  <a:gd name="T2" fmla="*/ 2147483647 w 84"/>
                  <a:gd name="T3" fmla="*/ 2147483647 h 48"/>
                  <a:gd name="T4" fmla="*/ 2147483647 w 84"/>
                  <a:gd name="T5" fmla="*/ 0 h 48"/>
                  <a:gd name="T6" fmla="*/ 2147483647 w 84"/>
                  <a:gd name="T7" fmla="*/ 2147483647 h 48"/>
                  <a:gd name="T8" fmla="*/ 2147483647 w 84"/>
                  <a:gd name="T9" fmla="*/ 0 h 48"/>
                  <a:gd name="T10" fmla="*/ 2147483647 w 84"/>
                  <a:gd name="T11" fmla="*/ 0 h 48"/>
                  <a:gd name="T12" fmla="*/ 2147483647 w 84"/>
                  <a:gd name="T13" fmla="*/ 2147483647 h 48"/>
                  <a:gd name="T14" fmla="*/ 0 w 84"/>
                  <a:gd name="T15" fmla="*/ 2147483647 h 48"/>
                  <a:gd name="T16" fmla="*/ 0 w 84"/>
                  <a:gd name="T17" fmla="*/ 2147483647 h 48"/>
                  <a:gd name="T18" fmla="*/ 2147483647 w 84"/>
                  <a:gd name="T19" fmla="*/ 2147483647 h 48"/>
                  <a:gd name="T20" fmla="*/ 2147483647 w 84"/>
                  <a:gd name="T21" fmla="*/ 2147483647 h 48"/>
                  <a:gd name="T22" fmla="*/ 2147483647 w 84"/>
                  <a:gd name="T23" fmla="*/ 2147483647 h 48"/>
                  <a:gd name="T24" fmla="*/ 2147483647 w 84"/>
                  <a:gd name="T25" fmla="*/ 2147483647 h 48"/>
                  <a:gd name="T26" fmla="*/ 2147483647 w 84"/>
                  <a:gd name="T27" fmla="*/ 2147483647 h 48"/>
                  <a:gd name="T28" fmla="*/ 2147483647 w 84"/>
                  <a:gd name="T29" fmla="*/ 2147483647 h 48"/>
                  <a:gd name="T30" fmla="*/ 2147483647 w 84"/>
                  <a:gd name="T31" fmla="*/ 2147483647 h 48"/>
                  <a:gd name="T32" fmla="*/ 2147483647 w 84"/>
                  <a:gd name="T33" fmla="*/ 2147483647 h 48"/>
                  <a:gd name="T34" fmla="*/ 2147483647 w 84"/>
                  <a:gd name="T35" fmla="*/ 2147483647 h 48"/>
                  <a:gd name="T36" fmla="*/ 2147483647 w 84"/>
                  <a:gd name="T37" fmla="*/ 2147483647 h 48"/>
                  <a:gd name="T38" fmla="*/ 2147483647 w 84"/>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0" name="Freeform 362">
                <a:extLst>
                  <a:ext uri="{FF2B5EF4-FFF2-40B4-BE49-F238E27FC236}">
                    <a16:creationId xmlns:a16="http://schemas.microsoft.com/office/drawing/2014/main" id="{456C36D7-402C-7BA7-2E10-B11E3B116524}"/>
                  </a:ext>
                </a:extLst>
              </p:cNvPr>
              <p:cNvSpPr>
                <a:spLocks/>
              </p:cNvSpPr>
              <p:nvPr/>
            </p:nvSpPr>
            <p:spPr bwMode="auto">
              <a:xfrm>
                <a:off x="7618287" y="3174543"/>
                <a:ext cx="65087" cy="127000"/>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2147483647 h 16"/>
                  <a:gd name="T14" fmla="*/ 2147483647 w 9"/>
                  <a:gd name="T15" fmla="*/ 0 h 16"/>
                  <a:gd name="T16" fmla="*/ 2147483647 w 9"/>
                  <a:gd name="T17" fmla="*/ 2147483647 h 16"/>
                  <a:gd name="T18" fmla="*/ 2147483647 w 9"/>
                  <a:gd name="T19" fmla="*/ 2147483647 h 16"/>
                  <a:gd name="T20" fmla="*/ 0 w 9"/>
                  <a:gd name="T21" fmla="*/ 2147483647 h 16"/>
                  <a:gd name="T22" fmla="*/ 0 w 9"/>
                  <a:gd name="T23" fmla="*/ 2147483647 h 16"/>
                  <a:gd name="T24" fmla="*/ 2147483647 w 9"/>
                  <a:gd name="T25" fmla="*/ 2147483647 h 16"/>
                  <a:gd name="T26" fmla="*/ 2147483647 w 9"/>
                  <a:gd name="T27" fmla="*/ 2147483647 h 16"/>
                  <a:gd name="T28" fmla="*/ 2147483647 w 9"/>
                  <a:gd name="T29" fmla="*/ 2147483647 h 16"/>
                  <a:gd name="T30" fmla="*/ 2147483647 w 9"/>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1" name="Freeform 363">
                <a:extLst>
                  <a:ext uri="{FF2B5EF4-FFF2-40B4-BE49-F238E27FC236}">
                    <a16:creationId xmlns:a16="http://schemas.microsoft.com/office/drawing/2014/main" id="{22BA924F-E051-64BC-AD6B-F57710A4B0F6}"/>
                  </a:ext>
                </a:extLst>
              </p:cNvPr>
              <p:cNvSpPr>
                <a:spLocks/>
              </p:cNvSpPr>
              <p:nvPr/>
            </p:nvSpPr>
            <p:spPr bwMode="auto">
              <a:xfrm>
                <a:off x="7497637" y="3434893"/>
                <a:ext cx="77787" cy="77788"/>
              </a:xfrm>
              <a:custGeom>
                <a:avLst/>
                <a:gdLst>
                  <a:gd name="T0" fmla="*/ 2147483647 w 66"/>
                  <a:gd name="T1" fmla="*/ 2147483647 h 60"/>
                  <a:gd name="T2" fmla="*/ 2147483647 w 66"/>
                  <a:gd name="T3" fmla="*/ 2147483647 h 60"/>
                  <a:gd name="T4" fmla="*/ 2147483647 w 66"/>
                  <a:gd name="T5" fmla="*/ 2147483647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2147483647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0 h 60"/>
                  <a:gd name="T28" fmla="*/ 2147483647 w 66"/>
                  <a:gd name="T29" fmla="*/ 2147483647 h 60"/>
                  <a:gd name="T30" fmla="*/ 0 w 66"/>
                  <a:gd name="T31" fmla="*/ 2147483647 h 60"/>
                  <a:gd name="T32" fmla="*/ 2147483647 w 66"/>
                  <a:gd name="T33" fmla="*/ 2147483647 h 60"/>
                  <a:gd name="T34" fmla="*/ 2147483647 w 66"/>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2" name="Freeform 450">
                <a:extLst>
                  <a:ext uri="{FF2B5EF4-FFF2-40B4-BE49-F238E27FC236}">
                    <a16:creationId xmlns:a16="http://schemas.microsoft.com/office/drawing/2014/main" id="{C82F1A0D-C0A3-028F-915F-7FE19F835441}"/>
                  </a:ext>
                </a:extLst>
              </p:cNvPr>
              <p:cNvSpPr>
                <a:spLocks/>
              </p:cNvSpPr>
              <p:nvPr/>
            </p:nvSpPr>
            <p:spPr bwMode="auto">
              <a:xfrm>
                <a:off x="6821362" y="2734806"/>
                <a:ext cx="119062"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6350">
                <a:solidFill>
                  <a:schemeClr val="accent4"/>
                </a:solidFill>
                <a:round/>
                <a:headEnd/>
                <a:tailEnd/>
              </a:ln>
            </p:spPr>
            <p:txBody>
              <a:bodyPr lIns="91195" tIns="45599" rIns="91195" bIns="45599" anchor="ct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nvGrpSpPr>
              <p:cNvPr id="203" name="Group 453">
                <a:extLst>
                  <a:ext uri="{FF2B5EF4-FFF2-40B4-BE49-F238E27FC236}">
                    <a16:creationId xmlns:a16="http://schemas.microsoft.com/office/drawing/2014/main" id="{2A1D5FD2-2A65-CB06-8044-6FA0579A4CBB}"/>
                  </a:ext>
                </a:extLst>
              </p:cNvPr>
              <p:cNvGrpSpPr>
                <a:grpSpLocks/>
              </p:cNvGrpSpPr>
              <p:nvPr/>
            </p:nvGrpSpPr>
            <p:grpSpPr bwMode="auto">
              <a:xfrm>
                <a:off x="7249381" y="3126957"/>
                <a:ext cx="226800" cy="371429"/>
                <a:chOff x="2201" y="1250"/>
                <a:chExt cx="133" cy="193"/>
              </a:xfrm>
              <a:grpFill/>
            </p:grpSpPr>
            <p:sp>
              <p:nvSpPr>
                <p:cNvPr id="205" name="Freeform 454">
                  <a:extLst>
                    <a:ext uri="{FF2B5EF4-FFF2-40B4-BE49-F238E27FC236}">
                      <a16:creationId xmlns:a16="http://schemas.microsoft.com/office/drawing/2014/main" id="{8E8B07F6-1EF3-C5C3-85DC-DCC988A1CE42}"/>
                    </a:ext>
                  </a:extLst>
                </p:cNvPr>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6" name="Freeform 455">
                  <a:extLst>
                    <a:ext uri="{FF2B5EF4-FFF2-40B4-BE49-F238E27FC236}">
                      <a16:creationId xmlns:a16="http://schemas.microsoft.com/office/drawing/2014/main" id="{2EF7C827-93CF-DBFB-CEE0-DD55640721F5}"/>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4" name="Freeform 457">
                <a:extLst>
                  <a:ext uri="{FF2B5EF4-FFF2-40B4-BE49-F238E27FC236}">
                    <a16:creationId xmlns:a16="http://schemas.microsoft.com/office/drawing/2014/main" id="{89697950-5112-E1EE-EF6F-9498CB6AB8AD}"/>
                  </a:ext>
                </a:extLst>
              </p:cNvPr>
              <p:cNvSpPr>
                <a:spLocks/>
              </p:cNvSpPr>
              <p:nvPr/>
            </p:nvSpPr>
            <p:spPr bwMode="auto">
              <a:xfrm>
                <a:off x="7737349" y="3609518"/>
                <a:ext cx="61913" cy="47625"/>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0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2147483647 w 44"/>
                  <a:gd name="T79" fmla="*/ 2147483647 h 34"/>
                  <a:gd name="T80" fmla="*/ 2147483647 w 44"/>
                  <a:gd name="T81" fmla="*/ 2147483647 h 34"/>
                  <a:gd name="T82" fmla="*/ 2147483647 w 44"/>
                  <a:gd name="T83" fmla="*/ 2147483647 h 34"/>
                  <a:gd name="T84" fmla="*/ 2147483647 w 44"/>
                  <a:gd name="T85" fmla="*/ 2147483647 h 34"/>
                  <a:gd name="T86" fmla="*/ 2147483647 w 44"/>
                  <a:gd name="T87" fmla="*/ 2147483647 h 34"/>
                  <a:gd name="T88" fmla="*/ 2147483647 w 44"/>
                  <a:gd name="T89" fmla="*/ 2147483647 h 34"/>
                  <a:gd name="T90" fmla="*/ 2147483647 w 44"/>
                  <a:gd name="T91" fmla="*/ 2147483647 h 34"/>
                  <a:gd name="T92" fmla="*/ 2147483647 w 44"/>
                  <a:gd name="T93" fmla="*/ 2147483647 h 34"/>
                  <a:gd name="T94" fmla="*/ 2147483647 w 44"/>
                  <a:gd name="T95" fmla="*/ 2147483647 h 34"/>
                  <a:gd name="T96" fmla="*/ 2147483647 w 44"/>
                  <a:gd name="T97" fmla="*/ 2147483647 h 34"/>
                  <a:gd name="T98" fmla="*/ 0 w 44"/>
                  <a:gd name="T99" fmla="*/ 2147483647 h 34"/>
                  <a:gd name="T100" fmla="*/ 2147483647 w 44"/>
                  <a:gd name="T101" fmla="*/ 2147483647 h 34"/>
                  <a:gd name="T102" fmla="*/ 2147483647 w 44"/>
                  <a:gd name="T103" fmla="*/ 2147483647 h 34"/>
                  <a:gd name="T104" fmla="*/ 2147483647 w 44"/>
                  <a:gd name="T105" fmla="*/ 2147483647 h 34"/>
                  <a:gd name="T106" fmla="*/ 2147483647 w 44"/>
                  <a:gd name="T107" fmla="*/ 2147483647 h 34"/>
                  <a:gd name="T108" fmla="*/ 2147483647 w 44"/>
                  <a:gd name="T109" fmla="*/ 2147483647 h 34"/>
                  <a:gd name="T110" fmla="*/ 2147483647 w 44"/>
                  <a:gd name="T111" fmla="*/ 2147483647 h 34"/>
                  <a:gd name="T112" fmla="*/ 2147483647 w 44"/>
                  <a:gd name="T113" fmla="*/ 2147483647 h 34"/>
                  <a:gd name="T114" fmla="*/ 2147483647 w 44"/>
                  <a:gd name="T115" fmla="*/ 2147483647 h 34"/>
                  <a:gd name="T116" fmla="*/ 2147483647 w 44"/>
                  <a:gd name="T117" fmla="*/ 2147483647 h 34"/>
                  <a:gd name="T118" fmla="*/ 2147483647 w 44"/>
                  <a:gd name="T119" fmla="*/ 2147483647 h 34"/>
                  <a:gd name="T120" fmla="*/ 2147483647 w 44"/>
                  <a:gd name="T121" fmla="*/ 2147483647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7" name="Freeform 336">
              <a:extLst>
                <a:ext uri="{FF2B5EF4-FFF2-40B4-BE49-F238E27FC236}">
                  <a16:creationId xmlns:a16="http://schemas.microsoft.com/office/drawing/2014/main" id="{978DA8F0-7D2F-2836-D094-48FC686754C2}"/>
                </a:ext>
              </a:extLst>
            </p:cNvPr>
            <p:cNvSpPr>
              <a:spLocks/>
            </p:cNvSpPr>
            <p:nvPr/>
          </p:nvSpPr>
          <p:spPr bwMode="auto">
            <a:xfrm>
              <a:off x="6620215" y="1543224"/>
              <a:ext cx="3248228" cy="1939914"/>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11" name="TextBox 210">
            <a:extLst>
              <a:ext uri="{FF2B5EF4-FFF2-40B4-BE49-F238E27FC236}">
                <a16:creationId xmlns:a16="http://schemas.microsoft.com/office/drawing/2014/main" id="{C26CD91F-9C1D-50AF-956A-88AFE5F28E27}"/>
              </a:ext>
            </a:extLst>
          </p:cNvPr>
          <p:cNvSpPr txBox="1"/>
          <p:nvPr/>
        </p:nvSpPr>
        <p:spPr>
          <a:xfrm>
            <a:off x="11300059" y="3436219"/>
            <a:ext cx="49694" cy="215444"/>
          </a:xfrm>
          <a:prstGeom prst="rect">
            <a:avLst/>
          </a:prstGeom>
          <a:noFill/>
        </p:spPr>
        <p:txBody>
          <a:bodyPr wrap="none" lIns="0" tIns="0" rIns="0" bIns="0" rtlCol="0">
            <a:spAutoFit/>
          </a:bodyPr>
          <a:lstStyle/>
          <a:p>
            <a:pPr algn="l">
              <a:spcBef>
                <a:spcPts val="600"/>
              </a:spcBef>
            </a:pPr>
            <a:r>
              <a:rPr lang="en-GB" sz="1400">
                <a:solidFill>
                  <a:schemeClr val="bg1"/>
                </a:solidFill>
                <a:latin typeface="Univers LT Pro 55" panose="020B0603020202020204" pitchFamily="34" charset="77"/>
              </a:rPr>
              <a:t> </a:t>
            </a:r>
          </a:p>
        </p:txBody>
      </p:sp>
      <p:sp>
        <p:nvSpPr>
          <p:cNvPr id="215" name="TextBox 214">
            <a:extLst>
              <a:ext uri="{FF2B5EF4-FFF2-40B4-BE49-F238E27FC236}">
                <a16:creationId xmlns:a16="http://schemas.microsoft.com/office/drawing/2014/main" id="{113A32F8-C91C-04AA-3FE9-306E30440ED4}"/>
              </a:ext>
            </a:extLst>
          </p:cNvPr>
          <p:cNvSpPr txBox="1"/>
          <p:nvPr/>
        </p:nvSpPr>
        <p:spPr>
          <a:xfrm>
            <a:off x="5492064" y="1713352"/>
            <a:ext cx="849363" cy="615308"/>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800" b="1"/>
              <a:t>UK</a:t>
            </a:r>
          </a:p>
        </p:txBody>
      </p:sp>
      <p:sp>
        <p:nvSpPr>
          <p:cNvPr id="217" name="Slide Number Placeholder 216">
            <a:extLst>
              <a:ext uri="{FF2B5EF4-FFF2-40B4-BE49-F238E27FC236}">
                <a16:creationId xmlns:a16="http://schemas.microsoft.com/office/drawing/2014/main" id="{9D85C851-965D-39D3-7BA4-802C97718249}"/>
              </a:ext>
            </a:extLst>
          </p:cNvPr>
          <p:cNvSpPr>
            <a:spLocks noGrp="1"/>
          </p:cNvSpPr>
          <p:nvPr>
            <p:ph type="sldNum" sz="quarter" idx="12"/>
          </p:nvPr>
        </p:nvSpPr>
        <p:spPr/>
        <p:txBody>
          <a:bodyPr/>
          <a:lstStyle/>
          <a:p>
            <a:fld id="{B700715A-75CD-0942-A2C0-E097070BAE3D}" type="slidenum">
              <a:rPr lang="en-US" smtClean="0"/>
              <a:pPr/>
              <a:t>5</a:t>
            </a:fld>
            <a:endParaRPr lang="en-US"/>
          </a:p>
        </p:txBody>
      </p:sp>
      <p:sp>
        <p:nvSpPr>
          <p:cNvPr id="212" name="Freeform 211">
            <a:extLst>
              <a:ext uri="{FF2B5EF4-FFF2-40B4-BE49-F238E27FC236}">
                <a16:creationId xmlns:a16="http://schemas.microsoft.com/office/drawing/2014/main" id="{DA3DF300-3540-17E4-1ABD-FC671C71EFF6}"/>
              </a:ext>
            </a:extLst>
          </p:cNvPr>
          <p:cNvSpPr/>
          <p:nvPr/>
        </p:nvSpPr>
        <p:spPr>
          <a:xfrm>
            <a:off x="5804858" y="2550991"/>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Tree>
    <p:extLst>
      <p:ext uri="{BB962C8B-B14F-4D97-AF65-F5344CB8AC3E}">
        <p14:creationId xmlns:p14="http://schemas.microsoft.com/office/powerpoint/2010/main" val="191469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3DE1019A-AC2C-AB92-A499-BE7456E678C8}"/>
              </a:ext>
            </a:extLst>
          </p:cNvPr>
          <p:cNvSpPr/>
          <p:nvPr/>
        </p:nvSpPr>
        <p:spPr>
          <a:xfrm>
            <a:off x="8216992" y="2470"/>
            <a:ext cx="3495808" cy="349581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600" b="1">
                <a:latin typeface="+mj-lt"/>
              </a:rPr>
              <a:t>T</a:t>
            </a:r>
          </a:p>
        </p:txBody>
      </p:sp>
      <p:sp>
        <p:nvSpPr>
          <p:cNvPr id="3" name="TextBox 2">
            <a:extLst>
              <a:ext uri="{FF2B5EF4-FFF2-40B4-BE49-F238E27FC236}">
                <a16:creationId xmlns:a16="http://schemas.microsoft.com/office/drawing/2014/main" id="{C6CF4A5A-019C-7BA4-F1A4-DFAC549D3695}"/>
              </a:ext>
            </a:extLst>
          </p:cNvPr>
          <p:cNvSpPr txBox="1"/>
          <p:nvPr/>
        </p:nvSpPr>
        <p:spPr>
          <a:xfrm>
            <a:off x="9318483" y="330067"/>
            <a:ext cx="1213117" cy="483863"/>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spcBef>
                <a:spcPts val="600"/>
              </a:spcBef>
            </a:pPr>
            <a:r>
              <a:rPr lang="en-GB" sz="2000" b="1">
                <a:cs typeface="Arial"/>
              </a:rPr>
              <a:t>The UK</a:t>
            </a:r>
            <a:endParaRPr lang="en-US"/>
          </a:p>
        </p:txBody>
      </p:sp>
      <p:sp>
        <p:nvSpPr>
          <p:cNvPr id="2" name="Slide Number Placeholder 1">
            <a:extLst>
              <a:ext uri="{FF2B5EF4-FFF2-40B4-BE49-F238E27FC236}">
                <a16:creationId xmlns:a16="http://schemas.microsoft.com/office/drawing/2014/main" id="{3E027849-1D9A-0082-E85F-E38C998E94AB}"/>
              </a:ext>
            </a:extLst>
          </p:cNvPr>
          <p:cNvSpPr>
            <a:spLocks noGrp="1"/>
          </p:cNvSpPr>
          <p:nvPr>
            <p:ph type="sldNum" sz="quarter" idx="12"/>
          </p:nvPr>
        </p:nvSpPr>
        <p:spPr/>
        <p:txBody>
          <a:bodyPr/>
          <a:lstStyle/>
          <a:p>
            <a:fld id="{B700715A-75CD-0942-A2C0-E097070BAE3D}" type="slidenum">
              <a:rPr lang="en-US" smtClean="0"/>
              <a:pPr/>
              <a:t>6</a:t>
            </a:fld>
            <a:endParaRPr lang="en-US"/>
          </a:p>
        </p:txBody>
      </p:sp>
      <p:sp>
        <p:nvSpPr>
          <p:cNvPr id="4" name="Title 3">
            <a:extLst>
              <a:ext uri="{FF2B5EF4-FFF2-40B4-BE49-F238E27FC236}">
                <a16:creationId xmlns:a16="http://schemas.microsoft.com/office/drawing/2014/main" id="{4E9F1818-9C91-B717-E6C5-5A8DEE016F59}"/>
              </a:ext>
            </a:extLst>
          </p:cNvPr>
          <p:cNvSpPr>
            <a:spLocks noGrp="1"/>
          </p:cNvSpPr>
          <p:nvPr>
            <p:ph type="title"/>
          </p:nvPr>
        </p:nvSpPr>
        <p:spPr>
          <a:xfrm>
            <a:off x="479426" y="488466"/>
            <a:ext cx="3495808" cy="651222"/>
          </a:xfrm>
        </p:spPr>
        <p:txBody>
          <a:bodyPr/>
          <a:lstStyle/>
          <a:p>
            <a:r>
              <a:rPr lang="en-GB"/>
              <a:t>Traveller's guide</a:t>
            </a:r>
          </a:p>
        </p:txBody>
      </p:sp>
      <p:sp>
        <p:nvSpPr>
          <p:cNvPr id="44" name="Rounded Rectangle 43">
            <a:extLst>
              <a:ext uri="{FF2B5EF4-FFF2-40B4-BE49-F238E27FC236}">
                <a16:creationId xmlns:a16="http://schemas.microsoft.com/office/drawing/2014/main" id="{0A0319A3-EB12-0A92-F23E-C1DBAFBC180E}"/>
              </a:ext>
            </a:extLst>
          </p:cNvPr>
          <p:cNvSpPr/>
          <p:nvPr/>
        </p:nvSpPr>
        <p:spPr>
          <a:xfrm>
            <a:off x="4132162" y="4908120"/>
            <a:ext cx="3441830" cy="1361517"/>
          </a:xfrm>
          <a:prstGeom prst="roundRect">
            <a:avLst>
              <a:gd name="adj" fmla="val 1065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There were approximately 660,000 babies born in the UK in 2024.</a:t>
            </a:r>
            <a:endParaRPr lang="en-GB" sz="2000">
              <a:solidFill>
                <a:srgbClr val="FF0000"/>
              </a:solidFill>
              <a:cs typeface="Arial"/>
            </a:endParaRPr>
          </a:p>
        </p:txBody>
      </p:sp>
      <p:sp>
        <p:nvSpPr>
          <p:cNvPr id="45" name="Rounded Rectangle 44">
            <a:extLst>
              <a:ext uri="{FF2B5EF4-FFF2-40B4-BE49-F238E27FC236}">
                <a16:creationId xmlns:a16="http://schemas.microsoft.com/office/drawing/2014/main" id="{713F4C23-8DFA-DB70-13B7-38DBD8FE4193}"/>
              </a:ext>
            </a:extLst>
          </p:cNvPr>
          <p:cNvSpPr/>
          <p:nvPr/>
        </p:nvSpPr>
        <p:spPr>
          <a:xfrm>
            <a:off x="7836887" y="3863872"/>
            <a:ext cx="3678598" cy="2664061"/>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B0C0C"/>
                </a:solidFill>
                <a:highlight>
                  <a:srgbClr val="FFFFFF"/>
                </a:highlight>
                <a:ea typeface="+mn-lt"/>
                <a:cs typeface="+mn-lt"/>
              </a:rPr>
              <a:t>In line with the World Health Organisation (WHO), the UK government’s advice is that infants should be exclusively breastfed, receiving only breastmilk for the first 6 months of life. </a:t>
            </a:r>
            <a:endParaRPr lang="en-US" sz="2000"/>
          </a:p>
        </p:txBody>
      </p:sp>
      <p:sp>
        <p:nvSpPr>
          <p:cNvPr id="46" name="Rounded Rectangle 45">
            <a:extLst>
              <a:ext uri="{FF2B5EF4-FFF2-40B4-BE49-F238E27FC236}">
                <a16:creationId xmlns:a16="http://schemas.microsoft.com/office/drawing/2014/main" id="{6FB8FFEE-29F3-94CC-6BD8-D5BB829C1BB1}"/>
              </a:ext>
            </a:extLst>
          </p:cNvPr>
          <p:cNvSpPr/>
          <p:nvPr/>
        </p:nvSpPr>
        <p:spPr>
          <a:xfrm>
            <a:off x="360076" y="2707512"/>
            <a:ext cx="3516617" cy="2012789"/>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The UK has the third longest coastline in Europe (12,430 km/ 7,723 miles) after Norway and Denmark (Greenland).</a:t>
            </a:r>
            <a:endParaRPr lang="en-US"/>
          </a:p>
        </p:txBody>
      </p:sp>
      <p:sp>
        <p:nvSpPr>
          <p:cNvPr id="47" name="Rounded Rectangle 46">
            <a:extLst>
              <a:ext uri="{FF2B5EF4-FFF2-40B4-BE49-F238E27FC236}">
                <a16:creationId xmlns:a16="http://schemas.microsoft.com/office/drawing/2014/main" id="{7E85EC35-EBF0-CF79-A0E0-DF91D1A22657}"/>
              </a:ext>
            </a:extLst>
          </p:cNvPr>
          <p:cNvSpPr/>
          <p:nvPr/>
        </p:nvSpPr>
        <p:spPr>
          <a:xfrm>
            <a:off x="354829" y="5075673"/>
            <a:ext cx="3615937" cy="1026413"/>
          </a:xfrm>
          <a:prstGeom prst="roundRect">
            <a:avLst>
              <a:gd name="adj" fmla="val 915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There are around 69 million people living in the UK.</a:t>
            </a:r>
          </a:p>
        </p:txBody>
      </p:sp>
      <p:sp>
        <p:nvSpPr>
          <p:cNvPr id="48" name="Rounded Rectangle 47">
            <a:extLst>
              <a:ext uri="{FF2B5EF4-FFF2-40B4-BE49-F238E27FC236}">
                <a16:creationId xmlns:a16="http://schemas.microsoft.com/office/drawing/2014/main" id="{001ACD8B-F421-189D-9A62-1746C9EC3571}"/>
              </a:ext>
            </a:extLst>
          </p:cNvPr>
          <p:cNvSpPr/>
          <p:nvPr/>
        </p:nvSpPr>
        <p:spPr>
          <a:xfrm>
            <a:off x="362460" y="1421107"/>
            <a:ext cx="7063685" cy="1026413"/>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ea typeface="+mn-lt"/>
                <a:cs typeface="+mn-lt"/>
              </a:rPr>
              <a:t>The United Kingdom, known as the UK, is made up of four countries: England, Wales, Scotland and Northern Ireland. </a:t>
            </a:r>
            <a:endParaRPr lang="en-US"/>
          </a:p>
        </p:txBody>
      </p:sp>
      <p:sp>
        <p:nvSpPr>
          <p:cNvPr id="7" name="Rounded Rectangle 46">
            <a:extLst>
              <a:ext uri="{FF2B5EF4-FFF2-40B4-BE49-F238E27FC236}">
                <a16:creationId xmlns:a16="http://schemas.microsoft.com/office/drawing/2014/main" id="{82A25BDA-0CEA-3070-4725-10A57C2F29E2}"/>
              </a:ext>
            </a:extLst>
          </p:cNvPr>
          <p:cNvSpPr/>
          <p:nvPr/>
        </p:nvSpPr>
        <p:spPr>
          <a:xfrm>
            <a:off x="4389426" y="2878040"/>
            <a:ext cx="2900183" cy="1671731"/>
          </a:xfrm>
          <a:prstGeom prst="roundRect">
            <a:avLst>
              <a:gd name="adj" fmla="val 915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The UK’s highest mountain is Ben Nevis in Scotland at 1,345 m/4,412 ft.</a:t>
            </a:r>
            <a:endParaRPr lang="en-US"/>
          </a:p>
        </p:txBody>
      </p:sp>
      <p:grpSp>
        <p:nvGrpSpPr>
          <p:cNvPr id="25" name="Group 24">
            <a:extLst>
              <a:ext uri="{FF2B5EF4-FFF2-40B4-BE49-F238E27FC236}">
                <a16:creationId xmlns:a16="http://schemas.microsoft.com/office/drawing/2014/main" id="{0C74FE62-4402-E260-40C8-F64D539BD1BB}"/>
              </a:ext>
            </a:extLst>
          </p:cNvPr>
          <p:cNvGrpSpPr/>
          <p:nvPr/>
        </p:nvGrpSpPr>
        <p:grpSpPr>
          <a:xfrm>
            <a:off x="9026632" y="1142290"/>
            <a:ext cx="1817566" cy="2125437"/>
            <a:chOff x="8014645" y="964175"/>
            <a:chExt cx="283556" cy="400911"/>
          </a:xfrm>
        </p:grpSpPr>
        <p:sp>
          <p:nvSpPr>
            <p:cNvPr id="20" name="Freeform 257">
              <a:extLst>
                <a:ext uri="{FF2B5EF4-FFF2-40B4-BE49-F238E27FC236}">
                  <a16:creationId xmlns:a16="http://schemas.microsoft.com/office/drawing/2014/main" id="{F95A451E-BCD3-D123-84DC-75ADA364E15A}"/>
                </a:ext>
              </a:extLst>
            </p:cNvPr>
            <p:cNvSpPr>
              <a:spLocks/>
            </p:cNvSpPr>
            <p:nvPr/>
          </p:nvSpPr>
          <p:spPr bwMode="auto">
            <a:xfrm>
              <a:off x="8014645" y="1126917"/>
              <a:ext cx="106237" cy="178205"/>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accent1"/>
            </a:solid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2" name="Freeform 454">
              <a:extLst>
                <a:ext uri="{FF2B5EF4-FFF2-40B4-BE49-F238E27FC236}">
                  <a16:creationId xmlns:a16="http://schemas.microsoft.com/office/drawing/2014/main" id="{75B438EE-4AA8-893D-6011-095C52204FDB}"/>
                </a:ext>
              </a:extLst>
            </p:cNvPr>
            <p:cNvSpPr>
              <a:spLocks/>
            </p:cNvSpPr>
            <p:nvPr/>
          </p:nvSpPr>
          <p:spPr bwMode="auto">
            <a:xfrm>
              <a:off x="8114139" y="964175"/>
              <a:ext cx="184062" cy="400911"/>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accent1"/>
            </a:solid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4" name="Freeform 455">
              <a:extLst>
                <a:ext uri="{FF2B5EF4-FFF2-40B4-BE49-F238E27FC236}">
                  <a16:creationId xmlns:a16="http://schemas.microsoft.com/office/drawing/2014/main" id="{6FE20659-4EEE-C84A-7107-017E83060667}"/>
                </a:ext>
              </a:extLst>
            </p:cNvPr>
            <p:cNvSpPr>
              <a:spLocks/>
            </p:cNvSpPr>
            <p:nvPr/>
          </p:nvSpPr>
          <p:spPr bwMode="auto">
            <a:xfrm>
              <a:off x="8053400" y="1132433"/>
              <a:ext cx="62581" cy="45700"/>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solidFill>
              <a:schemeClr val="accent1"/>
            </a:solid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Tree>
    <p:extLst>
      <p:ext uri="{BB962C8B-B14F-4D97-AF65-F5344CB8AC3E}">
        <p14:creationId xmlns:p14="http://schemas.microsoft.com/office/powerpoint/2010/main" val="48485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49A7B-EAD1-386B-3CF3-25017269F487}"/>
              </a:ext>
            </a:extLst>
          </p:cNvPr>
          <p:cNvSpPr>
            <a:spLocks noGrp="1"/>
          </p:cNvSpPr>
          <p:nvPr>
            <p:ph type="sldNum" sz="quarter" idx="12"/>
          </p:nvPr>
        </p:nvSpPr>
        <p:spPr/>
        <p:txBody>
          <a:bodyPr/>
          <a:lstStyle/>
          <a:p>
            <a:fld id="{B700715A-75CD-0942-A2C0-E097070BAE3D}" type="slidenum">
              <a:rPr lang="en-US" smtClean="0"/>
              <a:pPr/>
              <a:t>7</a:t>
            </a:fld>
            <a:endParaRPr lang="en-US"/>
          </a:p>
        </p:txBody>
      </p:sp>
      <p:sp>
        <p:nvSpPr>
          <p:cNvPr id="3" name="Title 2">
            <a:extLst>
              <a:ext uri="{FF2B5EF4-FFF2-40B4-BE49-F238E27FC236}">
                <a16:creationId xmlns:a16="http://schemas.microsoft.com/office/drawing/2014/main" id="{643DE869-C63F-C4A9-CF58-C6A2E8BC0F61}"/>
              </a:ext>
            </a:extLst>
          </p:cNvPr>
          <p:cNvSpPr>
            <a:spLocks noGrp="1"/>
          </p:cNvSpPr>
          <p:nvPr>
            <p:ph type="title"/>
          </p:nvPr>
        </p:nvSpPr>
        <p:spPr>
          <a:xfrm>
            <a:off x="516575" y="177496"/>
            <a:ext cx="5241489" cy="639837"/>
          </a:xfrm>
        </p:spPr>
        <p:txBody>
          <a:bodyPr/>
          <a:lstStyle/>
          <a:p>
            <a:r>
              <a:rPr lang="en-GB"/>
              <a:t>Intro to UNICEF in the UK</a:t>
            </a:r>
          </a:p>
        </p:txBody>
      </p:sp>
      <p:sp>
        <p:nvSpPr>
          <p:cNvPr id="5" name="TextBox 4">
            <a:extLst>
              <a:ext uri="{FF2B5EF4-FFF2-40B4-BE49-F238E27FC236}">
                <a16:creationId xmlns:a16="http://schemas.microsoft.com/office/drawing/2014/main" id="{764F3DD6-A762-0C5A-2721-1F2A4764E71C}"/>
              </a:ext>
            </a:extLst>
          </p:cNvPr>
          <p:cNvSpPr txBox="1"/>
          <p:nvPr/>
        </p:nvSpPr>
        <p:spPr>
          <a:xfrm>
            <a:off x="516575" y="1151516"/>
            <a:ext cx="11181623" cy="5119888"/>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pPr>
              <a:spcBef>
                <a:spcPts val="900"/>
              </a:spcBef>
              <a:spcAft>
                <a:spcPts val="1200"/>
              </a:spcAft>
            </a:pPr>
            <a:r>
              <a:rPr lang="en-GB" sz="2000">
                <a:latin typeface="Arial"/>
                <a:cs typeface="Arial"/>
              </a:rPr>
              <a:t>UNICEF UK is guided by the UN Convention on the Rights of the Child which the UK ratified in 1991.</a:t>
            </a:r>
          </a:p>
          <a:p>
            <a:pPr>
              <a:spcBef>
                <a:spcPts val="900"/>
              </a:spcBef>
              <a:spcAft>
                <a:spcPts val="1200"/>
              </a:spcAft>
            </a:pPr>
            <a:r>
              <a:rPr lang="en-GB" sz="2000">
                <a:cs typeface="Arial"/>
              </a:rPr>
              <a:t>We have been delivering </a:t>
            </a:r>
            <a:r>
              <a:rPr lang="en-GB" sz="2000">
                <a:solidFill>
                  <a:srgbClr val="0F0A07"/>
                </a:solidFill>
                <a:cs typeface="Arial"/>
              </a:rPr>
              <a:t>programmes for children in </a:t>
            </a:r>
            <a:r>
              <a:rPr lang="en-GB" sz="2000">
                <a:latin typeface="+mn-lt"/>
                <a:cs typeface="Arial"/>
              </a:rPr>
              <a:t>the UK</a:t>
            </a:r>
            <a:r>
              <a:rPr lang="en-GB" sz="2000">
                <a:solidFill>
                  <a:srgbClr val="0F0A07"/>
                </a:solidFill>
                <a:cs typeface="Arial"/>
              </a:rPr>
              <a:t> for more </a:t>
            </a:r>
            <a:r>
              <a:rPr lang="en-GB" sz="2000">
                <a:cs typeface="Arial"/>
              </a:rPr>
              <a:t>than 30 years</a:t>
            </a:r>
            <a:r>
              <a:rPr lang="en-GB" sz="2000">
                <a:latin typeface="+mn-lt"/>
                <a:cs typeface="Arial"/>
              </a:rPr>
              <a:t>.</a:t>
            </a:r>
            <a:r>
              <a:rPr lang="en-GB" sz="2000">
                <a:cs typeface="Arial"/>
              </a:rPr>
              <a:t> In 2024, </a:t>
            </a:r>
            <a:endParaRPr lang="en-GB">
              <a:cs typeface="Arial"/>
            </a:endParaRPr>
          </a:p>
          <a:p>
            <a:pPr marL="342900" indent="-342900">
              <a:spcBef>
                <a:spcPts val="900"/>
              </a:spcBef>
              <a:spcAft>
                <a:spcPts val="1200"/>
              </a:spcAft>
              <a:buFont typeface="Arial"/>
              <a:buChar char="•"/>
            </a:pPr>
            <a:r>
              <a:rPr lang="en-GB" sz="2000" b="1">
                <a:cs typeface="Arial"/>
              </a:rPr>
              <a:t>Rights Respecting Schools </a:t>
            </a:r>
            <a:r>
              <a:rPr lang="en-GB" sz="2000">
                <a:cs typeface="Arial"/>
              </a:rPr>
              <a:t>reached 1.75 million </a:t>
            </a:r>
            <a:r>
              <a:rPr lang="en-GB" sz="2000">
                <a:solidFill>
                  <a:srgbClr val="0F0A07"/>
                </a:solidFill>
                <a:cs typeface="Arial"/>
              </a:rPr>
              <a:t>children in 5,000 schools.</a:t>
            </a:r>
          </a:p>
          <a:p>
            <a:pPr marL="342900" indent="-342900">
              <a:spcBef>
                <a:spcPts val="900"/>
              </a:spcBef>
              <a:spcAft>
                <a:spcPts val="1200"/>
              </a:spcAft>
              <a:buFont typeface="Arial"/>
              <a:buChar char="•"/>
            </a:pPr>
            <a:r>
              <a:rPr lang="en-GB" sz="2000" b="1">
                <a:solidFill>
                  <a:srgbClr val="0F0A07"/>
                </a:solidFill>
                <a:cs typeface="Arial"/>
              </a:rPr>
              <a:t>Baby Friendly</a:t>
            </a:r>
            <a:r>
              <a:rPr lang="en-GB" sz="2000" b="1">
                <a:solidFill>
                  <a:srgbClr val="0F0A07"/>
                </a:solidFill>
              </a:rPr>
              <a:t> Initiative</a:t>
            </a:r>
            <a:r>
              <a:rPr lang="en-GB" sz="2000">
                <a:solidFill>
                  <a:srgbClr val="0F0A07"/>
                </a:solidFill>
              </a:rPr>
              <a:t> supported around 660,000 </a:t>
            </a:r>
            <a:r>
              <a:rPr lang="en-GB" sz="2000">
                <a:cs typeface="Arial"/>
              </a:rPr>
              <a:t>newborn babies.</a:t>
            </a:r>
            <a:endParaRPr lang="en-GB" sz="2000">
              <a:solidFill>
                <a:srgbClr val="0F0A07"/>
              </a:solidFill>
            </a:endParaRPr>
          </a:p>
          <a:p>
            <a:pPr marL="342900" indent="-342900">
              <a:spcBef>
                <a:spcPts val="900"/>
              </a:spcBef>
              <a:spcAft>
                <a:spcPts val="1200"/>
              </a:spcAft>
              <a:buFont typeface="Arial"/>
              <a:buChar char="•"/>
            </a:pPr>
            <a:r>
              <a:rPr lang="en-GB" sz="2000" b="1">
                <a:solidFill>
                  <a:srgbClr val="0F0A07"/>
                </a:solidFill>
              </a:rPr>
              <a:t>Child-Friendly Cities </a:t>
            </a:r>
            <a:r>
              <a:rPr lang="en-GB" sz="2000">
                <a:solidFill>
                  <a:srgbClr val="0F0A07"/>
                </a:solidFill>
              </a:rPr>
              <a:t>reached nearly</a:t>
            </a:r>
            <a:r>
              <a:rPr lang="en-GB" sz="2000">
                <a:cs typeface="Arial"/>
              </a:rPr>
              <a:t> 1 </a:t>
            </a:r>
            <a:r>
              <a:rPr lang="en-GB" sz="2000">
                <a:solidFill>
                  <a:srgbClr val="0F0A07"/>
                </a:solidFill>
                <a:cs typeface="Arial"/>
              </a:rPr>
              <a:t>million </a:t>
            </a:r>
            <a:r>
              <a:rPr lang="en-GB" sz="2000">
                <a:solidFill>
                  <a:srgbClr val="0F0A07"/>
                </a:solidFill>
              </a:rPr>
              <a:t>children</a:t>
            </a:r>
            <a:r>
              <a:rPr lang="en-GB" sz="2000">
                <a:solidFill>
                  <a:srgbClr val="0F0A07"/>
                </a:solidFill>
                <a:cs typeface="Arial"/>
              </a:rPr>
              <a:t>.</a:t>
            </a:r>
            <a:endParaRPr lang="en-GB">
              <a:solidFill>
                <a:srgbClr val="0F0A07"/>
              </a:solidFill>
              <a:cs typeface="Arial"/>
            </a:endParaRPr>
          </a:p>
          <a:p>
            <a:pPr>
              <a:spcBef>
                <a:spcPts val="900"/>
              </a:spcBef>
              <a:spcAft>
                <a:spcPts val="1200"/>
              </a:spcAft>
            </a:pPr>
            <a:r>
              <a:rPr lang="en-GB" sz="2000">
                <a:solidFill>
                  <a:srgbClr val="0F0A07"/>
                </a:solidFill>
                <a:cs typeface="Arial"/>
              </a:rPr>
              <a:t>We also fundraise in the UK and in 2024 raised,</a:t>
            </a:r>
            <a:endParaRPr lang="en-GB">
              <a:solidFill>
                <a:srgbClr val="0F0A07"/>
              </a:solidFill>
              <a:cs typeface="Arial"/>
            </a:endParaRPr>
          </a:p>
          <a:p>
            <a:pPr marL="342900" indent="-342900">
              <a:spcBef>
                <a:spcPts val="900"/>
              </a:spcBef>
              <a:spcAft>
                <a:spcPts val="1200"/>
              </a:spcAft>
              <a:buFont typeface="Arial"/>
              <a:buChar char="•"/>
            </a:pPr>
            <a:r>
              <a:rPr lang="en-GB" sz="2000" b="1">
                <a:solidFill>
                  <a:srgbClr val="0F0A07"/>
                </a:solidFill>
                <a:cs typeface="Arial"/>
              </a:rPr>
              <a:t>£16.6 million</a:t>
            </a:r>
            <a:r>
              <a:rPr lang="en-GB" sz="2000">
                <a:solidFill>
                  <a:srgbClr val="0F0A07"/>
                </a:solidFill>
                <a:cs typeface="Arial"/>
              </a:rPr>
              <a:t> for children in emergencies</a:t>
            </a:r>
            <a:r>
              <a:rPr lang="en-GB" sz="2000">
                <a:cs typeface="Arial"/>
              </a:rPr>
              <a:t> in more than</a:t>
            </a:r>
            <a:r>
              <a:rPr lang="en-GB" sz="2000">
                <a:solidFill>
                  <a:srgbClr val="0F0A07"/>
                </a:solidFill>
                <a:cs typeface="Arial"/>
              </a:rPr>
              <a:t> 75 countries and territories.</a:t>
            </a:r>
            <a:endParaRPr lang="en-GB">
              <a:cs typeface="Arial"/>
            </a:endParaRPr>
          </a:p>
          <a:p>
            <a:pPr marL="342900" indent="-342900">
              <a:spcBef>
                <a:spcPts val="900"/>
              </a:spcBef>
              <a:spcAft>
                <a:spcPts val="1200"/>
              </a:spcAft>
              <a:buFont typeface="Arial"/>
              <a:buChar char="•"/>
            </a:pPr>
            <a:r>
              <a:rPr lang="en-GB" sz="2000" b="1">
                <a:cs typeface="Arial"/>
              </a:rPr>
              <a:t>£15 million</a:t>
            </a:r>
            <a:r>
              <a:rPr lang="en-GB" sz="2000">
                <a:cs typeface="Arial"/>
              </a:rPr>
              <a:t> for children from Soccer Aid for UNICEF</a:t>
            </a:r>
            <a:r>
              <a:rPr lang="en-GB" sz="2000">
                <a:solidFill>
                  <a:srgbClr val="0F0A07"/>
                </a:solidFill>
                <a:cs typeface="Arial"/>
              </a:rPr>
              <a:t>.</a:t>
            </a:r>
            <a:endParaRPr lang="en-GB">
              <a:solidFill>
                <a:srgbClr val="0F0A07"/>
              </a:solidFill>
              <a:cs typeface="Arial"/>
            </a:endParaRPr>
          </a:p>
          <a:p>
            <a:pPr marL="342900" indent="-342900">
              <a:spcBef>
                <a:spcPts val="900"/>
              </a:spcBef>
              <a:spcAft>
                <a:spcPts val="1200"/>
              </a:spcAft>
              <a:buFont typeface="Arial"/>
              <a:buChar char="•"/>
            </a:pPr>
            <a:endParaRPr lang="en-GB" sz="2000">
              <a:cs typeface="Arial"/>
            </a:endParaRPr>
          </a:p>
          <a:p>
            <a:pPr>
              <a:spcBef>
                <a:spcPts val="900"/>
              </a:spcBef>
              <a:spcAft>
                <a:spcPts val="1200"/>
              </a:spcAft>
            </a:pPr>
            <a:endParaRPr lang="en-GB" sz="2000">
              <a:cs typeface="Arial"/>
            </a:endParaRPr>
          </a:p>
        </p:txBody>
      </p:sp>
    </p:spTree>
    <p:extLst>
      <p:ext uri="{BB962C8B-B14F-4D97-AF65-F5344CB8AC3E}">
        <p14:creationId xmlns:p14="http://schemas.microsoft.com/office/powerpoint/2010/main" val="421071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BDBB7F-49F9-C3F5-7F9F-0351F9AC2EC1}"/>
              </a:ext>
            </a:extLst>
          </p:cNvPr>
          <p:cNvSpPr>
            <a:spLocks noGrp="1"/>
          </p:cNvSpPr>
          <p:nvPr>
            <p:ph type="sldNum" sz="quarter" idx="12"/>
          </p:nvPr>
        </p:nvSpPr>
        <p:spPr>
          <a:xfrm>
            <a:off x="11712575" y="6445045"/>
            <a:ext cx="252000" cy="252000"/>
          </a:xfrm>
        </p:spPr>
        <p:txBody>
          <a:bodyPr wrap="square" anchor="ctr">
            <a:normAutofit/>
          </a:bodyPr>
          <a:lstStyle/>
          <a:p>
            <a:pPr>
              <a:spcAft>
                <a:spcPts val="600"/>
              </a:spcAft>
            </a:pPr>
            <a:fld id="{B700715A-75CD-0942-A2C0-E097070BAE3D}" type="slidenum">
              <a:rPr lang="en-US" smtClean="0"/>
              <a:pPr>
                <a:spcAft>
                  <a:spcPts val="600"/>
                </a:spcAft>
              </a:pPr>
              <a:t>8</a:t>
            </a:fld>
            <a:endParaRPr lang="en-US"/>
          </a:p>
        </p:txBody>
      </p:sp>
      <p:sp>
        <p:nvSpPr>
          <p:cNvPr id="3" name="Title 2">
            <a:extLst>
              <a:ext uri="{FF2B5EF4-FFF2-40B4-BE49-F238E27FC236}">
                <a16:creationId xmlns:a16="http://schemas.microsoft.com/office/drawing/2014/main" id="{8927A157-8489-2D24-A7BA-7D479D096C13}"/>
              </a:ext>
            </a:extLst>
          </p:cNvPr>
          <p:cNvSpPr>
            <a:spLocks noGrp="1"/>
          </p:cNvSpPr>
          <p:nvPr>
            <p:ph type="title"/>
          </p:nvPr>
        </p:nvSpPr>
        <p:spPr>
          <a:xfrm>
            <a:off x="479426" y="488466"/>
            <a:ext cx="3481986" cy="651222"/>
          </a:xfrm>
        </p:spPr>
        <p:txBody>
          <a:bodyPr wrap="square" anchor="ctr">
            <a:normAutofit/>
          </a:bodyPr>
          <a:lstStyle/>
          <a:p>
            <a:r>
              <a:rPr lang="en-US"/>
              <a:t>ABCDE of rights</a:t>
            </a:r>
          </a:p>
        </p:txBody>
      </p:sp>
      <p:sp>
        <p:nvSpPr>
          <p:cNvPr id="6" name="TextBox 5">
            <a:extLst>
              <a:ext uri="{FF2B5EF4-FFF2-40B4-BE49-F238E27FC236}">
                <a16:creationId xmlns:a16="http://schemas.microsoft.com/office/drawing/2014/main" id="{D40753C7-2A10-84E3-126B-94B44BA11CDB}"/>
              </a:ext>
            </a:extLst>
          </p:cNvPr>
          <p:cNvSpPr txBox="1"/>
          <p:nvPr/>
        </p:nvSpPr>
        <p:spPr>
          <a:xfrm>
            <a:off x="467452" y="1331889"/>
            <a:ext cx="11245123" cy="5239156"/>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pPr>
              <a:spcBef>
                <a:spcPts val="1200"/>
              </a:spcBef>
            </a:pPr>
            <a:r>
              <a:rPr lang="en-US" sz="2000">
                <a:latin typeface="Arial"/>
                <a:cs typeface="Arial"/>
              </a:rPr>
              <a:t>Can</a:t>
            </a:r>
            <a:r>
              <a:rPr lang="en-US" sz="2000">
                <a:cs typeface="Arial"/>
              </a:rPr>
              <a:t> you </a:t>
            </a:r>
            <a:r>
              <a:rPr lang="en-US" sz="2000">
                <a:solidFill>
                  <a:srgbClr val="0F0A07"/>
                </a:solidFill>
                <a:cs typeface="Arial"/>
              </a:rPr>
              <a:t>remember what these letters </a:t>
            </a:r>
            <a:r>
              <a:rPr lang="en-US" sz="2000">
                <a:cs typeface="Arial"/>
              </a:rPr>
              <a:t>stand </a:t>
            </a:r>
            <a:r>
              <a:rPr lang="en-US" sz="2000">
                <a:solidFill>
                  <a:srgbClr val="0F0A07"/>
                </a:solidFill>
                <a:cs typeface="Arial"/>
              </a:rPr>
              <a:t>for?</a:t>
            </a:r>
          </a:p>
          <a:p>
            <a:pPr>
              <a:spcBef>
                <a:spcPts val="1200"/>
              </a:spcBef>
            </a:pPr>
            <a:r>
              <a:rPr lang="en-US" sz="3600" b="1">
                <a:solidFill>
                  <a:schemeClr val="accent6"/>
                </a:solidFill>
                <a:cs typeface="Arial"/>
              </a:rPr>
              <a:t>A</a:t>
            </a:r>
            <a:r>
              <a:rPr lang="en-US" sz="3600">
                <a:solidFill>
                  <a:srgbClr val="0F0A07"/>
                </a:solidFill>
                <a:cs typeface="Arial"/>
              </a:rPr>
              <a:t> </a:t>
            </a:r>
            <a:r>
              <a:rPr lang="en-US" sz="2000">
                <a:latin typeface="Arial"/>
                <a:cs typeface="Arial"/>
              </a:rPr>
              <a:t>Rights </a:t>
            </a:r>
            <a:r>
              <a:rPr lang="en-US" sz="2000">
                <a:cs typeface="Arial"/>
              </a:rPr>
              <a:t>are </a:t>
            </a:r>
            <a:r>
              <a:rPr lang="en-US" sz="2000">
                <a:solidFill>
                  <a:srgbClr val="0F0A07"/>
                </a:solidFill>
                <a:cs typeface="Arial"/>
              </a:rPr>
              <a:t>for </a:t>
            </a:r>
            <a:r>
              <a:rPr lang="en-US" sz="2000" b="1">
                <a:solidFill>
                  <a:schemeClr val="accent6"/>
                </a:solidFill>
                <a:cs typeface="Arial"/>
              </a:rPr>
              <a:t>ALL</a:t>
            </a:r>
            <a:r>
              <a:rPr lang="en-US" sz="2000">
                <a:solidFill>
                  <a:srgbClr val="0F0A07"/>
                </a:solidFill>
                <a:cs typeface="Arial"/>
              </a:rPr>
              <a:t> children</a:t>
            </a:r>
            <a:r>
              <a:rPr lang="en-US" sz="2000">
                <a:latin typeface="+mn-lt"/>
                <a:cs typeface="Arial"/>
              </a:rPr>
              <a:t>.</a:t>
            </a:r>
            <a:r>
              <a:rPr lang="en-US" sz="2000">
                <a:cs typeface="Arial"/>
              </a:rPr>
              <a:t> UNIVERSAL</a:t>
            </a:r>
          </a:p>
          <a:p>
            <a:pPr>
              <a:spcBef>
                <a:spcPts val="1200"/>
              </a:spcBef>
            </a:pPr>
            <a:r>
              <a:rPr lang="en-US" sz="3600" b="1">
                <a:solidFill>
                  <a:schemeClr val="accent6"/>
                </a:solidFill>
                <a:cs typeface="Arial"/>
              </a:rPr>
              <a:t>B</a:t>
            </a:r>
            <a:r>
              <a:rPr lang="en-US" sz="3600">
                <a:solidFill>
                  <a:schemeClr val="accent6"/>
                </a:solidFill>
                <a:cs typeface="Arial"/>
              </a:rPr>
              <a:t> </a:t>
            </a:r>
            <a:r>
              <a:rPr lang="en-US" sz="2000">
                <a:cs typeface="Arial"/>
              </a:rPr>
              <a:t>Rights are there from </a:t>
            </a:r>
            <a:r>
              <a:rPr lang="en-US" sz="2000" b="1">
                <a:solidFill>
                  <a:schemeClr val="accent6"/>
                </a:solidFill>
                <a:cs typeface="Arial"/>
              </a:rPr>
              <a:t>BIRTH</a:t>
            </a:r>
            <a:r>
              <a:rPr lang="en-US" sz="2000">
                <a:cs typeface="Arial"/>
              </a:rPr>
              <a:t>. INHERENT</a:t>
            </a:r>
          </a:p>
          <a:p>
            <a:pPr>
              <a:spcBef>
                <a:spcPts val="1200"/>
              </a:spcBef>
            </a:pPr>
            <a:r>
              <a:rPr lang="en-US" sz="3600" b="1">
                <a:solidFill>
                  <a:schemeClr val="accent6"/>
                </a:solidFill>
                <a:cs typeface="Arial"/>
              </a:rPr>
              <a:t>C</a:t>
            </a:r>
            <a:r>
              <a:rPr lang="en-US" sz="3600">
                <a:solidFill>
                  <a:schemeClr val="accent6"/>
                </a:solidFill>
                <a:cs typeface="Arial"/>
              </a:rPr>
              <a:t> </a:t>
            </a:r>
            <a:r>
              <a:rPr lang="en-US" sz="2000">
                <a:cs typeface="Arial"/>
              </a:rPr>
              <a:t>Rights </a:t>
            </a:r>
            <a:r>
              <a:rPr lang="en-US" sz="2000" b="1">
                <a:solidFill>
                  <a:schemeClr val="accent6"/>
                </a:solidFill>
                <a:cs typeface="Arial"/>
              </a:rPr>
              <a:t>CANNOT</a:t>
            </a:r>
            <a:r>
              <a:rPr lang="en-US" sz="2000">
                <a:solidFill>
                  <a:schemeClr val="accent6"/>
                </a:solidFill>
                <a:cs typeface="Arial"/>
              </a:rPr>
              <a:t> </a:t>
            </a:r>
            <a:r>
              <a:rPr lang="en-US" sz="2000">
                <a:cs typeface="Arial"/>
              </a:rPr>
              <a:t>be taken away</a:t>
            </a:r>
            <a:r>
              <a:rPr lang="en-US" sz="2000">
                <a:solidFill>
                  <a:srgbClr val="0F0A07"/>
                </a:solidFill>
                <a:cs typeface="Arial"/>
              </a:rPr>
              <a:t>. INALIENABLE</a:t>
            </a:r>
          </a:p>
          <a:p>
            <a:pPr>
              <a:spcBef>
                <a:spcPts val="1200"/>
              </a:spcBef>
            </a:pPr>
            <a:r>
              <a:rPr lang="en-US" sz="3600" b="1">
                <a:solidFill>
                  <a:schemeClr val="accent6"/>
                </a:solidFill>
                <a:cs typeface="Arial"/>
              </a:rPr>
              <a:t>D</a:t>
            </a:r>
            <a:r>
              <a:rPr lang="en-US" sz="3600">
                <a:solidFill>
                  <a:schemeClr val="accent6"/>
                </a:solidFill>
                <a:cs typeface="Arial"/>
              </a:rPr>
              <a:t> </a:t>
            </a:r>
            <a:r>
              <a:rPr lang="en-US" sz="2000">
                <a:solidFill>
                  <a:srgbClr val="0F0A07"/>
                </a:solidFill>
                <a:cs typeface="Arial"/>
              </a:rPr>
              <a:t>Rights </a:t>
            </a:r>
            <a:r>
              <a:rPr lang="en-US" sz="2000" b="1">
                <a:solidFill>
                  <a:schemeClr val="accent6"/>
                </a:solidFill>
                <a:cs typeface="Arial"/>
              </a:rPr>
              <a:t>DO NOT</a:t>
            </a:r>
            <a:r>
              <a:rPr lang="en-US" sz="2000">
                <a:solidFill>
                  <a:srgbClr val="0F0A07"/>
                </a:solidFill>
                <a:cs typeface="Arial"/>
              </a:rPr>
              <a:t> need to be earned</a:t>
            </a:r>
            <a:r>
              <a:rPr lang="en-US" sz="2000">
                <a:cs typeface="Arial"/>
              </a:rPr>
              <a:t>. UNCONDITIONAL</a:t>
            </a:r>
            <a:endParaRPr lang="en-US" sz="2000">
              <a:solidFill>
                <a:srgbClr val="0F0A07"/>
              </a:solidFill>
              <a:cs typeface="Arial"/>
            </a:endParaRPr>
          </a:p>
          <a:p>
            <a:pPr>
              <a:spcBef>
                <a:spcPts val="1200"/>
              </a:spcBef>
            </a:pPr>
            <a:r>
              <a:rPr lang="en-US" sz="3600" b="1">
                <a:solidFill>
                  <a:schemeClr val="accent6"/>
                </a:solidFill>
              </a:rPr>
              <a:t>E</a:t>
            </a:r>
            <a:r>
              <a:rPr lang="en-US" sz="3600">
                <a:solidFill>
                  <a:schemeClr val="accent6"/>
                </a:solidFill>
              </a:rPr>
              <a:t> </a:t>
            </a:r>
            <a:r>
              <a:rPr lang="en-US" sz="2000">
                <a:solidFill>
                  <a:srgbClr val="0F0A07"/>
                </a:solidFill>
              </a:rPr>
              <a:t>All rights are </a:t>
            </a:r>
            <a:r>
              <a:rPr lang="en-US" sz="2000" b="1">
                <a:solidFill>
                  <a:schemeClr val="accent6"/>
                </a:solidFill>
              </a:rPr>
              <a:t>EQUALLY</a:t>
            </a:r>
            <a:r>
              <a:rPr lang="en-US" sz="2000">
                <a:solidFill>
                  <a:srgbClr val="0F0A07"/>
                </a:solidFill>
              </a:rPr>
              <a:t> important</a:t>
            </a:r>
            <a:r>
              <a:rPr lang="en-US" sz="2000">
                <a:solidFill>
                  <a:srgbClr val="0F0A07"/>
                </a:solidFill>
                <a:cs typeface="Arial"/>
              </a:rPr>
              <a:t>. INDIVISIBLE</a:t>
            </a:r>
          </a:p>
          <a:p>
            <a:pPr>
              <a:spcBef>
                <a:spcPts val="1200"/>
              </a:spcBef>
            </a:pPr>
            <a:r>
              <a:rPr lang="en-US" sz="2000">
                <a:solidFill>
                  <a:srgbClr val="0F0A07"/>
                </a:solidFill>
                <a:cs typeface="Arial"/>
              </a:rPr>
              <a:t>We know that rights apply to children from birth. In this pack we will explore B in </a:t>
            </a:r>
            <a:r>
              <a:rPr lang="en-US" sz="2000">
                <a:cs typeface="Arial"/>
              </a:rPr>
              <a:t>more depth; what it means to respect rights for babies and young children and what UNICEF</a:t>
            </a:r>
            <a:r>
              <a:rPr lang="en-US" sz="2000">
                <a:solidFill>
                  <a:srgbClr val="0F0A07"/>
                </a:solidFill>
                <a:cs typeface="Arial"/>
              </a:rPr>
              <a:t> UK does to support this.</a:t>
            </a:r>
            <a:endParaRPr lang="en-GB"/>
          </a:p>
          <a:p>
            <a:pPr marL="342900" indent="-342900">
              <a:spcBef>
                <a:spcPts val="900"/>
              </a:spcBef>
              <a:spcAft>
                <a:spcPts val="1200"/>
              </a:spcAft>
              <a:buFont typeface="Arial"/>
              <a:buChar char="•"/>
            </a:pPr>
            <a:endParaRPr lang="en-GB" sz="2000">
              <a:cs typeface="Arial"/>
            </a:endParaRPr>
          </a:p>
          <a:p>
            <a:pPr>
              <a:spcBef>
                <a:spcPts val="900"/>
              </a:spcBef>
              <a:spcAft>
                <a:spcPts val="1200"/>
              </a:spcAft>
            </a:pPr>
            <a:endParaRPr lang="en-GB" sz="2000">
              <a:cs typeface="Arial"/>
            </a:endParaRPr>
          </a:p>
        </p:txBody>
      </p:sp>
      <p:pic>
        <p:nvPicPr>
          <p:cNvPr id="8" name="Picture 7">
            <a:extLst>
              <a:ext uri="{FF2B5EF4-FFF2-40B4-BE49-F238E27FC236}">
                <a16:creationId xmlns:a16="http://schemas.microsoft.com/office/drawing/2014/main" id="{5E715205-5D91-CF17-8551-5272C623C1F7}"/>
              </a:ext>
            </a:extLst>
          </p:cNvPr>
          <p:cNvPicPr>
            <a:picLocks noChangeAspect="1"/>
          </p:cNvPicPr>
          <p:nvPr/>
        </p:nvPicPr>
        <p:blipFill>
          <a:blip r:embed="rId2"/>
          <a:stretch>
            <a:fillRect/>
          </a:stretch>
        </p:blipFill>
        <p:spPr>
          <a:xfrm>
            <a:off x="592252" y="2026451"/>
            <a:ext cx="552672" cy="3295561"/>
          </a:xfrm>
          <a:prstGeom prst="rect">
            <a:avLst/>
          </a:prstGeom>
        </p:spPr>
      </p:pic>
    </p:spTree>
    <p:extLst>
      <p:ext uri="{BB962C8B-B14F-4D97-AF65-F5344CB8AC3E}">
        <p14:creationId xmlns:p14="http://schemas.microsoft.com/office/powerpoint/2010/main" val="184907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FE5E6-EE5C-AEA9-D30E-2BED19E163E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4860ABD-0430-E221-BB2A-6832B5A9C600}"/>
              </a:ext>
            </a:extLst>
          </p:cNvPr>
          <p:cNvSpPr/>
          <p:nvPr/>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 name="Slide Number Placeholder 1">
            <a:extLst>
              <a:ext uri="{FF2B5EF4-FFF2-40B4-BE49-F238E27FC236}">
                <a16:creationId xmlns:a16="http://schemas.microsoft.com/office/drawing/2014/main" id="{3FE756FA-38F2-7EFC-4073-9C39B8BE7081}"/>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9</a:t>
            </a:fld>
            <a:endParaRPr lang="en-US"/>
          </a:p>
        </p:txBody>
      </p:sp>
      <p:sp>
        <p:nvSpPr>
          <p:cNvPr id="3" name="Title 2">
            <a:extLst>
              <a:ext uri="{FF2B5EF4-FFF2-40B4-BE49-F238E27FC236}">
                <a16:creationId xmlns:a16="http://schemas.microsoft.com/office/drawing/2014/main" id="{62650E7C-3623-6FEA-5960-4235CCEDB8C5}"/>
              </a:ext>
            </a:extLst>
          </p:cNvPr>
          <p:cNvSpPr>
            <a:spLocks noGrp="1"/>
          </p:cNvSpPr>
          <p:nvPr>
            <p:ph type="title"/>
          </p:nvPr>
        </p:nvSpPr>
        <p:spPr>
          <a:xfrm>
            <a:off x="298099" y="528320"/>
            <a:ext cx="5643091" cy="725318"/>
          </a:xfrm>
        </p:spPr>
        <p:txBody>
          <a:bodyPr/>
          <a:lstStyle/>
          <a:p>
            <a:r>
              <a:rPr lang="en-US"/>
              <a:t>The Baby Friendly Initiative</a:t>
            </a:r>
            <a:r>
              <a:rPr lang="en-GB"/>
              <a:t> </a:t>
            </a:r>
          </a:p>
        </p:txBody>
      </p:sp>
      <p:sp>
        <p:nvSpPr>
          <p:cNvPr id="20" name="Rounded Rectangle 19">
            <a:extLst>
              <a:ext uri="{FF2B5EF4-FFF2-40B4-BE49-F238E27FC236}">
                <a16:creationId xmlns:a16="http://schemas.microsoft.com/office/drawing/2014/main" id="{2D10043B-E93A-DBF7-7670-6352529868C9}"/>
              </a:ext>
            </a:extLst>
          </p:cNvPr>
          <p:cNvSpPr/>
          <p:nvPr/>
        </p:nvSpPr>
        <p:spPr>
          <a:xfrm>
            <a:off x="11115046" y="311835"/>
            <a:ext cx="730105" cy="648000"/>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9" name="5-point Star 20">
            <a:extLst>
              <a:ext uri="{FF2B5EF4-FFF2-40B4-BE49-F238E27FC236}">
                <a16:creationId xmlns:a16="http://schemas.microsoft.com/office/drawing/2014/main" id="{9C10146E-E863-D016-0982-E0319DE7C1AD}"/>
              </a:ext>
            </a:extLst>
          </p:cNvPr>
          <p:cNvSpPr/>
          <p:nvPr/>
        </p:nvSpPr>
        <p:spPr>
          <a:xfrm>
            <a:off x="11221771" y="383616"/>
            <a:ext cx="487201"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pic>
        <p:nvPicPr>
          <p:cNvPr id="5" name="Online Media 4" title="USE THIS   RRSA Video 2   Evie Voice   Captions">
            <a:hlinkClick r:id="" action="ppaction://noaction"/>
            <a:extLst>
              <a:ext uri="{FF2B5EF4-FFF2-40B4-BE49-F238E27FC236}">
                <a16:creationId xmlns:a16="http://schemas.microsoft.com/office/drawing/2014/main" id="{DDC2D8A8-FA15-AAC2-9369-01F16DDCBD1F}"/>
              </a:ext>
            </a:extLst>
          </p:cNvPr>
          <p:cNvPicPr>
            <a:picLocks noRot="1" noChangeAspect="1"/>
          </p:cNvPicPr>
          <p:nvPr>
            <a:videoFile r:link="rId1"/>
          </p:nvPr>
        </p:nvPicPr>
        <p:blipFill>
          <a:blip r:embed="rId4"/>
          <a:stretch>
            <a:fillRect/>
          </a:stretch>
        </p:blipFill>
        <p:spPr>
          <a:xfrm>
            <a:off x="2007711" y="1610360"/>
            <a:ext cx="8176578" cy="4622800"/>
          </a:xfrm>
          <a:prstGeom prst="roundRect">
            <a:avLst/>
          </a:prstGeom>
          <a:ln w="63500" cap="sq">
            <a:noFill/>
          </a:ln>
          <a:effectLst>
            <a:outerShdw dist="127000" dir="2700000" algn="tl" rotWithShape="0">
              <a:schemeClr val="accent3"/>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18694919"/>
      </p:ext>
    </p:extLst>
  </p:cSld>
  <p:clrMapOvr>
    <a:masterClrMapping/>
  </p:clrMapOvr>
</p:sld>
</file>

<file path=ppt/theme/theme1.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600"/>
          </a:spcBef>
          <a:defRPr sz="2000" dirty="0" smtClean="0"/>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2.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cs typeface="Arial"/>
          </a:defRPr>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9dc5d3081407413666ef65e4ec91b55e">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d39b931148f7635aec5ecfe7507cdf08"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_ip_UnifiedCompliancePolicyUIAction xmlns="http://schemas.microsoft.com/sharepoint/v3" xsi:nil="true"/>
    <_ip_UnifiedCompliancePolicyProperties xmlns="http://schemas.microsoft.com/sharepoint/v3" xsi:nil="true"/>
    <SharedWithUsers xmlns="df5203e1-9219-4abb-bf46-6e2bce06c285">
      <UserInfo>
        <DisplayName/>
        <AccountId xsi:nil="true"/>
        <AccountType/>
      </UserInfo>
    </SharedWithUsers>
  </documentManagement>
</p:properties>
</file>

<file path=customXml/itemProps1.xml><?xml version="1.0" encoding="utf-8"?>
<ds:datastoreItem xmlns:ds="http://schemas.openxmlformats.org/officeDocument/2006/customXml" ds:itemID="{CA946FC0-4441-47AA-AF6D-B3ED2F85EF78}">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29848B-4A64-4005-8143-CCC74936F381}">
  <ds:schemaRefs>
    <ds:schemaRef ds:uri="http://schemas.microsoft.com/sharepoint/v3/contenttype/forms"/>
  </ds:schemaRefs>
</ds:datastoreItem>
</file>

<file path=customXml/itemProps3.xml><?xml version="1.0" encoding="utf-8"?>
<ds:datastoreItem xmlns:ds="http://schemas.openxmlformats.org/officeDocument/2006/customXml" ds:itemID="{FF8ED005-FC8B-48C8-86EE-0C548D1A5C52}">
  <ds:schemaRefs>
    <ds:schemaRef ds:uri="http://schemas.openxmlformats.org/package/2006/metadata/core-properties"/>
    <ds:schemaRef ds:uri="ba2139d6-66e3-46ed-96ba-d85055a9f21e"/>
    <ds:schemaRef ds:uri="http://schemas.microsoft.com/sharepoint/v3"/>
    <ds:schemaRef ds:uri="http://purl.org/dc/terms/"/>
    <ds:schemaRef ds:uri="http://purl.org/dc/dcmitype/"/>
    <ds:schemaRef ds:uri="df5203e1-9219-4abb-bf46-6e2bce06c285"/>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4860</Words>
  <Application>Microsoft Office PowerPoint</Application>
  <PresentationFormat>Widescreen</PresentationFormat>
  <Paragraphs>257</Paragraphs>
  <Slides>20</Slides>
  <Notes>15</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Courier New</vt:lpstr>
      <vt:lpstr>System Font</vt:lpstr>
      <vt:lpstr>System Font Regular</vt:lpstr>
      <vt:lpstr>Univers LT Pro 45 Light</vt:lpstr>
      <vt:lpstr>Univers LT Pro 55</vt:lpstr>
      <vt:lpstr>Univers Next Pro</vt:lpstr>
      <vt:lpstr>Rights Around The World</vt:lpstr>
      <vt:lpstr>Rights Around The World</vt:lpstr>
      <vt:lpstr>Baby Friendly in the UK</vt:lpstr>
      <vt:lpstr>How to use this resource</vt:lpstr>
      <vt:lpstr>Teacher notes</vt:lpstr>
      <vt:lpstr>For assemblies or group sessions</vt:lpstr>
      <vt:lpstr>This month we are in…</vt:lpstr>
      <vt:lpstr>Traveller's guide</vt:lpstr>
      <vt:lpstr>Intro to UNICEF in the UK</vt:lpstr>
      <vt:lpstr>ABCDE of rights</vt:lpstr>
      <vt:lpstr>The Baby Friendly Initiative </vt:lpstr>
      <vt:lpstr>PowerPoint Presentation</vt:lpstr>
      <vt:lpstr>The rights link... </vt:lpstr>
      <vt:lpstr>...and what about the Global Goals?</vt:lpstr>
      <vt:lpstr>...and what about the Global Goals?</vt:lpstr>
      <vt:lpstr>PowerPoint Presentation</vt:lpstr>
      <vt:lpstr>Activities</vt:lpstr>
      <vt:lpstr>Build your understanding</vt:lpstr>
      <vt:lpstr>Build your understanding</vt:lpstr>
      <vt:lpstr>Build your understanding</vt:lpstr>
      <vt:lpstr>Take your learning into the world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Mariam Dawood</cp:lastModifiedBy>
  <cp:revision>1</cp:revision>
  <dcterms:created xsi:type="dcterms:W3CDTF">2021-09-08T14:02:26Z</dcterms:created>
  <dcterms:modified xsi:type="dcterms:W3CDTF">2026-02-05T11:40:22Z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0x010100EBABA775576C094FB1EC29BF1B0EFAA5</vt:lpwstr>
  </property>
  <property fmtid="{D5CDD505-2E9C-101B-9397-08002B2CF9AE}" pid="4" name="Order">
    <vt:r8>7809700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