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B_D959E722.xml" ContentType="application/vnd.ms-powerpoint.comments+xml"/>
  <Override PartName="/ppt/notesSlides/notesSlide16.xml" ContentType="application/vnd.openxmlformats-officedocument.presentationml.notesSlide+xml"/>
  <Override PartName="/ppt/comments/modernComment_15E_56D1B6A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9"/>
  </p:notesMasterIdLst>
  <p:sldIdLst>
    <p:sldId id="257" r:id="rId6"/>
    <p:sldId id="330" r:id="rId7"/>
    <p:sldId id="319" r:id="rId8"/>
    <p:sldId id="298" r:id="rId9"/>
    <p:sldId id="346" r:id="rId10"/>
    <p:sldId id="357" r:id="rId11"/>
    <p:sldId id="358" r:id="rId12"/>
    <p:sldId id="342" r:id="rId13"/>
    <p:sldId id="343" r:id="rId14"/>
    <p:sldId id="344" r:id="rId15"/>
    <p:sldId id="345" r:id="rId16"/>
    <p:sldId id="317" r:id="rId17"/>
    <p:sldId id="303" r:id="rId18"/>
    <p:sldId id="304" r:id="rId19"/>
    <p:sldId id="340" r:id="rId20"/>
    <p:sldId id="339" r:id="rId21"/>
    <p:sldId id="320" r:id="rId22"/>
    <p:sldId id="310" r:id="rId23"/>
    <p:sldId id="328" r:id="rId24"/>
    <p:sldId id="329" r:id="rId25"/>
    <p:sldId id="315" r:id="rId26"/>
    <p:sldId id="350"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346"/>
            <p14:sldId id="357"/>
            <p14:sldId id="358"/>
            <p14:sldId id="342"/>
            <p14:sldId id="343"/>
            <p14:sldId id="344"/>
            <p14:sldId id="345"/>
            <p14:sldId id="317"/>
            <p14:sldId id="303"/>
            <p14:sldId id="304"/>
            <p14:sldId id="340"/>
            <p14:sldId id="339"/>
          </p14:sldIdLst>
        </p14:section>
        <p14:section name="Part 2" id="{E9725F24-2F43-324D-A6E6-6F5B38548063}">
          <p14:sldIdLst>
            <p14:sldId id="320"/>
            <p14:sldId id="310"/>
            <p14:sldId id="328"/>
            <p14:sldId id="329"/>
            <p14:sldId id="315"/>
          </p14:sldIdLst>
        </p14:section>
        <p14:section name="Glossary" id="{5ACAFC24-EE59-4AA9-80AF-27EF8405ADD4}">
          <p14:sldIdLst>
            <p14:sldId id="350"/>
          </p14:sldIdLst>
        </p14:section>
        <p14:section name="OutRight and Feedback" id="{2C65B2D1-3E05-4DF6-89C4-D1E921682EF4}">
          <p14:sldIdLst>
            <p14:sldId id="314"/>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4949F523-D1ED-BD12-80F8-3A3EA18A086C}" name="Prabhash Upadhyaya" initials="PU" userId="S::PrabhashU@unicef.org.uk::5a779b8a-3005-4e97-9ff8-ac570648e9da" providerId="AD"/>
  <p188:author id="{C7505529-642B-D73C-0A20-3C08309D5B1E}" name="Kate Vickers" initials="KV" userId="S::kvickers@unicef.org.uk::8f5c92b4-0ea5-44f7-804b-ccaebda4de84" providerId="AD"/>
  <p188:author id="{45210131-7412-C482-4CA2-6F300C7A6C65}" name="Katelyn Farrenson" initials="KF" userId="S::katelynf@unicef.org.uk::fd8dbf2d-b72f-4342-a776-911ff8515b45" providerId="AD"/>
  <p188:author id="{112CC733-A5B8-65E0-98F7-E82EB957036F}" name="Prabhash Upadhyaya" initials="PU" userId="S::prabhashu@unicef.org.uk::5a779b8a-3005-4e97-9ff8-ac570648e9da" providerId="AD"/>
  <p188:author id="{E2C65A46-F35C-57A8-6C31-7D13DC8ECC03}" name="Katherine Fardell" initials="KF" userId="S::KatherineF@unicef.org.uk::050b0ba3-7e4c-49f4-a3d1-8a4d11ba0cca" providerId="AD"/>
  <p188:author id="{EB793F57-E4C7-BF87-30E5-E939CB0DB3C1}" name="Katherine Fardell" initials="KF" userId="S::katherinef@unicef.org.uk::050b0ba3-7e4c-49f4-a3d1-8a4d11ba0cca"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E06E2B9B-EB6C-C777-D29A-9FC5B31A8857}" name="Christian Humphries" initials="CH" userId="S::christianh@unicef.org.uk::99799258-bfe8-48e8-8ea2-41935e2231f3" providerId="AD"/>
  <p188:author id="{788CCBEA-0905-EB8F-0FC9-1C5DB479B239}" name="Helen Trivers" initials="" userId="S::HTrivers@unicef.org.uk::01c0b90d-8952-4913-9306-d7020156f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3FC4D-1EFF-2C85-0BAB-1D07BBB60C22}" v="119" dt="2026-03-03T12:52:53.051"/>
    <p1510:client id="{CF53BE7D-956B-0184-F611-2FF92ABAE8F1}" v="14" dt="2026-03-04T10:49:04.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guide orient="horz"/>
        <p:guide/>
        <p:guide pos="3840"/>
        <p:guide orient="horz" pos="13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comments/modernComment_13B_D959E722.xml><?xml version="1.0" encoding="utf-8"?>
<p188:cmLst xmlns:a="http://schemas.openxmlformats.org/drawingml/2006/main" xmlns:r="http://schemas.openxmlformats.org/officeDocument/2006/relationships" xmlns:p188="http://schemas.microsoft.com/office/powerpoint/2018/8/main">
  <p188:cm id="{78214E60-BE03-4886-9641-2963EA69CE6B}" authorId="{C7505529-642B-D73C-0A20-3C08309D5B1E}" status="resolved" created="2025-12-17T16:55:44.639" complete="100000">
    <ac:txMkLst xmlns:ac="http://schemas.microsoft.com/office/drawing/2013/main/command">
      <pc:docMk xmlns:pc="http://schemas.microsoft.com/office/powerpoint/2013/main/command"/>
      <pc:sldMk xmlns:pc="http://schemas.microsoft.com/office/powerpoint/2013/main/command" cId="3646547746" sldId="315"/>
      <ac:spMk id="3" creationId="{759A7807-D295-8D02-14A7-B4AFF72D229C}"/>
      <ac:txMk cp="12" len="9">
        <ac:context len="211" hash="1211628564"/>
      </ac:txMk>
    </ac:txMkLst>
    <p188:pos x="1149457" y="3383796"/>
    <p188:replyLst>
      <p188:reply id="{8FADE94D-F027-4B43-9509-D861A9C4FB74}" authorId="{45210131-7412-C482-4CA2-6F300C7A6C65}" created="2025-12-18T09:41:29.510">
        <p188:txBody>
          <a:bodyPr/>
          <a:lstStyle/>
          <a:p>
            <a:r>
              <a:rPr lang="en-GB"/>
              <a:t>I've removed the fairtrade reference</a:t>
            </a:r>
          </a:p>
        </p188:txBody>
      </p188:reply>
    </p188:replyLst>
    <p188:txBody>
      <a:bodyPr/>
      <a:lstStyle/>
      <a:p>
        <a:r>
          <a:rPr lang="en-GB"/>
          <a:t>Does it matter that the tea they are producing (the ETP) is not Fairtrade? </a:t>
        </a:r>
      </a:p>
    </p188:txBody>
  </p188:cm>
  <p188:cm id="{E19D93D2-ED35-4C2D-B5FA-209D922CA924}" authorId="{C7505529-642B-D73C-0A20-3C08309D5B1E}" status="resolved" created="2025-12-17T16:56:24.673" complete="100000">
    <ac:txMkLst xmlns:ac="http://schemas.microsoft.com/office/drawing/2013/main/command">
      <pc:docMk xmlns:pc="http://schemas.microsoft.com/office/powerpoint/2013/main/command"/>
      <pc:sldMk xmlns:pc="http://schemas.microsoft.com/office/powerpoint/2013/main/command" cId="3646547746" sldId="315"/>
      <ac:spMk id="4" creationId="{F9829731-ABB2-2C69-D83E-E71A36D33DC8}"/>
      <ac:txMk cp="59">
        <ac:context len="194" hash="4083927456"/>
      </ac:txMk>
    </ac:txMkLst>
    <p188:pos x="1614406" y="2408694"/>
    <p188:txBody>
      <a:bodyPr/>
      <a:lstStyle/>
      <a:p>
        <a:r>
          <a:rPr lang="en-GB"/>
          <a:t>and photo story?</a:t>
        </a:r>
      </a:p>
    </p188:txBody>
  </p188:cm>
  <p188:cm id="{8CD4EC0A-921C-4638-B9C6-1EAD2A4DA52B}" authorId="{C7505529-642B-D73C-0A20-3C08309D5B1E}" status="resolved" created="2025-12-17T16:56:44.158" complete="100000">
    <ac:txMkLst xmlns:ac="http://schemas.microsoft.com/office/drawing/2013/main/command">
      <pc:docMk xmlns:pc="http://schemas.microsoft.com/office/powerpoint/2013/main/command"/>
      <pc:sldMk xmlns:pc="http://schemas.microsoft.com/office/powerpoint/2013/main/command" cId="3646547746" sldId="315"/>
      <ac:spMk id="4" creationId="{F9829731-ABB2-2C69-D83E-E71A36D33DC8}"/>
      <ac:txMk cp="187">
        <ac:context len="194" hash="4083927456"/>
      </ac:txMk>
    </ac:txMkLst>
    <p188:pos x="2537847" y="2654084"/>
    <p188:replyLst>
      <p188:reply id="{FDC4D61E-03E3-4703-BA07-378408CEC258}" authorId="{45210131-7412-C482-4CA2-6F300C7A6C65}" created="2025-12-18T09:41:12.213">
        <p188:txBody>
          <a:bodyPr/>
          <a:lstStyle/>
          <a:p>
            <a:r>
              <a:rPr lang="en-GB"/>
              <a:t>yes</a:t>
            </a:r>
          </a:p>
        </p188:txBody>
      </p188:reply>
    </p188:replyLst>
    <p188:txBody>
      <a:bodyPr/>
      <a:lstStyle/>
      <a:p>
        <a:r>
          <a:rPr lang="en-GB"/>
          <a:t>Should this be Ankita?</a:t>
        </a:r>
      </a:p>
    </p188:txBody>
  </p188:cm>
  <p188:cm id="{6E468668-E4F2-4096-B328-8D8372DF0A3F}" authorId="{C7505529-642B-D73C-0A20-3C08309D5B1E}" status="resolved" created="2025-12-17T16:58:43.007" complete="100000">
    <ac:deMkLst xmlns:ac="http://schemas.microsoft.com/office/drawing/2013/main/command">
      <pc:docMk xmlns:pc="http://schemas.microsoft.com/office/powerpoint/2013/main/command"/>
      <pc:sldMk xmlns:pc="http://schemas.microsoft.com/office/powerpoint/2013/main/command" cId="3646547746" sldId="315"/>
      <ac:spMk id="3" creationId="{759A7807-D295-8D02-14A7-B4AFF72D229C}"/>
    </ac:deMkLst>
    <p188:replyLst>
      <p188:reply id="{A4738878-FE1A-470C-A21D-82DF822350E4}" authorId="{45210131-7412-C482-4CA2-6F300C7A6C65}" created="2025-12-18T09:41:02.900">
        <p188:txBody>
          <a:bodyPr/>
          <a:lstStyle/>
          <a:p>
            <a:r>
              <a:rPr lang="en-GB"/>
              <a:t>I've added this in the take action section</a:t>
            </a:r>
          </a:p>
        </p188:txBody>
      </p188:reply>
    </p188:replyLst>
    <p188:txBody>
      <a:bodyPr/>
      <a:lstStyle/>
      <a:p>
        <a:r>
          <a:rPr lang="en-GB"/>
          <a:t>Should there be a reference to International Women’s Day (8th March)?</a:t>
        </a:r>
      </a:p>
    </p188:txBody>
  </p188:cm>
</p188:cmLst>
</file>

<file path=ppt/comments/modernComment_15E_56D1B6A4.xml><?xml version="1.0" encoding="utf-8"?>
<p188:cmLst xmlns:a="http://schemas.openxmlformats.org/drawingml/2006/main" xmlns:r="http://schemas.openxmlformats.org/officeDocument/2006/relationships" xmlns:p188="http://schemas.microsoft.com/office/powerpoint/2018/8/main">
  <p188:cm id="{E9142827-306F-4A2C-B715-6ED2298E294C}" authorId="{D40F7823-C21E-6AAF-1E43-CECF746FA49C}" created="2026-02-19T10:51:15.109">
    <pc:sldMkLst xmlns:pc="http://schemas.microsoft.com/office/powerpoint/2013/main/command">
      <pc:docMk/>
      <pc:sldMk cId="1456584356" sldId="350"/>
    </pc:sldMkLst>
    <p188:replyLst>
      <p188:reply id="{39D49BD9-DAF0-425C-A756-049AA2AA880A}" authorId="{1B4D2473-1275-9FCA-8040-846B2406AEB4}" created="2026-03-02T10:39:53.397">
        <p188:txBody>
          <a:bodyPr/>
          <a:lstStyle/>
          <a:p>
            <a:r>
              <a:rPr lang="en-GB"/>
              <a:t>- perhaps adolesence to be added depending on our decision regarding this </a:t>
            </a:r>
          </a:p>
        </p188:txBody>
      </p188:reply>
    </p188:replyLst>
    <p188:txBody>
      <a:bodyPr/>
      <a:lstStyle/>
      <a:p>
        <a:r>
          <a:rPr lang="en-US"/>
          <a:t>One glossary - check with the video script to make sure the words used are the same</a:t>
        </a:r>
      </a:p>
    </p188:txBody>
    <p188:extLst>
      <p:ext xmlns:p="http://schemas.openxmlformats.org/presentationml/2006/main" uri="{57CB4572-C831-44C2-8A1C-0ADB6CCDFE69}">
        <p223:reactions xmlns:p223="http://schemas.microsoft.com/office/powerpoint/2022/03/main">
          <p223:rxn type="👍">
            <p223:instance time="2026-02-20T10:47:16.479" authorId="{D40F7823-C21E-6AAF-1E43-CECF746FA49C}"/>
            <p223:instance time="2026-03-02T10:39:32.628" authorId="{1B4D2473-1275-9FCA-8040-846B2406AEB4}"/>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agriculturejournal.org/volume13number3/dynamics-of-tea-production-in-assam-a-time-series-forecasting-approach/" TargetMode="External"/><Relationship Id="rId3" Type="http://schemas.openxmlformats.org/officeDocument/2006/relationships/hyperlink" Target="https://www.worldometers.info/world-population/india-population/" TargetMode="External"/><Relationship Id="rId7" Type="http://schemas.openxmlformats.org/officeDocument/2006/relationships/hyperlink" Target="https://www.globaladmissions.com/blog/50-incredible-facts-about-indi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rubric.com/en-us/how-many-languages-in-india/" TargetMode="External"/><Relationship Id="rId5" Type="http://schemas.openxmlformats.org/officeDocument/2006/relationships/hyperlink" Target="https://www.originaltravel.co.uk/travel-guide/india/fun-factscia" TargetMode="External"/><Relationship Id="rId4" Type="http://schemas.openxmlformats.org/officeDocument/2006/relationships/hyperlink" Target="https://www.bbc.co.uk/bitesize/articles/zn6496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orldslargestlesson.globalgoals.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lobalgoals.or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rldslargestlesson.globalgoals.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lobalgoals.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tp-global.or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unicef.org.uk/corporate-partners/etp/#:~:text=The%20Improving%20Lives%20programme%20aims,drive%20sustainable%20change%20for%20children" TargetMode="External"/><Relationship Id="rId4" Type="http://schemas.openxmlformats.org/officeDocument/2006/relationships/hyperlink" Target="https://etp-global.org/stories/improving-lives-programme-social-inclusion-initiatives-in-doomur-dullung-tea-estate-indi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12_uWrZ1-X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tp-global.org/stories/improving-lives-programme-social-inclusion-initiatives-in-doomur-dullung-tea-estate-indi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icef.org.uk/wp-content/uploads/2019/10/UNCRC_summary-1_1.pdf%E2%80%8B"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unicef.org.uk/rights-respecting-schools/wp-content/uploads/sites/4/2019/11/UN033275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3962-A489-C658-4B10-4D9D04F5B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2611B-54FC-CF7B-E7D2-647C3C99C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852CD-87DA-B5EB-6C61-33B823FEBF7D}"/>
              </a:ext>
            </a:extLst>
          </p:cNvPr>
          <p:cNvSpPr>
            <a:spLocks noGrp="1"/>
          </p:cNvSpPr>
          <p:nvPr>
            <p:ph type="body" idx="1"/>
          </p:nvPr>
        </p:nvSpPr>
        <p:spPr/>
        <p:txBody>
          <a:bodyPr/>
          <a:lstStyle/>
          <a:p>
            <a:endParaRPr lang="en-GB">
              <a:solidFill>
                <a:srgbClr val="444444"/>
              </a:solidFill>
            </a:endParaRPr>
          </a:p>
          <a:p>
            <a:r>
              <a:rPr lang="en-GB">
                <a:latin typeface="Univers LT Pro 45 Light"/>
              </a:rPr>
              <a:t>Edit the facts suit your audience. Boxes can be deleted if you would prefer to focus on fewer facts. </a:t>
            </a:r>
            <a:endParaRPr lang="en-US">
              <a:solidFill>
                <a:srgbClr val="444444"/>
              </a:solidFill>
              <a:latin typeface="Univers LT Pro 45 Light"/>
            </a:endParaRPr>
          </a:p>
          <a:p>
            <a:endParaRPr lang="en-GB">
              <a:solidFill>
                <a:srgbClr val="444444"/>
              </a:solidFill>
            </a:endParaRPr>
          </a:p>
          <a:p>
            <a:r>
              <a:rPr lang="en-GB">
                <a:latin typeface="Univers LT Pro 45 Light"/>
              </a:rPr>
              <a:t>Sources: </a:t>
            </a:r>
            <a:endParaRPr lang="en-US">
              <a:solidFill>
                <a:srgbClr val="444444"/>
              </a:solidFill>
              <a:latin typeface="Univers LT Pro 45 Light"/>
            </a:endParaRPr>
          </a:p>
          <a:p>
            <a:r>
              <a:rPr lang="en-GB">
                <a:latin typeface="Univers LT Pro 45 Light"/>
              </a:rPr>
              <a:t>There are 1.4 billion people living in India. India is the country with the largest population in the world. </a:t>
            </a:r>
            <a:r>
              <a:rPr lang="en-GB">
                <a:hlinkClick r:id="rId3"/>
              </a:rPr>
              <a:t>https://www.worldometers.info/world-population/india-population/</a:t>
            </a:r>
            <a:endParaRPr lang="en-GB"/>
          </a:p>
          <a:p>
            <a:endParaRPr lang="en-GB"/>
          </a:p>
          <a:p>
            <a:r>
              <a:rPr lang="en-GB">
                <a:latin typeface="Univers LT Pro 45 Light"/>
              </a:rPr>
              <a:t>India gained its independence from British colonial rule in 1947. </a:t>
            </a:r>
            <a:r>
              <a:rPr lang="en-GB">
                <a:hlinkClick r:id="rId4"/>
              </a:rPr>
              <a:t>https://www.bbc.co.uk/bitesize/articles/zn6496f</a:t>
            </a:r>
            <a:endParaRPr lang="en-GB"/>
          </a:p>
          <a:p>
            <a:endParaRPr lang="en-GB"/>
          </a:p>
          <a:p>
            <a:r>
              <a:rPr lang="en-GB"/>
              <a:t>The Taj Mahal is one of the Seven wonders of the modern world </a:t>
            </a:r>
            <a:r>
              <a:rPr lang="en-GB">
                <a:hlinkClick r:id="rId5"/>
              </a:rPr>
              <a:t>https://www.originaltravel.co.uk/travel-guide/india/fun-facts</a:t>
            </a:r>
            <a:endParaRPr lang="en-GB"/>
          </a:p>
          <a:p>
            <a:endParaRPr lang="en-GB"/>
          </a:p>
          <a:p>
            <a:r>
              <a:rPr lang="en-GB">
                <a:latin typeface="Univers LT Pro 45 Light"/>
              </a:rPr>
              <a:t>121 languages spoken in </a:t>
            </a:r>
            <a:r>
              <a:rPr lang="en-GB" err="1">
                <a:latin typeface="Univers LT Pro 45 Light"/>
              </a:rPr>
              <a:t>india</a:t>
            </a:r>
            <a:r>
              <a:rPr lang="en-GB">
                <a:latin typeface="Univers LT Pro 45 Light"/>
              </a:rPr>
              <a:t>. </a:t>
            </a:r>
            <a:r>
              <a:rPr lang="en-GB">
                <a:latin typeface="Univers LT Pro 45 Light"/>
                <a:hlinkClick r:id="rId6"/>
              </a:rPr>
              <a:t>https://rubric.com/en-us/how-many-languages-in-india/</a:t>
            </a:r>
            <a:endParaRPr lang="en-GB">
              <a:latin typeface="Univers LT Pro 45 Light"/>
            </a:endParaRPr>
          </a:p>
          <a:p>
            <a:endParaRPr lang="en-GB">
              <a:solidFill>
                <a:srgbClr val="000000"/>
              </a:solidFill>
              <a:latin typeface="Univers LT Pro 45 Light"/>
            </a:endParaRPr>
          </a:p>
          <a:p>
            <a:r>
              <a:rPr lang="en-GB">
                <a:solidFill>
                  <a:srgbClr val="334155"/>
                </a:solidFill>
                <a:latin typeface="Univers LT Pro 45 Light"/>
              </a:rPr>
              <a:t>India has six seasons, not four. India’s traditional calendar recognizes six seasons: Spring, Summer, Monsoon, Autumn, Pre-winter, and Winter. </a:t>
            </a:r>
            <a:r>
              <a:rPr lang="en-GB">
                <a:solidFill>
                  <a:srgbClr val="334155"/>
                </a:solidFill>
                <a:latin typeface="Univers LT Pro 45 Light"/>
                <a:hlinkClick r:id="rId7"/>
              </a:rPr>
              <a:t>https://www.globaladmissions.com/blog/50-incredible-facts-about-india</a:t>
            </a:r>
            <a:endParaRPr lang="en-GB"/>
          </a:p>
          <a:p>
            <a:endParaRPr lang="en-GB">
              <a:solidFill>
                <a:srgbClr val="334155"/>
              </a:solidFill>
              <a:latin typeface="Univers LT Pro 45 Light"/>
            </a:endParaRPr>
          </a:p>
          <a:p>
            <a:r>
              <a:rPr lang="en-GB">
                <a:solidFill>
                  <a:srgbClr val="334155"/>
                </a:solidFill>
                <a:latin typeface="Univers LT Pro 45 Light"/>
              </a:rPr>
              <a:t>India’s national identity </a:t>
            </a:r>
            <a:r>
              <a:rPr lang="en-GB" err="1">
                <a:solidFill>
                  <a:srgbClr val="334155"/>
                </a:solidFill>
                <a:latin typeface="Univers LT Pro 45 Light"/>
              </a:rPr>
              <a:t>iscelebrated</a:t>
            </a:r>
            <a:r>
              <a:rPr lang="en-GB">
                <a:solidFill>
                  <a:srgbClr val="334155"/>
                </a:solidFill>
                <a:latin typeface="Univers LT Pro 45 Light"/>
              </a:rPr>
              <a:t> through its </a:t>
            </a:r>
            <a:r>
              <a:rPr lang="en-GB" err="1">
                <a:solidFill>
                  <a:srgbClr val="334155"/>
                </a:solidFill>
                <a:latin typeface="Univers LT Pro 45 Light"/>
              </a:rPr>
              <a:t>symbols:the</a:t>
            </a:r>
            <a:r>
              <a:rPr lang="en-GB">
                <a:solidFill>
                  <a:srgbClr val="334155"/>
                </a:solidFill>
                <a:latin typeface="Univers LT Pro 45 Light"/>
              </a:rPr>
              <a:t> tiger, lotus flower, and </a:t>
            </a:r>
            <a:r>
              <a:rPr lang="en-GB" err="1">
                <a:solidFill>
                  <a:srgbClr val="334155"/>
                </a:solidFill>
                <a:latin typeface="Univers LT Pro 45 Light"/>
              </a:rPr>
              <a:t>peacockwhich</a:t>
            </a:r>
            <a:r>
              <a:rPr lang="en-GB">
                <a:solidFill>
                  <a:srgbClr val="334155"/>
                </a:solidFill>
                <a:latin typeface="Univers LT Pro 45 Light"/>
              </a:rPr>
              <a:t> stand for strength, </a:t>
            </a:r>
            <a:r>
              <a:rPr lang="en-GB" err="1">
                <a:solidFill>
                  <a:srgbClr val="334155"/>
                </a:solidFill>
                <a:latin typeface="Univers LT Pro 45 Light"/>
              </a:rPr>
              <a:t>purity,and</a:t>
            </a:r>
            <a:r>
              <a:rPr lang="en-GB">
                <a:solidFill>
                  <a:srgbClr val="334155"/>
                </a:solidFill>
                <a:latin typeface="Univers LT Pro 45 Light"/>
              </a:rPr>
              <a:t> beauty.  </a:t>
            </a:r>
            <a:r>
              <a:rPr lang="en-GB">
                <a:solidFill>
                  <a:srgbClr val="334155"/>
                </a:solidFill>
                <a:latin typeface="Univers LT Pro 45 Light"/>
                <a:hlinkClick r:id="rId7"/>
              </a:rPr>
              <a:t>https://www.globaladmissions.com/blog/50-incredible-facts-about-india</a:t>
            </a:r>
            <a:endParaRPr lang="en-GB"/>
          </a:p>
          <a:p>
            <a:endParaRPr lang="en-GB">
              <a:solidFill>
                <a:srgbClr val="334155"/>
              </a:solidFill>
              <a:latin typeface="Univers LT Pro 45 Light"/>
            </a:endParaRPr>
          </a:p>
          <a:p>
            <a:r>
              <a:rPr lang="en-GB">
                <a:solidFill>
                  <a:srgbClr val="000000"/>
                </a:solidFill>
                <a:latin typeface="Univers LT Pro 45 Light"/>
              </a:rPr>
              <a:t>India gained its independence from British colonial rule on August 15,1947.  </a:t>
            </a:r>
            <a:r>
              <a:rPr lang="en-GB">
                <a:solidFill>
                  <a:srgbClr val="334155"/>
                </a:solidFill>
                <a:latin typeface="Univers LT Pro 45 Light"/>
                <a:hlinkClick r:id="rId4"/>
              </a:rPr>
              <a:t>https://www.bbc.co.uk/bitesize/articles/zn6496f</a:t>
            </a:r>
            <a:endParaRPr lang="en-GB">
              <a:latin typeface="Univers LT Pro 45 Light"/>
            </a:endParaRPr>
          </a:p>
          <a:p>
            <a:endParaRPr lang="en-GB">
              <a:solidFill>
                <a:srgbClr val="334155"/>
              </a:solidFill>
              <a:latin typeface="Univers LT Pro 45 Light"/>
            </a:endParaRPr>
          </a:p>
          <a:p>
            <a:r>
              <a:rPr lang="en-GB">
                <a:solidFill>
                  <a:srgbClr val="0F0A07"/>
                </a:solidFill>
                <a:latin typeface="Univers LT Pro 45 Light"/>
              </a:rPr>
              <a:t>Assam state produces more tea than any other state in India. </a:t>
            </a:r>
            <a:r>
              <a:rPr lang="en-GB">
                <a:solidFill>
                  <a:srgbClr val="0F0A07"/>
                </a:solidFill>
                <a:hlinkClick r:id="rId8"/>
              </a:rPr>
              <a:t>http://www.agriculturejournal.org/volume13number3/dynamics-of-tea-production-in-assam-a-time-series-forecasting-approach/</a:t>
            </a:r>
            <a:endParaRPr lang="en-GB">
              <a:solidFill>
                <a:srgbClr val="000000"/>
              </a:solidFill>
            </a:endParaRPr>
          </a:p>
          <a:p>
            <a:endParaRPr lang="en-GB">
              <a:solidFill>
                <a:srgbClr val="0F0A07"/>
              </a:solidFill>
            </a:endParaRPr>
          </a:p>
          <a:p>
            <a:endParaRPr lang="en-GB">
              <a:solidFill>
                <a:srgbClr val="334155"/>
              </a:solidFill>
              <a:latin typeface="Univers LT Pro 45 Light"/>
            </a:endParaRPr>
          </a:p>
          <a:p>
            <a:endParaRPr lang="en-GB">
              <a:latin typeface="Univers LT Pro 45 Light"/>
            </a:endParaRPr>
          </a:p>
        </p:txBody>
      </p:sp>
      <p:sp>
        <p:nvSpPr>
          <p:cNvPr id="4" name="Slide Number Placeholder 3">
            <a:extLst>
              <a:ext uri="{FF2B5EF4-FFF2-40B4-BE49-F238E27FC236}">
                <a16:creationId xmlns:a16="http://schemas.microsoft.com/office/drawing/2014/main" id="{4D841858-9B0B-4C46-B89B-934C6D3E25D8}"/>
              </a:ext>
            </a:extLst>
          </p:cNvPr>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249756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Optional slide</a:t>
            </a:r>
            <a:endParaRPr lang="en-US">
              <a:solidFill>
                <a:srgbClr val="444444"/>
              </a:solidFill>
            </a:endParaRPr>
          </a:p>
          <a:p>
            <a:endParaRPr lang="en-GB">
              <a:solidFill>
                <a:srgbClr val="444444"/>
              </a:solidFill>
            </a:endParaRPr>
          </a:p>
          <a:p>
            <a:r>
              <a:rPr lang="en-GB">
                <a:latin typeface="Univers LT Pro 45 Light"/>
              </a:rPr>
              <a:t>If your pupils are not currently familiar with the Global Goals please remove this slide and the next one.</a:t>
            </a:r>
            <a:endParaRPr lang="en-US">
              <a:solidFill>
                <a:srgbClr val="444444"/>
              </a:solidFill>
              <a:latin typeface="Univers LT Pro 45 Light"/>
            </a:endParaRPr>
          </a:p>
          <a:p>
            <a:endParaRPr lang="en-GB">
              <a:solidFill>
                <a:srgbClr val="444444"/>
              </a:solidFill>
            </a:endParaRPr>
          </a:p>
          <a:p>
            <a:r>
              <a:rPr lang="en-GB">
                <a:latin typeface="Univers LT Pro 45 Light"/>
              </a:rPr>
              <a:t>To find out more about the Global Goals: </a:t>
            </a:r>
            <a:r>
              <a:rPr lang="en-GB">
                <a:latin typeface="Univers LT Pro 45 Light"/>
                <a:hlinkClick r:id="rId3"/>
              </a:rPr>
              <a:t>https://worldslargestlesson.globalgoals.org/</a:t>
            </a:r>
            <a:r>
              <a:rPr lang="en-GB">
                <a:latin typeface="Univers LT Pro 45 Light"/>
              </a:rPr>
              <a:t> or </a:t>
            </a:r>
            <a:r>
              <a:rPr lang="en-GB">
                <a:latin typeface="Univers LT Pro 45 Light"/>
                <a:hlinkClick r:id="rId4"/>
              </a:rPr>
              <a:t>https://globalgoals.org/</a:t>
            </a:r>
            <a:r>
              <a:rPr lang="en-GB">
                <a:latin typeface="Univers LT Pro 45 Light"/>
              </a:rPr>
              <a:t>. </a:t>
            </a:r>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100080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4428-E29D-6047-86C1-5930839A4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D480F-B896-F80A-01E2-26431A67A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36A66-5808-C49D-ECC2-71C77FAD9C82}"/>
              </a:ext>
            </a:extLst>
          </p:cNvPr>
          <p:cNvSpPr>
            <a:spLocks noGrp="1"/>
          </p:cNvSpPr>
          <p:nvPr>
            <p:ph type="body" idx="1"/>
          </p:nvPr>
        </p:nvSpPr>
        <p:spPr/>
        <p:txBody>
          <a:bodyPr/>
          <a:lstStyle/>
          <a:p>
            <a:r>
              <a:rPr lang="en-GB" b="1"/>
              <a:t>Optional slide</a:t>
            </a:r>
            <a:endParaRPr lang="en-US">
              <a:solidFill>
                <a:srgbClr val="444444"/>
              </a:solidFill>
            </a:endParaRPr>
          </a:p>
          <a:p>
            <a:endParaRPr lang="en-GB">
              <a:solidFill>
                <a:srgbClr val="444444"/>
              </a:solidFill>
            </a:endParaRPr>
          </a:p>
          <a:p>
            <a:r>
              <a:rPr lang="en-GB">
                <a:latin typeface="Univers LT Pro 45 Light"/>
              </a:rPr>
              <a:t>If your pupils are not currently familiar with the Global Goals please remove this slide and the next one.</a:t>
            </a:r>
            <a:endParaRPr lang="en-US">
              <a:solidFill>
                <a:srgbClr val="444444"/>
              </a:solidFill>
              <a:latin typeface="Univers LT Pro 45 Light"/>
            </a:endParaRPr>
          </a:p>
          <a:p>
            <a:endParaRPr lang="en-GB">
              <a:solidFill>
                <a:srgbClr val="444444"/>
              </a:solidFill>
            </a:endParaRPr>
          </a:p>
          <a:p>
            <a:r>
              <a:rPr lang="en-GB">
                <a:latin typeface="Univers LT Pro 45 Light"/>
              </a:rPr>
              <a:t>To find out more about the Global Goals: </a:t>
            </a:r>
            <a:r>
              <a:rPr lang="en-GB">
                <a:latin typeface="Univers LT Pro 45 Light"/>
                <a:hlinkClick r:id="rId3"/>
              </a:rPr>
              <a:t>https://worldslargestlesson.globalgoals.org/</a:t>
            </a:r>
            <a:r>
              <a:rPr lang="en-GB">
                <a:latin typeface="Univers LT Pro 45 Light"/>
              </a:rPr>
              <a:t> or </a:t>
            </a:r>
            <a:r>
              <a:rPr lang="en-GB">
                <a:latin typeface="Univers LT Pro 45 Light"/>
                <a:hlinkClick r:id="rId4"/>
              </a:rPr>
              <a:t>https://globalgoals.org/</a:t>
            </a:r>
            <a:r>
              <a:rPr lang="en-GB">
                <a:latin typeface="Univers LT Pro 45 Light"/>
              </a:rPr>
              <a:t>. </a:t>
            </a:r>
          </a:p>
        </p:txBody>
      </p:sp>
      <p:sp>
        <p:nvSpPr>
          <p:cNvPr id="4" name="Slide Number Placeholder 3">
            <a:extLst>
              <a:ext uri="{FF2B5EF4-FFF2-40B4-BE49-F238E27FC236}">
                <a16:creationId xmlns:a16="http://schemas.microsoft.com/office/drawing/2014/main" id="{442ED202-EB8D-E2CE-71A4-DBFD9B8A7546}"/>
              </a:ext>
            </a:extLst>
          </p:cNvPr>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2951625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16</a:t>
            </a:fld>
            <a:endParaRPr lang="en-GB"/>
          </a:p>
        </p:txBody>
      </p:sp>
    </p:spTree>
    <p:extLst>
      <p:ext uri="{BB962C8B-B14F-4D97-AF65-F5344CB8AC3E}">
        <p14:creationId xmlns:p14="http://schemas.microsoft.com/office/powerpoint/2010/main" val="103476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Univers LT Pro 45 Light"/>
              </a:rPr>
              <a:t>These are a set of simpler more hands-on activities linked this this month’s topic, they are idea for early years or learners who are more confident with hands on, practical activities.</a:t>
            </a:r>
          </a:p>
          <a:p>
            <a:endParaRPr lang="en-GB"/>
          </a:p>
          <a:p>
            <a:r>
              <a:rPr lang="en-GB">
                <a:latin typeface="Univers LT Pro 45 Light"/>
              </a:rPr>
              <a:t>The way the picture story is told for the youngest does not explicitly refer to discriminatory treatment of girls. Please give some thought to discussing gender equality/equity with your class.</a:t>
            </a:r>
            <a:endParaRPr lang="en-GB"/>
          </a:p>
          <a:p>
            <a:endParaRPr lang="en-GB"/>
          </a:p>
          <a:p>
            <a:endParaRPr lang="en-GB"/>
          </a:p>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18</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19</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20</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77A1E-996D-3ED8-01A3-1DC29A385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FB571-0405-5F57-B823-72FC8D30F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2EC9A-6337-2551-F692-B9A6086413BD}"/>
              </a:ext>
            </a:extLst>
          </p:cNvPr>
          <p:cNvSpPr>
            <a:spLocks noGrp="1"/>
          </p:cNvSpPr>
          <p:nvPr>
            <p:ph type="body" idx="1"/>
          </p:nvPr>
        </p:nvSpPr>
        <p:spPr/>
        <p:txBody>
          <a:bodyPr/>
          <a:lstStyle/>
          <a:p>
            <a:endParaRPr lang="en-GB">
              <a:latin typeface="Arial"/>
              <a:cs typeface="Arial"/>
            </a:endParaRPr>
          </a:p>
        </p:txBody>
      </p:sp>
      <p:sp>
        <p:nvSpPr>
          <p:cNvPr id="4" name="Slide Number Placeholder 3">
            <a:extLst>
              <a:ext uri="{FF2B5EF4-FFF2-40B4-BE49-F238E27FC236}">
                <a16:creationId xmlns:a16="http://schemas.microsoft.com/office/drawing/2014/main" id="{F3A2E7C5-629F-5AB2-2565-B2F5D5E735FE}"/>
              </a:ext>
            </a:extLst>
          </p:cNvPr>
          <p:cNvSpPr>
            <a:spLocks noGrp="1"/>
          </p:cNvSpPr>
          <p:nvPr>
            <p:ph type="sldNum" sz="quarter" idx="5"/>
          </p:nvPr>
        </p:nvSpPr>
        <p:spPr/>
        <p:txBody>
          <a:bodyPr/>
          <a:lstStyle/>
          <a:p>
            <a:fld id="{29579422-DDE5-7A4E-844D-890A01B6C3B6}" type="slidenum">
              <a:rPr lang="en-GB" smtClean="0"/>
              <a:pPr/>
              <a:t>22</a:t>
            </a:fld>
            <a:endParaRPr lang="en-GB"/>
          </a:p>
        </p:txBody>
      </p:sp>
    </p:spTree>
    <p:extLst>
      <p:ext uri="{BB962C8B-B14F-4D97-AF65-F5344CB8AC3E}">
        <p14:creationId xmlns:p14="http://schemas.microsoft.com/office/powerpoint/2010/main" val="24734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Please note there is a glossary in later slides, should you want to explain any </a:t>
            </a:r>
            <a:r>
              <a:rPr lang="en-US" err="1">
                <a:latin typeface="Calibri"/>
                <a:ea typeface="Calibri"/>
                <a:cs typeface="Calibri"/>
              </a:rPr>
              <a:t>certai</a:t>
            </a:r>
            <a:r>
              <a:rPr lang="en-US">
                <a:latin typeface="Calibri"/>
                <a:ea typeface="Calibri"/>
                <a:cs typeface="Calibri"/>
              </a:rPr>
              <a:t>n terms to pupils</a:t>
            </a: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85709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71C8-D8DD-F819-FB7D-FFB3FE745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7974D-A921-3A14-F5D7-F9B2958D1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7460CD-1DCC-EEE2-DD5B-FFC223B4ACE9}"/>
              </a:ext>
            </a:extLst>
          </p:cNvPr>
          <p:cNvSpPr>
            <a:spLocks noGrp="1"/>
          </p:cNvSpPr>
          <p:nvPr>
            <p:ph type="body" idx="1"/>
          </p:nvPr>
        </p:nvSpPr>
        <p:spPr/>
        <p:txBody>
          <a:bodyPr/>
          <a:lstStyle/>
          <a:p>
            <a:r>
              <a:rPr lang="en-US"/>
              <a:t>To find out more about the </a:t>
            </a:r>
            <a:r>
              <a:rPr lang="en-US">
                <a:solidFill>
                  <a:srgbClr val="444444"/>
                </a:solidFill>
                <a:hlinkClick r:id="rId3"/>
              </a:rPr>
              <a:t>Ethical Tea Partnership</a:t>
            </a:r>
            <a:r>
              <a:rPr lang="en-US"/>
              <a:t> click on this link.</a:t>
            </a:r>
            <a:endParaRPr lang="en-US">
              <a:solidFill>
                <a:srgbClr val="444444"/>
              </a:solidFill>
            </a:endParaRPr>
          </a:p>
          <a:p>
            <a:r>
              <a:rPr lang="en-US"/>
              <a:t>To find out more about the </a:t>
            </a:r>
            <a:r>
              <a:rPr lang="en-US">
                <a:solidFill>
                  <a:srgbClr val="444444"/>
                </a:solidFill>
                <a:hlinkClick r:id="rId4"/>
              </a:rPr>
              <a:t>Improving Lives </a:t>
            </a:r>
            <a:r>
              <a:rPr lang="en-US" err="1">
                <a:solidFill>
                  <a:srgbClr val="444444"/>
                </a:solidFill>
                <a:hlinkClick r:id="rId4"/>
              </a:rPr>
              <a:t>Programme</a:t>
            </a:r>
            <a:r>
              <a:rPr lang="en-US"/>
              <a:t> click on this link.</a:t>
            </a:r>
            <a:endParaRPr lang="en-US">
              <a:solidFill>
                <a:srgbClr val="444444"/>
              </a:solidFill>
            </a:endParaRPr>
          </a:p>
          <a:p>
            <a:endParaRPr lang="en-US">
              <a:solidFill>
                <a:srgbClr val="444444"/>
              </a:solidFill>
            </a:endParaRPr>
          </a:p>
          <a:p>
            <a:r>
              <a:rPr lang="en-US"/>
              <a:t>Reference for slide text: </a:t>
            </a:r>
            <a:r>
              <a:rPr lang="en-US">
                <a:solidFill>
                  <a:srgbClr val="444444"/>
                </a:solidFill>
                <a:hlinkClick r:id="rId5"/>
              </a:rPr>
              <a:t>https://www.unicef.org.uk/corporate-partners/etp/#:~:text=The%20Improving%20Lives%20programme%20aims,drive%20sustainable%20change%20for%20children</a:t>
            </a:r>
            <a:r>
              <a:rPr lang="en-US"/>
              <a:t>. </a:t>
            </a:r>
          </a:p>
          <a:p>
            <a:endParaRPr lang="en-US"/>
          </a:p>
          <a:p>
            <a:pPr>
              <a:lnSpc>
                <a:spcPct val="120000"/>
              </a:lnSpc>
              <a:spcBef>
                <a:spcPts val="1200"/>
              </a:spcBef>
            </a:pPr>
            <a:r>
              <a:rPr lang="en-GB"/>
              <a:t>The ETP focuses on long term change so that everyone who works in tea-producing regions can have a better standard of living and working conditions, while helping the tea sector become more sustainable for the future.</a:t>
            </a:r>
            <a:endParaRPr lang="en-US">
              <a:solidFill>
                <a:srgbClr val="0F0A07"/>
              </a:solidFill>
            </a:endParaRPr>
          </a:p>
          <a:p>
            <a:pPr>
              <a:lnSpc>
                <a:spcPct val="120000"/>
              </a:lnSpc>
              <a:spcBef>
                <a:spcPts val="1200"/>
              </a:spcBef>
            </a:pPr>
            <a:r>
              <a:rPr lang="en-GB"/>
              <a:t>In comparison, Fairtrade and Rainforest Alliance are certification organisations. This means they set standards and allow products to carry a label if they meet those standards. Whereas the ETP works with the tea industry to drive change across the whole sector.</a:t>
            </a:r>
            <a:endParaRPr lang="en-US"/>
          </a:p>
        </p:txBody>
      </p:sp>
      <p:sp>
        <p:nvSpPr>
          <p:cNvPr id="4" name="Slide Number Placeholder 3">
            <a:extLst>
              <a:ext uri="{FF2B5EF4-FFF2-40B4-BE49-F238E27FC236}">
                <a16:creationId xmlns:a16="http://schemas.microsoft.com/office/drawing/2014/main" id="{9581A2A7-25B7-9DB1-6FA3-5FFEC8E356A2}"/>
              </a:ext>
            </a:extLst>
          </p:cNvPr>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126743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67E8F-E03F-8D79-90B1-4FF9E3C33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208C3-C9FD-C1B3-6DC3-045392029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03F1F-8B28-5710-07FB-2327CFE18F2A}"/>
              </a:ext>
            </a:extLst>
          </p:cNvPr>
          <p:cNvSpPr>
            <a:spLocks noGrp="1"/>
          </p:cNvSpPr>
          <p:nvPr>
            <p:ph type="body" idx="1"/>
          </p:nvPr>
        </p:nvSpPr>
        <p:spPr/>
        <p:txBody>
          <a:bodyPr/>
          <a:lstStyle/>
          <a:p>
            <a:r>
              <a:rPr lang="en-US">
                <a:solidFill>
                  <a:srgbClr val="000000"/>
                </a:solidFill>
                <a:latin typeface="Univers LT Pro 45 Light"/>
              </a:rPr>
              <a:t>Slides 8-11 are a simplified version of Ankita's Story </a:t>
            </a:r>
            <a:r>
              <a:rPr lang="en-US">
                <a:latin typeface="Univers LT Pro 45 Light"/>
              </a:rPr>
              <a:t>for children in </a:t>
            </a:r>
            <a:r>
              <a:rPr lang="en-GB">
                <a:latin typeface="Univers LT Pro 45 Light"/>
              </a:rPr>
              <a:t>early years settings and/or those more confident with simpler concepts. Slide 12 contains a more complex version of the story, which teachers might be interested to view for context (</a:t>
            </a:r>
            <a:r>
              <a:rPr lang="en-GB">
                <a:latin typeface="Univers LT Pro 45 Light"/>
                <a:hlinkClick r:id="rId3"/>
              </a:rPr>
              <a:t>https://youtu.be/12_uWrZ1-Xw</a:t>
            </a:r>
            <a:r>
              <a:rPr lang="en-GB">
                <a:latin typeface="Univers LT Pro 45 Light"/>
              </a:rPr>
              <a:t>)</a:t>
            </a:r>
            <a:endParaRPr lang="en-US">
              <a:solidFill>
                <a:srgbClr val="000000"/>
              </a:solidFill>
              <a:latin typeface="Univers LT Pro 45 Light"/>
            </a:endParaRPr>
          </a:p>
          <a:p>
            <a:endParaRPr lang="en-US">
              <a:solidFill>
                <a:srgbClr val="000000"/>
              </a:solidFill>
              <a:latin typeface="Univers LT Pro 45 Light"/>
            </a:endParaRPr>
          </a:p>
          <a:p>
            <a:r>
              <a:rPr lang="en-US">
                <a:solidFill>
                  <a:srgbClr val="000000"/>
                </a:solidFill>
                <a:latin typeface="Univers LT Pro 45 Light"/>
              </a:rPr>
              <a:t>Please note there is a glossary in later slides, should you want to explain certain terms to pupils</a:t>
            </a:r>
            <a:endParaRPr lang="en-US">
              <a:latin typeface="Univers LT Pro 45 Light"/>
            </a:endParaRPr>
          </a:p>
        </p:txBody>
      </p:sp>
      <p:sp>
        <p:nvSpPr>
          <p:cNvPr id="4" name="Slide Number Placeholder 3">
            <a:extLst>
              <a:ext uri="{FF2B5EF4-FFF2-40B4-BE49-F238E27FC236}">
                <a16:creationId xmlns:a16="http://schemas.microsoft.com/office/drawing/2014/main" id="{487233D8-FECB-14B0-365D-B83171E63752}"/>
              </a:ext>
            </a:extLst>
          </p:cNvPr>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249936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2A77B-415C-6651-76F8-1670A65648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16114-16A2-DD32-58C9-5BBDBB8B5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9BCCD-B474-A058-F50E-D33A8807E37A}"/>
              </a:ext>
            </a:extLst>
          </p:cNvPr>
          <p:cNvSpPr>
            <a:spLocks noGrp="1"/>
          </p:cNvSpPr>
          <p:nvPr>
            <p:ph type="body" idx="1"/>
          </p:nvPr>
        </p:nvSpPr>
        <p:spPr/>
        <p:txBody>
          <a:bodyPr/>
          <a:lstStyle/>
          <a:p>
            <a:endParaRPr lang="en-US">
              <a:solidFill>
                <a:srgbClr val="474747"/>
              </a:solidFill>
              <a:latin typeface="Univers LT Pro 45 Light"/>
            </a:endParaRPr>
          </a:p>
        </p:txBody>
      </p:sp>
      <p:sp>
        <p:nvSpPr>
          <p:cNvPr id="4" name="Slide Number Placeholder 3">
            <a:extLst>
              <a:ext uri="{FF2B5EF4-FFF2-40B4-BE49-F238E27FC236}">
                <a16:creationId xmlns:a16="http://schemas.microsoft.com/office/drawing/2014/main" id="{BCB803D8-5ACE-E79E-8934-0887B677CB88}"/>
              </a:ext>
            </a:extLst>
          </p:cNvPr>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99449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AFE4F-5839-79AC-5391-FE4E7872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3E46D-480F-4CC8-02DA-12660FE2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BCDB5-BB7E-4278-83D4-00937DA713AA}"/>
              </a:ext>
            </a:extLst>
          </p:cNvPr>
          <p:cNvSpPr>
            <a:spLocks noGrp="1"/>
          </p:cNvSpPr>
          <p:nvPr>
            <p:ph type="body" idx="1"/>
          </p:nvPr>
        </p:nvSpPr>
        <p:spPr/>
        <p:txBody>
          <a:bodyPr/>
          <a:lstStyle/>
          <a:p>
            <a:endParaRPr lang="en-US">
              <a:solidFill>
                <a:srgbClr val="474747"/>
              </a:solidFill>
            </a:endParaRPr>
          </a:p>
        </p:txBody>
      </p:sp>
      <p:sp>
        <p:nvSpPr>
          <p:cNvPr id="4" name="Slide Number Placeholder 3">
            <a:extLst>
              <a:ext uri="{FF2B5EF4-FFF2-40B4-BE49-F238E27FC236}">
                <a16:creationId xmlns:a16="http://schemas.microsoft.com/office/drawing/2014/main" id="{58DA49F7-F93D-ECC6-E485-A0C59A96BC7D}"/>
              </a:ext>
            </a:extLst>
          </p:cNvPr>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139767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B9B43-9F25-DB63-A4E3-53E158938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8B9FA-90C3-E3AB-9FD6-3DB2353DD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0CB5D-C3D2-0E06-EC01-CE5B5F49B01E}"/>
              </a:ext>
            </a:extLst>
          </p:cNvPr>
          <p:cNvSpPr>
            <a:spLocks noGrp="1"/>
          </p:cNvSpPr>
          <p:nvPr>
            <p:ph type="body" idx="1"/>
          </p:nvPr>
        </p:nvSpPr>
        <p:spPr/>
        <p:txBody>
          <a:bodyPr/>
          <a:lstStyle/>
          <a:p>
            <a:endParaRPr lang="en-US">
              <a:solidFill>
                <a:srgbClr val="474747"/>
              </a:solidFill>
              <a:latin typeface="Univers LT Pro 45 Light"/>
            </a:endParaRPr>
          </a:p>
        </p:txBody>
      </p:sp>
      <p:sp>
        <p:nvSpPr>
          <p:cNvPr id="4" name="Slide Number Placeholder 3">
            <a:extLst>
              <a:ext uri="{FF2B5EF4-FFF2-40B4-BE49-F238E27FC236}">
                <a16:creationId xmlns:a16="http://schemas.microsoft.com/office/drawing/2014/main" id="{CF344237-162B-7452-325F-470AEFB4BDAD}"/>
              </a:ext>
            </a:extLst>
          </p:cNvPr>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45475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slide is a more complex version of </a:t>
            </a:r>
            <a:r>
              <a:rPr lang="en-US" err="1">
                <a:latin typeface="Calibri"/>
                <a:ea typeface="Calibri"/>
                <a:cs typeface="Calibri"/>
              </a:rPr>
              <a:t>Anikta's</a:t>
            </a:r>
            <a:r>
              <a:rPr lang="en-US">
                <a:latin typeface="Calibri"/>
                <a:ea typeface="Calibri"/>
                <a:cs typeface="Calibri"/>
              </a:rPr>
              <a:t> story for a higher level of understanding. </a:t>
            </a:r>
            <a:br>
              <a:rPr lang="en-US">
                <a:latin typeface="Calibri"/>
                <a:ea typeface="Calibri"/>
                <a:cs typeface="Calibri"/>
              </a:rPr>
            </a:br>
            <a:r>
              <a:rPr lang="en-US">
                <a:latin typeface="Calibri"/>
                <a:ea typeface="Calibri"/>
                <a:cs typeface="Calibri"/>
              </a:rPr>
              <a:t>Read more about the </a:t>
            </a:r>
            <a:r>
              <a:rPr lang="en-US">
                <a:latin typeface="Univers LT Pro 45 Light"/>
                <a:hlinkClick r:id="rId3"/>
              </a:rPr>
              <a:t>Improving Lives </a:t>
            </a:r>
            <a:r>
              <a:rPr lang="en-US" err="1">
                <a:latin typeface="Univers LT Pro 45 Light"/>
                <a:hlinkClick r:id="rId3"/>
              </a:rPr>
              <a:t>programme</a:t>
            </a:r>
            <a:r>
              <a:rPr lang="en-US">
                <a:latin typeface="Univers LT Pro 45 Light"/>
                <a:hlinkClick r:id="rId3"/>
              </a:rPr>
              <a:t>: Social inclusion initiatives in </a:t>
            </a:r>
            <a:r>
              <a:rPr lang="en-US" err="1">
                <a:latin typeface="Univers LT Pro 45 Light"/>
                <a:hlinkClick r:id="rId3"/>
              </a:rPr>
              <a:t>Doomur</a:t>
            </a:r>
            <a:r>
              <a:rPr lang="en-US">
                <a:latin typeface="Univers LT Pro 45 Light"/>
                <a:hlinkClick r:id="rId3"/>
              </a:rPr>
              <a:t> </a:t>
            </a:r>
            <a:r>
              <a:rPr lang="en-US" err="1">
                <a:latin typeface="Univers LT Pro 45 Light"/>
                <a:hlinkClick r:id="rId3"/>
              </a:rPr>
              <a:t>Dullung</a:t>
            </a:r>
            <a:r>
              <a:rPr lang="en-US">
                <a:latin typeface="Univers LT Pro 45 Light"/>
                <a:hlinkClick r:id="rId3"/>
              </a:rPr>
              <a:t> Tea Estate, India</a:t>
            </a:r>
            <a:endParaRPr lang="en-US">
              <a:latin typeface="Univers LT Pro 45 Light"/>
              <a:ea typeface="Calibri"/>
              <a:cs typeface="Calibri"/>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335332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may wish to have copies of the CRC available if your pupils are less familiar with the articles from the convention. </a:t>
            </a:r>
            <a:endParaRPr lang="en-US">
              <a:solidFill>
                <a:srgbClr val="444444"/>
              </a:solidFill>
            </a:endParaRPr>
          </a:p>
          <a:p>
            <a:endParaRPr lang="en-GB">
              <a:solidFill>
                <a:srgbClr val="444444"/>
              </a:solidFill>
            </a:endParaRPr>
          </a:p>
          <a:p>
            <a:r>
              <a:rPr lang="en-GB">
                <a:latin typeface="Univers LT Pro 45 Light"/>
              </a:rPr>
              <a:t>You can find a simplified version here: </a:t>
            </a:r>
            <a:r>
              <a:rPr lang="en-GB">
                <a:solidFill>
                  <a:srgbClr val="444444"/>
                </a:solidFill>
                <a:latin typeface="Univers LT Pro 45 Light"/>
                <a:hlinkClick r:id="rId3">
                  <a:extLst>
                    <a:ext uri="{A12FA001-AC4F-418D-AE19-62706E023703}">
                      <ahyp:hlinkClr xmlns:ahyp="http://schemas.microsoft.com/office/drawing/2018/hyperlinkcolor" val="tx"/>
                    </a:ext>
                  </a:extLst>
                </a:hlinkClick>
              </a:rPr>
              <a:t>https://www.unicef.org.uk/wp-content/uploads/2019/10/UNCRC_summary-1_1.pdf </a:t>
            </a:r>
            <a:endParaRPr lang="en-GB">
              <a:solidFill>
                <a:srgbClr val="444444"/>
              </a:solidFill>
              <a:latin typeface="Univers LT Pro 45 Light"/>
            </a:endParaRPr>
          </a:p>
          <a:p>
            <a:endParaRPr lang="en-GB">
              <a:solidFill>
                <a:srgbClr val="444444"/>
              </a:solidFill>
            </a:endParaRPr>
          </a:p>
          <a:p>
            <a:r>
              <a:rPr lang="en-GB"/>
              <a:t>And you can access the icons here: </a:t>
            </a:r>
            <a:r>
              <a:rPr lang="en-GB">
                <a:solidFill>
                  <a:srgbClr val="444444"/>
                </a:solidFill>
                <a:hlinkClick r:id="rId4"/>
              </a:rPr>
              <a:t>https://www.unicef.org.uk/rights-respecting-schools/wp-content/uploads/sites/4/2019/11/UN0332751.pdf</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13</a:t>
            </a:fld>
            <a:endParaRPr lang="en-GB"/>
          </a:p>
        </p:txBody>
      </p:sp>
    </p:spTree>
    <p:extLst>
      <p:ext uri="{BB962C8B-B14F-4D97-AF65-F5344CB8AC3E}">
        <p14:creationId xmlns:p14="http://schemas.microsoft.com/office/powerpoint/2010/main" val="760998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 name="Rounded Rectangle 1">
            <a:extLst>
              <a:ext uri="{FF2B5EF4-FFF2-40B4-BE49-F238E27FC236}">
                <a16:creationId xmlns:a16="http://schemas.microsoft.com/office/drawing/2014/main" id="{7492A570-1B8A-B82A-28F9-8FCFF24CE6C6}"/>
              </a:ext>
            </a:extLst>
          </p:cNvPr>
          <p:cNvSpPr/>
          <p:nvPr userDrawn="1"/>
        </p:nvSpPr>
        <p:spPr>
          <a:xfrm>
            <a:off x="619210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6" name="Rounded Rectangle 25">
            <a:extLst>
              <a:ext uri="{FF2B5EF4-FFF2-40B4-BE49-F238E27FC236}">
                <a16:creationId xmlns:a16="http://schemas.microsoft.com/office/drawing/2014/main" id="{93CBEA7C-0597-F5CC-CC4C-F405809AD0A2}"/>
              </a:ext>
            </a:extLst>
          </p:cNvPr>
          <p:cNvSpPr/>
          <p:nvPr userDrawn="1"/>
        </p:nvSpPr>
        <p:spPr>
          <a:xfrm>
            <a:off x="47942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7" name="Rounded Rectangle 26">
            <a:extLst>
              <a:ext uri="{FF2B5EF4-FFF2-40B4-BE49-F238E27FC236}">
                <a16:creationId xmlns:a16="http://schemas.microsoft.com/office/drawing/2014/main" id="{99B7C379-14ED-31E2-C337-F8D666ED9B5F}"/>
              </a:ext>
            </a:extLst>
          </p:cNvPr>
          <p:cNvSpPr/>
          <p:nvPr userDrawn="1"/>
        </p:nvSpPr>
        <p:spPr>
          <a:xfrm>
            <a:off x="619210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9" name="Text Placeholder 8">
            <a:extLst>
              <a:ext uri="{FF2B5EF4-FFF2-40B4-BE49-F238E27FC236}">
                <a16:creationId xmlns:a16="http://schemas.microsoft.com/office/drawing/2014/main" id="{26E0D7A8-5923-7DCC-C705-75FEA905B5FD}"/>
              </a:ext>
            </a:extLst>
          </p:cNvPr>
          <p:cNvSpPr>
            <a:spLocks noGrp="1"/>
          </p:cNvSpPr>
          <p:nvPr userDrawn="1">
            <p:ph type="body" sz="quarter" idx="14"/>
          </p:nvPr>
        </p:nvSpPr>
        <p:spPr>
          <a:xfrm>
            <a:off x="479425" y="1789460"/>
            <a:ext cx="11233150" cy="246221"/>
          </a:xfrm>
        </p:spPr>
        <p:txBody>
          <a:bodyPr anchor="b"/>
          <a:lstStyle>
            <a:lvl1pPr algn="l">
              <a:spcBef>
                <a:spcPts val="600"/>
              </a:spcBef>
              <a:defRPr sz="1600"/>
            </a:lvl1pPr>
            <a:lvl2pPr marL="9525" indent="0" algn="l">
              <a:spcBef>
                <a:spcPts val="600"/>
              </a:spcBef>
              <a:buNone/>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p:txBody>
      </p:sp>
      <p:sp>
        <p:nvSpPr>
          <p:cNvPr id="34" name="Text Placeholder 8">
            <a:extLst>
              <a:ext uri="{FF2B5EF4-FFF2-40B4-BE49-F238E27FC236}">
                <a16:creationId xmlns:a16="http://schemas.microsoft.com/office/drawing/2014/main" id="{4153D83A-F55A-40C3-E114-AB8D9D9F7F1C}"/>
              </a:ext>
            </a:extLst>
          </p:cNvPr>
          <p:cNvSpPr>
            <a:spLocks noGrp="1"/>
          </p:cNvSpPr>
          <p:nvPr userDrawn="1">
            <p:ph type="body" sz="quarter" idx="15"/>
          </p:nvPr>
        </p:nvSpPr>
        <p:spPr>
          <a:xfrm>
            <a:off x="605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Text Placeholder 8">
            <a:extLst>
              <a:ext uri="{FF2B5EF4-FFF2-40B4-BE49-F238E27FC236}">
                <a16:creationId xmlns:a16="http://schemas.microsoft.com/office/drawing/2014/main" id="{52FAF8DD-C5CE-5CE2-AD62-9CB3D08F38FF}"/>
              </a:ext>
            </a:extLst>
          </p:cNvPr>
          <p:cNvSpPr>
            <a:spLocks noGrp="1"/>
          </p:cNvSpPr>
          <p:nvPr userDrawn="1">
            <p:ph type="body" sz="quarter" idx="16"/>
          </p:nvPr>
        </p:nvSpPr>
        <p:spPr>
          <a:xfrm>
            <a:off x="6320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Text Placeholder 8">
            <a:extLst>
              <a:ext uri="{FF2B5EF4-FFF2-40B4-BE49-F238E27FC236}">
                <a16:creationId xmlns:a16="http://schemas.microsoft.com/office/drawing/2014/main" id="{E640FDA8-F0BA-48A6-6C7B-FB5B03DEAD6C}"/>
              </a:ext>
            </a:extLst>
          </p:cNvPr>
          <p:cNvSpPr>
            <a:spLocks noGrp="1"/>
          </p:cNvSpPr>
          <p:nvPr userDrawn="1">
            <p:ph type="body" sz="quarter" idx="17"/>
          </p:nvPr>
        </p:nvSpPr>
        <p:spPr>
          <a:xfrm>
            <a:off x="605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 name="Text Placeholder 8">
            <a:extLst>
              <a:ext uri="{FF2B5EF4-FFF2-40B4-BE49-F238E27FC236}">
                <a16:creationId xmlns:a16="http://schemas.microsoft.com/office/drawing/2014/main" id="{12ACF18F-0BA1-8D93-DB95-3506B1FE174D}"/>
              </a:ext>
            </a:extLst>
          </p:cNvPr>
          <p:cNvSpPr>
            <a:spLocks noGrp="1"/>
          </p:cNvSpPr>
          <p:nvPr userDrawn="1">
            <p:ph type="body" sz="quarter" idx="18"/>
          </p:nvPr>
        </p:nvSpPr>
        <p:spPr>
          <a:xfrm>
            <a:off x="6320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323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03" r:id="rId16"/>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ideo" Target="https://www.youtube.com/embed/12_uWrZ1-Xw?feature=oembed" TargetMode="Externa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the-rrsa/introducing-the-crc/" TargetMode="External"/><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UNICEFIndia4Children/video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tp-global.or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data.unicef.org/topic/education/secondary-education/" TargetMode="External"/><Relationship Id="rId4" Type="http://schemas.openxmlformats.org/officeDocument/2006/relationships/hyperlink" Target="https://www.unicef.org/gender-equality" TargetMode="External"/></Relationships>
</file>

<file path=ppt/slides/_rels/slide21.xml.rels><?xml version="1.0" encoding="UTF-8" standalone="yes"?>
<Relationships xmlns="http://schemas.openxmlformats.org/package/2006/relationships"><Relationship Id="rId2" Type="http://schemas.microsoft.com/office/2018/10/relationships/comments" Target="../comments/modernComment_13B_D959E72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5E_56D1B6A4.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hyperlink" Target="https://www.unicef.org.uk/rights-respecting-schools/resources/teaching-resources/outright/" TargetMode="External"/><Relationship Id="rId3" Type="http://schemas.openxmlformats.org/officeDocument/2006/relationships/image" Target="../media/image42.svg"/><Relationship Id="rId7" Type="http://schemas.openxmlformats.org/officeDocument/2006/relationships/image" Target="../media/image44.svg"/><Relationship Id="rId2"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4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412654"/>
            <a:ext cx="3825142" cy="478929"/>
          </a:xfrm>
        </p:spPr>
        <p:txBody>
          <a:bodyPr/>
          <a:lstStyle/>
          <a:p>
            <a:r>
              <a:rPr lang="en-GB"/>
              <a:t>Girls leading learning in India</a:t>
            </a:r>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B9FE2-BD28-356E-59E3-261CB9CE504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724B6C-1378-8483-650F-BD34563B0DDA}"/>
              </a:ext>
            </a:extLst>
          </p:cNvPr>
          <p:cNvSpPr>
            <a:spLocks noGrp="1"/>
          </p:cNvSpPr>
          <p:nvPr>
            <p:ph type="sldNum" sz="quarter" idx="12"/>
          </p:nvPr>
        </p:nvSpPr>
        <p:spPr>
          <a:xfrm>
            <a:off x="11712575" y="6445045"/>
            <a:ext cx="252000" cy="252000"/>
          </a:xfrm>
        </p:spPr>
        <p:txBody>
          <a:bodyPr wrap="square" anchor="ctr">
            <a:normAutofit/>
          </a:bodyPr>
          <a:lstStyle/>
          <a:p>
            <a:pPr>
              <a:spcAft>
                <a:spcPts val="600"/>
              </a:spcAft>
            </a:pPr>
            <a:fld id="{B700715A-75CD-0942-A2C0-E097070BAE3D}" type="slidenum">
              <a:rPr lang="en-US" smtClean="0"/>
              <a:pPr>
                <a:spcAft>
                  <a:spcPts val="600"/>
                </a:spcAft>
              </a:pPr>
              <a:t>10</a:t>
            </a:fld>
            <a:endParaRPr lang="en-US"/>
          </a:p>
        </p:txBody>
      </p:sp>
      <p:sp>
        <p:nvSpPr>
          <p:cNvPr id="3" name="Title 2">
            <a:extLst>
              <a:ext uri="{FF2B5EF4-FFF2-40B4-BE49-F238E27FC236}">
                <a16:creationId xmlns:a16="http://schemas.microsoft.com/office/drawing/2014/main" id="{6E41D624-1980-4E62-2F82-65C6C7C58487}"/>
              </a:ext>
            </a:extLst>
          </p:cNvPr>
          <p:cNvSpPr>
            <a:spLocks noGrp="1"/>
          </p:cNvSpPr>
          <p:nvPr>
            <p:ph type="title"/>
          </p:nvPr>
        </p:nvSpPr>
        <p:spPr>
          <a:xfrm>
            <a:off x="479426" y="488466"/>
            <a:ext cx="3142669" cy="651222"/>
          </a:xfrm>
        </p:spPr>
        <p:txBody>
          <a:bodyPr wrap="square" anchor="ctr">
            <a:normAutofit/>
          </a:bodyPr>
          <a:lstStyle/>
          <a:p>
            <a:r>
              <a:rPr lang="en-GB">
                <a:solidFill>
                  <a:srgbClr val="000000"/>
                </a:solidFill>
                <a:ea typeface="+mj-lt"/>
                <a:cs typeface="+mj-lt"/>
              </a:rPr>
              <a:t>Ankita's Story</a:t>
            </a:r>
            <a:endParaRPr lang="en-US"/>
          </a:p>
        </p:txBody>
      </p:sp>
      <p:sp>
        <p:nvSpPr>
          <p:cNvPr id="4" name="Text Placeholder 3">
            <a:extLst>
              <a:ext uri="{FF2B5EF4-FFF2-40B4-BE49-F238E27FC236}">
                <a16:creationId xmlns:a16="http://schemas.microsoft.com/office/drawing/2014/main" id="{65D47F97-D0BF-96F0-3306-F0642710C296}"/>
              </a:ext>
            </a:extLst>
          </p:cNvPr>
          <p:cNvSpPr>
            <a:spLocks noGrp="1"/>
          </p:cNvSpPr>
          <p:nvPr>
            <p:ph type="body" sz="quarter" idx="14"/>
          </p:nvPr>
        </p:nvSpPr>
        <p:spPr>
          <a:xfrm>
            <a:off x="479425" y="1752600"/>
            <a:ext cx="4373563" cy="2338388"/>
          </a:xfrm>
        </p:spPr>
        <p:txBody>
          <a:bodyPr wrap="square" anchor="t">
            <a:normAutofit lnSpcReduction="10000"/>
          </a:bodyPr>
          <a:lstStyle/>
          <a:p>
            <a:pPr marL="342900" indent="-342900">
              <a:lnSpc>
                <a:spcPct val="90000"/>
              </a:lnSpc>
              <a:buChar char="•"/>
            </a:pPr>
            <a:r>
              <a:rPr lang="en-GB">
                <a:solidFill>
                  <a:schemeClr val="tx1"/>
                </a:solidFill>
                <a:ea typeface="+mn-lt"/>
                <a:cs typeface="+mn-lt"/>
              </a:rPr>
              <a:t>With the scholarship, Ankita joined a computer class.</a:t>
            </a:r>
            <a:endParaRPr lang="en-US">
              <a:solidFill>
                <a:schemeClr val="tx1"/>
              </a:solidFill>
              <a:ea typeface="+mn-lt"/>
              <a:cs typeface="+mn-lt"/>
            </a:endParaRPr>
          </a:p>
          <a:p>
            <a:pPr marL="342900" indent="-342900">
              <a:lnSpc>
                <a:spcPct val="90000"/>
              </a:lnSpc>
              <a:buChar char="•"/>
            </a:pPr>
            <a:r>
              <a:rPr lang="en-GB">
                <a:solidFill>
                  <a:schemeClr val="tx1"/>
                </a:solidFill>
                <a:ea typeface="+mn-lt"/>
                <a:cs typeface="+mn-lt"/>
              </a:rPr>
              <a:t>She also helped one of her friends to find out about scholarships so that she could join the class.</a:t>
            </a:r>
            <a:endParaRPr lang="en-US">
              <a:solidFill>
                <a:schemeClr val="tx1"/>
              </a:solidFill>
              <a:ea typeface="+mn-lt"/>
              <a:cs typeface="+mn-lt"/>
            </a:endParaRPr>
          </a:p>
          <a:p>
            <a:pPr marL="342900" indent="-342900">
              <a:lnSpc>
                <a:spcPct val="90000"/>
              </a:lnSpc>
              <a:buChar char="•"/>
            </a:pPr>
            <a:r>
              <a:rPr lang="en-GB">
                <a:solidFill>
                  <a:schemeClr val="tx1"/>
                </a:solidFill>
                <a:ea typeface="+mn-lt"/>
                <a:cs typeface="+mn-lt"/>
              </a:rPr>
              <a:t>Ankita used the rest of the scholarship money to buy books and save up for college.</a:t>
            </a:r>
            <a:endParaRPr lang="en-US">
              <a:solidFill>
                <a:schemeClr val="tx1"/>
              </a:solidFill>
              <a:cs typeface="Arial"/>
            </a:endParaRPr>
          </a:p>
        </p:txBody>
      </p:sp>
      <p:grpSp>
        <p:nvGrpSpPr>
          <p:cNvPr id="10" name="Group 9">
            <a:extLst>
              <a:ext uri="{FF2B5EF4-FFF2-40B4-BE49-F238E27FC236}">
                <a16:creationId xmlns:a16="http://schemas.microsoft.com/office/drawing/2014/main" id="{BCFF32D5-4D81-7369-1531-4B69279010EA}"/>
              </a:ext>
            </a:extLst>
          </p:cNvPr>
          <p:cNvGrpSpPr/>
          <p:nvPr/>
        </p:nvGrpSpPr>
        <p:grpSpPr>
          <a:xfrm>
            <a:off x="3957139" y="469733"/>
            <a:ext cx="730105" cy="648000"/>
            <a:chOff x="7714236" y="165280"/>
            <a:chExt cx="534414" cy="462159"/>
          </a:xfrm>
        </p:grpSpPr>
        <p:sp>
          <p:nvSpPr>
            <p:cNvPr id="6" name="Rounded Rectangle 19">
              <a:extLst>
                <a:ext uri="{FF2B5EF4-FFF2-40B4-BE49-F238E27FC236}">
                  <a16:creationId xmlns:a16="http://schemas.microsoft.com/office/drawing/2014/main" id="{D7403CDB-E777-C9BF-BFFC-02798A3D99D4}"/>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20">
              <a:extLst>
                <a:ext uri="{FF2B5EF4-FFF2-40B4-BE49-F238E27FC236}">
                  <a16:creationId xmlns:a16="http://schemas.microsoft.com/office/drawing/2014/main" id="{BD98C70D-6AD2-5BAF-8777-FF63CE7928F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16" name="Picture Placeholder 15" descr="A group of people sitting at computers&#10;&#10;AI-generated content may be incorrect.">
            <a:extLst>
              <a:ext uri="{FF2B5EF4-FFF2-40B4-BE49-F238E27FC236}">
                <a16:creationId xmlns:a16="http://schemas.microsoft.com/office/drawing/2014/main" id="{95FA2226-4F0E-5BAB-7BC3-52FD0103C5F4}"/>
              </a:ext>
            </a:extLst>
          </p:cNvPr>
          <p:cNvPicPr>
            <a:picLocks noGrp="1" noChangeAspect="1"/>
          </p:cNvPicPr>
          <p:nvPr>
            <p:ph type="pic" sz="quarter" idx="17"/>
          </p:nvPr>
        </p:nvPicPr>
        <p:blipFill>
          <a:blip r:embed="rId3"/>
          <a:srcRect l="15456" r="15456"/>
          <a:stretch/>
        </p:blipFill>
        <p:spPr>
          <a:xfrm>
            <a:off x="5838825" y="488950"/>
            <a:ext cx="5708650" cy="5508625"/>
          </a:xfrm>
          <a:prstGeom prst="roundRect">
            <a:avLst>
              <a:gd name="adj" fmla="val 5432"/>
            </a:avLst>
          </a:prstGeom>
          <a:solidFill>
            <a:srgbClr val="0F0A07"/>
          </a:solidFill>
          <a:effectLst>
            <a:outerShdw dist="127000" dir="2700000" algn="tl" rotWithShape="0">
              <a:srgbClr val="FF6000"/>
            </a:outerShdw>
          </a:effectLst>
        </p:spPr>
      </p:pic>
      <p:sp>
        <p:nvSpPr>
          <p:cNvPr id="14" name="Text Placeholder 13">
            <a:extLst>
              <a:ext uri="{FF2B5EF4-FFF2-40B4-BE49-F238E27FC236}">
                <a16:creationId xmlns:a16="http://schemas.microsoft.com/office/drawing/2014/main" id="{5706F617-F8F6-F50C-9BBC-5F0312125578}"/>
              </a:ext>
            </a:extLst>
          </p:cNvPr>
          <p:cNvSpPr>
            <a:spLocks noGrp="1"/>
          </p:cNvSpPr>
          <p:nvPr>
            <p:ph type="body" sz="quarter" idx="20"/>
          </p:nvPr>
        </p:nvSpPr>
        <p:spPr/>
        <p:txBody>
          <a:bodyPr/>
          <a:lstStyle/>
          <a:p>
            <a:r>
              <a:rPr lang="en-GB">
                <a:cs typeface="Arial"/>
              </a:rPr>
              <a:t>Ankita at the computer centre.</a:t>
            </a:r>
            <a:endParaRPr lang="en-GB"/>
          </a:p>
        </p:txBody>
      </p:sp>
    </p:spTree>
    <p:extLst>
      <p:ext uri="{BB962C8B-B14F-4D97-AF65-F5344CB8AC3E}">
        <p14:creationId xmlns:p14="http://schemas.microsoft.com/office/powerpoint/2010/main" val="48107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59A0-D061-9F9F-8EE2-2D07E1EA4A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BDDDD-482E-0F1A-1ED9-8AC42E6F2E65}"/>
              </a:ext>
            </a:extLst>
          </p:cNvPr>
          <p:cNvSpPr>
            <a:spLocks noGrp="1"/>
          </p:cNvSpPr>
          <p:nvPr>
            <p:ph type="sldNum" sz="quarter" idx="12"/>
          </p:nvPr>
        </p:nvSpPr>
        <p:spPr>
          <a:xfrm>
            <a:off x="11712575" y="6445045"/>
            <a:ext cx="252000" cy="252000"/>
          </a:xfrm>
        </p:spPr>
        <p:txBody>
          <a:bodyPr wrap="square" anchor="ctr">
            <a:normAutofit/>
          </a:bodyPr>
          <a:lstStyle/>
          <a:p>
            <a:pPr>
              <a:spcAft>
                <a:spcPts val="600"/>
              </a:spcAft>
            </a:pPr>
            <a:fld id="{B700715A-75CD-0942-A2C0-E097070BAE3D}" type="slidenum">
              <a:rPr lang="en-US" smtClean="0"/>
              <a:pPr>
                <a:spcAft>
                  <a:spcPts val="600"/>
                </a:spcAft>
              </a:pPr>
              <a:t>11</a:t>
            </a:fld>
            <a:endParaRPr lang="en-US"/>
          </a:p>
        </p:txBody>
      </p:sp>
      <p:sp>
        <p:nvSpPr>
          <p:cNvPr id="3" name="Title 2">
            <a:extLst>
              <a:ext uri="{FF2B5EF4-FFF2-40B4-BE49-F238E27FC236}">
                <a16:creationId xmlns:a16="http://schemas.microsoft.com/office/drawing/2014/main" id="{AADA6A3C-1CD7-7089-6DA9-B8CBB3A39201}"/>
              </a:ext>
            </a:extLst>
          </p:cNvPr>
          <p:cNvSpPr>
            <a:spLocks noGrp="1"/>
          </p:cNvSpPr>
          <p:nvPr>
            <p:ph type="title"/>
          </p:nvPr>
        </p:nvSpPr>
        <p:spPr>
          <a:xfrm>
            <a:off x="479426" y="488466"/>
            <a:ext cx="3112950" cy="651222"/>
          </a:xfrm>
        </p:spPr>
        <p:txBody>
          <a:bodyPr wrap="square" anchor="ctr">
            <a:normAutofit/>
          </a:bodyPr>
          <a:lstStyle/>
          <a:p>
            <a:r>
              <a:rPr lang="en-GB">
                <a:solidFill>
                  <a:srgbClr val="000000"/>
                </a:solidFill>
                <a:ea typeface="+mj-lt"/>
                <a:cs typeface="+mj-lt"/>
              </a:rPr>
              <a:t>Ankita's Story</a:t>
            </a:r>
            <a:endParaRPr lang="en-US"/>
          </a:p>
        </p:txBody>
      </p:sp>
      <p:sp>
        <p:nvSpPr>
          <p:cNvPr id="9" name="Text Placeholder 8">
            <a:extLst>
              <a:ext uri="{FF2B5EF4-FFF2-40B4-BE49-F238E27FC236}">
                <a16:creationId xmlns:a16="http://schemas.microsoft.com/office/drawing/2014/main" id="{DA247018-F59C-24F6-F196-A07808EFBD20}"/>
              </a:ext>
            </a:extLst>
          </p:cNvPr>
          <p:cNvSpPr>
            <a:spLocks noGrp="1"/>
          </p:cNvSpPr>
          <p:nvPr>
            <p:ph type="body" sz="quarter" idx="20"/>
          </p:nvPr>
        </p:nvSpPr>
        <p:spPr>
          <a:xfrm>
            <a:off x="5838106" y="6262107"/>
            <a:ext cx="5741415" cy="184666"/>
          </a:xfrm>
        </p:spPr>
        <p:txBody>
          <a:bodyPr wrap="square" anchor="t">
            <a:normAutofit/>
          </a:bodyPr>
          <a:lstStyle/>
          <a:p>
            <a:pPr>
              <a:spcAft>
                <a:spcPts val="600"/>
              </a:spcAft>
            </a:pPr>
            <a:r>
              <a:rPr lang="en-GB">
                <a:ea typeface="+mn-lt"/>
                <a:cs typeface="+mn-lt"/>
              </a:rPr>
              <a:t>Ankita and friends at the youth girls Group.</a:t>
            </a:r>
            <a:endParaRPr lang="en-US"/>
          </a:p>
        </p:txBody>
      </p:sp>
      <p:sp>
        <p:nvSpPr>
          <p:cNvPr id="4" name="Text Placeholder 3">
            <a:extLst>
              <a:ext uri="{FF2B5EF4-FFF2-40B4-BE49-F238E27FC236}">
                <a16:creationId xmlns:a16="http://schemas.microsoft.com/office/drawing/2014/main" id="{433959FF-F96D-259C-67F7-E64EDE4B2681}"/>
              </a:ext>
            </a:extLst>
          </p:cNvPr>
          <p:cNvSpPr>
            <a:spLocks noGrp="1"/>
          </p:cNvSpPr>
          <p:nvPr>
            <p:ph type="body" sz="quarter" idx="14"/>
          </p:nvPr>
        </p:nvSpPr>
        <p:spPr>
          <a:xfrm>
            <a:off x="479425" y="1720312"/>
            <a:ext cx="4373563" cy="4533981"/>
          </a:xfrm>
        </p:spPr>
        <p:txBody>
          <a:bodyPr wrap="square" anchor="t">
            <a:normAutofit/>
          </a:bodyPr>
          <a:lstStyle/>
          <a:p>
            <a:pPr marL="342900" indent="-342900">
              <a:lnSpc>
                <a:spcPct val="90000"/>
              </a:lnSpc>
              <a:buChar char="•"/>
            </a:pPr>
            <a:r>
              <a:rPr lang="en-GB">
                <a:solidFill>
                  <a:schemeClr val="tx1"/>
                </a:solidFill>
                <a:cs typeface="Arial"/>
              </a:rPr>
              <a:t>Ankita is now a leader at the youth group. She helps other girls open bank accounts and get scholarships too. </a:t>
            </a:r>
          </a:p>
          <a:p>
            <a:pPr>
              <a:lnSpc>
                <a:spcPct val="90000"/>
              </a:lnSpc>
            </a:pPr>
            <a:endParaRPr lang="en-GB">
              <a:solidFill>
                <a:schemeClr val="tx1"/>
              </a:solidFill>
              <a:cs typeface="Arial"/>
            </a:endParaRPr>
          </a:p>
          <a:p>
            <a:pPr>
              <a:lnSpc>
                <a:spcPct val="90000"/>
              </a:lnSpc>
            </a:pPr>
            <a:r>
              <a:rPr lang="en-GB">
                <a:solidFill>
                  <a:schemeClr val="tx1"/>
                </a:solidFill>
                <a:cs typeface="Arial"/>
              </a:rPr>
              <a:t>Ankita said: </a:t>
            </a:r>
            <a:endParaRPr lang="en-GB">
              <a:solidFill>
                <a:schemeClr val="tx1"/>
              </a:solidFill>
            </a:endParaRPr>
          </a:p>
          <a:p>
            <a:r>
              <a:rPr lang="en-GB" i="1">
                <a:solidFill>
                  <a:schemeClr val="tx1"/>
                </a:solidFill>
                <a:ea typeface="+mn-lt"/>
                <a:cs typeface="+mn-lt"/>
              </a:rPr>
              <a:t>“Many girls are too shy to come out, ask questions and talk to people. We bring them to the youth group, so we can learn together.”</a:t>
            </a:r>
            <a:endParaRPr lang="en-GB">
              <a:solidFill>
                <a:schemeClr val="tx1"/>
              </a:solidFill>
              <a:cs typeface="Arial"/>
            </a:endParaRPr>
          </a:p>
          <a:p>
            <a:pPr>
              <a:lnSpc>
                <a:spcPct val="90000"/>
              </a:lnSpc>
            </a:pPr>
            <a:endParaRPr lang="en-GB" i="1">
              <a:solidFill>
                <a:schemeClr val="tx1"/>
              </a:solidFill>
              <a:cs typeface="Arial"/>
            </a:endParaRPr>
          </a:p>
        </p:txBody>
      </p:sp>
      <p:pic>
        <p:nvPicPr>
          <p:cNvPr id="8" name="Picture Placeholder 7" descr="A group of girls standing around each other&#10;&#10;AI-generated content may be incorrect.">
            <a:extLst>
              <a:ext uri="{FF2B5EF4-FFF2-40B4-BE49-F238E27FC236}">
                <a16:creationId xmlns:a16="http://schemas.microsoft.com/office/drawing/2014/main" id="{A3DE178D-7FF2-AA2E-EFC0-EEDEB8D42320}"/>
              </a:ext>
            </a:extLst>
          </p:cNvPr>
          <p:cNvPicPr>
            <a:picLocks noGrp="1" noChangeAspect="1"/>
          </p:cNvPicPr>
          <p:nvPr>
            <p:ph type="pic" sz="quarter" idx="17"/>
          </p:nvPr>
        </p:nvPicPr>
        <p:blipFill>
          <a:blip r:embed="rId3"/>
          <a:srcRect l="15456" r="15456"/>
          <a:stretch/>
        </p:blipFill>
        <p:spPr>
          <a:prstGeom prst="roundRect">
            <a:avLst>
              <a:gd name="adj" fmla="val 5432"/>
            </a:avLst>
          </a:prstGeom>
          <a:solidFill>
            <a:srgbClr val="0F0A07"/>
          </a:solidFill>
          <a:effectLst>
            <a:outerShdw dist="127000" dir="2700000" algn="tl" rotWithShape="0">
              <a:srgbClr val="FF6000"/>
            </a:outerShdw>
          </a:effectLst>
        </p:spPr>
      </p:pic>
      <p:grpSp>
        <p:nvGrpSpPr>
          <p:cNvPr id="10" name="Group 9">
            <a:extLst>
              <a:ext uri="{FF2B5EF4-FFF2-40B4-BE49-F238E27FC236}">
                <a16:creationId xmlns:a16="http://schemas.microsoft.com/office/drawing/2014/main" id="{FCC4A605-44E1-A2D5-9D51-D178C74AE5DF}"/>
              </a:ext>
            </a:extLst>
          </p:cNvPr>
          <p:cNvGrpSpPr/>
          <p:nvPr/>
        </p:nvGrpSpPr>
        <p:grpSpPr>
          <a:xfrm>
            <a:off x="3957139" y="469733"/>
            <a:ext cx="730105" cy="648000"/>
            <a:chOff x="7714236" y="165280"/>
            <a:chExt cx="534414" cy="462159"/>
          </a:xfrm>
        </p:grpSpPr>
        <p:sp>
          <p:nvSpPr>
            <p:cNvPr id="6" name="Rounded Rectangle 19">
              <a:extLst>
                <a:ext uri="{FF2B5EF4-FFF2-40B4-BE49-F238E27FC236}">
                  <a16:creationId xmlns:a16="http://schemas.microsoft.com/office/drawing/2014/main" id="{902DC936-2DD5-2DC9-5463-CCB024034BEB}"/>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20">
              <a:extLst>
                <a:ext uri="{FF2B5EF4-FFF2-40B4-BE49-F238E27FC236}">
                  <a16:creationId xmlns:a16="http://schemas.microsoft.com/office/drawing/2014/main" id="{F7E6A0CC-0047-5A28-70CA-C6948D5A60F0}"/>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85756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E193-CCBD-6192-F70E-75E63859F9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AAA4D-7D4D-7D19-D264-3FCD518C0C2D}"/>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12</a:t>
            </a:fld>
            <a:endParaRPr lang="en-US"/>
          </a:p>
        </p:txBody>
      </p:sp>
      <p:sp>
        <p:nvSpPr>
          <p:cNvPr id="3" name="Title 2">
            <a:extLst>
              <a:ext uri="{FF2B5EF4-FFF2-40B4-BE49-F238E27FC236}">
                <a16:creationId xmlns:a16="http://schemas.microsoft.com/office/drawing/2014/main" id="{89E46ADA-167A-C3DE-3BA6-4B230D5AF596}"/>
              </a:ext>
            </a:extLst>
          </p:cNvPr>
          <p:cNvSpPr>
            <a:spLocks noGrp="1"/>
          </p:cNvSpPr>
          <p:nvPr>
            <p:ph type="title"/>
          </p:nvPr>
        </p:nvSpPr>
        <p:spPr>
          <a:xfrm>
            <a:off x="479425" y="496888"/>
            <a:ext cx="3169031" cy="650875"/>
          </a:xfrm>
        </p:spPr>
        <p:txBody>
          <a:bodyPr/>
          <a:lstStyle/>
          <a:p>
            <a:r>
              <a:rPr lang="en-US"/>
              <a:t>Ankita’s story</a:t>
            </a:r>
            <a:r>
              <a:rPr lang="en-GB"/>
              <a:t> </a:t>
            </a:r>
          </a:p>
        </p:txBody>
      </p:sp>
      <p:sp>
        <p:nvSpPr>
          <p:cNvPr id="21" name="Text Placeholder 20">
            <a:extLst>
              <a:ext uri="{FF2B5EF4-FFF2-40B4-BE49-F238E27FC236}">
                <a16:creationId xmlns:a16="http://schemas.microsoft.com/office/drawing/2014/main" id="{25CA2CC6-2189-CDF9-2C2B-4B3F7E154AFE}"/>
              </a:ext>
            </a:extLst>
          </p:cNvPr>
          <p:cNvSpPr>
            <a:spLocks noGrp="1"/>
          </p:cNvSpPr>
          <p:nvPr>
            <p:ph type="body" sz="quarter" idx="14"/>
          </p:nvPr>
        </p:nvSpPr>
        <p:spPr>
          <a:xfrm>
            <a:off x="6851350" y="1398668"/>
            <a:ext cx="4371975" cy="4770537"/>
          </a:xfrm>
        </p:spPr>
        <p:txBody>
          <a:bodyPr/>
          <a:lstStyle/>
          <a:p>
            <a:pPr>
              <a:lnSpc>
                <a:spcPct val="90000"/>
              </a:lnSpc>
            </a:pPr>
            <a:r>
              <a:rPr lang="en-GB">
                <a:solidFill>
                  <a:schemeClr val="tx1"/>
                </a:solidFill>
                <a:ea typeface="+mn-lt"/>
                <a:cs typeface="+mn-lt"/>
              </a:rPr>
              <a:t>Ankita lives in with her family on a tea estate in Assam, India. Ankita wanted to learn about computers, but her parents did not have enough money to pay for the computer class. </a:t>
            </a:r>
            <a:endParaRPr lang="en-US">
              <a:solidFill>
                <a:schemeClr val="tx1"/>
              </a:solidFill>
              <a:ea typeface="+mn-lt"/>
              <a:cs typeface="+mn-lt"/>
            </a:endParaRPr>
          </a:p>
          <a:p>
            <a:pPr>
              <a:lnSpc>
                <a:spcPct val="90000"/>
              </a:lnSpc>
            </a:pPr>
            <a:r>
              <a:rPr lang="en-GB">
                <a:solidFill>
                  <a:schemeClr val="tx1"/>
                </a:solidFill>
                <a:ea typeface="+mn-lt"/>
                <a:cs typeface="+mn-lt"/>
              </a:rPr>
              <a:t>With the help of her youth group and the Improving Lives Programme, Ankita was able to access a scholarship to pay for the computer class.</a:t>
            </a:r>
          </a:p>
          <a:p>
            <a:r>
              <a:rPr lang="en-GB">
                <a:solidFill>
                  <a:schemeClr val="tx1"/>
                </a:solidFill>
                <a:ea typeface="+mn-lt"/>
                <a:cs typeface="+mn-lt"/>
              </a:rPr>
              <a:t>In Ankita’s words:</a:t>
            </a:r>
            <a:endParaRPr lang="en-GB">
              <a:solidFill>
                <a:schemeClr val="tx1"/>
              </a:solidFill>
              <a:cs typeface="Arial"/>
            </a:endParaRPr>
          </a:p>
          <a:p>
            <a:r>
              <a:rPr lang="en-GB" i="1">
                <a:solidFill>
                  <a:schemeClr val="tx1"/>
                </a:solidFill>
                <a:ea typeface="+mn-lt"/>
                <a:cs typeface="+mn-lt"/>
              </a:rPr>
              <a:t>“Many girls are too shy to come out, ask questions and talk to people. We bring them to the Youth Group, so we can learn together.”</a:t>
            </a:r>
            <a:endParaRPr lang="en-GB">
              <a:solidFill>
                <a:schemeClr val="tx1"/>
              </a:solidFill>
              <a:cs typeface="Arial"/>
            </a:endParaRPr>
          </a:p>
        </p:txBody>
      </p:sp>
      <p:grpSp>
        <p:nvGrpSpPr>
          <p:cNvPr id="4" name="Group 3">
            <a:extLst>
              <a:ext uri="{FF2B5EF4-FFF2-40B4-BE49-F238E27FC236}">
                <a16:creationId xmlns:a16="http://schemas.microsoft.com/office/drawing/2014/main" id="{69EF7729-BD6D-AFB4-F8C0-5F46C08B27B8}"/>
              </a:ext>
            </a:extLst>
          </p:cNvPr>
          <p:cNvGrpSpPr/>
          <p:nvPr/>
        </p:nvGrpSpPr>
        <p:grpSpPr>
          <a:xfrm>
            <a:off x="9837335" y="476562"/>
            <a:ext cx="1875239" cy="648000"/>
            <a:chOff x="9837335" y="476562"/>
            <a:chExt cx="1875239" cy="648000"/>
          </a:xfrm>
        </p:grpSpPr>
        <p:sp>
          <p:nvSpPr>
            <p:cNvPr id="5" name="Rounded Rectangle 3">
              <a:extLst>
                <a:ext uri="{FF2B5EF4-FFF2-40B4-BE49-F238E27FC236}">
                  <a16:creationId xmlns:a16="http://schemas.microsoft.com/office/drawing/2014/main" id="{DACC1F4E-A764-9908-097A-BF18C3851AB6}"/>
                </a:ext>
              </a:extLst>
            </p:cNvPr>
            <p:cNvSpPr/>
            <p:nvPr/>
          </p:nvSpPr>
          <p:spPr>
            <a:xfrm>
              <a:off x="9837335" y="476562"/>
              <a:ext cx="1875239" cy="648000"/>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5">
              <a:extLst>
                <a:ext uri="{FF2B5EF4-FFF2-40B4-BE49-F238E27FC236}">
                  <a16:creationId xmlns:a16="http://schemas.microsoft.com/office/drawing/2014/main" id="{1EF0CA08-217F-8C75-3B65-554229D53BCF}"/>
                </a:ext>
              </a:extLst>
            </p:cNvPr>
            <p:cNvSpPr/>
            <p:nvPr/>
          </p:nvSpPr>
          <p:spPr>
            <a:xfrm>
              <a:off x="9969890" y="535428"/>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7" name="5-point Star 6">
              <a:extLst>
                <a:ext uri="{FF2B5EF4-FFF2-40B4-BE49-F238E27FC236}">
                  <a16:creationId xmlns:a16="http://schemas.microsoft.com/office/drawing/2014/main" id="{EDC2C112-A482-8B3D-33B7-A3BB08CD0578}"/>
                </a:ext>
              </a:extLst>
            </p:cNvPr>
            <p:cNvSpPr/>
            <p:nvPr/>
          </p:nvSpPr>
          <p:spPr>
            <a:xfrm>
              <a:off x="10520768" y="535428"/>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7">
              <a:extLst>
                <a:ext uri="{FF2B5EF4-FFF2-40B4-BE49-F238E27FC236}">
                  <a16:creationId xmlns:a16="http://schemas.microsoft.com/office/drawing/2014/main" id="{FAAD36A0-23BC-CB9D-E20C-3F818C3B7160}"/>
                </a:ext>
              </a:extLst>
            </p:cNvPr>
            <p:cNvSpPr/>
            <p:nvPr/>
          </p:nvSpPr>
          <p:spPr>
            <a:xfrm>
              <a:off x="11067309" y="535428"/>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7" name="Rounded Rectangle 3">
            <a:extLst>
              <a:ext uri="{FF2B5EF4-FFF2-40B4-BE49-F238E27FC236}">
                <a16:creationId xmlns:a16="http://schemas.microsoft.com/office/drawing/2014/main" id="{FDD0BE2D-668E-5857-11EE-AA66F0E98F3E}"/>
              </a:ext>
            </a:extLst>
          </p:cNvPr>
          <p:cNvSpPr/>
          <p:nvPr/>
        </p:nvSpPr>
        <p:spPr>
          <a:xfrm>
            <a:off x="8230748" y="491688"/>
            <a:ext cx="1298335" cy="648000"/>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6">
            <a:extLst>
              <a:ext uri="{FF2B5EF4-FFF2-40B4-BE49-F238E27FC236}">
                <a16:creationId xmlns:a16="http://schemas.microsoft.com/office/drawing/2014/main" id="{6215F6E9-BAB6-1C2B-2C02-4833122AC904}"/>
              </a:ext>
            </a:extLst>
          </p:cNvPr>
          <p:cNvSpPr/>
          <p:nvPr/>
        </p:nvSpPr>
        <p:spPr>
          <a:xfrm>
            <a:off x="8315467" y="577768"/>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2" name="5-point Star 7">
            <a:extLst>
              <a:ext uri="{FF2B5EF4-FFF2-40B4-BE49-F238E27FC236}">
                <a16:creationId xmlns:a16="http://schemas.microsoft.com/office/drawing/2014/main" id="{78078B40-3D55-6FE7-BEE9-8F1CCAA11065}"/>
              </a:ext>
            </a:extLst>
          </p:cNvPr>
          <p:cNvSpPr/>
          <p:nvPr/>
        </p:nvSpPr>
        <p:spPr>
          <a:xfrm>
            <a:off x="8879280" y="578971"/>
            <a:ext cx="487202"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pic>
        <p:nvPicPr>
          <p:cNvPr id="8" name="Online Media 7" title="Rights Around the World - Ankita's Story">
            <a:hlinkClick r:id="" action="ppaction://noaction"/>
            <a:extLst>
              <a:ext uri="{FF2B5EF4-FFF2-40B4-BE49-F238E27FC236}">
                <a16:creationId xmlns:a16="http://schemas.microsoft.com/office/drawing/2014/main" id="{C0A7D7C7-5085-A58D-D761-0B0BF251487D}"/>
              </a:ext>
            </a:extLst>
          </p:cNvPr>
          <p:cNvPicPr>
            <a:picLocks noRot="1" noChangeAspect="1"/>
          </p:cNvPicPr>
          <p:nvPr>
            <a:videoFile r:link="rId1"/>
          </p:nvPr>
        </p:nvPicPr>
        <p:blipFill>
          <a:blip r:embed="rId4"/>
          <a:stretch>
            <a:fillRect/>
          </a:stretch>
        </p:blipFill>
        <p:spPr>
          <a:xfrm>
            <a:off x="323753" y="1851677"/>
            <a:ext cx="5772247" cy="3154645"/>
          </a:xfrm>
          <a:prstGeom prst="flowChartAlternateProcess">
            <a:avLst/>
          </a:prstGeom>
          <a:ln>
            <a:solidFill>
              <a:schemeClr val="tx1"/>
            </a:solidFill>
          </a:ln>
          <a:effectLst>
            <a:outerShdw dist="76200" dir="2700000" algn="tl" rotWithShape="0">
              <a:schemeClr val="accent3"/>
            </a:outerShdw>
          </a:effectLst>
        </p:spPr>
      </p:pic>
    </p:spTree>
    <p:extLst>
      <p:ext uri="{BB962C8B-B14F-4D97-AF65-F5344CB8AC3E}">
        <p14:creationId xmlns:p14="http://schemas.microsoft.com/office/powerpoint/2010/main" val="230180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13</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52600"/>
            <a:ext cx="3553560" cy="1846659"/>
          </a:xfrm>
        </p:spPr>
        <p:txBody>
          <a:bodyPr/>
          <a:lstStyle/>
          <a:p>
            <a:r>
              <a:rPr lang="en-GB" sz="2000"/>
              <a:t>Look at the summary of the </a:t>
            </a:r>
            <a:r>
              <a:rPr lang="en-GB" sz="2000" b="1">
                <a:hlinkClick r:id="rId3">
                  <a:extLst>
                    <a:ext uri="{A12FA001-AC4F-418D-AE19-62706E023703}">
                      <ahyp:hlinkClr xmlns:ahyp="http://schemas.microsoft.com/office/drawing/2018/hyperlinkcolor" val="tx"/>
                    </a:ext>
                  </a:extLst>
                </a:hlinkClick>
              </a:rPr>
              <a:t>CRC</a:t>
            </a:r>
            <a:r>
              <a:rPr lang="en-GB" sz="2000"/>
              <a:t> with a partner – which articles do you think are particularly relevant to this case study? (Click to reveal some examples)</a:t>
            </a:r>
            <a:endParaRPr lang="en-GB" sz="4000">
              <a:cs typeface="Arial"/>
            </a:endParaRPr>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5" name="Picture 4" descr="A white icon with a person holding books&#10;&#10;AI-generated content may be incorrect.">
            <a:extLst>
              <a:ext uri="{FF2B5EF4-FFF2-40B4-BE49-F238E27FC236}">
                <a16:creationId xmlns:a16="http://schemas.microsoft.com/office/drawing/2014/main" id="{FF1CCB5A-DB8C-5611-7D8A-A02214012258}"/>
              </a:ext>
            </a:extLst>
          </p:cNvPr>
          <p:cNvPicPr>
            <a:picLocks noChangeAspect="1"/>
          </p:cNvPicPr>
          <p:nvPr/>
        </p:nvPicPr>
        <p:blipFill>
          <a:blip r:embed="rId4"/>
          <a:stretch>
            <a:fillRect/>
          </a:stretch>
        </p:blipFill>
        <p:spPr>
          <a:xfrm>
            <a:off x="9910515" y="2430292"/>
            <a:ext cx="1418202" cy="1988677"/>
          </a:xfrm>
          <a:prstGeom prst="rect">
            <a:avLst/>
          </a:prstGeom>
        </p:spPr>
      </p:pic>
      <p:pic>
        <p:nvPicPr>
          <p:cNvPr id="3" name="Picture 2" descr="A yellow rectangular sign with a white text and a person&amp;#39;s face&#10;&#10;AI-generated content may be incorrect.">
            <a:extLst>
              <a:ext uri="{FF2B5EF4-FFF2-40B4-BE49-F238E27FC236}">
                <a16:creationId xmlns:a16="http://schemas.microsoft.com/office/drawing/2014/main" id="{290A06C7-B951-392A-2AC7-CF014252BA67}"/>
              </a:ext>
            </a:extLst>
          </p:cNvPr>
          <p:cNvPicPr>
            <a:picLocks noChangeAspect="1"/>
          </p:cNvPicPr>
          <p:nvPr/>
        </p:nvPicPr>
        <p:blipFill>
          <a:blip r:embed="rId5"/>
          <a:srcRect l="512" t="-243" r="256" b="189"/>
          <a:stretch>
            <a:fillRect/>
          </a:stretch>
        </p:blipFill>
        <p:spPr>
          <a:xfrm>
            <a:off x="6652451" y="2438965"/>
            <a:ext cx="1426336" cy="1991126"/>
          </a:xfrm>
          <a:prstGeom prst="rect">
            <a:avLst/>
          </a:prstGeom>
        </p:spPr>
      </p:pic>
      <p:pic>
        <p:nvPicPr>
          <p:cNvPr id="10" name="Picture 9" descr="A sign with a person reading a book and a satellite&#10;&#10;AI-generated content may be incorrect.">
            <a:extLst>
              <a:ext uri="{FF2B5EF4-FFF2-40B4-BE49-F238E27FC236}">
                <a16:creationId xmlns:a16="http://schemas.microsoft.com/office/drawing/2014/main" id="{A9B12669-D226-8C68-43E8-57746B8730B4}"/>
              </a:ext>
            </a:extLst>
          </p:cNvPr>
          <p:cNvPicPr>
            <a:picLocks noChangeAspect="1"/>
          </p:cNvPicPr>
          <p:nvPr/>
        </p:nvPicPr>
        <p:blipFill>
          <a:blip r:embed="rId6"/>
          <a:srcRect l="752" r="251" b="186"/>
          <a:stretch>
            <a:fillRect/>
          </a:stretch>
        </p:blipFill>
        <p:spPr>
          <a:xfrm>
            <a:off x="8283800" y="2440086"/>
            <a:ext cx="1428802" cy="1994763"/>
          </a:xfrm>
          <a:prstGeom prst="rect">
            <a:avLst/>
          </a:prstGeom>
        </p:spPr>
      </p:pic>
      <p:pic>
        <p:nvPicPr>
          <p:cNvPr id="4" name="Picture 3" descr="A sign with two people&#10;&#10;AI-generated content may be incorrect.">
            <a:extLst>
              <a:ext uri="{FF2B5EF4-FFF2-40B4-BE49-F238E27FC236}">
                <a16:creationId xmlns:a16="http://schemas.microsoft.com/office/drawing/2014/main" id="{3466E1F1-94A1-B487-067B-F4C5F30B72E5}"/>
              </a:ext>
            </a:extLst>
          </p:cNvPr>
          <p:cNvPicPr>
            <a:picLocks noChangeAspect="1"/>
          </p:cNvPicPr>
          <p:nvPr/>
        </p:nvPicPr>
        <p:blipFill>
          <a:blip r:embed="rId7"/>
          <a:srcRect l="2210" t="2173" r="-149" b="676"/>
          <a:stretch>
            <a:fillRect/>
          </a:stretch>
        </p:blipFill>
        <p:spPr>
          <a:xfrm>
            <a:off x="4936143" y="2435571"/>
            <a:ext cx="1501730" cy="1987335"/>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14</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35409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D9CF-0BBF-027B-F310-AF9FDE59D8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3C502B-CF0C-0124-B0A7-72FBF406F1BD}"/>
              </a:ext>
            </a:extLst>
          </p:cNvPr>
          <p:cNvSpPr>
            <a:spLocks noGrp="1"/>
          </p:cNvSpPr>
          <p:nvPr>
            <p:ph type="sldNum" sz="quarter" idx="12"/>
          </p:nvPr>
        </p:nvSpPr>
        <p:spPr/>
        <p:txBody>
          <a:bodyPr/>
          <a:lstStyle/>
          <a:p>
            <a:fld id="{B700715A-75CD-0942-A2C0-E097070BAE3D}" type="slidenum">
              <a:rPr lang="en-US" smtClean="0"/>
              <a:pPr/>
              <a:t>15</a:t>
            </a:fld>
            <a:endParaRPr lang="en-US"/>
          </a:p>
        </p:txBody>
      </p:sp>
      <p:sp>
        <p:nvSpPr>
          <p:cNvPr id="3" name="Title 2">
            <a:extLst>
              <a:ext uri="{FF2B5EF4-FFF2-40B4-BE49-F238E27FC236}">
                <a16:creationId xmlns:a16="http://schemas.microsoft.com/office/drawing/2014/main" id="{A3DEB77A-6A87-C60A-F2C6-D7122D73547B}"/>
              </a:ext>
            </a:extLst>
          </p:cNvPr>
          <p:cNvSpPr>
            <a:spLocks noGrp="1"/>
          </p:cNvSpPr>
          <p:nvPr>
            <p:ph type="title"/>
          </p:nvPr>
        </p:nvSpPr>
        <p:spPr>
          <a:xfrm>
            <a:off x="479425" y="488466"/>
            <a:ext cx="7220785" cy="651222"/>
          </a:xfrm>
        </p:spPr>
        <p:txBody>
          <a:bodyPr/>
          <a:lstStyle/>
          <a:p>
            <a:r>
              <a:rPr lang="en-GB"/>
              <a:t>...and what about the Global Goals?</a:t>
            </a:r>
          </a:p>
        </p:txBody>
      </p:sp>
      <p:sp>
        <p:nvSpPr>
          <p:cNvPr id="35" name="Text Placeholder 7">
            <a:extLst>
              <a:ext uri="{FF2B5EF4-FFF2-40B4-BE49-F238E27FC236}">
                <a16:creationId xmlns:a16="http://schemas.microsoft.com/office/drawing/2014/main" id="{111CC06A-ED41-82ED-4777-5C39523472EC}"/>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DFE66711-DAAC-9477-A6E8-45D143D9AC1A}"/>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grpSp>
        <p:nvGrpSpPr>
          <p:cNvPr id="4" name="Group 3">
            <a:extLst>
              <a:ext uri="{FF2B5EF4-FFF2-40B4-BE49-F238E27FC236}">
                <a16:creationId xmlns:a16="http://schemas.microsoft.com/office/drawing/2014/main" id="{105BA97A-0C3B-C515-335D-ABD9F6953CE4}"/>
              </a:ext>
            </a:extLst>
          </p:cNvPr>
          <p:cNvGrpSpPr/>
          <p:nvPr/>
        </p:nvGrpSpPr>
        <p:grpSpPr>
          <a:xfrm>
            <a:off x="1802469" y="2204185"/>
            <a:ext cx="9632343" cy="2386324"/>
            <a:chOff x="1843600" y="2204185"/>
            <a:chExt cx="9591212" cy="2448107"/>
          </a:xfrm>
        </p:grpSpPr>
        <p:sp>
          <p:nvSpPr>
            <p:cNvPr id="31" name="Rectangle 30">
              <a:extLst>
                <a:ext uri="{FF2B5EF4-FFF2-40B4-BE49-F238E27FC236}">
                  <a16:creationId xmlns:a16="http://schemas.microsoft.com/office/drawing/2014/main" id="{4A944B45-3FD9-ADBB-887B-068E96CE23DC}"/>
                </a:ext>
              </a:extLst>
            </p:cNvPr>
            <p:cNvSpPr/>
            <p:nvPr/>
          </p:nvSpPr>
          <p:spPr>
            <a:xfrm>
              <a:off x="1843600" y="2204185"/>
              <a:ext cx="1258603" cy="244810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2" name="Rectangle 31">
              <a:extLst>
                <a:ext uri="{FF2B5EF4-FFF2-40B4-BE49-F238E27FC236}">
                  <a16:creationId xmlns:a16="http://schemas.microsoft.com/office/drawing/2014/main" id="{66B994A0-249F-FA08-A5F5-7B84E094CAFF}"/>
                </a:ext>
              </a:extLst>
            </p:cNvPr>
            <p:cNvSpPr/>
            <p:nvPr/>
          </p:nvSpPr>
          <p:spPr>
            <a:xfrm>
              <a:off x="6627373" y="2204185"/>
              <a:ext cx="4807439" cy="244810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3" name="Rectangle 32">
              <a:extLst>
                <a:ext uri="{FF2B5EF4-FFF2-40B4-BE49-F238E27FC236}">
                  <a16:creationId xmlns:a16="http://schemas.microsoft.com/office/drawing/2014/main" id="{B1DB76DA-98AA-62D8-39BD-86DCC951B784}"/>
                </a:ext>
              </a:extLst>
            </p:cNvPr>
            <p:cNvSpPr/>
            <p:nvPr/>
          </p:nvSpPr>
          <p:spPr>
            <a:xfrm>
              <a:off x="4176891" y="3428999"/>
              <a:ext cx="2449615" cy="121037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grpSp>
      <p:sp>
        <p:nvSpPr>
          <p:cNvPr id="6" name="Rectangle 5">
            <a:extLst>
              <a:ext uri="{FF2B5EF4-FFF2-40B4-BE49-F238E27FC236}">
                <a16:creationId xmlns:a16="http://schemas.microsoft.com/office/drawing/2014/main" id="{1314EDEB-8030-23C4-C951-C8F38AC51B93}"/>
              </a:ext>
            </a:extLst>
          </p:cNvPr>
          <p:cNvSpPr/>
          <p:nvPr/>
        </p:nvSpPr>
        <p:spPr>
          <a:xfrm>
            <a:off x="3043440" y="2206906"/>
            <a:ext cx="1264000" cy="1175288"/>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1940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3770263"/>
          </a:xfrm>
          <a:prstGeom prst="rect">
            <a:avLst/>
          </a:prstGeom>
          <a:noFill/>
        </p:spPr>
        <p:txBody>
          <a:bodyPr wrap="square" lIns="0" tIns="0" rIns="0" bIns="0" rtlCol="0" anchor="t">
            <a:spAutoFit/>
          </a:bodyPr>
          <a:lstStyle/>
          <a:p>
            <a:pPr>
              <a:lnSpc>
                <a:spcPct val="200000"/>
              </a:lnSpc>
              <a:spcBef>
                <a:spcPts val="600"/>
              </a:spcBef>
              <a:spcAft>
                <a:spcPts val="1200"/>
              </a:spcAft>
            </a:pPr>
            <a:r>
              <a:rPr lang="en-GB" sz="2000"/>
              <a:t>Think back to what you have learnt about India, Assam, Ankita and the work of UNICEF and the Ethical Tea Partnership.</a:t>
            </a:r>
            <a:endParaRPr lang="en-GB" sz="2000">
              <a:cs typeface="Arial"/>
            </a:endParaRPr>
          </a:p>
          <a:p>
            <a:pPr marL="342900" indent="-342900">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endParaRPr lang="en-GB" sz="2000">
              <a:cs typeface="Arial"/>
            </a:endParaRP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endParaRPr lang="en-GB" sz="2000">
              <a:cs typeface="Arial"/>
            </a:endParaRPr>
          </a:p>
          <a:p>
            <a:pPr marL="342900" indent="-342900" algn="l">
              <a:spcBef>
                <a:spcPts val="600"/>
              </a:spcBef>
              <a:spcAft>
                <a:spcPts val="1200"/>
              </a:spcAft>
              <a:buClr>
                <a:srgbClr val="00AEEF"/>
              </a:buClr>
              <a:buFont typeface="Arial" panose="020B0604020202020204" pitchFamily="34" charset="0"/>
              <a:buChar char="•"/>
            </a:pPr>
            <a:endParaRPr lang="en-GB" sz="2000">
              <a:cs typeface="Arial"/>
            </a:endParaRPr>
          </a:p>
          <a:p>
            <a:pPr algn="l">
              <a:spcBef>
                <a:spcPts val="600"/>
              </a:spcBef>
            </a:pPr>
            <a:endParaRPr lang="en-GB" sz="2000">
              <a:cs typeface="Arial"/>
            </a:endParaRPr>
          </a:p>
          <a:p>
            <a:pPr marL="342900" indent="-342900">
              <a:spcBef>
                <a:spcPts val="600"/>
              </a:spcBef>
              <a:buFont typeface="Arial" panose="020B0604020202020204" pitchFamily="34" charset="0"/>
              <a:buChar char="•"/>
            </a:pPr>
            <a:endParaRPr lang="en-GB" sz="2000">
              <a:cs typeface="Arial"/>
            </a:endParaRPr>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18</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79425" y="1684338"/>
            <a:ext cx="5519738" cy="2108200"/>
          </a:xfrm>
        </p:spPr>
        <p:txBody>
          <a:bodyPr/>
          <a:lstStyle/>
          <a:p>
            <a:endParaRPr lang="en-GB" sz="1100">
              <a:cs typeface="Arial"/>
            </a:endParaRPr>
          </a:p>
          <a:p>
            <a:r>
              <a:rPr lang="en-GB">
                <a:cs typeface="Arial"/>
              </a:rPr>
              <a:t>What do you know about India? Why not read a book, such as </a:t>
            </a:r>
            <a:r>
              <a:rPr lang="en-GB" i="1">
                <a:cs typeface="Arial"/>
              </a:rPr>
              <a:t>India, Incredible India</a:t>
            </a:r>
            <a:r>
              <a:rPr lang="en-GB">
                <a:cs typeface="Arial"/>
              </a:rPr>
              <a:t> by Jasbinder </a:t>
            </a:r>
            <a:r>
              <a:rPr lang="en-GB" err="1">
                <a:cs typeface="Arial"/>
              </a:rPr>
              <a:t>Bilam</a:t>
            </a:r>
            <a:r>
              <a:rPr lang="en-GB">
                <a:cs typeface="Arial"/>
              </a:rPr>
              <a:t>, to learn more. Or watch some more videos from </a:t>
            </a:r>
            <a:r>
              <a:rPr lang="en-GB">
                <a:cs typeface="Arial"/>
                <a:hlinkClick r:id="rId3"/>
              </a:rPr>
              <a:t>UNICEF India</a:t>
            </a:r>
            <a:r>
              <a:rPr lang="en-GB">
                <a:cs typeface="Arial"/>
              </a:rPr>
              <a:t> and discuss what rights are being protected. What can you find out about children's lives in India?</a:t>
            </a:r>
          </a:p>
          <a:p>
            <a:endParaRPr lang="en-GB">
              <a:cs typeface="Arial"/>
            </a:endParaRPr>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94425" y="1684338"/>
            <a:ext cx="5519738" cy="2108200"/>
          </a:xfrm>
        </p:spPr>
        <p:txBody>
          <a:bodyPr/>
          <a:lstStyle/>
          <a:p>
            <a:endParaRPr lang="en-GB" sz="600">
              <a:cs typeface="Arial"/>
            </a:endParaRPr>
          </a:p>
          <a:p>
            <a:r>
              <a:rPr lang="en-GB">
                <a:cs typeface="Arial"/>
              </a:rPr>
              <a:t>Ask an adult to show you some of the boxes of tea from the staffroom or from home or visit your local supermarket. Does the tea box say whether the tea producer is part of the Ethical Tea Partnership or can you see a Fairtrade or Rainforest Alliance logo? Why is it important to make sure the people who grow the tea are treated fairly? </a:t>
            </a:r>
            <a:endParaRPr lang="en-GB"/>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3979863"/>
            <a:ext cx="5519738" cy="2106612"/>
          </a:xfrm>
        </p:spPr>
        <p:txBody>
          <a:bodyPr/>
          <a:lstStyle/>
          <a:p>
            <a:endParaRPr lang="en-GB" b="1">
              <a:cs typeface="Arial"/>
            </a:endParaRPr>
          </a:p>
          <a:p>
            <a:r>
              <a:rPr lang="en-GB">
                <a:cs typeface="Arial"/>
              </a:rPr>
              <a:t>Ankita is part of a girls' group in her tea estate. In many parts of the world, girls and boys are still given different opportunities. Can you think of ways boys and girls are sometimes treated differently? Why is it important to make sure all children are treated fairly? </a:t>
            </a:r>
            <a:endParaRPr lang="en-GB"/>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194425" y="3979863"/>
            <a:ext cx="5519738" cy="2106612"/>
          </a:xfrm>
        </p:spPr>
        <p:txBody>
          <a:bodyPr/>
          <a:lstStyle/>
          <a:p>
            <a:endParaRPr lang="en-GB">
              <a:cs typeface="Arial"/>
            </a:endParaRPr>
          </a:p>
          <a:p>
            <a:r>
              <a:rPr lang="en-GB">
                <a:cs typeface="Arial"/>
              </a:rPr>
              <a:t>Ankita wanted to do a computer class to develop her skills. Do you do any clubs in the evenings or at the weekends? What amazing skills do you have? You could create a display of all of the different activities your class or group do and your fabulous skills.</a:t>
            </a:r>
          </a:p>
          <a:p>
            <a:endParaRPr lang="en-GB" b="1">
              <a:cs typeface="Arial"/>
            </a:endParaRP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61124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19</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9425" y="1684338"/>
            <a:ext cx="5519738" cy="2108200"/>
          </a:xfrm>
        </p:spPr>
        <p:txBody>
          <a:bodyPr/>
          <a:lstStyle/>
          <a:p>
            <a:endParaRPr lang="en-GB">
              <a:cs typeface="Arial"/>
            </a:endParaRPr>
          </a:p>
          <a:p>
            <a:r>
              <a:rPr lang="en-GB">
                <a:cs typeface="Arial"/>
              </a:rPr>
              <a:t>Ankita faced barriers to accessing her right to education. Think about the different barriers she faced and how she overcame these barriers to achieve her goal. You could plot this out on a piece of paper and make links to CRC articles.</a:t>
            </a:r>
            <a:endParaRPr lang="en-US">
              <a:cs typeface="Arial"/>
            </a:endParaRPr>
          </a:p>
          <a:p>
            <a:endParaRPr lang="en-GB">
              <a:cs typeface="Arial"/>
            </a:endParaRPr>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94425" y="1684338"/>
            <a:ext cx="5519738" cy="2108200"/>
          </a:xfrm>
        </p:spPr>
        <p:txBody>
          <a:bodyPr/>
          <a:lstStyle/>
          <a:p>
            <a:endParaRPr lang="en-GB" b="1">
              <a:cs typeface="Arial"/>
            </a:endParaRPr>
          </a:p>
          <a:p>
            <a:r>
              <a:rPr lang="en-GB">
                <a:cs typeface="Arial"/>
              </a:rPr>
              <a:t>Ankita was part of a girls' group and also wanted to take part in computer lessons. What clubs or activities can you join at school? Does your school have pupils running or supporting the activities? Think about how you could be more involved or suggest a club that you would like to have in school. Create a proposal for a new club.</a:t>
            </a: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519738" cy="2106612"/>
          </a:xfrm>
        </p:spPr>
        <p:txBody>
          <a:bodyPr/>
          <a:lstStyle/>
          <a:p>
            <a:endParaRPr lang="en-GB" sz="1000">
              <a:cs typeface="Arial"/>
            </a:endParaRPr>
          </a:p>
          <a:p>
            <a:r>
              <a:rPr lang="en-GB">
                <a:cs typeface="Arial"/>
              </a:rPr>
              <a:t>Ankita is part of a girl's group in her tea estate. In many parts of the world, girls still face discrimination and need extra support to achieve their goals (equity). </a:t>
            </a:r>
            <a:r>
              <a:rPr lang="en-GB">
                <a:ea typeface="+mn-lt"/>
                <a:cs typeface="+mn-lt"/>
              </a:rPr>
              <a:t>Find out about some amazing women that have overcome challenges to achieve fantastic things.</a:t>
            </a:r>
            <a:r>
              <a:rPr lang="en-GB">
                <a:cs typeface="Arial"/>
              </a:rPr>
              <a:t> Discuss some ideas to mark International Women's Day on 8th March.</a:t>
            </a: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94425" y="3979863"/>
            <a:ext cx="5519738" cy="2106612"/>
          </a:xfrm>
        </p:spPr>
        <p:txBody>
          <a:bodyPr/>
          <a:lstStyle/>
          <a:p>
            <a:endParaRPr lang="en-GB" sz="1000">
              <a:cs typeface="Arial"/>
            </a:endParaRPr>
          </a:p>
          <a:p>
            <a:r>
              <a:rPr lang="en-GB">
                <a:cs typeface="Arial"/>
              </a:rPr>
              <a:t>Antika had to have an identity document (ID) to get a bank account. Talk about identity documents, what they are e.g. passports, birth certificates, and why they are important. Create your own ID document by drawing a self-portrait and adding things that are important to you such as family/carers/friends, special items and places. </a:t>
            </a:r>
            <a:endParaRPr lang="en-US">
              <a:cs typeface="Arial"/>
            </a:endParaRPr>
          </a:p>
          <a:p>
            <a:endParaRPr lang="en-GB" b="1">
              <a:cs typeface="Arial"/>
            </a:endParaRPr>
          </a:p>
        </p:txBody>
      </p:sp>
    </p:spTree>
    <p:extLst>
      <p:ext uri="{BB962C8B-B14F-4D97-AF65-F5344CB8AC3E}">
        <p14:creationId xmlns:p14="http://schemas.microsoft.com/office/powerpoint/2010/main" val="248159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46846" y="4063644"/>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46847" y="4613386"/>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46846" y="5143814"/>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20</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9425" y="1508529"/>
            <a:ext cx="5576226" cy="2283811"/>
          </a:xfrm>
        </p:spPr>
        <p:txBody>
          <a:bodyPr/>
          <a:lstStyle/>
          <a:p>
            <a:endParaRPr lang="en-GB"/>
          </a:p>
          <a:p>
            <a:r>
              <a:rPr lang="en-GB"/>
              <a:t>Find</a:t>
            </a:r>
            <a:r>
              <a:rPr lang="en-GB">
                <a:cs typeface="Arial"/>
              </a:rPr>
              <a:t> out more about the </a:t>
            </a:r>
            <a:r>
              <a:rPr lang="en-GB">
                <a:cs typeface="Arial"/>
                <a:hlinkClick r:id="rId3"/>
              </a:rPr>
              <a:t>Ethical Tea Partnership</a:t>
            </a:r>
            <a:r>
              <a:rPr lang="en-GB">
                <a:cs typeface="Arial"/>
              </a:rPr>
              <a:t>. What does it aim to do and how does this support children’s rights? How is this different to Fair Trade or the Rainforest Alliance? You could create a table to compare and contrast the different schemes and then think about how to encourage people to be aware of them when they buy tea. </a:t>
            </a:r>
            <a:endParaRPr lang="en-US">
              <a:cs typeface="Arial"/>
            </a:endParaRPr>
          </a:p>
          <a:p>
            <a:endParaRPr lang="en-GB" b="1">
              <a:cs typeface="Arial"/>
            </a:endParaRP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01972" y="1508686"/>
            <a:ext cx="5740499" cy="2283654"/>
          </a:xfrm>
        </p:spPr>
        <p:txBody>
          <a:bodyPr/>
          <a:lstStyle/>
          <a:p>
            <a:endParaRPr lang="en-GB" b="1">
              <a:cs typeface="Arial"/>
            </a:endParaRPr>
          </a:p>
          <a:p>
            <a:r>
              <a:rPr lang="en-GB">
                <a:cs typeface="Arial"/>
              </a:rPr>
              <a:t>Ankita was part of a girl's club in her tea estate, linked to Article 15. Survey your friends to see if there is a club that they would like to see in school. Come up with a proposal for a club, including any relevant details on potential barriers to overcome, funding, venues, staffing, accessibility, equity etc. Pitch your idea to your duty bearers and see if you can get your club up and running.</a:t>
            </a: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3979666"/>
            <a:ext cx="5557640" cy="2348860"/>
          </a:xfrm>
        </p:spPr>
        <p:txBody>
          <a:bodyPr/>
          <a:lstStyle/>
          <a:p>
            <a:endParaRPr lang="en-GB"/>
          </a:p>
          <a:p>
            <a:r>
              <a:rPr lang="en-GB"/>
              <a:t>Why</a:t>
            </a:r>
            <a:r>
              <a:rPr lang="en-GB">
                <a:cs typeface="Arial"/>
              </a:rPr>
              <a:t> do you think there is a girl's club in the Tea Estates? Read about </a:t>
            </a:r>
            <a:r>
              <a:rPr lang="en-GB">
                <a:cs typeface="Arial"/>
                <a:hlinkClick r:id="rId4"/>
              </a:rPr>
              <a:t>UNICEF’s work on gender equality</a:t>
            </a:r>
            <a:r>
              <a:rPr lang="en-GB">
                <a:cs typeface="Arial"/>
              </a:rPr>
              <a:t> and then discuss why this is particularly important during the teen years. Think about Article 2 and discuss or write about how we can support all children and young people to achieve their potential. </a:t>
            </a:r>
            <a:endParaRPr lang="en-GB"/>
          </a:p>
          <a:p>
            <a:endParaRPr lang="en-GB">
              <a:cs typeface="Arial"/>
            </a:endParaRPr>
          </a:p>
          <a:p>
            <a:endParaRPr lang="en-GB" b="1">
              <a:cs typeface="Arial"/>
            </a:endParaRP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38669" y="3979666"/>
            <a:ext cx="5566934" cy="2348860"/>
          </a:xfrm>
        </p:spPr>
        <p:txBody>
          <a:bodyPr/>
          <a:lstStyle/>
          <a:p>
            <a:r>
              <a:rPr lang="en-GB">
                <a:cs typeface="Arial"/>
              </a:rPr>
              <a:t>Article 28 says that primary education should be</a:t>
            </a:r>
            <a:r>
              <a:rPr lang="en-GB" b="1">
                <a:cs typeface="Arial"/>
              </a:rPr>
              <a:t> free and compulsory</a:t>
            </a:r>
            <a:r>
              <a:rPr lang="en-GB">
                <a:cs typeface="Arial"/>
              </a:rPr>
              <a:t>, but that secondary education should be </a:t>
            </a:r>
            <a:r>
              <a:rPr lang="en-GB" b="1">
                <a:cs typeface="Arial"/>
              </a:rPr>
              <a:t>available </a:t>
            </a:r>
            <a:r>
              <a:rPr lang="en-GB" b="1">
                <a:ea typeface="+mn-lt"/>
                <a:cs typeface="+mn-lt"/>
              </a:rPr>
              <a:t>and accessible</a:t>
            </a:r>
            <a:r>
              <a:rPr lang="en-GB">
                <a:ea typeface="+mn-lt"/>
                <a:cs typeface="+mn-lt"/>
              </a:rPr>
              <a:t> to every child, with financial assistance available in case of need.</a:t>
            </a:r>
            <a:r>
              <a:rPr lang="en-GB">
                <a:cs typeface="Arial"/>
              </a:rPr>
              <a:t> UNICEF and ETP's programme supported Ankita to access education through a scholarship fund. Find out more about how many children across the world </a:t>
            </a:r>
            <a:r>
              <a:rPr lang="en-GB">
                <a:cs typeface="Arial"/>
                <a:hlinkClick r:id="rId5"/>
              </a:rPr>
              <a:t>access secondary education</a:t>
            </a:r>
            <a:r>
              <a:rPr lang="en-GB">
                <a:cs typeface="Arial"/>
              </a:rPr>
              <a:t> and think about how you could campaign for access to be increased. </a:t>
            </a:r>
            <a:endParaRPr lang="en-GB" b="1">
              <a:cs typeface="Arial"/>
            </a:endParaRP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609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21</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endParaRPr lang="en-GB" sz="2000" b="1">
              <a:solidFill>
                <a:schemeClr val="accent1"/>
              </a:solidFill>
              <a:cs typeface="Arial"/>
            </a:endParaRPr>
          </a:p>
          <a:p>
            <a:pPr>
              <a:spcBef>
                <a:spcPts val="600"/>
              </a:spcBef>
            </a:pPr>
            <a:r>
              <a:rPr lang="en-GB" sz="1600">
                <a:solidFill>
                  <a:schemeClr val="tx1"/>
                </a:solidFill>
              </a:rPr>
              <a:t>Set up an Article 2 group and decide on a campaign that focuses on one aspect of the protected characteristics. You might want to focus on gender equality as March 8th is International Women's Day.</a:t>
            </a:r>
            <a:endParaRPr lang="en-GB" sz="1600">
              <a:solidFill>
                <a:schemeClr val="tx1"/>
              </a:solidFill>
              <a:cs typeface="Arial"/>
            </a:endParaRPr>
          </a:p>
          <a:p>
            <a:pPr>
              <a:spcBef>
                <a:spcPts val="600"/>
              </a:spcBef>
            </a:pPr>
            <a:endParaRPr lang="en-GB" sz="1600">
              <a:solidFill>
                <a:schemeClr val="tx1"/>
              </a:solidFill>
              <a:latin typeface="+mj-lt"/>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Get creative</a:t>
            </a:r>
          </a:p>
          <a:p>
            <a:pPr>
              <a:spcBef>
                <a:spcPts val="600"/>
              </a:spcBef>
            </a:pPr>
            <a:r>
              <a:rPr lang="en-GB" sz="1600">
                <a:solidFill>
                  <a:schemeClr val="tx1"/>
                </a:solidFill>
              </a:rPr>
              <a:t>Draw a teacup or mug and decorate this to show what you have learned about Ankita</a:t>
            </a:r>
            <a:r>
              <a:rPr lang="en-US" sz="1600">
                <a:solidFill>
                  <a:schemeClr val="tx1"/>
                </a:solidFill>
              </a:rPr>
              <a:t> and UNICEF's work with Ethical Tea Partnership</a:t>
            </a:r>
            <a:r>
              <a:rPr lang="en-GB" sz="1600">
                <a:solidFill>
                  <a:schemeClr val="tx1"/>
                </a:solidFill>
              </a:rPr>
              <a:t>. Add this to your Rights Around the World display.</a:t>
            </a:r>
            <a:endParaRPr lang="en-GB" sz="1600">
              <a:solidFill>
                <a:schemeClr val="tx1"/>
              </a:solidFill>
              <a:cs typeface="Arial"/>
            </a:endParaRPr>
          </a:p>
          <a:p>
            <a:pPr>
              <a:spcBef>
                <a:spcPts val="600"/>
              </a:spcBef>
            </a:pPr>
            <a:endParaRPr lang="en-GB" sz="1600">
              <a:solidFill>
                <a:schemeClr val="tx1"/>
              </a:solidFill>
              <a:latin typeface="+mj-lt"/>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600"/>
              </a:spcBef>
            </a:pPr>
            <a:r>
              <a:rPr lang="en-GB" sz="1600">
                <a:solidFill>
                  <a:schemeClr val="tx1"/>
                </a:solidFill>
              </a:rPr>
              <a:t>Create a page on Assam in your Rights Around the World passport. Include a fact file on the situation in the case study and any actions you took as a result of your learning. </a:t>
            </a:r>
            <a:endParaRPr lang="en-GB" sz="1600">
              <a:solidFill>
                <a:schemeClr val="tx1"/>
              </a:solidFill>
              <a:cs typeface="Arial"/>
            </a:endParaRPr>
          </a:p>
          <a:p>
            <a:pPr>
              <a:spcBef>
                <a:spcPts val="600"/>
              </a:spcBef>
            </a:pPr>
            <a:endParaRPr lang="en-GB" sz="1600">
              <a:solidFill>
                <a:schemeClr val="tx1"/>
              </a:solidFill>
              <a:latin typeface="+mj-lt"/>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59DEB-D217-A2C1-7D41-801FCFE2CF3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230373-CDE7-6AA1-79F2-202D8BBB6F50}"/>
              </a:ext>
            </a:extLst>
          </p:cNvPr>
          <p:cNvSpPr>
            <a:spLocks noGrp="1"/>
          </p:cNvSpPr>
          <p:nvPr>
            <p:ph type="sldNum" sz="quarter" idx="12"/>
          </p:nvPr>
        </p:nvSpPr>
        <p:spPr/>
        <p:txBody>
          <a:bodyPr/>
          <a:lstStyle/>
          <a:p>
            <a:fld id="{B700715A-75CD-0942-A2C0-E097070BAE3D}" type="slidenum">
              <a:rPr lang="en-US" smtClean="0"/>
              <a:pPr/>
              <a:t>22</a:t>
            </a:fld>
            <a:endParaRPr lang="en-US"/>
          </a:p>
        </p:txBody>
      </p:sp>
      <p:sp>
        <p:nvSpPr>
          <p:cNvPr id="3" name="Title 2">
            <a:extLst>
              <a:ext uri="{FF2B5EF4-FFF2-40B4-BE49-F238E27FC236}">
                <a16:creationId xmlns:a16="http://schemas.microsoft.com/office/drawing/2014/main" id="{16206CC0-89C1-6819-3466-6BFBBF0B280B}"/>
              </a:ext>
            </a:extLst>
          </p:cNvPr>
          <p:cNvSpPr>
            <a:spLocks noGrp="1"/>
          </p:cNvSpPr>
          <p:nvPr>
            <p:ph type="title"/>
          </p:nvPr>
        </p:nvSpPr>
        <p:spPr>
          <a:xfrm>
            <a:off x="541209" y="529655"/>
            <a:ext cx="2151501" cy="579142"/>
          </a:xfrm>
        </p:spPr>
        <p:txBody>
          <a:bodyPr/>
          <a:lstStyle/>
          <a:p>
            <a:r>
              <a:rPr lang="en-GB"/>
              <a:t>Glossary</a:t>
            </a:r>
            <a:endParaRPr lang="en-US"/>
          </a:p>
        </p:txBody>
      </p:sp>
      <p:sp>
        <p:nvSpPr>
          <p:cNvPr id="5" name="TextBox 4">
            <a:extLst>
              <a:ext uri="{FF2B5EF4-FFF2-40B4-BE49-F238E27FC236}">
                <a16:creationId xmlns:a16="http://schemas.microsoft.com/office/drawing/2014/main" id="{20B904CA-8BEC-3AEE-8A67-BD96D47279F8}"/>
              </a:ext>
            </a:extLst>
          </p:cNvPr>
          <p:cNvSpPr txBox="1"/>
          <p:nvPr/>
        </p:nvSpPr>
        <p:spPr>
          <a:xfrm>
            <a:off x="561528" y="1553190"/>
            <a:ext cx="11196000" cy="4518000"/>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marL="285750" indent="-285750">
              <a:buFont typeface="Arial"/>
              <a:buChar char="•"/>
            </a:pPr>
            <a:r>
              <a:rPr lang="en-GB">
                <a:ea typeface="+mn-lt"/>
                <a:cs typeface="+mn-lt"/>
              </a:rPr>
              <a:t>Ethical: What is morally right. Acting in a way that treats people and the environment well.</a:t>
            </a:r>
            <a:endParaRPr lang="en-GB" sz="2400">
              <a:ea typeface="+mn-lt"/>
              <a:cs typeface="+mn-lt"/>
            </a:endParaRPr>
          </a:p>
          <a:p>
            <a:pPr marL="285750" indent="-285750">
              <a:buFont typeface="Arial"/>
              <a:buChar char="•"/>
            </a:pPr>
            <a:endParaRPr lang="en-GB">
              <a:ea typeface="+mn-lt"/>
              <a:cs typeface="+mn-lt"/>
            </a:endParaRPr>
          </a:p>
          <a:p>
            <a:pPr marL="285750" indent="-285750">
              <a:buFont typeface="Arial"/>
              <a:buChar char="•"/>
            </a:pPr>
            <a:r>
              <a:rPr lang="en-GB">
                <a:ea typeface="+mn-lt"/>
                <a:cs typeface="+mn-lt"/>
              </a:rPr>
              <a:t>Tea garden: A place where tea plants are grown and people work picking the leaves. </a:t>
            </a:r>
            <a:endParaRPr lang="en-GB" sz="2400">
              <a:ea typeface="+mn-lt"/>
              <a:cs typeface="+mn-lt"/>
            </a:endParaRPr>
          </a:p>
          <a:p>
            <a:pPr marL="285750" indent="-285750">
              <a:buFont typeface="Arial"/>
              <a:buChar char="•"/>
            </a:pPr>
            <a:endParaRPr lang="en-GB">
              <a:ea typeface="+mn-lt"/>
              <a:cs typeface="+mn-lt"/>
            </a:endParaRPr>
          </a:p>
          <a:p>
            <a:pPr marL="285750" indent="-285750">
              <a:buFont typeface="Arial"/>
              <a:buChar char="•"/>
            </a:pPr>
            <a:r>
              <a:rPr lang="en-GB">
                <a:ea typeface="+mn-lt"/>
                <a:cs typeface="+mn-lt"/>
              </a:rPr>
              <a:t>Tea estate: The tea gardens and surrounding areas where the people who work in the tea gardens live their lives.</a:t>
            </a:r>
            <a:endParaRPr lang="en-GB" sz="2400">
              <a:ea typeface="+mn-lt"/>
              <a:cs typeface="+mn-lt"/>
            </a:endParaRPr>
          </a:p>
          <a:p>
            <a:pPr marL="285750" indent="-285750">
              <a:buFont typeface="Arial"/>
              <a:buChar char="•"/>
            </a:pPr>
            <a:endParaRPr lang="en-GB">
              <a:ea typeface="+mn-lt"/>
              <a:cs typeface="+mn-lt"/>
            </a:endParaRPr>
          </a:p>
          <a:p>
            <a:pPr marL="285750" indent="-285750">
              <a:buFont typeface="Arial"/>
              <a:buChar char="•"/>
            </a:pPr>
            <a:r>
              <a:rPr lang="en-GB">
                <a:ea typeface="+mn-lt"/>
                <a:cs typeface="+mn-lt"/>
              </a:rPr>
              <a:t>Equity: When things are fair, and all people have the same opportunities as others.</a:t>
            </a:r>
            <a:endParaRPr lang="en-GB" sz="2400">
              <a:cs typeface="Arial" panose="020B0604020202020204"/>
            </a:endParaRPr>
          </a:p>
          <a:p>
            <a:pPr marL="285750" indent="-285750">
              <a:buFont typeface="Arial"/>
              <a:buChar char="•"/>
            </a:pPr>
            <a:endParaRPr lang="en-GB">
              <a:ea typeface="+mn-lt"/>
              <a:cs typeface="+mn-lt"/>
            </a:endParaRPr>
          </a:p>
          <a:p>
            <a:pPr marL="285750" indent="-285750">
              <a:buFont typeface="Arial"/>
              <a:buChar char="•"/>
            </a:pPr>
            <a:r>
              <a:rPr lang="en-GB">
                <a:ea typeface="+mn-lt"/>
                <a:cs typeface="+mn-lt"/>
              </a:rPr>
              <a:t>Financial literacy: Understanding money - how to earn, spend, save, and manage it wisely so you can make good decisions in life.</a:t>
            </a:r>
            <a:endParaRPr lang="en-GB" sz="2400">
              <a:cs typeface="Arial" panose="020B0604020202020204"/>
            </a:endParaRPr>
          </a:p>
          <a:p>
            <a:pPr marL="285750" indent="-285750">
              <a:buFont typeface="Arial"/>
              <a:buChar char="•"/>
            </a:pPr>
            <a:endParaRPr lang="en-GB">
              <a:ea typeface="+mn-lt"/>
              <a:cs typeface="+mn-lt"/>
            </a:endParaRPr>
          </a:p>
          <a:p>
            <a:pPr marL="285750" indent="-285750">
              <a:buFont typeface="Arial"/>
              <a:buChar char="•"/>
            </a:pPr>
            <a:r>
              <a:rPr lang="en-GB">
                <a:ea typeface="+mn-lt"/>
                <a:cs typeface="+mn-lt"/>
              </a:rPr>
              <a:t>Scholarship: Money or support given to help someone go to school, college, or learn new skills, especially if they wouldn’t be able to afford it otherwise.</a:t>
            </a:r>
            <a:endParaRPr lang="en-GB">
              <a:cs typeface="Arial" panose="020B0604020202020204"/>
            </a:endParaRPr>
          </a:p>
          <a:p>
            <a:pPr marL="285750" indent="-285750">
              <a:spcBef>
                <a:spcPts val="900"/>
              </a:spcBef>
              <a:spcAft>
                <a:spcPts val="1200"/>
              </a:spcAft>
              <a:buFont typeface="Arial"/>
              <a:buChar char="•"/>
            </a:pPr>
            <a:endParaRPr lang="en-GB" sz="1400">
              <a:cs typeface="Arial"/>
            </a:endParaRPr>
          </a:p>
          <a:p>
            <a:pPr marL="285750" indent="-285750">
              <a:spcBef>
                <a:spcPts val="900"/>
              </a:spcBef>
              <a:spcAft>
                <a:spcPts val="1200"/>
              </a:spcAft>
              <a:buFont typeface="Arial"/>
              <a:buChar char="•"/>
            </a:pPr>
            <a:endParaRPr lang="en-GB" sz="1400">
              <a:cs typeface="Arial"/>
            </a:endParaRPr>
          </a:p>
        </p:txBody>
      </p:sp>
    </p:spTree>
    <p:extLst>
      <p:ext uri="{BB962C8B-B14F-4D97-AF65-F5344CB8AC3E}">
        <p14:creationId xmlns:p14="http://schemas.microsoft.com/office/powerpoint/2010/main" val="1456584356"/>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19BA64F-683A-EDC9-2A36-42B3F8E3C8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878" y="5582653"/>
            <a:ext cx="804645" cy="804645"/>
          </a:xfrm>
          <a:prstGeom prst="rect">
            <a:avLst/>
          </a:prstGeom>
        </p:spPr>
      </p:pic>
      <p:sp>
        <p:nvSpPr>
          <p:cNvPr id="2" name="Rounded Rectangle 47">
            <a:extLst>
              <a:ext uri="{FF2B5EF4-FFF2-40B4-BE49-F238E27FC236}">
                <a16:creationId xmlns:a16="http://schemas.microsoft.com/office/drawing/2014/main" id="{001ACD8B-F421-189D-9A62-1746C9EC3571}"/>
              </a:ext>
            </a:extLst>
          </p:cNvPr>
          <p:cNvSpPr/>
          <p:nvPr/>
        </p:nvSpPr>
        <p:spPr>
          <a:xfrm>
            <a:off x="1197579" y="1646357"/>
            <a:ext cx="9815351" cy="393034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1200"/>
              </a:spcBef>
              <a:spcAft>
                <a:spcPts val="1200"/>
              </a:spcAft>
            </a:pPr>
            <a:r>
              <a:rPr lang="en-US">
                <a:solidFill>
                  <a:srgbClr val="0F0A07"/>
                </a:solidFill>
                <a:latin typeface="Arial"/>
                <a:cs typeface="Arial"/>
              </a:rPr>
              <a:t>The next Rights Around the World Resource will be shared on April 16th 2026.</a:t>
            </a:r>
            <a:br>
              <a:rPr lang="en-US">
                <a:latin typeface="Arial"/>
                <a:cs typeface="Arial"/>
              </a:rPr>
            </a:br>
            <a:br>
              <a:rPr lang="en-US">
                <a:latin typeface="Arial"/>
                <a:cs typeface="Arial"/>
              </a:rPr>
            </a:br>
            <a:r>
              <a:rPr lang="en-US">
                <a:solidFill>
                  <a:srgbClr val="0F0A07"/>
                </a:solidFill>
                <a:latin typeface="Arial"/>
                <a:cs typeface="Arial"/>
              </a:rPr>
              <a:t>If you have enjoyed using this resource, you may also enjoy using UNICEF UK's </a:t>
            </a:r>
            <a:r>
              <a:rPr lang="en-US" err="1">
                <a:solidFill>
                  <a:srgbClr val="0F0A07"/>
                </a:solidFill>
                <a:latin typeface="Arial"/>
                <a:cs typeface="Arial"/>
              </a:rPr>
              <a:t>OutRight</a:t>
            </a:r>
            <a:r>
              <a:rPr lang="en-US">
                <a:solidFill>
                  <a:srgbClr val="0F0A07"/>
                </a:solidFill>
                <a:latin typeface="Arial"/>
                <a:cs typeface="Arial"/>
              </a:rPr>
              <a:t> resources. </a:t>
            </a:r>
            <a:r>
              <a:rPr lang="en-US" err="1">
                <a:solidFill>
                  <a:srgbClr val="0F0A07"/>
                </a:solidFill>
                <a:latin typeface="Arial"/>
                <a:cs typeface="Arial"/>
              </a:rPr>
              <a:t>OutRight's</a:t>
            </a:r>
            <a:r>
              <a:rPr lang="en-US">
                <a:solidFill>
                  <a:srgbClr val="0F0A07"/>
                </a:solidFill>
                <a:latin typeface="Arial"/>
                <a:cs typeface="Arial"/>
              </a:rPr>
              <a:t> latest focus is on International Aid. Children and young people will develop their understanding of their rights, international aid </a:t>
            </a:r>
            <a:r>
              <a:rPr lang="en-US" b="0" i="0" u="none" strike="noStrike">
                <a:solidFill>
                  <a:srgbClr val="0F0A07"/>
                </a:solidFill>
                <a:effectLst/>
                <a:latin typeface="Arial"/>
                <a:cs typeface="Arial"/>
              </a:rPr>
              <a:t>and </a:t>
            </a:r>
            <a:r>
              <a:rPr lang="en-US">
                <a:solidFill>
                  <a:srgbClr val="0F0A07"/>
                </a:solidFill>
                <a:latin typeface="Arial"/>
                <a:cs typeface="Arial"/>
              </a:rPr>
              <a:t>why it </a:t>
            </a:r>
            <a:r>
              <a:rPr lang="en-US" b="0" i="0" u="none" strike="noStrike">
                <a:solidFill>
                  <a:srgbClr val="0F0A07"/>
                </a:solidFill>
                <a:effectLst/>
                <a:latin typeface="Arial"/>
                <a:cs typeface="Arial"/>
              </a:rPr>
              <a:t>is </a:t>
            </a:r>
            <a:r>
              <a:rPr lang="en-US">
                <a:solidFill>
                  <a:srgbClr val="0F0A07"/>
                </a:solidFill>
                <a:latin typeface="Arial"/>
                <a:cs typeface="Arial"/>
              </a:rPr>
              <a:t>an important part </a:t>
            </a:r>
            <a:r>
              <a:rPr lang="en-US" b="0" i="0" u="none" strike="noStrike">
                <a:solidFill>
                  <a:srgbClr val="0F0A07"/>
                </a:solidFill>
                <a:effectLst/>
                <a:latin typeface="Arial"/>
                <a:cs typeface="Arial"/>
              </a:rPr>
              <a:t>of </a:t>
            </a:r>
            <a:r>
              <a:rPr lang="en-US">
                <a:solidFill>
                  <a:srgbClr val="0F0A07"/>
                </a:solidFill>
                <a:latin typeface="Arial"/>
                <a:cs typeface="Arial"/>
              </a:rPr>
              <a:t>being </a:t>
            </a:r>
            <a:r>
              <a:rPr lang="en-US" b="0" i="0" u="none" strike="noStrike">
                <a:solidFill>
                  <a:srgbClr val="0F0A07"/>
                </a:solidFill>
                <a:effectLst/>
                <a:latin typeface="Arial"/>
                <a:cs typeface="Arial"/>
              </a:rPr>
              <a:t>a </a:t>
            </a:r>
            <a:r>
              <a:rPr lang="en-US">
                <a:solidFill>
                  <a:srgbClr val="0F0A07"/>
                </a:solidFill>
                <a:latin typeface="Arial"/>
                <a:cs typeface="Arial"/>
              </a:rPr>
              <a:t>global citizen. We’ll learn about the impact that international aid can have on both climate change and education globally. </a:t>
            </a:r>
          </a:p>
          <a:p>
            <a:pPr>
              <a:spcBef>
                <a:spcPts val="1200"/>
              </a:spcBef>
              <a:spcAft>
                <a:spcPts val="1200"/>
              </a:spcAft>
            </a:pPr>
            <a:r>
              <a:rPr lang="en-US">
                <a:solidFill>
                  <a:srgbClr val="0F0A07"/>
                </a:solidFill>
                <a:latin typeface="Arial"/>
                <a:cs typeface="Arial"/>
              </a:rPr>
              <a:t>You can use </a:t>
            </a:r>
            <a:r>
              <a:rPr lang="en-US" err="1">
                <a:solidFill>
                  <a:srgbClr val="0F0A07"/>
                </a:solidFill>
                <a:latin typeface="Arial"/>
                <a:cs typeface="Arial"/>
              </a:rPr>
              <a:t>OutRight</a:t>
            </a:r>
            <a:r>
              <a:rPr lang="en-US">
                <a:solidFill>
                  <a:srgbClr val="0F0A07"/>
                </a:solidFill>
                <a:latin typeface="Arial"/>
                <a:cs typeface="Arial"/>
              </a:rPr>
              <a:t> as evidence in your RRSA accreditation journey, and you’ll receive support and additional resources along </a:t>
            </a:r>
            <a:r>
              <a:rPr lang="en-US" b="0" i="0" u="none" strike="noStrike">
                <a:solidFill>
                  <a:srgbClr val="0F0A07"/>
                </a:solidFill>
                <a:effectLst/>
                <a:latin typeface="Arial"/>
                <a:cs typeface="Arial"/>
              </a:rPr>
              <a:t>the </a:t>
            </a:r>
            <a:r>
              <a:rPr lang="en-US">
                <a:solidFill>
                  <a:srgbClr val="0F0A07"/>
                </a:solidFill>
                <a:latin typeface="Arial"/>
                <a:cs typeface="Arial"/>
              </a:rPr>
              <a:t>way. </a:t>
            </a:r>
          </a:p>
          <a:p>
            <a:pPr>
              <a:spcBef>
                <a:spcPts val="1200"/>
              </a:spcBef>
              <a:spcAft>
                <a:spcPts val="1200"/>
              </a:spcAft>
            </a:pPr>
            <a:r>
              <a:rPr lang="en-US" u="sng">
                <a:solidFill>
                  <a:srgbClr val="0F0A07"/>
                </a:solidFill>
                <a:latin typeface="Arial"/>
                <a:cs typeface="Arial"/>
                <a:hlinkClick r:id="rId8"/>
              </a:rPr>
              <a:t>https://www.unicef.org</a:t>
            </a:r>
            <a:r>
              <a:rPr lang="en-US" b="0" i="0" u="sng" strike="noStrike">
                <a:solidFill>
                  <a:srgbClr val="0F0A07"/>
                </a:solidFill>
                <a:effectLst/>
                <a:latin typeface="Arial"/>
                <a:cs typeface="Arial"/>
                <a:hlinkClick r:id="rId8"/>
              </a:rPr>
              <a:t>.</a:t>
            </a:r>
            <a:r>
              <a:rPr lang="en-US" u="sng">
                <a:solidFill>
                  <a:srgbClr val="0F0A07"/>
                </a:solidFill>
                <a:latin typeface="Arial"/>
                <a:cs typeface="Arial"/>
                <a:hlinkClick r:id="rId8"/>
              </a:rPr>
              <a:t>uk/rights-respecting-schools/resources/teaching-resources/outright/</a:t>
            </a:r>
            <a:endParaRPr lang="en-GB"/>
          </a:p>
        </p:txBody>
      </p:sp>
    </p:spTree>
    <p:extLst>
      <p:ext uri="{BB962C8B-B14F-4D97-AF65-F5344CB8AC3E}">
        <p14:creationId xmlns:p14="http://schemas.microsoft.com/office/powerpoint/2010/main" val="281180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842851" y="1491916"/>
            <a:ext cx="8548682" cy="5085684"/>
            <a:chOff x="2365940" y="1543224"/>
            <a:chExt cx="7502503" cy="4463304"/>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40" y="1813909"/>
              <a:ext cx="6839324" cy="4192619"/>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52" y="3319222"/>
              <a:ext cx="1377489" cy="2433163"/>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49" y="2087603"/>
              <a:ext cx="1535389" cy="1506816"/>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8630409" y="3511583"/>
            <a:ext cx="2532019"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Assam, India</a:t>
            </a:r>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8072871" y="3538959"/>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3D8E4-4139-EA45-FF00-CE8D43C962C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AB9FFA5-975E-CD62-1BE4-892475D12690}"/>
              </a:ext>
            </a:extLst>
          </p:cNvPr>
          <p:cNvGrpSpPr/>
          <p:nvPr/>
        </p:nvGrpSpPr>
        <p:grpSpPr>
          <a:xfrm>
            <a:off x="6980509" y="115213"/>
            <a:ext cx="3495808" cy="3495811"/>
            <a:chOff x="7140535" y="287892"/>
            <a:chExt cx="3016881" cy="3016884"/>
          </a:xfrm>
        </p:grpSpPr>
        <p:grpSp>
          <p:nvGrpSpPr>
            <p:cNvPr id="39" name="Group 38">
              <a:extLst>
                <a:ext uri="{FF2B5EF4-FFF2-40B4-BE49-F238E27FC236}">
                  <a16:creationId xmlns:a16="http://schemas.microsoft.com/office/drawing/2014/main" id="{E949ED6E-57C9-C777-C8B7-2CAE702289AE}"/>
                </a:ext>
              </a:extLst>
            </p:cNvPr>
            <p:cNvGrpSpPr/>
            <p:nvPr/>
          </p:nvGrpSpPr>
          <p:grpSpPr>
            <a:xfrm>
              <a:off x="7140535" y="287892"/>
              <a:ext cx="3016881" cy="3016884"/>
              <a:chOff x="5717411" y="2589194"/>
              <a:chExt cx="2810577" cy="2810578"/>
            </a:xfrm>
          </p:grpSpPr>
          <p:sp>
            <p:nvSpPr>
              <p:cNvPr id="35" name="Oval 34">
                <a:extLst>
                  <a:ext uri="{FF2B5EF4-FFF2-40B4-BE49-F238E27FC236}">
                    <a16:creationId xmlns:a16="http://schemas.microsoft.com/office/drawing/2014/main" id="{DF43B85D-DD8B-B5DA-CB52-51B4A76A92D6}"/>
                  </a:ext>
                </a:extLst>
              </p:cNvPr>
              <p:cNvSpPr/>
              <p:nvPr/>
            </p:nvSpPr>
            <p:spPr>
              <a:xfrm>
                <a:off x="5717411" y="2589194"/>
                <a:ext cx="2810577" cy="2810578"/>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5" name="Freeform 296">
                <a:extLst>
                  <a:ext uri="{FF2B5EF4-FFF2-40B4-BE49-F238E27FC236}">
                    <a16:creationId xmlns:a16="http://schemas.microsoft.com/office/drawing/2014/main" id="{C7F14D67-E528-566F-90E1-DF1F09512F47}"/>
                  </a:ext>
                </a:extLst>
              </p:cNvPr>
              <p:cNvSpPr>
                <a:spLocks/>
              </p:cNvSpPr>
              <p:nvPr/>
            </p:nvSpPr>
            <p:spPr bwMode="auto">
              <a:xfrm>
                <a:off x="6219409" y="2834663"/>
                <a:ext cx="2024772" cy="231964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accent1"/>
              </a:solidFill>
              <a:ln w="6350">
                <a:no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8" name="Freeform 7">
              <a:extLst>
                <a:ext uri="{FF2B5EF4-FFF2-40B4-BE49-F238E27FC236}">
                  <a16:creationId xmlns:a16="http://schemas.microsoft.com/office/drawing/2014/main" id="{C1BD4CA5-E2BC-6928-534C-8B1B56D54041}"/>
                </a:ext>
              </a:extLst>
            </p:cNvPr>
            <p:cNvSpPr/>
            <p:nvPr/>
          </p:nvSpPr>
          <p:spPr>
            <a:xfrm>
              <a:off x="9294247" y="901495"/>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grpSp>
      <p:sp>
        <p:nvSpPr>
          <p:cNvPr id="3" name="TextBox 2">
            <a:extLst>
              <a:ext uri="{FF2B5EF4-FFF2-40B4-BE49-F238E27FC236}">
                <a16:creationId xmlns:a16="http://schemas.microsoft.com/office/drawing/2014/main" id="{3CBE81A7-3A74-A3BE-7112-AF93C42530D1}"/>
              </a:ext>
            </a:extLst>
          </p:cNvPr>
          <p:cNvSpPr txBox="1"/>
          <p:nvPr/>
        </p:nvSpPr>
        <p:spPr>
          <a:xfrm>
            <a:off x="10072671" y="490488"/>
            <a:ext cx="1889472"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Assam, India</a:t>
            </a:r>
          </a:p>
        </p:txBody>
      </p:sp>
      <p:sp>
        <p:nvSpPr>
          <p:cNvPr id="2" name="Slide Number Placeholder 1">
            <a:extLst>
              <a:ext uri="{FF2B5EF4-FFF2-40B4-BE49-F238E27FC236}">
                <a16:creationId xmlns:a16="http://schemas.microsoft.com/office/drawing/2014/main" id="{49299E02-F71E-175A-8B4C-04AD47E811F3}"/>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D7F56BB-9629-FF2A-C2AB-48946C79F336}"/>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40193803-CE6B-8C2F-9E7B-F9BEA9C49B64}"/>
              </a:ext>
            </a:extLst>
          </p:cNvPr>
          <p:cNvSpPr/>
          <p:nvPr/>
        </p:nvSpPr>
        <p:spPr>
          <a:xfrm>
            <a:off x="7243640" y="4303998"/>
            <a:ext cx="4465288" cy="710245"/>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ea typeface="+mn-lt"/>
                <a:cs typeface="+mn-lt"/>
              </a:rPr>
              <a:t>121 languages are spoken in India.</a:t>
            </a:r>
          </a:p>
        </p:txBody>
      </p:sp>
      <p:sp>
        <p:nvSpPr>
          <p:cNvPr id="45" name="Rounded Rectangle 44">
            <a:extLst>
              <a:ext uri="{FF2B5EF4-FFF2-40B4-BE49-F238E27FC236}">
                <a16:creationId xmlns:a16="http://schemas.microsoft.com/office/drawing/2014/main" id="{7862B7D5-AACD-465B-B2BA-C6D8E755B0CF}"/>
              </a:ext>
            </a:extLst>
          </p:cNvPr>
          <p:cNvSpPr/>
          <p:nvPr/>
        </p:nvSpPr>
        <p:spPr>
          <a:xfrm>
            <a:off x="376227" y="1387302"/>
            <a:ext cx="3114808" cy="201278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There are 1.4 billion people living in India. India is the country with the largest population in the world.</a:t>
            </a:r>
            <a:endParaRPr lang="en-US" sz="2000">
              <a:solidFill>
                <a:srgbClr val="000000"/>
              </a:solidFill>
              <a:latin typeface="Arial"/>
              <a:cs typeface="Arial"/>
            </a:endParaRPr>
          </a:p>
        </p:txBody>
      </p:sp>
      <p:sp>
        <p:nvSpPr>
          <p:cNvPr id="46" name="Rounded Rectangle 45">
            <a:extLst>
              <a:ext uri="{FF2B5EF4-FFF2-40B4-BE49-F238E27FC236}">
                <a16:creationId xmlns:a16="http://schemas.microsoft.com/office/drawing/2014/main" id="{A1DE5CC9-679A-9CA7-6CD1-5F3CDFBB4170}"/>
              </a:ext>
            </a:extLst>
          </p:cNvPr>
          <p:cNvSpPr/>
          <p:nvPr/>
        </p:nvSpPr>
        <p:spPr>
          <a:xfrm>
            <a:off x="380525" y="4656269"/>
            <a:ext cx="5292523" cy="1947662"/>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chemeClr val="tx1"/>
                </a:solidFill>
                <a:ea typeface="+mn-lt"/>
                <a:cs typeface="+mn-lt"/>
              </a:rPr>
              <a:t>The national animal of India is the tiger,</a:t>
            </a:r>
            <a:endParaRPr lang="en-US" sz="2000">
              <a:solidFill>
                <a:schemeClr val="tx1"/>
              </a:solidFill>
              <a:cs typeface="Arial"/>
            </a:endParaRPr>
          </a:p>
          <a:p>
            <a:r>
              <a:rPr lang="en-GB" sz="2000">
                <a:solidFill>
                  <a:schemeClr val="tx1"/>
                </a:solidFill>
                <a:ea typeface="+mn-lt"/>
                <a:cs typeface="+mn-lt"/>
              </a:rPr>
              <a:t>and the national bird</a:t>
            </a:r>
          </a:p>
          <a:p>
            <a:r>
              <a:rPr lang="en-GB" sz="2000">
                <a:solidFill>
                  <a:schemeClr val="tx1"/>
                </a:solidFill>
                <a:ea typeface="+mn-lt"/>
                <a:cs typeface="+mn-lt"/>
              </a:rPr>
              <a:t>is the peacock. </a:t>
            </a:r>
            <a:r>
              <a:rPr lang="en-GB">
                <a:solidFill>
                  <a:schemeClr val="tx1"/>
                </a:solidFill>
                <a:ea typeface="+mn-lt"/>
                <a:cs typeface="+mn-lt"/>
              </a:rPr>
              <a:t>  </a:t>
            </a:r>
          </a:p>
          <a:p>
            <a:r>
              <a:rPr lang="en-GB">
                <a:solidFill>
                  <a:schemeClr val="tx1"/>
                </a:solidFill>
                <a:ea typeface="+mn-lt"/>
                <a:cs typeface="+mn-lt"/>
              </a:rPr>
              <a:t>                </a:t>
            </a:r>
          </a:p>
          <a:p>
            <a:r>
              <a:rPr lang="en-GB">
                <a:solidFill>
                  <a:schemeClr val="tx1"/>
                </a:solidFill>
                <a:ea typeface="+mn-lt"/>
                <a:cs typeface="+mn-lt"/>
              </a:rPr>
              <a:t>                                                       </a:t>
            </a:r>
            <a:endParaRPr lang="en-GB">
              <a:solidFill>
                <a:schemeClr val="tx1"/>
              </a:solidFill>
              <a:cs typeface="Arial"/>
            </a:endParaRPr>
          </a:p>
        </p:txBody>
      </p:sp>
      <p:sp>
        <p:nvSpPr>
          <p:cNvPr id="47" name="Rounded Rectangle 46">
            <a:extLst>
              <a:ext uri="{FF2B5EF4-FFF2-40B4-BE49-F238E27FC236}">
                <a16:creationId xmlns:a16="http://schemas.microsoft.com/office/drawing/2014/main" id="{7616621C-4B9D-89B5-60E7-4E093CCC3DDE}"/>
              </a:ext>
            </a:extLst>
          </p:cNvPr>
          <p:cNvSpPr/>
          <p:nvPr/>
        </p:nvSpPr>
        <p:spPr>
          <a:xfrm>
            <a:off x="5902317" y="5249007"/>
            <a:ext cx="5105018" cy="1349072"/>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India has six weather seasons: Spring, Summer, Monsoon (Rainy Season), Autumn, Pre-winter, and Winter. </a:t>
            </a:r>
          </a:p>
        </p:txBody>
      </p:sp>
      <p:sp>
        <p:nvSpPr>
          <p:cNvPr id="48" name="Rounded Rectangle 47">
            <a:extLst>
              <a:ext uri="{FF2B5EF4-FFF2-40B4-BE49-F238E27FC236}">
                <a16:creationId xmlns:a16="http://schemas.microsoft.com/office/drawing/2014/main" id="{8AF26895-A743-02F4-846B-0C402D34185F}"/>
              </a:ext>
            </a:extLst>
          </p:cNvPr>
          <p:cNvSpPr/>
          <p:nvPr/>
        </p:nvSpPr>
        <p:spPr>
          <a:xfrm>
            <a:off x="393699" y="3496475"/>
            <a:ext cx="6594983" cy="1026413"/>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chemeClr val="tx1"/>
                </a:solidFill>
                <a:latin typeface="Arial"/>
                <a:cs typeface="Arial"/>
              </a:rPr>
              <a:t>The Taj Mahal in India is one of the </a:t>
            </a:r>
            <a:endParaRPr lang="en-US">
              <a:solidFill>
                <a:schemeClr val="tx1"/>
              </a:solidFill>
            </a:endParaRPr>
          </a:p>
          <a:p>
            <a:r>
              <a:rPr lang="en-GB" sz="2000">
                <a:solidFill>
                  <a:schemeClr val="tx1"/>
                </a:solidFill>
                <a:latin typeface="Arial"/>
                <a:cs typeface="Arial"/>
              </a:rPr>
              <a:t>Seven wonders of the modern world.</a:t>
            </a:r>
            <a:endParaRPr lang="en-GB">
              <a:solidFill>
                <a:schemeClr val="tx1"/>
              </a:solidFill>
              <a:latin typeface="Arial"/>
              <a:cs typeface="Arial"/>
            </a:endParaRPr>
          </a:p>
        </p:txBody>
      </p:sp>
      <p:pic>
        <p:nvPicPr>
          <p:cNvPr id="16" name="Picture 15" descr="A group of people walking in front of a large white building with Taj Mahal in the background&#10;&#10;AI-generated content may be incorrect.">
            <a:extLst>
              <a:ext uri="{FF2B5EF4-FFF2-40B4-BE49-F238E27FC236}">
                <a16:creationId xmlns:a16="http://schemas.microsoft.com/office/drawing/2014/main" id="{314F06F6-6E3E-FAE7-FDA8-386B5889718D}"/>
              </a:ext>
            </a:extLst>
          </p:cNvPr>
          <p:cNvPicPr>
            <a:picLocks noChangeAspect="1"/>
          </p:cNvPicPr>
          <p:nvPr/>
        </p:nvPicPr>
        <p:blipFill>
          <a:blip r:embed="rId3"/>
          <a:srcRect l="-366" t="7121" r="-800" b="15663"/>
          <a:stretch>
            <a:fillRect/>
          </a:stretch>
        </p:blipFill>
        <p:spPr>
          <a:xfrm>
            <a:off x="4947867" y="3552434"/>
            <a:ext cx="1825391" cy="910343"/>
          </a:xfrm>
          <a:prstGeom prst="rect">
            <a:avLst/>
          </a:prstGeom>
        </p:spPr>
      </p:pic>
      <p:sp>
        <p:nvSpPr>
          <p:cNvPr id="17" name="Rounded Rectangle 43">
            <a:extLst>
              <a:ext uri="{FF2B5EF4-FFF2-40B4-BE49-F238E27FC236}">
                <a16:creationId xmlns:a16="http://schemas.microsoft.com/office/drawing/2014/main" id="{CA9FE06B-9091-E5E1-1637-42605B4EEEC2}"/>
              </a:ext>
            </a:extLst>
          </p:cNvPr>
          <p:cNvSpPr/>
          <p:nvPr/>
        </p:nvSpPr>
        <p:spPr>
          <a:xfrm>
            <a:off x="3963248" y="1547011"/>
            <a:ext cx="2688710" cy="1687153"/>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latin typeface="Arial"/>
                <a:cs typeface="Arial"/>
              </a:rPr>
              <a:t>India gained its independence from British colonial rule in 1947.</a:t>
            </a:r>
          </a:p>
        </p:txBody>
      </p:sp>
      <p:pic>
        <p:nvPicPr>
          <p:cNvPr id="11" name="Picture 10" descr="30 Beautiful Peacock Photos and White Peacock Pictures">
            <a:extLst>
              <a:ext uri="{FF2B5EF4-FFF2-40B4-BE49-F238E27FC236}">
                <a16:creationId xmlns:a16="http://schemas.microsoft.com/office/drawing/2014/main" id="{11BAC71A-A49E-94A1-5379-063BAE6B0523}"/>
              </a:ext>
            </a:extLst>
          </p:cNvPr>
          <p:cNvPicPr>
            <a:picLocks noChangeAspect="1"/>
          </p:cNvPicPr>
          <p:nvPr/>
        </p:nvPicPr>
        <p:blipFill>
          <a:blip r:embed="rId4"/>
          <a:stretch>
            <a:fillRect/>
          </a:stretch>
        </p:blipFill>
        <p:spPr>
          <a:xfrm>
            <a:off x="4107118" y="5303926"/>
            <a:ext cx="1383582" cy="1023096"/>
          </a:xfrm>
          <a:prstGeom prst="rect">
            <a:avLst/>
          </a:prstGeom>
        </p:spPr>
      </p:pic>
      <p:pic>
        <p:nvPicPr>
          <p:cNvPr id="13" name="Picture 12" descr="Adult Tiger · Free Stock Photo">
            <a:extLst>
              <a:ext uri="{FF2B5EF4-FFF2-40B4-BE49-F238E27FC236}">
                <a16:creationId xmlns:a16="http://schemas.microsoft.com/office/drawing/2014/main" id="{4FA8F8F3-64A8-2AAF-FF59-1566DBC2238D}"/>
              </a:ext>
            </a:extLst>
          </p:cNvPr>
          <p:cNvPicPr>
            <a:picLocks noChangeAspect="1"/>
          </p:cNvPicPr>
          <p:nvPr/>
        </p:nvPicPr>
        <p:blipFill>
          <a:blip r:embed="rId5"/>
          <a:stretch>
            <a:fillRect/>
          </a:stretch>
        </p:blipFill>
        <p:spPr>
          <a:xfrm>
            <a:off x="3013279" y="5311262"/>
            <a:ext cx="952500" cy="1000125"/>
          </a:xfrm>
          <a:prstGeom prst="rect">
            <a:avLst/>
          </a:prstGeom>
        </p:spPr>
      </p:pic>
      <p:sp>
        <p:nvSpPr>
          <p:cNvPr id="10" name="Rounded Rectangle 45">
            <a:extLst>
              <a:ext uri="{FF2B5EF4-FFF2-40B4-BE49-F238E27FC236}">
                <a16:creationId xmlns:a16="http://schemas.microsoft.com/office/drawing/2014/main" id="{936D5CE7-C597-3835-F7BF-4F2AC0A7A787}"/>
              </a:ext>
            </a:extLst>
          </p:cNvPr>
          <p:cNvSpPr/>
          <p:nvPr/>
        </p:nvSpPr>
        <p:spPr>
          <a:xfrm>
            <a:off x="9012518" y="2543642"/>
            <a:ext cx="2957346" cy="1361517"/>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F0A07"/>
                </a:solidFill>
                <a:effectLst/>
                <a:latin typeface="Arial"/>
                <a:cs typeface="Arial"/>
              </a:rPr>
              <a:t>Assam</a:t>
            </a:r>
            <a:r>
              <a:rPr lang="en-GB" sz="2000">
                <a:solidFill>
                  <a:srgbClr val="0F0A07"/>
                </a:solidFill>
                <a:latin typeface="Arial"/>
                <a:cs typeface="Arial"/>
              </a:rPr>
              <a:t> state produces more tea than any other state in India.</a:t>
            </a:r>
            <a:endParaRPr lang="en-GB" sz="2000">
              <a:cs typeface="Arial" panose="020B0604020202020204"/>
            </a:endParaRPr>
          </a:p>
        </p:txBody>
      </p:sp>
    </p:spTree>
    <p:extLst>
      <p:ext uri="{BB962C8B-B14F-4D97-AF65-F5344CB8AC3E}">
        <p14:creationId xmlns:p14="http://schemas.microsoft.com/office/powerpoint/2010/main" val="22814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F481CB-DC55-F5F9-A85E-5263A0BA59A3}"/>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37013605-2B90-0BD3-5DAB-865D5BE12247}"/>
              </a:ext>
            </a:extLst>
          </p:cNvPr>
          <p:cNvSpPr>
            <a:spLocks noGrp="1"/>
          </p:cNvSpPr>
          <p:nvPr>
            <p:ph type="title"/>
          </p:nvPr>
        </p:nvSpPr>
        <p:spPr>
          <a:xfrm>
            <a:off x="549764" y="623660"/>
            <a:ext cx="4505696" cy="651222"/>
          </a:xfrm>
        </p:spPr>
        <p:txBody>
          <a:bodyPr/>
          <a:lstStyle/>
          <a:p>
            <a:r>
              <a:rPr lang="en-GB"/>
              <a:t>Picking tea in Assam</a:t>
            </a:r>
          </a:p>
        </p:txBody>
      </p:sp>
      <p:sp>
        <p:nvSpPr>
          <p:cNvPr id="6" name="TextBox 5">
            <a:extLst>
              <a:ext uri="{FF2B5EF4-FFF2-40B4-BE49-F238E27FC236}">
                <a16:creationId xmlns:a16="http://schemas.microsoft.com/office/drawing/2014/main" id="{93EDA8FD-40B0-EE4C-C6D2-FEF28ED360F0}"/>
              </a:ext>
            </a:extLst>
          </p:cNvPr>
          <p:cNvSpPr txBox="1"/>
          <p:nvPr/>
        </p:nvSpPr>
        <p:spPr>
          <a:xfrm>
            <a:off x="546954" y="1717947"/>
            <a:ext cx="4982770" cy="4107197"/>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marL="285750" indent="-285750">
              <a:buFont typeface="Arial,Sans-Serif"/>
              <a:buChar char="•"/>
            </a:pPr>
            <a:r>
              <a:rPr lang="en-GB">
                <a:cs typeface="Arial"/>
              </a:rPr>
              <a:t>Most parts of India are hot and have lots of rain. This weather is ideal for growing tea. </a:t>
            </a:r>
          </a:p>
          <a:p>
            <a:pPr marL="285750" indent="-285750">
              <a:buFont typeface="Arial,Sans-Serif"/>
              <a:buChar char="•"/>
            </a:pPr>
            <a:endParaRPr lang="en-GB">
              <a:cs typeface="Arial"/>
            </a:endParaRPr>
          </a:p>
          <a:p>
            <a:pPr marL="285750" indent="-285750">
              <a:buFont typeface="Arial,Sans-Serif"/>
              <a:buChar char="•"/>
            </a:pPr>
            <a:r>
              <a:rPr lang="en-GB">
                <a:cs typeface="Arial"/>
              </a:rPr>
              <a:t>Assam is a place in India where a lot of tea is grown. </a:t>
            </a:r>
          </a:p>
          <a:p>
            <a:pPr marL="285750" indent="-285750">
              <a:buFont typeface="Arial,Sans-Serif"/>
              <a:buChar char="•"/>
            </a:pPr>
            <a:endParaRPr lang="en-GB">
              <a:latin typeface="Arial"/>
              <a:cs typeface="Arial"/>
            </a:endParaRPr>
          </a:p>
          <a:p>
            <a:pPr marL="285750" indent="-285750">
              <a:buFont typeface="Arial"/>
              <a:buChar char="•"/>
            </a:pPr>
            <a:r>
              <a:rPr lang="en-GB">
                <a:highlight>
                  <a:srgbClr val="FFFFFF"/>
                </a:highlight>
                <a:latin typeface="Arial"/>
                <a:cs typeface="Arial"/>
              </a:rPr>
              <a:t>Tea is mostly grown on large plantations called estates. The leaves are picked by hand, it is hard work.</a:t>
            </a:r>
          </a:p>
          <a:p>
            <a:endParaRPr lang="en-GB">
              <a:cs typeface="Arial"/>
            </a:endParaRPr>
          </a:p>
          <a:p>
            <a:pPr marL="285750" indent="-285750" algn="just">
              <a:buFont typeface="Arial"/>
              <a:buChar char="•"/>
            </a:pPr>
            <a:r>
              <a:rPr lang="en-GB">
                <a:highlight>
                  <a:srgbClr val="FFFFFF"/>
                </a:highlight>
                <a:latin typeface="Arial"/>
                <a:cs typeface="Arial"/>
              </a:rPr>
              <a:t>Many estates are very large, so families often live nearby so they can walk to work easily. </a:t>
            </a:r>
          </a:p>
          <a:p>
            <a:endParaRPr lang="en-GB"/>
          </a:p>
          <a:p>
            <a:pPr marL="285750" indent="-285750">
              <a:buFont typeface="Arial,Sans-Serif"/>
              <a:buChar char="•"/>
            </a:pPr>
            <a:endParaRPr lang="en-GB">
              <a:cs typeface="Arial"/>
            </a:endParaRPr>
          </a:p>
          <a:p>
            <a:pPr marL="285750" indent="-285750">
              <a:buFont typeface="Arial,Sans-Serif"/>
              <a:buChar char="•"/>
            </a:pPr>
            <a:endParaRPr lang="en-GB">
              <a:cs typeface="Arial"/>
            </a:endParaRPr>
          </a:p>
          <a:p>
            <a:endParaRPr lang="en-GB">
              <a:cs typeface="Arial"/>
            </a:endParaRPr>
          </a:p>
          <a:p>
            <a:endParaRPr lang="en-GB">
              <a:cs typeface="Arial"/>
            </a:endParaRPr>
          </a:p>
          <a:p>
            <a:pPr>
              <a:spcBef>
                <a:spcPts val="900"/>
              </a:spcBef>
              <a:spcAft>
                <a:spcPts val="1200"/>
              </a:spcAft>
            </a:pPr>
            <a:endParaRPr lang="en-GB" sz="1400">
              <a:cs typeface="Arial"/>
            </a:endParaRPr>
          </a:p>
        </p:txBody>
      </p:sp>
      <p:pic>
        <p:nvPicPr>
          <p:cNvPr id="8" name="Picture Placeholder 7" descr="A person picking tea leaves in a field&#10;&#10;AI-generated content may be incorrect.">
            <a:extLst>
              <a:ext uri="{FF2B5EF4-FFF2-40B4-BE49-F238E27FC236}">
                <a16:creationId xmlns:a16="http://schemas.microsoft.com/office/drawing/2014/main" id="{BD4B8B3C-3041-5CAD-03D6-36D2C4E4C7E7}"/>
              </a:ext>
            </a:extLst>
          </p:cNvPr>
          <p:cNvPicPr>
            <a:picLocks noChangeAspect="1"/>
          </p:cNvPicPr>
          <p:nvPr/>
        </p:nvPicPr>
        <p:blipFill>
          <a:blip r:embed="rId3"/>
          <a:srcRect l="15456" r="15456"/>
          <a:stretch/>
        </p:blipFill>
        <p:spPr>
          <a:xfrm>
            <a:off x="5838107" y="621688"/>
            <a:ext cx="5709809" cy="5508952"/>
          </a:xfrm>
          <a:prstGeom prst="roundRect">
            <a:avLst>
              <a:gd name="adj" fmla="val 5432"/>
            </a:avLst>
          </a:prstGeom>
          <a:solidFill>
            <a:srgbClr val="0F0A07"/>
          </a:solidFill>
          <a:effectLst>
            <a:outerShdw dist="127000" dir="2700000" algn="tl" rotWithShape="0">
              <a:srgbClr val="FF6000"/>
            </a:outerShdw>
          </a:effectLst>
        </p:spPr>
      </p:pic>
      <p:sp>
        <p:nvSpPr>
          <p:cNvPr id="10" name="Text Placeholder 8">
            <a:extLst>
              <a:ext uri="{FF2B5EF4-FFF2-40B4-BE49-F238E27FC236}">
                <a16:creationId xmlns:a16="http://schemas.microsoft.com/office/drawing/2014/main" id="{07D4FAA5-EA26-25C6-F429-822F08CF3E8C}"/>
              </a:ext>
            </a:extLst>
          </p:cNvPr>
          <p:cNvSpPr txBox="1">
            <a:spLocks/>
          </p:cNvSpPr>
          <p:nvPr/>
        </p:nvSpPr>
        <p:spPr>
          <a:xfrm>
            <a:off x="5826383" y="6262107"/>
            <a:ext cx="5717969" cy="419127"/>
          </a:xfrm>
          <a:prstGeom prst="rect">
            <a:avLst/>
          </a:prstGeom>
        </p:spPr>
        <p:txBody>
          <a:bodyPr wrap="square" lIns="91440" tIns="45720" rIns="91440" bIns="45720" anchor="t">
            <a:noAutofit/>
          </a:bodyPr>
          <a:lst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1400">
                <a:cs typeface="Arial"/>
              </a:rPr>
              <a:t>Women picking tea leaves in a tea estate in Assam, India.</a:t>
            </a:r>
            <a:endParaRPr lang="en-US" sz="1400">
              <a:cs typeface="Arial"/>
            </a:endParaRPr>
          </a:p>
        </p:txBody>
      </p:sp>
    </p:spTree>
    <p:extLst>
      <p:ext uri="{BB962C8B-B14F-4D97-AF65-F5344CB8AC3E}">
        <p14:creationId xmlns:p14="http://schemas.microsoft.com/office/powerpoint/2010/main" val="399026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73A8-2348-612F-F9B7-1F9B73FDB51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2FBEB1C-26FB-33C3-8154-1E68DB4D1502}"/>
              </a:ext>
            </a:extLst>
          </p:cNvPr>
          <p:cNvSpPr txBox="1">
            <a:spLocks/>
          </p:cNvSpPr>
          <p:nvPr/>
        </p:nvSpPr>
        <p:spPr>
          <a:xfrm>
            <a:off x="8692106" y="3677"/>
            <a:ext cx="3477972" cy="6852322"/>
          </a:xfrm>
          <a:prstGeom prst="rect">
            <a:avLst/>
          </a:prstGeom>
          <a:solidFill>
            <a:schemeClr val="bg1"/>
          </a:solidFill>
          <a:ln>
            <a:solidFill>
              <a:schemeClr val="bg1"/>
            </a:solidFill>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endParaRPr lang="en-GB">
              <a:cs typeface="Arial"/>
            </a:endParaRPr>
          </a:p>
        </p:txBody>
      </p:sp>
      <p:sp>
        <p:nvSpPr>
          <p:cNvPr id="2" name="Slide Number Placeholder 1">
            <a:extLst>
              <a:ext uri="{FF2B5EF4-FFF2-40B4-BE49-F238E27FC236}">
                <a16:creationId xmlns:a16="http://schemas.microsoft.com/office/drawing/2014/main" id="{1BE1D9F5-5095-7371-5CA2-7A78EEB50086}"/>
              </a:ext>
            </a:extLst>
          </p:cNvPr>
          <p:cNvSpPr>
            <a:spLocks noGrp="1"/>
          </p:cNvSpPr>
          <p:nvPr>
            <p:ph type="sldNum" sz="quarter" idx="12"/>
          </p:nvPr>
        </p:nvSpPr>
        <p:spPr/>
        <p:txBody>
          <a:bodyPr/>
          <a:lstStyle/>
          <a:p>
            <a:fld id="{B700715A-75CD-0942-A2C0-E097070BAE3D}" type="slidenum">
              <a:rPr lang="en-US" smtClean="0"/>
              <a:pPr/>
              <a:t>7</a:t>
            </a:fld>
            <a:endParaRPr lang="en-US"/>
          </a:p>
        </p:txBody>
      </p:sp>
      <p:pic>
        <p:nvPicPr>
          <p:cNvPr id="6" name="Picture 5" descr="A blue sign with white text&#10;&#10;AI-generated content may be incorrect.">
            <a:extLst>
              <a:ext uri="{FF2B5EF4-FFF2-40B4-BE49-F238E27FC236}">
                <a16:creationId xmlns:a16="http://schemas.microsoft.com/office/drawing/2014/main" id="{986DB672-141C-E51A-22D7-3B2DA013F6E8}"/>
              </a:ext>
            </a:extLst>
          </p:cNvPr>
          <p:cNvPicPr>
            <a:picLocks noChangeAspect="1"/>
          </p:cNvPicPr>
          <p:nvPr/>
        </p:nvPicPr>
        <p:blipFill>
          <a:blip r:embed="rId3"/>
          <a:stretch>
            <a:fillRect/>
          </a:stretch>
        </p:blipFill>
        <p:spPr>
          <a:xfrm>
            <a:off x="9364236" y="856240"/>
            <a:ext cx="2340895" cy="2194822"/>
          </a:xfrm>
          <a:prstGeom prst="rect">
            <a:avLst/>
          </a:prstGeom>
        </p:spPr>
      </p:pic>
      <p:pic>
        <p:nvPicPr>
          <p:cNvPr id="7" name="Picture 6" descr="Green text on a white background&#10;&#10;AI-generated content may be incorrect.">
            <a:extLst>
              <a:ext uri="{FF2B5EF4-FFF2-40B4-BE49-F238E27FC236}">
                <a16:creationId xmlns:a16="http://schemas.microsoft.com/office/drawing/2014/main" id="{3DC494C1-A28C-884A-F8E2-DB5E0C97D02D}"/>
              </a:ext>
            </a:extLst>
          </p:cNvPr>
          <p:cNvPicPr>
            <a:picLocks noChangeAspect="1"/>
          </p:cNvPicPr>
          <p:nvPr/>
        </p:nvPicPr>
        <p:blipFill>
          <a:blip r:embed="rId4"/>
          <a:srcRect l="2888" t="4634" r="7763" b="4600"/>
          <a:stretch>
            <a:fillRect/>
          </a:stretch>
        </p:blipFill>
        <p:spPr>
          <a:xfrm>
            <a:off x="8902752" y="4815613"/>
            <a:ext cx="3259586" cy="1561124"/>
          </a:xfrm>
          <a:prstGeom prst="rect">
            <a:avLst/>
          </a:prstGeom>
        </p:spPr>
      </p:pic>
      <p:pic>
        <p:nvPicPr>
          <p:cNvPr id="15" name="Graphic 14" descr="Handshake outline">
            <a:extLst>
              <a:ext uri="{FF2B5EF4-FFF2-40B4-BE49-F238E27FC236}">
                <a16:creationId xmlns:a16="http://schemas.microsoft.com/office/drawing/2014/main" id="{F4563F3C-6C71-C737-5185-717412F055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49780" y="3058829"/>
            <a:ext cx="1960074" cy="1764426"/>
          </a:xfrm>
          <a:prstGeom prst="rect">
            <a:avLst/>
          </a:prstGeom>
        </p:spPr>
      </p:pic>
      <p:sp>
        <p:nvSpPr>
          <p:cNvPr id="17" name="TextBox 16">
            <a:extLst>
              <a:ext uri="{FF2B5EF4-FFF2-40B4-BE49-F238E27FC236}">
                <a16:creationId xmlns:a16="http://schemas.microsoft.com/office/drawing/2014/main" id="{D9671433-A04D-F54C-4B5C-DDB3D9959F25}"/>
              </a:ext>
            </a:extLst>
          </p:cNvPr>
          <p:cNvSpPr txBox="1"/>
          <p:nvPr/>
        </p:nvSpPr>
        <p:spPr>
          <a:xfrm>
            <a:off x="547251" y="4237563"/>
            <a:ext cx="7557887" cy="2452204"/>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r>
              <a:rPr lang="en-GB"/>
              <a:t>UNICEF India and ETP created The Improving Lives Programme which helps children and families </a:t>
            </a:r>
            <a:r>
              <a:rPr lang="en-GB">
                <a:solidFill>
                  <a:srgbClr val="0F0A07"/>
                </a:solidFill>
                <a:latin typeface="Arial"/>
                <a:ea typeface="Roboto"/>
                <a:cs typeface="Arial"/>
              </a:rPr>
              <a:t>living in 204 tea estates in Assam.</a:t>
            </a:r>
            <a:endParaRPr lang="en-US">
              <a:solidFill>
                <a:srgbClr val="0F0A07"/>
              </a:solidFill>
              <a:latin typeface="Arial"/>
              <a:ea typeface="Roboto"/>
              <a:cs typeface="Arial"/>
            </a:endParaRPr>
          </a:p>
          <a:p>
            <a:endParaRPr lang="en-GB">
              <a:solidFill>
                <a:srgbClr val="0F0A07"/>
              </a:solidFill>
              <a:latin typeface="Arial"/>
              <a:ea typeface="Roboto"/>
              <a:cs typeface="Arial"/>
            </a:endParaRPr>
          </a:p>
          <a:p>
            <a:r>
              <a:rPr lang="en-GB">
                <a:solidFill>
                  <a:srgbClr val="0F0A07"/>
                </a:solidFill>
                <a:latin typeface="Arial"/>
                <a:ea typeface="Roboto"/>
                <a:cs typeface="Arial"/>
              </a:rPr>
              <a:t>The Improving Lives Programme helps families living on tea estates by giving them better healthcare, food and helping children go to school. They want to make life better for families so children can grow up healthy, happy and safe. </a:t>
            </a:r>
            <a:endParaRPr lang="en-US">
              <a:cs typeface="Arial"/>
            </a:endParaRPr>
          </a:p>
          <a:p>
            <a:pPr>
              <a:spcBef>
                <a:spcPts val="900"/>
              </a:spcBef>
              <a:spcAft>
                <a:spcPts val="1200"/>
              </a:spcAft>
            </a:pPr>
            <a:endParaRPr lang="en-GB" sz="1400">
              <a:cs typeface="Arial"/>
            </a:endParaRPr>
          </a:p>
          <a:p>
            <a:pPr>
              <a:spcBef>
                <a:spcPts val="900"/>
              </a:spcBef>
              <a:spcAft>
                <a:spcPts val="1200"/>
              </a:spcAft>
            </a:pPr>
            <a:br>
              <a:rPr lang="en-GB" sz="1400">
                <a:cs typeface="Arial"/>
              </a:rPr>
            </a:br>
            <a:br>
              <a:rPr lang="en-GB" sz="1400">
                <a:cs typeface="Arial"/>
              </a:rPr>
            </a:br>
            <a:endParaRPr lang="en-GB" sz="1100">
              <a:cs typeface="Arial"/>
            </a:endParaRPr>
          </a:p>
        </p:txBody>
      </p:sp>
      <p:sp>
        <p:nvSpPr>
          <p:cNvPr id="4" name="Title 2">
            <a:extLst>
              <a:ext uri="{FF2B5EF4-FFF2-40B4-BE49-F238E27FC236}">
                <a16:creationId xmlns:a16="http://schemas.microsoft.com/office/drawing/2014/main" id="{F09D25AC-FF99-1EF9-6BDC-E89CB4F82DB5}"/>
              </a:ext>
            </a:extLst>
          </p:cNvPr>
          <p:cNvSpPr>
            <a:spLocks noGrp="1"/>
          </p:cNvSpPr>
          <p:nvPr>
            <p:ph type="title"/>
          </p:nvPr>
        </p:nvSpPr>
        <p:spPr>
          <a:xfrm>
            <a:off x="407344" y="565456"/>
            <a:ext cx="8027601" cy="579615"/>
          </a:xfrm>
        </p:spPr>
        <p:txBody>
          <a:bodyPr/>
          <a:lstStyle/>
          <a:p>
            <a:r>
              <a:rPr lang="en-GB" sz="2800"/>
              <a:t>UNICEF India and the Ethical Tea Partnership</a:t>
            </a:r>
          </a:p>
        </p:txBody>
      </p:sp>
      <p:sp>
        <p:nvSpPr>
          <p:cNvPr id="5" name="TextBox 4">
            <a:extLst>
              <a:ext uri="{FF2B5EF4-FFF2-40B4-BE49-F238E27FC236}">
                <a16:creationId xmlns:a16="http://schemas.microsoft.com/office/drawing/2014/main" id="{764F3DD6-A762-0C5A-2721-1F2A4764E71C}"/>
              </a:ext>
            </a:extLst>
          </p:cNvPr>
          <p:cNvSpPr txBox="1"/>
          <p:nvPr/>
        </p:nvSpPr>
        <p:spPr>
          <a:xfrm>
            <a:off x="554554" y="1334522"/>
            <a:ext cx="7383006" cy="1725503"/>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900"/>
              </a:spcBef>
              <a:spcAft>
                <a:spcPts val="1200"/>
              </a:spcAft>
            </a:pPr>
            <a:r>
              <a:rPr lang="en-GB"/>
              <a:t>UNICEF India works to support</a:t>
            </a:r>
            <a:r>
              <a:rPr lang="en-GB">
                <a:solidFill>
                  <a:srgbClr val="0F0A07"/>
                </a:solidFill>
                <a:latin typeface="Arial"/>
                <a:ea typeface="Roboto"/>
                <a:cs typeface="Arial"/>
              </a:rPr>
              <a:t> children's rights in India.</a:t>
            </a:r>
          </a:p>
          <a:p>
            <a:pPr>
              <a:spcBef>
                <a:spcPts val="900"/>
              </a:spcBef>
              <a:spcAft>
                <a:spcPts val="1200"/>
              </a:spcAft>
            </a:pPr>
            <a:r>
              <a:rPr lang="en-GB">
                <a:cs typeface="Arial"/>
              </a:rPr>
              <a:t>The Ethical Tea Partnership (ETP) helps tea workers and their families in India. They help make sure people who pick tea get fair pay, work in safe places, and protect nature.</a:t>
            </a:r>
            <a:endParaRPr lang="en-GB"/>
          </a:p>
          <a:p>
            <a:pPr>
              <a:spcBef>
                <a:spcPts val="900"/>
              </a:spcBef>
              <a:spcAft>
                <a:spcPts val="1200"/>
              </a:spcAft>
            </a:pPr>
            <a:br>
              <a:rPr lang="en-GB" sz="1400">
                <a:cs typeface="Arial"/>
              </a:rPr>
            </a:br>
            <a:br>
              <a:rPr lang="en-GB" sz="1400">
                <a:cs typeface="Arial"/>
              </a:rPr>
            </a:br>
            <a:endParaRPr lang="en-GB" sz="1100">
              <a:cs typeface="Arial"/>
            </a:endParaRPr>
          </a:p>
        </p:txBody>
      </p:sp>
      <p:sp>
        <p:nvSpPr>
          <p:cNvPr id="9" name="Title 2">
            <a:extLst>
              <a:ext uri="{FF2B5EF4-FFF2-40B4-BE49-F238E27FC236}">
                <a16:creationId xmlns:a16="http://schemas.microsoft.com/office/drawing/2014/main" id="{1D06F344-1354-B85B-5737-26533311BDB2}"/>
              </a:ext>
            </a:extLst>
          </p:cNvPr>
          <p:cNvSpPr txBox="1">
            <a:spLocks/>
          </p:cNvSpPr>
          <p:nvPr/>
        </p:nvSpPr>
        <p:spPr>
          <a:xfrm>
            <a:off x="405285" y="3364261"/>
            <a:ext cx="5916656" cy="579615"/>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sz="2800"/>
              <a:t>The Improving Lives Programme</a:t>
            </a:r>
            <a:endParaRPr lang="en-US"/>
          </a:p>
        </p:txBody>
      </p:sp>
    </p:spTree>
    <p:extLst>
      <p:ext uri="{BB962C8B-B14F-4D97-AF65-F5344CB8AC3E}">
        <p14:creationId xmlns:p14="http://schemas.microsoft.com/office/powerpoint/2010/main" val="138658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54F9-A7EC-D3C4-2FF7-87FB17ADAE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088AE-D197-CECD-0BFC-40D21507238E}"/>
              </a:ext>
            </a:extLst>
          </p:cNvPr>
          <p:cNvSpPr>
            <a:spLocks noGrp="1"/>
          </p:cNvSpPr>
          <p:nvPr>
            <p:ph type="sldNum" sz="quarter" idx="12"/>
          </p:nvPr>
        </p:nvSpPr>
        <p:spPr>
          <a:xfrm>
            <a:off x="11712575" y="6445045"/>
            <a:ext cx="252000" cy="252000"/>
          </a:xfrm>
        </p:spPr>
        <p:txBody>
          <a:bodyPr wrap="square" anchor="ctr">
            <a:normAutofit/>
          </a:bodyPr>
          <a:lstStyle/>
          <a:p>
            <a:pPr>
              <a:spcAft>
                <a:spcPts val="600"/>
              </a:spcAft>
            </a:pPr>
            <a:fld id="{B700715A-75CD-0942-A2C0-E097070BAE3D}" type="slidenum">
              <a:rPr lang="en-US" smtClean="0"/>
              <a:pPr>
                <a:spcAft>
                  <a:spcPts val="600"/>
                </a:spcAft>
              </a:pPr>
              <a:t>8</a:t>
            </a:fld>
            <a:endParaRPr lang="en-US"/>
          </a:p>
        </p:txBody>
      </p:sp>
      <p:sp>
        <p:nvSpPr>
          <p:cNvPr id="3" name="Title 2">
            <a:extLst>
              <a:ext uri="{FF2B5EF4-FFF2-40B4-BE49-F238E27FC236}">
                <a16:creationId xmlns:a16="http://schemas.microsoft.com/office/drawing/2014/main" id="{453C3D76-EB6D-0B91-9599-37D00DEC6FD8}"/>
              </a:ext>
            </a:extLst>
          </p:cNvPr>
          <p:cNvSpPr>
            <a:spLocks noGrp="1"/>
          </p:cNvSpPr>
          <p:nvPr>
            <p:ph type="title"/>
          </p:nvPr>
        </p:nvSpPr>
        <p:spPr>
          <a:xfrm>
            <a:off x="479426" y="488466"/>
            <a:ext cx="3164611" cy="618934"/>
          </a:xfrm>
        </p:spPr>
        <p:txBody>
          <a:bodyPr wrap="square" anchor="ctr">
            <a:normAutofit fontScale="90000"/>
          </a:bodyPr>
          <a:lstStyle/>
          <a:p>
            <a:r>
              <a:rPr lang="en-GB"/>
              <a:t>Ankita's Story</a:t>
            </a:r>
          </a:p>
        </p:txBody>
      </p:sp>
      <p:pic>
        <p:nvPicPr>
          <p:cNvPr id="6" name="Picture Placeholder 5" descr="A group of people standing together&#10;&#10;AI-generated content may be incorrect.">
            <a:extLst>
              <a:ext uri="{FF2B5EF4-FFF2-40B4-BE49-F238E27FC236}">
                <a16:creationId xmlns:a16="http://schemas.microsoft.com/office/drawing/2014/main" id="{CCE00524-5E35-7081-AF55-2DE94FBE2B9B}"/>
              </a:ext>
            </a:extLst>
          </p:cNvPr>
          <p:cNvPicPr>
            <a:picLocks noGrp="1" noChangeAspect="1"/>
          </p:cNvPicPr>
          <p:nvPr>
            <p:ph type="pic" sz="quarter" idx="17"/>
          </p:nvPr>
        </p:nvPicPr>
        <p:blipFill>
          <a:blip r:embed="rId3"/>
          <a:srcRect l="20840" r="9977" b="1"/>
          <a:stretch>
            <a:fillRect/>
          </a:stretch>
        </p:blipFill>
        <p:spPr>
          <a:xfrm>
            <a:off x="5838107" y="621688"/>
            <a:ext cx="5709809" cy="5508952"/>
          </a:xfrm>
          <a:prstGeom prst="roundRect">
            <a:avLst>
              <a:gd name="adj" fmla="val 5432"/>
            </a:avLst>
          </a:prstGeom>
          <a:noFill/>
          <a:effectLst>
            <a:outerShdw dist="127000" dir="2700000" algn="tl" rotWithShape="0">
              <a:srgbClr val="FF6000"/>
            </a:outerShdw>
          </a:effectLst>
        </p:spPr>
      </p:pic>
      <p:sp>
        <p:nvSpPr>
          <p:cNvPr id="9" name="Text Placeholder 8">
            <a:extLst>
              <a:ext uri="{FF2B5EF4-FFF2-40B4-BE49-F238E27FC236}">
                <a16:creationId xmlns:a16="http://schemas.microsoft.com/office/drawing/2014/main" id="{11556607-2482-EC52-C3DA-65FC5489FE49}"/>
              </a:ext>
            </a:extLst>
          </p:cNvPr>
          <p:cNvSpPr>
            <a:spLocks noGrp="1"/>
          </p:cNvSpPr>
          <p:nvPr>
            <p:ph type="body" sz="quarter" idx="20"/>
          </p:nvPr>
        </p:nvSpPr>
        <p:spPr>
          <a:xfrm>
            <a:off x="5838106" y="6262107"/>
            <a:ext cx="5741415" cy="184666"/>
          </a:xfrm>
        </p:spPr>
        <p:txBody>
          <a:bodyPr wrap="square" anchor="t">
            <a:normAutofit/>
          </a:bodyPr>
          <a:lstStyle/>
          <a:p>
            <a:pPr>
              <a:spcAft>
                <a:spcPts val="600"/>
              </a:spcAft>
            </a:pPr>
            <a:r>
              <a:rPr lang="en-GB">
                <a:ea typeface="+mn-lt"/>
                <a:cs typeface="+mn-lt"/>
              </a:rPr>
              <a:t>Ankita, with her parents, brother and grandmother.</a:t>
            </a:r>
            <a:endParaRPr lang="en-US"/>
          </a:p>
        </p:txBody>
      </p:sp>
      <p:sp>
        <p:nvSpPr>
          <p:cNvPr id="4" name="Text Placeholder 3">
            <a:extLst>
              <a:ext uri="{FF2B5EF4-FFF2-40B4-BE49-F238E27FC236}">
                <a16:creationId xmlns:a16="http://schemas.microsoft.com/office/drawing/2014/main" id="{454B526F-5D57-60CF-6217-B496515B6EF2}"/>
              </a:ext>
            </a:extLst>
          </p:cNvPr>
          <p:cNvSpPr>
            <a:spLocks noGrp="1"/>
          </p:cNvSpPr>
          <p:nvPr>
            <p:ph type="body" sz="quarter" idx="14"/>
          </p:nvPr>
        </p:nvSpPr>
        <p:spPr>
          <a:xfrm>
            <a:off x="479425" y="1711633"/>
            <a:ext cx="4406337" cy="4419548"/>
          </a:xfrm>
        </p:spPr>
        <p:txBody>
          <a:bodyPr wrap="square" anchor="t">
            <a:normAutofit/>
          </a:bodyPr>
          <a:lstStyle/>
          <a:p>
            <a:pPr marL="342900" indent="-342900">
              <a:lnSpc>
                <a:spcPct val="90000"/>
              </a:lnSpc>
              <a:buChar char="•"/>
            </a:pPr>
            <a:r>
              <a:rPr lang="en-GB">
                <a:solidFill>
                  <a:schemeClr val="tx1"/>
                </a:solidFill>
              </a:rPr>
              <a:t>Ankita lives in with her family on a tea estate in Assam</a:t>
            </a:r>
            <a:r>
              <a:rPr lang="en-GB">
                <a:solidFill>
                  <a:schemeClr val="tx1"/>
                </a:solidFill>
                <a:ea typeface="+mn-lt"/>
                <a:cs typeface="+mn-lt"/>
              </a:rPr>
              <a:t>, </a:t>
            </a:r>
            <a:r>
              <a:rPr lang="en-GB">
                <a:solidFill>
                  <a:schemeClr val="tx1"/>
                </a:solidFill>
              </a:rPr>
              <a:t>India.</a:t>
            </a:r>
            <a:endParaRPr lang="en-GB">
              <a:solidFill>
                <a:schemeClr val="tx1"/>
              </a:solidFill>
              <a:cs typeface="Arial"/>
            </a:endParaRPr>
          </a:p>
          <a:p>
            <a:pPr marL="342900" indent="-342900">
              <a:lnSpc>
                <a:spcPct val="90000"/>
              </a:lnSpc>
              <a:buChar char="•"/>
            </a:pPr>
            <a:r>
              <a:rPr lang="en-GB">
                <a:solidFill>
                  <a:schemeClr val="tx1"/>
                </a:solidFill>
                <a:cs typeface="Arial"/>
              </a:rPr>
              <a:t>Her parents both work in the tea estate.</a:t>
            </a:r>
          </a:p>
          <a:p>
            <a:pPr marL="342900" indent="-342900">
              <a:lnSpc>
                <a:spcPct val="90000"/>
              </a:lnSpc>
              <a:buChar char="•"/>
            </a:pPr>
            <a:r>
              <a:rPr lang="en-GB">
                <a:solidFill>
                  <a:schemeClr val="tx1"/>
                </a:solidFill>
                <a:cs typeface="Arial"/>
              </a:rPr>
              <a:t>Ankita wanted to learn about computers but her parents didn’t have enough money to pay for the computer class. </a:t>
            </a:r>
          </a:p>
        </p:txBody>
      </p:sp>
      <p:grpSp>
        <p:nvGrpSpPr>
          <p:cNvPr id="12" name="Group 11">
            <a:extLst>
              <a:ext uri="{FF2B5EF4-FFF2-40B4-BE49-F238E27FC236}">
                <a16:creationId xmlns:a16="http://schemas.microsoft.com/office/drawing/2014/main" id="{6FF06F2F-37E6-5EE4-2B0A-5DF6BE5797DF}"/>
              </a:ext>
            </a:extLst>
          </p:cNvPr>
          <p:cNvGrpSpPr/>
          <p:nvPr/>
        </p:nvGrpSpPr>
        <p:grpSpPr>
          <a:xfrm>
            <a:off x="3947846" y="488318"/>
            <a:ext cx="730105" cy="648000"/>
            <a:chOff x="7714236" y="165280"/>
            <a:chExt cx="534414" cy="462159"/>
          </a:xfrm>
        </p:grpSpPr>
        <p:sp>
          <p:nvSpPr>
            <p:cNvPr id="10" name="Rounded Rectangle 19">
              <a:extLst>
                <a:ext uri="{FF2B5EF4-FFF2-40B4-BE49-F238E27FC236}">
                  <a16:creationId xmlns:a16="http://schemas.microsoft.com/office/drawing/2014/main" id="{4A8FB5D9-69C8-9B41-17C4-3409E2C6AA56}"/>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20">
              <a:extLst>
                <a:ext uri="{FF2B5EF4-FFF2-40B4-BE49-F238E27FC236}">
                  <a16:creationId xmlns:a16="http://schemas.microsoft.com/office/drawing/2014/main" id="{260978BE-0537-32CD-7A71-59FFA440A4B4}"/>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30189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C1123-6488-DF2A-7E15-11DAA27CBC0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4DB1A2-7508-DF56-8A6D-D87874CAA04E}"/>
              </a:ext>
            </a:extLst>
          </p:cNvPr>
          <p:cNvSpPr>
            <a:spLocks noGrp="1"/>
          </p:cNvSpPr>
          <p:nvPr>
            <p:ph type="sldNum" sz="quarter" idx="12"/>
          </p:nvPr>
        </p:nvSpPr>
        <p:spPr>
          <a:xfrm>
            <a:off x="11712575" y="6445045"/>
            <a:ext cx="252000" cy="252000"/>
          </a:xfrm>
        </p:spPr>
        <p:txBody>
          <a:bodyPr wrap="square" anchor="ctr">
            <a:normAutofit/>
          </a:bodyPr>
          <a:lstStyle/>
          <a:p>
            <a:pPr>
              <a:spcAft>
                <a:spcPts val="600"/>
              </a:spcAft>
            </a:pPr>
            <a:fld id="{B700715A-75CD-0942-A2C0-E097070BAE3D}" type="slidenum">
              <a:rPr lang="en-US" smtClean="0"/>
              <a:pPr>
                <a:spcAft>
                  <a:spcPts val="600"/>
                </a:spcAft>
              </a:pPr>
              <a:t>9</a:t>
            </a:fld>
            <a:endParaRPr lang="en-US"/>
          </a:p>
        </p:txBody>
      </p:sp>
      <p:sp>
        <p:nvSpPr>
          <p:cNvPr id="3" name="Title 2">
            <a:extLst>
              <a:ext uri="{FF2B5EF4-FFF2-40B4-BE49-F238E27FC236}">
                <a16:creationId xmlns:a16="http://schemas.microsoft.com/office/drawing/2014/main" id="{9EA19D7E-9DBE-38F6-9E81-F0793B691A96}"/>
              </a:ext>
            </a:extLst>
          </p:cNvPr>
          <p:cNvSpPr>
            <a:spLocks noGrp="1"/>
          </p:cNvSpPr>
          <p:nvPr>
            <p:ph type="title"/>
          </p:nvPr>
        </p:nvSpPr>
        <p:spPr>
          <a:xfrm>
            <a:off x="479426" y="488466"/>
            <a:ext cx="2996713" cy="651222"/>
          </a:xfrm>
        </p:spPr>
        <p:txBody>
          <a:bodyPr wrap="square" anchor="ctr">
            <a:normAutofit/>
          </a:bodyPr>
          <a:lstStyle/>
          <a:p>
            <a:r>
              <a:rPr lang="en-GB">
                <a:solidFill>
                  <a:srgbClr val="000000"/>
                </a:solidFill>
                <a:ea typeface="+mj-lt"/>
                <a:cs typeface="+mj-lt"/>
              </a:rPr>
              <a:t>Ankita's Story</a:t>
            </a:r>
            <a:endParaRPr lang="en-US"/>
          </a:p>
        </p:txBody>
      </p:sp>
      <p:sp>
        <p:nvSpPr>
          <p:cNvPr id="9" name="Text Placeholder 8">
            <a:extLst>
              <a:ext uri="{FF2B5EF4-FFF2-40B4-BE49-F238E27FC236}">
                <a16:creationId xmlns:a16="http://schemas.microsoft.com/office/drawing/2014/main" id="{D3586C23-2C78-F886-B777-9E312028D61C}"/>
              </a:ext>
            </a:extLst>
          </p:cNvPr>
          <p:cNvSpPr>
            <a:spLocks noGrp="1"/>
          </p:cNvSpPr>
          <p:nvPr>
            <p:ph type="body" sz="quarter" idx="20"/>
          </p:nvPr>
        </p:nvSpPr>
        <p:spPr>
          <a:xfrm>
            <a:off x="5838106" y="6262107"/>
            <a:ext cx="5741415" cy="184666"/>
          </a:xfrm>
        </p:spPr>
        <p:txBody>
          <a:bodyPr wrap="square" anchor="t">
            <a:normAutofit/>
          </a:bodyPr>
          <a:lstStyle/>
          <a:p>
            <a:pPr>
              <a:spcAft>
                <a:spcPts val="600"/>
              </a:spcAft>
            </a:pPr>
            <a:r>
              <a:rPr lang="en-GB">
                <a:ea typeface="+mn-lt"/>
                <a:cs typeface="+mn-lt"/>
              </a:rPr>
              <a:t>Ankita and friends at the youth group</a:t>
            </a:r>
            <a:endParaRPr lang="en-US"/>
          </a:p>
        </p:txBody>
      </p:sp>
      <p:sp>
        <p:nvSpPr>
          <p:cNvPr id="4" name="Text Placeholder 3">
            <a:extLst>
              <a:ext uri="{FF2B5EF4-FFF2-40B4-BE49-F238E27FC236}">
                <a16:creationId xmlns:a16="http://schemas.microsoft.com/office/drawing/2014/main" id="{1BE8BC19-7712-90D9-A58E-F96412246EDA}"/>
              </a:ext>
            </a:extLst>
          </p:cNvPr>
          <p:cNvSpPr>
            <a:spLocks noGrp="1"/>
          </p:cNvSpPr>
          <p:nvPr>
            <p:ph type="body" sz="quarter" idx="14"/>
          </p:nvPr>
        </p:nvSpPr>
        <p:spPr>
          <a:xfrm>
            <a:off x="479425" y="1720312"/>
            <a:ext cx="4392935" cy="4533981"/>
          </a:xfrm>
        </p:spPr>
        <p:txBody>
          <a:bodyPr wrap="square" anchor="t">
            <a:normAutofit/>
          </a:bodyPr>
          <a:lstStyle/>
          <a:p>
            <a:pPr marL="342900" indent="-342900">
              <a:buChar char="•"/>
            </a:pPr>
            <a:r>
              <a:rPr lang="en-GB">
                <a:solidFill>
                  <a:schemeClr val="tx1"/>
                </a:solidFill>
                <a:ea typeface="+mn-lt"/>
                <a:cs typeface="+mn-lt"/>
              </a:rPr>
              <a:t>Ankita joined a youth group aimed at supporting girls.</a:t>
            </a:r>
          </a:p>
          <a:p>
            <a:pPr marL="342900" indent="-342900">
              <a:buChar char="•"/>
            </a:pPr>
            <a:r>
              <a:rPr lang="en-GB">
                <a:solidFill>
                  <a:schemeClr val="tx1"/>
                </a:solidFill>
                <a:ea typeface="+mn-lt"/>
                <a:cs typeface="+mn-lt"/>
              </a:rPr>
              <a:t>The group helped her learn that to get money for school you need something called an 'identity card' and a 'bank account'</a:t>
            </a:r>
            <a:endParaRPr lang="en-US">
              <a:solidFill>
                <a:schemeClr val="tx1"/>
              </a:solidFill>
              <a:ea typeface="+mn-lt"/>
              <a:cs typeface="+mn-lt"/>
            </a:endParaRPr>
          </a:p>
          <a:p>
            <a:pPr marL="342900" indent="-342900">
              <a:buChar char="•"/>
            </a:pPr>
            <a:r>
              <a:rPr lang="en-GB">
                <a:solidFill>
                  <a:schemeClr val="tx1"/>
                </a:solidFill>
                <a:ea typeface="+mn-lt"/>
                <a:cs typeface="+mn-lt"/>
              </a:rPr>
              <a:t>With help from the group, Ankita opened a bank account. This helped her get money called a 'scholarship' to pay for computer classes. </a:t>
            </a:r>
            <a:endParaRPr lang="en-GB">
              <a:solidFill>
                <a:schemeClr val="tx1"/>
              </a:solidFill>
              <a:cs typeface="Arial" panose="020B0604020202020204"/>
            </a:endParaRPr>
          </a:p>
        </p:txBody>
      </p:sp>
      <p:pic>
        <p:nvPicPr>
          <p:cNvPr id="7" name="Picture Placeholder 6" descr="A group of girls sitting on a bench&#10;&#10;AI-generated content may be incorrect.">
            <a:extLst>
              <a:ext uri="{FF2B5EF4-FFF2-40B4-BE49-F238E27FC236}">
                <a16:creationId xmlns:a16="http://schemas.microsoft.com/office/drawing/2014/main" id="{4C6FA6F1-F7F5-6D52-3061-AD3B96FE8B61}"/>
              </a:ext>
            </a:extLst>
          </p:cNvPr>
          <p:cNvPicPr>
            <a:picLocks noGrp="1" noChangeAspect="1"/>
          </p:cNvPicPr>
          <p:nvPr>
            <p:ph type="pic" sz="quarter" idx="17"/>
          </p:nvPr>
        </p:nvPicPr>
        <p:blipFill>
          <a:blip r:embed="rId3"/>
          <a:srcRect l="15456" r="15456"/>
          <a:stretch/>
        </p:blipFill>
        <p:spPr>
          <a:prstGeom prst="roundRect">
            <a:avLst>
              <a:gd name="adj" fmla="val 5432"/>
            </a:avLst>
          </a:prstGeom>
          <a:solidFill>
            <a:srgbClr val="0F0A07"/>
          </a:solidFill>
          <a:effectLst>
            <a:outerShdw dist="127000" dir="2700000" algn="tl" rotWithShape="0">
              <a:srgbClr val="FF6000"/>
            </a:outerShdw>
          </a:effectLst>
        </p:spPr>
      </p:pic>
      <p:grpSp>
        <p:nvGrpSpPr>
          <p:cNvPr id="10" name="Group 9">
            <a:extLst>
              <a:ext uri="{FF2B5EF4-FFF2-40B4-BE49-F238E27FC236}">
                <a16:creationId xmlns:a16="http://schemas.microsoft.com/office/drawing/2014/main" id="{046F44A8-8C09-9477-3900-37894C51C580}"/>
              </a:ext>
            </a:extLst>
          </p:cNvPr>
          <p:cNvGrpSpPr/>
          <p:nvPr/>
        </p:nvGrpSpPr>
        <p:grpSpPr>
          <a:xfrm>
            <a:off x="3957139" y="469733"/>
            <a:ext cx="730105" cy="648000"/>
            <a:chOff x="7714236" y="165280"/>
            <a:chExt cx="534414" cy="462159"/>
          </a:xfrm>
        </p:grpSpPr>
        <p:sp>
          <p:nvSpPr>
            <p:cNvPr id="6" name="Rounded Rectangle 19">
              <a:extLst>
                <a:ext uri="{FF2B5EF4-FFF2-40B4-BE49-F238E27FC236}">
                  <a16:creationId xmlns:a16="http://schemas.microsoft.com/office/drawing/2014/main" id="{BFE41A7B-4F5B-AB94-6A86-6D7DE4FCCB9F}"/>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20">
              <a:extLst>
                <a:ext uri="{FF2B5EF4-FFF2-40B4-BE49-F238E27FC236}">
                  <a16:creationId xmlns:a16="http://schemas.microsoft.com/office/drawing/2014/main" id="{0448F2BE-6327-D89C-4370-847C029D9045}"/>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139087363"/>
      </p:ext>
    </p:extLst>
  </p:cSld>
  <p:clrMapOvr>
    <a:masterClrMapping/>
  </p:clrMapOvr>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9dc5d3081407413666ef65e4ec91b55e">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d39b931148f7635aec5ecfe7507cdf08"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Props1.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2.xml><?xml version="1.0" encoding="utf-8"?>
<ds:datastoreItem xmlns:ds="http://schemas.openxmlformats.org/officeDocument/2006/customXml" ds:itemID="{91C0375F-FBB8-4816-BDFB-009092761BBD}">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8ED005-FC8B-48C8-86EE-0C548D1A5C52}">
  <ds:schemaRefs>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3190</Words>
  <Application>Microsoft Office PowerPoint</Application>
  <PresentationFormat>Widescreen</PresentationFormat>
  <Paragraphs>240</Paragraphs>
  <Slides>23</Slides>
  <Notes>16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Arial,Sans-Serif</vt:lpstr>
      <vt:lpstr>Calibri</vt:lpstr>
      <vt:lpstr>System Font</vt:lpstr>
      <vt:lpstr>System Font Regular</vt:lpstr>
      <vt:lpstr>Univers LT Pro 45 Light</vt:lpstr>
      <vt:lpstr>Univers LT Pro 55</vt:lpstr>
      <vt:lpstr>Univers Next Pro</vt:lpstr>
      <vt:lpstr>Rights Around The World</vt:lpstr>
      <vt:lpstr>Rights Around The World</vt:lpstr>
      <vt:lpstr>Girls leading learning in India</vt:lpstr>
      <vt:lpstr>How to use this resource</vt:lpstr>
      <vt:lpstr>For assemblies or group sessions</vt:lpstr>
      <vt:lpstr>This month we are in…</vt:lpstr>
      <vt:lpstr>Traveller's guide</vt:lpstr>
      <vt:lpstr>Picking tea in Assam</vt:lpstr>
      <vt:lpstr>UNICEF India and the Ethical Tea Partnership</vt:lpstr>
      <vt:lpstr>Ankita's Story</vt:lpstr>
      <vt:lpstr>Ankita's Story</vt:lpstr>
      <vt:lpstr>Ankita's Story</vt:lpstr>
      <vt:lpstr>Ankita's Story</vt:lpstr>
      <vt:lpstr>Ankita’s story </vt:lpstr>
      <vt:lpstr>The rights link... </vt:lpstr>
      <vt:lpstr>...and what about the Global Goals?</vt:lpstr>
      <vt:lpstr>...and what about the Global Goals?</vt:lpstr>
      <vt:lpstr>PowerPoint Presentation</vt:lpstr>
      <vt:lpstr>Activities</vt:lpstr>
      <vt:lpstr>Build your understanding</vt:lpstr>
      <vt:lpstr>Build your understanding</vt:lpstr>
      <vt:lpstr>Build your understanding</vt:lpstr>
      <vt:lpstr>Take your learning into the world </vt:lpstr>
      <vt:lpstr>Glossary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Mariam Dawood</cp:lastModifiedBy>
  <cp:revision>2</cp:revision>
  <dcterms:created xsi:type="dcterms:W3CDTF">2021-09-08T14:02:26Z</dcterms:created>
  <dcterms:modified xsi:type="dcterms:W3CDTF">2026-03-05T21:24:16Z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