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60_F0588748.xml" ContentType="application/vnd.ms-powerpoint.comments+xml"/>
  <Override PartName="/ppt/notesSlides/notesSlide5.xml" ContentType="application/vnd.openxmlformats-officedocument.presentationml.notesSlide+xml"/>
  <Override PartName="/ppt/comments/modernComment_162_77B23176.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36_6009A63C.xml" ContentType="application/vnd.ms-powerpoint.comments+xml"/>
  <Override PartName="/ppt/notesSlides/notesSlide12.xml" ContentType="application/vnd.openxmlformats-officedocument.presentationml.notesSlide+xml"/>
  <Override PartName="/ppt/comments/modernComment_148_93EA2163.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29"/>
  </p:notesMasterIdLst>
  <p:sldIdLst>
    <p:sldId id="257" r:id="rId6"/>
    <p:sldId id="330" r:id="rId7"/>
    <p:sldId id="319" r:id="rId8"/>
    <p:sldId id="298" r:id="rId9"/>
    <p:sldId id="299" r:id="rId10"/>
    <p:sldId id="337" r:id="rId11"/>
    <p:sldId id="351" r:id="rId12"/>
    <p:sldId id="352" r:id="rId13"/>
    <p:sldId id="354" r:id="rId14"/>
    <p:sldId id="353" r:id="rId15"/>
    <p:sldId id="355" r:id="rId16"/>
    <p:sldId id="348" r:id="rId17"/>
    <p:sldId id="346" r:id="rId18"/>
    <p:sldId id="303" r:id="rId19"/>
    <p:sldId id="305" r:id="rId20"/>
    <p:sldId id="304" r:id="rId21"/>
    <p:sldId id="340" r:id="rId22"/>
    <p:sldId id="320" r:id="rId23"/>
    <p:sldId id="310" r:id="rId24"/>
    <p:sldId id="328" r:id="rId25"/>
    <p:sldId id="329" r:id="rId26"/>
    <p:sldId id="347" r:id="rId27"/>
    <p:sldId id="3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 Intro" id="{1BD77428-ECF2-4B4F-AE0B-A7338502440D}">
          <p14:sldIdLst>
            <p14:sldId id="257"/>
            <p14:sldId id="330"/>
          </p14:sldIdLst>
        </p14:section>
        <p14:section name="Part 1" id="{0C14B31D-E645-0F47-977E-90ED2333F42F}">
          <p14:sldIdLst>
            <p14:sldId id="319"/>
            <p14:sldId id="298"/>
            <p14:sldId id="299"/>
            <p14:sldId id="337"/>
            <p14:sldId id="351"/>
            <p14:sldId id="352"/>
            <p14:sldId id="354"/>
            <p14:sldId id="353"/>
            <p14:sldId id="355"/>
            <p14:sldId id="348"/>
            <p14:sldId id="346"/>
            <p14:sldId id="303"/>
            <p14:sldId id="305"/>
            <p14:sldId id="304"/>
            <p14:sldId id="340"/>
          </p14:sldIdLst>
        </p14:section>
        <p14:section name="Part 2" id="{E9725F24-2F43-324D-A6E6-6F5B38548063}">
          <p14:sldIdLst>
            <p14:sldId id="320"/>
            <p14:sldId id="310"/>
            <p14:sldId id="328"/>
            <p14:sldId id="329"/>
            <p14:sldId id="347"/>
            <p14:sldId id="315"/>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guide id="3" pos="3840" userDrawn="1">
          <p15:clr>
            <a:srgbClr val="A4A3A4"/>
          </p15:clr>
        </p15:guide>
        <p15:guide id="4" orient="horz" pos="13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289D22-02C9-83E4-B08E-42FE4007F7BF}" name="Aimee Randall" initials="AR" userId="33Y/yG8lMaUbxfcd3zGIVLKRwcWHuVmr8ioRcSDTRVE=" providerId="None"/>
  <p188:author id="{D40F7823-C21E-6AAF-1E43-CECF746FA49C}" name="Helen Trivers" initials="HT" userId="S::htrivers@unicef.org.uk::01c0b90d-8952-4913-9306-d7020156f283" providerId="AD"/>
  <p188:author id="{4949F523-D1ED-BD12-80F8-3A3EA18A086C}" name="Prabhash Upadhyaya" initials="PU" userId="S::PrabhashU@unicef.org.uk::5a779b8a-3005-4e97-9ff8-ac570648e9da" providerId="AD"/>
  <p188:author id="{C7505529-642B-D73C-0A20-3C08309D5B1E}" name="Kate Vickers" initials="KV" userId="S::kvickers@unicef.org.uk::8f5c92b4-0ea5-44f7-804b-ccaebda4de84" providerId="AD"/>
  <p188:author id="{E2C65A46-F35C-57A8-6C31-7D13DC8ECC03}" name="Katherine Fardell" initials="KF" userId="S::KatherineF@unicef.org.uk::050b0ba3-7e4c-49f4-a3d1-8a4d11ba0cca" providerId="AD"/>
  <p188:author id="{3751DB4A-D17C-0F11-CEFC-FC785A432175}" name="Kathy Allan" initials="KA" userId="S::kathyk@unicef.org.uk::52ef52c3-b571-42cc-9b30-8fa82413ad86" providerId="AD"/>
  <p188:author id="{EB793F57-E4C7-BF87-30E5-E939CB0DB3C1}" name="Katherine Fardell" initials="KF" userId="S::katherinef@unicef.org.uk::050b0ba3-7e4c-49f4-a3d1-8a4d11ba0cca" providerId="AD"/>
  <p188:author id="{1B4D2473-1275-9FCA-8040-846B2406AEB4}" name="Mariam Dawood" initials="MD" userId="S::mariamd@unicef.org.uk::28b3a66c-53a6-4a8d-b818-56e91cf1c66b" providerId="AD"/>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B09EAF84-BD8A-8726-AE94-870B12DFE375}" name="Kate Vickers" initials="" userId="S::KVickers@unicef.org.uk::8f5c92b4-0ea5-44f7-804b-ccaebda4de84" providerId="AD"/>
  <p188:author id="{7530EC8C-21E2-00BF-6B41-9787D878BFF6}" name="Stuart Whiffin" initials="SW" userId="S::stuartw@unicef.org.uk::c3054620-2d2b-49cd-b2c1-23a5e8a68bd5" providerId="AD"/>
  <p188:author id="{24F35291-7658-993C-47C5-DF43B6A7BDB7}" name="James Kerridge" initials="JK" userId="James Kerridge" providerId="None"/>
  <p188:author id="{E06E2B9B-EB6C-C777-D29A-9FC5B31A8857}" name="Christian Humphries" initials="CH" userId="S::christianh@unicef.org.uk::99799258-bfe8-48e8-8ea2-41935e2231f3" providerId="AD"/>
  <p188:author id="{788CCBEA-0905-EB8F-0FC9-1C5DB479B239}" name="Helen Trivers" initials="HT" userId="S::HTrivers@unicef.org.uk::01c0b90d-8952-4913-9306-d7020156f283" providerId="AD"/>
  <p188:author id="{C5662BEB-831F-6686-7D59-80BE54901B5B}" name="Martin Russell" initials="MR" userId="S::martinr@unicef.org.uk::a3a2a494-309d-4d02-9201-5320153f7240" providerId="AD"/>
  <p188:author id="{494EDFF3-EA28-2FDD-4DBA-50672710665D}" name="Anna Carey" initials="AC" userId="S::acarey@unicef.org.uk::a4bdf92a-5f55-4fb9-89ef-00f5fe33489f" providerId="AD"/>
  <p188:author id="{CD0EE3F3-9DF2-0BF5-8D76-6E205BFC7C30}" name="Stuart Whiffin" initials="" userId="S::StuartW@unicef.org.uk::c3054620-2d2b-49cd-b2c1-23a5e8a68b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Humphries" initials="CH" lastIdx="7" clrIdx="0">
    <p:extLst>
      <p:ext uri="{19B8F6BF-5375-455C-9EA6-DF929625EA0E}">
        <p15:presenceInfo xmlns:p15="http://schemas.microsoft.com/office/powerpoint/2012/main" userId="S::christianh@unicef.org.uk::99799258-bfe8-48e8-8ea2-41935e223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69DAE"/>
    <a:srgbClr val="FFA1F4"/>
    <a:srgbClr val="18A5AB"/>
    <a:srgbClr val="FF00BA"/>
    <a:srgbClr val="82075D"/>
    <a:srgbClr val="82045F"/>
    <a:srgbClr val="68C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8ADDA-E5C8-B883-9FBE-B94BFF369BED}" v="8" dt="2026-04-14T13:48:23.414"/>
    <p1510:client id="{3F8D1A1C-A929-4F42-BFC4-AEBEB447810C}" v="5" dt="2026-04-14T16:45:02.004"/>
    <p1510:client id="{5AC2D3FD-5929-4327-A2B5-D2A00BD171C9}" v="9" dt="2026-04-14T13:47:26.370"/>
    <p1510:client id="{83442432-160D-1FAD-232A-1634DAE3C8A4}" v="3" dt="2026-04-14T06:16:58.259"/>
    <p1510:client id="{CC9C1E54-7088-2C48-50EB-F427FC341328}" v="3" dt="2026-04-14T14:10:33.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50" autoAdjust="0"/>
  </p:normalViewPr>
  <p:slideViewPr>
    <p:cSldViewPr snapToGrid="0">
      <p:cViewPr varScale="1">
        <p:scale>
          <a:sx n="76" d="100"/>
          <a:sy n="76" d="100"/>
        </p:scale>
        <p:origin x="1914" y="294"/>
      </p:cViewPr>
      <p:guideLst>
        <p:guide orient="horz"/>
        <p:guide/>
        <p:guide pos="3840"/>
        <p:guide orient="horz" pos="13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comments/modernComment_136_6009A63C.xml><?xml version="1.0" encoding="utf-8"?>
<p188:cmLst xmlns:a="http://schemas.openxmlformats.org/drawingml/2006/main" xmlns:r="http://schemas.openxmlformats.org/officeDocument/2006/relationships" xmlns:p188="http://schemas.microsoft.com/office/powerpoint/2018/8/main">
  <p188:cm id="{5E769BA9-8BBD-4A0D-8017-A1C4F5E07ACC}" authorId="{C5662BEB-831F-6686-7D59-80BE54901B5B}" status="resolved" created="2026-04-07T14:16:11.979" complete="100000">
    <ac:txMkLst xmlns:ac="http://schemas.microsoft.com/office/drawing/2013/main/command">
      <pc:docMk xmlns:pc="http://schemas.microsoft.com/office/powerpoint/2013/main/command"/>
      <pc:sldMk xmlns:pc="http://schemas.microsoft.com/office/powerpoint/2013/main/command" cId="1611245116" sldId="310"/>
      <ac:spMk id="25" creationId="{2D5AD0E0-AC0B-DF9E-79D3-EA92B3DF2DA5}"/>
      <ac:txMk cp="77" len="4">
        <ac:context len="322" hash="1883171612"/>
      </ac:txMk>
    </ac:txMkLst>
    <p188:pos x="2035097" y="594731"/>
    <p188:txBody>
      <a:bodyPr/>
      <a:lstStyle/>
      <a:p>
        <a:r>
          <a:rPr lang="en-GB"/>
          <a:t>Should apostrophe be after the s?  Multiple pigs...</a:t>
        </a:r>
      </a:p>
    </p188:txBody>
    <p188:extLst>
      <p:ext xmlns:p="http://schemas.openxmlformats.org/presentationml/2006/main" uri="{57CB4572-C831-44C2-8A1C-0ADB6CCDFE69}">
        <p223:reactions xmlns:p223="http://schemas.microsoft.com/office/powerpoint/2022/03/main">
          <p223:rxn type="👍">
            <p223:instance time="2026-04-13T09:49:02.287" authorId="{D40F7823-C21E-6AAF-1E43-CECF746FA49C}"/>
          </p223:rxn>
        </p223:reactions>
      </p:ext>
    </p188:extLst>
  </p188:cm>
</p188:cmLst>
</file>

<file path=ppt/comments/modernComment_148_93EA2163.xml><?xml version="1.0" encoding="utf-8"?>
<p188:cmLst xmlns:a="http://schemas.openxmlformats.org/drawingml/2006/main" xmlns:r="http://schemas.openxmlformats.org/officeDocument/2006/relationships" xmlns:p188="http://schemas.microsoft.com/office/powerpoint/2018/8/main">
  <p188:cm id="{032A37C2-7381-446A-9788-089BD7C9E96A}" authorId="{788CCBEA-0905-EB8F-0FC9-1C5DB479B239}" status="resolved" created="2026-04-01T18:48:07.293" complete="100000">
    <ac:deMkLst xmlns:ac="http://schemas.microsoft.com/office/drawing/2013/main/command">
      <pc:docMk xmlns:pc="http://schemas.microsoft.com/office/powerpoint/2013/main/command"/>
      <pc:sldMk xmlns:pc="http://schemas.microsoft.com/office/powerpoint/2013/main/command" cId="2481594723" sldId="328"/>
      <ac:spMk id="10" creationId="{B193EA66-7496-2A40-84EE-51222447FBC1}"/>
    </ac:deMkLst>
    <p188:replyLst>
      <p188:reply id="{8A2B3AC2-878E-47B8-91AF-4B2774A12F65}" authorId="{788CCBEA-0905-EB8F-0FC9-1C5DB479B239}" created="2026-04-01T18:51:53.563">
        <p188:txBody>
          <a:bodyPr/>
          <a:lstStyle/>
          <a:p>
            <a:r>
              <a:rPr lang="en-GB"/>
              <a:t>OR a simple writing activity. Imagine you are Margarida. Write a diary entry after Cyclone Idai explaining how you feel about your school being damaged. Then write a diary entry once you have returned to school. Try and reference children’s rights.</a:t>
            </a:r>
          </a:p>
        </p188:txBody>
      </p188:reply>
      <p188:reply id="{D695EE20-AE3F-4BC9-9BBD-8C0E7F94B7B3}" authorId="{788CCBEA-0905-EB8F-0FC9-1C5DB479B239}" created="2026-04-01T18:57:44.114">
        <p188:txBody>
          <a:bodyPr/>
          <a:lstStyle/>
          <a:p>
            <a:r>
              <a:rPr lang="en-GB"/>
              <a:t>Or these climate superhero challenges are good https://www.un.org/sustainabledevelopment/climate-action-superheroes/
</a:t>
            </a:r>
          </a:p>
        </p188:txBody>
      </p188:reply>
      <p188:reply id="{0B66FAA4-9144-42FA-B2DA-40AD92AEE706}" authorId="{C5662BEB-831F-6686-7D59-80BE54901B5B}" created="2026-04-07T14:23:43.454">
        <p188:txBody>
          <a:bodyPr/>
          <a:lstStyle/>
          <a:p>
            <a:r>
              <a:rPr lang="en-GB"/>
              <a:t>I agree - I don't think it's aimed at children. I favour the WLL option - we mention the GGoals every month, so good to link to related content. Both the others are good ideas too, though.  May even use one of these to replace the climate resilient home activity (not very exciting?)</a:t>
            </a:r>
          </a:p>
        </p188:txBody>
      </p188:reply>
    </p188:replyLst>
    <p188:txBody>
      <a:bodyPr/>
      <a:lstStyle/>
      <a:p>
        <a:r>
          <a:rPr lang="en-GB"/>
          <a:t>Martin, I’m not sure if asking children to calculate their carbon footprint will work… I’ve tried it and there’s lots they may not know. I wondered about this activity from the worlds largest lesson instead: Use these resources to support children to have conversations with members of your community about climate change. Children could speak to their parents carers as part of homework or you could hold a coffee morning at school. https://worldslargestlesson.globalgoals.org/wp-content/uploads/2020/08/Final-Community-Conversations-for-Climate-Change-1.pdf</a:t>
        </a:r>
      </a:p>
    </p188:txBody>
  </p188:cm>
  <p188:cm id="{DA461E55-835B-441B-8D2A-B543BBA59093}" authorId="{D40F7823-C21E-6AAF-1E43-CECF746FA49C}" status="resolved" created="2026-04-13T10:47:42.297" complete="100000">
    <ac:deMkLst xmlns:ac="http://schemas.microsoft.com/office/drawing/2013/main/command">
      <pc:docMk xmlns:pc="http://schemas.microsoft.com/office/powerpoint/2013/main/command"/>
      <pc:sldMk xmlns:pc="http://schemas.microsoft.com/office/powerpoint/2013/main/command" cId="2481594723" sldId="328"/>
      <ac:spMk id="9" creationId="{D9FEF2B6-DD85-9EDF-F638-FA6EE276B85E}"/>
    </ac:deMkLst>
    <p188:txBody>
      <a:bodyPr/>
      <a:lstStyle/>
      <a:p>
        <a:r>
          <a:rPr lang="en-US"/>
          <a:t>As you have learned from watching Margarida’s story, UNICEF support the building of climate resilient schools. Can you think of ways to build climate resilient homes for children? ​
Complete Practical Action's 'https://www.stem.org.uk/resources/library/resource/34167/beat-the-flood-stem-challenge'. Investigate structures and properties of materials, then use that knowledge to design and make a model of a flood-resistant home.</a:t>
        </a:r>
      </a:p>
    </p188:txBody>
  </p188:cm>
</p188:cmLst>
</file>

<file path=ppt/comments/modernComment_160_F0588748.xml><?xml version="1.0" encoding="utf-8"?>
<p188:cmLst xmlns:a="http://schemas.openxmlformats.org/drawingml/2006/main" xmlns:r="http://schemas.openxmlformats.org/officeDocument/2006/relationships" xmlns:p188="http://schemas.microsoft.com/office/powerpoint/2018/8/main">
  <p188:cm id="{E8E4CC62-B3CF-4B83-80A3-17F5D0559256}" authorId="{4949F523-D1ED-BD12-80F8-3A3EA18A086C}" status="resolved" created="2026-04-13T10:59:22.266" complete="100000">
    <ac:txMkLst xmlns:ac="http://schemas.microsoft.com/office/drawing/2013/main/command">
      <pc:docMk xmlns:pc="http://schemas.microsoft.com/office/powerpoint/2013/main/command"/>
      <pc:sldMk xmlns:pc="http://schemas.microsoft.com/office/powerpoint/2013/main/command" cId="4032333640" sldId="352"/>
      <ac:spMk id="6" creationId="{6A1095C0-8BE6-0D62-D127-2BBA7B21EB0F}"/>
      <ac:txMk cp="118">
        <ac:context len="415" hash="444988830"/>
      </ac:txMk>
    </ac:txMkLst>
    <p188:pos x="3579465" y="1355314"/>
    <p188:txBody>
      <a:bodyPr/>
      <a:lstStyle/>
      <a:p>
        <a:r>
          <a:rPr lang="en-GB"/>
          <a:t>We may use ‘hit’</a:t>
        </a:r>
      </a:p>
    </p188:txBody>
    <p188:extLst>
      <p:ext xmlns:p="http://schemas.openxmlformats.org/presentationml/2006/main" uri="{57CB4572-C831-44C2-8A1C-0ADB6CCDFE69}">
        <p223:reactions xmlns:p223="http://schemas.microsoft.com/office/powerpoint/2022/03/main">
          <p223:rxn type="👍">
            <p223:instance time="2026-04-13T12:09:28.507" authorId="{788CCBEA-0905-EB8F-0FC9-1C5DB479B239}"/>
          </p223:rxn>
        </p223:reactions>
      </p:ext>
    </p188:extLst>
  </p188:cm>
</p188:cmLst>
</file>

<file path=ppt/comments/modernComment_162_77B23176.xml><?xml version="1.0" encoding="utf-8"?>
<p188:cmLst xmlns:a="http://schemas.openxmlformats.org/drawingml/2006/main" xmlns:r="http://schemas.openxmlformats.org/officeDocument/2006/relationships" xmlns:p188="http://schemas.microsoft.com/office/powerpoint/2018/8/main">
  <p188:cm id="{9EDDFA1D-7A2F-4EAF-8A08-5471B11EB9CF}" authorId="{C7505529-642B-D73C-0A20-3C08309D5B1E}" status="resolved" created="2026-03-16T10:45:50.278" complete="100000">
    <ac:txMkLst xmlns:ac="http://schemas.microsoft.com/office/drawing/2013/main/command">
      <pc:docMk xmlns:pc="http://schemas.microsoft.com/office/powerpoint/2013/main/command"/>
      <pc:sldMk xmlns:pc="http://schemas.microsoft.com/office/powerpoint/2013/main/command" cId="2008166774" sldId="354"/>
      <ac:spMk id="5" creationId="{66539ECB-76C8-8206-4CB3-70E3EE718F65}"/>
      <ac:txMk cp="0" len="153">
        <ac:context len="154" hash="1127801012"/>
      </ac:txMk>
    </ac:txMkLst>
    <p188:pos x="5415196" y="318540"/>
    <p188:txBody>
      <a:bodyPr/>
      <a:lstStyle/>
      <a:p>
        <a:r>
          <a:rPr lang="en-GB"/>
          <a:t>dates/ages/timeline needs checking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Univers LT Pro 45 Light" panose="020B0403020202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Univers LT Pro 45 Light" panose="020B0403020202020204" pitchFamily="34" charset="77"/>
              </a:defRPr>
            </a:lvl1pPr>
          </a:lstStyle>
          <a:p>
            <a:fld id="{E4D474D6-AC5E-CA4A-B1C7-9D33B20428A6}" type="datetimeFigureOut">
              <a:rPr lang="en-GB" smtClean="0"/>
              <a:pPr/>
              <a:t>15/04/2026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Univers LT Pro 45 Light" panose="020B0403020202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Univers LT Pro 45 Light" panose="020B0403020202020204" pitchFamily="34" charset="77"/>
              </a:defRPr>
            </a:lvl1pPr>
          </a:lstStyle>
          <a:p>
            <a:fld id="{29579422-DDE5-7A4E-844D-890A01B6C3B6}" type="slidenum">
              <a:rPr lang="en-GB" smtClean="0"/>
              <a:pPr/>
              <a:t>‹#›</a:t>
            </a:fld>
            <a:endParaRPr lang="en-GB"/>
          </a:p>
        </p:txBody>
      </p:sp>
    </p:spTree>
    <p:extLst>
      <p:ext uri="{BB962C8B-B14F-4D97-AF65-F5344CB8AC3E}">
        <p14:creationId xmlns:p14="http://schemas.microsoft.com/office/powerpoint/2010/main" val="136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nivers LT Pro 45 Light" panose="020B0403020202020204" pitchFamily="34" charset="77"/>
        <a:ea typeface="+mn-ea"/>
        <a:cs typeface="+mn-cs"/>
      </a:defRPr>
    </a:lvl1pPr>
    <a:lvl2pPr marL="457200" algn="l" defTabSz="914400" rtl="0" eaLnBrk="1" latinLnBrk="0" hangingPunct="1">
      <a:defRPr sz="1200" b="0" i="0" kern="1200">
        <a:solidFill>
          <a:schemeClr val="tx1"/>
        </a:solidFill>
        <a:latin typeface="Univers LT Pro 45 Light" panose="020B0403020202020204" pitchFamily="34" charset="77"/>
        <a:ea typeface="+mn-ea"/>
        <a:cs typeface="+mn-cs"/>
      </a:defRPr>
    </a:lvl2pPr>
    <a:lvl3pPr marL="914400" algn="l" defTabSz="914400" rtl="0" eaLnBrk="1" latinLnBrk="0" hangingPunct="1">
      <a:defRPr sz="1200" b="0" i="0" kern="1200">
        <a:solidFill>
          <a:schemeClr val="tx1"/>
        </a:solidFill>
        <a:latin typeface="Univers LT Pro 45 Light" panose="020B0403020202020204" pitchFamily="34" charset="77"/>
        <a:ea typeface="+mn-ea"/>
        <a:cs typeface="+mn-cs"/>
      </a:defRPr>
    </a:lvl3pPr>
    <a:lvl4pPr marL="1371600" algn="l" defTabSz="914400" rtl="0" eaLnBrk="1" latinLnBrk="0" hangingPunct="1">
      <a:defRPr sz="1200" b="0" i="0" kern="1200">
        <a:solidFill>
          <a:schemeClr val="tx1"/>
        </a:solidFill>
        <a:latin typeface="Univers LT Pro 45 Light" panose="020B0403020202020204" pitchFamily="34" charset="77"/>
        <a:ea typeface="+mn-ea"/>
        <a:cs typeface="+mn-cs"/>
      </a:defRPr>
    </a:lvl4pPr>
    <a:lvl5pPr marL="1828800" algn="l" defTabSz="914400" rtl="0" eaLnBrk="1" latinLnBrk="0" hangingPunct="1">
      <a:defRPr sz="1200" b="0" i="0" kern="1200">
        <a:solidFill>
          <a:schemeClr val="tx1"/>
        </a:solidFill>
        <a:latin typeface="Univers LT Pro 45 Light" panose="020B0403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ducation.rebootthefuture.org/resources/climate-anxiety-discussion-guide/" TargetMode="External"/><Relationship Id="rId3" Type="http://schemas.openxmlformats.org/officeDocument/2006/relationships/hyperlink" Target="https://www.booktrust.org.uk/book-recommendations/booklists/favourite-books-about-the-environment-for-younger-children/" TargetMode="External"/><Relationship Id="rId7" Type="http://schemas.openxmlformats.org/officeDocument/2006/relationships/hyperlink" Target="https://www.redcross.org.uk/get-involved/teaching-resources/weather-together-resources?gad_source=1&amp;gad_campaignid=21910040330&amp;gbraid=0AAAAAD_j2cD5L5ROkOC596MyKS79lzGW8&amp;gclid=Cj0KCQiA8KTNBhD_ARIsAOvp6DJLNDovxgjUX2Ln8osgVuJizDtSALOUIfSHKYxlq1ong-zLjfE3EbMaAjToEALw_wcB"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arthcubs.com/resources/" TargetMode="External"/><Relationship Id="rId11" Type="http://schemas.openxmlformats.org/officeDocument/2006/relationships/hyperlink" Target="https://earthcubs.com/resources/presentations/steps-to-a-greener-carbon-footprint/" TargetMode="External"/><Relationship Id="rId5" Type="http://schemas.openxmlformats.org/officeDocument/2006/relationships/hyperlink" Target="https://www.booksfortopics.com/booklists/topics/geography/environmental-sustainability/" TargetMode="External"/><Relationship Id="rId10" Type="http://schemas.openxmlformats.org/officeDocument/2006/relationships/hyperlink" Target="https://earthcubs.com/resources/lesson-plans/climate-change/" TargetMode="External"/><Relationship Id="rId4" Type="http://schemas.openxmlformats.org/officeDocument/2006/relationships/hyperlink" Target="https://www.scottishbooktrust.com/book-lists/picture-books-exploring-our-environment" TargetMode="External"/><Relationship Id="rId9" Type="http://schemas.openxmlformats.org/officeDocument/2006/relationships/hyperlink" Target="https://www.bbcchildreninneed.co.uk/changing-lives/understanding-the-climate-crisis-and-eco-anxiety/"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bbcchildreninneed.co.uk/changing-lives/understanding-the-climate-crisis-and-eco-anxiety/" TargetMode="External"/><Relationship Id="rId3" Type="http://schemas.openxmlformats.org/officeDocument/2006/relationships/hyperlink" Target="https://www.ohchr.org/sites/default/files/documents/hrbodies/crc/gcomments/gc26/2023/GC26-Child-Friendly-Version_English.pdf" TargetMode="External"/><Relationship Id="rId7" Type="http://schemas.openxmlformats.org/officeDocument/2006/relationships/hyperlink" Target="https://education.rebootthefuture.org/resources/climate-anxiety-discussion-guid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redcross.org.uk/get-involved/teaching-resources/weather-together-resources?gad_source=1&amp;gad_campaignid=21910040330&amp;gbraid=0AAAAAD_j2cD5L5ROkOC596MyKS79lzGW8&amp;gclid=Cj0KCQiA8KTNBhD_ARIsAOvp6DJLNDovxgjUX2Ln8osgVuJizDtSALOUIfSHKYxlq1ong-zLjfE3EbMaAjToEALw_wcB" TargetMode="External"/><Relationship Id="rId5" Type="http://schemas.openxmlformats.org/officeDocument/2006/relationships/hyperlink" Target="https://worldslargestlesson.globalgoals.org/wp-content/uploads/2025/04/climate-change-dodgeball-outdoor-lesson-idea-ltl-1.pdf" TargetMode="External"/><Relationship Id="rId4" Type="http://schemas.openxmlformats.org/officeDocument/2006/relationships/hyperlink" Target="https://worldslargestlesson.globalgoals.org/wp-content/uploads/2020/08/Final-Community-Conversations-for-Climate-Change-1.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gar.jrc.ec.europa.eu/report_2025?vis=co2tot#emissions_table" TargetMode="External"/><Relationship Id="rId7" Type="http://schemas.openxmlformats.org/officeDocument/2006/relationships/hyperlink" Target="https://www.bbcchildreninneed.co.uk/changing-lives/understanding-the-climate-crisis-and-eco-anxiety/"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ducation.rebootthefuture.org/resources/climate-anxiety-discussion-guide/" TargetMode="External"/><Relationship Id="rId5" Type="http://schemas.openxmlformats.org/officeDocument/2006/relationships/hyperlink" Target="https://www.redcross.org.uk/get-involved/teaching-resources/weather-together-resources?gad_source=1&amp;gad_campaignid=21910040330&amp;gbraid=0AAAAAD_j2cD5L5ROkOC596MyKS79lzGW8&amp;gclid=Cj0KCQiA8KTNBhD_ARIsAOvp6DJLNDovxgjUX2Ln8osgVuJizDtSALOUIfSHKYxlq1ong-zLjfE3EbMaAjToEALw_wcB" TargetMode="External"/><Relationship Id="rId4" Type="http://schemas.openxmlformats.org/officeDocument/2006/relationships/hyperlink" Target="https://worldslargestlesson.globalgoals.org/resource/club17-climate-pack/"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teach/class-clips-video/articles/zjdthbk"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groups.friendsoftheearth.uk/resources/whats-climate-justice" TargetMode="External"/><Relationship Id="rId4" Type="http://schemas.openxmlformats.org/officeDocument/2006/relationships/hyperlink" Target="https://www.bbc.co.uk/bitesize/articles/z4g3f82#z8csn9q"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outright/outright-archiv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ohchr.org/sites/default/files/documents/hrbodies/crc/gcomments/gc26/2023/GC26-Child-Friendly-Version_English.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tannica.com/place/Mozambiqu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kids-world-travel-guide.com/mozambique-facts.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icef.org/mozambique/en/what-we-d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icef.org/press-releases/cyclone-idai-more-15-million-children-urgently-need-assistance-across-mozambiqu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unicef.org/supply/building-climate-and-disaster-resilient-school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icef.org/supply/building-climate-and-disaster-resilient-schoo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outright/outright-archiv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unicefusa.org/stories/unicef-mobilizes-relief-efforts-after-cyclone-freddy-slams-mozambique-malawi" TargetMode="External"/><Relationship Id="rId5" Type="http://schemas.openxmlformats.org/officeDocument/2006/relationships/hyperlink" Target="https://www.unicef.org/supply/building-climate-and-disaster-resilient-schools" TargetMode="External"/><Relationship Id="rId4" Type="http://schemas.openxmlformats.org/officeDocument/2006/relationships/hyperlink" Target="https://www.unicef.org/press-releases/cyclone-idai-more-15-million-children-urgently-need-assistance-across-mozambiqu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nvzIg5GC8H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a:t>
            </a:fld>
            <a:endParaRPr lang="en-GB"/>
          </a:p>
        </p:txBody>
      </p:sp>
    </p:spTree>
    <p:extLst>
      <p:ext uri="{BB962C8B-B14F-4D97-AF65-F5344CB8AC3E}">
        <p14:creationId xmlns:p14="http://schemas.microsoft.com/office/powerpoint/2010/main" val="365169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Before ending the session encourage pupils to reflect on what they have learnt. You could ask them to share their reflections in pairs, small groups or to the whole group.</a:t>
            </a: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17</a:t>
            </a:fld>
            <a:endParaRPr lang="en-GB"/>
          </a:p>
        </p:txBody>
      </p:sp>
    </p:spTree>
    <p:extLst>
      <p:ext uri="{BB962C8B-B14F-4D97-AF65-F5344CB8AC3E}">
        <p14:creationId xmlns:p14="http://schemas.microsoft.com/office/powerpoint/2010/main" val="103476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Univers LT Pro 45 Light"/>
              </a:rPr>
              <a:t>These are a set of simpler more hands-on activities linked this this month’s topic, they are idea for early years or learners who are more confident with hands on, practical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Univers LT Pro 4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Univers LT Pro 45 Light"/>
              </a:rPr>
              <a:t>Activity one – Three Little Pigs Stem challenge. Please note that you must create a free account to access these STEM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Univers LT Pro 4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Univers LT Pro 45 Light"/>
              </a:rPr>
              <a:t>Activity two – There are lots of fabulous books about climate change and sustainability. Have a look at </a:t>
            </a:r>
            <a:r>
              <a:rPr lang="en-GB" dirty="0">
                <a:hlinkClick r:id="rId3"/>
              </a:rPr>
              <a:t>Favourite books about the environment for younger children | BookTrust</a:t>
            </a:r>
            <a:r>
              <a:rPr lang="en-GB" dirty="0"/>
              <a:t>, </a:t>
            </a:r>
            <a:r>
              <a:rPr lang="en-GB" dirty="0">
                <a:hlinkClick r:id="rId4"/>
              </a:rPr>
              <a:t>Picture books exploring our environment - Scottish Book Trust</a:t>
            </a:r>
            <a:r>
              <a:rPr lang="en-GB" dirty="0"/>
              <a:t> or </a:t>
            </a:r>
            <a:r>
              <a:rPr lang="en-GB" dirty="0">
                <a:hlinkClick r:id="rId5"/>
              </a:rPr>
              <a:t>Best children's books - Environment</a:t>
            </a:r>
            <a:r>
              <a:rPr lang="en-GB" dirty="0"/>
              <a:t> for some inspiration.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Univers LT Pro 4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Univers LT Pro 45 Light"/>
              </a:rPr>
              <a:t>Activity three – Earth Cubs is a fantastic resource to support children to learn about the environment, sustainability and climate change linked to the Global Goals. </a:t>
            </a:r>
            <a:r>
              <a:rPr lang="en-GB" dirty="0">
                <a:hlinkClick r:id="rId6"/>
              </a:rPr>
              <a:t>Learning Resources - Earth Cubs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Univers LT Pro 45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Univers LT Pro 45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latin typeface="Univers LT Pro 45 Light"/>
              </a:rPr>
              <a:t>We recognise that learning about the affects of climate change can cause anxiety. There are many resources available to address climate anxiety, including:</a:t>
            </a:r>
          </a:p>
          <a:p>
            <a:r>
              <a:rPr lang="en-GB" dirty="0">
                <a:latin typeface="Univers LT Pro 45 Light"/>
                <a:hlinkClick r:id="rId7"/>
              </a:rPr>
              <a:t>https://www.redcross.org.uk/get-involved/teaching-resources/weather-together-resources?gad_source=1&amp;gad_campaignid=21910040330&amp;gbraid=0AAAAAD_j2cD5L5ROkOC596MyKS79lzGW8&amp;gclid=Cj0KCQiA8KTNBhD_ARIsAOvp6DJLNDovxgjUX2Ln8osgVuJizDtSALOUIfSHKYxlq1ong-zLjfE3EbMaAjToEALw_wcB</a:t>
            </a:r>
            <a:r>
              <a:rPr lang="en-GB" dirty="0">
                <a:latin typeface="Univers LT Pro 45 Light"/>
              </a:rPr>
              <a:t> </a:t>
            </a:r>
            <a:endParaRPr lang="en-GB" dirty="0"/>
          </a:p>
          <a:p>
            <a:r>
              <a:rPr lang="en-GB" dirty="0">
                <a:latin typeface="Univers LT Pro 45 Light"/>
                <a:hlinkClick r:id="rId8"/>
              </a:rPr>
              <a:t>https://education.rebootthefuture.org/resources/climate-anxiety-discussion-guide/</a:t>
            </a:r>
            <a:r>
              <a:rPr lang="en-GB" dirty="0">
                <a:latin typeface="Univers LT Pro 45 Light"/>
              </a:rPr>
              <a:t> </a:t>
            </a:r>
            <a:endParaRPr lang="en-GB" dirty="0"/>
          </a:p>
          <a:p>
            <a:r>
              <a:rPr lang="en-GB" dirty="0">
                <a:latin typeface="Univers LT Pro 45 Light"/>
                <a:hlinkClick r:id="rId9"/>
              </a:rPr>
              <a:t>https://www.bbcchildreninneed.co.uk/changing-lives/understanding-the-climate-crisis-and-eco-anxiety/</a:t>
            </a:r>
            <a:r>
              <a:rPr lang="en-GB" dirty="0">
                <a:latin typeface="Univers LT Pro 45 Light"/>
              </a:rPr>
              <a:t> </a:t>
            </a:r>
            <a:endParaRPr lang="en-GB" dirty="0"/>
          </a:p>
          <a:p>
            <a:endParaRPr lang="en-GB" dirty="0">
              <a:latin typeface="Univers LT Pro 45 Light"/>
            </a:endParaRPr>
          </a:p>
          <a:p>
            <a:r>
              <a:rPr lang="en-GB" dirty="0">
                <a:latin typeface="Univers LT Pro 45 Light"/>
              </a:rPr>
              <a:t>Resource links:</a:t>
            </a:r>
          </a:p>
          <a:p>
            <a:r>
              <a:rPr lang="en-GB" dirty="0">
                <a:latin typeface="Univers LT Pro 45 Light"/>
              </a:rPr>
              <a:t>2. </a:t>
            </a:r>
            <a:r>
              <a:rPr lang="en-GB" dirty="0">
                <a:latin typeface="Univers LT Pro 45 Light"/>
                <a:hlinkClick r:id="rId10"/>
              </a:rPr>
              <a:t>https://earthcubs.com/resources/lesson-plans/climate-change/</a:t>
            </a:r>
            <a:r>
              <a:rPr lang="en-GB" dirty="0">
                <a:latin typeface="Univers LT Pro 45 Light"/>
              </a:rPr>
              <a:t> </a:t>
            </a:r>
          </a:p>
          <a:p>
            <a:r>
              <a:rPr lang="en-GB" dirty="0">
                <a:latin typeface="Univers LT Pro 45 Light"/>
              </a:rPr>
              <a:t>3. </a:t>
            </a:r>
            <a:r>
              <a:rPr lang="en-GB" dirty="0">
                <a:latin typeface="Univers LT Pro 45 Light"/>
                <a:hlinkClick r:id="rId11"/>
              </a:rPr>
              <a:t>https://earthcubs.com/resources/presentations/steps-to-a-greener-carbon-footprint/</a:t>
            </a:r>
            <a:r>
              <a:rPr lang="en-GB" dirty="0">
                <a:latin typeface="Univers LT Pro 45 Light"/>
              </a:rPr>
              <a:t> </a:t>
            </a:r>
            <a:endParaRPr lang="en-GB" dirty="0"/>
          </a:p>
          <a:p>
            <a:endParaRPr lang="en-US"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19</a:t>
            </a:fld>
            <a:endParaRPr lang="en-GB"/>
          </a:p>
        </p:txBody>
      </p:sp>
    </p:spTree>
    <p:extLst>
      <p:ext uri="{BB962C8B-B14F-4D97-AF65-F5344CB8AC3E}">
        <p14:creationId xmlns:p14="http://schemas.microsoft.com/office/powerpoint/2010/main" val="267191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59EB-895C-1AA0-98B9-93C8FEEAD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61EB4-2AB8-0A55-459F-DE24C35DB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A2929-2518-EB57-945E-7C34275241B8}"/>
              </a:ext>
            </a:extLst>
          </p:cNvPr>
          <p:cNvSpPr>
            <a:spLocks noGrp="1"/>
          </p:cNvSpPr>
          <p:nvPr>
            <p:ph type="body" idx="1"/>
          </p:nvPr>
        </p:nvSpPr>
        <p:spPr/>
        <p:txBody>
          <a:bodyPr/>
          <a:lstStyle/>
          <a:p>
            <a:pPr>
              <a:defRPr/>
            </a:pPr>
            <a:r>
              <a:rPr lang="en-GB" dirty="0">
                <a:latin typeface="Univers LT Pro 45 Light"/>
              </a:rPr>
              <a:t>Teachers notes:</a:t>
            </a:r>
          </a:p>
          <a:p>
            <a:pPr>
              <a:defRPr/>
            </a:pPr>
            <a:endParaRPr lang="en-GB" dirty="0">
              <a:latin typeface="Univers LT Pro 45 Light"/>
            </a:endParaRPr>
          </a:p>
          <a:p>
            <a:pPr>
              <a:defRPr/>
            </a:pPr>
            <a:r>
              <a:rPr lang="en-GB" b="1" dirty="0">
                <a:latin typeface="Univers LT Pro 45 Light"/>
              </a:rPr>
              <a:t>Activity 1:</a:t>
            </a:r>
            <a:r>
              <a:rPr lang="en-GB" dirty="0">
                <a:latin typeface="Univers LT Pro 45 Light"/>
              </a:rPr>
              <a:t> The Committee on the Rights of the Child sometimes draft documents called General Comments to further explore particular aspects of the Convention on the Rights of the Child and provides more information for governments on what they must do to protect children’s rights. General Comment No.26 is about children’s rights and the environment, with a particular focus on climate change. They produced resources to share General Comment No.26 with children and young people – the child friendly version can be found here: </a:t>
            </a:r>
            <a:r>
              <a:rPr lang="en-GB" dirty="0">
                <a:latin typeface="Univers LT Pro 45 Light"/>
                <a:hlinkClick r:id="rId3"/>
              </a:rPr>
              <a:t>Child Friendly Version – English</a:t>
            </a:r>
            <a:endParaRPr lang="en-GB" dirty="0">
              <a:latin typeface="Univers LT Pro 45 Light"/>
            </a:endParaRPr>
          </a:p>
          <a:p>
            <a:pPr>
              <a:defRPr/>
            </a:pPr>
            <a:endParaRPr lang="en-GB" dirty="0"/>
          </a:p>
          <a:p>
            <a:pPr>
              <a:defRPr/>
            </a:pPr>
            <a:r>
              <a:rPr lang="en-GB" b="1" dirty="0">
                <a:latin typeface="Univers LT Pro 45 Light"/>
              </a:rPr>
              <a:t>Activity 2:</a:t>
            </a:r>
            <a:r>
              <a:rPr lang="en-GB" dirty="0">
                <a:latin typeface="Univers LT Pro 45 Light"/>
              </a:rPr>
              <a:t> This encourages children to step into the shoes of children in Mozambique who have been impacted by climate change. </a:t>
            </a:r>
            <a:endParaRPr lang="en-GB" dirty="0"/>
          </a:p>
          <a:p>
            <a:pPr>
              <a:defRPr/>
            </a:pPr>
            <a:endParaRPr lang="en-GB" dirty="0"/>
          </a:p>
          <a:p>
            <a:pPr>
              <a:defRPr/>
            </a:pPr>
            <a:r>
              <a:rPr lang="en-GB" b="1" dirty="0">
                <a:latin typeface="Univers LT Pro 45 Light"/>
              </a:rPr>
              <a:t>Activity 3: </a:t>
            </a:r>
            <a:r>
              <a:rPr lang="en-GB" dirty="0">
                <a:latin typeface="Univers LT Pro 45 Light"/>
              </a:rPr>
              <a:t>This activity uses resources from the World's Largest Lesson to support children to have conversations about climate change with members of the community. You could Appendix 2 and 3 (pages 6 and 7) for a homework activity, or hold an RRSA coffee morning with parents, carers and other community members. </a:t>
            </a:r>
            <a:r>
              <a:rPr lang="en-GB" dirty="0">
                <a:latin typeface="Univers LT Pro 45 Light"/>
                <a:hlinkClick r:id="rId4"/>
              </a:rPr>
              <a:t>Final-Community-Conversations-for-Climate-Change-1.pdf</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Univers LT Pro 45 Light"/>
              </a:rPr>
              <a:t>Activity 4</a:t>
            </a:r>
            <a:r>
              <a:rPr lang="en-GB" dirty="0">
                <a:latin typeface="Univers LT Pro 45 Light"/>
              </a:rPr>
              <a:t>: </a:t>
            </a:r>
            <a:r>
              <a:rPr lang="en-GB" dirty="0">
                <a:latin typeface="Univers LT Pro 45 Light"/>
                <a:hlinkClick r:id="rId5"/>
              </a:rPr>
              <a:t>https://worldslargestlesson.globalgoals.org/wp-content/uploads/2025/04/climate-change-dodgeball-outdoor-lesson-idea-ltl-1.pdf</a:t>
            </a:r>
            <a:endParaRPr lang="en-US" dirty="0">
              <a:latin typeface="Univers LT Pro 45 Light"/>
              <a:hlinkClick r:id="" action="ppaction://noaction"/>
            </a:endParaRPr>
          </a:p>
          <a:p>
            <a:pPr>
              <a:defRPr/>
            </a:pPr>
            <a:endParaRPr lang="en-GB" dirty="0"/>
          </a:p>
          <a:p>
            <a:pPr>
              <a:defRPr/>
            </a:pPr>
            <a:endParaRPr lang="en-GB" dirty="0">
              <a:latin typeface="Univers LT Pro 45 Light"/>
            </a:endParaRPr>
          </a:p>
          <a:p>
            <a:pPr>
              <a:defRPr/>
            </a:pPr>
            <a:r>
              <a:rPr lang="en-GB" dirty="0">
                <a:latin typeface="Univers LT Pro 45 Light"/>
              </a:rPr>
              <a:t>We recognise that learning about the effects of climate change can cause anxiety. There are many resources available to address climate anxiety, including:</a:t>
            </a:r>
            <a:endParaRPr lang="en-US" dirty="0">
              <a:solidFill>
                <a:srgbClr val="444444"/>
              </a:solidFill>
              <a:latin typeface="Univers LT Pro 45 Light"/>
            </a:endParaRPr>
          </a:p>
          <a:p>
            <a:pPr>
              <a:defRPr/>
            </a:pPr>
            <a:r>
              <a:rPr lang="en-GB" dirty="0">
                <a:solidFill>
                  <a:srgbClr val="444444"/>
                </a:solidFill>
                <a:latin typeface="Univers LT Pro 45 Light"/>
                <a:hlinkClick r:id="rId6"/>
              </a:rPr>
              <a:t>https://www.redcross.org.uk/get-involved/teaching-resources/weather-together-resources?gad_source=1&amp;gad_campaignid=21910040330&amp;gbraid=0AAAAAD_j2cD5L5ROkOC596MyKS79lzGW8&amp;gclid=Cj0KCQiA8KTNBhD_ARIsAOvp6DJLNDovxgjUX2Ln8osgVuJizDtSALOUIfSHKYxlq1ong-zLjfE3EbMaAjToEALw_wcB</a:t>
            </a:r>
            <a:r>
              <a:rPr lang="en-GB" dirty="0">
                <a:latin typeface="Univers LT Pro 45 Light"/>
              </a:rPr>
              <a:t> </a:t>
            </a:r>
            <a:endParaRPr lang="en-GB" dirty="0">
              <a:solidFill>
                <a:srgbClr val="444444"/>
              </a:solidFill>
              <a:latin typeface="Univers LT Pro 45 Light"/>
            </a:endParaRPr>
          </a:p>
          <a:p>
            <a:pPr>
              <a:defRPr/>
            </a:pPr>
            <a:r>
              <a:rPr lang="en-GB" dirty="0">
                <a:solidFill>
                  <a:srgbClr val="444444"/>
                </a:solidFill>
                <a:latin typeface="Univers LT Pro 45 Light"/>
                <a:hlinkClick r:id="rId7"/>
              </a:rPr>
              <a:t>https://education.rebootthefuture.org/resources/climate-anxiety-discussion-guide/</a:t>
            </a:r>
            <a:r>
              <a:rPr lang="en-GB" dirty="0">
                <a:latin typeface="Univers LT Pro 45 Light"/>
              </a:rPr>
              <a:t> </a:t>
            </a:r>
            <a:endParaRPr lang="en-GB" dirty="0">
              <a:solidFill>
                <a:srgbClr val="444444"/>
              </a:solidFill>
              <a:latin typeface="Univers LT Pro 45 Light"/>
            </a:endParaRPr>
          </a:p>
          <a:p>
            <a:pPr>
              <a:defRPr/>
            </a:pPr>
            <a:r>
              <a:rPr lang="en-GB" dirty="0">
                <a:solidFill>
                  <a:srgbClr val="444444"/>
                </a:solidFill>
                <a:latin typeface="Univers LT Pro 45 Light"/>
                <a:hlinkClick r:id="rId8"/>
              </a:rPr>
              <a:t>https://www.bbcchildreninneed.co.uk/changing-lives/understanding-the-climate-crisis-and-eco-anxiety/</a:t>
            </a:r>
            <a:r>
              <a:rPr lang="en-GB" dirty="0">
                <a:latin typeface="Univers LT Pro 45 Light"/>
              </a:rPr>
              <a:t> </a:t>
            </a:r>
          </a:p>
          <a:p>
            <a:pPr>
              <a:defRPr/>
            </a:pPr>
            <a:endParaRPr lang="en-GB" dirty="0"/>
          </a:p>
          <a:p>
            <a:pPr marL="228600" indent="-228600">
              <a:buAutoNum type="arabicPeriod"/>
            </a:pPr>
            <a:endParaRPr lang="en-GB" dirty="0"/>
          </a:p>
          <a:p>
            <a:endParaRPr lang="en-GB" dirty="0"/>
          </a:p>
          <a:p>
            <a:endParaRPr lang="en-US" dirty="0"/>
          </a:p>
        </p:txBody>
      </p:sp>
      <p:sp>
        <p:nvSpPr>
          <p:cNvPr id="4" name="Slide Number Placeholder 3">
            <a:extLst>
              <a:ext uri="{FF2B5EF4-FFF2-40B4-BE49-F238E27FC236}">
                <a16:creationId xmlns:a16="http://schemas.microsoft.com/office/drawing/2014/main" id="{E1096BF9-2B62-EBCB-7C9F-159F1236A6D8}"/>
              </a:ext>
            </a:extLst>
          </p:cNvPr>
          <p:cNvSpPr>
            <a:spLocks noGrp="1"/>
          </p:cNvSpPr>
          <p:nvPr>
            <p:ph type="sldNum" sz="quarter" idx="5"/>
          </p:nvPr>
        </p:nvSpPr>
        <p:spPr/>
        <p:txBody>
          <a:bodyPr/>
          <a:lstStyle/>
          <a:p>
            <a:fld id="{29579422-DDE5-7A4E-844D-890A01B6C3B6}" type="slidenum">
              <a:rPr lang="en-GB" smtClean="0"/>
              <a:pPr/>
              <a:t>20</a:t>
            </a:fld>
            <a:endParaRPr lang="en-GB"/>
          </a:p>
        </p:txBody>
      </p:sp>
    </p:spTree>
    <p:extLst>
      <p:ext uri="{BB962C8B-B14F-4D97-AF65-F5344CB8AC3E}">
        <p14:creationId xmlns:p14="http://schemas.microsoft.com/office/powerpoint/2010/main" val="316485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713B-5BCA-C7A5-9C3D-380FCB76D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3487-5270-D7A4-3A4B-DEBF1B3E2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07DBB-35D1-544F-8244-1A16DC43EAD6}"/>
              </a:ext>
            </a:extLst>
          </p:cNvPr>
          <p:cNvSpPr>
            <a:spLocks noGrp="1"/>
          </p:cNvSpPr>
          <p:nvPr>
            <p:ph type="body" idx="1"/>
          </p:nvPr>
        </p:nvSpPr>
        <p:spPr/>
        <p:txBody>
          <a:bodyPr/>
          <a:lstStyle/>
          <a:p>
            <a:pPr>
              <a:defRPr/>
            </a:pPr>
            <a:r>
              <a:rPr lang="en-GB" dirty="0">
                <a:latin typeface="Univers LT Pro 45 Light"/>
              </a:rPr>
              <a:t>Teachers notes:</a:t>
            </a:r>
          </a:p>
          <a:p>
            <a:pPr>
              <a:defRPr/>
            </a:pPr>
            <a:endParaRPr lang="en-GB" dirty="0">
              <a:latin typeface="Univers LT Pro 45 Light"/>
            </a:endParaRPr>
          </a:p>
          <a:p>
            <a:pPr>
              <a:defRPr/>
            </a:pPr>
            <a:r>
              <a:rPr lang="en-GB" dirty="0">
                <a:latin typeface="Univers LT Pro 45 Light"/>
              </a:rPr>
              <a:t>For activity 3 on carbon footprint, direct your students to this website which has CO2 emissions from 2024. You can select to look at CO2 total emissions as an indicator and sort the table from high to low:  </a:t>
            </a:r>
            <a:r>
              <a:rPr lang="en-GB" dirty="0">
                <a:hlinkClick r:id="rId3"/>
              </a:rPr>
              <a:t>EDGAR - The Emissions Database for Global Atmospheric Research</a:t>
            </a:r>
            <a:endParaRPr lang="en-GB" dirty="0"/>
          </a:p>
          <a:p>
            <a:pPr>
              <a:defRPr/>
            </a:pPr>
            <a:endParaRPr lang="en-GB" dirty="0">
              <a:latin typeface="Univers LT Pro 45 Light"/>
            </a:endParaRPr>
          </a:p>
          <a:p>
            <a:pPr>
              <a:defRPr/>
            </a:pPr>
            <a:r>
              <a:rPr lang="en-GB" dirty="0">
                <a:latin typeface="Univers LT Pro 45 Light"/>
              </a:rPr>
              <a:t>Links to resources:</a:t>
            </a:r>
            <a:endParaRPr lang="en-US" dirty="0"/>
          </a:p>
          <a:p>
            <a:pPr>
              <a:defRPr/>
            </a:pPr>
            <a:r>
              <a:rPr lang="en-GB" dirty="0">
                <a:latin typeface="Univers LT Pro 45 Light"/>
                <a:hlinkClick r:id="" action="ppaction://noaction"/>
              </a:rPr>
              <a:t>https://www.unicef.org/supply/building-climate-and-disaster-resilient-schools</a:t>
            </a:r>
            <a:endParaRPr lang="en-US" dirty="0">
              <a:hlinkClick r:id="" action="ppaction://noaction"/>
            </a:endParaRPr>
          </a:p>
          <a:p>
            <a:pPr>
              <a:defRPr/>
            </a:pPr>
            <a:r>
              <a:rPr lang="en-GB" dirty="0">
                <a:latin typeface="Univers LT Pro 45 Light"/>
                <a:hlinkClick r:id="rId4"/>
              </a:rPr>
              <a:t>https://worldslargestlesson.globalgoals.org/resource/club17-climate-pack/</a:t>
            </a:r>
            <a:r>
              <a:rPr lang="en-GB" dirty="0">
                <a:latin typeface="Univers LT Pro 45 Light"/>
              </a:rPr>
              <a:t> </a:t>
            </a:r>
          </a:p>
          <a:p>
            <a:pPr>
              <a:defRPr/>
            </a:pPr>
            <a:endParaRPr lang="en-GB" dirty="0">
              <a:latin typeface="Univers LT Pro 45 Light"/>
            </a:endParaRPr>
          </a:p>
          <a:p>
            <a:pPr>
              <a:defRPr/>
            </a:pPr>
            <a:endParaRPr lang="en-GB" dirty="0">
              <a:latin typeface="Univers LT Pro 45 Light"/>
            </a:endParaRPr>
          </a:p>
          <a:p>
            <a:pPr>
              <a:defRPr/>
            </a:pPr>
            <a:r>
              <a:rPr lang="en-GB" dirty="0">
                <a:latin typeface="Univers LT Pro 45 Light"/>
              </a:rPr>
              <a:t>We recognise that learning about the affects of climate change can cause anxiety. There are many resources available to address climate anxiety, including:</a:t>
            </a:r>
            <a:endParaRPr lang="en-US" dirty="0">
              <a:solidFill>
                <a:srgbClr val="444444"/>
              </a:solidFill>
              <a:latin typeface="Univers LT Pro 45 Light"/>
            </a:endParaRPr>
          </a:p>
          <a:p>
            <a:pPr>
              <a:defRPr/>
            </a:pPr>
            <a:r>
              <a:rPr lang="en-GB" dirty="0">
                <a:solidFill>
                  <a:srgbClr val="444444"/>
                </a:solidFill>
                <a:latin typeface="Univers LT Pro 45 Light"/>
                <a:hlinkClick r:id="rId5"/>
              </a:rPr>
              <a:t>https://www.redcross.org.uk/get-involved/teaching-resources/weather-together-resources?gad_source=1&amp;gad_campaignid=21910040330&amp;gbraid=0AAAAAD_j2cD5L5ROkOC596MyKS79lzGW8&amp;gclid=Cj0KCQiA8KTNBhD_ARIsAOvp6DJLNDovxgjUX2Ln8osgVuJizDtSALOUIfSHKYxlq1ong-zLjfE3EbMaAjToEALw_wcB</a:t>
            </a:r>
            <a:r>
              <a:rPr lang="en-GB" dirty="0">
                <a:latin typeface="Univers LT Pro 45 Light"/>
              </a:rPr>
              <a:t> </a:t>
            </a:r>
            <a:endParaRPr lang="en-GB" dirty="0">
              <a:solidFill>
                <a:srgbClr val="444444"/>
              </a:solidFill>
              <a:latin typeface="Univers LT Pro 45 Light"/>
            </a:endParaRPr>
          </a:p>
          <a:p>
            <a:pPr>
              <a:defRPr/>
            </a:pPr>
            <a:r>
              <a:rPr lang="en-GB" dirty="0">
                <a:solidFill>
                  <a:srgbClr val="444444"/>
                </a:solidFill>
                <a:latin typeface="Univers LT Pro 45 Light"/>
                <a:hlinkClick r:id="rId6"/>
              </a:rPr>
              <a:t>https://education.rebootthefuture.org/resources/climate-anxiety-discussion-guide/</a:t>
            </a:r>
            <a:r>
              <a:rPr lang="en-GB" dirty="0">
                <a:latin typeface="Univers LT Pro 45 Light"/>
              </a:rPr>
              <a:t> </a:t>
            </a:r>
            <a:endParaRPr lang="en-GB" dirty="0">
              <a:solidFill>
                <a:srgbClr val="444444"/>
              </a:solidFill>
              <a:latin typeface="Univers LT Pro 45 Light"/>
            </a:endParaRPr>
          </a:p>
          <a:p>
            <a:pPr>
              <a:defRPr/>
            </a:pPr>
            <a:r>
              <a:rPr lang="en-GB" dirty="0">
                <a:solidFill>
                  <a:srgbClr val="444444"/>
                </a:solidFill>
                <a:latin typeface="Univers LT Pro 45 Light"/>
                <a:hlinkClick r:id="rId7"/>
              </a:rPr>
              <a:t>https://www.bbcchildreninneed.co.uk/changing-lives/understanding-the-climate-crisis-and-eco-anxiety/</a:t>
            </a:r>
            <a:r>
              <a:rPr lang="en-GB" dirty="0">
                <a:latin typeface="Univers LT Pro 45 Light"/>
              </a:rPr>
              <a:t> </a:t>
            </a:r>
          </a:p>
          <a:p>
            <a:pPr>
              <a:defRPr/>
            </a:pPr>
            <a:endParaRPr lang="en-GB" dirty="0">
              <a:latin typeface="Univers LT Pro 45 Light"/>
            </a:endParaRPr>
          </a:p>
        </p:txBody>
      </p:sp>
      <p:sp>
        <p:nvSpPr>
          <p:cNvPr id="4" name="Slide Number Placeholder 3">
            <a:extLst>
              <a:ext uri="{FF2B5EF4-FFF2-40B4-BE49-F238E27FC236}">
                <a16:creationId xmlns:a16="http://schemas.microsoft.com/office/drawing/2014/main" id="{B22C09CD-09B1-8139-B6F5-AD146BCF58B4}"/>
              </a:ext>
            </a:extLst>
          </p:cNvPr>
          <p:cNvSpPr>
            <a:spLocks noGrp="1"/>
          </p:cNvSpPr>
          <p:nvPr>
            <p:ph type="sldNum" sz="quarter" idx="5"/>
          </p:nvPr>
        </p:nvSpPr>
        <p:spPr/>
        <p:txBody>
          <a:bodyPr/>
          <a:lstStyle/>
          <a:p>
            <a:fld id="{29579422-DDE5-7A4E-844D-890A01B6C3B6}" type="slidenum">
              <a:rPr lang="en-GB" smtClean="0"/>
              <a:pPr/>
              <a:t>21</a:t>
            </a:fld>
            <a:endParaRPr lang="en-GB"/>
          </a:p>
        </p:txBody>
      </p:sp>
    </p:spTree>
    <p:extLst>
      <p:ext uri="{BB962C8B-B14F-4D97-AF65-F5344CB8AC3E}">
        <p14:creationId xmlns:p14="http://schemas.microsoft.com/office/powerpoint/2010/main" val="18328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6EFA2-F777-B10D-DAF3-86D4683FF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3ED8B-CE3B-365F-6DCD-B0EAC262E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A0472-279B-63A3-8AB5-BD942A0D00A1}"/>
              </a:ext>
            </a:extLst>
          </p:cNvPr>
          <p:cNvSpPr>
            <a:spLocks noGrp="1"/>
          </p:cNvSpPr>
          <p:nvPr>
            <p:ph type="body" idx="1"/>
          </p:nvPr>
        </p:nvSpPr>
        <p:spPr/>
        <p:txBody>
          <a:bodyPr/>
          <a:lstStyle/>
          <a:p>
            <a:r>
              <a:rPr lang="en-GB">
                <a:latin typeface="Univers LT Pro 45 Light"/>
                <a:cs typeface="Arial" panose="020B0604020202020204" pitchFamily="34" charset="0"/>
              </a:rPr>
              <a:t>Sources:</a:t>
            </a:r>
          </a:p>
          <a:p>
            <a:endParaRPr lang="en-GB">
              <a:latin typeface="Univers LT Pro 45 Light"/>
              <a:cs typeface="Arial" panose="020B0604020202020204" pitchFamily="34" charset="0"/>
            </a:endParaRPr>
          </a:p>
          <a:p>
            <a:r>
              <a:rPr lang="en-GB">
                <a:hlinkClick r:id="rId3"/>
              </a:rPr>
              <a:t>https://www.bbc.co.uk/teach/class-clips-video/articles/zjdthbk</a:t>
            </a:r>
            <a:endParaRPr lang="en-GB"/>
          </a:p>
          <a:p>
            <a:endParaRPr lang="en-GB">
              <a:latin typeface="Univers LT Pro 45 Light"/>
              <a:cs typeface="Arial" panose="020B0604020202020204" pitchFamily="34" charset="0"/>
            </a:endParaRPr>
          </a:p>
          <a:p>
            <a:r>
              <a:rPr lang="en-GB">
                <a:hlinkClick r:id="rId4"/>
              </a:rPr>
              <a:t>https://www.bbc.co.uk/bitesize/articles/z4g3f82#z8csn9q</a:t>
            </a:r>
            <a:endParaRPr lang="en-GB"/>
          </a:p>
          <a:p>
            <a:endParaRPr lang="en-GB">
              <a:latin typeface="Univers LT Pro 45 Light"/>
              <a:cs typeface="Arial" panose="020B0604020202020204" pitchFamily="34" charset="0"/>
            </a:endParaRPr>
          </a:p>
          <a:p>
            <a:r>
              <a:rPr lang="en-GB">
                <a:hlinkClick r:id="rId5"/>
              </a:rPr>
              <a:t>https://groups.friendsoftheearth.uk/resources/whats-climate-justice</a:t>
            </a:r>
            <a:endParaRPr lang="en-GB">
              <a:latin typeface="Univers LT Pro 45 Light"/>
              <a:cs typeface="Arial" panose="020B0604020202020204" pitchFamily="34" charset="0"/>
            </a:endParaRPr>
          </a:p>
        </p:txBody>
      </p:sp>
      <p:sp>
        <p:nvSpPr>
          <p:cNvPr id="4" name="Slide Number Placeholder 3">
            <a:extLst>
              <a:ext uri="{FF2B5EF4-FFF2-40B4-BE49-F238E27FC236}">
                <a16:creationId xmlns:a16="http://schemas.microsoft.com/office/drawing/2014/main" id="{0363E2C9-48C2-0D54-60C3-5322D8749DA6}"/>
              </a:ext>
            </a:extLst>
          </p:cNvPr>
          <p:cNvSpPr>
            <a:spLocks noGrp="1"/>
          </p:cNvSpPr>
          <p:nvPr>
            <p:ph type="sldNum" sz="quarter" idx="5"/>
          </p:nvPr>
        </p:nvSpPr>
        <p:spPr/>
        <p:txBody>
          <a:bodyPr/>
          <a:lstStyle/>
          <a:p>
            <a:fld id="{29579422-DDE5-7A4E-844D-890A01B6C3B6}" type="slidenum">
              <a:rPr lang="en-GB" smtClean="0"/>
              <a:pPr/>
              <a:t>22</a:t>
            </a:fld>
            <a:endParaRPr lang="en-GB"/>
          </a:p>
        </p:txBody>
      </p:sp>
    </p:spTree>
    <p:extLst>
      <p:ext uri="{BB962C8B-B14F-4D97-AF65-F5344CB8AC3E}">
        <p14:creationId xmlns:p14="http://schemas.microsoft.com/office/powerpoint/2010/main" val="383755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a:t>
            </a:r>
          </a:p>
          <a:p>
            <a:endParaRPr lang="en-GB" dirty="0"/>
          </a:p>
          <a:p>
            <a:r>
              <a:rPr lang="en-GB" b="1" dirty="0"/>
              <a:t>Take action:</a:t>
            </a:r>
            <a:r>
              <a:rPr lang="en-GB" dirty="0"/>
              <a:t> Earth Day is marked on 22</a:t>
            </a:r>
            <a:r>
              <a:rPr lang="en-GB" baseline="30000" dirty="0"/>
              <a:t>nd</a:t>
            </a:r>
            <a:r>
              <a:rPr lang="en-GB" dirty="0"/>
              <a:t> April. Use this resource as an assembly on the day, organise a special Earth Day celebration asking children to make Earth Day pledges, or work with children to write a piece for your school newsletter to share information about rights and climate change. You could also set up an Eco Club if you don’t already have one or hold a fundraising day for climate justice. Remember, there are more activities you can use in the UNICEF </a:t>
            </a:r>
            <a:r>
              <a:rPr lang="en-GB" dirty="0" err="1"/>
              <a:t>OutRight</a:t>
            </a:r>
            <a:r>
              <a:rPr lang="en-GB" dirty="0"/>
              <a:t> campaign pack from 2023 which focused on Climate Adaptation. Resources can </a:t>
            </a:r>
            <a:r>
              <a:rPr lang="en-GB"/>
              <a:t>be found here: </a:t>
            </a:r>
            <a:r>
              <a:rPr lang="en-GB" dirty="0" err="1">
                <a:hlinkClick r:id="rId3"/>
              </a:rPr>
              <a:t>OutRight</a:t>
            </a:r>
            <a:r>
              <a:rPr lang="en-GB" dirty="0">
                <a:hlinkClick r:id="rId3"/>
              </a:rPr>
              <a:t> Resources Archive - UNICEF UK Youth campaigning materials</a:t>
            </a:r>
            <a:endParaRPr lang="en-GB" dirty="0"/>
          </a:p>
          <a:p>
            <a:endParaRPr lang="en-GB" dirty="0"/>
          </a:p>
          <a:p>
            <a:r>
              <a:rPr lang="en-GB" b="1" dirty="0"/>
              <a:t>Get creative: </a:t>
            </a:r>
            <a:r>
              <a:rPr lang="en-GB" dirty="0"/>
              <a:t>Work with children to create a display showing how children’s rights are impacted by climate change. Use the information on pages 2-4 of this child friendly version of General Comment No26. to help. </a:t>
            </a:r>
            <a:r>
              <a:rPr lang="en-GB" dirty="0">
                <a:hlinkClick r:id="rId4"/>
              </a:rPr>
              <a:t>Child Friendly Version - English</a:t>
            </a:r>
            <a:endParaRPr lang="en-GB" dirty="0"/>
          </a:p>
          <a:p>
            <a:endParaRPr lang="en-GB" dirty="0"/>
          </a:p>
          <a:p>
            <a:r>
              <a:rPr lang="en-GB" b="1" dirty="0"/>
              <a:t>Add to your passport:</a:t>
            </a:r>
            <a:r>
              <a:rPr lang="en-GB" dirty="0"/>
              <a:t> Add to your individual or class passport to record your learning. </a:t>
            </a:r>
          </a:p>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23</a:t>
            </a:fld>
            <a:endParaRPr lang="en-GB"/>
          </a:p>
        </p:txBody>
      </p:sp>
    </p:spTree>
    <p:extLst>
      <p:ext uri="{BB962C8B-B14F-4D97-AF65-F5344CB8AC3E}">
        <p14:creationId xmlns:p14="http://schemas.microsoft.com/office/powerpoint/2010/main" val="121171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FF"/>
                </a:highlight>
                <a:latin typeface="Univers LT Pro 45 Light"/>
              </a:rPr>
              <a:t>References:</a:t>
            </a:r>
          </a:p>
          <a:p>
            <a:r>
              <a:rPr lang="en-GB" u="sng" dirty="0">
                <a:highlight>
                  <a:srgbClr val="FFFFFF"/>
                </a:highlight>
                <a:latin typeface="Univers LT Pro 45 Light"/>
                <a:hlinkClick r:id="rId3"/>
              </a:rPr>
              <a:t>https://www.britannica.com/place/Mozambique</a:t>
            </a:r>
            <a:r>
              <a:rPr lang="en-GB" dirty="0">
                <a:highlight>
                  <a:srgbClr val="FFFFFF"/>
                </a:highlight>
                <a:latin typeface="Univers LT Pro 45 Light"/>
              </a:rPr>
              <a:t> </a:t>
            </a:r>
          </a:p>
          <a:p>
            <a:endParaRPr lang="en-GB" dirty="0">
              <a:highlight>
                <a:srgbClr val="FFFFFF"/>
              </a:highlight>
              <a:latin typeface="Univers LT Pro 45 Light"/>
            </a:endParaRPr>
          </a:p>
          <a:p>
            <a:r>
              <a:rPr lang="en-GB" dirty="0">
                <a:highlight>
                  <a:srgbClr val="FFFFFF"/>
                </a:highlight>
                <a:hlinkClick r:id="rId4"/>
              </a:rPr>
              <a:t>Mozambique Facts for Kids | Geography | Facts for Kids | Travel | Food</a:t>
            </a:r>
            <a:endParaRPr lang="en-GB" sz="1200" b="0" i="0" kern="1200" dirty="0">
              <a:solidFill>
                <a:schemeClr val="tx1"/>
              </a:solidFill>
              <a:effectLst/>
              <a:highlight>
                <a:srgbClr val="FFFFFF"/>
              </a:highlight>
              <a:latin typeface="Univers LT Pro 45 Light" panose="020B0403020202020204" pitchFamily="34" charset="77"/>
              <a:ea typeface="+mn-ea"/>
              <a:cs typeface="+mn-cs"/>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5</a:t>
            </a:fld>
            <a:endParaRPr lang="en-GB"/>
          </a:p>
        </p:txBody>
      </p:sp>
    </p:spTree>
    <p:extLst>
      <p:ext uri="{BB962C8B-B14F-4D97-AF65-F5344CB8AC3E}">
        <p14:creationId xmlns:p14="http://schemas.microsoft.com/office/powerpoint/2010/main" val="269332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a:cs typeface="Arial"/>
              </a:rPr>
              <a:t>Learn more about UNICEF in Mozambique: </a:t>
            </a:r>
            <a:r>
              <a:rPr lang="en-GB">
                <a:latin typeface="Univers LT Pro 45 Light"/>
                <a:hlinkClick r:id="rId3"/>
              </a:rPr>
              <a:t>https://www.unicef.org/mozambique/en/what-we-do</a:t>
            </a:r>
            <a:r>
              <a:rPr lang="en-GB">
                <a:latin typeface="Univers LT Pro 45 Light"/>
              </a:rPr>
              <a:t> </a:t>
            </a:r>
            <a:endParaRPr lang="en-US">
              <a:latin typeface="Arial"/>
              <a:cs typeface="Arial"/>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You may wish to explore what the word ‘ratified’ means with your pupils. When a country ratifies a law, it means that they have agreed to it. In other words, when a country 'ratifies' the CRC it means that the people in charge (government) agree to do all they can to make sure children have their rights.</a:t>
            </a:r>
          </a:p>
        </p:txBody>
      </p:sp>
      <p:sp>
        <p:nvSpPr>
          <p:cNvPr id="4" name="Slide Number Placeholder 3"/>
          <p:cNvSpPr>
            <a:spLocks noGrp="1"/>
          </p:cNvSpPr>
          <p:nvPr>
            <p:ph type="sldNum" sz="quarter" idx="5"/>
          </p:nvPr>
        </p:nvSpPr>
        <p:spPr/>
        <p:txBody>
          <a:bodyPr/>
          <a:lstStyle/>
          <a:p>
            <a:fld id="{29579422-DDE5-7A4E-844D-890A01B6C3B6}" type="slidenum">
              <a:rPr lang="en-GB" smtClean="0"/>
              <a:pPr/>
              <a:t>6</a:t>
            </a:fld>
            <a:endParaRPr lang="en-GB"/>
          </a:p>
        </p:txBody>
      </p:sp>
    </p:spTree>
    <p:extLst>
      <p:ext uri="{BB962C8B-B14F-4D97-AF65-F5344CB8AC3E}">
        <p14:creationId xmlns:p14="http://schemas.microsoft.com/office/powerpoint/2010/main" val="216675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a typeface="+mn-lt"/>
                <a:cs typeface="+mn-lt"/>
              </a:rPr>
              <a:t>Teacher notes:</a:t>
            </a:r>
          </a:p>
          <a:p>
            <a:endParaRPr lang="en-GB" sz="1200" dirty="0">
              <a:ea typeface="+mn-lt"/>
              <a:cs typeface="+mn-lt"/>
            </a:endParaRPr>
          </a:p>
          <a:p>
            <a:r>
              <a:rPr lang="en-GB" sz="1200" dirty="0">
                <a:latin typeface="Univers LT Pro 45 Light"/>
                <a:ea typeface="+mn-lt"/>
                <a:cs typeface="+mn-lt"/>
              </a:rPr>
              <a:t>This story focuses on the impact of climate change and an increase in extreme weather on children in Mozambique, focusing on the story of </a:t>
            </a:r>
            <a:r>
              <a:rPr lang="en-GB" dirty="0">
                <a:latin typeface="Univers LT Pro 45 Light"/>
                <a:ea typeface="+mn-lt"/>
                <a:cs typeface="+mn-lt"/>
              </a:rPr>
              <a:t>Margarida Joaquim </a:t>
            </a:r>
            <a:r>
              <a:rPr lang="en-GB" dirty="0" err="1">
                <a:latin typeface="Univers LT Pro 45 Light"/>
                <a:ea typeface="+mn-lt"/>
                <a:cs typeface="+mn-lt"/>
              </a:rPr>
              <a:t>Oio</a:t>
            </a:r>
            <a:r>
              <a:rPr lang="en-GB" dirty="0">
                <a:latin typeface="Univers LT Pro 45 Light"/>
                <a:ea typeface="+mn-lt"/>
                <a:cs typeface="+mn-lt"/>
              </a:rPr>
              <a:t> </a:t>
            </a:r>
            <a:r>
              <a:rPr lang="en-GB" sz="1200" dirty="0">
                <a:latin typeface="Univers LT Pro 45 Light"/>
                <a:ea typeface="+mn-lt"/>
                <a:cs typeface="+mn-lt"/>
              </a:rPr>
              <a:t>, a 15-year-old whose education was impacted by extreme weather. You may wish to watch the video on slide 13 to familiarise yourself with the story before exploring with children.</a:t>
            </a:r>
          </a:p>
          <a:p>
            <a:endParaRPr lang="en-GB" sz="1200" dirty="0">
              <a:ea typeface="+mn-lt"/>
              <a:cs typeface="+mn-lt"/>
            </a:endParaRPr>
          </a:p>
          <a:p>
            <a:r>
              <a:rPr lang="en-GB" sz="1200" dirty="0">
                <a:ea typeface="+mn-lt"/>
                <a:cs typeface="+mn-lt"/>
              </a:rPr>
              <a:t>You may also wish to explore what climate change is with children before reading Margarida’s story. Climate change is the long-term heating of Earth, causing temperatures, rainfall, and wind patterns to change faster than normal. It is driven by human activities, like burning fossil fuels and clearing forests, that create a "blanket" of gases in the atmosphere, trapping too much heat. </a:t>
            </a:r>
          </a:p>
          <a:p>
            <a:endParaRPr lang="en-US" dirty="0"/>
          </a:p>
          <a:p>
            <a:r>
              <a:rPr lang="en-GB" sz="1200" dirty="0">
                <a:latin typeface="Univers LT Pro 45 Light"/>
                <a:ea typeface="+mn-lt"/>
                <a:cs typeface="+mn-lt"/>
              </a:rPr>
              <a:t>Climate change has increased the number of natural disasters, including cyclones. A cyclone is a powerful spinning storm with strong winds and rain that forms over warm tropical ocean waters. </a:t>
            </a:r>
          </a:p>
          <a:p>
            <a:endParaRPr lang="en-GB" dirty="0">
              <a:cs typeface="Arial"/>
            </a:endParaRPr>
          </a:p>
          <a:p>
            <a:r>
              <a:rPr lang="en-GB" sz="1200" dirty="0">
                <a:ea typeface="+mn-lt"/>
                <a:cs typeface="+mn-lt"/>
              </a:rPr>
              <a:t>Mozambique’s long coastline and river basins means that it can be damaged by cyclones — and climate change is making them worse.</a:t>
            </a:r>
            <a:endParaRPr lang="en-GB" dirty="0"/>
          </a:p>
          <a:p>
            <a:endParaRPr lang="en-GB" sz="1200" dirty="0">
              <a:cs typeface="Arial"/>
            </a:endParaRPr>
          </a:p>
          <a:p>
            <a:r>
              <a:rPr lang="en-GB" sz="1200" dirty="0">
                <a:cs typeface="Arial"/>
              </a:rPr>
              <a:t>Cyclone Idai, in March 2019, was the worst natural disaster in Mozambique for over twenty years, destroying 220,000 homes and 3,500 classrooms.</a:t>
            </a:r>
          </a:p>
          <a:p>
            <a:r>
              <a:rPr lang="en-GB" sz="1200" dirty="0">
                <a:cs typeface="Arial"/>
              </a:rPr>
              <a:t> </a:t>
            </a:r>
          </a:p>
          <a:p>
            <a:r>
              <a:rPr lang="en-GB" sz="1200" dirty="0">
                <a:cs typeface="Arial"/>
              </a:rPr>
              <a:t>Working with local partners, UNICEF have built climate proof schools, ready to withstand extreme weather conditions, providing safe, uninterrupted learning for over 55,000 children. </a:t>
            </a:r>
          </a:p>
          <a:p>
            <a:endParaRPr lang="en-GB" sz="1200" dirty="0">
              <a:cs typeface="Arial"/>
            </a:endParaRPr>
          </a:p>
          <a:p>
            <a:pPr>
              <a:defRPr/>
            </a:pPr>
            <a:r>
              <a:rPr lang="en-GB" dirty="0">
                <a:latin typeface="Univers LT Pro 45 Light"/>
              </a:rPr>
              <a:t>You can read more about Cyclone Idai here: </a:t>
            </a:r>
            <a:r>
              <a:rPr lang="en-GB" dirty="0">
                <a:solidFill>
                  <a:srgbClr val="444444"/>
                </a:solidFill>
                <a:latin typeface="Univers LT Pro 45 Light"/>
                <a:hlinkClick r:id="rId3">
                  <a:extLst>
                    <a:ext uri="{A12FA001-AC4F-418D-AE19-62706E023703}">
                      <ahyp:hlinkClr xmlns:ahyp="http://schemas.microsoft.com/office/drawing/2018/hyperlinkcolor" val="tx"/>
                    </a:ext>
                  </a:extLst>
                </a:hlinkClick>
              </a:rPr>
              <a:t>https://www.unicef.org/press-releases/cyclone-idai-more-15-million-children-urgently-need-assistance-across-mozambique</a:t>
            </a:r>
            <a:r>
              <a:rPr lang="en-GB" dirty="0">
                <a:latin typeface="Univers LT Pro 45 Light"/>
              </a:rPr>
              <a:t>  </a:t>
            </a:r>
            <a:endParaRPr lang="en-GB" dirty="0">
              <a:solidFill>
                <a:srgbClr val="444444"/>
              </a:solidFill>
            </a:endParaRPr>
          </a:p>
          <a:p>
            <a:pPr>
              <a:defRPr/>
            </a:pPr>
            <a:r>
              <a:rPr lang="en-GB" dirty="0">
                <a:latin typeface="Univers LT Pro 45 Light"/>
              </a:rPr>
              <a:t>You can read more about climate and disaster resilient schools here: </a:t>
            </a:r>
            <a:r>
              <a:rPr lang="en-GB" dirty="0">
                <a:solidFill>
                  <a:srgbClr val="444444"/>
                </a:solidFill>
                <a:latin typeface="Univers LT Pro 45 Light"/>
                <a:hlinkClick r:id="rId4"/>
              </a:rPr>
              <a:t>https://www.unicef.org/supply/building-climate-and-disaster-resilient-schools</a:t>
            </a:r>
            <a:r>
              <a:rPr lang="en-GB" dirty="0">
                <a:latin typeface="Univers LT Pro 45 Light"/>
              </a:rPr>
              <a:t> </a:t>
            </a:r>
          </a:p>
          <a:p>
            <a:pPr>
              <a:defRPr/>
            </a:pPr>
            <a:endParaRPr lang="en-GB" dirty="0">
              <a:solidFill>
                <a:srgbClr val="444444"/>
              </a:solidFill>
              <a:latin typeface="Univers LT Pro 45 Light"/>
            </a:endParaRPr>
          </a:p>
          <a:p>
            <a:pPr>
              <a:defRPr/>
            </a:pPr>
            <a:r>
              <a:rPr lang="en-GB" dirty="0">
                <a:solidFill>
                  <a:srgbClr val="444444"/>
                </a:solidFill>
                <a:latin typeface="Univers LT Pro 45 Light"/>
              </a:rPr>
              <a:t>UNICEF UK’s 2023 </a:t>
            </a:r>
            <a:r>
              <a:rPr lang="en-GB" dirty="0" err="1">
                <a:solidFill>
                  <a:srgbClr val="444444"/>
                </a:solidFill>
                <a:latin typeface="Univers LT Pro 45 Light"/>
              </a:rPr>
              <a:t>OutRight</a:t>
            </a:r>
            <a:r>
              <a:rPr lang="en-GB" dirty="0">
                <a:solidFill>
                  <a:srgbClr val="444444"/>
                </a:solidFill>
                <a:latin typeface="Univers LT Pro 45 Light"/>
              </a:rPr>
              <a:t> campaign focused on climate adaptation and has some useful resources to explore climate change. Activity one has a quiz that can be used https://www.unicef.org.uk/rights-respecting-schools/wp-content/uploads/sites/4/2025/02/OutRight-2023-Childrens-PPT-final-A1.pptx   </a:t>
            </a:r>
          </a:p>
          <a:p>
            <a:endParaRPr lang="en-GB" sz="1200" dirty="0">
              <a:cs typeface="Arial"/>
            </a:endParaRPr>
          </a:p>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7</a:t>
            </a:fld>
            <a:endParaRPr lang="en-GB"/>
          </a:p>
        </p:txBody>
      </p:sp>
    </p:spTree>
    <p:extLst>
      <p:ext uri="{BB962C8B-B14F-4D97-AF65-F5344CB8AC3E}">
        <p14:creationId xmlns:p14="http://schemas.microsoft.com/office/powerpoint/2010/main" val="246490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9</a:t>
            </a:fld>
            <a:endParaRPr lang="en-GB"/>
          </a:p>
        </p:txBody>
      </p:sp>
    </p:spTree>
    <p:extLst>
      <p:ext uri="{BB962C8B-B14F-4D97-AF65-F5344CB8AC3E}">
        <p14:creationId xmlns:p14="http://schemas.microsoft.com/office/powerpoint/2010/main" val="251902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a typeface="+mn-lt"/>
                <a:cs typeface="+mn-lt"/>
              </a:rPr>
              <a:t>The school’s classroom blocks and toilet facilities were constructed as part of UNICEF’s climate resilient infrastructure programme.</a:t>
            </a:r>
            <a:endParaRPr lang="en-US" sz="1200">
              <a:cs typeface="Arial"/>
            </a:endParaRPr>
          </a:p>
          <a:p>
            <a:endParaRPr lang="en-GB"/>
          </a:p>
          <a:p>
            <a:r>
              <a:rPr lang="en-GB">
                <a:hlinkClick r:id="rId3"/>
              </a:rPr>
              <a:t>Building climate and disaster-resilient schools | UNICEF Supply Division</a:t>
            </a:r>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10</a:t>
            </a:fld>
            <a:endParaRPr lang="en-GB"/>
          </a:p>
        </p:txBody>
      </p:sp>
    </p:spTree>
    <p:extLst>
      <p:ext uri="{BB962C8B-B14F-4D97-AF65-F5344CB8AC3E}">
        <p14:creationId xmlns:p14="http://schemas.microsoft.com/office/powerpoint/2010/main" val="149732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11</a:t>
            </a:fld>
            <a:endParaRPr lang="en-GB"/>
          </a:p>
        </p:txBody>
      </p:sp>
    </p:spTree>
    <p:extLst>
      <p:ext uri="{BB962C8B-B14F-4D97-AF65-F5344CB8AC3E}">
        <p14:creationId xmlns:p14="http://schemas.microsoft.com/office/powerpoint/2010/main" val="249381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9D7FE-CBAF-2C40-3C3D-B4E4BF70F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0D592-1999-E634-3B4E-F0882BE63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B583A-9D49-ABDE-A593-1DC051BDE3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444444"/>
                </a:solidFill>
                <a:latin typeface="Univers LT Pro 45 Light"/>
              </a:rPr>
              <a:t>UNICEF UK’s 2023 </a:t>
            </a:r>
            <a:r>
              <a:rPr lang="en-GB" dirty="0" err="1">
                <a:solidFill>
                  <a:srgbClr val="444444"/>
                </a:solidFill>
                <a:latin typeface="Univers LT Pro 45 Light"/>
              </a:rPr>
              <a:t>OutRight</a:t>
            </a:r>
            <a:r>
              <a:rPr lang="en-GB" dirty="0">
                <a:solidFill>
                  <a:srgbClr val="444444"/>
                </a:solidFill>
                <a:latin typeface="Univers LT Pro 45 Light"/>
              </a:rPr>
              <a:t> campaign focused on climate adaptation and has some useful resources to explore climate change. You may wish to use some of the activities if your pupils have not learned about climate change before. All of these resources can be found here: </a:t>
            </a:r>
            <a:r>
              <a:rPr lang="en-GB" dirty="0" err="1">
                <a:hlinkClick r:id="rId3"/>
              </a:rPr>
              <a:t>OutRight</a:t>
            </a:r>
            <a:r>
              <a:rPr lang="en-GB" dirty="0">
                <a:hlinkClick r:id="rId3"/>
              </a:rPr>
              <a:t> Resources Archive - UNICEF UK Youth campaigning materials</a:t>
            </a:r>
            <a:r>
              <a:rPr lang="en-GB" dirty="0">
                <a:solidFill>
                  <a:srgbClr val="444444"/>
                </a:solidFill>
                <a:latin typeface="Univers LT Pro 45 Light"/>
              </a:rPr>
              <a:t> Activity one from the 2023 </a:t>
            </a:r>
            <a:r>
              <a:rPr lang="en-GB" dirty="0" err="1">
                <a:solidFill>
                  <a:srgbClr val="444444"/>
                </a:solidFill>
                <a:latin typeface="Univers LT Pro 45 Light"/>
              </a:rPr>
              <a:t>OutRight</a:t>
            </a:r>
            <a:r>
              <a:rPr lang="en-GB" dirty="0">
                <a:solidFill>
                  <a:srgbClr val="444444"/>
                </a:solidFill>
                <a:latin typeface="Univers LT Pro 45 Light"/>
              </a:rPr>
              <a:t> campaign has a quiz that can be used https://www.unicef.org.uk/rights-respecting-schools/wp-content/uploads/sites/4/2025/02/OutRight-2023-Childrens-PPT-final-A1.pptx  </a:t>
            </a:r>
          </a:p>
          <a:p>
            <a:pPr>
              <a:defRPr/>
            </a:pPr>
            <a:endParaRPr lang="en-GB" dirty="0">
              <a:latin typeface="Univers LT Pro 45 Light"/>
            </a:endParaRPr>
          </a:p>
          <a:p>
            <a:pPr>
              <a:defRPr/>
            </a:pPr>
            <a:r>
              <a:rPr lang="en-GB" dirty="0">
                <a:latin typeface="Univers LT Pro 45 Light"/>
              </a:rPr>
              <a:t>You can read more about Cyclone Idai here: </a:t>
            </a:r>
            <a:r>
              <a:rPr lang="en-GB" dirty="0">
                <a:solidFill>
                  <a:srgbClr val="444444"/>
                </a:solidFill>
                <a:latin typeface="Univers LT Pro 45 Light"/>
                <a:hlinkClick r:id="rId4"/>
              </a:rPr>
              <a:t>https://www.unicef.org/press-releases/cyclone-idai-more-15-million-children-urgently-need-assistance-across-mozambique</a:t>
            </a:r>
            <a:r>
              <a:rPr lang="en-GB" dirty="0">
                <a:latin typeface="Univers LT Pro 45 Light"/>
              </a:rPr>
              <a:t> </a:t>
            </a:r>
          </a:p>
          <a:p>
            <a:pPr>
              <a:defRPr/>
            </a:pPr>
            <a:endParaRPr lang="en-US" dirty="0">
              <a:solidFill>
                <a:srgbClr val="444444"/>
              </a:solidFill>
              <a:latin typeface="Univers LT Pro 45 Light"/>
            </a:endParaRPr>
          </a:p>
          <a:p>
            <a:pPr>
              <a:defRPr/>
            </a:pPr>
            <a:r>
              <a:rPr lang="en-GB" dirty="0">
                <a:solidFill>
                  <a:srgbClr val="000000"/>
                </a:solidFill>
                <a:latin typeface="Univers LT Pro 45 Light"/>
              </a:rPr>
              <a:t>You can read more about climate and disaster resilient schools here: </a:t>
            </a:r>
            <a:r>
              <a:rPr lang="en-GB" dirty="0">
                <a:solidFill>
                  <a:srgbClr val="444444"/>
                </a:solidFill>
                <a:latin typeface="Univers LT Pro 45 Light"/>
                <a:hlinkClick r:id="rId5"/>
              </a:rPr>
              <a:t>https://www.unicef.org/supply/building-climate-and-disaster-resilient-schools</a:t>
            </a:r>
            <a:r>
              <a:rPr lang="en-GB" dirty="0">
                <a:solidFill>
                  <a:srgbClr val="000000"/>
                </a:solidFill>
                <a:latin typeface="Univers LT Pro 45 Light"/>
              </a:rPr>
              <a:t> </a:t>
            </a:r>
          </a:p>
          <a:p>
            <a:pPr>
              <a:defRPr/>
            </a:pPr>
            <a:endParaRPr lang="en-GB" dirty="0">
              <a:solidFill>
                <a:srgbClr val="000000"/>
              </a:solidFill>
              <a:latin typeface="Univers LT Pro 45 Light"/>
            </a:endParaRPr>
          </a:p>
          <a:p>
            <a:pPr>
              <a:defRPr/>
            </a:pPr>
            <a:r>
              <a:rPr lang="en-GB" sz="1200" b="0" i="0" kern="1200" dirty="0">
                <a:solidFill>
                  <a:schemeClr val="tx1"/>
                </a:solidFill>
                <a:effectLst/>
                <a:latin typeface="Univers LT Pro 45 Light" panose="020B0403020202020204" pitchFamily="34" charset="77"/>
                <a:ea typeface="+mn-ea"/>
                <a:cs typeface="+mn-cs"/>
              </a:rPr>
              <a:t>None of the new climate-proof classrooms suffered damage during </a:t>
            </a:r>
            <a:r>
              <a:rPr lang="en-GB" sz="1200" b="1" i="0" u="sng" kern="1200" dirty="0">
                <a:solidFill>
                  <a:schemeClr val="tx1"/>
                </a:solidFill>
                <a:effectLst/>
                <a:latin typeface="Univers LT Pro 45 Light" panose="020B0403020202020204" pitchFamily="34" charset="77"/>
                <a:ea typeface="+mn-ea"/>
                <a:cs typeface="+mn-cs"/>
                <a:hlinkClick r:id="rId6"/>
              </a:rPr>
              <a:t>Cyclone Freddy</a:t>
            </a:r>
            <a:r>
              <a:rPr lang="en-GB" sz="1200" b="0" i="0" kern="1200" dirty="0">
                <a:solidFill>
                  <a:schemeClr val="tx1"/>
                </a:solidFill>
                <a:effectLst/>
                <a:latin typeface="Univers LT Pro 45 Light" panose="020B0403020202020204" pitchFamily="34" charset="77"/>
                <a:ea typeface="+mn-ea"/>
                <a:cs typeface="+mn-cs"/>
              </a:rPr>
              <a:t> — which made landfall not once but twice in 2023, first in late February and again in March.</a:t>
            </a:r>
            <a:endParaRPr lang="en-GB" dirty="0">
              <a:solidFill>
                <a:srgbClr val="444444"/>
              </a:solidFill>
              <a:latin typeface="Univers LT Pro 45 Light"/>
            </a:endParaRPr>
          </a:p>
          <a:p>
            <a:pPr marL="0" marR="0" lvl="0" indent="0" algn="l" defTabSz="914400">
              <a:lnSpc>
                <a:spcPct val="100000"/>
              </a:lnSpc>
              <a:spcBef>
                <a:spcPts val="0"/>
              </a:spcBef>
              <a:spcAft>
                <a:spcPts val="0"/>
              </a:spcAft>
              <a:buClrTx/>
              <a:buSzTx/>
              <a:buFontTx/>
              <a:buNone/>
              <a:tabLst/>
              <a:defRPr/>
            </a:pPr>
            <a:endParaRPr lang="en-GB" sz="1200" dirty="0"/>
          </a:p>
          <a:p>
            <a:endParaRPr lang="en-US" dirty="0"/>
          </a:p>
        </p:txBody>
      </p:sp>
      <p:sp>
        <p:nvSpPr>
          <p:cNvPr id="4" name="Slide Number Placeholder 3">
            <a:extLst>
              <a:ext uri="{FF2B5EF4-FFF2-40B4-BE49-F238E27FC236}">
                <a16:creationId xmlns:a16="http://schemas.microsoft.com/office/drawing/2014/main" id="{E5CF42B5-3DDA-6B3F-7EB9-E6D5278D51B2}"/>
              </a:ext>
            </a:extLst>
          </p:cNvPr>
          <p:cNvSpPr>
            <a:spLocks noGrp="1"/>
          </p:cNvSpPr>
          <p:nvPr>
            <p:ph type="sldNum" sz="quarter" idx="5"/>
          </p:nvPr>
        </p:nvSpPr>
        <p:spPr/>
        <p:txBody>
          <a:bodyPr/>
          <a:lstStyle/>
          <a:p>
            <a:fld id="{29579422-DDE5-7A4E-844D-890A01B6C3B6}" type="slidenum">
              <a:rPr lang="en-GB" smtClean="0"/>
              <a:pPr/>
              <a:t>12</a:t>
            </a:fld>
            <a:endParaRPr lang="en-GB"/>
          </a:p>
        </p:txBody>
      </p:sp>
    </p:spTree>
    <p:extLst>
      <p:ext uri="{BB962C8B-B14F-4D97-AF65-F5344CB8AC3E}">
        <p14:creationId xmlns:p14="http://schemas.microsoft.com/office/powerpoint/2010/main" val="189011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notes: Explain that this month our case study is about </a:t>
            </a:r>
            <a:r>
              <a:rPr lang="en-GB" sz="1200">
                <a:cs typeface="Arial"/>
              </a:rPr>
              <a:t>15-year-old Margarida who is a student at Primeiro de Junio Primary School in Buzi District, Mozambique. </a:t>
            </a:r>
            <a:endParaRPr lang="en-US" sz="1200">
              <a:solidFill>
                <a:srgbClr val="0F0A07"/>
              </a:solidFill>
              <a:cs typeface="Arial"/>
            </a:endParaRPr>
          </a:p>
          <a:p>
            <a:r>
              <a:rPr lang="en-GB" sz="1200">
                <a:cs typeface="Arial"/>
              </a:rPr>
              <a:t>She stopped studying in 2019 after Cyclone Idai destroyed her old school. </a:t>
            </a:r>
            <a:endParaRPr lang="en-US" sz="1200">
              <a:solidFill>
                <a:srgbClr val="0F0A07"/>
              </a:solidFill>
              <a:cs typeface="Arial"/>
            </a:endParaRPr>
          </a:p>
          <a:p>
            <a:r>
              <a:rPr lang="en-GB" sz="1200">
                <a:cs typeface="Arial"/>
              </a:rPr>
              <a:t>Her school’s classroom blocks and toilet facilities were rebuilt as part of UNICEF’s climate resilient infrastructure programme, enabling Margarida to return to the classroom and continue with her education. </a:t>
            </a:r>
            <a:endParaRPr lang="en-GB" sz="1200"/>
          </a:p>
          <a:p>
            <a:endParaRPr lang="en-GB"/>
          </a:p>
          <a:p>
            <a:r>
              <a:rPr lang="en-GB">
                <a:latin typeface="Univers LT Pro 45 Light"/>
              </a:rPr>
              <a:t>Link to film on RRSA’s YouTube page: </a:t>
            </a:r>
            <a:r>
              <a:rPr lang="en-GB">
                <a:latin typeface="Univers LT Pro 45 Light"/>
                <a:hlinkClick r:id="rId3"/>
              </a:rPr>
              <a:t>https://youtu.be/nvzIg5GC8HE</a:t>
            </a:r>
            <a:r>
              <a:rPr lang="en-GB">
                <a:latin typeface="Univers LT Pro 45 Light"/>
              </a:rPr>
              <a:t> </a:t>
            </a:r>
            <a:endParaRPr lang="en-GB"/>
          </a:p>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13</a:t>
            </a:fld>
            <a:endParaRPr lang="en-GB"/>
          </a:p>
        </p:txBody>
      </p:sp>
    </p:spTree>
    <p:extLst>
      <p:ext uri="{BB962C8B-B14F-4D97-AF65-F5344CB8AC3E}">
        <p14:creationId xmlns:p14="http://schemas.microsoft.com/office/powerpoint/2010/main" val="2127534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 name="Rounded Rectangle 1">
            <a:extLst>
              <a:ext uri="{FF2B5EF4-FFF2-40B4-BE49-F238E27FC236}">
                <a16:creationId xmlns:a16="http://schemas.microsoft.com/office/drawing/2014/main" id="{7492A570-1B8A-B82A-28F9-8FCFF24CE6C6}"/>
              </a:ext>
            </a:extLst>
          </p:cNvPr>
          <p:cNvSpPr/>
          <p:nvPr userDrawn="1"/>
        </p:nvSpPr>
        <p:spPr>
          <a:xfrm>
            <a:off x="619210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6" name="Rounded Rectangle 25">
            <a:extLst>
              <a:ext uri="{FF2B5EF4-FFF2-40B4-BE49-F238E27FC236}">
                <a16:creationId xmlns:a16="http://schemas.microsoft.com/office/drawing/2014/main" id="{93CBEA7C-0597-F5CC-CC4C-F405809AD0A2}"/>
              </a:ext>
            </a:extLst>
          </p:cNvPr>
          <p:cNvSpPr/>
          <p:nvPr userDrawn="1"/>
        </p:nvSpPr>
        <p:spPr>
          <a:xfrm>
            <a:off x="47942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7" name="Rounded Rectangle 26">
            <a:extLst>
              <a:ext uri="{FF2B5EF4-FFF2-40B4-BE49-F238E27FC236}">
                <a16:creationId xmlns:a16="http://schemas.microsoft.com/office/drawing/2014/main" id="{99B7C379-14ED-31E2-C337-F8D666ED9B5F}"/>
              </a:ext>
            </a:extLst>
          </p:cNvPr>
          <p:cNvSpPr/>
          <p:nvPr userDrawn="1"/>
        </p:nvSpPr>
        <p:spPr>
          <a:xfrm>
            <a:off x="619210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9" name="Text Placeholder 8">
            <a:extLst>
              <a:ext uri="{FF2B5EF4-FFF2-40B4-BE49-F238E27FC236}">
                <a16:creationId xmlns:a16="http://schemas.microsoft.com/office/drawing/2014/main" id="{26E0D7A8-5923-7DCC-C705-75FEA905B5FD}"/>
              </a:ext>
            </a:extLst>
          </p:cNvPr>
          <p:cNvSpPr>
            <a:spLocks noGrp="1"/>
          </p:cNvSpPr>
          <p:nvPr userDrawn="1">
            <p:ph type="body" sz="quarter" idx="14"/>
          </p:nvPr>
        </p:nvSpPr>
        <p:spPr>
          <a:xfrm>
            <a:off x="479425" y="1789460"/>
            <a:ext cx="11233150" cy="246221"/>
          </a:xfrm>
        </p:spPr>
        <p:txBody>
          <a:bodyPr anchor="b"/>
          <a:lstStyle>
            <a:lvl1pPr algn="l">
              <a:spcBef>
                <a:spcPts val="600"/>
              </a:spcBef>
              <a:defRPr sz="1600"/>
            </a:lvl1pPr>
            <a:lvl2pPr marL="9525" indent="0" algn="l">
              <a:spcBef>
                <a:spcPts val="600"/>
              </a:spcBef>
              <a:buNone/>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p:txBody>
      </p:sp>
      <p:sp>
        <p:nvSpPr>
          <p:cNvPr id="34" name="Text Placeholder 8">
            <a:extLst>
              <a:ext uri="{FF2B5EF4-FFF2-40B4-BE49-F238E27FC236}">
                <a16:creationId xmlns:a16="http://schemas.microsoft.com/office/drawing/2014/main" id="{4153D83A-F55A-40C3-E114-AB8D9D9F7F1C}"/>
              </a:ext>
            </a:extLst>
          </p:cNvPr>
          <p:cNvSpPr>
            <a:spLocks noGrp="1"/>
          </p:cNvSpPr>
          <p:nvPr userDrawn="1">
            <p:ph type="body" sz="quarter" idx="15"/>
          </p:nvPr>
        </p:nvSpPr>
        <p:spPr>
          <a:xfrm>
            <a:off x="605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Text Placeholder 8">
            <a:extLst>
              <a:ext uri="{FF2B5EF4-FFF2-40B4-BE49-F238E27FC236}">
                <a16:creationId xmlns:a16="http://schemas.microsoft.com/office/drawing/2014/main" id="{52FAF8DD-C5CE-5CE2-AD62-9CB3D08F38FF}"/>
              </a:ext>
            </a:extLst>
          </p:cNvPr>
          <p:cNvSpPr>
            <a:spLocks noGrp="1"/>
          </p:cNvSpPr>
          <p:nvPr userDrawn="1">
            <p:ph type="body" sz="quarter" idx="16"/>
          </p:nvPr>
        </p:nvSpPr>
        <p:spPr>
          <a:xfrm>
            <a:off x="6320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Text Placeholder 8">
            <a:extLst>
              <a:ext uri="{FF2B5EF4-FFF2-40B4-BE49-F238E27FC236}">
                <a16:creationId xmlns:a16="http://schemas.microsoft.com/office/drawing/2014/main" id="{E640FDA8-F0BA-48A6-6C7B-FB5B03DEAD6C}"/>
              </a:ext>
            </a:extLst>
          </p:cNvPr>
          <p:cNvSpPr>
            <a:spLocks noGrp="1"/>
          </p:cNvSpPr>
          <p:nvPr userDrawn="1">
            <p:ph type="body" sz="quarter" idx="17"/>
          </p:nvPr>
        </p:nvSpPr>
        <p:spPr>
          <a:xfrm>
            <a:off x="605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7" name="Text Placeholder 8">
            <a:extLst>
              <a:ext uri="{FF2B5EF4-FFF2-40B4-BE49-F238E27FC236}">
                <a16:creationId xmlns:a16="http://schemas.microsoft.com/office/drawing/2014/main" id="{12ACF18F-0BA1-8D93-DB95-3506B1FE174D}"/>
              </a:ext>
            </a:extLst>
          </p:cNvPr>
          <p:cNvSpPr>
            <a:spLocks noGrp="1"/>
          </p:cNvSpPr>
          <p:nvPr userDrawn="1">
            <p:ph type="body" sz="quarter" idx="18"/>
          </p:nvPr>
        </p:nvSpPr>
        <p:spPr>
          <a:xfrm>
            <a:off x="6320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323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676" r:id="rId1"/>
    <p:sldLayoutId id="2147483697" r:id="rId2"/>
    <p:sldLayoutId id="2147483688" r:id="rId3"/>
    <p:sldLayoutId id="2147483679" r:id="rId4"/>
    <p:sldLayoutId id="2147483695" r:id="rId5"/>
    <p:sldLayoutId id="2147483702" r:id="rId6"/>
    <p:sldLayoutId id="2147483701" r:id="rId7"/>
    <p:sldLayoutId id="2147483690" r:id="rId8"/>
    <p:sldLayoutId id="2147483691" r:id="rId9"/>
    <p:sldLayoutId id="2147483692" r:id="rId10"/>
    <p:sldLayoutId id="2147483693" r:id="rId11"/>
    <p:sldLayoutId id="2147483694" r:id="rId12"/>
    <p:sldLayoutId id="2147483698" r:id="rId13"/>
    <p:sldLayoutId id="2147483700" r:id="rId14"/>
    <p:sldLayoutId id="2147483651" r:id="rId15"/>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03" r:id="rId16"/>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ideo" Target="https://www.youtube.com/embed/nvzIg5GC8HE?feature=oembed"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unicef.org.uk/rights-respecting-schools/the-rrsa/introducing-the-crc/" TargetMode="Externa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1.sv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hyperlink" Target="https://www.wwf.org.uk/get-involved/schools/resources/food-resources" TargetMode="External"/><Relationship Id="rId3" Type="http://schemas.microsoft.com/office/2018/10/relationships/comments" Target="../comments/modernComment_136_6009A63C.xml"/><Relationship Id="rId7" Type="http://schemas.openxmlformats.org/officeDocument/2006/relationships/hyperlink" Target="https://ltl.org.uk/news/5-top-tips-for-protecting-bees-and-other-pollinator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treetoolsforschools.org.uk/menu/" TargetMode="External"/><Relationship Id="rId5" Type="http://schemas.openxmlformats.org/officeDocument/2006/relationships/hyperlink" Target="https://www.youtube.com/watch?v=HwukliNXfk4" TargetMode="External"/><Relationship Id="rId10" Type="http://schemas.openxmlformats.org/officeDocument/2006/relationships/hyperlink" Target="https://www.unicef.org/cambodia/stories/living-and-learning-tonle-sap-lake" TargetMode="External"/><Relationship Id="rId4" Type="http://schemas.openxmlformats.org/officeDocument/2006/relationships/hyperlink" Target="https://www.stem.org.uk/resources/library/resource/484549/three-little-pigs" TargetMode="External"/><Relationship Id="rId9" Type="http://schemas.openxmlformats.org/officeDocument/2006/relationships/hyperlink" Target="https://earthcubs.com/resources/presentations/steps-to-a-greener-carbon-footpri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48_93EA216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orldslargestlesson.globalgoals.org/wp-content/uploads/2025/04/climate-change-dodgeball-outdoor-lesson-idea-ltl-1.pdf" TargetMode="External"/><Relationship Id="rId5" Type="http://schemas.openxmlformats.org/officeDocument/2006/relationships/hyperlink" Target="https://worldslargestlesson.globalgoals.org/wp-content/uploads/2020/08/Final-Community-Conversations-for-Climate-Change-1.pdf" TargetMode="External"/><Relationship Id="rId4" Type="http://schemas.openxmlformats.org/officeDocument/2006/relationships/hyperlink" Target="https://www.youtube.com/watch?v=88ytWDLmyC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ohchr.org/sites/default/files/documents/hrbodies/crc/gcomments/gc26/2023/GC26-Child-Friendly-Version_English.pdf"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www.unicef.org/supply/building-climate-and-disaster-resilient-schools"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microsoft.com/office/2018/10/relationships/comments" Target="../comments/modernComment_160_F058874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62_77B23176.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BCC6-304E-EA84-A5E0-190763534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17275-EA65-DCE5-3C93-98CDDA142E4D}"/>
              </a:ext>
            </a:extLst>
          </p:cNvPr>
          <p:cNvSpPr>
            <a:spLocks noGrp="1"/>
          </p:cNvSpPr>
          <p:nvPr>
            <p:ph type="title"/>
          </p:nvPr>
        </p:nvSpPr>
        <p:spPr>
          <a:xfrm>
            <a:off x="4183429" y="4358692"/>
            <a:ext cx="3825142" cy="780038"/>
          </a:xfrm>
        </p:spPr>
        <p:txBody>
          <a:bodyPr/>
          <a:lstStyle/>
          <a:p>
            <a:r>
              <a:rPr lang="en-GB">
                <a:ea typeface="+mj-lt"/>
                <a:cs typeface="+mj-lt"/>
              </a:rPr>
              <a:t>Building climate-resilient schools</a:t>
            </a:r>
            <a:r>
              <a:rPr lang="en-GB"/>
              <a:t> in Mozambique</a:t>
            </a:r>
            <a:endParaRPr lang="en-US"/>
          </a:p>
        </p:txBody>
      </p:sp>
    </p:spTree>
    <p:extLst>
      <p:ext uri="{BB962C8B-B14F-4D97-AF65-F5344CB8AC3E}">
        <p14:creationId xmlns:p14="http://schemas.microsoft.com/office/powerpoint/2010/main" val="31439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3DFFD-6FA4-8833-1B1C-361045B3C5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175D37-86E0-C3F0-542C-2730D60795D2}"/>
              </a:ext>
            </a:extLst>
          </p:cNvPr>
          <p:cNvSpPr>
            <a:spLocks noGrp="1"/>
          </p:cNvSpPr>
          <p:nvPr>
            <p:ph type="sldNum" sz="quarter" idx="12"/>
          </p:nvPr>
        </p:nvSpPr>
        <p:spPr/>
        <p:txBody>
          <a:bodyPr/>
          <a:lstStyle/>
          <a:p>
            <a:fld id="{B700715A-75CD-0942-A2C0-E097070BAE3D}" type="slidenum">
              <a:rPr lang="en-US" smtClean="0"/>
              <a:pPr/>
              <a:t>10</a:t>
            </a:fld>
            <a:endParaRPr lang="en-US"/>
          </a:p>
        </p:txBody>
      </p:sp>
      <p:sp>
        <p:nvSpPr>
          <p:cNvPr id="3" name="Title 2">
            <a:extLst>
              <a:ext uri="{FF2B5EF4-FFF2-40B4-BE49-F238E27FC236}">
                <a16:creationId xmlns:a16="http://schemas.microsoft.com/office/drawing/2014/main" id="{8B26E420-FAB3-04A8-CDF0-2DD77E090067}"/>
              </a:ext>
            </a:extLst>
          </p:cNvPr>
          <p:cNvSpPr>
            <a:spLocks noGrp="1"/>
          </p:cNvSpPr>
          <p:nvPr>
            <p:ph type="title"/>
          </p:nvPr>
        </p:nvSpPr>
        <p:spPr>
          <a:xfrm>
            <a:off x="479426" y="488466"/>
            <a:ext cx="3779885" cy="651222"/>
          </a:xfrm>
        </p:spPr>
        <p:txBody>
          <a:bodyPr/>
          <a:lstStyle/>
          <a:p>
            <a:r>
              <a:rPr lang="en-US">
                <a:cs typeface="Arial"/>
              </a:rPr>
              <a:t>Margarida's</a:t>
            </a:r>
            <a:r>
              <a:rPr lang="en-US" b="0">
                <a:cs typeface="Arial"/>
              </a:rPr>
              <a:t> </a:t>
            </a:r>
            <a:r>
              <a:rPr lang="en-US">
                <a:cs typeface="Arial"/>
              </a:rPr>
              <a:t>Story </a:t>
            </a:r>
            <a:endParaRPr lang="en-US"/>
          </a:p>
        </p:txBody>
      </p:sp>
      <p:pic>
        <p:nvPicPr>
          <p:cNvPr id="13" name="Picture Placeholder 12" descr="A building in a field&#10;&#10;AI-generated content may be incorrect.">
            <a:extLst>
              <a:ext uri="{FF2B5EF4-FFF2-40B4-BE49-F238E27FC236}">
                <a16:creationId xmlns:a16="http://schemas.microsoft.com/office/drawing/2014/main" id="{8A4C65F7-74B5-57D2-A2E0-650341FD776E}"/>
              </a:ext>
            </a:extLst>
          </p:cNvPr>
          <p:cNvPicPr>
            <a:picLocks noGrp="1" noChangeAspect="1"/>
          </p:cNvPicPr>
          <p:nvPr>
            <p:ph type="pic" sz="quarter" idx="17"/>
          </p:nvPr>
        </p:nvPicPr>
        <p:blipFill>
          <a:blip r:embed="rId3"/>
          <a:srcRect l="20876" r="20876"/>
          <a:stretch/>
        </p:blipFill>
        <p:spPr>
          <a:xfrm>
            <a:off x="5838824" y="512167"/>
            <a:ext cx="5742172" cy="5558849"/>
          </a:xfrm>
          <a:prstGeom prst="roundRect">
            <a:avLst>
              <a:gd name="adj" fmla="val 5432"/>
            </a:avLst>
          </a:prstGeom>
          <a:solidFill>
            <a:srgbClr val="0F0A07"/>
          </a:solidFill>
          <a:effectLst>
            <a:outerShdw dist="127000" dir="2700000" algn="tl" rotWithShape="0">
              <a:srgbClr val="FF6000"/>
            </a:outerShdw>
          </a:effectLst>
        </p:spPr>
      </p:pic>
      <p:sp>
        <p:nvSpPr>
          <p:cNvPr id="6" name="Text Placeholder 5">
            <a:extLst>
              <a:ext uri="{FF2B5EF4-FFF2-40B4-BE49-F238E27FC236}">
                <a16:creationId xmlns:a16="http://schemas.microsoft.com/office/drawing/2014/main" id="{B4E7F56A-199B-F2B5-EF9D-F1A066C85969}"/>
              </a:ext>
            </a:extLst>
          </p:cNvPr>
          <p:cNvSpPr>
            <a:spLocks noGrp="1"/>
          </p:cNvSpPr>
          <p:nvPr>
            <p:ph type="body" sz="quarter" idx="14"/>
          </p:nvPr>
        </p:nvSpPr>
        <p:spPr>
          <a:xfrm>
            <a:off x="227425" y="1352862"/>
            <a:ext cx="4854459" cy="6032421"/>
          </a:xfrm>
        </p:spPr>
        <p:txBody>
          <a:bodyPr/>
          <a:lstStyle/>
          <a:p>
            <a:r>
              <a:rPr lang="en-GB" sz="2400">
                <a:ea typeface="+mn-lt"/>
                <a:cs typeface="+mn-lt"/>
              </a:rPr>
              <a:t>UNICEF worked with communities, local partners, and the Government of Mozambique to build climate-resilient schools. </a:t>
            </a:r>
          </a:p>
          <a:p>
            <a:r>
              <a:rPr lang="en-GB" sz="2400">
                <a:ea typeface="+mn-lt"/>
                <a:cs typeface="+mn-lt"/>
              </a:rPr>
              <a:t>They built classrooms with strong walls and roofs to keep people safe from powerful winds and heavy rains. They also built the school on raised platforms to protect the building from flooding.  </a:t>
            </a:r>
            <a:endParaRPr lang="en-GB" sz="2400">
              <a:highlight>
                <a:srgbClr val="FFFF00"/>
              </a:highlight>
              <a:cs typeface="Arial"/>
            </a:endParaRPr>
          </a:p>
          <a:p>
            <a:r>
              <a:rPr lang="en-GB" sz="2400">
                <a:ea typeface="+mn-lt"/>
                <a:cs typeface="+mn-lt"/>
              </a:rPr>
              <a:t>Ramps and separate toilets were installed to provide safe and accessible facilities for all students.</a:t>
            </a:r>
            <a:endParaRPr lang="en-GB" sz="2400">
              <a:cs typeface="Arial"/>
            </a:endParaRPr>
          </a:p>
          <a:p>
            <a:endParaRPr lang="en-GB"/>
          </a:p>
          <a:p>
            <a:endParaRPr lang="en-GB">
              <a:cs typeface="Arial"/>
            </a:endParaRPr>
          </a:p>
        </p:txBody>
      </p:sp>
      <p:sp>
        <p:nvSpPr>
          <p:cNvPr id="8" name="Text Placeholder 27">
            <a:extLst>
              <a:ext uri="{FF2B5EF4-FFF2-40B4-BE49-F238E27FC236}">
                <a16:creationId xmlns:a16="http://schemas.microsoft.com/office/drawing/2014/main" id="{86A181A9-F628-B700-3A85-0B2CACE146CA}"/>
              </a:ext>
            </a:extLst>
          </p:cNvPr>
          <p:cNvSpPr txBox="1">
            <a:spLocks/>
          </p:cNvSpPr>
          <p:nvPr/>
        </p:nvSpPr>
        <p:spPr>
          <a:xfrm>
            <a:off x="5838106" y="6262107"/>
            <a:ext cx="5741415" cy="369332"/>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buFont typeface="Arial" panose="020B0604020202020204" pitchFamily="34" charset="0"/>
              <a:buNone/>
              <a:defRPr sz="1200" b="0" i="0" kern="1200">
                <a:solidFill>
                  <a:schemeClr val="tx1"/>
                </a:solidFill>
                <a:latin typeface="+mn-lt"/>
                <a:ea typeface="+mn-ea"/>
                <a:cs typeface="+mn-cs"/>
              </a:defRPr>
            </a:lvl1pPr>
            <a:lvl2pPr marL="9525" indent="0" algn="l" defTabSz="914400" rtl="0" eaLnBrk="1" latinLnBrk="0" hangingPunct="1">
              <a:lnSpc>
                <a:spcPct val="100000"/>
              </a:lnSpc>
              <a:spcBef>
                <a:spcPts val="0"/>
              </a:spcBef>
              <a:buClr>
                <a:schemeClr val="accent1"/>
              </a:buClr>
              <a:buFont typeface="Arial" panose="020B0604020202020204" pitchFamily="34" charset="0"/>
              <a:buNone/>
              <a:tabLst/>
              <a:defRPr sz="1000" b="0" i="0" kern="1200">
                <a:solidFill>
                  <a:schemeClr val="tx1"/>
                </a:solidFill>
                <a:latin typeface="+mn-lt"/>
                <a:ea typeface="+mn-ea"/>
                <a:cs typeface="+mn-cs"/>
              </a:defRPr>
            </a:lvl2pPr>
            <a:lvl3pPr marL="534988" indent="-263525" algn="l" defTabSz="914400" rtl="0" eaLnBrk="1" latinLnBrk="0" hangingPunct="1">
              <a:lnSpc>
                <a:spcPct val="100000"/>
              </a:lnSpc>
              <a:spcBef>
                <a:spcPts val="0"/>
              </a:spcBef>
              <a:buClr>
                <a:schemeClr val="accent1"/>
              </a:buClr>
              <a:buFont typeface="System Font"/>
              <a:buChar char="–"/>
              <a:tabLst/>
              <a:defRPr sz="1000" b="0" i="0" kern="1200">
                <a:solidFill>
                  <a:schemeClr val="tx1"/>
                </a:solidFill>
                <a:latin typeface="+mn-lt"/>
                <a:ea typeface="+mn-ea"/>
                <a:cs typeface="+mn-cs"/>
              </a:defRPr>
            </a:lvl3pPr>
            <a:lvl4pPr marL="9525" indent="0" algn="l" defTabSz="914400" rtl="0" eaLnBrk="1" latinLnBrk="0" hangingPunct="1">
              <a:lnSpc>
                <a:spcPct val="100000"/>
              </a:lnSpc>
              <a:spcBef>
                <a:spcPts val="0"/>
              </a:spcBef>
              <a:buFont typeface="Arial" panose="020B0604020202020204" pitchFamily="34" charset="0"/>
              <a:buNone/>
              <a:tabLst/>
              <a:defRPr sz="1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ea typeface="+mn-lt"/>
                <a:cs typeface="+mn-lt"/>
              </a:rPr>
              <a:t>An aerial view of Primeiro de Junio Primary School in Buzi District, </a:t>
            </a:r>
            <a:r>
              <a:rPr lang="en-GB" err="1">
                <a:ea typeface="+mn-lt"/>
                <a:cs typeface="+mn-lt"/>
              </a:rPr>
              <a:t>Sofala</a:t>
            </a:r>
            <a:r>
              <a:rPr lang="en-GB">
                <a:ea typeface="+mn-lt"/>
                <a:cs typeface="+mn-lt"/>
              </a:rPr>
              <a:t> Province, Mozambique, photographed on 22 June 2023. </a:t>
            </a:r>
            <a:endParaRPr lang="en-GB"/>
          </a:p>
        </p:txBody>
      </p:sp>
      <p:grpSp>
        <p:nvGrpSpPr>
          <p:cNvPr id="12" name="Group 11">
            <a:extLst>
              <a:ext uri="{FF2B5EF4-FFF2-40B4-BE49-F238E27FC236}">
                <a16:creationId xmlns:a16="http://schemas.microsoft.com/office/drawing/2014/main" id="{7EC6D542-E03A-679E-DCEC-145B8626D7BA}"/>
              </a:ext>
            </a:extLst>
          </p:cNvPr>
          <p:cNvGrpSpPr/>
          <p:nvPr/>
        </p:nvGrpSpPr>
        <p:grpSpPr>
          <a:xfrm>
            <a:off x="4339648" y="488658"/>
            <a:ext cx="730105" cy="648000"/>
            <a:chOff x="7714236" y="165280"/>
            <a:chExt cx="534414" cy="462159"/>
          </a:xfrm>
        </p:grpSpPr>
        <p:sp>
          <p:nvSpPr>
            <p:cNvPr id="10" name="Rounded Rectangle 19">
              <a:extLst>
                <a:ext uri="{FF2B5EF4-FFF2-40B4-BE49-F238E27FC236}">
                  <a16:creationId xmlns:a16="http://schemas.microsoft.com/office/drawing/2014/main" id="{67FAB8F8-66F4-E78C-587A-0702B931E998}"/>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20">
              <a:extLst>
                <a:ext uri="{FF2B5EF4-FFF2-40B4-BE49-F238E27FC236}">
                  <a16:creationId xmlns:a16="http://schemas.microsoft.com/office/drawing/2014/main" id="{35BBB9CB-F42A-C2F3-66BA-2EBEDFD03C5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38837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25ED8-CCD4-329B-5B20-DECA8ECFB06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C7D0F4-E7AB-774B-F9B8-2D8A13CB2C04}"/>
              </a:ext>
            </a:extLst>
          </p:cNvPr>
          <p:cNvSpPr>
            <a:spLocks noGrp="1"/>
          </p:cNvSpPr>
          <p:nvPr>
            <p:ph type="sldNum" sz="quarter" idx="12"/>
          </p:nvPr>
        </p:nvSpPr>
        <p:spPr/>
        <p:txBody>
          <a:bodyPr/>
          <a:lstStyle/>
          <a:p>
            <a:fld id="{B700715A-75CD-0942-A2C0-E097070BAE3D}" type="slidenum">
              <a:rPr lang="en-US" smtClean="0"/>
              <a:pPr/>
              <a:t>11</a:t>
            </a:fld>
            <a:endParaRPr lang="en-US"/>
          </a:p>
        </p:txBody>
      </p:sp>
      <p:sp>
        <p:nvSpPr>
          <p:cNvPr id="3" name="Title 2">
            <a:extLst>
              <a:ext uri="{FF2B5EF4-FFF2-40B4-BE49-F238E27FC236}">
                <a16:creationId xmlns:a16="http://schemas.microsoft.com/office/drawing/2014/main" id="{660A8AD8-CDE4-7C0D-1E5E-08248FCBC167}"/>
              </a:ext>
            </a:extLst>
          </p:cNvPr>
          <p:cNvSpPr>
            <a:spLocks noGrp="1"/>
          </p:cNvSpPr>
          <p:nvPr>
            <p:ph type="title"/>
          </p:nvPr>
        </p:nvSpPr>
        <p:spPr>
          <a:xfrm>
            <a:off x="479426" y="488466"/>
            <a:ext cx="3779885" cy="651222"/>
          </a:xfrm>
        </p:spPr>
        <p:txBody>
          <a:bodyPr/>
          <a:lstStyle/>
          <a:p>
            <a:r>
              <a:rPr lang="en-US">
                <a:cs typeface="Arial"/>
              </a:rPr>
              <a:t>Margarida's</a:t>
            </a:r>
            <a:r>
              <a:rPr lang="en-US" b="0">
                <a:cs typeface="Arial"/>
              </a:rPr>
              <a:t> </a:t>
            </a:r>
            <a:r>
              <a:rPr lang="en-US">
                <a:cs typeface="Arial"/>
              </a:rPr>
              <a:t>Story </a:t>
            </a:r>
            <a:endParaRPr lang="en-US"/>
          </a:p>
        </p:txBody>
      </p:sp>
      <p:pic>
        <p:nvPicPr>
          <p:cNvPr id="13" name="Picture Placeholder 12" descr="A child holding a book on a dirt road&#10;&#10;AI-generated content may be incorrect.">
            <a:extLst>
              <a:ext uri="{FF2B5EF4-FFF2-40B4-BE49-F238E27FC236}">
                <a16:creationId xmlns:a16="http://schemas.microsoft.com/office/drawing/2014/main" id="{A202D160-E98B-840D-F33D-B174151BBBA2}"/>
              </a:ext>
            </a:extLst>
          </p:cNvPr>
          <p:cNvPicPr>
            <a:picLocks noGrp="1" noChangeAspect="1"/>
          </p:cNvPicPr>
          <p:nvPr>
            <p:ph type="pic" sz="quarter" idx="17"/>
          </p:nvPr>
        </p:nvPicPr>
        <p:blipFill>
          <a:blip r:embed="rId3"/>
          <a:srcRect t="17731" b="17731"/>
          <a:stretch/>
        </p:blipFill>
        <p:spPr>
          <a:xfrm>
            <a:off x="5838824" y="512167"/>
            <a:ext cx="5742172" cy="5558849"/>
          </a:xfrm>
          <a:prstGeom prst="roundRect">
            <a:avLst>
              <a:gd name="adj" fmla="val 5432"/>
            </a:avLst>
          </a:prstGeom>
          <a:solidFill>
            <a:srgbClr val="0F0A07"/>
          </a:solidFill>
          <a:effectLst>
            <a:outerShdw dist="127000" dir="2700000" algn="tl" rotWithShape="0">
              <a:srgbClr val="FF6000"/>
            </a:outerShdw>
          </a:effectLst>
        </p:spPr>
      </p:pic>
      <p:sp>
        <p:nvSpPr>
          <p:cNvPr id="6" name="Text Placeholder 5">
            <a:extLst>
              <a:ext uri="{FF2B5EF4-FFF2-40B4-BE49-F238E27FC236}">
                <a16:creationId xmlns:a16="http://schemas.microsoft.com/office/drawing/2014/main" id="{F8CC152D-9C5B-24F7-DED1-BA7B2BE2C723}"/>
              </a:ext>
            </a:extLst>
          </p:cNvPr>
          <p:cNvSpPr>
            <a:spLocks noGrp="1"/>
          </p:cNvSpPr>
          <p:nvPr>
            <p:ph type="body" sz="quarter" idx="14"/>
          </p:nvPr>
        </p:nvSpPr>
        <p:spPr>
          <a:xfrm>
            <a:off x="479425" y="1378058"/>
            <a:ext cx="4592429" cy="5324535"/>
          </a:xfrm>
        </p:spPr>
        <p:txBody>
          <a:bodyPr/>
          <a:lstStyle/>
          <a:p>
            <a:r>
              <a:rPr lang="en-GB" sz="2400">
                <a:cs typeface="Arial"/>
              </a:rPr>
              <a:t>In the area where Margarida lives, 87 classrooms in 24 schools now stand strong against cyclones providing safe learning for over 11,000 children.</a:t>
            </a:r>
            <a:endParaRPr lang="en-US" sz="2400"/>
          </a:p>
          <a:p>
            <a:r>
              <a:rPr lang="en-GB" sz="2400">
                <a:cs typeface="Arial"/>
              </a:rPr>
              <a:t>Margarida loves her new school. “</a:t>
            </a:r>
            <a:r>
              <a:rPr lang="en-GB" sz="2400" i="1">
                <a:cs typeface="Arial"/>
              </a:rPr>
              <a:t>We are happy to be able to go to school. Our </a:t>
            </a:r>
            <a:r>
              <a:rPr lang="en-GB" sz="2400" i="1">
                <a:ea typeface="+mn-lt"/>
                <a:cs typeface="+mn-lt"/>
              </a:rPr>
              <a:t>school is beautiful. The winds can come and won’t destroy our roof. Me and my friends feel safe, and we don’t fear cyclones</a:t>
            </a:r>
            <a:r>
              <a:rPr lang="en-GB" sz="2400">
                <a:ea typeface="+mn-lt"/>
                <a:cs typeface="+mn-lt"/>
              </a:rPr>
              <a:t>.”</a:t>
            </a:r>
            <a:endParaRPr lang="en-GB" sz="2400">
              <a:cs typeface="Arial"/>
            </a:endParaRPr>
          </a:p>
        </p:txBody>
      </p:sp>
      <p:sp>
        <p:nvSpPr>
          <p:cNvPr id="8" name="Text Placeholder 27">
            <a:extLst>
              <a:ext uri="{FF2B5EF4-FFF2-40B4-BE49-F238E27FC236}">
                <a16:creationId xmlns:a16="http://schemas.microsoft.com/office/drawing/2014/main" id="{FB55A5A0-8B10-0EF8-F7F3-F45A1A69BA26}"/>
              </a:ext>
            </a:extLst>
          </p:cNvPr>
          <p:cNvSpPr txBox="1">
            <a:spLocks/>
          </p:cNvSpPr>
          <p:nvPr/>
        </p:nvSpPr>
        <p:spPr>
          <a:xfrm>
            <a:off x="5838106" y="6262107"/>
            <a:ext cx="5741415" cy="553998"/>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buFont typeface="Arial" panose="020B0604020202020204" pitchFamily="34" charset="0"/>
              <a:buNone/>
              <a:defRPr sz="1200" b="0" i="0" kern="1200">
                <a:solidFill>
                  <a:schemeClr val="tx1"/>
                </a:solidFill>
                <a:latin typeface="+mn-lt"/>
                <a:ea typeface="+mn-ea"/>
                <a:cs typeface="+mn-cs"/>
              </a:defRPr>
            </a:lvl1pPr>
            <a:lvl2pPr marL="9525" indent="0" algn="l" defTabSz="914400" rtl="0" eaLnBrk="1" latinLnBrk="0" hangingPunct="1">
              <a:lnSpc>
                <a:spcPct val="100000"/>
              </a:lnSpc>
              <a:spcBef>
                <a:spcPts val="0"/>
              </a:spcBef>
              <a:buClr>
                <a:schemeClr val="accent1"/>
              </a:buClr>
              <a:buFont typeface="Arial" panose="020B0604020202020204" pitchFamily="34" charset="0"/>
              <a:buNone/>
              <a:tabLst/>
              <a:defRPr sz="1000" b="0" i="0" kern="1200">
                <a:solidFill>
                  <a:schemeClr val="tx1"/>
                </a:solidFill>
                <a:latin typeface="+mn-lt"/>
                <a:ea typeface="+mn-ea"/>
                <a:cs typeface="+mn-cs"/>
              </a:defRPr>
            </a:lvl2pPr>
            <a:lvl3pPr marL="534988" indent="-263525" algn="l" defTabSz="914400" rtl="0" eaLnBrk="1" latinLnBrk="0" hangingPunct="1">
              <a:lnSpc>
                <a:spcPct val="100000"/>
              </a:lnSpc>
              <a:spcBef>
                <a:spcPts val="0"/>
              </a:spcBef>
              <a:buClr>
                <a:schemeClr val="accent1"/>
              </a:buClr>
              <a:buFont typeface="System Font"/>
              <a:buChar char="–"/>
              <a:tabLst/>
              <a:defRPr sz="1000" b="0" i="0" kern="1200">
                <a:solidFill>
                  <a:schemeClr val="tx1"/>
                </a:solidFill>
                <a:latin typeface="+mn-lt"/>
                <a:ea typeface="+mn-ea"/>
                <a:cs typeface="+mn-cs"/>
              </a:defRPr>
            </a:lvl3pPr>
            <a:lvl4pPr marL="9525" indent="0" algn="l" defTabSz="914400" rtl="0" eaLnBrk="1" latinLnBrk="0" hangingPunct="1">
              <a:lnSpc>
                <a:spcPct val="100000"/>
              </a:lnSpc>
              <a:spcBef>
                <a:spcPts val="0"/>
              </a:spcBef>
              <a:buFont typeface="Arial" panose="020B0604020202020204" pitchFamily="34" charset="0"/>
              <a:buNone/>
              <a:tabLst/>
              <a:defRPr sz="1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a typeface="+mn-lt"/>
                <a:cs typeface="+mn-lt"/>
              </a:rPr>
              <a:t>On 22 June 2023 in Mozambique, 15-year-old Margarida Joaquim </a:t>
            </a:r>
            <a:r>
              <a:rPr lang="en-GB" dirty="0" err="1">
                <a:ea typeface="+mn-lt"/>
                <a:cs typeface="+mn-lt"/>
              </a:rPr>
              <a:t>Oio</a:t>
            </a:r>
            <a:r>
              <a:rPr lang="en-GB" dirty="0">
                <a:ea typeface="+mn-lt"/>
                <a:cs typeface="+mn-lt"/>
              </a:rPr>
              <a:t> </a:t>
            </a:r>
            <a:r>
              <a:rPr lang="en-GB" dirty="0" err="1">
                <a:ea typeface="+mn-lt"/>
                <a:cs typeface="+mn-lt"/>
              </a:rPr>
              <a:t>Oio</a:t>
            </a:r>
            <a:r>
              <a:rPr lang="en-GB" dirty="0">
                <a:ea typeface="+mn-lt"/>
                <a:cs typeface="+mn-lt"/>
              </a:rPr>
              <a:t>, a sixth-grade student at Primeiro de Junio Primary School in Buzi District, </a:t>
            </a:r>
            <a:r>
              <a:rPr lang="en-GB" dirty="0" err="1">
                <a:ea typeface="+mn-lt"/>
                <a:cs typeface="+mn-lt"/>
              </a:rPr>
              <a:t>Sofala</a:t>
            </a:r>
            <a:r>
              <a:rPr lang="en-GB" dirty="0">
                <a:ea typeface="+mn-lt"/>
                <a:cs typeface="+mn-lt"/>
              </a:rPr>
              <a:t> Province, holds her workbooks and stands for a portrait on her way home from school.</a:t>
            </a:r>
            <a:endParaRPr lang="en-US" dirty="0">
              <a:ea typeface="+mn-lt"/>
              <a:cs typeface="+mn-lt"/>
            </a:endParaRPr>
          </a:p>
        </p:txBody>
      </p:sp>
      <p:grpSp>
        <p:nvGrpSpPr>
          <p:cNvPr id="12" name="Group 11">
            <a:extLst>
              <a:ext uri="{FF2B5EF4-FFF2-40B4-BE49-F238E27FC236}">
                <a16:creationId xmlns:a16="http://schemas.microsoft.com/office/drawing/2014/main" id="{786D24EF-A5B0-5140-8DE5-D760B3A16E29}"/>
              </a:ext>
            </a:extLst>
          </p:cNvPr>
          <p:cNvGrpSpPr/>
          <p:nvPr/>
        </p:nvGrpSpPr>
        <p:grpSpPr>
          <a:xfrm>
            <a:off x="4339648" y="488658"/>
            <a:ext cx="730105" cy="648000"/>
            <a:chOff x="7714236" y="165280"/>
            <a:chExt cx="534414" cy="462159"/>
          </a:xfrm>
        </p:grpSpPr>
        <p:sp>
          <p:nvSpPr>
            <p:cNvPr id="10" name="Rounded Rectangle 19">
              <a:extLst>
                <a:ext uri="{FF2B5EF4-FFF2-40B4-BE49-F238E27FC236}">
                  <a16:creationId xmlns:a16="http://schemas.microsoft.com/office/drawing/2014/main" id="{55D7F506-DCB2-217E-DAC6-73C7C0BFC626}"/>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20">
              <a:extLst>
                <a:ext uri="{FF2B5EF4-FFF2-40B4-BE49-F238E27FC236}">
                  <a16:creationId xmlns:a16="http://schemas.microsoft.com/office/drawing/2014/main" id="{8AFB1A19-7549-D7D2-4D86-362F30540294}"/>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14630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F5321-1736-5AD0-54AC-4662AF3CFE0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D64C8-9E2D-AAE8-4393-97FFFA653430}"/>
              </a:ext>
            </a:extLst>
          </p:cNvPr>
          <p:cNvSpPr>
            <a:spLocks noGrp="1"/>
          </p:cNvSpPr>
          <p:nvPr>
            <p:ph type="sldNum" sz="quarter" idx="12"/>
          </p:nvPr>
        </p:nvSpPr>
        <p:spPr/>
        <p:txBody>
          <a:bodyPr/>
          <a:lstStyle/>
          <a:p>
            <a:fld id="{B700715A-75CD-0942-A2C0-E097070BAE3D}" type="slidenum">
              <a:rPr lang="en-US" smtClean="0"/>
              <a:pPr/>
              <a:t>12</a:t>
            </a:fld>
            <a:endParaRPr lang="en-US"/>
          </a:p>
        </p:txBody>
      </p:sp>
      <p:sp>
        <p:nvSpPr>
          <p:cNvPr id="3" name="Title 2">
            <a:extLst>
              <a:ext uri="{FF2B5EF4-FFF2-40B4-BE49-F238E27FC236}">
                <a16:creationId xmlns:a16="http://schemas.microsoft.com/office/drawing/2014/main" id="{1091F909-0E86-C766-3726-489182336265}"/>
              </a:ext>
            </a:extLst>
          </p:cNvPr>
          <p:cNvSpPr>
            <a:spLocks noGrp="1"/>
          </p:cNvSpPr>
          <p:nvPr>
            <p:ph type="title"/>
          </p:nvPr>
        </p:nvSpPr>
        <p:spPr>
          <a:xfrm>
            <a:off x="479426" y="443772"/>
            <a:ext cx="6297083" cy="1121612"/>
          </a:xfrm>
          <a:effectLst>
            <a:outerShdw dist="127000" dir="2700000" algn="tl" rotWithShape="0">
              <a:schemeClr val="tx1"/>
            </a:outerShdw>
          </a:effectLst>
        </p:spPr>
        <p:txBody>
          <a:bodyPr/>
          <a:lstStyle/>
          <a:p>
            <a:r>
              <a:rPr lang="en-US" b="0">
                <a:ea typeface="+mj-lt"/>
                <a:cs typeface="+mj-lt"/>
              </a:rPr>
              <a:t>UNICEF’s Climate Resilient Infrastructure Programme</a:t>
            </a:r>
            <a:endParaRPr lang="en-GB"/>
          </a:p>
        </p:txBody>
      </p:sp>
      <p:sp>
        <p:nvSpPr>
          <p:cNvPr id="21" name="Text Placeholder 20">
            <a:extLst>
              <a:ext uri="{FF2B5EF4-FFF2-40B4-BE49-F238E27FC236}">
                <a16:creationId xmlns:a16="http://schemas.microsoft.com/office/drawing/2014/main" id="{B22E4410-501A-02A3-A290-FE99F2FDA51C}"/>
              </a:ext>
            </a:extLst>
          </p:cNvPr>
          <p:cNvSpPr>
            <a:spLocks noGrp="1"/>
          </p:cNvSpPr>
          <p:nvPr>
            <p:ph type="body" sz="quarter" idx="14"/>
          </p:nvPr>
        </p:nvSpPr>
        <p:spPr>
          <a:xfrm>
            <a:off x="479425" y="1972843"/>
            <a:ext cx="11238878" cy="4832092"/>
          </a:xfrm>
        </p:spPr>
        <p:txBody>
          <a:bodyPr/>
          <a:lstStyle/>
          <a:p>
            <a:pPr marL="0" indent="0" algn="l" rtl="0" eaLnBrk="1" latinLnBrk="0" hangingPunct="1">
              <a:spcBef>
                <a:spcPts val="1200"/>
              </a:spcBef>
              <a:buNone/>
            </a:pPr>
            <a:r>
              <a:rPr lang="en-GB" sz="2100">
                <a:solidFill>
                  <a:srgbClr val="0F0A07"/>
                </a:solidFill>
                <a:effectLst/>
                <a:latin typeface="Arial" panose="020B0604020202020204" pitchFamily="34" charset="0"/>
              </a:rPr>
              <a:t>Climate change refers to the long-term warming of Earth's climate system, leading to faster-than-usual changes in temperature, rainfall, and wind patterns. Human activities, such as burning fossil fuels and deforestation, are the primary drivers. This phenomenon has contributed to an increase in the frequency and intensity of natural disasters like cyclones. Cyclones are powerful rotating storms with strong winds and heavy rain that develop over warm tropical ocean waters.</a:t>
            </a:r>
          </a:p>
          <a:p>
            <a:pPr marL="0" indent="0" algn="l" rtl="0" eaLnBrk="1" latinLnBrk="0" hangingPunct="1">
              <a:spcBef>
                <a:spcPts val="1200"/>
              </a:spcBef>
              <a:buNone/>
            </a:pPr>
            <a:r>
              <a:rPr lang="en-GB" sz="2100">
                <a:solidFill>
                  <a:srgbClr val="0F0A07"/>
                </a:solidFill>
                <a:effectLst/>
                <a:latin typeface="Arial" panose="020B0604020202020204" pitchFamily="34" charset="0"/>
              </a:rPr>
              <a:t>Mozambique’s extensive coastline and river basins make the country particularly susceptible to cyclones, and climate change is exacerbating their impact. In 2019, Mozambique experienced two tropical cyclones within six weeks—Idai on March 14 and Kenneth on April 25—highlighting the growing effects of climate change. These storms severely affected the education system, damaging at least 1,260 classrooms and impacting 376,826 students.</a:t>
            </a:r>
          </a:p>
          <a:p>
            <a:pPr marL="0" indent="0" algn="l" rtl="0" eaLnBrk="1" latinLnBrk="0" hangingPunct="1">
              <a:spcBef>
                <a:spcPts val="1200"/>
              </a:spcBef>
              <a:buNone/>
            </a:pPr>
            <a:r>
              <a:rPr lang="en-GB" sz="2100">
                <a:solidFill>
                  <a:srgbClr val="0F0A07"/>
                </a:solidFill>
                <a:effectLst/>
                <a:latin typeface="Arial" panose="020B0604020202020204" pitchFamily="34" charset="0"/>
              </a:rPr>
              <a:t>In collaboration with local partners, UNICEF has constructed climate-resilient schools designed to endure extreme weather, ensuring safe and continuous education for more than 55,000 children.</a:t>
            </a:r>
            <a:endParaRPr lang="en-GB" sz="2100">
              <a:cs typeface="Arial"/>
            </a:endParaRPr>
          </a:p>
        </p:txBody>
      </p:sp>
      <p:grpSp>
        <p:nvGrpSpPr>
          <p:cNvPr id="13" name="Group 12">
            <a:extLst>
              <a:ext uri="{FF2B5EF4-FFF2-40B4-BE49-F238E27FC236}">
                <a16:creationId xmlns:a16="http://schemas.microsoft.com/office/drawing/2014/main" id="{FBB0C1FD-49C0-FAFA-9B24-EBD7D0BE184A}"/>
              </a:ext>
            </a:extLst>
          </p:cNvPr>
          <p:cNvGrpSpPr/>
          <p:nvPr/>
        </p:nvGrpSpPr>
        <p:grpSpPr>
          <a:xfrm>
            <a:off x="7341151" y="678959"/>
            <a:ext cx="1298335" cy="648000"/>
            <a:chOff x="7714236" y="673280"/>
            <a:chExt cx="950339" cy="462159"/>
          </a:xfrm>
        </p:grpSpPr>
        <p:sp>
          <p:nvSpPr>
            <p:cNvPr id="10" name="Rounded Rectangle 3">
              <a:extLst>
                <a:ext uri="{FF2B5EF4-FFF2-40B4-BE49-F238E27FC236}">
                  <a16:creationId xmlns:a16="http://schemas.microsoft.com/office/drawing/2014/main" id="{4781C803-DE68-F127-E313-7B4FD67A15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5">
              <a:extLst>
                <a:ext uri="{FF2B5EF4-FFF2-40B4-BE49-F238E27FC236}">
                  <a16:creationId xmlns:a16="http://schemas.microsoft.com/office/drawing/2014/main" id="{11EA0964-3253-9A6C-0633-190D9A6B0502}"/>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2" name="5-point Star 6">
              <a:extLst>
                <a:ext uri="{FF2B5EF4-FFF2-40B4-BE49-F238E27FC236}">
                  <a16:creationId xmlns:a16="http://schemas.microsoft.com/office/drawing/2014/main" id="{E52D2D69-0292-DAA3-2B21-8FC735400024}"/>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4" name="Group 3">
            <a:extLst>
              <a:ext uri="{FF2B5EF4-FFF2-40B4-BE49-F238E27FC236}">
                <a16:creationId xmlns:a16="http://schemas.microsoft.com/office/drawing/2014/main" id="{37CBF869-AC00-0BB9-50AF-0E72B47A648D}"/>
              </a:ext>
            </a:extLst>
          </p:cNvPr>
          <p:cNvGrpSpPr/>
          <p:nvPr/>
        </p:nvGrpSpPr>
        <p:grpSpPr>
          <a:xfrm>
            <a:off x="8926906" y="663833"/>
            <a:ext cx="1875239" cy="648000"/>
            <a:chOff x="7714236" y="1187630"/>
            <a:chExt cx="1372614" cy="462159"/>
          </a:xfrm>
        </p:grpSpPr>
        <p:sp>
          <p:nvSpPr>
            <p:cNvPr id="5" name="Rounded Rectangle 3">
              <a:extLst>
                <a:ext uri="{FF2B5EF4-FFF2-40B4-BE49-F238E27FC236}">
                  <a16:creationId xmlns:a16="http://schemas.microsoft.com/office/drawing/2014/main" id="{D6A20E0B-86EF-1FD2-E72D-E5D800DA89B7}"/>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C4F6BAE0-EFE5-BEAB-7FFE-DCD7EFBFA904}"/>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8A8F421E-58ED-C16F-0573-FE26A558248F}"/>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7">
              <a:extLst>
                <a:ext uri="{FF2B5EF4-FFF2-40B4-BE49-F238E27FC236}">
                  <a16:creationId xmlns:a16="http://schemas.microsoft.com/office/drawing/2014/main" id="{8AD01F3A-BDA4-F013-7BF5-0ED9E308818A}"/>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265162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36D3C-4B6D-5ED0-2EA6-420F44E5160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EAB00DA-7936-A4BA-C3FD-59C4687211BF}"/>
              </a:ext>
            </a:extLst>
          </p:cNvPr>
          <p:cNvSpPr/>
          <p:nvPr/>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 name="Slide Number Placeholder 1">
            <a:extLst>
              <a:ext uri="{FF2B5EF4-FFF2-40B4-BE49-F238E27FC236}">
                <a16:creationId xmlns:a16="http://schemas.microsoft.com/office/drawing/2014/main" id="{DF90F4F7-5EFE-3788-3DA4-277E5E2784BE}"/>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13</a:t>
            </a:fld>
            <a:endParaRPr lang="en-US"/>
          </a:p>
        </p:txBody>
      </p:sp>
      <p:sp>
        <p:nvSpPr>
          <p:cNvPr id="3" name="Title 2">
            <a:extLst>
              <a:ext uri="{FF2B5EF4-FFF2-40B4-BE49-F238E27FC236}">
                <a16:creationId xmlns:a16="http://schemas.microsoft.com/office/drawing/2014/main" id="{71FB44F5-94D8-1DD5-4B58-54073A0103E4}"/>
              </a:ext>
            </a:extLst>
          </p:cNvPr>
          <p:cNvSpPr>
            <a:spLocks noGrp="1"/>
          </p:cNvSpPr>
          <p:nvPr>
            <p:ph type="title"/>
          </p:nvPr>
        </p:nvSpPr>
        <p:spPr>
          <a:xfrm>
            <a:off x="479425" y="320807"/>
            <a:ext cx="3812974" cy="639837"/>
          </a:xfrm>
        </p:spPr>
        <p:txBody>
          <a:bodyPr/>
          <a:lstStyle/>
          <a:p>
            <a:r>
              <a:rPr lang="en-GB">
                <a:ea typeface="+mj-lt"/>
                <a:cs typeface="+mj-lt"/>
              </a:rPr>
              <a:t>Margarida's Story </a:t>
            </a:r>
            <a:endParaRPr lang="en-US">
              <a:ea typeface="+mj-lt"/>
              <a:cs typeface="+mj-lt"/>
            </a:endParaRPr>
          </a:p>
        </p:txBody>
      </p:sp>
      <p:sp>
        <p:nvSpPr>
          <p:cNvPr id="10" name="Media Placeholder 9">
            <a:extLst>
              <a:ext uri="{FF2B5EF4-FFF2-40B4-BE49-F238E27FC236}">
                <a16:creationId xmlns:a16="http://schemas.microsoft.com/office/drawing/2014/main" id="{774D9E5F-C992-4E73-28E5-7221A65E167C}"/>
              </a:ext>
            </a:extLst>
          </p:cNvPr>
          <p:cNvSpPr>
            <a:spLocks noGrp="1"/>
          </p:cNvSpPr>
          <p:nvPr>
            <p:ph type="media" sz="quarter" idx="15"/>
          </p:nvPr>
        </p:nvSpPr>
        <p:spPr/>
        <p:txBody>
          <a:bodyPr/>
          <a:lstStyle/>
          <a:p>
            <a:endParaRPr lang="en-GB"/>
          </a:p>
        </p:txBody>
      </p:sp>
      <p:grpSp>
        <p:nvGrpSpPr>
          <p:cNvPr id="9" name="Group 8">
            <a:extLst>
              <a:ext uri="{FF2B5EF4-FFF2-40B4-BE49-F238E27FC236}">
                <a16:creationId xmlns:a16="http://schemas.microsoft.com/office/drawing/2014/main" id="{62667877-84D6-ED71-7597-D6715D7383D9}"/>
              </a:ext>
            </a:extLst>
          </p:cNvPr>
          <p:cNvGrpSpPr/>
          <p:nvPr/>
        </p:nvGrpSpPr>
        <p:grpSpPr>
          <a:xfrm>
            <a:off x="7149268" y="308563"/>
            <a:ext cx="1298335" cy="648000"/>
            <a:chOff x="7714236" y="673280"/>
            <a:chExt cx="950339" cy="462159"/>
          </a:xfrm>
        </p:grpSpPr>
        <p:sp>
          <p:nvSpPr>
            <p:cNvPr id="5" name="Rounded Rectangle 3">
              <a:extLst>
                <a:ext uri="{FF2B5EF4-FFF2-40B4-BE49-F238E27FC236}">
                  <a16:creationId xmlns:a16="http://schemas.microsoft.com/office/drawing/2014/main" id="{B3BE615C-7246-E9B1-CD04-A9D96E8552D8}"/>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5">
              <a:extLst>
                <a:ext uri="{FF2B5EF4-FFF2-40B4-BE49-F238E27FC236}">
                  <a16:creationId xmlns:a16="http://schemas.microsoft.com/office/drawing/2014/main" id="{33843866-ED45-4253-2F09-D9835197D2F1}"/>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6">
              <a:extLst>
                <a:ext uri="{FF2B5EF4-FFF2-40B4-BE49-F238E27FC236}">
                  <a16:creationId xmlns:a16="http://schemas.microsoft.com/office/drawing/2014/main" id="{FF2E4BC3-35AB-E62B-38A8-1674DC252FE4}"/>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1FA9DE16-59E5-C1F1-F6B1-95069C3EBF3D}"/>
              </a:ext>
            </a:extLst>
          </p:cNvPr>
          <p:cNvGrpSpPr/>
          <p:nvPr/>
        </p:nvGrpSpPr>
        <p:grpSpPr>
          <a:xfrm>
            <a:off x="9186446" y="316725"/>
            <a:ext cx="1875239" cy="648000"/>
            <a:chOff x="7714236" y="1187630"/>
            <a:chExt cx="1372614" cy="462159"/>
          </a:xfrm>
        </p:grpSpPr>
        <p:sp>
          <p:nvSpPr>
            <p:cNvPr id="4" name="Rounded Rectangle 3">
              <a:extLst>
                <a:ext uri="{FF2B5EF4-FFF2-40B4-BE49-F238E27FC236}">
                  <a16:creationId xmlns:a16="http://schemas.microsoft.com/office/drawing/2014/main" id="{61D94B9C-1AE0-6AD0-A7BD-9D980981EF5B}"/>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3" name="5-point Star 5">
              <a:extLst>
                <a:ext uri="{FF2B5EF4-FFF2-40B4-BE49-F238E27FC236}">
                  <a16:creationId xmlns:a16="http://schemas.microsoft.com/office/drawing/2014/main" id="{21835277-E3C8-0A52-112E-3D4CE64FF90E}"/>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6">
              <a:extLst>
                <a:ext uri="{FF2B5EF4-FFF2-40B4-BE49-F238E27FC236}">
                  <a16:creationId xmlns:a16="http://schemas.microsoft.com/office/drawing/2014/main" id="{9DFCC877-D720-E561-074A-F29F94C89FF0}"/>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7">
              <a:extLst>
                <a:ext uri="{FF2B5EF4-FFF2-40B4-BE49-F238E27FC236}">
                  <a16:creationId xmlns:a16="http://schemas.microsoft.com/office/drawing/2014/main" id="{19B28804-CC2F-6A64-0D69-70A3CA0DE679}"/>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pic>
        <p:nvPicPr>
          <p:cNvPr id="16" name="Online Media 15" title="Rights Around the World - Margarida's Story">
            <a:hlinkClick r:id="" action="ppaction://noaction"/>
            <a:extLst>
              <a:ext uri="{FF2B5EF4-FFF2-40B4-BE49-F238E27FC236}">
                <a16:creationId xmlns:a16="http://schemas.microsoft.com/office/drawing/2014/main" id="{58E71A08-C8E9-4F91-C879-6795608304DB}"/>
              </a:ext>
            </a:extLst>
          </p:cNvPr>
          <p:cNvPicPr>
            <a:picLocks noRot="1" noChangeAspect="1"/>
          </p:cNvPicPr>
          <p:nvPr>
            <a:videoFile r:link="rId1"/>
          </p:nvPr>
        </p:nvPicPr>
        <p:blipFill>
          <a:blip r:embed="rId4"/>
          <a:stretch>
            <a:fillRect/>
          </a:stretch>
        </p:blipFill>
        <p:spPr>
          <a:xfrm>
            <a:off x="405084" y="1215483"/>
            <a:ext cx="9710738" cy="5486400"/>
          </a:xfrm>
          <a:prstGeom prst="rect">
            <a:avLst/>
          </a:prstGeom>
        </p:spPr>
      </p:pic>
    </p:spTree>
    <p:extLst>
      <p:ext uri="{BB962C8B-B14F-4D97-AF65-F5344CB8AC3E}">
        <p14:creationId xmlns:p14="http://schemas.microsoft.com/office/powerpoint/2010/main" val="426170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43ED9-8B8A-978F-5230-D71DBB82BC92}"/>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14</a:t>
            </a:fld>
            <a:endParaRPr lang="en-US"/>
          </a:p>
        </p:txBody>
      </p:sp>
      <p:sp>
        <p:nvSpPr>
          <p:cNvPr id="6" name="Title 5">
            <a:extLst>
              <a:ext uri="{FF2B5EF4-FFF2-40B4-BE49-F238E27FC236}">
                <a16:creationId xmlns:a16="http://schemas.microsoft.com/office/drawing/2014/main" id="{559CCA81-A7B5-758F-2E49-9FB0F519A8FF}"/>
              </a:ext>
            </a:extLst>
          </p:cNvPr>
          <p:cNvSpPr>
            <a:spLocks noGrp="1"/>
          </p:cNvSpPr>
          <p:nvPr>
            <p:ph type="title"/>
          </p:nvPr>
        </p:nvSpPr>
        <p:spPr>
          <a:xfrm>
            <a:off x="479425" y="488950"/>
            <a:ext cx="3553560" cy="650875"/>
          </a:xfrm>
        </p:spPr>
        <p:txBody>
          <a:bodyPr/>
          <a:lstStyle/>
          <a:p>
            <a:r>
              <a:rPr lang="en-GB"/>
              <a:t>The rights link... </a:t>
            </a:r>
          </a:p>
        </p:txBody>
      </p:sp>
      <p:sp>
        <p:nvSpPr>
          <p:cNvPr id="7" name="Text Placeholder 6">
            <a:extLst>
              <a:ext uri="{FF2B5EF4-FFF2-40B4-BE49-F238E27FC236}">
                <a16:creationId xmlns:a16="http://schemas.microsoft.com/office/drawing/2014/main" id="{65B256B7-4578-5E32-E056-B2C91D848671}"/>
              </a:ext>
            </a:extLst>
          </p:cNvPr>
          <p:cNvSpPr>
            <a:spLocks noGrp="1"/>
          </p:cNvSpPr>
          <p:nvPr>
            <p:ph type="body" sz="quarter" idx="14"/>
          </p:nvPr>
        </p:nvSpPr>
        <p:spPr>
          <a:xfrm>
            <a:off x="479426" y="1752600"/>
            <a:ext cx="3553560" cy="1842370"/>
          </a:xfrm>
        </p:spPr>
        <p:txBody>
          <a:bodyPr/>
          <a:lstStyle/>
          <a:p>
            <a:r>
              <a:rPr lang="en-GB" sz="2000"/>
              <a:t>Look at the summary of the </a:t>
            </a:r>
            <a:r>
              <a:rPr lang="en-GB" sz="2000" b="1">
                <a:hlinkClick r:id="rId2">
                  <a:extLst>
                    <a:ext uri="{A12FA001-AC4F-418D-AE19-62706E023703}">
                      <ahyp:hlinkClr xmlns:ahyp="http://schemas.microsoft.com/office/drawing/2018/hyperlinkcolor" val="tx"/>
                    </a:ext>
                  </a:extLst>
                </a:hlinkClick>
              </a:rPr>
              <a:t>CRC</a:t>
            </a:r>
            <a:r>
              <a:rPr lang="en-GB" sz="2000"/>
              <a:t> with a partner – which articles do you think are particularly relevant to this case study? (Click to reveal some examples)</a:t>
            </a:r>
          </a:p>
        </p:txBody>
      </p:sp>
      <p:pic>
        <p:nvPicPr>
          <p:cNvPr id="15" name="Picture 14">
            <a:extLst>
              <a:ext uri="{FF2B5EF4-FFF2-40B4-BE49-F238E27FC236}">
                <a16:creationId xmlns:a16="http://schemas.microsoft.com/office/drawing/2014/main" id="{1B2F8CC7-49E8-7F39-60C6-3AC1D0D1F441}"/>
              </a:ext>
            </a:extLst>
          </p:cNvPr>
          <p:cNvPicPr>
            <a:picLocks noChangeAspect="1"/>
          </p:cNvPicPr>
          <p:nvPr/>
        </p:nvPicPr>
        <p:blipFill>
          <a:blip r:embed="rId3"/>
          <a:stretch>
            <a:fillRect/>
          </a:stretch>
        </p:blipFill>
        <p:spPr>
          <a:xfrm>
            <a:off x="7232999" y="2253468"/>
            <a:ext cx="1763628" cy="2351504"/>
          </a:xfrm>
          <a:prstGeom prst="rect">
            <a:avLst/>
          </a:prstGeom>
        </p:spPr>
      </p:pic>
      <p:sp>
        <p:nvSpPr>
          <p:cNvPr id="21" name="Text Placeholder 7">
            <a:extLst>
              <a:ext uri="{FF2B5EF4-FFF2-40B4-BE49-F238E27FC236}">
                <a16:creationId xmlns:a16="http://schemas.microsoft.com/office/drawing/2014/main" id="{08AA89D6-647F-F919-EFFE-908EB9365297}"/>
              </a:ext>
            </a:extLst>
          </p:cNvPr>
          <p:cNvSpPr txBox="1">
            <a:spLocks/>
          </p:cNvSpPr>
          <p:nvPr/>
        </p:nvSpPr>
        <p:spPr>
          <a:xfrm>
            <a:off x="4581525" y="5829650"/>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Did you identify others?</a:t>
            </a:r>
          </a:p>
        </p:txBody>
      </p:sp>
      <p:sp>
        <p:nvSpPr>
          <p:cNvPr id="24" name="Text Placeholder 7">
            <a:extLst>
              <a:ext uri="{FF2B5EF4-FFF2-40B4-BE49-F238E27FC236}">
                <a16:creationId xmlns:a16="http://schemas.microsoft.com/office/drawing/2014/main" id="{CCC6C14E-AB1F-E8A1-6689-F8A28FD99CF9}"/>
              </a:ext>
            </a:extLst>
          </p:cNvPr>
          <p:cNvSpPr txBox="1">
            <a:spLocks/>
          </p:cNvSpPr>
          <p:nvPr/>
        </p:nvSpPr>
        <p:spPr>
          <a:xfrm>
            <a:off x="4581525" y="5309887"/>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Why do you think we’ve highlighted this selection?</a:t>
            </a:r>
          </a:p>
        </p:txBody>
      </p:sp>
      <p:pic>
        <p:nvPicPr>
          <p:cNvPr id="3" name="Picture 2" descr="A white figure in a heart with a heartbeat line and text&#10;&#10;AI-generated content may be incorrect.">
            <a:extLst>
              <a:ext uri="{FF2B5EF4-FFF2-40B4-BE49-F238E27FC236}">
                <a16:creationId xmlns:a16="http://schemas.microsoft.com/office/drawing/2014/main" id="{06E16AF2-A313-2FDB-90F5-73A9BBB0C725}"/>
              </a:ext>
            </a:extLst>
          </p:cNvPr>
          <p:cNvPicPr>
            <a:picLocks noChangeAspect="1"/>
          </p:cNvPicPr>
          <p:nvPr/>
        </p:nvPicPr>
        <p:blipFill>
          <a:blip r:embed="rId4"/>
          <a:stretch>
            <a:fillRect/>
          </a:stretch>
        </p:blipFill>
        <p:spPr>
          <a:xfrm>
            <a:off x="5216748" y="2253468"/>
            <a:ext cx="1758504" cy="2340333"/>
          </a:xfrm>
          <a:prstGeom prst="rect">
            <a:avLst/>
          </a:prstGeom>
        </p:spPr>
      </p:pic>
      <p:pic>
        <p:nvPicPr>
          <p:cNvPr id="4" name="Picture 3" descr="A sign with a person holding books&#10;&#10;AI-generated content may be incorrect.">
            <a:extLst>
              <a:ext uri="{FF2B5EF4-FFF2-40B4-BE49-F238E27FC236}">
                <a16:creationId xmlns:a16="http://schemas.microsoft.com/office/drawing/2014/main" id="{C056C47B-17D4-9462-2C3B-E2640C00DE88}"/>
              </a:ext>
            </a:extLst>
          </p:cNvPr>
          <p:cNvPicPr>
            <a:picLocks noChangeAspect="1"/>
          </p:cNvPicPr>
          <p:nvPr/>
        </p:nvPicPr>
        <p:blipFill>
          <a:blip r:embed="rId5"/>
          <a:stretch>
            <a:fillRect/>
          </a:stretch>
        </p:blipFill>
        <p:spPr>
          <a:xfrm>
            <a:off x="9254374" y="2227263"/>
            <a:ext cx="1769235" cy="2358175"/>
          </a:xfrm>
          <a:prstGeom prst="rect">
            <a:avLst/>
          </a:prstGeom>
        </p:spPr>
      </p:pic>
    </p:spTree>
    <p:extLst>
      <p:ext uri="{BB962C8B-B14F-4D97-AF65-F5344CB8AC3E}">
        <p14:creationId xmlns:p14="http://schemas.microsoft.com/office/powerpoint/2010/main" val="34927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FBA-9917-9ACF-511C-D81BD63D06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C597A-A7EC-EB57-B13F-833E5FCF0348}"/>
              </a:ext>
            </a:extLst>
          </p:cNvPr>
          <p:cNvSpPr>
            <a:spLocks noGrp="1"/>
          </p:cNvSpPr>
          <p:nvPr>
            <p:ph type="sldNum" sz="quarter" idx="12"/>
          </p:nvPr>
        </p:nvSpPr>
        <p:spPr/>
        <p:txBody>
          <a:bodyPr/>
          <a:lstStyle/>
          <a:p>
            <a:fld id="{B700715A-75CD-0942-A2C0-E097070BAE3D}" type="slidenum">
              <a:rPr lang="en-US" smtClean="0"/>
              <a:pPr/>
              <a:t>15</a:t>
            </a:fld>
            <a:endParaRPr lang="en-US"/>
          </a:p>
        </p:txBody>
      </p:sp>
      <p:sp>
        <p:nvSpPr>
          <p:cNvPr id="3" name="Title 2">
            <a:extLst>
              <a:ext uri="{FF2B5EF4-FFF2-40B4-BE49-F238E27FC236}">
                <a16:creationId xmlns:a16="http://schemas.microsoft.com/office/drawing/2014/main" id="{BE10CC5E-853D-C663-4F64-22362C8B4D06}"/>
              </a:ext>
            </a:extLst>
          </p:cNvPr>
          <p:cNvSpPr>
            <a:spLocks noGrp="1"/>
          </p:cNvSpPr>
          <p:nvPr>
            <p:ph type="title"/>
          </p:nvPr>
        </p:nvSpPr>
        <p:spPr>
          <a:xfrm>
            <a:off x="479425" y="488466"/>
            <a:ext cx="7220785" cy="651222"/>
          </a:xfrm>
        </p:spPr>
        <p:txBody>
          <a:bodyPr/>
          <a:lstStyle/>
          <a:p>
            <a:r>
              <a:rPr lang="en-GB"/>
              <a:t>...and what about the Global Goals?</a:t>
            </a:r>
          </a:p>
        </p:txBody>
      </p:sp>
      <p:sp>
        <p:nvSpPr>
          <p:cNvPr id="6" name="Text Placeholder 7">
            <a:extLst>
              <a:ext uri="{FF2B5EF4-FFF2-40B4-BE49-F238E27FC236}">
                <a16:creationId xmlns:a16="http://schemas.microsoft.com/office/drawing/2014/main" id="{60F20E4B-33E2-8E7B-2BEF-1C340EBBBD5E}"/>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7" name="Text Placeholder 7">
            <a:extLst>
              <a:ext uri="{FF2B5EF4-FFF2-40B4-BE49-F238E27FC236}">
                <a16:creationId xmlns:a16="http://schemas.microsoft.com/office/drawing/2014/main" id="{6B563B07-C84F-B312-9A2F-F8DAE4D5E567}"/>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Tree>
    <p:extLst>
      <p:ext uri="{BB962C8B-B14F-4D97-AF65-F5344CB8AC3E}">
        <p14:creationId xmlns:p14="http://schemas.microsoft.com/office/powerpoint/2010/main" val="40392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CC8C5-6764-0D47-0F5C-D4876A35E4F0}"/>
              </a:ext>
            </a:extLst>
          </p:cNvPr>
          <p:cNvSpPr>
            <a:spLocks noGrp="1"/>
          </p:cNvSpPr>
          <p:nvPr>
            <p:ph type="sldNum" sz="quarter" idx="12"/>
          </p:nvPr>
        </p:nvSpPr>
        <p:spPr/>
        <p:txBody>
          <a:bodyPr/>
          <a:lstStyle/>
          <a:p>
            <a:fld id="{B700715A-75CD-0942-A2C0-E097070BAE3D}" type="slidenum">
              <a:rPr lang="en-US" smtClean="0"/>
              <a:pPr/>
              <a:t>16</a:t>
            </a:fld>
            <a:endParaRPr lang="en-US"/>
          </a:p>
        </p:txBody>
      </p:sp>
      <p:sp>
        <p:nvSpPr>
          <p:cNvPr id="3" name="Title 2">
            <a:extLst>
              <a:ext uri="{FF2B5EF4-FFF2-40B4-BE49-F238E27FC236}">
                <a16:creationId xmlns:a16="http://schemas.microsoft.com/office/drawing/2014/main" id="{0CC87CAC-F96C-3795-1B68-E15278D28E97}"/>
              </a:ext>
            </a:extLst>
          </p:cNvPr>
          <p:cNvSpPr>
            <a:spLocks noGrp="1"/>
          </p:cNvSpPr>
          <p:nvPr>
            <p:ph type="title"/>
          </p:nvPr>
        </p:nvSpPr>
        <p:spPr>
          <a:xfrm>
            <a:off x="479425" y="488466"/>
            <a:ext cx="7220785" cy="651222"/>
          </a:xfrm>
        </p:spPr>
        <p:txBody>
          <a:bodyPr/>
          <a:lstStyle/>
          <a:p>
            <a:r>
              <a:rPr lang="en-GB"/>
              <a:t>...and what about the Global Goals?</a:t>
            </a:r>
          </a:p>
        </p:txBody>
      </p:sp>
      <p:grpSp>
        <p:nvGrpSpPr>
          <p:cNvPr id="34" name="Group 33">
            <a:extLst>
              <a:ext uri="{FF2B5EF4-FFF2-40B4-BE49-F238E27FC236}">
                <a16:creationId xmlns:a16="http://schemas.microsoft.com/office/drawing/2014/main" id="{CC0D6000-AD7B-6062-D4F6-04A552C38671}"/>
              </a:ext>
            </a:extLst>
          </p:cNvPr>
          <p:cNvGrpSpPr/>
          <p:nvPr/>
        </p:nvGrpSpPr>
        <p:grpSpPr>
          <a:xfrm>
            <a:off x="616017" y="2204185"/>
            <a:ext cx="9563107" cy="2445924"/>
            <a:chOff x="616017" y="2204185"/>
            <a:chExt cx="9629978" cy="2445924"/>
          </a:xfrm>
          <a:solidFill>
            <a:schemeClr val="bg1">
              <a:alpha val="85000"/>
            </a:schemeClr>
          </a:solidFill>
        </p:grpSpPr>
        <p:sp>
          <p:nvSpPr>
            <p:cNvPr id="31" name="Rectangle 30">
              <a:extLst>
                <a:ext uri="{FF2B5EF4-FFF2-40B4-BE49-F238E27FC236}">
                  <a16:creationId xmlns:a16="http://schemas.microsoft.com/office/drawing/2014/main" id="{F3F66E6A-E876-32E9-5616-80577CF88289}"/>
                </a:ext>
              </a:extLst>
            </p:cNvPr>
            <p:cNvSpPr/>
            <p:nvPr/>
          </p:nvSpPr>
          <p:spPr>
            <a:xfrm>
              <a:off x="616017" y="2204185"/>
              <a:ext cx="3609474" cy="2435192"/>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2" name="Rectangle 31">
              <a:extLst>
                <a:ext uri="{FF2B5EF4-FFF2-40B4-BE49-F238E27FC236}">
                  <a16:creationId xmlns:a16="http://schemas.microsoft.com/office/drawing/2014/main" id="{61FD6F58-1B10-03F3-990B-1D83DB02A3AB}"/>
                </a:ext>
              </a:extLst>
            </p:cNvPr>
            <p:cNvSpPr/>
            <p:nvPr/>
          </p:nvSpPr>
          <p:spPr>
            <a:xfrm>
              <a:off x="6602931" y="2204185"/>
              <a:ext cx="3643064" cy="2445924"/>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3" name="Rectangle 32">
              <a:extLst>
                <a:ext uri="{FF2B5EF4-FFF2-40B4-BE49-F238E27FC236}">
                  <a16:creationId xmlns:a16="http://schemas.microsoft.com/office/drawing/2014/main" id="{0BC39604-3E1C-1FB4-6CF4-F16BEA82E9F4}"/>
                </a:ext>
              </a:extLst>
            </p:cNvPr>
            <p:cNvSpPr/>
            <p:nvPr/>
          </p:nvSpPr>
          <p:spPr>
            <a:xfrm rot="5400000">
              <a:off x="4837237" y="2849450"/>
              <a:ext cx="2377440" cy="1210377"/>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grpSp>
      <p:sp>
        <p:nvSpPr>
          <p:cNvPr id="35" name="Text Placeholder 7">
            <a:extLst>
              <a:ext uri="{FF2B5EF4-FFF2-40B4-BE49-F238E27FC236}">
                <a16:creationId xmlns:a16="http://schemas.microsoft.com/office/drawing/2014/main" id="{BBF6E6C6-EB21-2D1C-E63C-EC833630DF38}"/>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19369BCD-3B40-CB06-B256-6B3BC0F50374}"/>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Tree>
    <p:extLst>
      <p:ext uri="{BB962C8B-B14F-4D97-AF65-F5344CB8AC3E}">
        <p14:creationId xmlns:p14="http://schemas.microsoft.com/office/powerpoint/2010/main" val="354098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322B-BF76-790A-4385-37C6E228322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C209C8D-C14C-8A89-DE21-85831288CF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52A73D2-0D0F-8D69-0980-91C9ADD36D1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5A8AE17E-5291-95CF-331C-90A6E6176A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1878" y="5582653"/>
            <a:ext cx="804645" cy="804645"/>
          </a:xfrm>
          <a:prstGeom prst="rect">
            <a:avLst/>
          </a:prstGeom>
        </p:spPr>
      </p:pic>
      <p:sp>
        <p:nvSpPr>
          <p:cNvPr id="3" name="TextBox 2">
            <a:extLst>
              <a:ext uri="{FF2B5EF4-FFF2-40B4-BE49-F238E27FC236}">
                <a16:creationId xmlns:a16="http://schemas.microsoft.com/office/drawing/2014/main" id="{5A08F437-3D25-5D28-16C4-04744EC03F3B}"/>
              </a:ext>
            </a:extLst>
          </p:cNvPr>
          <p:cNvSpPr txBox="1"/>
          <p:nvPr/>
        </p:nvSpPr>
        <p:spPr>
          <a:xfrm>
            <a:off x="1471176" y="2346725"/>
            <a:ext cx="9533357" cy="3231654"/>
          </a:xfrm>
          <a:prstGeom prst="rect">
            <a:avLst/>
          </a:prstGeom>
          <a:noFill/>
        </p:spPr>
        <p:txBody>
          <a:bodyPr wrap="square" lIns="0" tIns="0" rIns="0" bIns="0" rtlCol="0" anchor="t">
            <a:spAutoFit/>
          </a:bodyPr>
          <a:lstStyle/>
          <a:p>
            <a:pPr>
              <a:lnSpc>
                <a:spcPct val="200000"/>
              </a:lnSpc>
              <a:spcBef>
                <a:spcPts val="600"/>
              </a:spcBef>
              <a:spcAft>
                <a:spcPts val="1200"/>
              </a:spcAft>
            </a:pPr>
            <a:r>
              <a:rPr lang="en-GB" sz="2000"/>
              <a:t>Think back to what you have learnt about Margarida’s story, Mozambique and UNICEF’s work to develop climate resilient classrooms.  </a:t>
            </a:r>
          </a:p>
          <a:p>
            <a:pPr marL="342900" indent="-342900" algn="l">
              <a:spcBef>
                <a:spcPts val="600"/>
              </a:spcBef>
              <a:spcAft>
                <a:spcPts val="1200"/>
              </a:spcAft>
              <a:buClr>
                <a:schemeClr val="accent1"/>
              </a:buClr>
              <a:buFont typeface="Arial" panose="020B0604020202020204" pitchFamily="34" charset="0"/>
              <a:buChar char="•"/>
            </a:pPr>
            <a:r>
              <a:rPr lang="en-GB" sz="2000"/>
              <a:t>Is there anything that surprised you or you thought was particularly interesting?</a:t>
            </a:r>
            <a:endParaRPr lang="en-GB" sz="2000">
              <a:cs typeface="Arial"/>
            </a:endParaRPr>
          </a:p>
          <a:p>
            <a:pPr marL="342900" indent="-342900" algn="l">
              <a:spcBef>
                <a:spcPts val="600"/>
              </a:spcBef>
              <a:spcAft>
                <a:spcPts val="1200"/>
              </a:spcAft>
              <a:buClr>
                <a:schemeClr val="accent1"/>
              </a:buClr>
              <a:buFont typeface="Arial" panose="020B0604020202020204" pitchFamily="34" charset="0"/>
              <a:buChar char="•"/>
            </a:pPr>
            <a:r>
              <a:rPr lang="en-GB" sz="2000"/>
              <a:t>Is there anything you would like to learn more about?</a:t>
            </a:r>
            <a:endParaRPr lang="en-GB" sz="2000">
              <a:cs typeface="Arial"/>
            </a:endParaRPr>
          </a:p>
          <a:p>
            <a:pPr algn="l">
              <a:spcBef>
                <a:spcPts val="600"/>
              </a:spcBef>
            </a:pPr>
            <a:endParaRPr lang="en-GB" sz="2000"/>
          </a:p>
          <a:p>
            <a:pPr marL="342900" indent="-342900" algn="l">
              <a:spcBef>
                <a:spcPts val="600"/>
              </a:spcBef>
              <a:buFont typeface="Arial" panose="020B0604020202020204" pitchFamily="34" charset="0"/>
              <a:buChar char="•"/>
            </a:pPr>
            <a:endParaRPr lang="en-GB" sz="2000"/>
          </a:p>
        </p:txBody>
      </p:sp>
      <p:sp>
        <p:nvSpPr>
          <p:cNvPr id="11" name="Title 2">
            <a:extLst>
              <a:ext uri="{FF2B5EF4-FFF2-40B4-BE49-F238E27FC236}">
                <a16:creationId xmlns:a16="http://schemas.microsoft.com/office/drawing/2014/main" id="{0CC87CAC-F96C-3795-1B68-E15278D28E97}"/>
              </a:ext>
            </a:extLst>
          </p:cNvPr>
          <p:cNvSpPr>
            <a:spLocks noGrp="1"/>
          </p:cNvSpPr>
          <p:nvPr/>
        </p:nvSpPr>
        <p:spPr>
          <a:xfrm>
            <a:off x="1459140" y="1395253"/>
            <a:ext cx="2285928"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Reflection</a:t>
            </a:r>
          </a:p>
        </p:txBody>
      </p:sp>
    </p:spTree>
    <p:extLst>
      <p:ext uri="{BB962C8B-B14F-4D97-AF65-F5344CB8AC3E}">
        <p14:creationId xmlns:p14="http://schemas.microsoft.com/office/powerpoint/2010/main" val="149271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F1495-8066-7D3D-688F-5C9C3C0DAA19}"/>
              </a:ext>
            </a:extLst>
          </p:cNvPr>
          <p:cNvSpPr>
            <a:spLocks noGrp="1"/>
          </p:cNvSpPr>
          <p:nvPr>
            <p:ph type="title"/>
          </p:nvPr>
        </p:nvSpPr>
        <p:spPr>
          <a:xfrm>
            <a:off x="3989834" y="2423160"/>
            <a:ext cx="4212334" cy="1792748"/>
          </a:xfrm>
        </p:spPr>
        <p:txBody>
          <a:bodyPr/>
          <a:lstStyle/>
          <a:p>
            <a:r>
              <a:rPr lang="en-US"/>
              <a:t>Activities</a:t>
            </a:r>
            <a:endParaRPr lang="en-GB"/>
          </a:p>
        </p:txBody>
      </p:sp>
      <p:sp>
        <p:nvSpPr>
          <p:cNvPr id="2" name="Rounded Rectangle 1">
            <a:extLst>
              <a:ext uri="{FF2B5EF4-FFF2-40B4-BE49-F238E27FC236}">
                <a16:creationId xmlns:a16="http://schemas.microsoft.com/office/drawing/2014/main" id="{F2831FFA-4B9A-1FD1-5E97-E98211FF9DA1}"/>
              </a:ext>
            </a:extLst>
          </p:cNvPr>
          <p:cNvSpPr/>
          <p:nvPr/>
        </p:nvSpPr>
        <p:spPr>
          <a:xfrm>
            <a:off x="5856478" y="2569499"/>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169684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DF1BA2C-0412-CB66-4738-4253C8349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90206-3FBB-CB48-2E8D-BA4517986A2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19</a:t>
            </a:fld>
            <a:endParaRPr lang="en-US"/>
          </a:p>
        </p:txBody>
      </p:sp>
      <p:sp>
        <p:nvSpPr>
          <p:cNvPr id="5" name="Title 4">
            <a:extLst>
              <a:ext uri="{FF2B5EF4-FFF2-40B4-BE49-F238E27FC236}">
                <a16:creationId xmlns:a16="http://schemas.microsoft.com/office/drawing/2014/main" id="{73389F56-4679-21FB-D20F-725D6F21E770}"/>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25" name="Text Placeholder 24">
            <a:extLst>
              <a:ext uri="{FF2B5EF4-FFF2-40B4-BE49-F238E27FC236}">
                <a16:creationId xmlns:a16="http://schemas.microsoft.com/office/drawing/2014/main" id="{2D5AD0E0-AC0B-DF9E-79D3-EA92B3DF2DA5}"/>
              </a:ext>
            </a:extLst>
          </p:cNvPr>
          <p:cNvSpPr>
            <a:spLocks noGrp="1"/>
          </p:cNvSpPr>
          <p:nvPr>
            <p:ph type="body" sz="quarter" idx="15"/>
          </p:nvPr>
        </p:nvSpPr>
        <p:spPr>
          <a:xfrm>
            <a:off x="477837" y="1684338"/>
            <a:ext cx="5519738" cy="2147434"/>
          </a:xfrm>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F0A07"/>
                </a:solidFill>
                <a:effectLst/>
                <a:uLnTx/>
                <a:uFillTx/>
                <a:latin typeface="Arial" panose="020B0604020202020204"/>
                <a:ea typeface="+mn-lt"/>
                <a:cs typeface="Arial" panose="020B0604020202020204"/>
              </a:rPr>
              <a:t>In the story Three Little Pigs, Mr Wolf huffs and puffs and blew down little </a:t>
            </a:r>
            <a:r>
              <a:rPr lang="en-GB">
                <a:solidFill>
                  <a:srgbClr val="0F0A07"/>
                </a:solidFill>
                <a:latin typeface="Arial" panose="020B0604020202020204"/>
                <a:ea typeface="+mn-lt"/>
                <a:cs typeface="Arial" panose="020B0604020202020204"/>
              </a:rPr>
              <a:t>pigs'</a:t>
            </a:r>
            <a:r>
              <a:rPr kumimoji="0" lang="en-GB" sz="1600" b="0" i="0" u="none" strike="noStrike" kern="1200" cap="none" spc="0" normalizeH="0" baseline="0" noProof="0">
                <a:ln>
                  <a:noFill/>
                </a:ln>
                <a:solidFill>
                  <a:srgbClr val="0F0A07"/>
                </a:solidFill>
                <a:effectLst/>
                <a:uLnTx/>
                <a:uFillTx/>
                <a:latin typeface="Arial" panose="020B0604020202020204"/>
                <a:ea typeface="+mn-lt"/>
                <a:cs typeface="Arial" panose="020B0604020202020204"/>
              </a:rPr>
              <a:t> houses. Some of the houses were stronger than others. </a:t>
            </a:r>
            <a:endParaRPr kumimoji="0" lang="en-US" sz="1600" b="0" i="0" u="none" strike="noStrike" kern="1200" cap="none" spc="0" normalizeH="0" baseline="0" noProof="0">
              <a:ln>
                <a:noFill/>
              </a:ln>
              <a:solidFill>
                <a:srgbClr val="0F0A0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F0A07"/>
                </a:solidFill>
                <a:effectLst/>
                <a:uLnTx/>
                <a:uFillTx/>
                <a:latin typeface="Arial" panose="020B0604020202020204"/>
                <a:ea typeface="+mn-lt"/>
                <a:cs typeface="Arial" panose="020B0604020202020204"/>
              </a:rPr>
              <a:t>Can you build models of schools with different materials and test out how 'resilient' they are to being blown down by wind? You might want to use</a:t>
            </a:r>
            <a:r>
              <a:rPr kumimoji="0" lang="en-GB" sz="1600" b="0" i="0" u="none" strike="noStrike" kern="1200" cap="none" spc="0" normalizeH="0" baseline="0" noProof="0">
                <a:ln>
                  <a:noFill/>
                </a:ln>
                <a:solidFill>
                  <a:srgbClr val="0F0A07"/>
                </a:solidFill>
                <a:effectLst/>
                <a:uLnTx/>
                <a:uFillTx/>
                <a:latin typeface="Arial" panose="020B0604020202020204"/>
                <a:ea typeface="+mn-ea"/>
                <a:cs typeface="Arial"/>
              </a:rPr>
              <a:t> </a:t>
            </a:r>
            <a:r>
              <a:rPr kumimoji="0" lang="en-GB" sz="1600" b="0" i="0" u="none" strike="noStrike" kern="1200" cap="none" spc="0" normalizeH="0" baseline="0" noProof="0">
                <a:ln>
                  <a:noFill/>
                </a:ln>
                <a:solidFill>
                  <a:srgbClr val="0F0A07"/>
                </a:solidFill>
                <a:effectLst/>
                <a:uLnTx/>
                <a:uFillTx/>
                <a:latin typeface="Arial" panose="020B0604020202020204"/>
                <a:ea typeface="+mn-ea"/>
                <a:cs typeface="Arial"/>
                <a:hlinkClick r:id="rId4"/>
              </a:rPr>
              <a:t>The Three Little Pigs STEM challenge</a:t>
            </a:r>
            <a:r>
              <a:rPr kumimoji="0" lang="en-GB" sz="1600" b="0" i="0" u="none" strike="noStrike" kern="1200" cap="none" spc="0" normalizeH="0" baseline="0" noProof="0">
                <a:ln>
                  <a:noFill/>
                </a:ln>
                <a:solidFill>
                  <a:srgbClr val="0F0A07"/>
                </a:solidFill>
                <a:effectLst/>
                <a:uLnTx/>
                <a:uFillTx/>
                <a:latin typeface="Arial" panose="020B0604020202020204"/>
                <a:ea typeface="+mn-ea"/>
                <a:cs typeface="Arial"/>
              </a:rPr>
              <a:t>.</a:t>
            </a:r>
            <a:endParaRPr lang="en-GB">
              <a:ea typeface="+mn-lt"/>
              <a:cs typeface="+mn-lt"/>
            </a:endParaRPr>
          </a:p>
        </p:txBody>
      </p:sp>
      <p:sp>
        <p:nvSpPr>
          <p:cNvPr id="26" name="Text Placeholder 25">
            <a:extLst>
              <a:ext uri="{FF2B5EF4-FFF2-40B4-BE49-F238E27FC236}">
                <a16:creationId xmlns:a16="http://schemas.microsoft.com/office/drawing/2014/main" id="{2A19DCDD-9EE8-C4CC-3DEC-5EFAFE57F368}"/>
              </a:ext>
            </a:extLst>
          </p:cNvPr>
          <p:cNvSpPr>
            <a:spLocks noGrp="1"/>
          </p:cNvSpPr>
          <p:nvPr>
            <p:ph type="body" sz="quarter" idx="16"/>
          </p:nvPr>
        </p:nvSpPr>
        <p:spPr>
          <a:xfrm>
            <a:off x="6194425" y="1684338"/>
            <a:ext cx="5519738" cy="2147434"/>
          </a:xfrm>
        </p:spPr>
        <p:txBody>
          <a:bodyPr/>
          <a:lstStyle/>
          <a:p>
            <a:r>
              <a:rPr lang="en-GB">
                <a:ea typeface="+mn-lt"/>
                <a:cs typeface="+mn-lt"/>
              </a:rPr>
              <a:t>Read or watch </a:t>
            </a:r>
            <a:r>
              <a:rPr lang="en-GB">
                <a:ea typeface="+mn-lt"/>
                <a:cs typeface="+mn-lt"/>
                <a:hlinkClick r:id="rId5"/>
              </a:rPr>
              <a:t>Old Enough to Save the Planet by Loll Kirby</a:t>
            </a:r>
            <a:r>
              <a:rPr lang="en-GB">
                <a:ea typeface="+mn-lt"/>
                <a:cs typeface="+mn-lt"/>
              </a:rPr>
              <a:t>. The children in the book did lots of different things to help look after the planet. Think of ways to make your school more environmentally-friendly, such as composting, recycling, and litter picking.</a:t>
            </a:r>
          </a:p>
          <a:p>
            <a:pPr lvl="0">
              <a:defRPr/>
            </a:pPr>
            <a:r>
              <a:rPr lang="en-GB">
                <a:ea typeface="+mn-lt"/>
                <a:cs typeface="+mn-lt"/>
              </a:rPr>
              <a:t>You could also make homes for wildlife, </a:t>
            </a:r>
            <a:r>
              <a:rPr lang="en-GB">
                <a:ea typeface="+mn-lt"/>
                <a:cs typeface="+mn-lt"/>
                <a:hlinkClick r:id="rId6"/>
              </a:rPr>
              <a:t>plant trees</a:t>
            </a:r>
            <a:r>
              <a:rPr lang="en-GB">
                <a:ea typeface="+mn-lt"/>
                <a:cs typeface="+mn-lt"/>
              </a:rPr>
              <a:t> and </a:t>
            </a:r>
            <a:r>
              <a:rPr lang="en-GB">
                <a:ea typeface="+mn-lt"/>
                <a:cs typeface="+mn-lt"/>
                <a:hlinkClick r:id="rId7"/>
              </a:rPr>
              <a:t>flowers</a:t>
            </a:r>
            <a:r>
              <a:rPr lang="en-GB">
                <a:ea typeface="+mn-lt"/>
                <a:cs typeface="+mn-lt"/>
              </a:rPr>
              <a:t>, and </a:t>
            </a:r>
            <a:r>
              <a:rPr lang="en-GB">
                <a:ea typeface="+mn-lt"/>
                <a:cs typeface="+mn-lt"/>
                <a:hlinkClick r:id="rId8"/>
              </a:rPr>
              <a:t>grow fruit &amp; vegetables</a:t>
            </a:r>
            <a:r>
              <a:rPr lang="en-GB">
                <a:ea typeface="+mn-lt"/>
                <a:cs typeface="+mn-lt"/>
              </a:rPr>
              <a:t> in the school garden.</a:t>
            </a:r>
            <a:r>
              <a:rPr lang="en-GB">
                <a:solidFill>
                  <a:srgbClr val="0F0A07"/>
                </a:solidFill>
                <a:cs typeface="Arial"/>
              </a:rPr>
              <a:t> </a:t>
            </a:r>
            <a:endParaRPr lang="en-GB"/>
          </a:p>
        </p:txBody>
      </p:sp>
      <p:sp>
        <p:nvSpPr>
          <p:cNvPr id="27" name="Text Placeholder 26">
            <a:extLst>
              <a:ext uri="{FF2B5EF4-FFF2-40B4-BE49-F238E27FC236}">
                <a16:creationId xmlns:a16="http://schemas.microsoft.com/office/drawing/2014/main" id="{C9C2B114-1984-53AC-C231-655A237F5E5C}"/>
              </a:ext>
            </a:extLst>
          </p:cNvPr>
          <p:cNvSpPr>
            <a:spLocks noGrp="1"/>
          </p:cNvSpPr>
          <p:nvPr>
            <p:ph type="body" sz="quarter" idx="17"/>
          </p:nvPr>
        </p:nvSpPr>
        <p:spPr>
          <a:xfrm>
            <a:off x="479425" y="3976914"/>
            <a:ext cx="5519738" cy="2387238"/>
          </a:xfrm>
        </p:spPr>
        <p:txBody>
          <a:bodyPr/>
          <a:lstStyle/>
          <a:p>
            <a:r>
              <a:rPr lang="en-GB">
                <a:cs typeface="Arial"/>
              </a:rPr>
              <a:t>A </a:t>
            </a:r>
            <a:r>
              <a:rPr lang="en-GB">
                <a:cs typeface="Arial"/>
                <a:hlinkClick r:id="rId9"/>
              </a:rPr>
              <a:t>carbon footprint</a:t>
            </a:r>
            <a:r>
              <a:rPr lang="en-GB">
                <a:cs typeface="Arial"/>
              </a:rPr>
              <a:t> is the amount of pollution we make that harms the Earth. It comes from things we do like driving cars, using electricity, and creating rubbish.</a:t>
            </a:r>
            <a:endParaRPr lang="en-US"/>
          </a:p>
          <a:p>
            <a:r>
              <a:rPr lang="en-GB">
                <a:cs typeface="Arial"/>
              </a:rPr>
              <a:t>Can you think of ways we might make pollution at school or home? Can you think of ways to reduce your carbon footprint? Try to make at least one change to reduce it.</a:t>
            </a:r>
          </a:p>
          <a:p>
            <a:r>
              <a:rPr lang="en-GB">
                <a:cs typeface="Arial"/>
              </a:rPr>
              <a:t>Consider using Earth Cubs' </a:t>
            </a:r>
            <a:r>
              <a:rPr lang="en-GB">
                <a:cs typeface="Arial"/>
                <a:hlinkClick r:id="rId9"/>
              </a:rPr>
              <a:t>Steps</a:t>
            </a:r>
            <a:r>
              <a:rPr lang="en-GB">
                <a:ea typeface="+mn-lt"/>
                <a:cs typeface="+mn-lt"/>
                <a:hlinkClick r:id="rId9"/>
              </a:rPr>
              <a:t> to a Greener Carbon Footprint</a:t>
            </a:r>
            <a:r>
              <a:rPr lang="en-GB">
                <a:ea typeface="+mn-lt"/>
                <a:cs typeface="+mn-lt"/>
              </a:rPr>
              <a:t> activity.</a:t>
            </a:r>
            <a:endParaRPr lang="en-GB">
              <a:cs typeface="Arial"/>
            </a:endParaRPr>
          </a:p>
        </p:txBody>
      </p:sp>
      <p:sp>
        <p:nvSpPr>
          <p:cNvPr id="28" name="Text Placeholder 27">
            <a:extLst>
              <a:ext uri="{FF2B5EF4-FFF2-40B4-BE49-F238E27FC236}">
                <a16:creationId xmlns:a16="http://schemas.microsoft.com/office/drawing/2014/main" id="{46BE387A-5610-5A1B-11D6-37FC87692BF8}"/>
              </a:ext>
            </a:extLst>
          </p:cNvPr>
          <p:cNvSpPr>
            <a:spLocks noGrp="1"/>
          </p:cNvSpPr>
          <p:nvPr>
            <p:ph type="body" sz="quarter" idx="18"/>
          </p:nvPr>
        </p:nvSpPr>
        <p:spPr>
          <a:xfrm>
            <a:off x="6194425" y="3976915"/>
            <a:ext cx="5519738" cy="2380780"/>
          </a:xfrm>
        </p:spPr>
        <p:txBody>
          <a:bodyPr/>
          <a:lstStyle/>
          <a:p>
            <a:r>
              <a:rPr kumimoji="0" lang="en-GB" sz="1600" b="0" i="0" u="none" strike="noStrike" kern="1200" cap="none" spc="0" normalizeH="0" baseline="0" noProof="0">
                <a:ln>
                  <a:noFill/>
                </a:ln>
                <a:solidFill>
                  <a:srgbClr val="0F0A07"/>
                </a:solidFill>
                <a:effectLst/>
                <a:uLnTx/>
                <a:uFillTx/>
                <a:latin typeface="Arial" panose="020B0604020202020204"/>
                <a:ea typeface="+mn-ea"/>
                <a:cs typeface="Arial"/>
              </a:rPr>
              <a:t>In </a:t>
            </a:r>
            <a:r>
              <a:rPr lang="en-GB">
                <a:solidFill>
                  <a:srgbClr val="0F0A07"/>
                </a:solidFill>
                <a:latin typeface="Arial" panose="020B0604020202020204"/>
                <a:cs typeface="Arial"/>
              </a:rPr>
              <a:t>other countries such as </a:t>
            </a:r>
            <a:r>
              <a:rPr lang="en-GB">
                <a:solidFill>
                  <a:srgbClr val="0F0A07"/>
                </a:solidFill>
                <a:latin typeface="Arial" panose="020B0604020202020204"/>
                <a:cs typeface="Arial"/>
                <a:hlinkClick r:id="rId10"/>
              </a:rPr>
              <a:t>Cambodia,</a:t>
            </a:r>
            <a:r>
              <a:rPr lang="en-GB">
                <a:solidFill>
                  <a:srgbClr val="0F0A07"/>
                </a:solidFill>
                <a:latin typeface="Arial" panose="020B0604020202020204"/>
                <a:cs typeface="Arial"/>
              </a:rPr>
              <a:t> they have floating schools to make sure that climate change doesn’t affect children’s access to education. </a:t>
            </a:r>
          </a:p>
          <a:p>
            <a:r>
              <a:rPr kumimoji="0" lang="en-GB" sz="1600" b="0" i="0" u="none" strike="noStrike" kern="1200" cap="none" spc="0" normalizeH="0" baseline="0" noProof="0">
                <a:ln>
                  <a:noFill/>
                </a:ln>
                <a:solidFill>
                  <a:srgbClr val="0F0A07"/>
                </a:solidFill>
                <a:effectLst/>
                <a:uLnTx/>
                <a:uFillTx/>
                <a:latin typeface="Arial" panose="020B0604020202020204"/>
                <a:ea typeface="+mn-ea"/>
                <a:cs typeface="Arial"/>
              </a:rPr>
              <a:t>Explore a range of materials investigating whether they float or sink. Which materials would be good to use to make floating schools? Explain your thinking.</a:t>
            </a:r>
          </a:p>
          <a:p>
            <a:r>
              <a:rPr lang="en-GB">
                <a:solidFill>
                  <a:srgbClr val="0F0A07"/>
                </a:solidFill>
                <a:latin typeface="Arial" panose="020B0604020202020204"/>
                <a:cs typeface="Arial"/>
              </a:rPr>
              <a:t>Why not make a model of a floating school?</a:t>
            </a:r>
            <a:endParaRPr lang="en-GB"/>
          </a:p>
          <a:p>
            <a:endParaRPr lang="en-GB">
              <a:ea typeface="+mn-lt"/>
              <a:cs typeface="+mn-lt"/>
            </a:endParaRPr>
          </a:p>
        </p:txBody>
      </p:sp>
      <p:grpSp>
        <p:nvGrpSpPr>
          <p:cNvPr id="19" name="Group 18">
            <a:extLst>
              <a:ext uri="{FF2B5EF4-FFF2-40B4-BE49-F238E27FC236}">
                <a16:creationId xmlns:a16="http://schemas.microsoft.com/office/drawing/2014/main" id="{71BF10FD-E5FD-3439-49CE-E5E92B67A964}"/>
              </a:ext>
            </a:extLst>
          </p:cNvPr>
          <p:cNvGrpSpPr/>
          <p:nvPr/>
        </p:nvGrpSpPr>
        <p:grpSpPr>
          <a:xfrm>
            <a:off x="10856468" y="491688"/>
            <a:ext cx="730105" cy="648000"/>
            <a:chOff x="7714236" y="165280"/>
            <a:chExt cx="534414" cy="462159"/>
          </a:xfrm>
        </p:grpSpPr>
        <p:sp>
          <p:nvSpPr>
            <p:cNvPr id="20" name="Rounded Rectangle 19">
              <a:extLst>
                <a:ext uri="{FF2B5EF4-FFF2-40B4-BE49-F238E27FC236}">
                  <a16:creationId xmlns:a16="http://schemas.microsoft.com/office/drawing/2014/main" id="{78931E1E-D794-A435-A1DF-60C62A87001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0ADAEC-F1C2-851E-2A8B-AEE26780C06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61124511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DEDF9-DE77-728B-5D17-C926D78D9836}"/>
              </a:ext>
            </a:extLst>
          </p:cNvPr>
          <p:cNvSpPr>
            <a:spLocks noGrp="1"/>
          </p:cNvSpPr>
          <p:nvPr>
            <p:ph type="sldNum" sz="quarter" idx="12"/>
          </p:nvPr>
        </p:nvSpPr>
        <p:spPr/>
        <p:txBody>
          <a:bodyPr/>
          <a:lstStyle/>
          <a:p>
            <a:fld id="{B700715A-75CD-0942-A2C0-E097070BAE3D}" type="slidenum">
              <a:rPr lang="en-US" smtClean="0"/>
              <a:pPr/>
              <a:t>2</a:t>
            </a:fld>
            <a:endParaRPr lang="en-US"/>
          </a:p>
        </p:txBody>
      </p:sp>
      <p:sp>
        <p:nvSpPr>
          <p:cNvPr id="3" name="Title 2">
            <a:extLst>
              <a:ext uri="{FF2B5EF4-FFF2-40B4-BE49-F238E27FC236}">
                <a16:creationId xmlns:a16="http://schemas.microsoft.com/office/drawing/2014/main" id="{78E90ABD-BD7E-521D-11D8-3450F9E2D06B}"/>
              </a:ext>
            </a:extLst>
          </p:cNvPr>
          <p:cNvSpPr>
            <a:spLocks noGrp="1"/>
          </p:cNvSpPr>
          <p:nvPr>
            <p:ph type="title"/>
          </p:nvPr>
        </p:nvSpPr>
        <p:spPr>
          <a:xfrm>
            <a:off x="479426" y="494158"/>
            <a:ext cx="5101567" cy="639837"/>
          </a:xfrm>
        </p:spPr>
        <p:txBody>
          <a:bodyPr/>
          <a:lstStyle/>
          <a:p>
            <a:r>
              <a:rPr lang="en-US" sz="3200" b="1">
                <a:solidFill>
                  <a:sysClr val="windowText" lastClr="000000"/>
                </a:solidFill>
                <a:latin typeface="+mj-lt"/>
              </a:rPr>
              <a:t>How to use this resource</a:t>
            </a:r>
            <a:endParaRPr lang="en-US"/>
          </a:p>
        </p:txBody>
      </p:sp>
      <p:sp>
        <p:nvSpPr>
          <p:cNvPr id="4" name="TextBox 3">
            <a:extLst>
              <a:ext uri="{FF2B5EF4-FFF2-40B4-BE49-F238E27FC236}">
                <a16:creationId xmlns:a16="http://schemas.microsoft.com/office/drawing/2014/main" id="{55397583-4139-0C49-7E3C-791855883E50}"/>
              </a:ext>
            </a:extLst>
          </p:cNvPr>
          <p:cNvSpPr txBox="1"/>
          <p:nvPr/>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5" name="TextBox 4">
            <a:extLst>
              <a:ext uri="{FF2B5EF4-FFF2-40B4-BE49-F238E27FC236}">
                <a16:creationId xmlns:a16="http://schemas.microsoft.com/office/drawing/2014/main" id="{EF18C409-8D80-3965-3062-8617AF9BA4AB}"/>
              </a:ext>
            </a:extLst>
          </p:cNvPr>
          <p:cNvSpPr txBox="1"/>
          <p:nvPr/>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6" name="TextBox 5">
            <a:extLst>
              <a:ext uri="{FF2B5EF4-FFF2-40B4-BE49-F238E27FC236}">
                <a16:creationId xmlns:a16="http://schemas.microsoft.com/office/drawing/2014/main" id="{7F20F8FB-079F-2D5D-992F-E01617E84715}"/>
              </a:ext>
            </a:extLst>
          </p:cNvPr>
          <p:cNvSpPr txBox="1"/>
          <p:nvPr/>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dirty="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dirty="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dirty="0">
                <a:solidFill>
                  <a:schemeClr val="tx1"/>
                </a:solidFill>
                <a:effectLst/>
                <a:latin typeface="Arial" panose="020B0604020202020204" pitchFamily="34" charset="0"/>
                <a:cs typeface="Arial" panose="020B0604020202020204" pitchFamily="34" charset="0"/>
              </a:rPr>
              <a:t>One star: </a:t>
            </a:r>
            <a:r>
              <a:rPr lang="en-US" sz="1400" kern="1200" dirty="0">
                <a:solidFill>
                  <a:schemeClr val="tx1"/>
                </a:solidFill>
                <a:effectLst/>
                <a:latin typeface="Arial" panose="020B0604020202020204" pitchFamily="34" charset="0"/>
                <a:cs typeface="Arial" panose="020B0604020202020204" pitchFamily="34" charset="0"/>
              </a:rPr>
              <a:t>simple - for children in </a:t>
            </a:r>
            <a:r>
              <a:rPr lang="en-GB" sz="1400" kern="1200" dirty="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dirty="0">
                <a:solidFill>
                  <a:schemeClr val="tx1"/>
                </a:solidFill>
                <a:effectLst/>
                <a:latin typeface="Arial" panose="020B0604020202020204" pitchFamily="34" charset="0"/>
                <a:cs typeface="Arial" panose="020B0604020202020204" pitchFamily="34" charset="0"/>
              </a:rPr>
              <a:t>Two stars: </a:t>
            </a:r>
            <a:r>
              <a:rPr lang="en-GB" sz="1400" kern="1200" dirty="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dirty="0">
                <a:solidFill>
                  <a:schemeClr val="tx1"/>
                </a:solidFill>
                <a:effectLst/>
                <a:latin typeface="Arial" panose="020B0604020202020204" pitchFamily="34" charset="0"/>
                <a:cs typeface="Arial" panose="020B0604020202020204" pitchFamily="34" charset="0"/>
              </a:rPr>
              <a:t>Three stars: </a:t>
            </a:r>
            <a:r>
              <a:rPr lang="en-GB" sz="1400" kern="1200" dirty="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dirty="0">
                <a:latin typeface="+mn-lt"/>
                <a:cs typeface="Arial"/>
              </a:rPr>
              <a:t>, concepts and ideas.</a:t>
            </a:r>
          </a:p>
          <a:p>
            <a:pPr marL="0" indent="0" algn="l">
              <a:spcBef>
                <a:spcPts val="900"/>
              </a:spcBef>
              <a:buNone/>
            </a:pPr>
            <a:r>
              <a:rPr lang="en-GB" sz="1400" dirty="0">
                <a:latin typeface="+mn-lt"/>
                <a:cs typeface="Arial"/>
              </a:rPr>
              <a:t>You know your children and young people best so feel free to adapt this resource and always review content before you use it within your setting.</a:t>
            </a:r>
          </a:p>
        </p:txBody>
      </p:sp>
      <p:sp>
        <p:nvSpPr>
          <p:cNvPr id="7" name="Rounded Rectangle 6">
            <a:extLst>
              <a:ext uri="{FF2B5EF4-FFF2-40B4-BE49-F238E27FC236}">
                <a16:creationId xmlns:a16="http://schemas.microsoft.com/office/drawing/2014/main" id="{97BAEE9D-334C-29BA-A103-C8CF64032EB8}"/>
              </a:ext>
            </a:extLst>
          </p:cNvPr>
          <p:cNvSpPr/>
          <p:nvPr/>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
        <p:nvSpPr>
          <p:cNvPr id="8" name="Rounded Rectangle 7">
            <a:extLst>
              <a:ext uri="{FF2B5EF4-FFF2-40B4-BE49-F238E27FC236}">
                <a16:creationId xmlns:a16="http://schemas.microsoft.com/office/drawing/2014/main" id="{B6DD46B0-1D0D-28A4-4E63-103DF80F39B8}"/>
              </a:ext>
            </a:extLst>
          </p:cNvPr>
          <p:cNvSpPr/>
          <p:nvPr/>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9" name="Group 8">
            <a:extLst>
              <a:ext uri="{FF2B5EF4-FFF2-40B4-BE49-F238E27FC236}">
                <a16:creationId xmlns:a16="http://schemas.microsoft.com/office/drawing/2014/main" id="{753591CC-4BAE-7C37-AF11-B506BD115C09}"/>
              </a:ext>
            </a:extLst>
          </p:cNvPr>
          <p:cNvGrpSpPr/>
          <p:nvPr/>
        </p:nvGrpSpPr>
        <p:grpSpPr>
          <a:xfrm>
            <a:off x="4717550" y="4063644"/>
            <a:ext cx="244431" cy="211383"/>
            <a:chOff x="6775641" y="165280"/>
            <a:chExt cx="534414" cy="462159"/>
          </a:xfrm>
        </p:grpSpPr>
        <p:sp>
          <p:nvSpPr>
            <p:cNvPr id="10" name="Rounded Rectangle 9">
              <a:extLst>
                <a:ext uri="{FF2B5EF4-FFF2-40B4-BE49-F238E27FC236}">
                  <a16:creationId xmlns:a16="http://schemas.microsoft.com/office/drawing/2014/main" id="{FC41383F-84DE-0FD2-91BA-000227198371}"/>
                </a:ext>
              </a:extLst>
            </p:cNvPr>
            <p:cNvSpPr/>
            <p:nvPr userDrawn="1"/>
          </p:nvSpPr>
          <p:spPr>
            <a:xfrm>
              <a:off x="6775641"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0">
              <a:extLst>
                <a:ext uri="{FF2B5EF4-FFF2-40B4-BE49-F238E27FC236}">
                  <a16:creationId xmlns:a16="http://schemas.microsoft.com/office/drawing/2014/main" id="{26EFB22B-EE46-B8F9-33B4-8CB1DE06AF46}"/>
                </a:ext>
              </a:extLst>
            </p:cNvPr>
            <p:cNvSpPr/>
            <p:nvPr userDrawn="1"/>
          </p:nvSpPr>
          <p:spPr>
            <a:xfrm>
              <a:off x="6872667" y="207265"/>
              <a:ext cx="356617" cy="3566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C2B566CA-83DB-94D3-4922-C6E99A125C8E}"/>
              </a:ext>
            </a:extLst>
          </p:cNvPr>
          <p:cNvGrpSpPr/>
          <p:nvPr/>
        </p:nvGrpSpPr>
        <p:grpSpPr>
          <a:xfrm>
            <a:off x="4620960" y="4667048"/>
            <a:ext cx="434668" cy="211383"/>
            <a:chOff x="7714236" y="673280"/>
            <a:chExt cx="950339" cy="462159"/>
          </a:xfrm>
        </p:grpSpPr>
        <p:sp>
          <p:nvSpPr>
            <p:cNvPr id="13" name="Rounded Rectangle 12">
              <a:extLst>
                <a:ext uri="{FF2B5EF4-FFF2-40B4-BE49-F238E27FC236}">
                  <a16:creationId xmlns:a16="http://schemas.microsoft.com/office/drawing/2014/main" id="{6F764E10-1028-DCB4-7F5E-9FB088EFBDC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13">
              <a:extLst>
                <a:ext uri="{FF2B5EF4-FFF2-40B4-BE49-F238E27FC236}">
                  <a16:creationId xmlns:a16="http://schemas.microsoft.com/office/drawing/2014/main" id="{4F94FCDD-A2FA-DA86-F5CB-B486790D7263}"/>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14">
              <a:extLst>
                <a:ext uri="{FF2B5EF4-FFF2-40B4-BE49-F238E27FC236}">
                  <a16:creationId xmlns:a16="http://schemas.microsoft.com/office/drawing/2014/main" id="{AC9930C6-7EB8-A191-6274-AA550667B8B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B27E1D01-A930-EB76-DF90-0165B2024C77}"/>
              </a:ext>
            </a:extLst>
          </p:cNvPr>
          <p:cNvGrpSpPr/>
          <p:nvPr/>
        </p:nvGrpSpPr>
        <p:grpSpPr>
          <a:xfrm>
            <a:off x="4524367" y="5197476"/>
            <a:ext cx="627809" cy="211383"/>
            <a:chOff x="7714236" y="1187630"/>
            <a:chExt cx="1372614" cy="462159"/>
          </a:xfrm>
        </p:grpSpPr>
        <p:sp>
          <p:nvSpPr>
            <p:cNvPr id="17" name="Rounded Rectangle 16">
              <a:extLst>
                <a:ext uri="{FF2B5EF4-FFF2-40B4-BE49-F238E27FC236}">
                  <a16:creationId xmlns:a16="http://schemas.microsoft.com/office/drawing/2014/main" id="{16010C84-10B2-640D-68BF-E9957177A82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17">
              <a:extLst>
                <a:ext uri="{FF2B5EF4-FFF2-40B4-BE49-F238E27FC236}">
                  <a16:creationId xmlns:a16="http://schemas.microsoft.com/office/drawing/2014/main" id="{4E5CA37A-51A4-62FD-C05F-240AA3037FF8}"/>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18">
              <a:extLst>
                <a:ext uri="{FF2B5EF4-FFF2-40B4-BE49-F238E27FC236}">
                  <a16:creationId xmlns:a16="http://schemas.microsoft.com/office/drawing/2014/main" id="{8AB26888-352B-B30F-456C-AA14877E3DA6}"/>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5-point Star 19">
              <a:extLst>
                <a:ext uri="{FF2B5EF4-FFF2-40B4-BE49-F238E27FC236}">
                  <a16:creationId xmlns:a16="http://schemas.microsoft.com/office/drawing/2014/main" id="{EEB4C4A6-8870-4156-C1F3-93648FB72DF4}"/>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96611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AA9B01B-B086-C3B4-C94E-488E43E67D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BEF60-BFEC-66CD-9527-566121509848}"/>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20</a:t>
            </a:fld>
            <a:endParaRPr lang="en-US"/>
          </a:p>
        </p:txBody>
      </p:sp>
      <p:sp>
        <p:nvSpPr>
          <p:cNvPr id="5" name="Title 4">
            <a:extLst>
              <a:ext uri="{FF2B5EF4-FFF2-40B4-BE49-F238E27FC236}">
                <a16:creationId xmlns:a16="http://schemas.microsoft.com/office/drawing/2014/main" id="{B0E42D81-7621-1D27-2178-4AEFEE7D77D8}"/>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grpSp>
        <p:nvGrpSpPr>
          <p:cNvPr id="3" name="Group 2">
            <a:extLst>
              <a:ext uri="{FF2B5EF4-FFF2-40B4-BE49-F238E27FC236}">
                <a16:creationId xmlns:a16="http://schemas.microsoft.com/office/drawing/2014/main" id="{0FA34F79-3D9D-6DC7-EAA9-7695BEC26ED1}"/>
              </a:ext>
            </a:extLst>
          </p:cNvPr>
          <p:cNvGrpSpPr/>
          <p:nvPr/>
        </p:nvGrpSpPr>
        <p:grpSpPr>
          <a:xfrm>
            <a:off x="10339855" y="491688"/>
            <a:ext cx="1298335" cy="648000"/>
            <a:chOff x="7714236" y="673280"/>
            <a:chExt cx="950339" cy="462159"/>
          </a:xfrm>
        </p:grpSpPr>
        <p:sp>
          <p:nvSpPr>
            <p:cNvPr id="4" name="Rounded Rectangle 3">
              <a:extLst>
                <a:ext uri="{FF2B5EF4-FFF2-40B4-BE49-F238E27FC236}">
                  <a16:creationId xmlns:a16="http://schemas.microsoft.com/office/drawing/2014/main" id="{A3FF8811-9ECA-5279-B824-39F6C0A0E8E3}"/>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7A507639-52A0-5825-48D1-A41A6FEB3EB6}"/>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7CC07E34-2BB8-5336-8F35-5D529C3031E8}"/>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8" name="Text Placeholder 24">
            <a:extLst>
              <a:ext uri="{FF2B5EF4-FFF2-40B4-BE49-F238E27FC236}">
                <a16:creationId xmlns:a16="http://schemas.microsoft.com/office/drawing/2014/main" id="{38F956CE-8182-6238-BDBA-8B9BCC0764BB}"/>
              </a:ext>
            </a:extLst>
          </p:cNvPr>
          <p:cNvSpPr>
            <a:spLocks noGrp="1"/>
          </p:cNvSpPr>
          <p:nvPr>
            <p:ph type="body" sz="quarter" idx="15"/>
          </p:nvPr>
        </p:nvSpPr>
        <p:spPr>
          <a:xfrm>
            <a:off x="479425" y="1684338"/>
            <a:ext cx="5519738" cy="2108200"/>
          </a:xfrm>
        </p:spPr>
        <p:txBody>
          <a:bodyPr/>
          <a:lstStyle/>
          <a:p>
            <a:r>
              <a:rPr lang="en-GB">
                <a:cs typeface="Arial"/>
              </a:rPr>
              <a:t>Watch </a:t>
            </a:r>
            <a:r>
              <a:rPr lang="en-GB">
                <a:cs typeface="Arial"/>
                <a:hlinkClick r:id="rId4"/>
              </a:rPr>
              <a:t>Protect Children's Rights and Our Planet: Child-Friendly Animation on UN General Comment No. 26</a:t>
            </a:r>
          </a:p>
          <a:p>
            <a:r>
              <a:rPr lang="en-GB">
                <a:cs typeface="Arial"/>
              </a:rPr>
              <a:t>In what ways does climate change affect children's rights?</a:t>
            </a:r>
          </a:p>
          <a:p>
            <a:r>
              <a:rPr lang="en-GB">
                <a:cs typeface="Arial"/>
              </a:rPr>
              <a:t>Write a letter to a member of your local government or invite them into your school to ask what they are doing to protect children's rights in relation to the environment and climate change in your local area. </a:t>
            </a:r>
            <a:endParaRPr lang="en-GB"/>
          </a:p>
        </p:txBody>
      </p:sp>
      <p:sp>
        <p:nvSpPr>
          <p:cNvPr id="9" name="Text Placeholder 25">
            <a:extLst>
              <a:ext uri="{FF2B5EF4-FFF2-40B4-BE49-F238E27FC236}">
                <a16:creationId xmlns:a16="http://schemas.microsoft.com/office/drawing/2014/main" id="{D9FEF2B6-DD85-9EDF-F638-FA6EE276B85E}"/>
              </a:ext>
            </a:extLst>
          </p:cNvPr>
          <p:cNvSpPr>
            <a:spLocks noGrp="1"/>
          </p:cNvSpPr>
          <p:nvPr>
            <p:ph type="body" sz="quarter" idx="16"/>
          </p:nvPr>
        </p:nvSpPr>
        <p:spPr>
          <a:xfrm>
            <a:off x="6194425" y="1684338"/>
            <a:ext cx="5519738" cy="2108200"/>
          </a:xfrm>
        </p:spPr>
        <p:txBody>
          <a:bodyPr/>
          <a:lstStyle/>
          <a:p>
            <a:r>
              <a:rPr lang="en-US"/>
              <a:t>Writing activity: Imagine you are Margarida or another child from her class at school. Write a short diary entry from soon after Cyclone Idai hit, explaining how you feel about the damage that was caused and how this has affected your day-to-day life. Then write a diary entry once you have returned to learn in your newly built school. Try and reference children’s rights.</a:t>
            </a:r>
            <a:endParaRPr lang="en-GB">
              <a:cs typeface="Arial"/>
            </a:endParaRPr>
          </a:p>
        </p:txBody>
      </p:sp>
      <p:sp>
        <p:nvSpPr>
          <p:cNvPr id="10" name="Text Placeholder 26">
            <a:extLst>
              <a:ext uri="{FF2B5EF4-FFF2-40B4-BE49-F238E27FC236}">
                <a16:creationId xmlns:a16="http://schemas.microsoft.com/office/drawing/2014/main" id="{B193EA66-7496-2A40-84EE-51222447FBC1}"/>
              </a:ext>
            </a:extLst>
          </p:cNvPr>
          <p:cNvSpPr>
            <a:spLocks noGrp="1"/>
          </p:cNvSpPr>
          <p:nvPr>
            <p:ph type="body" sz="quarter" idx="17"/>
          </p:nvPr>
        </p:nvSpPr>
        <p:spPr>
          <a:xfrm>
            <a:off x="479425" y="3979863"/>
            <a:ext cx="5519738" cy="2300340"/>
          </a:xfrm>
        </p:spPr>
        <p:txBody>
          <a:bodyPr/>
          <a:lstStyle/>
          <a:p>
            <a:r>
              <a:rPr lang="en-GB">
                <a:solidFill>
                  <a:srgbClr val="000000"/>
                </a:solidFill>
                <a:highlight>
                  <a:srgbClr val="FFFFFF"/>
                </a:highlight>
                <a:latin typeface="Arial"/>
                <a:cs typeface="Arial"/>
              </a:rPr>
              <a:t>Use these </a:t>
            </a:r>
            <a:r>
              <a:rPr lang="en-GB">
                <a:solidFill>
                  <a:schemeClr val="accent1"/>
                </a:solidFill>
                <a:highlight>
                  <a:srgbClr val="FFFFFF"/>
                </a:highlight>
                <a:latin typeface="Arial"/>
                <a:cs typeface="Arial"/>
                <a:hlinkClick r:id="rId5">
                  <a:extLst>
                    <a:ext uri="{A12FA001-AC4F-418D-AE19-62706E023703}">
                      <ahyp:hlinkClr xmlns:ahyp="http://schemas.microsoft.com/office/drawing/2018/hyperlinkcolor" val="tx"/>
                    </a:ext>
                  </a:extLst>
                </a:hlinkClick>
              </a:rPr>
              <a:t>resources</a:t>
            </a:r>
            <a:r>
              <a:rPr lang="en-GB">
                <a:solidFill>
                  <a:srgbClr val="000000"/>
                </a:solidFill>
                <a:highlight>
                  <a:srgbClr val="FFFFFF"/>
                </a:highlight>
                <a:latin typeface="Arial"/>
                <a:cs typeface="Arial"/>
              </a:rPr>
              <a:t> from the Worlds Largest Lesson to support children to have conversations with members of your community about climate change. Children could speak to their parent/carers or other family members as part of a homework activity, or you could hold a coffee morning at school. Remember to link conversations to CRC articles and Global Goals. </a:t>
            </a:r>
          </a:p>
          <a:p>
            <a:endParaRPr lang="en-GB">
              <a:cs typeface="Arial"/>
            </a:endParaRPr>
          </a:p>
        </p:txBody>
      </p:sp>
      <p:sp>
        <p:nvSpPr>
          <p:cNvPr id="11" name="Text Placeholder 27">
            <a:extLst>
              <a:ext uri="{FF2B5EF4-FFF2-40B4-BE49-F238E27FC236}">
                <a16:creationId xmlns:a16="http://schemas.microsoft.com/office/drawing/2014/main" id="{12ADBE92-DE0D-9E52-4A28-6B430AC6285C}"/>
              </a:ext>
            </a:extLst>
          </p:cNvPr>
          <p:cNvSpPr>
            <a:spLocks noGrp="1"/>
          </p:cNvSpPr>
          <p:nvPr>
            <p:ph type="body" sz="quarter" idx="18"/>
          </p:nvPr>
        </p:nvSpPr>
        <p:spPr>
          <a:xfrm>
            <a:off x="6194425" y="3979863"/>
            <a:ext cx="5519738" cy="2300340"/>
          </a:xfrm>
        </p:spPr>
        <p:txBody>
          <a:bodyPr/>
          <a:lstStyle/>
          <a:p>
            <a:r>
              <a:rPr lang="en-GB">
                <a:cs typeface="Arial"/>
              </a:rPr>
              <a:t>Greenhouse gases have an impact on climate change. Play a game of the Learning Through Landscapes Trust's '</a:t>
            </a:r>
            <a:r>
              <a:rPr lang="en-GB">
                <a:cs typeface="Arial"/>
                <a:hlinkClick r:id="rId6"/>
              </a:rPr>
              <a:t>Climate Change Dodgeball</a:t>
            </a:r>
            <a:r>
              <a:rPr lang="en-GB">
                <a:cs typeface="Arial"/>
              </a:rPr>
              <a:t>' to visualise how greenhouse gases trap heat in the Earth’s atmosphere.</a:t>
            </a:r>
            <a:endParaRPr lang="en-US">
              <a:cs typeface="Arial"/>
            </a:endParaRPr>
          </a:p>
          <a:p>
            <a:r>
              <a:rPr lang="en-GB">
                <a:cs typeface="Arial"/>
              </a:rPr>
              <a:t>As a class, discuss what causes increasing greenhouse gases. What impact do increasing temperatures have on the Earth and children’s rights? What can we do to prevent or reduce the impacts of climate change? </a:t>
            </a:r>
            <a:endParaRPr lang="en-GB"/>
          </a:p>
        </p:txBody>
      </p:sp>
    </p:spTree>
    <p:extLst>
      <p:ext uri="{BB962C8B-B14F-4D97-AF65-F5344CB8AC3E}">
        <p14:creationId xmlns:p14="http://schemas.microsoft.com/office/powerpoint/2010/main" val="2481594723"/>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C0BEE245-B3D9-C03D-5FD0-5C56E84161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FBBD2-4687-3607-DF8F-B0C203322BD3}"/>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21</a:t>
            </a:fld>
            <a:endParaRPr lang="en-US"/>
          </a:p>
        </p:txBody>
      </p:sp>
      <p:sp>
        <p:nvSpPr>
          <p:cNvPr id="5" name="Title 4">
            <a:extLst>
              <a:ext uri="{FF2B5EF4-FFF2-40B4-BE49-F238E27FC236}">
                <a16:creationId xmlns:a16="http://schemas.microsoft.com/office/drawing/2014/main" id="{91721072-3348-5A55-B8D7-235CFCA642D1}"/>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9" name="Text Placeholder 24">
            <a:extLst>
              <a:ext uri="{FF2B5EF4-FFF2-40B4-BE49-F238E27FC236}">
                <a16:creationId xmlns:a16="http://schemas.microsoft.com/office/drawing/2014/main" id="{19AFB168-6163-8476-D49C-BC1714D75B3C}"/>
              </a:ext>
            </a:extLst>
          </p:cNvPr>
          <p:cNvSpPr>
            <a:spLocks noGrp="1"/>
          </p:cNvSpPr>
          <p:nvPr>
            <p:ph type="body" sz="quarter" idx="15"/>
          </p:nvPr>
        </p:nvSpPr>
        <p:spPr>
          <a:xfrm>
            <a:off x="479425" y="1713574"/>
            <a:ext cx="5513349" cy="1986187"/>
          </a:xfrm>
        </p:spPr>
        <p:txBody>
          <a:bodyPr/>
          <a:lstStyle/>
          <a:p>
            <a:r>
              <a:rPr lang="en-GB">
                <a:cs typeface="Arial"/>
              </a:rPr>
              <a:t>          </a:t>
            </a:r>
          </a:p>
        </p:txBody>
      </p:sp>
      <p:sp>
        <p:nvSpPr>
          <p:cNvPr id="10" name="Text Placeholder 25">
            <a:extLst>
              <a:ext uri="{FF2B5EF4-FFF2-40B4-BE49-F238E27FC236}">
                <a16:creationId xmlns:a16="http://schemas.microsoft.com/office/drawing/2014/main" id="{6B27622D-EC1A-0B3C-D9B7-63C01F78528D}"/>
              </a:ext>
            </a:extLst>
          </p:cNvPr>
          <p:cNvSpPr>
            <a:spLocks noGrp="1"/>
          </p:cNvSpPr>
          <p:nvPr>
            <p:ph type="body" sz="quarter" idx="16"/>
          </p:nvPr>
        </p:nvSpPr>
        <p:spPr>
          <a:xfrm>
            <a:off x="6194425" y="1713574"/>
            <a:ext cx="5527591" cy="1986187"/>
          </a:xfrm>
        </p:spPr>
        <p:txBody>
          <a:bodyPr/>
          <a:lstStyle/>
          <a:p>
            <a:r>
              <a:rPr lang="en-GB">
                <a:cs typeface="Arial"/>
              </a:rPr>
              <a:t>Read the </a:t>
            </a:r>
            <a:r>
              <a:rPr lang="en-GB">
                <a:cs typeface="Arial"/>
                <a:hlinkClick r:id="rId3"/>
              </a:rPr>
              <a:t>United Nations Committee on the Rights of the Child General Comment No. 26 on Children's Rights and the Environment with a Special Focus on Climate Change</a:t>
            </a:r>
            <a:r>
              <a:rPr lang="en-GB">
                <a:cs typeface="Arial"/>
              </a:rPr>
              <a:t> document.</a:t>
            </a:r>
          </a:p>
          <a:p>
            <a:r>
              <a:rPr lang="en-GB">
                <a:cs typeface="Arial"/>
              </a:rPr>
              <a:t>Write a letter to a member of your local government asking them what they are doing in your local area to protect children's rights in relation to climate change.</a:t>
            </a:r>
          </a:p>
        </p:txBody>
      </p:sp>
      <p:sp>
        <p:nvSpPr>
          <p:cNvPr id="11" name="Text Placeholder 26">
            <a:extLst>
              <a:ext uri="{FF2B5EF4-FFF2-40B4-BE49-F238E27FC236}">
                <a16:creationId xmlns:a16="http://schemas.microsoft.com/office/drawing/2014/main" id="{DA22DFBA-1DD7-E177-C048-5CE2FF4A2E09}"/>
              </a:ext>
            </a:extLst>
          </p:cNvPr>
          <p:cNvSpPr>
            <a:spLocks noGrp="1"/>
          </p:cNvSpPr>
          <p:nvPr>
            <p:ph type="body" sz="quarter" idx="17"/>
          </p:nvPr>
        </p:nvSpPr>
        <p:spPr>
          <a:xfrm>
            <a:off x="479425" y="3858601"/>
            <a:ext cx="5513349" cy="2370745"/>
          </a:xfrm>
        </p:spPr>
        <p:txBody>
          <a:bodyPr/>
          <a:lstStyle/>
          <a:p>
            <a:r>
              <a:rPr lang="en-GB" dirty="0">
                <a:cs typeface="Arial"/>
              </a:rPr>
              <a:t>A carbon footprint is the amount of pollution we make that harms the Earth. Create a graph or chart to illustrate which ten countries in the world have the biggest carbon footprint and which ten have the smallest. What do you notice? </a:t>
            </a:r>
            <a:endParaRPr lang="en-US" dirty="0">
              <a:cs typeface="Arial"/>
            </a:endParaRPr>
          </a:p>
          <a:p>
            <a:r>
              <a:rPr lang="en-GB" dirty="0">
                <a:cs typeface="Arial"/>
              </a:rPr>
              <a:t>Explore the concept of climate justice. What could you do to share your knowledge and help fight for climate justice? </a:t>
            </a:r>
          </a:p>
        </p:txBody>
      </p:sp>
      <p:sp>
        <p:nvSpPr>
          <p:cNvPr id="12" name="Text Placeholder 27">
            <a:extLst>
              <a:ext uri="{FF2B5EF4-FFF2-40B4-BE49-F238E27FC236}">
                <a16:creationId xmlns:a16="http://schemas.microsoft.com/office/drawing/2014/main" id="{B85F9141-7F5C-9014-D1B5-45D114C16749}"/>
              </a:ext>
            </a:extLst>
          </p:cNvPr>
          <p:cNvSpPr>
            <a:spLocks noGrp="1"/>
          </p:cNvSpPr>
          <p:nvPr>
            <p:ph type="body" sz="quarter" idx="18"/>
          </p:nvPr>
        </p:nvSpPr>
        <p:spPr>
          <a:xfrm>
            <a:off x="6194425" y="3858601"/>
            <a:ext cx="5527591" cy="2370745"/>
          </a:xfrm>
        </p:spPr>
        <p:txBody>
          <a:bodyPr/>
          <a:lstStyle/>
          <a:p>
            <a:r>
              <a:rPr lang="en-GB">
                <a:cs typeface="Arial"/>
              </a:rPr>
              <a:t>Climate change affects everywhere in the world, including the UK. Using the internet or newspapers, carry out some research to find out how climate change is affecting life in the UK and your local community. </a:t>
            </a:r>
            <a:endParaRPr lang="en-US">
              <a:cs typeface="Arial"/>
            </a:endParaRPr>
          </a:p>
          <a:p>
            <a:r>
              <a:rPr lang="en-GB">
                <a:cs typeface="Arial"/>
              </a:rPr>
              <a:t>Are there more frequent extreme weather events such as storms and flooding? What impact do these changes have on the lives of people in the UK? Write a report or create a leaflet to share your findings.</a:t>
            </a:r>
            <a:endParaRPr lang="en-US">
              <a:cs typeface="Arial"/>
            </a:endParaRPr>
          </a:p>
        </p:txBody>
      </p:sp>
      <p:grpSp>
        <p:nvGrpSpPr>
          <p:cNvPr id="3" name="Group 2">
            <a:extLst>
              <a:ext uri="{FF2B5EF4-FFF2-40B4-BE49-F238E27FC236}">
                <a16:creationId xmlns:a16="http://schemas.microsoft.com/office/drawing/2014/main" id="{115834DE-A7D8-5FFD-B035-4D7E2032B8B7}"/>
              </a:ext>
            </a:extLst>
          </p:cNvPr>
          <p:cNvGrpSpPr/>
          <p:nvPr/>
        </p:nvGrpSpPr>
        <p:grpSpPr>
          <a:xfrm>
            <a:off x="9837335" y="476562"/>
            <a:ext cx="1875239" cy="648000"/>
            <a:chOff x="7714236" y="1187630"/>
            <a:chExt cx="1372614" cy="462159"/>
          </a:xfrm>
        </p:grpSpPr>
        <p:sp>
          <p:nvSpPr>
            <p:cNvPr id="4" name="Rounded Rectangle 3">
              <a:extLst>
                <a:ext uri="{FF2B5EF4-FFF2-40B4-BE49-F238E27FC236}">
                  <a16:creationId xmlns:a16="http://schemas.microsoft.com/office/drawing/2014/main" id="{B254169C-F454-A167-3ACB-3AC157EDD7DC}"/>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1A0BEBFC-1CF3-E6D4-FAE8-CF9BF82EA055}"/>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9D3C137A-CDBB-0B13-5292-17C2A0746BF2}"/>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7">
              <a:extLst>
                <a:ext uri="{FF2B5EF4-FFF2-40B4-BE49-F238E27FC236}">
                  <a16:creationId xmlns:a16="http://schemas.microsoft.com/office/drawing/2014/main" id="{21E7EC5C-ADF0-5FCF-A738-C0B3498786B9}"/>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pic>
        <p:nvPicPr>
          <p:cNvPr id="13" name="Picture 12" descr="A building with a roof and a tree&#10;&#10;AI-generated content may be incorrect.">
            <a:extLst>
              <a:ext uri="{FF2B5EF4-FFF2-40B4-BE49-F238E27FC236}">
                <a16:creationId xmlns:a16="http://schemas.microsoft.com/office/drawing/2014/main" id="{EE8702F6-BAD9-5E91-A228-A36BA584FAE6}"/>
              </a:ext>
            </a:extLst>
          </p:cNvPr>
          <p:cNvPicPr>
            <a:picLocks noChangeAspect="1"/>
          </p:cNvPicPr>
          <p:nvPr/>
        </p:nvPicPr>
        <p:blipFill>
          <a:blip r:embed="rId4"/>
          <a:stretch>
            <a:fillRect/>
          </a:stretch>
        </p:blipFill>
        <p:spPr>
          <a:xfrm>
            <a:off x="3701914" y="1821212"/>
            <a:ext cx="2295526" cy="1827186"/>
          </a:xfrm>
          <a:prstGeom prst="rect">
            <a:avLst/>
          </a:prstGeom>
        </p:spPr>
      </p:pic>
      <p:sp>
        <p:nvSpPr>
          <p:cNvPr id="14" name="TextBox 13">
            <a:extLst>
              <a:ext uri="{FF2B5EF4-FFF2-40B4-BE49-F238E27FC236}">
                <a16:creationId xmlns:a16="http://schemas.microsoft.com/office/drawing/2014/main" id="{B63404CC-ADBF-3871-35DB-D9E544DF7934}"/>
              </a:ext>
            </a:extLst>
          </p:cNvPr>
          <p:cNvSpPr txBox="1"/>
          <p:nvPr/>
        </p:nvSpPr>
        <p:spPr>
          <a:xfrm>
            <a:off x="639869" y="2119795"/>
            <a:ext cx="2942520"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600">
                <a:cs typeface="Arial"/>
              </a:rPr>
              <a:t>Using </a:t>
            </a:r>
            <a:r>
              <a:rPr lang="en-GB" sz="1600">
                <a:cs typeface="Arial"/>
                <a:hlinkClick r:id="rId5"/>
              </a:rPr>
              <a:t>UNICEF's guidelines for </a:t>
            </a:r>
            <a:endParaRPr lang="en-GB" sz="1600">
              <a:cs typeface="Arial"/>
            </a:endParaRPr>
          </a:p>
          <a:p>
            <a:r>
              <a:rPr lang="en-GB" sz="1600">
                <a:cs typeface="Arial"/>
                <a:hlinkClick r:id="rId5"/>
              </a:rPr>
              <a:t>constructing climate and </a:t>
            </a:r>
            <a:endParaRPr lang="en-GB" sz="1600">
              <a:cs typeface="Arial"/>
            </a:endParaRPr>
          </a:p>
          <a:p>
            <a:r>
              <a:rPr lang="en-GB" sz="1600">
                <a:cs typeface="Arial"/>
                <a:hlinkClick r:id="rId5"/>
              </a:rPr>
              <a:t>disaster-resilient schools</a:t>
            </a:r>
            <a:r>
              <a:rPr lang="en-GB" sz="1600">
                <a:cs typeface="Arial"/>
              </a:rPr>
              <a:t>, design</a:t>
            </a:r>
            <a:endParaRPr lang="en-GB" sz="1600">
              <a:solidFill>
                <a:srgbClr val="000000"/>
              </a:solidFill>
              <a:cs typeface="Arial"/>
            </a:endParaRPr>
          </a:p>
          <a:p>
            <a:r>
              <a:rPr lang="en-GB" sz="1600">
                <a:cs typeface="Arial"/>
              </a:rPr>
              <a:t>a learning space that can</a:t>
            </a:r>
            <a:endParaRPr lang="en-GB" sz="1600">
              <a:solidFill>
                <a:srgbClr val="000000"/>
              </a:solidFill>
              <a:cs typeface="Arial"/>
            </a:endParaRPr>
          </a:p>
          <a:p>
            <a:r>
              <a:rPr lang="en-GB" sz="1600">
                <a:cs typeface="Arial"/>
              </a:rPr>
              <a:t>withstand a natural disaster.</a:t>
            </a:r>
            <a:endParaRPr lang="en-GB" sz="1600">
              <a:solidFill>
                <a:srgbClr val="000000"/>
              </a:solidFill>
              <a:cs typeface="Arial"/>
            </a:endParaRPr>
          </a:p>
        </p:txBody>
      </p:sp>
    </p:spTree>
    <p:extLst>
      <p:ext uri="{BB962C8B-B14F-4D97-AF65-F5344CB8AC3E}">
        <p14:creationId xmlns:p14="http://schemas.microsoft.com/office/powerpoint/2010/main" val="138609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FAC0B-C1BA-3C5F-293D-A75EF8AF2AF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EBBF41-8A4E-2B17-2DAF-EAD4C2A93D50}"/>
              </a:ext>
            </a:extLst>
          </p:cNvPr>
          <p:cNvSpPr>
            <a:spLocks noGrp="1"/>
          </p:cNvSpPr>
          <p:nvPr>
            <p:ph type="sldNum" sz="quarter" idx="12"/>
          </p:nvPr>
        </p:nvSpPr>
        <p:spPr/>
        <p:txBody>
          <a:bodyPr/>
          <a:lstStyle/>
          <a:p>
            <a:fld id="{B700715A-75CD-0942-A2C0-E097070BAE3D}" type="slidenum">
              <a:rPr lang="en-US" smtClean="0"/>
              <a:pPr/>
              <a:t>22</a:t>
            </a:fld>
            <a:endParaRPr lang="en-US"/>
          </a:p>
        </p:txBody>
      </p:sp>
      <p:sp>
        <p:nvSpPr>
          <p:cNvPr id="3" name="Title 2">
            <a:extLst>
              <a:ext uri="{FF2B5EF4-FFF2-40B4-BE49-F238E27FC236}">
                <a16:creationId xmlns:a16="http://schemas.microsoft.com/office/drawing/2014/main" id="{63318DD4-FA6B-4429-F2EB-8516482BBC43}"/>
              </a:ext>
            </a:extLst>
          </p:cNvPr>
          <p:cNvSpPr>
            <a:spLocks noGrp="1"/>
          </p:cNvSpPr>
          <p:nvPr>
            <p:ph type="title"/>
          </p:nvPr>
        </p:nvSpPr>
        <p:spPr>
          <a:xfrm>
            <a:off x="511622" y="488466"/>
            <a:ext cx="6399209" cy="651222"/>
          </a:xfrm>
        </p:spPr>
        <p:txBody>
          <a:bodyPr/>
          <a:lstStyle/>
          <a:p>
            <a:r>
              <a:rPr lang="en-GB"/>
              <a:t>Glossary</a:t>
            </a:r>
            <a:endParaRPr lang="en-US"/>
          </a:p>
        </p:txBody>
      </p:sp>
      <p:sp>
        <p:nvSpPr>
          <p:cNvPr id="5" name="TextBox 4">
            <a:extLst>
              <a:ext uri="{FF2B5EF4-FFF2-40B4-BE49-F238E27FC236}">
                <a16:creationId xmlns:a16="http://schemas.microsoft.com/office/drawing/2014/main" id="{255301EA-3844-8D2F-A56E-544570D8E29D}"/>
              </a:ext>
            </a:extLst>
          </p:cNvPr>
          <p:cNvSpPr txBox="1"/>
          <p:nvPr/>
        </p:nvSpPr>
        <p:spPr>
          <a:xfrm>
            <a:off x="516575" y="1676978"/>
            <a:ext cx="11196000" cy="4692555"/>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a:spcBef>
                <a:spcPts val="900"/>
              </a:spcBef>
              <a:spcAft>
                <a:spcPts val="1200"/>
              </a:spcAft>
            </a:pPr>
            <a:r>
              <a:rPr lang="en-GB" dirty="0">
                <a:cs typeface="Arial"/>
              </a:rPr>
              <a:t>Climate: The weather in a place over a long time.</a:t>
            </a:r>
            <a:endParaRPr lang="en-US" dirty="0">
              <a:cs typeface="Arial"/>
            </a:endParaRPr>
          </a:p>
          <a:p>
            <a:pPr>
              <a:spcBef>
                <a:spcPts val="900"/>
              </a:spcBef>
              <a:spcAft>
                <a:spcPts val="1200"/>
              </a:spcAft>
            </a:pPr>
            <a:r>
              <a:rPr lang="en-GB" dirty="0">
                <a:cs typeface="Arial"/>
              </a:rPr>
              <a:t>Climate change: </a:t>
            </a:r>
            <a:r>
              <a:rPr lang="en-GB" dirty="0">
                <a:ea typeface="+mn-lt"/>
                <a:cs typeface="+mn-lt"/>
              </a:rPr>
              <a:t>Climate change refers to the change in the Earth’s usual weather conditions over many years. Our world has been getting hotter due to things humans are doing, like burning fossil fuels, cutting down too many trees and over-farming crops and animals.</a:t>
            </a:r>
          </a:p>
          <a:p>
            <a:pPr>
              <a:spcBef>
                <a:spcPts val="900"/>
              </a:spcBef>
              <a:spcAft>
                <a:spcPts val="1200"/>
              </a:spcAft>
            </a:pPr>
            <a:r>
              <a:rPr lang="en-GB" dirty="0">
                <a:cs typeface="Arial"/>
              </a:rPr>
              <a:t>Climate resilience: To be able to prepare for and respond to the impacts of climate change.</a:t>
            </a:r>
          </a:p>
          <a:p>
            <a:pPr>
              <a:spcBef>
                <a:spcPts val="900"/>
              </a:spcBef>
              <a:spcAft>
                <a:spcPts val="1200"/>
              </a:spcAft>
            </a:pPr>
            <a:r>
              <a:rPr lang="en-GB" dirty="0">
                <a:cs typeface="Arial"/>
              </a:rPr>
              <a:t>Cyclone: </a:t>
            </a:r>
            <a:r>
              <a:rPr lang="en-GB" dirty="0">
                <a:ea typeface="+mn-lt"/>
                <a:cs typeface="+mn-lt"/>
              </a:rPr>
              <a:t>A tropical cyclone is a circular storm that forms over warm oceans. When it hits land, it brings heavy rains and strong winds that cause a lot of damage. </a:t>
            </a:r>
          </a:p>
          <a:p>
            <a:pPr>
              <a:spcBef>
                <a:spcPts val="900"/>
              </a:spcBef>
              <a:spcAft>
                <a:spcPts val="1200"/>
              </a:spcAft>
            </a:pPr>
            <a:r>
              <a:rPr lang="en-GB" dirty="0">
                <a:cs typeface="Arial"/>
              </a:rPr>
              <a:t>Infrastructure: Important things countries, cities, towns and villages need to work, like roads, bridges, schools, and water systems.</a:t>
            </a:r>
          </a:p>
          <a:p>
            <a:pPr>
              <a:spcBef>
                <a:spcPts val="900"/>
              </a:spcBef>
              <a:spcAft>
                <a:spcPts val="1200"/>
              </a:spcAft>
            </a:pPr>
            <a:r>
              <a:rPr lang="en-GB" dirty="0">
                <a:cs typeface="Arial"/>
              </a:rPr>
              <a:t>Climate justice: Making sure everyone is treated fairly/equitably when dealing with climate change, especially helping people who are most affected.</a:t>
            </a:r>
          </a:p>
        </p:txBody>
      </p:sp>
    </p:spTree>
    <p:extLst>
      <p:ext uri="{BB962C8B-B14F-4D97-AF65-F5344CB8AC3E}">
        <p14:creationId xmlns:p14="http://schemas.microsoft.com/office/powerpoint/2010/main" val="153200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520CB8FC-4971-4077-A237-C3DF1FDB47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90FDA-CB25-C967-6487-9266DAC3F644}"/>
              </a:ext>
            </a:extLst>
          </p:cNvPr>
          <p:cNvSpPr>
            <a:spLocks noGrp="1"/>
          </p:cNvSpPr>
          <p:nvPr>
            <p:ph type="sldNum" sz="quarter" idx="12"/>
          </p:nvPr>
        </p:nvSpPr>
        <p:spPr/>
        <p:txBody>
          <a:bodyPr/>
          <a:lstStyle/>
          <a:p>
            <a:fld id="{B700715A-75CD-0942-A2C0-E097070BAE3D}" type="slidenum">
              <a:rPr lang="en-US" smtClean="0"/>
              <a:pPr/>
              <a:t>23</a:t>
            </a:fld>
            <a:endParaRPr lang="en-US"/>
          </a:p>
        </p:txBody>
      </p:sp>
      <p:sp>
        <p:nvSpPr>
          <p:cNvPr id="9" name="Title 8">
            <a:extLst>
              <a:ext uri="{FF2B5EF4-FFF2-40B4-BE49-F238E27FC236}">
                <a16:creationId xmlns:a16="http://schemas.microsoft.com/office/drawing/2014/main" id="{405AF9BB-B454-7C93-4662-B435E7B7CB18}"/>
              </a:ext>
            </a:extLst>
          </p:cNvPr>
          <p:cNvSpPr>
            <a:spLocks noGrp="1"/>
          </p:cNvSpPr>
          <p:nvPr>
            <p:ph type="title"/>
          </p:nvPr>
        </p:nvSpPr>
        <p:spPr>
          <a:xfrm>
            <a:off x="479426" y="488466"/>
            <a:ext cx="6805976" cy="651222"/>
          </a:xfrm>
          <a:effectLst>
            <a:outerShdw dist="127000" dir="2700000" algn="tl" rotWithShape="0">
              <a:schemeClr val="accent3"/>
            </a:outerShdw>
          </a:effectLst>
        </p:spPr>
        <p:txBody>
          <a:bodyPr/>
          <a:lstStyle/>
          <a:p>
            <a:r>
              <a:rPr lang="en-GB"/>
              <a:t>Take your learning into the world </a:t>
            </a:r>
          </a:p>
        </p:txBody>
      </p:sp>
      <p:sp>
        <p:nvSpPr>
          <p:cNvPr id="3" name="Rounded Rectangle 2">
            <a:extLst>
              <a:ext uri="{FF2B5EF4-FFF2-40B4-BE49-F238E27FC236}">
                <a16:creationId xmlns:a16="http://schemas.microsoft.com/office/drawing/2014/main" id="{759A7807-D295-8D02-14A7-B4AFF72D229C}"/>
              </a:ext>
            </a:extLst>
          </p:cNvPr>
          <p:cNvSpPr/>
          <p:nvPr/>
        </p:nvSpPr>
        <p:spPr>
          <a:xfrm>
            <a:off x="479425"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Take action</a:t>
            </a:r>
            <a:endParaRPr lang="en-GB" sz="2000" b="1">
              <a:solidFill>
                <a:schemeClr val="accent1"/>
              </a:solidFill>
              <a:cs typeface="Arial"/>
            </a:endParaRPr>
          </a:p>
          <a:p>
            <a:pPr>
              <a:spcBef>
                <a:spcPts val="600"/>
              </a:spcBef>
            </a:pPr>
            <a:r>
              <a:rPr lang="en-GB" sz="1600">
                <a:solidFill>
                  <a:schemeClr val="tx1"/>
                </a:solidFill>
                <a:cs typeface="Arial"/>
              </a:rPr>
              <a:t>Take climate action by setting up a club, running a campaign, or organising a fundraiser for climate justice. </a:t>
            </a:r>
          </a:p>
          <a:p>
            <a:pPr>
              <a:spcBef>
                <a:spcPts val="600"/>
              </a:spcBef>
            </a:pPr>
            <a:r>
              <a:rPr lang="en-GB" sz="1600">
                <a:solidFill>
                  <a:schemeClr val="tx1"/>
                </a:solidFill>
                <a:ea typeface="+mn-lt"/>
                <a:cs typeface="+mn-lt"/>
              </a:rPr>
              <a:t>Earth Day 2026 is on April 22nd. Make plans to celebrate it in your school e.g. you could make Earth Day pledges for how you will help protect the planet.</a:t>
            </a:r>
            <a:endParaRPr lang="en-GB">
              <a:solidFill>
                <a:schemeClr val="tx1"/>
              </a:solidFill>
              <a:cs typeface="Arial"/>
            </a:endParaRPr>
          </a:p>
          <a:p>
            <a:pPr>
              <a:spcBef>
                <a:spcPts val="600"/>
              </a:spcBef>
            </a:pPr>
            <a:endParaRPr lang="en-GB" sz="1600">
              <a:solidFill>
                <a:schemeClr val="tx1"/>
              </a:solidFill>
              <a:latin typeface="+mj-lt"/>
              <a:cs typeface="Arial" panose="020B0604020202020204"/>
            </a:endParaRPr>
          </a:p>
        </p:txBody>
      </p:sp>
      <p:sp>
        <p:nvSpPr>
          <p:cNvPr id="4" name="Rounded Rectangle 3">
            <a:extLst>
              <a:ext uri="{FF2B5EF4-FFF2-40B4-BE49-F238E27FC236}">
                <a16:creationId xmlns:a16="http://schemas.microsoft.com/office/drawing/2014/main" id="{F9829731-ABB2-2C69-D83E-E71A36D33DC8}"/>
              </a:ext>
            </a:extLst>
          </p:cNvPr>
          <p:cNvSpPr/>
          <p:nvPr/>
        </p:nvSpPr>
        <p:spPr>
          <a:xfrm>
            <a:off x="4379698"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Get creative</a:t>
            </a:r>
          </a:p>
          <a:p>
            <a:pPr>
              <a:spcBef>
                <a:spcPts val="600"/>
              </a:spcBef>
            </a:pPr>
            <a:r>
              <a:rPr lang="en-GB" sz="1600">
                <a:solidFill>
                  <a:schemeClr val="tx1"/>
                </a:solidFill>
              </a:rPr>
              <a:t>Create a wall display to share how children’s rights are impacted by climate change.</a:t>
            </a:r>
          </a:p>
          <a:p>
            <a:pPr>
              <a:spcBef>
                <a:spcPts val="600"/>
              </a:spcBef>
            </a:pPr>
            <a:r>
              <a:rPr lang="en-GB" sz="1600">
                <a:solidFill>
                  <a:schemeClr val="tx1"/>
                </a:solidFill>
                <a:ea typeface="+mn-lt"/>
                <a:cs typeface="+mn-lt"/>
              </a:rPr>
              <a:t>You</a:t>
            </a:r>
            <a:r>
              <a:rPr lang="en-GB" sz="1600">
                <a:solidFill>
                  <a:schemeClr val="tx1"/>
                </a:solidFill>
              </a:rPr>
              <a:t> might want to use</a:t>
            </a:r>
            <a:r>
              <a:rPr lang="en-GB" sz="1600">
                <a:solidFill>
                  <a:schemeClr val="tx1"/>
                </a:solidFill>
                <a:ea typeface="+mn-lt"/>
                <a:cs typeface="+mn-lt"/>
              </a:rPr>
              <a:t> recycled materials collected</a:t>
            </a:r>
            <a:r>
              <a:rPr lang="en-GB" sz="1600">
                <a:solidFill>
                  <a:schemeClr val="tx1"/>
                </a:solidFill>
              </a:rPr>
              <a:t> from home, such as cardboard boxes and bottle lids, or ask everyone to decorate an outline of the earth. </a:t>
            </a:r>
            <a:endParaRPr lang="en-GB" sz="1600">
              <a:solidFill>
                <a:schemeClr val="tx1"/>
              </a:solidFill>
              <a:cs typeface="Arial"/>
            </a:endParaRPr>
          </a:p>
          <a:p>
            <a:pPr>
              <a:spcBef>
                <a:spcPts val="600"/>
              </a:spcBef>
            </a:pPr>
            <a:endParaRPr lang="en-GB" sz="1600">
              <a:solidFill>
                <a:schemeClr val="tx1"/>
              </a:solidFill>
              <a:latin typeface="+mj-lt"/>
              <a:cs typeface="Arial"/>
            </a:endParaRPr>
          </a:p>
          <a:p>
            <a:pPr>
              <a:spcBef>
                <a:spcPts val="600"/>
              </a:spcBef>
            </a:pPr>
            <a:endParaRPr lang="en-GB" sz="1600">
              <a:solidFill>
                <a:schemeClr val="tx1"/>
              </a:solidFill>
              <a:latin typeface="+mj-lt"/>
              <a:cs typeface="Arial"/>
            </a:endParaRPr>
          </a:p>
        </p:txBody>
      </p:sp>
      <p:sp>
        <p:nvSpPr>
          <p:cNvPr id="5" name="Rounded Rectangle 4">
            <a:extLst>
              <a:ext uri="{FF2B5EF4-FFF2-40B4-BE49-F238E27FC236}">
                <a16:creationId xmlns:a16="http://schemas.microsoft.com/office/drawing/2014/main" id="{E2C39120-614B-83AB-9C71-9E04E9243C20}"/>
              </a:ext>
            </a:extLst>
          </p:cNvPr>
          <p:cNvSpPr/>
          <p:nvPr/>
        </p:nvSpPr>
        <p:spPr>
          <a:xfrm>
            <a:off x="8279971"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Add to your passport</a:t>
            </a:r>
          </a:p>
          <a:p>
            <a:pPr>
              <a:spcBef>
                <a:spcPts val="600"/>
              </a:spcBef>
            </a:pPr>
            <a:r>
              <a:rPr lang="en-GB" sz="1600">
                <a:solidFill>
                  <a:schemeClr val="tx1"/>
                </a:solidFill>
              </a:rPr>
              <a:t>Create a page on Mozambique in your Rights Around the World passport… </a:t>
            </a:r>
          </a:p>
          <a:p>
            <a:pPr>
              <a:spcBef>
                <a:spcPts val="600"/>
              </a:spcBef>
            </a:pPr>
            <a:r>
              <a:rPr lang="en-GB" sz="1600">
                <a:solidFill>
                  <a:schemeClr val="tx1"/>
                </a:solidFill>
              </a:rPr>
              <a:t>Include a fact file on the case study and any actions you took as a result of your learning. </a:t>
            </a:r>
            <a:endParaRPr lang="en-GB" sz="1600">
              <a:solidFill>
                <a:schemeClr val="tx1"/>
              </a:solidFill>
              <a:cs typeface="Arial"/>
            </a:endParaRPr>
          </a:p>
          <a:p>
            <a:pPr>
              <a:spcBef>
                <a:spcPts val="600"/>
              </a:spcBef>
            </a:pPr>
            <a:endParaRPr lang="en-GB" sz="1600">
              <a:solidFill>
                <a:schemeClr val="tx1"/>
              </a:solidFill>
              <a:latin typeface="+mj-lt"/>
            </a:endParaRPr>
          </a:p>
        </p:txBody>
      </p:sp>
      <p:grpSp>
        <p:nvGrpSpPr>
          <p:cNvPr id="18" name="Group 17">
            <a:extLst>
              <a:ext uri="{FF2B5EF4-FFF2-40B4-BE49-F238E27FC236}">
                <a16:creationId xmlns:a16="http://schemas.microsoft.com/office/drawing/2014/main" id="{A0757428-930F-0FC9-1EC0-6C7B1F953B1C}"/>
              </a:ext>
            </a:extLst>
          </p:cNvPr>
          <p:cNvGrpSpPr/>
          <p:nvPr/>
        </p:nvGrpSpPr>
        <p:grpSpPr>
          <a:xfrm>
            <a:off x="4558128" y="2059915"/>
            <a:ext cx="625260" cy="871948"/>
            <a:chOff x="3679514" y="4805659"/>
            <a:chExt cx="860545" cy="1200067"/>
          </a:xfrm>
        </p:grpSpPr>
        <p:sp>
          <p:nvSpPr>
            <p:cNvPr id="19" name="Freeform 18">
              <a:extLst>
                <a:ext uri="{FF2B5EF4-FFF2-40B4-BE49-F238E27FC236}">
                  <a16:creationId xmlns:a16="http://schemas.microsoft.com/office/drawing/2014/main" id="{D1401D14-C159-30C6-874A-979553FED977}"/>
                </a:ext>
              </a:extLst>
            </p:cNvPr>
            <p:cNvSpPr/>
            <p:nvPr userDrawn="1"/>
          </p:nvSpPr>
          <p:spPr>
            <a:xfrm>
              <a:off x="3740074" y="4847495"/>
              <a:ext cx="799985" cy="1158231"/>
            </a:xfrm>
            <a:custGeom>
              <a:avLst/>
              <a:gdLst>
                <a:gd name="connsiteX0" fmla="*/ 286858 w 799985"/>
                <a:gd name="connsiteY0" fmla="*/ 1063216 h 1158231"/>
                <a:gd name="connsiteX1" fmla="*/ 515020 w 799985"/>
                <a:gd name="connsiteY1" fmla="*/ 1063216 h 1158231"/>
                <a:gd name="connsiteX2" fmla="*/ 515966 w 799985"/>
                <a:gd name="connsiteY2" fmla="*/ 1063216 h 1158231"/>
                <a:gd name="connsiteX3" fmla="*/ 483778 w 799985"/>
                <a:gd name="connsiteY3" fmla="*/ 1124025 h 1158231"/>
                <a:gd name="connsiteX4" fmla="*/ 401412 w 799985"/>
                <a:gd name="connsiteY4" fmla="*/ 1158231 h 1158231"/>
                <a:gd name="connsiteX5" fmla="*/ 319047 w 799985"/>
                <a:gd name="connsiteY5" fmla="*/ 1124025 h 1158231"/>
                <a:gd name="connsiteX6" fmla="*/ 286858 w 799985"/>
                <a:gd name="connsiteY6" fmla="*/ 1063216 h 1158231"/>
                <a:gd name="connsiteX7" fmla="*/ 239522 w 799985"/>
                <a:gd name="connsiteY7" fmla="*/ 932095 h 1158231"/>
                <a:gd name="connsiteX8" fmla="*/ 560463 w 799985"/>
                <a:gd name="connsiteY8" fmla="*/ 932095 h 1158231"/>
                <a:gd name="connsiteX9" fmla="*/ 588864 w 799985"/>
                <a:gd name="connsiteY9" fmla="*/ 944447 h 1158231"/>
                <a:gd name="connsiteX10" fmla="*/ 601172 w 799985"/>
                <a:gd name="connsiteY10" fmla="*/ 972952 h 1158231"/>
                <a:gd name="connsiteX11" fmla="*/ 588864 w 799985"/>
                <a:gd name="connsiteY11" fmla="*/ 1001456 h 1158231"/>
                <a:gd name="connsiteX12" fmla="*/ 560463 w 799985"/>
                <a:gd name="connsiteY12" fmla="*/ 1013808 h 1158231"/>
                <a:gd name="connsiteX13" fmla="*/ 239522 w 799985"/>
                <a:gd name="connsiteY13" fmla="*/ 1013808 h 1158231"/>
                <a:gd name="connsiteX14" fmla="*/ 211120 w 799985"/>
                <a:gd name="connsiteY14" fmla="*/ 1001456 h 1158231"/>
                <a:gd name="connsiteX15" fmla="*/ 198813 w 799985"/>
                <a:gd name="connsiteY15" fmla="*/ 972952 h 1158231"/>
                <a:gd name="connsiteX16" fmla="*/ 210173 w 799985"/>
                <a:gd name="connsiteY16" fmla="*/ 944447 h 1158231"/>
                <a:gd name="connsiteX17" fmla="*/ 211120 w 799985"/>
                <a:gd name="connsiteY17" fmla="*/ 944447 h 1158231"/>
                <a:gd name="connsiteX18" fmla="*/ 239522 w 799985"/>
                <a:gd name="connsiteY18" fmla="*/ 932095 h 1158231"/>
                <a:gd name="connsiteX19" fmla="*/ 239522 w 799985"/>
                <a:gd name="connsiteY19" fmla="*/ 805726 h 1158231"/>
                <a:gd name="connsiteX20" fmla="*/ 560463 w 799985"/>
                <a:gd name="connsiteY20" fmla="*/ 805726 h 1158231"/>
                <a:gd name="connsiteX21" fmla="*/ 588864 w 799985"/>
                <a:gd name="connsiteY21" fmla="*/ 818078 h 1158231"/>
                <a:gd name="connsiteX22" fmla="*/ 601172 w 799985"/>
                <a:gd name="connsiteY22" fmla="*/ 846582 h 1158231"/>
                <a:gd name="connsiteX23" fmla="*/ 588864 w 799985"/>
                <a:gd name="connsiteY23" fmla="*/ 875086 h 1158231"/>
                <a:gd name="connsiteX24" fmla="*/ 560463 w 799985"/>
                <a:gd name="connsiteY24" fmla="*/ 887438 h 1158231"/>
                <a:gd name="connsiteX25" fmla="*/ 239522 w 799985"/>
                <a:gd name="connsiteY25" fmla="*/ 887438 h 1158231"/>
                <a:gd name="connsiteX26" fmla="*/ 211120 w 799985"/>
                <a:gd name="connsiteY26" fmla="*/ 875086 h 1158231"/>
                <a:gd name="connsiteX27" fmla="*/ 198813 w 799985"/>
                <a:gd name="connsiteY27" fmla="*/ 846582 h 1158231"/>
                <a:gd name="connsiteX28" fmla="*/ 211120 w 799985"/>
                <a:gd name="connsiteY28" fmla="*/ 818078 h 1158231"/>
                <a:gd name="connsiteX29" fmla="*/ 239522 w 799985"/>
                <a:gd name="connsiteY29" fmla="*/ 805726 h 1158231"/>
                <a:gd name="connsiteX30" fmla="*/ 534064 w 799985"/>
                <a:gd name="connsiteY30" fmla="*/ 553400 h 1158231"/>
                <a:gd name="connsiteX31" fmla="*/ 515590 w 799985"/>
                <a:gd name="connsiteY31" fmla="*/ 575790 h 1158231"/>
                <a:gd name="connsiteX32" fmla="*/ 528274 w 799985"/>
                <a:gd name="connsiteY32" fmla="*/ 575790 h 1158231"/>
                <a:gd name="connsiteX33" fmla="*/ 534901 w 799985"/>
                <a:gd name="connsiteY33" fmla="*/ 556787 h 1158231"/>
                <a:gd name="connsiteX34" fmla="*/ 597150 w 799985"/>
                <a:gd name="connsiteY34" fmla="*/ 326056 h 1158231"/>
                <a:gd name="connsiteX35" fmla="*/ 599923 w 799985"/>
                <a:gd name="connsiteY35" fmla="*/ 353562 h 1158231"/>
                <a:gd name="connsiteX36" fmla="*/ 601172 w 799985"/>
                <a:gd name="connsiteY36" fmla="*/ 352505 h 1158231"/>
                <a:gd name="connsiteX37" fmla="*/ 606852 w 799985"/>
                <a:gd name="connsiteY37" fmla="*/ 333502 h 1158231"/>
                <a:gd name="connsiteX38" fmla="*/ 399519 w 799985"/>
                <a:gd name="connsiteY38" fmla="*/ 0 h 1158231"/>
                <a:gd name="connsiteX39" fmla="*/ 400466 w 799985"/>
                <a:gd name="connsiteY39" fmla="*/ 0 h 1158231"/>
                <a:gd name="connsiteX40" fmla="*/ 682590 w 799985"/>
                <a:gd name="connsiteY40" fmla="*/ 117818 h 1158231"/>
                <a:gd name="connsiteX41" fmla="*/ 799985 w 799985"/>
                <a:gd name="connsiteY41" fmla="*/ 400963 h 1158231"/>
                <a:gd name="connsiteX42" fmla="*/ 741287 w 799985"/>
                <a:gd name="connsiteY42" fmla="*/ 608095 h 1158231"/>
                <a:gd name="connsiteX43" fmla="*/ 593598 w 799985"/>
                <a:gd name="connsiteY43" fmla="*/ 761069 h 1158231"/>
                <a:gd name="connsiteX44" fmla="*/ 206387 w 799985"/>
                <a:gd name="connsiteY44" fmla="*/ 761069 h 1158231"/>
                <a:gd name="connsiteX45" fmla="*/ 58697 w 799985"/>
                <a:gd name="connsiteY45" fmla="*/ 608095 h 1158231"/>
                <a:gd name="connsiteX46" fmla="*/ 0 w 799985"/>
                <a:gd name="connsiteY46" fmla="*/ 400963 h 1158231"/>
                <a:gd name="connsiteX47" fmla="*/ 117394 w 799985"/>
                <a:gd name="connsiteY47" fmla="*/ 117818 h 1158231"/>
                <a:gd name="connsiteX48" fmla="*/ 399519 w 799985"/>
                <a:gd name="connsiteY48" fmla="*/ 0 h 11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9985" h="1158231">
                  <a:moveTo>
                    <a:pt x="286858" y="1063216"/>
                  </a:moveTo>
                  <a:lnTo>
                    <a:pt x="515020" y="1063216"/>
                  </a:lnTo>
                  <a:lnTo>
                    <a:pt x="515966" y="1063216"/>
                  </a:lnTo>
                  <a:cubicBezTo>
                    <a:pt x="511233" y="1086970"/>
                    <a:pt x="499872" y="1107873"/>
                    <a:pt x="483778" y="1124025"/>
                  </a:cubicBezTo>
                  <a:cubicBezTo>
                    <a:pt x="462950" y="1144929"/>
                    <a:pt x="433601" y="1158231"/>
                    <a:pt x="401412" y="1158231"/>
                  </a:cubicBezTo>
                  <a:cubicBezTo>
                    <a:pt x="369224" y="1158231"/>
                    <a:pt x="339875" y="1144929"/>
                    <a:pt x="319047" y="1124025"/>
                  </a:cubicBezTo>
                  <a:cubicBezTo>
                    <a:pt x="302953" y="1107873"/>
                    <a:pt x="291592" y="1086970"/>
                    <a:pt x="286858" y="1063216"/>
                  </a:cubicBezTo>
                  <a:close/>
                  <a:moveTo>
                    <a:pt x="239522" y="932095"/>
                  </a:moveTo>
                  <a:lnTo>
                    <a:pt x="560463" y="932095"/>
                  </a:lnTo>
                  <a:cubicBezTo>
                    <a:pt x="571823" y="932095"/>
                    <a:pt x="581291" y="936846"/>
                    <a:pt x="588864" y="944447"/>
                  </a:cubicBezTo>
                  <a:cubicBezTo>
                    <a:pt x="596438" y="951098"/>
                    <a:pt x="601172" y="962500"/>
                    <a:pt x="601172" y="972952"/>
                  </a:cubicBezTo>
                  <a:cubicBezTo>
                    <a:pt x="601172" y="983403"/>
                    <a:pt x="596438" y="993855"/>
                    <a:pt x="588864" y="1001456"/>
                  </a:cubicBezTo>
                  <a:cubicBezTo>
                    <a:pt x="582237" y="1009057"/>
                    <a:pt x="571823" y="1013808"/>
                    <a:pt x="560463" y="1013808"/>
                  </a:cubicBezTo>
                  <a:lnTo>
                    <a:pt x="239522" y="1013808"/>
                  </a:lnTo>
                  <a:cubicBezTo>
                    <a:pt x="229108" y="1013808"/>
                    <a:pt x="218694" y="1009057"/>
                    <a:pt x="211120" y="1001456"/>
                  </a:cubicBezTo>
                  <a:cubicBezTo>
                    <a:pt x="203546" y="994805"/>
                    <a:pt x="198813" y="983403"/>
                    <a:pt x="198813" y="972952"/>
                  </a:cubicBezTo>
                  <a:cubicBezTo>
                    <a:pt x="198813" y="962500"/>
                    <a:pt x="203546" y="952999"/>
                    <a:pt x="210173" y="944447"/>
                  </a:cubicBezTo>
                  <a:lnTo>
                    <a:pt x="211120" y="944447"/>
                  </a:lnTo>
                  <a:cubicBezTo>
                    <a:pt x="217747" y="936846"/>
                    <a:pt x="228161" y="932095"/>
                    <a:pt x="239522" y="932095"/>
                  </a:cubicBezTo>
                  <a:close/>
                  <a:moveTo>
                    <a:pt x="239522" y="805726"/>
                  </a:moveTo>
                  <a:lnTo>
                    <a:pt x="560463" y="805726"/>
                  </a:lnTo>
                  <a:cubicBezTo>
                    <a:pt x="570877" y="805726"/>
                    <a:pt x="581291" y="810476"/>
                    <a:pt x="588864" y="818078"/>
                  </a:cubicBezTo>
                  <a:cubicBezTo>
                    <a:pt x="596438" y="824729"/>
                    <a:pt x="601172" y="836130"/>
                    <a:pt x="601172" y="846582"/>
                  </a:cubicBezTo>
                  <a:cubicBezTo>
                    <a:pt x="601172" y="857034"/>
                    <a:pt x="596438" y="867485"/>
                    <a:pt x="588864" y="875086"/>
                  </a:cubicBezTo>
                  <a:cubicBezTo>
                    <a:pt x="582237" y="882688"/>
                    <a:pt x="571823" y="887438"/>
                    <a:pt x="560463" y="887438"/>
                  </a:cubicBezTo>
                  <a:lnTo>
                    <a:pt x="239522" y="887438"/>
                  </a:lnTo>
                  <a:cubicBezTo>
                    <a:pt x="229108" y="887438"/>
                    <a:pt x="218694" y="882688"/>
                    <a:pt x="211120" y="875086"/>
                  </a:cubicBezTo>
                  <a:cubicBezTo>
                    <a:pt x="203546" y="868435"/>
                    <a:pt x="198813" y="857034"/>
                    <a:pt x="198813" y="846582"/>
                  </a:cubicBezTo>
                  <a:cubicBezTo>
                    <a:pt x="198813" y="836130"/>
                    <a:pt x="203546" y="825679"/>
                    <a:pt x="211120" y="818078"/>
                  </a:cubicBezTo>
                  <a:cubicBezTo>
                    <a:pt x="217747" y="810476"/>
                    <a:pt x="228161" y="805726"/>
                    <a:pt x="239522" y="805726"/>
                  </a:cubicBezTo>
                  <a:close/>
                  <a:moveTo>
                    <a:pt x="534064" y="553400"/>
                  </a:moveTo>
                  <a:lnTo>
                    <a:pt x="515590" y="575790"/>
                  </a:lnTo>
                  <a:lnTo>
                    <a:pt x="528274" y="575790"/>
                  </a:lnTo>
                  <a:cubicBezTo>
                    <a:pt x="534901" y="571039"/>
                    <a:pt x="536794" y="564388"/>
                    <a:pt x="534901" y="556787"/>
                  </a:cubicBezTo>
                  <a:close/>
                  <a:moveTo>
                    <a:pt x="597150" y="326056"/>
                  </a:moveTo>
                  <a:lnTo>
                    <a:pt x="599923" y="353562"/>
                  </a:lnTo>
                  <a:lnTo>
                    <a:pt x="601172" y="352505"/>
                  </a:lnTo>
                  <a:cubicBezTo>
                    <a:pt x="606852" y="347754"/>
                    <a:pt x="609692" y="340153"/>
                    <a:pt x="606852" y="333502"/>
                  </a:cubicBezTo>
                  <a:close/>
                  <a:moveTo>
                    <a:pt x="399519" y="0"/>
                  </a:moveTo>
                  <a:cubicBezTo>
                    <a:pt x="399519" y="0"/>
                    <a:pt x="400466" y="0"/>
                    <a:pt x="400466" y="0"/>
                  </a:cubicBezTo>
                  <a:cubicBezTo>
                    <a:pt x="510286" y="0"/>
                    <a:pt x="610639" y="45607"/>
                    <a:pt x="682590" y="117818"/>
                  </a:cubicBezTo>
                  <a:cubicBezTo>
                    <a:pt x="755488" y="190030"/>
                    <a:pt x="799985" y="290745"/>
                    <a:pt x="799985" y="400963"/>
                  </a:cubicBezTo>
                  <a:cubicBezTo>
                    <a:pt x="799985" y="480775"/>
                    <a:pt x="778210" y="549186"/>
                    <a:pt x="741287" y="608095"/>
                  </a:cubicBezTo>
                  <a:cubicBezTo>
                    <a:pt x="704365" y="666054"/>
                    <a:pt x="653242" y="716412"/>
                    <a:pt x="593598" y="761069"/>
                  </a:cubicBezTo>
                  <a:lnTo>
                    <a:pt x="206387" y="761069"/>
                  </a:lnTo>
                  <a:cubicBezTo>
                    <a:pt x="145796" y="716412"/>
                    <a:pt x="94673" y="666054"/>
                    <a:pt x="58697" y="608095"/>
                  </a:cubicBezTo>
                  <a:cubicBezTo>
                    <a:pt x="21775" y="548236"/>
                    <a:pt x="0" y="480775"/>
                    <a:pt x="0" y="400963"/>
                  </a:cubicBezTo>
                  <a:cubicBezTo>
                    <a:pt x="0" y="290745"/>
                    <a:pt x="45443" y="190030"/>
                    <a:pt x="117394" y="117818"/>
                  </a:cubicBezTo>
                  <a:cubicBezTo>
                    <a:pt x="189345" y="44657"/>
                    <a:pt x="289699" y="0"/>
                    <a:pt x="399519" y="0"/>
                  </a:cubicBezTo>
                  <a:close/>
                </a:path>
              </a:pathLst>
            </a:custGeom>
            <a:solidFill>
              <a:schemeClr val="accent4"/>
            </a:solidFill>
            <a:ln w="9438" cap="flat">
              <a:noFill/>
              <a:prstDash val="solid"/>
              <a:miter/>
            </a:ln>
          </p:spPr>
          <p:txBody>
            <a:bodyPr rtlCol="0" anchor="ctr"/>
            <a:lstStyle/>
            <a:p>
              <a:endParaRPr lang="en-GB"/>
            </a:p>
          </p:txBody>
        </p:sp>
        <p:sp>
          <p:nvSpPr>
            <p:cNvPr id="20" name="Graphic 199">
              <a:extLst>
                <a:ext uri="{FF2B5EF4-FFF2-40B4-BE49-F238E27FC236}">
                  <a16:creationId xmlns:a16="http://schemas.microsoft.com/office/drawing/2014/main" id="{79854AD0-FD1D-AD4D-2D16-812A3BF65C79}"/>
                </a:ext>
              </a:extLst>
            </p:cNvPr>
            <p:cNvSpPr/>
            <p:nvPr/>
          </p:nvSpPr>
          <p:spPr>
            <a:xfrm>
              <a:off x="3679514" y="4805659"/>
              <a:ext cx="799984" cy="1158230"/>
            </a:xfrm>
            <a:custGeom>
              <a:avLst/>
              <a:gdLst>
                <a:gd name="connsiteX0" fmla="*/ 515020 w 799984"/>
                <a:gd name="connsiteY0" fmla="*/ 1063216 h 1158230"/>
                <a:gd name="connsiteX1" fmla="*/ 286858 w 799984"/>
                <a:gd name="connsiteY1" fmla="*/ 1063216 h 1158230"/>
                <a:gd name="connsiteX2" fmla="*/ 319047 w 799984"/>
                <a:gd name="connsiteY2" fmla="*/ 1124025 h 1158230"/>
                <a:gd name="connsiteX3" fmla="*/ 401412 w 799984"/>
                <a:gd name="connsiteY3" fmla="*/ 1158231 h 1158230"/>
                <a:gd name="connsiteX4" fmla="*/ 483778 w 799984"/>
                <a:gd name="connsiteY4" fmla="*/ 1124025 h 1158230"/>
                <a:gd name="connsiteX5" fmla="*/ 515966 w 799984"/>
                <a:gd name="connsiteY5" fmla="*/ 1063216 h 1158230"/>
                <a:gd name="connsiteX6" fmla="*/ 515966 w 799984"/>
                <a:gd name="connsiteY6" fmla="*/ 1063216 h 1158230"/>
                <a:gd name="connsiteX7" fmla="*/ 560463 w 799984"/>
                <a:gd name="connsiteY7" fmla="*/ 932095 h 1158230"/>
                <a:gd name="connsiteX8" fmla="*/ 239522 w 799984"/>
                <a:gd name="connsiteY8" fmla="*/ 932095 h 1158230"/>
                <a:gd name="connsiteX9" fmla="*/ 211120 w 799984"/>
                <a:gd name="connsiteY9" fmla="*/ 944447 h 1158230"/>
                <a:gd name="connsiteX10" fmla="*/ 210173 w 799984"/>
                <a:gd name="connsiteY10" fmla="*/ 944447 h 1158230"/>
                <a:gd name="connsiteX11" fmla="*/ 198813 w 799984"/>
                <a:gd name="connsiteY11" fmla="*/ 972952 h 1158230"/>
                <a:gd name="connsiteX12" fmla="*/ 211120 w 799984"/>
                <a:gd name="connsiteY12" fmla="*/ 1001456 h 1158230"/>
                <a:gd name="connsiteX13" fmla="*/ 239522 w 799984"/>
                <a:gd name="connsiteY13" fmla="*/ 1013808 h 1158230"/>
                <a:gd name="connsiteX14" fmla="*/ 560463 w 799984"/>
                <a:gd name="connsiteY14" fmla="*/ 1013808 h 1158230"/>
                <a:gd name="connsiteX15" fmla="*/ 588864 w 799984"/>
                <a:gd name="connsiteY15" fmla="*/ 1001456 h 1158230"/>
                <a:gd name="connsiteX16" fmla="*/ 601172 w 799984"/>
                <a:gd name="connsiteY16" fmla="*/ 972952 h 1158230"/>
                <a:gd name="connsiteX17" fmla="*/ 588864 w 799984"/>
                <a:gd name="connsiteY17" fmla="*/ 944447 h 1158230"/>
                <a:gd name="connsiteX18" fmla="*/ 588864 w 799984"/>
                <a:gd name="connsiteY18" fmla="*/ 944447 h 1158230"/>
                <a:gd name="connsiteX19" fmla="*/ 560463 w 799984"/>
                <a:gd name="connsiteY19" fmla="*/ 932095 h 1158230"/>
                <a:gd name="connsiteX20" fmla="*/ 560463 w 799984"/>
                <a:gd name="connsiteY20" fmla="*/ 932095 h 1158230"/>
                <a:gd name="connsiteX21" fmla="*/ 560463 w 799984"/>
                <a:gd name="connsiteY21" fmla="*/ 805726 h 1158230"/>
                <a:gd name="connsiteX22" fmla="*/ 239522 w 799984"/>
                <a:gd name="connsiteY22" fmla="*/ 805726 h 1158230"/>
                <a:gd name="connsiteX23" fmla="*/ 211120 w 799984"/>
                <a:gd name="connsiteY23" fmla="*/ 818078 h 1158230"/>
                <a:gd name="connsiteX24" fmla="*/ 198813 w 799984"/>
                <a:gd name="connsiteY24" fmla="*/ 846582 h 1158230"/>
                <a:gd name="connsiteX25" fmla="*/ 211120 w 799984"/>
                <a:gd name="connsiteY25" fmla="*/ 875086 h 1158230"/>
                <a:gd name="connsiteX26" fmla="*/ 239522 w 799984"/>
                <a:gd name="connsiteY26" fmla="*/ 887438 h 1158230"/>
                <a:gd name="connsiteX27" fmla="*/ 560463 w 799984"/>
                <a:gd name="connsiteY27" fmla="*/ 887438 h 1158230"/>
                <a:gd name="connsiteX28" fmla="*/ 588864 w 799984"/>
                <a:gd name="connsiteY28" fmla="*/ 875086 h 1158230"/>
                <a:gd name="connsiteX29" fmla="*/ 601172 w 799984"/>
                <a:gd name="connsiteY29" fmla="*/ 846582 h 1158230"/>
                <a:gd name="connsiteX30" fmla="*/ 588864 w 799984"/>
                <a:gd name="connsiteY30" fmla="*/ 818078 h 1158230"/>
                <a:gd name="connsiteX31" fmla="*/ 560463 w 799984"/>
                <a:gd name="connsiteY31" fmla="*/ 805726 h 1158230"/>
                <a:gd name="connsiteX32" fmla="*/ 399519 w 799984"/>
                <a:gd name="connsiteY32" fmla="*/ 0 h 1158230"/>
                <a:gd name="connsiteX33" fmla="*/ 117394 w 799984"/>
                <a:gd name="connsiteY33" fmla="*/ 117818 h 1158230"/>
                <a:gd name="connsiteX34" fmla="*/ 0 w 799984"/>
                <a:gd name="connsiteY34" fmla="*/ 400963 h 1158230"/>
                <a:gd name="connsiteX35" fmla="*/ 0 w 799984"/>
                <a:gd name="connsiteY35" fmla="*/ 400963 h 1158230"/>
                <a:gd name="connsiteX36" fmla="*/ 0 w 799984"/>
                <a:gd name="connsiteY36" fmla="*/ 400963 h 1158230"/>
                <a:gd name="connsiteX37" fmla="*/ 58697 w 799984"/>
                <a:gd name="connsiteY37" fmla="*/ 608095 h 1158230"/>
                <a:gd name="connsiteX38" fmla="*/ 206387 w 799984"/>
                <a:gd name="connsiteY38" fmla="*/ 761069 h 1158230"/>
                <a:gd name="connsiteX39" fmla="*/ 593598 w 799984"/>
                <a:gd name="connsiteY39" fmla="*/ 761069 h 1158230"/>
                <a:gd name="connsiteX40" fmla="*/ 741287 w 799984"/>
                <a:gd name="connsiteY40" fmla="*/ 608095 h 1158230"/>
                <a:gd name="connsiteX41" fmla="*/ 799985 w 799984"/>
                <a:gd name="connsiteY41" fmla="*/ 400963 h 1158230"/>
                <a:gd name="connsiteX42" fmla="*/ 799985 w 799984"/>
                <a:gd name="connsiteY42" fmla="*/ 400963 h 1158230"/>
                <a:gd name="connsiteX43" fmla="*/ 799985 w 799984"/>
                <a:gd name="connsiteY43" fmla="*/ 400963 h 1158230"/>
                <a:gd name="connsiteX44" fmla="*/ 682590 w 799984"/>
                <a:gd name="connsiteY44" fmla="*/ 117818 h 1158230"/>
                <a:gd name="connsiteX45" fmla="*/ 400466 w 799984"/>
                <a:gd name="connsiteY45" fmla="*/ 0 h 1158230"/>
                <a:gd name="connsiteX46" fmla="*/ 400466 w 799984"/>
                <a:gd name="connsiteY46" fmla="*/ 0 h 1158230"/>
                <a:gd name="connsiteX47" fmla="*/ 399519 w 799984"/>
                <a:gd name="connsiteY47" fmla="*/ 0 h 1158230"/>
                <a:gd name="connsiteX48" fmla="*/ 399519 w 799984"/>
                <a:gd name="connsiteY48" fmla="*/ 0 h 1158230"/>
                <a:gd name="connsiteX49" fmla="*/ 383425 w 799984"/>
                <a:gd name="connsiteY49" fmla="*/ 194780 h 1158230"/>
                <a:gd name="connsiteX50" fmla="*/ 400466 w 799984"/>
                <a:gd name="connsiteY50" fmla="*/ 183379 h 1158230"/>
                <a:gd name="connsiteX51" fmla="*/ 417507 w 799984"/>
                <a:gd name="connsiteY51" fmla="*/ 194780 h 1158230"/>
                <a:gd name="connsiteX52" fmla="*/ 464843 w 799984"/>
                <a:gd name="connsiteY52" fmla="*/ 311649 h 1158230"/>
                <a:gd name="connsiteX53" fmla="*/ 590758 w 799984"/>
                <a:gd name="connsiteY53" fmla="*/ 321150 h 1158230"/>
                <a:gd name="connsiteX54" fmla="*/ 606852 w 799984"/>
                <a:gd name="connsiteY54" fmla="*/ 333502 h 1158230"/>
                <a:gd name="connsiteX55" fmla="*/ 601172 w 799984"/>
                <a:gd name="connsiteY55" fmla="*/ 352505 h 1158230"/>
                <a:gd name="connsiteX56" fmla="*/ 504606 w 799984"/>
                <a:gd name="connsiteY56" fmla="*/ 434218 h 1158230"/>
                <a:gd name="connsiteX57" fmla="*/ 534901 w 799984"/>
                <a:gd name="connsiteY57" fmla="*/ 556787 h 1158230"/>
                <a:gd name="connsiteX58" fmla="*/ 528274 w 799984"/>
                <a:gd name="connsiteY58" fmla="*/ 575790 h 1158230"/>
                <a:gd name="connsiteX59" fmla="*/ 508393 w 799984"/>
                <a:gd name="connsiteY59" fmla="*/ 575790 h 1158230"/>
                <a:gd name="connsiteX60" fmla="*/ 401412 w 799984"/>
                <a:gd name="connsiteY60" fmla="*/ 509279 h 1158230"/>
                <a:gd name="connsiteX61" fmla="*/ 294432 w 799984"/>
                <a:gd name="connsiteY61" fmla="*/ 575790 h 1158230"/>
                <a:gd name="connsiteX62" fmla="*/ 274551 w 799984"/>
                <a:gd name="connsiteY62" fmla="*/ 575790 h 1158230"/>
                <a:gd name="connsiteX63" fmla="*/ 267924 w 799984"/>
                <a:gd name="connsiteY63" fmla="*/ 556787 h 1158230"/>
                <a:gd name="connsiteX64" fmla="*/ 298219 w 799984"/>
                <a:gd name="connsiteY64" fmla="*/ 434218 h 1158230"/>
                <a:gd name="connsiteX65" fmla="*/ 202600 w 799984"/>
                <a:gd name="connsiteY65" fmla="*/ 352505 h 1158230"/>
                <a:gd name="connsiteX66" fmla="*/ 196919 w 799984"/>
                <a:gd name="connsiteY66" fmla="*/ 333502 h 1158230"/>
                <a:gd name="connsiteX67" fmla="*/ 213014 w 799984"/>
                <a:gd name="connsiteY67" fmla="*/ 321150 h 1158230"/>
                <a:gd name="connsiteX68" fmla="*/ 338928 w 799984"/>
                <a:gd name="connsiteY68" fmla="*/ 311649 h 1158230"/>
                <a:gd name="connsiteX69" fmla="*/ 386265 w 799984"/>
                <a:gd name="connsiteY69" fmla="*/ 194780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9984" h="1158230">
                  <a:moveTo>
                    <a:pt x="515020" y="1063216"/>
                  </a:moveTo>
                  <a:lnTo>
                    <a:pt x="286858" y="1063216"/>
                  </a:lnTo>
                  <a:cubicBezTo>
                    <a:pt x="291592" y="1086970"/>
                    <a:pt x="302953" y="1107873"/>
                    <a:pt x="319047" y="1124025"/>
                  </a:cubicBezTo>
                  <a:cubicBezTo>
                    <a:pt x="339875" y="1144929"/>
                    <a:pt x="369224" y="1158231"/>
                    <a:pt x="401412" y="1158231"/>
                  </a:cubicBezTo>
                  <a:cubicBezTo>
                    <a:pt x="433601" y="1158231"/>
                    <a:pt x="462950" y="1144929"/>
                    <a:pt x="483778" y="1124025"/>
                  </a:cubicBezTo>
                  <a:cubicBezTo>
                    <a:pt x="499872" y="1107873"/>
                    <a:pt x="511233" y="1086970"/>
                    <a:pt x="515966" y="1063216"/>
                  </a:cubicBezTo>
                  <a:lnTo>
                    <a:pt x="515966" y="1063216"/>
                  </a:lnTo>
                  <a:close/>
                  <a:moveTo>
                    <a:pt x="560463" y="932095"/>
                  </a:moveTo>
                  <a:lnTo>
                    <a:pt x="239522" y="932095"/>
                  </a:lnTo>
                  <a:cubicBezTo>
                    <a:pt x="228161" y="932095"/>
                    <a:pt x="217747" y="936846"/>
                    <a:pt x="211120" y="944447"/>
                  </a:cubicBezTo>
                  <a:lnTo>
                    <a:pt x="210173" y="944447"/>
                  </a:lnTo>
                  <a:cubicBezTo>
                    <a:pt x="203546" y="952999"/>
                    <a:pt x="198813" y="962500"/>
                    <a:pt x="198813" y="972952"/>
                  </a:cubicBezTo>
                  <a:cubicBezTo>
                    <a:pt x="198813" y="983403"/>
                    <a:pt x="203546" y="994805"/>
                    <a:pt x="211120" y="1001456"/>
                  </a:cubicBezTo>
                  <a:cubicBezTo>
                    <a:pt x="218694" y="1009057"/>
                    <a:pt x="229108" y="1013808"/>
                    <a:pt x="239522" y="1013808"/>
                  </a:cubicBezTo>
                  <a:lnTo>
                    <a:pt x="560463" y="1013808"/>
                  </a:lnTo>
                  <a:cubicBezTo>
                    <a:pt x="571823" y="1013808"/>
                    <a:pt x="582237" y="1009057"/>
                    <a:pt x="588864" y="1001456"/>
                  </a:cubicBezTo>
                  <a:cubicBezTo>
                    <a:pt x="596438" y="993855"/>
                    <a:pt x="601172" y="983403"/>
                    <a:pt x="601172" y="972952"/>
                  </a:cubicBezTo>
                  <a:cubicBezTo>
                    <a:pt x="601172" y="962500"/>
                    <a:pt x="596438" y="951098"/>
                    <a:pt x="588864" y="944447"/>
                  </a:cubicBezTo>
                  <a:lnTo>
                    <a:pt x="588864" y="944447"/>
                  </a:lnTo>
                  <a:cubicBezTo>
                    <a:pt x="581291" y="936846"/>
                    <a:pt x="571823" y="932095"/>
                    <a:pt x="560463" y="932095"/>
                  </a:cubicBezTo>
                  <a:lnTo>
                    <a:pt x="560463" y="932095"/>
                  </a:lnTo>
                  <a:close/>
                  <a:moveTo>
                    <a:pt x="560463" y="805726"/>
                  </a:moveTo>
                  <a:lnTo>
                    <a:pt x="239522" y="805726"/>
                  </a:lnTo>
                  <a:cubicBezTo>
                    <a:pt x="228161" y="805726"/>
                    <a:pt x="217747" y="810476"/>
                    <a:pt x="211120" y="818078"/>
                  </a:cubicBezTo>
                  <a:cubicBezTo>
                    <a:pt x="203546" y="825679"/>
                    <a:pt x="198813" y="836130"/>
                    <a:pt x="198813" y="846582"/>
                  </a:cubicBezTo>
                  <a:cubicBezTo>
                    <a:pt x="198813" y="857034"/>
                    <a:pt x="203546" y="868435"/>
                    <a:pt x="211120" y="875086"/>
                  </a:cubicBezTo>
                  <a:cubicBezTo>
                    <a:pt x="218694" y="882688"/>
                    <a:pt x="229108" y="887438"/>
                    <a:pt x="239522" y="887438"/>
                  </a:cubicBezTo>
                  <a:lnTo>
                    <a:pt x="560463" y="887438"/>
                  </a:lnTo>
                  <a:cubicBezTo>
                    <a:pt x="571823" y="887438"/>
                    <a:pt x="582237" y="882688"/>
                    <a:pt x="588864" y="875086"/>
                  </a:cubicBezTo>
                  <a:cubicBezTo>
                    <a:pt x="596438" y="867485"/>
                    <a:pt x="601172" y="857034"/>
                    <a:pt x="601172" y="846582"/>
                  </a:cubicBezTo>
                  <a:cubicBezTo>
                    <a:pt x="601172" y="836130"/>
                    <a:pt x="596438" y="824729"/>
                    <a:pt x="588864" y="818078"/>
                  </a:cubicBezTo>
                  <a:cubicBezTo>
                    <a:pt x="581291" y="810476"/>
                    <a:pt x="570877" y="805726"/>
                    <a:pt x="560463" y="805726"/>
                  </a:cubicBezTo>
                  <a:close/>
                  <a:moveTo>
                    <a:pt x="399519" y="0"/>
                  </a:moveTo>
                  <a:cubicBezTo>
                    <a:pt x="289699" y="0"/>
                    <a:pt x="189345" y="44657"/>
                    <a:pt x="117394" y="117818"/>
                  </a:cubicBezTo>
                  <a:cubicBezTo>
                    <a:pt x="45443" y="190030"/>
                    <a:pt x="0" y="290745"/>
                    <a:pt x="0" y="400963"/>
                  </a:cubicBezTo>
                  <a:lnTo>
                    <a:pt x="0" y="400963"/>
                  </a:lnTo>
                  <a:cubicBezTo>
                    <a:pt x="0" y="400963"/>
                    <a:pt x="0" y="400963"/>
                    <a:pt x="0" y="400963"/>
                  </a:cubicBezTo>
                  <a:cubicBezTo>
                    <a:pt x="0" y="480775"/>
                    <a:pt x="21775" y="548236"/>
                    <a:pt x="58697" y="608095"/>
                  </a:cubicBezTo>
                  <a:cubicBezTo>
                    <a:pt x="94673" y="666054"/>
                    <a:pt x="145796" y="716412"/>
                    <a:pt x="206387" y="761069"/>
                  </a:cubicBezTo>
                  <a:lnTo>
                    <a:pt x="593598" y="761069"/>
                  </a:lnTo>
                  <a:cubicBezTo>
                    <a:pt x="653242" y="716412"/>
                    <a:pt x="704365" y="666054"/>
                    <a:pt x="741287" y="608095"/>
                  </a:cubicBezTo>
                  <a:cubicBezTo>
                    <a:pt x="778210" y="549186"/>
                    <a:pt x="799985" y="480775"/>
                    <a:pt x="799985" y="400963"/>
                  </a:cubicBezTo>
                  <a:lnTo>
                    <a:pt x="799985" y="400963"/>
                  </a:lnTo>
                  <a:cubicBezTo>
                    <a:pt x="799985" y="400963"/>
                    <a:pt x="799985" y="400963"/>
                    <a:pt x="799985" y="400963"/>
                  </a:cubicBezTo>
                  <a:cubicBezTo>
                    <a:pt x="799985" y="290745"/>
                    <a:pt x="755488" y="190030"/>
                    <a:pt x="682590" y="117818"/>
                  </a:cubicBezTo>
                  <a:cubicBezTo>
                    <a:pt x="610639" y="45607"/>
                    <a:pt x="510286" y="0"/>
                    <a:pt x="400466" y="0"/>
                  </a:cubicBezTo>
                  <a:lnTo>
                    <a:pt x="400466" y="0"/>
                  </a:lnTo>
                  <a:cubicBezTo>
                    <a:pt x="400466" y="0"/>
                    <a:pt x="399519" y="0"/>
                    <a:pt x="399519" y="0"/>
                  </a:cubicBezTo>
                  <a:lnTo>
                    <a:pt x="399519" y="0"/>
                  </a:lnTo>
                  <a:close/>
                  <a:moveTo>
                    <a:pt x="383425" y="194780"/>
                  </a:moveTo>
                  <a:cubicBezTo>
                    <a:pt x="386265" y="188129"/>
                    <a:pt x="392892" y="183379"/>
                    <a:pt x="400466" y="183379"/>
                  </a:cubicBezTo>
                  <a:cubicBezTo>
                    <a:pt x="408039" y="183379"/>
                    <a:pt x="414667" y="187179"/>
                    <a:pt x="417507" y="194780"/>
                  </a:cubicBezTo>
                  <a:lnTo>
                    <a:pt x="464843" y="311649"/>
                  </a:lnTo>
                  <a:lnTo>
                    <a:pt x="590758" y="321150"/>
                  </a:lnTo>
                  <a:cubicBezTo>
                    <a:pt x="598332" y="321150"/>
                    <a:pt x="604012" y="326851"/>
                    <a:pt x="606852" y="333502"/>
                  </a:cubicBezTo>
                  <a:cubicBezTo>
                    <a:pt x="609692" y="340153"/>
                    <a:pt x="606852" y="347754"/>
                    <a:pt x="601172" y="352505"/>
                  </a:cubicBezTo>
                  <a:lnTo>
                    <a:pt x="504606" y="434218"/>
                  </a:lnTo>
                  <a:lnTo>
                    <a:pt x="534901" y="556787"/>
                  </a:lnTo>
                  <a:cubicBezTo>
                    <a:pt x="536794" y="564388"/>
                    <a:pt x="534901" y="571039"/>
                    <a:pt x="528274" y="575790"/>
                  </a:cubicBezTo>
                  <a:cubicBezTo>
                    <a:pt x="522593" y="580541"/>
                    <a:pt x="515020" y="580541"/>
                    <a:pt x="508393" y="575790"/>
                  </a:cubicBezTo>
                  <a:lnTo>
                    <a:pt x="401412" y="509279"/>
                  </a:lnTo>
                  <a:lnTo>
                    <a:pt x="294432" y="575790"/>
                  </a:lnTo>
                  <a:cubicBezTo>
                    <a:pt x="287805" y="579590"/>
                    <a:pt x="280231" y="579590"/>
                    <a:pt x="274551" y="575790"/>
                  </a:cubicBezTo>
                  <a:cubicBezTo>
                    <a:pt x="268871" y="571039"/>
                    <a:pt x="266030" y="564388"/>
                    <a:pt x="267924" y="556787"/>
                  </a:cubicBezTo>
                  <a:lnTo>
                    <a:pt x="298219" y="434218"/>
                  </a:lnTo>
                  <a:lnTo>
                    <a:pt x="202600" y="352505"/>
                  </a:lnTo>
                  <a:cubicBezTo>
                    <a:pt x="196919" y="347754"/>
                    <a:pt x="195026" y="340153"/>
                    <a:pt x="196919" y="333502"/>
                  </a:cubicBezTo>
                  <a:cubicBezTo>
                    <a:pt x="198813" y="326851"/>
                    <a:pt x="205440" y="322100"/>
                    <a:pt x="213014" y="321150"/>
                  </a:cubicBezTo>
                  <a:lnTo>
                    <a:pt x="338928" y="311649"/>
                  </a:lnTo>
                  <a:lnTo>
                    <a:pt x="386265" y="194780"/>
                  </a:lnTo>
                  <a:close/>
                </a:path>
              </a:pathLst>
            </a:custGeom>
            <a:solidFill>
              <a:schemeClr val="accent1"/>
            </a:solidFill>
            <a:ln w="9438"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D578B658-BA7C-A446-4E1F-C6F99DB732E8}"/>
              </a:ext>
            </a:extLst>
          </p:cNvPr>
          <p:cNvGrpSpPr/>
          <p:nvPr/>
        </p:nvGrpSpPr>
        <p:grpSpPr>
          <a:xfrm>
            <a:off x="711425" y="2043755"/>
            <a:ext cx="1191070" cy="896726"/>
            <a:chOff x="711150" y="3712662"/>
            <a:chExt cx="1522694" cy="1146398"/>
          </a:xfrm>
          <a:solidFill>
            <a:schemeClr val="accent4"/>
          </a:solidFill>
        </p:grpSpPr>
        <p:grpSp>
          <p:nvGrpSpPr>
            <p:cNvPr id="14" name="Graphic 73">
              <a:extLst>
                <a:ext uri="{FF2B5EF4-FFF2-40B4-BE49-F238E27FC236}">
                  <a16:creationId xmlns:a16="http://schemas.microsoft.com/office/drawing/2014/main" id="{B9143941-745B-2D5F-50A6-8323E25C5C36}"/>
                </a:ext>
              </a:extLst>
            </p:cNvPr>
            <p:cNvGrpSpPr/>
            <p:nvPr userDrawn="1"/>
          </p:nvGrpSpPr>
          <p:grpSpPr>
            <a:xfrm>
              <a:off x="787350" y="3753937"/>
              <a:ext cx="1446494" cy="1105123"/>
              <a:chOff x="711150" y="3712662"/>
              <a:chExt cx="1446494" cy="1105123"/>
            </a:xfrm>
            <a:grpFill/>
          </p:grpSpPr>
          <p:sp>
            <p:nvSpPr>
              <p:cNvPr id="23" name="Freeform 22">
                <a:extLst>
                  <a:ext uri="{FF2B5EF4-FFF2-40B4-BE49-F238E27FC236}">
                    <a16:creationId xmlns:a16="http://schemas.microsoft.com/office/drawing/2014/main" id="{2C632E38-92FF-49C7-C4A3-38E6CB204DD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E6E90E-0226-C009-C6A8-451BAA2E5AD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283EB63-9621-10F5-87D3-5ED26D35DE5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8E45F8B-25D1-DCD4-B34A-E60A9999048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15" name="Graphic 73">
              <a:extLst>
                <a:ext uri="{FF2B5EF4-FFF2-40B4-BE49-F238E27FC236}">
                  <a16:creationId xmlns:a16="http://schemas.microsoft.com/office/drawing/2014/main" id="{EE04723F-34C8-A53B-8ECD-DC00972DA819}"/>
                </a:ext>
              </a:extLst>
            </p:cNvPr>
            <p:cNvGrpSpPr/>
            <p:nvPr/>
          </p:nvGrpSpPr>
          <p:grpSpPr>
            <a:xfrm>
              <a:off x="711150" y="3712662"/>
              <a:ext cx="1446494" cy="1105123"/>
              <a:chOff x="711150" y="3712662"/>
              <a:chExt cx="1446494" cy="1105123"/>
            </a:xfrm>
            <a:grpFill/>
          </p:grpSpPr>
          <p:sp>
            <p:nvSpPr>
              <p:cNvPr id="16" name="Freeform 15">
                <a:extLst>
                  <a:ext uri="{FF2B5EF4-FFF2-40B4-BE49-F238E27FC236}">
                    <a16:creationId xmlns:a16="http://schemas.microsoft.com/office/drawing/2014/main" id="{75F0EB88-8482-5B26-7D2D-74C546EDCF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C34C1A0-7FDF-8DF8-177C-994FE6EB4217}"/>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34F817-0420-6C32-C5DF-E3187891FE4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506F865-ACC3-974A-9FFF-EB99CB293EB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27" name="Group 26">
            <a:extLst>
              <a:ext uri="{FF2B5EF4-FFF2-40B4-BE49-F238E27FC236}">
                <a16:creationId xmlns:a16="http://schemas.microsoft.com/office/drawing/2014/main" id="{A58F2F8D-B53D-C778-D0AB-C746E5510181}"/>
              </a:ext>
            </a:extLst>
          </p:cNvPr>
          <p:cNvGrpSpPr/>
          <p:nvPr/>
        </p:nvGrpSpPr>
        <p:grpSpPr>
          <a:xfrm>
            <a:off x="8509613" y="2073145"/>
            <a:ext cx="874533" cy="867335"/>
            <a:chOff x="12461364" y="1533722"/>
            <a:chExt cx="961135" cy="953225"/>
          </a:xfrm>
        </p:grpSpPr>
        <p:sp>
          <p:nvSpPr>
            <p:cNvPr id="28" name="Oval 27">
              <a:extLst>
                <a:ext uri="{FF2B5EF4-FFF2-40B4-BE49-F238E27FC236}">
                  <a16:creationId xmlns:a16="http://schemas.microsoft.com/office/drawing/2014/main" id="{F1719B42-F754-643F-6610-D7D5E5ECCB14}"/>
                </a:ext>
              </a:extLst>
            </p:cNvPr>
            <p:cNvSpPr/>
            <p:nvPr userDrawn="1"/>
          </p:nvSpPr>
          <p:spPr>
            <a:xfrm>
              <a:off x="12480908" y="1545356"/>
              <a:ext cx="941591" cy="94159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9" name="Graphic 62">
              <a:extLst>
                <a:ext uri="{FF2B5EF4-FFF2-40B4-BE49-F238E27FC236}">
                  <a16:creationId xmlns:a16="http://schemas.microsoft.com/office/drawing/2014/main" id="{F2381A0E-1868-6AED-25ED-8149F345D230}"/>
                </a:ext>
              </a:extLst>
            </p:cNvPr>
            <p:cNvSpPr/>
            <p:nvPr/>
          </p:nvSpPr>
          <p:spPr>
            <a:xfrm>
              <a:off x="12461364" y="1533722"/>
              <a:ext cx="914847" cy="914847"/>
            </a:xfrm>
            <a:custGeom>
              <a:avLst/>
              <a:gdLst>
                <a:gd name="connsiteX0" fmla="*/ 458846 w 914847"/>
                <a:gd name="connsiteY0" fmla="*/ 0 h 914847"/>
                <a:gd name="connsiteX1" fmla="*/ 914847 w 914847"/>
                <a:gd name="connsiteY1" fmla="*/ 458846 h 914847"/>
                <a:gd name="connsiteX2" fmla="*/ 458846 w 914847"/>
                <a:gd name="connsiteY2" fmla="*/ 914847 h 914847"/>
                <a:gd name="connsiteX3" fmla="*/ 0 w 914847"/>
                <a:gd name="connsiteY3" fmla="*/ 458846 h 914847"/>
                <a:gd name="connsiteX4" fmla="*/ 458846 w 914847"/>
                <a:gd name="connsiteY4" fmla="*/ 0 h 914847"/>
                <a:gd name="connsiteX5" fmla="*/ 271136 w 914847"/>
                <a:gd name="connsiteY5" fmla="*/ 839953 h 914847"/>
                <a:gd name="connsiteX6" fmla="*/ 238903 w 914847"/>
                <a:gd name="connsiteY6" fmla="*/ 822888 h 914847"/>
                <a:gd name="connsiteX7" fmla="*/ 216150 w 914847"/>
                <a:gd name="connsiteY7" fmla="*/ 784967 h 914847"/>
                <a:gd name="connsiteX8" fmla="*/ 207618 w 914847"/>
                <a:gd name="connsiteY8" fmla="*/ 683528 h 914847"/>
                <a:gd name="connsiteX9" fmla="*/ 161165 w 914847"/>
                <a:gd name="connsiteY9" fmla="*/ 642763 h 914847"/>
                <a:gd name="connsiteX10" fmla="*/ 141256 w 914847"/>
                <a:gd name="connsiteY10" fmla="*/ 590622 h 914847"/>
                <a:gd name="connsiteX11" fmla="*/ 138412 w 914847"/>
                <a:gd name="connsiteY11" fmla="*/ 538480 h 914847"/>
                <a:gd name="connsiteX12" fmla="*/ 100491 w 914847"/>
                <a:gd name="connsiteY12" fmla="*/ 466430 h 914847"/>
                <a:gd name="connsiteX13" fmla="*/ 56882 w 914847"/>
                <a:gd name="connsiteY13" fmla="*/ 408600 h 914847"/>
                <a:gd name="connsiteX14" fmla="*/ 54038 w 914847"/>
                <a:gd name="connsiteY14" fmla="*/ 322330 h 914847"/>
                <a:gd name="connsiteX15" fmla="*/ 302421 w 914847"/>
                <a:gd name="connsiteY15" fmla="*/ 59726 h 914847"/>
                <a:gd name="connsiteX16" fmla="*/ 299577 w 914847"/>
                <a:gd name="connsiteY16" fmla="*/ 68258 h 914847"/>
                <a:gd name="connsiteX17" fmla="*/ 267344 w 914847"/>
                <a:gd name="connsiteY17" fmla="*/ 123244 h 914847"/>
                <a:gd name="connsiteX18" fmla="*/ 278720 w 914847"/>
                <a:gd name="connsiteY18" fmla="*/ 155477 h 914847"/>
                <a:gd name="connsiteX19" fmla="*/ 232267 w 914847"/>
                <a:gd name="connsiteY19" fmla="*/ 187710 h 914847"/>
                <a:gd name="connsiteX20" fmla="*/ 209514 w 914847"/>
                <a:gd name="connsiteY20" fmla="*/ 234163 h 914847"/>
                <a:gd name="connsiteX21" fmla="*/ 267344 w 914847"/>
                <a:gd name="connsiteY21" fmla="*/ 217098 h 914847"/>
                <a:gd name="connsiteX22" fmla="*/ 305265 w 914847"/>
                <a:gd name="connsiteY22" fmla="*/ 214254 h 914847"/>
                <a:gd name="connsiteX23" fmla="*/ 308109 w 914847"/>
                <a:gd name="connsiteY23" fmla="*/ 252176 h 914847"/>
                <a:gd name="connsiteX24" fmla="*/ 250279 w 914847"/>
                <a:gd name="connsiteY24" fmla="*/ 287253 h 914847"/>
                <a:gd name="connsiteX25" fmla="*/ 200982 w 914847"/>
                <a:gd name="connsiteY25" fmla="*/ 330862 h 914847"/>
                <a:gd name="connsiteX26" fmla="*/ 143152 w 914847"/>
                <a:gd name="connsiteY26" fmla="*/ 402912 h 914847"/>
                <a:gd name="connsiteX27" fmla="*/ 93855 w 914847"/>
                <a:gd name="connsiteY27" fmla="*/ 367835 h 914847"/>
                <a:gd name="connsiteX28" fmla="*/ 91011 w 914847"/>
                <a:gd name="connsiteY28" fmla="*/ 422821 h 914847"/>
                <a:gd name="connsiteX29" fmla="*/ 128932 w 914847"/>
                <a:gd name="connsiteY29" fmla="*/ 460742 h 914847"/>
                <a:gd name="connsiteX30" fmla="*/ 198138 w 914847"/>
                <a:gd name="connsiteY30" fmla="*/ 535636 h 914847"/>
                <a:gd name="connsiteX31" fmla="*/ 278720 w 914847"/>
                <a:gd name="connsiteY31" fmla="*/ 561233 h 914847"/>
                <a:gd name="connsiteX32" fmla="*/ 313797 w 914847"/>
                <a:gd name="connsiteY32" fmla="*/ 627595 h 914847"/>
                <a:gd name="connsiteX33" fmla="*/ 363095 w 914847"/>
                <a:gd name="connsiteY33" fmla="*/ 621906 h 914847"/>
                <a:gd name="connsiteX34" fmla="*/ 346030 w 914847"/>
                <a:gd name="connsiteY34" fmla="*/ 679736 h 914847"/>
                <a:gd name="connsiteX35" fmla="*/ 328966 w 914847"/>
                <a:gd name="connsiteY35" fmla="*/ 757475 h 914847"/>
                <a:gd name="connsiteX36" fmla="*/ 282512 w 914847"/>
                <a:gd name="connsiteY36" fmla="*/ 812460 h 914847"/>
                <a:gd name="connsiteX37" fmla="*/ 271136 w 914847"/>
                <a:gd name="connsiteY37" fmla="*/ 840901 h 914847"/>
                <a:gd name="connsiteX38" fmla="*/ 588725 w 914847"/>
                <a:gd name="connsiteY38" fmla="*/ 54986 h 914847"/>
                <a:gd name="connsiteX39" fmla="*/ 851329 w 914847"/>
                <a:gd name="connsiteY39" fmla="*/ 297681 h 914847"/>
                <a:gd name="connsiteX40" fmla="*/ 839953 w 914847"/>
                <a:gd name="connsiteY40" fmla="*/ 332758 h 914847"/>
                <a:gd name="connsiteX41" fmla="*/ 851329 w 914847"/>
                <a:gd name="connsiteY41" fmla="*/ 364991 h 914847"/>
                <a:gd name="connsiteX42" fmla="*/ 837109 w 914847"/>
                <a:gd name="connsiteY42" fmla="*/ 419977 h 914847"/>
                <a:gd name="connsiteX43" fmla="*/ 790656 w 914847"/>
                <a:gd name="connsiteY43" fmla="*/ 422821 h 914847"/>
                <a:gd name="connsiteX44" fmla="*/ 807720 w 914847"/>
                <a:gd name="connsiteY44" fmla="*/ 472118 h 914847"/>
                <a:gd name="connsiteX45" fmla="*/ 824785 w 914847"/>
                <a:gd name="connsiteY45" fmla="*/ 549856 h 914847"/>
                <a:gd name="connsiteX46" fmla="*/ 807720 w 914847"/>
                <a:gd name="connsiteY46" fmla="*/ 633283 h 914847"/>
                <a:gd name="connsiteX47" fmla="*/ 779279 w 914847"/>
                <a:gd name="connsiteY47" fmla="*/ 693957 h 914847"/>
                <a:gd name="connsiteX48" fmla="*/ 759371 w 914847"/>
                <a:gd name="connsiteY48" fmla="*/ 748942 h 914847"/>
                <a:gd name="connsiteX49" fmla="*/ 710073 w 914847"/>
                <a:gd name="connsiteY49" fmla="*/ 763163 h 914847"/>
                <a:gd name="connsiteX50" fmla="*/ 715761 w 914847"/>
                <a:gd name="connsiteY50" fmla="*/ 716709 h 914847"/>
                <a:gd name="connsiteX51" fmla="*/ 693009 w 914847"/>
                <a:gd name="connsiteY51" fmla="*/ 661724 h 914847"/>
                <a:gd name="connsiteX52" fmla="*/ 695853 w 914847"/>
                <a:gd name="connsiteY52" fmla="*/ 603894 h 914847"/>
                <a:gd name="connsiteX53" fmla="*/ 733774 w 914847"/>
                <a:gd name="connsiteY53" fmla="*/ 540376 h 914847"/>
                <a:gd name="connsiteX54" fmla="*/ 675944 w 914847"/>
                <a:gd name="connsiteY54" fmla="*/ 554596 h 914847"/>
                <a:gd name="connsiteX55" fmla="*/ 632335 w 914847"/>
                <a:gd name="connsiteY55" fmla="*/ 548908 h 914847"/>
                <a:gd name="connsiteX56" fmla="*/ 585881 w 914847"/>
                <a:gd name="connsiteY56" fmla="*/ 595362 h 914847"/>
                <a:gd name="connsiteX57" fmla="*/ 522364 w 914847"/>
                <a:gd name="connsiteY57" fmla="*/ 551752 h 914847"/>
                <a:gd name="connsiteX58" fmla="*/ 513831 w 914847"/>
                <a:gd name="connsiteY58" fmla="*/ 471170 h 914847"/>
                <a:gd name="connsiteX59" fmla="*/ 548908 w 914847"/>
                <a:gd name="connsiteY59" fmla="*/ 424717 h 914847"/>
                <a:gd name="connsiteX60" fmla="*/ 606738 w 914847"/>
                <a:gd name="connsiteY60" fmla="*/ 383951 h 914847"/>
                <a:gd name="connsiteX61" fmla="*/ 690165 w 914847"/>
                <a:gd name="connsiteY61" fmla="*/ 389640 h 914847"/>
                <a:gd name="connsiteX62" fmla="*/ 750838 w 914847"/>
                <a:gd name="connsiteY62" fmla="*/ 351718 h 914847"/>
                <a:gd name="connsiteX63" fmla="*/ 762215 w 914847"/>
                <a:gd name="connsiteY63" fmla="*/ 288201 h 914847"/>
                <a:gd name="connsiteX64" fmla="*/ 693009 w 914847"/>
                <a:gd name="connsiteY64" fmla="*/ 285356 h 914847"/>
                <a:gd name="connsiteX65" fmla="*/ 638023 w 914847"/>
                <a:gd name="connsiteY65" fmla="*/ 310953 h 914847"/>
                <a:gd name="connsiteX66" fmla="*/ 571661 w 914847"/>
                <a:gd name="connsiteY66" fmla="*/ 302421 h 914847"/>
                <a:gd name="connsiteX67" fmla="*/ 539428 w 914847"/>
                <a:gd name="connsiteY67" fmla="*/ 276824 h 914847"/>
                <a:gd name="connsiteX68" fmla="*/ 605790 w 914847"/>
                <a:gd name="connsiteY68" fmla="*/ 276824 h 914847"/>
                <a:gd name="connsiteX69" fmla="*/ 625699 w 914847"/>
                <a:gd name="connsiteY69" fmla="*/ 236059 h 914847"/>
                <a:gd name="connsiteX70" fmla="*/ 628543 w 914847"/>
                <a:gd name="connsiteY70" fmla="*/ 200982 h 914847"/>
                <a:gd name="connsiteX71" fmla="*/ 573557 w 914847"/>
                <a:gd name="connsiteY71" fmla="*/ 186762 h 914847"/>
                <a:gd name="connsiteX72" fmla="*/ 634231 w 914847"/>
                <a:gd name="connsiteY72" fmla="*/ 145996 h 914847"/>
                <a:gd name="connsiteX73" fmla="*/ 614322 w 914847"/>
                <a:gd name="connsiteY73" fmla="*/ 93855 h 914847"/>
                <a:gd name="connsiteX74" fmla="*/ 588725 w 914847"/>
                <a:gd name="connsiteY74" fmla="*/ 53090 h 914847"/>
                <a:gd name="connsiteX75" fmla="*/ 378263 w 914847"/>
                <a:gd name="connsiteY75" fmla="*/ 109971 h 914847"/>
                <a:gd name="connsiteX76" fmla="*/ 369731 w 914847"/>
                <a:gd name="connsiteY76" fmla="*/ 173489 h 914847"/>
                <a:gd name="connsiteX77" fmla="*/ 361199 w 914847"/>
                <a:gd name="connsiteY77" fmla="*/ 237007 h 914847"/>
                <a:gd name="connsiteX78" fmla="*/ 419028 w 914847"/>
                <a:gd name="connsiteY78" fmla="*/ 204774 h 914847"/>
                <a:gd name="connsiteX79" fmla="*/ 436093 w 914847"/>
                <a:gd name="connsiteY79" fmla="*/ 155477 h 914847"/>
                <a:gd name="connsiteX80" fmla="*/ 447469 w 914847"/>
                <a:gd name="connsiteY80" fmla="*/ 103335 h 914847"/>
                <a:gd name="connsiteX81" fmla="*/ 378263 w 914847"/>
                <a:gd name="connsiteY81" fmla="*/ 109023 h 9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14847" h="914847">
                  <a:moveTo>
                    <a:pt x="458846" y="0"/>
                  </a:moveTo>
                  <a:cubicBezTo>
                    <a:pt x="710073" y="0"/>
                    <a:pt x="914847" y="204774"/>
                    <a:pt x="914847" y="458846"/>
                  </a:cubicBezTo>
                  <a:cubicBezTo>
                    <a:pt x="914847" y="712917"/>
                    <a:pt x="710073" y="914847"/>
                    <a:pt x="458846" y="914847"/>
                  </a:cubicBezTo>
                  <a:cubicBezTo>
                    <a:pt x="207618" y="914847"/>
                    <a:pt x="0" y="710073"/>
                    <a:pt x="0" y="458846"/>
                  </a:cubicBezTo>
                  <a:cubicBezTo>
                    <a:pt x="0" y="207618"/>
                    <a:pt x="204774" y="0"/>
                    <a:pt x="458846" y="0"/>
                  </a:cubicBezTo>
                  <a:close/>
                  <a:moveTo>
                    <a:pt x="271136" y="839953"/>
                  </a:moveTo>
                  <a:cubicBezTo>
                    <a:pt x="259760" y="834265"/>
                    <a:pt x="248383" y="828577"/>
                    <a:pt x="238903" y="822888"/>
                  </a:cubicBezTo>
                  <a:cubicBezTo>
                    <a:pt x="227527" y="811512"/>
                    <a:pt x="218995" y="802980"/>
                    <a:pt x="216150" y="784967"/>
                  </a:cubicBezTo>
                  <a:cubicBezTo>
                    <a:pt x="210462" y="759371"/>
                    <a:pt x="207618" y="683528"/>
                    <a:pt x="207618" y="683528"/>
                  </a:cubicBezTo>
                  <a:cubicBezTo>
                    <a:pt x="207618" y="683528"/>
                    <a:pt x="172541" y="648451"/>
                    <a:pt x="161165" y="642763"/>
                  </a:cubicBezTo>
                  <a:cubicBezTo>
                    <a:pt x="152633" y="637075"/>
                    <a:pt x="146944" y="610530"/>
                    <a:pt x="141256" y="590622"/>
                  </a:cubicBezTo>
                  <a:cubicBezTo>
                    <a:pt x="132724" y="570713"/>
                    <a:pt x="138412" y="555545"/>
                    <a:pt x="138412" y="538480"/>
                  </a:cubicBezTo>
                  <a:cubicBezTo>
                    <a:pt x="135568" y="518571"/>
                    <a:pt x="121348" y="477806"/>
                    <a:pt x="100491" y="466430"/>
                  </a:cubicBezTo>
                  <a:cubicBezTo>
                    <a:pt x="79634" y="455054"/>
                    <a:pt x="62570" y="457898"/>
                    <a:pt x="56882" y="408600"/>
                  </a:cubicBezTo>
                  <a:cubicBezTo>
                    <a:pt x="51194" y="362147"/>
                    <a:pt x="65414" y="359303"/>
                    <a:pt x="54038" y="322330"/>
                  </a:cubicBezTo>
                  <a:cubicBezTo>
                    <a:pt x="94803" y="203826"/>
                    <a:pt x="186762" y="106179"/>
                    <a:pt x="302421" y="59726"/>
                  </a:cubicBezTo>
                  <a:cubicBezTo>
                    <a:pt x="302421" y="62570"/>
                    <a:pt x="302421" y="65414"/>
                    <a:pt x="299577" y="68258"/>
                  </a:cubicBezTo>
                  <a:cubicBezTo>
                    <a:pt x="288201" y="103335"/>
                    <a:pt x="271136" y="103335"/>
                    <a:pt x="267344" y="123244"/>
                  </a:cubicBezTo>
                  <a:cubicBezTo>
                    <a:pt x="261656" y="143152"/>
                    <a:pt x="287253" y="137464"/>
                    <a:pt x="278720" y="155477"/>
                  </a:cubicBezTo>
                  <a:cubicBezTo>
                    <a:pt x="270188" y="173489"/>
                    <a:pt x="240799" y="175385"/>
                    <a:pt x="232267" y="187710"/>
                  </a:cubicBezTo>
                  <a:cubicBezTo>
                    <a:pt x="223735" y="200034"/>
                    <a:pt x="191502" y="210462"/>
                    <a:pt x="209514" y="234163"/>
                  </a:cubicBezTo>
                  <a:cubicBezTo>
                    <a:pt x="229423" y="254072"/>
                    <a:pt x="267344" y="217098"/>
                    <a:pt x="267344" y="217098"/>
                  </a:cubicBezTo>
                  <a:cubicBezTo>
                    <a:pt x="267344" y="217098"/>
                    <a:pt x="292941" y="205722"/>
                    <a:pt x="305265" y="214254"/>
                  </a:cubicBezTo>
                  <a:cubicBezTo>
                    <a:pt x="313797" y="219943"/>
                    <a:pt x="337498" y="234163"/>
                    <a:pt x="308109" y="252176"/>
                  </a:cubicBezTo>
                  <a:lnTo>
                    <a:pt x="250279" y="287253"/>
                  </a:lnTo>
                  <a:cubicBezTo>
                    <a:pt x="221839" y="304317"/>
                    <a:pt x="241747" y="292941"/>
                    <a:pt x="200982" y="330862"/>
                  </a:cubicBezTo>
                  <a:cubicBezTo>
                    <a:pt x="160217" y="368783"/>
                    <a:pt x="163061" y="422821"/>
                    <a:pt x="143152" y="402912"/>
                  </a:cubicBezTo>
                  <a:cubicBezTo>
                    <a:pt x="123244" y="383003"/>
                    <a:pt x="93855" y="345082"/>
                    <a:pt x="93855" y="367835"/>
                  </a:cubicBezTo>
                  <a:cubicBezTo>
                    <a:pt x="93855" y="390588"/>
                    <a:pt x="73946" y="419977"/>
                    <a:pt x="91011" y="422821"/>
                  </a:cubicBezTo>
                  <a:cubicBezTo>
                    <a:pt x="108075" y="428509"/>
                    <a:pt x="116607" y="428509"/>
                    <a:pt x="128932" y="460742"/>
                  </a:cubicBezTo>
                  <a:cubicBezTo>
                    <a:pt x="137464" y="492975"/>
                    <a:pt x="166853" y="532792"/>
                    <a:pt x="198138" y="535636"/>
                  </a:cubicBezTo>
                  <a:cubicBezTo>
                    <a:pt x="226579" y="538480"/>
                    <a:pt x="250279" y="544168"/>
                    <a:pt x="278720" y="561233"/>
                  </a:cubicBezTo>
                  <a:cubicBezTo>
                    <a:pt x="304317" y="578297"/>
                    <a:pt x="287253" y="636127"/>
                    <a:pt x="313797" y="627595"/>
                  </a:cubicBezTo>
                  <a:cubicBezTo>
                    <a:pt x="336550" y="621906"/>
                    <a:pt x="360251" y="613374"/>
                    <a:pt x="363095" y="621906"/>
                  </a:cubicBezTo>
                  <a:cubicBezTo>
                    <a:pt x="368783" y="630439"/>
                    <a:pt x="371627" y="647503"/>
                    <a:pt x="346030" y="679736"/>
                  </a:cubicBezTo>
                  <a:cubicBezTo>
                    <a:pt x="320434" y="708177"/>
                    <a:pt x="343186" y="746098"/>
                    <a:pt x="328966" y="757475"/>
                  </a:cubicBezTo>
                  <a:cubicBezTo>
                    <a:pt x="314745" y="766007"/>
                    <a:pt x="282512" y="785915"/>
                    <a:pt x="282512" y="812460"/>
                  </a:cubicBezTo>
                  <a:cubicBezTo>
                    <a:pt x="279668" y="826681"/>
                    <a:pt x="276824" y="835213"/>
                    <a:pt x="271136" y="840901"/>
                  </a:cubicBezTo>
                  <a:close/>
                  <a:moveTo>
                    <a:pt x="588725" y="54986"/>
                  </a:moveTo>
                  <a:cubicBezTo>
                    <a:pt x="707229" y="92907"/>
                    <a:pt x="804876" y="182021"/>
                    <a:pt x="851329" y="297681"/>
                  </a:cubicBezTo>
                  <a:cubicBezTo>
                    <a:pt x="851329" y="309057"/>
                    <a:pt x="848485" y="326122"/>
                    <a:pt x="839953" y="332758"/>
                  </a:cubicBezTo>
                  <a:cubicBezTo>
                    <a:pt x="825733" y="344134"/>
                    <a:pt x="831421" y="358355"/>
                    <a:pt x="851329" y="364991"/>
                  </a:cubicBezTo>
                  <a:cubicBezTo>
                    <a:pt x="874082" y="367835"/>
                    <a:pt x="851329" y="419977"/>
                    <a:pt x="837109" y="419977"/>
                  </a:cubicBezTo>
                  <a:cubicBezTo>
                    <a:pt x="822888" y="419977"/>
                    <a:pt x="814356" y="434197"/>
                    <a:pt x="790656" y="422821"/>
                  </a:cubicBezTo>
                  <a:cubicBezTo>
                    <a:pt x="770747" y="414288"/>
                    <a:pt x="790656" y="442729"/>
                    <a:pt x="807720" y="472118"/>
                  </a:cubicBezTo>
                  <a:cubicBezTo>
                    <a:pt x="824785" y="501507"/>
                    <a:pt x="802032" y="507195"/>
                    <a:pt x="824785" y="549856"/>
                  </a:cubicBezTo>
                  <a:cubicBezTo>
                    <a:pt x="847537" y="592518"/>
                    <a:pt x="813408" y="604842"/>
                    <a:pt x="807720" y="633283"/>
                  </a:cubicBezTo>
                  <a:cubicBezTo>
                    <a:pt x="802032" y="658880"/>
                    <a:pt x="802032" y="679736"/>
                    <a:pt x="779279" y="693957"/>
                  </a:cubicBezTo>
                  <a:cubicBezTo>
                    <a:pt x="756527" y="708177"/>
                    <a:pt x="756527" y="731878"/>
                    <a:pt x="759371" y="748942"/>
                  </a:cubicBezTo>
                  <a:cubicBezTo>
                    <a:pt x="762215" y="766007"/>
                    <a:pt x="710073" y="763163"/>
                    <a:pt x="710073" y="763163"/>
                  </a:cubicBezTo>
                  <a:cubicBezTo>
                    <a:pt x="710073" y="763163"/>
                    <a:pt x="721449" y="740410"/>
                    <a:pt x="715761" y="716709"/>
                  </a:cubicBezTo>
                  <a:cubicBezTo>
                    <a:pt x="710073" y="696801"/>
                    <a:pt x="695853" y="675944"/>
                    <a:pt x="693009" y="661724"/>
                  </a:cubicBezTo>
                  <a:cubicBezTo>
                    <a:pt x="690165" y="647503"/>
                    <a:pt x="684476" y="623803"/>
                    <a:pt x="695853" y="603894"/>
                  </a:cubicBezTo>
                  <a:cubicBezTo>
                    <a:pt x="707229" y="586829"/>
                    <a:pt x="730930" y="557441"/>
                    <a:pt x="733774" y="540376"/>
                  </a:cubicBezTo>
                  <a:cubicBezTo>
                    <a:pt x="736618" y="523312"/>
                    <a:pt x="708177" y="543220"/>
                    <a:pt x="675944" y="554596"/>
                  </a:cubicBezTo>
                  <a:cubicBezTo>
                    <a:pt x="647503" y="565973"/>
                    <a:pt x="656036" y="543220"/>
                    <a:pt x="632335" y="548908"/>
                  </a:cubicBezTo>
                  <a:cubicBezTo>
                    <a:pt x="608634" y="554596"/>
                    <a:pt x="597258" y="595362"/>
                    <a:pt x="585881" y="595362"/>
                  </a:cubicBezTo>
                  <a:cubicBezTo>
                    <a:pt x="574505" y="595362"/>
                    <a:pt x="542272" y="569765"/>
                    <a:pt x="522364" y="551752"/>
                  </a:cubicBezTo>
                  <a:cubicBezTo>
                    <a:pt x="502455" y="533740"/>
                    <a:pt x="530896" y="491079"/>
                    <a:pt x="513831" y="471170"/>
                  </a:cubicBezTo>
                  <a:cubicBezTo>
                    <a:pt x="493923" y="451261"/>
                    <a:pt x="536584" y="438937"/>
                    <a:pt x="548908" y="424717"/>
                  </a:cubicBezTo>
                  <a:cubicBezTo>
                    <a:pt x="561233" y="410496"/>
                    <a:pt x="592518" y="401964"/>
                    <a:pt x="606738" y="383951"/>
                  </a:cubicBezTo>
                  <a:cubicBezTo>
                    <a:pt x="618114" y="366887"/>
                    <a:pt x="664568" y="386796"/>
                    <a:pt x="690165" y="389640"/>
                  </a:cubicBezTo>
                  <a:cubicBezTo>
                    <a:pt x="718605" y="395328"/>
                    <a:pt x="725242" y="375419"/>
                    <a:pt x="750838" y="351718"/>
                  </a:cubicBezTo>
                  <a:cubicBezTo>
                    <a:pt x="776435" y="331810"/>
                    <a:pt x="765059" y="302421"/>
                    <a:pt x="762215" y="288201"/>
                  </a:cubicBezTo>
                  <a:cubicBezTo>
                    <a:pt x="759371" y="273980"/>
                    <a:pt x="721449" y="293889"/>
                    <a:pt x="693009" y="285356"/>
                  </a:cubicBezTo>
                  <a:cubicBezTo>
                    <a:pt x="660776" y="276824"/>
                    <a:pt x="655087" y="288201"/>
                    <a:pt x="638023" y="310953"/>
                  </a:cubicBezTo>
                  <a:cubicBezTo>
                    <a:pt x="620958" y="333706"/>
                    <a:pt x="580193" y="313797"/>
                    <a:pt x="571661" y="302421"/>
                  </a:cubicBezTo>
                  <a:cubicBezTo>
                    <a:pt x="560285" y="291045"/>
                    <a:pt x="536584" y="299577"/>
                    <a:pt x="539428" y="276824"/>
                  </a:cubicBezTo>
                  <a:cubicBezTo>
                    <a:pt x="545116" y="256916"/>
                    <a:pt x="591570" y="262604"/>
                    <a:pt x="605790" y="276824"/>
                  </a:cubicBezTo>
                  <a:cubicBezTo>
                    <a:pt x="622855" y="291045"/>
                    <a:pt x="611478" y="238903"/>
                    <a:pt x="625699" y="236059"/>
                  </a:cubicBezTo>
                  <a:cubicBezTo>
                    <a:pt x="639919" y="230371"/>
                    <a:pt x="642763" y="207618"/>
                    <a:pt x="628543" y="200982"/>
                  </a:cubicBezTo>
                  <a:cubicBezTo>
                    <a:pt x="611478" y="198138"/>
                    <a:pt x="593466" y="192450"/>
                    <a:pt x="573557" y="186762"/>
                  </a:cubicBezTo>
                  <a:cubicBezTo>
                    <a:pt x="556493" y="183917"/>
                    <a:pt x="601998" y="154529"/>
                    <a:pt x="634231" y="145996"/>
                  </a:cubicBezTo>
                  <a:cubicBezTo>
                    <a:pt x="666464" y="137464"/>
                    <a:pt x="614322" y="93855"/>
                    <a:pt x="614322" y="93855"/>
                  </a:cubicBezTo>
                  <a:cubicBezTo>
                    <a:pt x="614322" y="93855"/>
                    <a:pt x="588725" y="79634"/>
                    <a:pt x="588725" y="53090"/>
                  </a:cubicBezTo>
                  <a:close/>
                  <a:moveTo>
                    <a:pt x="378263" y="109971"/>
                  </a:moveTo>
                  <a:cubicBezTo>
                    <a:pt x="364043" y="129880"/>
                    <a:pt x="366887" y="156425"/>
                    <a:pt x="369731" y="173489"/>
                  </a:cubicBezTo>
                  <a:cubicBezTo>
                    <a:pt x="372575" y="190554"/>
                    <a:pt x="337498" y="222787"/>
                    <a:pt x="361199" y="237007"/>
                  </a:cubicBezTo>
                  <a:cubicBezTo>
                    <a:pt x="384899" y="251227"/>
                    <a:pt x="401964" y="222787"/>
                    <a:pt x="419028" y="204774"/>
                  </a:cubicBezTo>
                  <a:cubicBezTo>
                    <a:pt x="438937" y="187710"/>
                    <a:pt x="419028" y="196242"/>
                    <a:pt x="436093" y="155477"/>
                  </a:cubicBezTo>
                  <a:cubicBezTo>
                    <a:pt x="453157" y="117555"/>
                    <a:pt x="468326" y="120400"/>
                    <a:pt x="447469" y="103335"/>
                  </a:cubicBezTo>
                  <a:cubicBezTo>
                    <a:pt x="406704" y="74894"/>
                    <a:pt x="441781" y="28441"/>
                    <a:pt x="378263" y="109023"/>
                  </a:cubicBezTo>
                  <a:close/>
                </a:path>
              </a:pathLst>
            </a:custGeom>
            <a:solidFill>
              <a:schemeClr val="accent1"/>
            </a:solidFill>
            <a:ln w="9458" cap="flat">
              <a:noFill/>
              <a:prstDash val="solid"/>
              <a:miter/>
            </a:ln>
          </p:spPr>
          <p:txBody>
            <a:bodyPr rtlCol="0" anchor="ctr"/>
            <a:lstStyle/>
            <a:p>
              <a:endParaRPr lang="en-GB"/>
            </a:p>
          </p:txBody>
        </p:sp>
      </p:grpSp>
    </p:spTree>
    <p:extLst>
      <p:ext uri="{BB962C8B-B14F-4D97-AF65-F5344CB8AC3E}">
        <p14:creationId xmlns:p14="http://schemas.microsoft.com/office/powerpoint/2010/main" val="364654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BF6-5C5C-C911-FC9C-4FFF5AC7FCFB}"/>
              </a:ext>
            </a:extLst>
          </p:cNvPr>
          <p:cNvSpPr>
            <a:spLocks noGrp="1"/>
          </p:cNvSpPr>
          <p:nvPr>
            <p:ph type="title"/>
          </p:nvPr>
        </p:nvSpPr>
        <p:spPr/>
        <p:txBody>
          <a:bodyPr/>
          <a:lstStyle/>
          <a:p>
            <a:r>
              <a:rPr lang="en-US"/>
              <a:t>For assemblies or group sessions</a:t>
            </a:r>
            <a:endParaRPr lang="en-GB"/>
          </a:p>
        </p:txBody>
      </p:sp>
      <p:sp>
        <p:nvSpPr>
          <p:cNvPr id="5" name="Rounded Rectangle 4">
            <a:extLst>
              <a:ext uri="{FF2B5EF4-FFF2-40B4-BE49-F238E27FC236}">
                <a16:creationId xmlns:a16="http://schemas.microsoft.com/office/drawing/2014/main" id="{25339AB5-71C9-88B6-A350-D0536E02B647}"/>
              </a:ext>
            </a:extLst>
          </p:cNvPr>
          <p:cNvSpPr/>
          <p:nvPr/>
        </p:nvSpPr>
        <p:spPr>
          <a:xfrm>
            <a:off x="5856478" y="2569499"/>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spTree>
    <p:extLst>
      <p:ext uri="{BB962C8B-B14F-4D97-AF65-F5344CB8AC3E}">
        <p14:creationId xmlns:p14="http://schemas.microsoft.com/office/powerpoint/2010/main" val="240300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461F7-E664-D83C-BC24-9304A4B00B05}"/>
              </a:ext>
            </a:extLst>
          </p:cNvPr>
          <p:cNvSpPr>
            <a:spLocks noGrp="1"/>
          </p:cNvSpPr>
          <p:nvPr>
            <p:ph type="title"/>
          </p:nvPr>
        </p:nvSpPr>
        <p:spPr>
          <a:xfrm>
            <a:off x="479426" y="494158"/>
            <a:ext cx="4722447" cy="639837"/>
          </a:xfrm>
        </p:spPr>
        <p:txBody>
          <a:bodyPr/>
          <a:lstStyle/>
          <a:p>
            <a:r>
              <a:rPr lang="en-GB"/>
              <a:t>This month we are in…</a:t>
            </a:r>
          </a:p>
        </p:txBody>
      </p:sp>
      <p:grpSp>
        <p:nvGrpSpPr>
          <p:cNvPr id="208" name="Group 207">
            <a:extLst>
              <a:ext uri="{FF2B5EF4-FFF2-40B4-BE49-F238E27FC236}">
                <a16:creationId xmlns:a16="http://schemas.microsoft.com/office/drawing/2014/main" id="{E3AD18C2-159E-3F0E-6568-D4DE426EE618}"/>
              </a:ext>
            </a:extLst>
          </p:cNvPr>
          <p:cNvGrpSpPr/>
          <p:nvPr/>
        </p:nvGrpSpPr>
        <p:grpSpPr>
          <a:xfrm>
            <a:off x="1823047" y="1491916"/>
            <a:ext cx="8548695" cy="5085688"/>
            <a:chOff x="2365930" y="1543224"/>
            <a:chExt cx="7502513" cy="4463307"/>
          </a:xfrm>
          <a:solidFill>
            <a:schemeClr val="accent1"/>
          </a:solidFill>
        </p:grpSpPr>
        <p:grpSp>
          <p:nvGrpSpPr>
            <p:cNvPr id="4" name="Group 3">
              <a:extLst>
                <a:ext uri="{FF2B5EF4-FFF2-40B4-BE49-F238E27FC236}">
                  <a16:creationId xmlns:a16="http://schemas.microsoft.com/office/drawing/2014/main" id="{5E21A208-790B-4F52-5565-C6750091B40B}"/>
                </a:ext>
              </a:extLst>
            </p:cNvPr>
            <p:cNvGrpSpPr/>
            <p:nvPr/>
          </p:nvGrpSpPr>
          <p:grpSpPr>
            <a:xfrm>
              <a:off x="2365930" y="1813910"/>
              <a:ext cx="6839305" cy="4192621"/>
              <a:chOff x="3566987" y="2090281"/>
              <a:chExt cx="7219950" cy="4425950"/>
            </a:xfrm>
            <a:grpFill/>
          </p:grpSpPr>
          <p:sp>
            <p:nvSpPr>
              <p:cNvPr id="5" name="Freeform 259">
                <a:extLst>
                  <a:ext uri="{FF2B5EF4-FFF2-40B4-BE49-F238E27FC236}">
                    <a16:creationId xmlns:a16="http://schemas.microsoft.com/office/drawing/2014/main" id="{09A5C484-E9FC-B901-B625-9BE1BD08DBD1}"/>
                  </a:ext>
                </a:extLst>
              </p:cNvPr>
              <p:cNvSpPr>
                <a:spLocks/>
              </p:cNvSpPr>
              <p:nvPr/>
            </p:nvSpPr>
            <p:spPr bwMode="auto">
              <a:xfrm>
                <a:off x="8405687" y="5236706"/>
                <a:ext cx="150812" cy="349250"/>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 name="Freeform 270">
                <a:extLst>
                  <a:ext uri="{FF2B5EF4-FFF2-40B4-BE49-F238E27FC236}">
                    <a16:creationId xmlns:a16="http://schemas.microsoft.com/office/drawing/2014/main" id="{DD4EC16D-A3C4-CA59-546E-8AF0448EB779}"/>
                  </a:ext>
                </a:extLst>
              </p:cNvPr>
              <p:cNvSpPr>
                <a:spLocks/>
              </p:cNvSpPr>
              <p:nvPr/>
            </p:nvSpPr>
            <p:spPr bwMode="auto">
              <a:xfrm>
                <a:off x="9605837" y="4806493"/>
                <a:ext cx="219075" cy="268288"/>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 name="Freeform 271">
                <a:extLst>
                  <a:ext uri="{FF2B5EF4-FFF2-40B4-BE49-F238E27FC236}">
                    <a16:creationId xmlns:a16="http://schemas.microsoft.com/office/drawing/2014/main" id="{866B621D-8BFF-8C30-72DC-124E550B5EB5}"/>
                  </a:ext>
                </a:extLst>
              </p:cNvPr>
              <p:cNvSpPr>
                <a:spLocks/>
              </p:cNvSpPr>
              <p:nvPr/>
            </p:nvSpPr>
            <p:spPr bwMode="auto">
              <a:xfrm>
                <a:off x="9905874" y="4758868"/>
                <a:ext cx="204788" cy="268288"/>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274">
                <a:extLst>
                  <a:ext uri="{FF2B5EF4-FFF2-40B4-BE49-F238E27FC236}">
                    <a16:creationId xmlns:a16="http://schemas.microsoft.com/office/drawing/2014/main" id="{32A2A94F-F421-5E68-0D26-4940E9979540}"/>
                  </a:ext>
                </a:extLst>
              </p:cNvPr>
              <p:cNvSpPr>
                <a:spLocks/>
              </p:cNvSpPr>
              <p:nvPr/>
            </p:nvSpPr>
            <p:spPr bwMode="auto">
              <a:xfrm>
                <a:off x="10110662" y="4898568"/>
                <a:ext cx="127000" cy="176213"/>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 name="Freeform 275">
                <a:extLst>
                  <a:ext uri="{FF2B5EF4-FFF2-40B4-BE49-F238E27FC236}">
                    <a16:creationId xmlns:a16="http://schemas.microsoft.com/office/drawing/2014/main" id="{E4B7F811-088D-2D24-1223-95FF62D25BD7}"/>
                  </a:ext>
                </a:extLst>
              </p:cNvPr>
              <p:cNvSpPr>
                <a:spLocks/>
              </p:cNvSpPr>
              <p:nvPr/>
            </p:nvSpPr>
            <p:spPr bwMode="auto">
              <a:xfrm>
                <a:off x="9820149" y="5097006"/>
                <a:ext cx="239713" cy="61912"/>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 name="Freeform 277">
                <a:extLst>
                  <a:ext uri="{FF2B5EF4-FFF2-40B4-BE49-F238E27FC236}">
                    <a16:creationId xmlns:a16="http://schemas.microsoft.com/office/drawing/2014/main" id="{E5AB1969-6EE5-48D8-BA3D-4648C9552655}"/>
                  </a:ext>
                </a:extLst>
              </p:cNvPr>
              <p:cNvSpPr>
                <a:spLocks/>
              </p:cNvSpPr>
              <p:nvPr/>
            </p:nvSpPr>
            <p:spPr bwMode="auto">
              <a:xfrm>
                <a:off x="5425949" y="4360406"/>
                <a:ext cx="250825" cy="79375"/>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 name="Freeform 278">
                <a:extLst>
                  <a:ext uri="{FF2B5EF4-FFF2-40B4-BE49-F238E27FC236}">
                    <a16:creationId xmlns:a16="http://schemas.microsoft.com/office/drawing/2014/main" id="{2E22531B-7FCA-65C3-D329-55EE04A314EB}"/>
                  </a:ext>
                </a:extLst>
              </p:cNvPr>
              <p:cNvSpPr>
                <a:spLocks/>
              </p:cNvSpPr>
              <p:nvPr/>
            </p:nvSpPr>
            <p:spPr bwMode="auto">
              <a:xfrm>
                <a:off x="5676774" y="4447718"/>
                <a:ext cx="155575" cy="49213"/>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 name="Freeform 282">
                <a:extLst>
                  <a:ext uri="{FF2B5EF4-FFF2-40B4-BE49-F238E27FC236}">
                    <a16:creationId xmlns:a16="http://schemas.microsoft.com/office/drawing/2014/main" id="{F594306C-BD52-4A49-6541-FF7634F8D739}"/>
                  </a:ext>
                </a:extLst>
              </p:cNvPr>
              <p:cNvSpPr>
                <a:spLocks/>
              </p:cNvSpPr>
              <p:nvPr/>
            </p:nvSpPr>
            <p:spPr bwMode="auto">
              <a:xfrm>
                <a:off x="8358062" y="3939718"/>
                <a:ext cx="34925" cy="7938"/>
              </a:xfrm>
              <a:custGeom>
                <a:avLst/>
                <a:gdLst>
                  <a:gd name="T0" fmla="*/ 24 w 30"/>
                  <a:gd name="T1" fmla="*/ 0 h 6"/>
                  <a:gd name="T2" fmla="*/ 30 w 30"/>
                  <a:gd name="T3" fmla="*/ 0 h 6"/>
                  <a:gd name="T4" fmla="*/ 0 w 30"/>
                  <a:gd name="T5" fmla="*/ 6 h 6"/>
                  <a:gd name="T6" fmla="*/ 24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 name="Rectangle 283">
                <a:extLst>
                  <a:ext uri="{FF2B5EF4-FFF2-40B4-BE49-F238E27FC236}">
                    <a16:creationId xmlns:a16="http://schemas.microsoft.com/office/drawing/2014/main" id="{C3ACC361-5370-48D5-7F12-2E6188266CE9}"/>
                  </a:ext>
                </a:extLst>
              </p:cNvPr>
              <p:cNvSpPr>
                <a:spLocks noChangeArrowheads="1"/>
              </p:cNvSpPr>
              <p:nvPr/>
            </p:nvSpPr>
            <p:spPr bwMode="auto">
              <a:xfrm>
                <a:off x="8231062" y="4174668"/>
                <a:ext cx="0" cy="3175"/>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 name="Freeform 285">
                <a:extLst>
                  <a:ext uri="{FF2B5EF4-FFF2-40B4-BE49-F238E27FC236}">
                    <a16:creationId xmlns:a16="http://schemas.microsoft.com/office/drawing/2014/main" id="{E4369D2E-1CC1-6B6A-AC77-F772CE932C1A}"/>
                  </a:ext>
                </a:extLst>
              </p:cNvPr>
              <p:cNvSpPr>
                <a:spLocks/>
              </p:cNvSpPr>
              <p:nvPr/>
            </p:nvSpPr>
            <p:spPr bwMode="auto">
              <a:xfrm>
                <a:off x="8221537" y="3939718"/>
                <a:ext cx="163512" cy="14763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 name="Freeform 286">
                <a:extLst>
                  <a:ext uri="{FF2B5EF4-FFF2-40B4-BE49-F238E27FC236}">
                    <a16:creationId xmlns:a16="http://schemas.microsoft.com/office/drawing/2014/main" id="{26076CBE-37D1-326D-7AB2-FB7E2816F6D6}"/>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6" name="Freeform 287">
                <a:extLst>
                  <a:ext uri="{FF2B5EF4-FFF2-40B4-BE49-F238E27FC236}">
                    <a16:creationId xmlns:a16="http://schemas.microsoft.com/office/drawing/2014/main" id="{D9A463D7-3D34-D4F0-39E6-DB5C71BB34AB}"/>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7" name="Freeform 288">
                <a:extLst>
                  <a:ext uri="{FF2B5EF4-FFF2-40B4-BE49-F238E27FC236}">
                    <a16:creationId xmlns:a16="http://schemas.microsoft.com/office/drawing/2014/main" id="{6EBFE432-D19C-7BF5-5348-8D8D462107E6}"/>
                  </a:ext>
                </a:extLst>
              </p:cNvPr>
              <p:cNvSpPr>
                <a:spLocks/>
              </p:cNvSpPr>
              <p:nvPr/>
            </p:nvSpPr>
            <p:spPr bwMode="auto">
              <a:xfrm>
                <a:off x="8596187" y="4277856"/>
                <a:ext cx="107950" cy="777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8" name="Freeform 289">
                <a:extLst>
                  <a:ext uri="{FF2B5EF4-FFF2-40B4-BE49-F238E27FC236}">
                    <a16:creationId xmlns:a16="http://schemas.microsoft.com/office/drawing/2014/main" id="{DDAFEEA2-D80F-929B-4E9B-351E326EE2CC}"/>
                  </a:ext>
                </a:extLst>
              </p:cNvPr>
              <p:cNvSpPr>
                <a:spLocks/>
              </p:cNvSpPr>
              <p:nvPr/>
            </p:nvSpPr>
            <p:spPr bwMode="auto">
              <a:xfrm>
                <a:off x="8612062" y="4308018"/>
                <a:ext cx="171450" cy="219075"/>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9" name="Freeform 290">
                <a:extLst>
                  <a:ext uri="{FF2B5EF4-FFF2-40B4-BE49-F238E27FC236}">
                    <a16:creationId xmlns:a16="http://schemas.microsoft.com/office/drawing/2014/main" id="{58B329ED-F864-3D2D-E50F-3636F7034D9B}"/>
                  </a:ext>
                </a:extLst>
              </p:cNvPr>
              <p:cNvSpPr>
                <a:spLocks/>
              </p:cNvSpPr>
              <p:nvPr/>
            </p:nvSpPr>
            <p:spPr bwMode="auto">
              <a:xfrm>
                <a:off x="8400924" y="4450893"/>
                <a:ext cx="239713" cy="165100"/>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0" name="Freeform 291">
                <a:extLst>
                  <a:ext uri="{FF2B5EF4-FFF2-40B4-BE49-F238E27FC236}">
                    <a16:creationId xmlns:a16="http://schemas.microsoft.com/office/drawing/2014/main" id="{23811B5B-BA67-1A59-9D2A-365A222EAFCB}"/>
                  </a:ext>
                </a:extLst>
              </p:cNvPr>
              <p:cNvSpPr>
                <a:spLocks/>
              </p:cNvSpPr>
              <p:nvPr/>
            </p:nvSpPr>
            <p:spPr bwMode="auto">
              <a:xfrm>
                <a:off x="8231062" y="4087356"/>
                <a:ext cx="446087" cy="425450"/>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1" name="Freeform 292">
                <a:extLst>
                  <a:ext uri="{FF2B5EF4-FFF2-40B4-BE49-F238E27FC236}">
                    <a16:creationId xmlns:a16="http://schemas.microsoft.com/office/drawing/2014/main" id="{6EF3A718-7C35-5A95-0F4F-85E42AA7FC2C}"/>
                  </a:ext>
                </a:extLst>
              </p:cNvPr>
              <p:cNvSpPr>
                <a:spLocks/>
              </p:cNvSpPr>
              <p:nvPr/>
            </p:nvSpPr>
            <p:spPr bwMode="auto">
              <a:xfrm>
                <a:off x="8612062" y="4355643"/>
                <a:ext cx="71437" cy="95250"/>
              </a:xfrm>
              <a:custGeom>
                <a:avLst/>
                <a:gdLst>
                  <a:gd name="T0" fmla="*/ 0 w 10"/>
                  <a:gd name="T1" fmla="*/ 12 h 12"/>
                  <a:gd name="T2" fmla="*/ 4 w 10"/>
                  <a:gd name="T3" fmla="*/ 11 h 12"/>
                  <a:gd name="T4" fmla="*/ 9 w 10"/>
                  <a:gd name="T5" fmla="*/ 7 h 12"/>
                  <a:gd name="T6" fmla="*/ 10 w 10"/>
                  <a:gd name="T7" fmla="*/ 0 h 12"/>
                  <a:gd name="T8" fmla="*/ 9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2" name="Freeform 293">
                <a:extLst>
                  <a:ext uri="{FF2B5EF4-FFF2-40B4-BE49-F238E27FC236}">
                    <a16:creationId xmlns:a16="http://schemas.microsoft.com/office/drawing/2014/main" id="{BFAA36AA-4CBB-FBEB-F737-473371576F7E}"/>
                  </a:ext>
                </a:extLst>
              </p:cNvPr>
              <p:cNvSpPr>
                <a:spLocks/>
              </p:cNvSpPr>
              <p:nvPr/>
            </p:nvSpPr>
            <p:spPr bwMode="auto">
              <a:xfrm>
                <a:off x="8307262" y="3930193"/>
                <a:ext cx="225425" cy="254000"/>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3" name="Freeform 294">
                <a:extLst>
                  <a:ext uri="{FF2B5EF4-FFF2-40B4-BE49-F238E27FC236}">
                    <a16:creationId xmlns:a16="http://schemas.microsoft.com/office/drawing/2014/main" id="{7FE8FADC-CC96-5FF6-3E20-3F7638AAFE91}"/>
                  </a:ext>
                </a:extLst>
              </p:cNvPr>
              <p:cNvSpPr>
                <a:spLocks/>
              </p:cNvSpPr>
              <p:nvPr/>
            </p:nvSpPr>
            <p:spPr bwMode="auto">
              <a:xfrm>
                <a:off x="8435849" y="3861931"/>
                <a:ext cx="425450" cy="431800"/>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4" name="Freeform 295">
                <a:extLst>
                  <a:ext uri="{FF2B5EF4-FFF2-40B4-BE49-F238E27FC236}">
                    <a16:creationId xmlns:a16="http://schemas.microsoft.com/office/drawing/2014/main" id="{9CB7B891-BCD4-B8C0-A6C8-EEEC22C9D509}"/>
                  </a:ext>
                </a:extLst>
              </p:cNvPr>
              <p:cNvSpPr>
                <a:spLocks/>
              </p:cNvSpPr>
              <p:nvPr/>
            </p:nvSpPr>
            <p:spPr bwMode="auto">
              <a:xfrm>
                <a:off x="8812087" y="3947656"/>
                <a:ext cx="368300" cy="385762"/>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5" name="Freeform 296">
                <a:extLst>
                  <a:ext uri="{FF2B5EF4-FFF2-40B4-BE49-F238E27FC236}">
                    <a16:creationId xmlns:a16="http://schemas.microsoft.com/office/drawing/2014/main" id="{30A82BE8-B5CD-0AA0-CE1C-37D7113013BE}"/>
                  </a:ext>
                </a:extLst>
              </p:cNvPr>
              <p:cNvSpPr>
                <a:spLocks/>
              </p:cNvSpPr>
              <p:nvPr/>
            </p:nvSpPr>
            <p:spPr bwMode="auto">
              <a:xfrm>
                <a:off x="8966074" y="3985756"/>
                <a:ext cx="654050" cy="74930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6" name="Freeform 297">
                <a:extLst>
                  <a:ext uri="{FF2B5EF4-FFF2-40B4-BE49-F238E27FC236}">
                    <a16:creationId xmlns:a16="http://schemas.microsoft.com/office/drawing/2014/main" id="{832C9F70-D8A6-D91B-F88C-8B34DA275084}"/>
                  </a:ext>
                </a:extLst>
              </p:cNvPr>
              <p:cNvSpPr>
                <a:spLocks/>
              </p:cNvSpPr>
              <p:nvPr/>
            </p:nvSpPr>
            <p:spPr bwMode="auto">
              <a:xfrm>
                <a:off x="8799387" y="3901618"/>
                <a:ext cx="325437" cy="266700"/>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7" name="Freeform 301">
                <a:extLst>
                  <a:ext uri="{FF2B5EF4-FFF2-40B4-BE49-F238E27FC236}">
                    <a16:creationId xmlns:a16="http://schemas.microsoft.com/office/drawing/2014/main" id="{08FB73C0-0EF0-ACDD-FDFB-ECD5E616C71F}"/>
                  </a:ext>
                </a:extLst>
              </p:cNvPr>
              <p:cNvSpPr>
                <a:spLocks/>
              </p:cNvSpPr>
              <p:nvPr/>
            </p:nvSpPr>
            <p:spPr bwMode="auto">
              <a:xfrm>
                <a:off x="7959599" y="3239631"/>
                <a:ext cx="211138" cy="212725"/>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8" name="Freeform 302">
                <a:extLst>
                  <a:ext uri="{FF2B5EF4-FFF2-40B4-BE49-F238E27FC236}">
                    <a16:creationId xmlns:a16="http://schemas.microsoft.com/office/drawing/2014/main" id="{4F9D951A-A4B3-2FD6-9CFD-3BC6FF710BBA}"/>
                  </a:ext>
                </a:extLst>
              </p:cNvPr>
              <p:cNvSpPr>
                <a:spLocks/>
              </p:cNvSpPr>
              <p:nvPr/>
            </p:nvSpPr>
            <p:spPr bwMode="auto">
              <a:xfrm>
                <a:off x="7908799" y="3152318"/>
                <a:ext cx="171450" cy="109538"/>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9" name="Freeform 303">
                <a:extLst>
                  <a:ext uri="{FF2B5EF4-FFF2-40B4-BE49-F238E27FC236}">
                    <a16:creationId xmlns:a16="http://schemas.microsoft.com/office/drawing/2014/main" id="{5A0C7294-B804-6AA7-4D89-52E69A9C3F72}"/>
                  </a:ext>
                </a:extLst>
              </p:cNvPr>
              <p:cNvSpPr>
                <a:spLocks/>
              </p:cNvSpPr>
              <p:nvPr/>
            </p:nvSpPr>
            <p:spPr bwMode="auto">
              <a:xfrm>
                <a:off x="7092824" y="4615993"/>
                <a:ext cx="171450" cy="142875"/>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0" name="Freeform 304">
                <a:extLst>
                  <a:ext uri="{FF2B5EF4-FFF2-40B4-BE49-F238E27FC236}">
                    <a16:creationId xmlns:a16="http://schemas.microsoft.com/office/drawing/2014/main" id="{F88638F5-1D3B-4BE7-0FBA-C56119555592}"/>
                  </a:ext>
                </a:extLst>
              </p:cNvPr>
              <p:cNvSpPr>
                <a:spLocks/>
              </p:cNvSpPr>
              <p:nvPr/>
            </p:nvSpPr>
            <p:spPr bwMode="auto">
              <a:xfrm>
                <a:off x="7049962" y="4512806"/>
                <a:ext cx="134937" cy="112712"/>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1" name="Freeform 305">
                <a:extLst>
                  <a:ext uri="{FF2B5EF4-FFF2-40B4-BE49-F238E27FC236}">
                    <a16:creationId xmlns:a16="http://schemas.microsoft.com/office/drawing/2014/main" id="{6674E786-FEBC-FE15-6B90-6B72A5A44460}"/>
                  </a:ext>
                </a:extLst>
              </p:cNvPr>
              <p:cNvSpPr>
                <a:spLocks/>
              </p:cNvSpPr>
              <p:nvPr/>
            </p:nvSpPr>
            <p:spPr bwMode="auto">
              <a:xfrm>
                <a:off x="7057899" y="4239756"/>
                <a:ext cx="269875" cy="320675"/>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2" name="Freeform 306">
                <a:extLst>
                  <a:ext uri="{FF2B5EF4-FFF2-40B4-BE49-F238E27FC236}">
                    <a16:creationId xmlns:a16="http://schemas.microsoft.com/office/drawing/2014/main" id="{DA1D055B-D9F1-B0F1-4A4F-615F9066398C}"/>
                  </a:ext>
                </a:extLst>
              </p:cNvPr>
              <p:cNvSpPr>
                <a:spLocks/>
              </p:cNvSpPr>
              <p:nvPr/>
            </p:nvSpPr>
            <p:spPr bwMode="auto">
              <a:xfrm>
                <a:off x="7986587" y="4104818"/>
                <a:ext cx="255587" cy="276225"/>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3" name="Freeform 307">
                <a:extLst>
                  <a:ext uri="{FF2B5EF4-FFF2-40B4-BE49-F238E27FC236}">
                    <a16:creationId xmlns:a16="http://schemas.microsoft.com/office/drawing/2014/main" id="{000E481D-0E4B-3899-C039-C79F59831D60}"/>
                  </a:ext>
                </a:extLst>
              </p:cNvPr>
              <p:cNvSpPr>
                <a:spLocks/>
              </p:cNvSpPr>
              <p:nvPr/>
            </p:nvSpPr>
            <p:spPr bwMode="auto">
              <a:xfrm>
                <a:off x="7637337" y="4057193"/>
                <a:ext cx="371475" cy="393700"/>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4" name="Freeform 308">
                <a:extLst>
                  <a:ext uri="{FF2B5EF4-FFF2-40B4-BE49-F238E27FC236}">
                    <a16:creationId xmlns:a16="http://schemas.microsoft.com/office/drawing/2014/main" id="{D713D4B8-E67F-55BB-5BAA-49FC7E5B5110}"/>
                  </a:ext>
                </a:extLst>
              </p:cNvPr>
              <p:cNvSpPr>
                <a:spLocks/>
              </p:cNvSpPr>
              <p:nvPr/>
            </p:nvSpPr>
            <p:spPr bwMode="auto">
              <a:xfrm>
                <a:off x="7602412" y="3939718"/>
                <a:ext cx="93662" cy="195263"/>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5" name="Freeform 309">
                <a:extLst>
                  <a:ext uri="{FF2B5EF4-FFF2-40B4-BE49-F238E27FC236}">
                    <a16:creationId xmlns:a16="http://schemas.microsoft.com/office/drawing/2014/main" id="{891C98F8-72B7-2E51-2A6A-A335C1321A6D}"/>
                  </a:ext>
                </a:extLst>
              </p:cNvPr>
              <p:cNvSpPr>
                <a:spLocks/>
              </p:cNvSpPr>
              <p:nvPr/>
            </p:nvSpPr>
            <p:spPr bwMode="auto">
              <a:xfrm>
                <a:off x="7145212" y="3985756"/>
                <a:ext cx="268287" cy="230187"/>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6" name="Freeform 310">
                <a:extLst>
                  <a:ext uri="{FF2B5EF4-FFF2-40B4-BE49-F238E27FC236}">
                    <a16:creationId xmlns:a16="http://schemas.microsoft.com/office/drawing/2014/main" id="{0B956C25-7DC4-90EB-9142-B551A8A30C50}"/>
                  </a:ext>
                </a:extLst>
              </p:cNvPr>
              <p:cNvSpPr>
                <a:spLocks/>
              </p:cNvSpPr>
              <p:nvPr/>
            </p:nvSpPr>
            <p:spPr bwMode="auto">
              <a:xfrm>
                <a:off x="7064249" y="4215943"/>
                <a:ext cx="185738" cy="179388"/>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7" name="Freeform 311">
                <a:extLst>
                  <a:ext uri="{FF2B5EF4-FFF2-40B4-BE49-F238E27FC236}">
                    <a16:creationId xmlns:a16="http://schemas.microsoft.com/office/drawing/2014/main" id="{9B707A48-9516-A719-E6F3-37097A772F36}"/>
                  </a:ext>
                </a:extLst>
              </p:cNvPr>
              <p:cNvSpPr>
                <a:spLocks/>
              </p:cNvSpPr>
              <p:nvPr/>
            </p:nvSpPr>
            <p:spPr bwMode="auto">
              <a:xfrm>
                <a:off x="7073774" y="4615993"/>
                <a:ext cx="55563" cy="47625"/>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8" name="Freeform 312">
                <a:extLst>
                  <a:ext uri="{FF2B5EF4-FFF2-40B4-BE49-F238E27FC236}">
                    <a16:creationId xmlns:a16="http://schemas.microsoft.com/office/drawing/2014/main" id="{8E582FCD-9105-1DC2-D062-8DBB2DB30D2E}"/>
                  </a:ext>
                </a:extLst>
              </p:cNvPr>
              <p:cNvSpPr>
                <a:spLocks/>
              </p:cNvSpPr>
              <p:nvPr/>
            </p:nvSpPr>
            <p:spPr bwMode="auto">
              <a:xfrm>
                <a:off x="7931024" y="4342943"/>
                <a:ext cx="366713" cy="501650"/>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9" name="Freeform 313">
                <a:extLst>
                  <a:ext uri="{FF2B5EF4-FFF2-40B4-BE49-F238E27FC236}">
                    <a16:creationId xmlns:a16="http://schemas.microsoft.com/office/drawing/2014/main" id="{1087B466-8850-CF5F-8704-DBC84AAED259}"/>
                  </a:ext>
                </a:extLst>
              </p:cNvPr>
              <p:cNvSpPr>
                <a:spLocks/>
              </p:cNvSpPr>
              <p:nvPr/>
            </p:nvSpPr>
            <p:spPr bwMode="auto">
              <a:xfrm>
                <a:off x="7249987" y="4671556"/>
                <a:ext cx="134937" cy="149225"/>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0" name="Freeform 314">
                <a:extLst>
                  <a:ext uri="{FF2B5EF4-FFF2-40B4-BE49-F238E27FC236}">
                    <a16:creationId xmlns:a16="http://schemas.microsoft.com/office/drawing/2014/main" id="{F92B1A7E-153F-EDE1-8B0F-F735A66E9FFE}"/>
                  </a:ext>
                </a:extLst>
              </p:cNvPr>
              <p:cNvSpPr>
                <a:spLocks/>
              </p:cNvSpPr>
              <p:nvPr/>
            </p:nvSpPr>
            <p:spPr bwMode="auto">
              <a:xfrm>
                <a:off x="7180137" y="4727118"/>
                <a:ext cx="96837" cy="93663"/>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1" name="Freeform 315">
                <a:extLst>
                  <a:ext uri="{FF2B5EF4-FFF2-40B4-BE49-F238E27FC236}">
                    <a16:creationId xmlns:a16="http://schemas.microsoft.com/office/drawing/2014/main" id="{EA1FCEB5-41F1-4632-92FF-27E59C665F95}"/>
                  </a:ext>
                </a:extLst>
              </p:cNvPr>
              <p:cNvSpPr>
                <a:spLocks/>
              </p:cNvSpPr>
              <p:nvPr/>
            </p:nvSpPr>
            <p:spPr bwMode="auto">
              <a:xfrm>
                <a:off x="7135687" y="4696956"/>
                <a:ext cx="71437" cy="68262"/>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2" name="Rectangle 316">
                <a:extLst>
                  <a:ext uri="{FF2B5EF4-FFF2-40B4-BE49-F238E27FC236}">
                    <a16:creationId xmlns:a16="http://schemas.microsoft.com/office/drawing/2014/main" id="{9F4BEA49-8518-BA76-87BD-7AA63748927F}"/>
                  </a:ext>
                </a:extLst>
              </p:cNvPr>
              <p:cNvSpPr>
                <a:spLocks noChangeArrowheads="1"/>
              </p:cNvSpPr>
              <p:nvPr/>
            </p:nvSpPr>
            <p:spPr bwMode="auto">
              <a:xfrm>
                <a:off x="7242049" y="4215943"/>
                <a:ext cx="7938" cy="23813"/>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3" name="Freeform 317">
                <a:extLst>
                  <a:ext uri="{FF2B5EF4-FFF2-40B4-BE49-F238E27FC236}">
                    <a16:creationId xmlns:a16="http://schemas.microsoft.com/office/drawing/2014/main" id="{61A3991D-C1CC-C191-E749-B0184957EB4F}"/>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4" name="Freeform 318">
                <a:extLst>
                  <a:ext uri="{FF2B5EF4-FFF2-40B4-BE49-F238E27FC236}">
                    <a16:creationId xmlns:a16="http://schemas.microsoft.com/office/drawing/2014/main" id="{8869BDDA-2855-F272-8F7F-D4E30CF26060}"/>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5" name="Freeform 327">
                <a:extLst>
                  <a:ext uri="{FF2B5EF4-FFF2-40B4-BE49-F238E27FC236}">
                    <a16:creationId xmlns:a16="http://schemas.microsoft.com/office/drawing/2014/main" id="{F14C00DF-AB67-351B-DEE6-B770CA37C499}"/>
                  </a:ext>
                </a:extLst>
              </p:cNvPr>
              <p:cNvSpPr>
                <a:spLocks/>
              </p:cNvSpPr>
              <p:nvPr/>
            </p:nvSpPr>
            <p:spPr bwMode="auto">
              <a:xfrm>
                <a:off x="8561262" y="3930193"/>
                <a:ext cx="22225" cy="17463"/>
              </a:xfrm>
              <a:custGeom>
                <a:avLst/>
                <a:gdLst>
                  <a:gd name="T0" fmla="*/ 0 w 18"/>
                  <a:gd name="T1" fmla="*/ 0 h 12"/>
                  <a:gd name="T2" fmla="*/ 18 w 18"/>
                  <a:gd name="T3" fmla="*/ 12 h 12"/>
                  <a:gd name="T4" fmla="*/ 18 w 18"/>
                  <a:gd name="T5" fmla="*/ 12 h 12"/>
                  <a:gd name="T6" fmla="*/ 6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6" name="Freeform 328">
                <a:extLst>
                  <a:ext uri="{FF2B5EF4-FFF2-40B4-BE49-F238E27FC236}">
                    <a16:creationId xmlns:a16="http://schemas.microsoft.com/office/drawing/2014/main" id="{5F2BB524-8F32-627D-4859-32881594ECE6}"/>
                  </a:ext>
                </a:extLst>
              </p:cNvPr>
              <p:cNvSpPr>
                <a:spLocks/>
              </p:cNvSpPr>
              <p:nvPr/>
            </p:nvSpPr>
            <p:spPr bwMode="auto">
              <a:xfrm>
                <a:off x="8527924" y="3892093"/>
                <a:ext cx="12700" cy="25400"/>
              </a:xfrm>
              <a:custGeom>
                <a:avLst/>
                <a:gdLst>
                  <a:gd name="T0" fmla="*/ 0 w 12"/>
                  <a:gd name="T1" fmla="*/ 0 h 18"/>
                  <a:gd name="T2" fmla="*/ 12 w 12"/>
                  <a:gd name="T3" fmla="*/ 18 h 18"/>
                  <a:gd name="T4" fmla="*/ 12 w 12"/>
                  <a:gd name="T5" fmla="*/ 12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7" name="Freeform 337">
                <a:extLst>
                  <a:ext uri="{FF2B5EF4-FFF2-40B4-BE49-F238E27FC236}">
                    <a16:creationId xmlns:a16="http://schemas.microsoft.com/office/drawing/2014/main" id="{984C1679-02D2-1818-E74F-F7F0656C11E3}"/>
                  </a:ext>
                </a:extLst>
              </p:cNvPr>
              <p:cNvSpPr>
                <a:spLocks/>
              </p:cNvSpPr>
              <p:nvPr/>
            </p:nvSpPr>
            <p:spPr bwMode="auto">
              <a:xfrm>
                <a:off x="8583487" y="3939718"/>
                <a:ext cx="65087" cy="7938"/>
              </a:xfrm>
              <a:custGeom>
                <a:avLst/>
                <a:gdLst>
                  <a:gd name="T0" fmla="*/ 6 w 54"/>
                  <a:gd name="T1" fmla="*/ 6 h 6"/>
                  <a:gd name="T2" fmla="*/ 30 w 54"/>
                  <a:gd name="T3" fmla="*/ 6 h 6"/>
                  <a:gd name="T4" fmla="*/ 54 w 54"/>
                  <a:gd name="T5" fmla="*/ 0 h 6"/>
                  <a:gd name="T6" fmla="*/ 0 w 54"/>
                  <a:gd name="T7" fmla="*/ 6 h 6"/>
                  <a:gd name="T8" fmla="*/ 6 w 54"/>
                  <a:gd name="T9" fmla="*/ 6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8" name="Freeform 338">
                <a:extLst>
                  <a:ext uri="{FF2B5EF4-FFF2-40B4-BE49-F238E27FC236}">
                    <a16:creationId xmlns:a16="http://schemas.microsoft.com/office/drawing/2014/main" id="{BD37C7B6-E8C2-CA16-49DA-BE35E812782C}"/>
                  </a:ext>
                </a:extLst>
              </p:cNvPr>
              <p:cNvSpPr>
                <a:spLocks/>
              </p:cNvSpPr>
              <p:nvPr/>
            </p:nvSpPr>
            <p:spPr bwMode="auto">
              <a:xfrm>
                <a:off x="8485062" y="3277731"/>
                <a:ext cx="915987" cy="714375"/>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9" name="Freeform 339">
                <a:extLst>
                  <a:ext uri="{FF2B5EF4-FFF2-40B4-BE49-F238E27FC236}">
                    <a16:creationId xmlns:a16="http://schemas.microsoft.com/office/drawing/2014/main" id="{37D6150A-C8AC-02CA-4E12-D110B3983B98}"/>
                  </a:ext>
                </a:extLst>
              </p:cNvPr>
              <p:cNvSpPr>
                <a:spLocks/>
              </p:cNvSpPr>
              <p:nvPr/>
            </p:nvSpPr>
            <p:spPr bwMode="auto">
              <a:xfrm>
                <a:off x="8540624" y="3917493"/>
                <a:ext cx="20638" cy="12700"/>
              </a:xfrm>
              <a:custGeom>
                <a:avLst/>
                <a:gdLst>
                  <a:gd name="T0" fmla="*/ 0 w 18"/>
                  <a:gd name="T1" fmla="*/ 0 h 12"/>
                  <a:gd name="T2" fmla="*/ 0 w 18"/>
                  <a:gd name="T3" fmla="*/ 12 h 12"/>
                  <a:gd name="T4" fmla="*/ 18 w 18"/>
                  <a:gd name="T5" fmla="*/ 12 h 12"/>
                  <a:gd name="T6" fmla="*/ 12 w 18"/>
                  <a:gd name="T7" fmla="*/ 12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0" name="Freeform 349">
                <a:extLst>
                  <a:ext uri="{FF2B5EF4-FFF2-40B4-BE49-F238E27FC236}">
                    <a16:creationId xmlns:a16="http://schemas.microsoft.com/office/drawing/2014/main" id="{6232F474-68D1-5ABA-6292-9B3C47D2DE21}"/>
                  </a:ext>
                </a:extLst>
              </p:cNvPr>
              <p:cNvSpPr>
                <a:spLocks/>
              </p:cNvSpPr>
              <p:nvPr/>
            </p:nvSpPr>
            <p:spPr bwMode="auto">
              <a:xfrm>
                <a:off x="7931024" y="3403143"/>
                <a:ext cx="403225" cy="290513"/>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1" name="Freeform 350">
                <a:extLst>
                  <a:ext uri="{FF2B5EF4-FFF2-40B4-BE49-F238E27FC236}">
                    <a16:creationId xmlns:a16="http://schemas.microsoft.com/office/drawing/2014/main" id="{2C90AFF9-84FF-700A-8F6E-935CC07E3668}"/>
                  </a:ext>
                </a:extLst>
              </p:cNvPr>
              <p:cNvSpPr>
                <a:spLocks/>
              </p:cNvSpPr>
              <p:nvPr/>
            </p:nvSpPr>
            <p:spPr bwMode="auto">
              <a:xfrm>
                <a:off x="8164387" y="3403143"/>
                <a:ext cx="49212" cy="31750"/>
              </a:xfrm>
              <a:custGeom>
                <a:avLst/>
                <a:gdLst>
                  <a:gd name="T0" fmla="*/ 36 w 42"/>
                  <a:gd name="T1" fmla="*/ 24 h 24"/>
                  <a:gd name="T2" fmla="*/ 18 w 42"/>
                  <a:gd name="T3" fmla="*/ 0 h 24"/>
                  <a:gd name="T4" fmla="*/ 0 w 42"/>
                  <a:gd name="T5" fmla="*/ 6 h 24"/>
                  <a:gd name="T6" fmla="*/ 42 w 42"/>
                  <a:gd name="T7" fmla="*/ 24 h 24"/>
                  <a:gd name="T8" fmla="*/ 36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2" name="Freeform 356">
                <a:extLst>
                  <a:ext uri="{FF2B5EF4-FFF2-40B4-BE49-F238E27FC236}">
                    <a16:creationId xmlns:a16="http://schemas.microsoft.com/office/drawing/2014/main" id="{34BBCA6B-409D-1CF9-2EA7-E66152C22E45}"/>
                  </a:ext>
                </a:extLst>
              </p:cNvPr>
              <p:cNvSpPr>
                <a:spLocks/>
              </p:cNvSpPr>
              <p:nvPr/>
            </p:nvSpPr>
            <p:spPr bwMode="auto">
              <a:xfrm>
                <a:off x="7943724" y="3712706"/>
                <a:ext cx="158750" cy="149225"/>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3" name="Freeform 357">
                <a:extLst>
                  <a:ext uri="{FF2B5EF4-FFF2-40B4-BE49-F238E27FC236}">
                    <a16:creationId xmlns:a16="http://schemas.microsoft.com/office/drawing/2014/main" id="{02977F18-3195-2D4A-480D-6475C9B8B0F7}"/>
                  </a:ext>
                </a:extLst>
              </p:cNvPr>
              <p:cNvSpPr>
                <a:spLocks/>
              </p:cNvSpPr>
              <p:nvPr/>
            </p:nvSpPr>
            <p:spPr bwMode="auto">
              <a:xfrm>
                <a:off x="7845299" y="3641268"/>
                <a:ext cx="114300" cy="220663"/>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4" name="Freeform 358">
                <a:extLst>
                  <a:ext uri="{FF2B5EF4-FFF2-40B4-BE49-F238E27FC236}">
                    <a16:creationId xmlns:a16="http://schemas.microsoft.com/office/drawing/2014/main" id="{B642FB15-812C-0229-C3AC-87753C737853}"/>
                  </a:ext>
                </a:extLst>
              </p:cNvPr>
              <p:cNvSpPr>
                <a:spLocks/>
              </p:cNvSpPr>
              <p:nvPr/>
            </p:nvSpPr>
            <p:spPr bwMode="auto">
              <a:xfrm>
                <a:off x="7738937" y="3607931"/>
                <a:ext cx="133350" cy="171450"/>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5" name="Freeform 364">
                <a:extLst>
                  <a:ext uri="{FF2B5EF4-FFF2-40B4-BE49-F238E27FC236}">
                    <a16:creationId xmlns:a16="http://schemas.microsoft.com/office/drawing/2014/main" id="{4191489A-98A1-2F0B-2BE9-2A06D9B34DDE}"/>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6" name="Freeform 365">
                <a:extLst>
                  <a:ext uri="{FF2B5EF4-FFF2-40B4-BE49-F238E27FC236}">
                    <a16:creationId xmlns:a16="http://schemas.microsoft.com/office/drawing/2014/main" id="{178E5D61-7D1D-02AD-F7BC-AA429A85A5C2}"/>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7" name="Freeform 366">
                <a:extLst>
                  <a:ext uri="{FF2B5EF4-FFF2-40B4-BE49-F238E27FC236}">
                    <a16:creationId xmlns:a16="http://schemas.microsoft.com/office/drawing/2014/main" id="{409354D3-795E-EDCC-CEA8-9057F8D9DB29}"/>
                  </a:ext>
                </a:extLst>
              </p:cNvPr>
              <p:cNvSpPr>
                <a:spLocks/>
              </p:cNvSpPr>
              <p:nvPr/>
            </p:nvSpPr>
            <p:spPr bwMode="auto">
              <a:xfrm>
                <a:off x="7164262" y="4293731"/>
                <a:ext cx="369887" cy="385762"/>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8" name="Freeform 367">
                <a:extLst>
                  <a:ext uri="{FF2B5EF4-FFF2-40B4-BE49-F238E27FC236}">
                    <a16:creationId xmlns:a16="http://schemas.microsoft.com/office/drawing/2014/main" id="{31DAA1F5-E6C4-4438-97F1-81E27A4129EA}"/>
                  </a:ext>
                </a:extLst>
              </p:cNvPr>
              <p:cNvSpPr>
                <a:spLocks/>
              </p:cNvSpPr>
              <p:nvPr/>
            </p:nvSpPr>
            <p:spPr bwMode="auto">
              <a:xfrm>
                <a:off x="8364412" y="4649331"/>
                <a:ext cx="212725" cy="320675"/>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9" name="Freeform 368">
                <a:extLst>
                  <a:ext uri="{FF2B5EF4-FFF2-40B4-BE49-F238E27FC236}">
                    <a16:creationId xmlns:a16="http://schemas.microsoft.com/office/drawing/2014/main" id="{5A70680E-1D79-0880-F377-C284F85C0E7C}"/>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0" name="Freeform 369">
                <a:extLst>
                  <a:ext uri="{FF2B5EF4-FFF2-40B4-BE49-F238E27FC236}">
                    <a16:creationId xmlns:a16="http://schemas.microsoft.com/office/drawing/2014/main" id="{6F29FBBD-9CAC-1272-5C40-D3D967E94407}"/>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1" name="Freeform 370">
                <a:extLst>
                  <a:ext uri="{FF2B5EF4-FFF2-40B4-BE49-F238E27FC236}">
                    <a16:creationId xmlns:a16="http://schemas.microsoft.com/office/drawing/2014/main" id="{14553AC7-7762-8108-ED61-29AFAE45D529}"/>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2" name="Freeform 371">
                <a:extLst>
                  <a:ext uri="{FF2B5EF4-FFF2-40B4-BE49-F238E27FC236}">
                    <a16:creationId xmlns:a16="http://schemas.microsoft.com/office/drawing/2014/main" id="{BE0D5970-0A95-41B3-F9B2-89DE6D2C4630}"/>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3" name="Freeform 372">
                <a:extLst>
                  <a:ext uri="{FF2B5EF4-FFF2-40B4-BE49-F238E27FC236}">
                    <a16:creationId xmlns:a16="http://schemas.microsoft.com/office/drawing/2014/main" id="{43534974-0EDE-C6D3-DCE9-D9B3FE09488F}"/>
                  </a:ext>
                </a:extLst>
              </p:cNvPr>
              <p:cNvSpPr>
                <a:spLocks/>
              </p:cNvSpPr>
              <p:nvPr/>
            </p:nvSpPr>
            <p:spPr bwMode="auto">
              <a:xfrm>
                <a:off x="7810374" y="5498643"/>
                <a:ext cx="360363" cy="357188"/>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4" name="Freeform 373">
                <a:extLst>
                  <a:ext uri="{FF2B5EF4-FFF2-40B4-BE49-F238E27FC236}">
                    <a16:creationId xmlns:a16="http://schemas.microsoft.com/office/drawing/2014/main" id="{E979CF91-30F4-F977-5F0C-4F9A37F3BCD6}"/>
                  </a:ext>
                </a:extLst>
              </p:cNvPr>
              <p:cNvSpPr>
                <a:spLocks/>
              </p:cNvSpPr>
              <p:nvPr/>
            </p:nvSpPr>
            <p:spPr bwMode="auto">
              <a:xfrm>
                <a:off x="7888162" y="5381168"/>
                <a:ext cx="214312" cy="236538"/>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5" name="Freeform 374">
                <a:extLst>
                  <a:ext uri="{FF2B5EF4-FFF2-40B4-BE49-F238E27FC236}">
                    <a16:creationId xmlns:a16="http://schemas.microsoft.com/office/drawing/2014/main" id="{F5F95836-AF5B-09D4-90BE-28733C933E80}"/>
                  </a:ext>
                </a:extLst>
              </p:cNvPr>
              <p:cNvSpPr>
                <a:spLocks/>
              </p:cNvSpPr>
              <p:nvPr/>
            </p:nvSpPr>
            <p:spPr bwMode="auto">
              <a:xfrm>
                <a:off x="8107237" y="5198606"/>
                <a:ext cx="242887" cy="425450"/>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6" name="Freeform 375">
                <a:extLst>
                  <a:ext uri="{FF2B5EF4-FFF2-40B4-BE49-F238E27FC236}">
                    <a16:creationId xmlns:a16="http://schemas.microsoft.com/office/drawing/2014/main" id="{BA1721F2-565A-F3AD-AE58-55FF0E181F01}"/>
                  </a:ext>
                </a:extLst>
              </p:cNvPr>
              <p:cNvSpPr>
                <a:spLocks/>
              </p:cNvSpPr>
              <p:nvPr/>
            </p:nvSpPr>
            <p:spPr bwMode="auto">
              <a:xfrm>
                <a:off x="8107237" y="4955718"/>
                <a:ext cx="236537" cy="266700"/>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7" name="Freeform 376">
                <a:extLst>
                  <a:ext uri="{FF2B5EF4-FFF2-40B4-BE49-F238E27FC236}">
                    <a16:creationId xmlns:a16="http://schemas.microsoft.com/office/drawing/2014/main" id="{C2EA48E0-D823-85FA-377C-0B0B294BDDEE}"/>
                  </a:ext>
                </a:extLst>
              </p:cNvPr>
              <p:cNvSpPr>
                <a:spLocks/>
              </p:cNvSpPr>
              <p:nvPr/>
            </p:nvSpPr>
            <p:spPr bwMode="auto">
              <a:xfrm>
                <a:off x="7710362" y="5079543"/>
                <a:ext cx="268287" cy="301625"/>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8" name="Freeform 377">
                <a:extLst>
                  <a:ext uri="{FF2B5EF4-FFF2-40B4-BE49-F238E27FC236}">
                    <a16:creationId xmlns:a16="http://schemas.microsoft.com/office/drawing/2014/main" id="{0CEF0948-A2BB-DDB8-1C9D-DA8606A62EB8}"/>
                  </a:ext>
                </a:extLst>
              </p:cNvPr>
              <p:cNvSpPr>
                <a:spLocks/>
              </p:cNvSpPr>
              <p:nvPr/>
            </p:nvSpPr>
            <p:spPr bwMode="auto">
              <a:xfrm>
                <a:off x="7710362" y="4796968"/>
                <a:ext cx="419100" cy="463550"/>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9" name="Freeform 378">
                <a:extLst>
                  <a:ext uri="{FF2B5EF4-FFF2-40B4-BE49-F238E27FC236}">
                    <a16:creationId xmlns:a16="http://schemas.microsoft.com/office/drawing/2014/main" id="{9A78A445-0AE9-C7C9-F626-813C9D8D91F0}"/>
                  </a:ext>
                </a:extLst>
              </p:cNvPr>
              <p:cNvSpPr>
                <a:spLocks/>
              </p:cNvSpPr>
              <p:nvPr/>
            </p:nvSpPr>
            <p:spPr bwMode="auto">
              <a:xfrm>
                <a:off x="8178674" y="4481056"/>
                <a:ext cx="333375" cy="357187"/>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0" name="Freeform 379">
                <a:extLst>
                  <a:ext uri="{FF2B5EF4-FFF2-40B4-BE49-F238E27FC236}">
                    <a16:creationId xmlns:a16="http://schemas.microsoft.com/office/drawing/2014/main" id="{A03D754C-DA55-30EB-7746-CA1DD48DC1AF}"/>
                  </a:ext>
                </a:extLst>
              </p:cNvPr>
              <p:cNvSpPr>
                <a:spLocks/>
              </p:cNvSpPr>
              <p:nvPr/>
            </p:nvSpPr>
            <p:spPr bwMode="auto">
              <a:xfrm>
                <a:off x="8199312" y="4812843"/>
                <a:ext cx="185737" cy="236538"/>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1" name="Freeform 380">
                <a:extLst>
                  <a:ext uri="{FF2B5EF4-FFF2-40B4-BE49-F238E27FC236}">
                    <a16:creationId xmlns:a16="http://schemas.microsoft.com/office/drawing/2014/main" id="{5028D0D3-4208-F220-EAAD-98134AEF2A5E}"/>
                  </a:ext>
                </a:extLst>
              </p:cNvPr>
              <p:cNvSpPr>
                <a:spLocks/>
              </p:cNvSpPr>
              <p:nvPr/>
            </p:nvSpPr>
            <p:spPr bwMode="auto">
              <a:xfrm>
                <a:off x="8000874" y="5325606"/>
                <a:ext cx="169863" cy="179387"/>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2" name="Freeform 381">
                <a:extLst>
                  <a:ext uri="{FF2B5EF4-FFF2-40B4-BE49-F238E27FC236}">
                    <a16:creationId xmlns:a16="http://schemas.microsoft.com/office/drawing/2014/main" id="{C1F62034-9063-5E33-AFC6-CC1F1BDAF769}"/>
                  </a:ext>
                </a:extLst>
              </p:cNvPr>
              <p:cNvSpPr>
                <a:spLocks/>
              </p:cNvSpPr>
              <p:nvPr/>
            </p:nvSpPr>
            <p:spPr bwMode="auto">
              <a:xfrm>
                <a:off x="7937374" y="4838243"/>
                <a:ext cx="304800" cy="549275"/>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3" name="Freeform 382">
                <a:extLst>
                  <a:ext uri="{FF2B5EF4-FFF2-40B4-BE49-F238E27FC236}">
                    <a16:creationId xmlns:a16="http://schemas.microsoft.com/office/drawing/2014/main" id="{713DE0A4-EAEC-0B46-4C44-3E64449A497B}"/>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4" name="Freeform 383">
                <a:extLst>
                  <a:ext uri="{FF2B5EF4-FFF2-40B4-BE49-F238E27FC236}">
                    <a16:creationId xmlns:a16="http://schemas.microsoft.com/office/drawing/2014/main" id="{08692C35-40B7-128B-4610-5FB901B2517D}"/>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5" name="Freeform 384">
                <a:extLst>
                  <a:ext uri="{FF2B5EF4-FFF2-40B4-BE49-F238E27FC236}">
                    <a16:creationId xmlns:a16="http://schemas.microsoft.com/office/drawing/2014/main" id="{7926D8F5-180F-63A7-0B8E-215C6D2B21AF}"/>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w 18"/>
                  <a:gd name="T7" fmla="*/ 6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6" name="Freeform 385">
                <a:extLst>
                  <a:ext uri="{FF2B5EF4-FFF2-40B4-BE49-F238E27FC236}">
                    <a16:creationId xmlns:a16="http://schemas.microsoft.com/office/drawing/2014/main" id="{BE14E54C-9FC1-EAB0-E5A2-0BB438D252CD}"/>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7" name="Freeform 386">
                <a:extLst>
                  <a:ext uri="{FF2B5EF4-FFF2-40B4-BE49-F238E27FC236}">
                    <a16:creationId xmlns:a16="http://schemas.microsoft.com/office/drawing/2014/main" id="{3A669458-5140-BF60-6716-5EDB87912FE0}"/>
                  </a:ext>
                </a:extLst>
              </p:cNvPr>
              <p:cNvSpPr>
                <a:spLocks/>
              </p:cNvSpPr>
              <p:nvPr/>
            </p:nvSpPr>
            <p:spPr bwMode="auto">
              <a:xfrm>
                <a:off x="7369049" y="4663618"/>
                <a:ext cx="92075" cy="133350"/>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8" name="Freeform 387">
                <a:extLst>
                  <a:ext uri="{FF2B5EF4-FFF2-40B4-BE49-F238E27FC236}">
                    <a16:creationId xmlns:a16="http://schemas.microsoft.com/office/drawing/2014/main" id="{42FA9915-8115-34B5-FD08-80E91463AF9A}"/>
                  </a:ext>
                </a:extLst>
              </p:cNvPr>
              <p:cNvSpPr>
                <a:spLocks/>
              </p:cNvSpPr>
              <p:nvPr/>
            </p:nvSpPr>
            <p:spPr bwMode="auto">
              <a:xfrm>
                <a:off x="7505574" y="4560431"/>
                <a:ext cx="268288" cy="269875"/>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9" name="Freeform 388">
                <a:extLst>
                  <a:ext uri="{FF2B5EF4-FFF2-40B4-BE49-F238E27FC236}">
                    <a16:creationId xmlns:a16="http://schemas.microsoft.com/office/drawing/2014/main" id="{2050C6F6-A850-C72B-33F2-EAB3B9EE40A9}"/>
                  </a:ext>
                </a:extLst>
              </p:cNvPr>
              <p:cNvSpPr>
                <a:spLocks/>
              </p:cNvSpPr>
              <p:nvPr/>
            </p:nvSpPr>
            <p:spPr bwMode="auto">
              <a:xfrm>
                <a:off x="7767512" y="4663618"/>
                <a:ext cx="290512" cy="188913"/>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0" name="Freeform 389">
                <a:extLst>
                  <a:ext uri="{FF2B5EF4-FFF2-40B4-BE49-F238E27FC236}">
                    <a16:creationId xmlns:a16="http://schemas.microsoft.com/office/drawing/2014/main" id="{95D83DA4-30DA-E69E-4E5D-ABA8855E8A67}"/>
                  </a:ext>
                </a:extLst>
              </p:cNvPr>
              <p:cNvSpPr>
                <a:spLocks/>
              </p:cNvSpPr>
              <p:nvPr/>
            </p:nvSpPr>
            <p:spPr bwMode="auto">
              <a:xfrm>
                <a:off x="7683374" y="4838243"/>
                <a:ext cx="176213" cy="236538"/>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1" name="Freeform 390">
                <a:extLst>
                  <a:ext uri="{FF2B5EF4-FFF2-40B4-BE49-F238E27FC236}">
                    <a16:creationId xmlns:a16="http://schemas.microsoft.com/office/drawing/2014/main" id="{2D83E460-C6F9-4EC3-8FF5-4F08CAF5AB90}"/>
                  </a:ext>
                </a:extLst>
              </p:cNvPr>
              <p:cNvSpPr>
                <a:spLocks/>
              </p:cNvSpPr>
              <p:nvPr/>
            </p:nvSpPr>
            <p:spPr bwMode="auto">
              <a:xfrm>
                <a:off x="7646862" y="4885868"/>
                <a:ext cx="106362" cy="131763"/>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2" name="Freeform 391">
                <a:extLst>
                  <a:ext uri="{FF2B5EF4-FFF2-40B4-BE49-F238E27FC236}">
                    <a16:creationId xmlns:a16="http://schemas.microsoft.com/office/drawing/2014/main" id="{7900A65D-D409-BC9D-DC9B-16D739A594A8}"/>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3" name="Freeform 392">
                <a:extLst>
                  <a:ext uri="{FF2B5EF4-FFF2-40B4-BE49-F238E27FC236}">
                    <a16:creationId xmlns:a16="http://schemas.microsoft.com/office/drawing/2014/main" id="{873CCE5F-119C-6ED4-645C-C28193F82C99}"/>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4" name="Freeform 393">
                <a:extLst>
                  <a:ext uri="{FF2B5EF4-FFF2-40B4-BE49-F238E27FC236}">
                    <a16:creationId xmlns:a16="http://schemas.microsoft.com/office/drawing/2014/main" id="{323BBC62-15A9-B362-D639-3E6B9B43BDAC}"/>
                  </a:ext>
                </a:extLst>
              </p:cNvPr>
              <p:cNvSpPr>
                <a:spLocks/>
              </p:cNvSpPr>
              <p:nvPr/>
            </p:nvSpPr>
            <p:spPr bwMode="auto">
              <a:xfrm>
                <a:off x="7461124" y="4615993"/>
                <a:ext cx="57150" cy="157163"/>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5" name="Freeform 394">
                <a:extLst>
                  <a:ext uri="{FF2B5EF4-FFF2-40B4-BE49-F238E27FC236}">
                    <a16:creationId xmlns:a16="http://schemas.microsoft.com/office/drawing/2014/main" id="{10749570-ECDD-64A3-61D7-226488E73290}"/>
                  </a:ext>
                </a:extLst>
              </p:cNvPr>
              <p:cNvSpPr>
                <a:spLocks/>
              </p:cNvSpPr>
              <p:nvPr/>
            </p:nvSpPr>
            <p:spPr bwMode="auto">
              <a:xfrm>
                <a:off x="7440487" y="4658856"/>
                <a:ext cx="49212" cy="123825"/>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6" name="Freeform 395">
                <a:extLst>
                  <a:ext uri="{FF2B5EF4-FFF2-40B4-BE49-F238E27FC236}">
                    <a16:creationId xmlns:a16="http://schemas.microsoft.com/office/drawing/2014/main" id="{86D30BC4-97E3-4316-2840-9440959E5E6D}"/>
                  </a:ext>
                </a:extLst>
              </p:cNvPr>
              <p:cNvSpPr>
                <a:spLocks/>
              </p:cNvSpPr>
              <p:nvPr/>
            </p:nvSpPr>
            <p:spPr bwMode="auto">
              <a:xfrm>
                <a:off x="7708774" y="5362118"/>
                <a:ext cx="288925" cy="328613"/>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7" name="Freeform 396">
                <a:extLst>
                  <a:ext uri="{FF2B5EF4-FFF2-40B4-BE49-F238E27FC236}">
                    <a16:creationId xmlns:a16="http://schemas.microsoft.com/office/drawing/2014/main" id="{8F7E9384-8518-D7E6-9535-FFB45353CE37}"/>
                  </a:ext>
                </a:extLst>
              </p:cNvPr>
              <p:cNvSpPr>
                <a:spLocks/>
              </p:cNvSpPr>
              <p:nvPr/>
            </p:nvSpPr>
            <p:spPr bwMode="auto">
              <a:xfrm>
                <a:off x="7461124" y="4458831"/>
                <a:ext cx="73025" cy="95250"/>
              </a:xfrm>
              <a:custGeom>
                <a:avLst/>
                <a:gdLst>
                  <a:gd name="T0" fmla="*/ 0 w 10"/>
                  <a:gd name="T1" fmla="*/ 12 h 12"/>
                  <a:gd name="T2" fmla="*/ 4 w 10"/>
                  <a:gd name="T3" fmla="*/ 11 h 12"/>
                  <a:gd name="T4" fmla="*/ 9 w 10"/>
                  <a:gd name="T5" fmla="*/ 10 h 12"/>
                  <a:gd name="T6" fmla="*/ 10 w 10"/>
                  <a:gd name="T7" fmla="*/ 8 h 12"/>
                  <a:gd name="T8" fmla="*/ 1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8" name="Freeform 397">
                <a:extLst>
                  <a:ext uri="{FF2B5EF4-FFF2-40B4-BE49-F238E27FC236}">
                    <a16:creationId xmlns:a16="http://schemas.microsoft.com/office/drawing/2014/main" id="{1C2328B9-3AB6-2D3A-A8D8-EADB01326D97}"/>
                  </a:ext>
                </a:extLst>
              </p:cNvPr>
              <p:cNvSpPr>
                <a:spLocks/>
              </p:cNvSpPr>
              <p:nvPr/>
            </p:nvSpPr>
            <p:spPr bwMode="auto">
              <a:xfrm>
                <a:off x="3566987" y="2368093"/>
                <a:ext cx="612775" cy="928688"/>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9" name="Freeform 400">
                <a:extLst>
                  <a:ext uri="{FF2B5EF4-FFF2-40B4-BE49-F238E27FC236}">
                    <a16:creationId xmlns:a16="http://schemas.microsoft.com/office/drawing/2014/main" id="{8A737877-C3C9-CC19-82D7-22F24D871977}"/>
                  </a:ext>
                </a:extLst>
              </p:cNvPr>
              <p:cNvSpPr>
                <a:spLocks/>
              </p:cNvSpPr>
              <p:nvPr/>
            </p:nvSpPr>
            <p:spPr bwMode="auto">
              <a:xfrm>
                <a:off x="5368799" y="4563606"/>
                <a:ext cx="100013" cy="114300"/>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0" name="Freeform 401">
                <a:extLst>
                  <a:ext uri="{FF2B5EF4-FFF2-40B4-BE49-F238E27FC236}">
                    <a16:creationId xmlns:a16="http://schemas.microsoft.com/office/drawing/2014/main" id="{727EFC9B-8710-A933-2AF5-31C4DA18B428}"/>
                  </a:ext>
                </a:extLst>
              </p:cNvPr>
              <p:cNvSpPr>
                <a:spLocks/>
              </p:cNvSpPr>
              <p:nvPr/>
            </p:nvSpPr>
            <p:spPr bwMode="auto">
              <a:xfrm>
                <a:off x="5405312" y="4668381"/>
                <a:ext cx="85725" cy="71437"/>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1" name="Freeform 402">
                <a:extLst>
                  <a:ext uri="{FF2B5EF4-FFF2-40B4-BE49-F238E27FC236}">
                    <a16:creationId xmlns:a16="http://schemas.microsoft.com/office/drawing/2014/main" id="{3A8F6264-5F34-2A34-969B-0D24B379FA81}"/>
                  </a:ext>
                </a:extLst>
              </p:cNvPr>
              <p:cNvSpPr>
                <a:spLocks/>
              </p:cNvSpPr>
              <p:nvPr/>
            </p:nvSpPr>
            <p:spPr bwMode="auto">
              <a:xfrm>
                <a:off x="5483099" y="4709656"/>
                <a:ext cx="128588" cy="58737"/>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2" name="Freeform 403">
                <a:extLst>
                  <a:ext uri="{FF2B5EF4-FFF2-40B4-BE49-F238E27FC236}">
                    <a16:creationId xmlns:a16="http://schemas.microsoft.com/office/drawing/2014/main" id="{D772B953-9896-6241-854B-ACB06BB3E5CD}"/>
                  </a:ext>
                </a:extLst>
              </p:cNvPr>
              <p:cNvSpPr>
                <a:spLocks/>
              </p:cNvSpPr>
              <p:nvPr/>
            </p:nvSpPr>
            <p:spPr bwMode="auto">
              <a:xfrm>
                <a:off x="5568824" y="4638218"/>
                <a:ext cx="263525" cy="322263"/>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3" name="Freeform 404">
                <a:extLst>
                  <a:ext uri="{FF2B5EF4-FFF2-40B4-BE49-F238E27FC236}">
                    <a16:creationId xmlns:a16="http://schemas.microsoft.com/office/drawing/2014/main" id="{691A0538-58B9-C4E1-7A70-2C216E973280}"/>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4" name="Freeform 405">
                <a:extLst>
                  <a:ext uri="{FF2B5EF4-FFF2-40B4-BE49-F238E27FC236}">
                    <a16:creationId xmlns:a16="http://schemas.microsoft.com/office/drawing/2014/main" id="{C92CEB94-20AA-C89C-FFFB-1977AC31CA9A}"/>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08"/>
                  <a:gd name="T38" fmla="*/ 150 w 150"/>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5" name="Freeform 406">
                <a:extLst>
                  <a:ext uri="{FF2B5EF4-FFF2-40B4-BE49-F238E27FC236}">
                    <a16:creationId xmlns:a16="http://schemas.microsoft.com/office/drawing/2014/main" id="{2D0E9FB1-F7AE-58E3-8797-ED524D8E67BB}"/>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6" name="Freeform 407">
                <a:extLst>
                  <a:ext uri="{FF2B5EF4-FFF2-40B4-BE49-F238E27FC236}">
                    <a16:creationId xmlns:a16="http://schemas.microsoft.com/office/drawing/2014/main" id="{BDE6B66C-AC03-9D5A-52B3-F64FA37D583C}"/>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7" name="Freeform 408">
                <a:extLst>
                  <a:ext uri="{FF2B5EF4-FFF2-40B4-BE49-F238E27FC236}">
                    <a16:creationId xmlns:a16="http://schemas.microsoft.com/office/drawing/2014/main" id="{8B3FBFCD-8163-9FE0-E671-909F96A3B4C1}"/>
                  </a:ext>
                </a:extLst>
              </p:cNvPr>
              <p:cNvSpPr>
                <a:spLocks/>
              </p:cNvSpPr>
              <p:nvPr/>
            </p:nvSpPr>
            <p:spPr bwMode="auto">
              <a:xfrm>
                <a:off x="6122862" y="4803318"/>
                <a:ext cx="69850" cy="93663"/>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8" name="Freeform 409">
                <a:extLst>
                  <a:ext uri="{FF2B5EF4-FFF2-40B4-BE49-F238E27FC236}">
                    <a16:creationId xmlns:a16="http://schemas.microsoft.com/office/drawing/2014/main" id="{137B9A94-49E7-BFEA-DD56-3A3C16673214}"/>
                  </a:ext>
                </a:extLst>
              </p:cNvPr>
              <p:cNvSpPr>
                <a:spLocks/>
              </p:cNvSpPr>
              <p:nvPr/>
            </p:nvSpPr>
            <p:spPr bwMode="auto">
              <a:xfrm>
                <a:off x="5697412" y="5500231"/>
                <a:ext cx="438150" cy="1016000"/>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9" name="Freeform 410">
                <a:extLst>
                  <a:ext uri="{FF2B5EF4-FFF2-40B4-BE49-F238E27FC236}">
                    <a16:creationId xmlns:a16="http://schemas.microsoft.com/office/drawing/2014/main" id="{E1C73980-4460-0104-9D04-EBB2A52A0C85}"/>
                  </a:ext>
                </a:extLst>
              </p:cNvPr>
              <p:cNvSpPr>
                <a:spLocks/>
              </p:cNvSpPr>
              <p:nvPr/>
            </p:nvSpPr>
            <p:spPr bwMode="auto">
              <a:xfrm>
                <a:off x="5929187" y="5439906"/>
                <a:ext cx="203200" cy="207962"/>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0" name="Freeform 411">
                <a:extLst>
                  <a:ext uri="{FF2B5EF4-FFF2-40B4-BE49-F238E27FC236}">
                    <a16:creationId xmlns:a16="http://schemas.microsoft.com/office/drawing/2014/main" id="{2B0187B6-B4E3-4E04-0912-BC85F4F41573}"/>
                  </a:ext>
                </a:extLst>
              </p:cNvPr>
              <p:cNvSpPr>
                <a:spLocks/>
              </p:cNvSpPr>
              <p:nvPr/>
            </p:nvSpPr>
            <p:spPr bwMode="auto">
              <a:xfrm>
                <a:off x="6032374" y="5732006"/>
                <a:ext cx="119063" cy="147637"/>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1" name="Freeform 412">
                <a:extLst>
                  <a:ext uri="{FF2B5EF4-FFF2-40B4-BE49-F238E27FC236}">
                    <a16:creationId xmlns:a16="http://schemas.microsoft.com/office/drawing/2014/main" id="{924EA964-41E4-0D5E-9CD1-3837640B3C04}"/>
                  </a:ext>
                </a:extLst>
              </p:cNvPr>
              <p:cNvSpPr>
                <a:spLocks/>
              </p:cNvSpPr>
              <p:nvPr/>
            </p:nvSpPr>
            <p:spPr bwMode="auto">
              <a:xfrm>
                <a:off x="5773612" y="5197018"/>
                <a:ext cx="265112" cy="322263"/>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2" name="Freeform 413">
                <a:extLst>
                  <a:ext uri="{FF2B5EF4-FFF2-40B4-BE49-F238E27FC236}">
                    <a16:creationId xmlns:a16="http://schemas.microsoft.com/office/drawing/2014/main" id="{BC720C58-64F8-4DAF-49D4-F79F9E0A9D16}"/>
                  </a:ext>
                </a:extLst>
              </p:cNvPr>
              <p:cNvSpPr>
                <a:spLocks/>
              </p:cNvSpPr>
              <p:nvPr/>
            </p:nvSpPr>
            <p:spPr bwMode="auto">
              <a:xfrm>
                <a:off x="5697412" y="4811256"/>
                <a:ext cx="863600" cy="1020762"/>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3" name="Freeform 414">
                <a:extLst>
                  <a:ext uri="{FF2B5EF4-FFF2-40B4-BE49-F238E27FC236}">
                    <a16:creationId xmlns:a16="http://schemas.microsoft.com/office/drawing/2014/main" id="{46A56FB4-B35E-B16F-EE24-6737B61647E6}"/>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4" name="Freeform 415">
                <a:extLst>
                  <a:ext uri="{FF2B5EF4-FFF2-40B4-BE49-F238E27FC236}">
                    <a16:creationId xmlns:a16="http://schemas.microsoft.com/office/drawing/2014/main" id="{5DCEA8EF-1B75-8A06-F844-C32979961CA1}"/>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5" name="Freeform 416">
                <a:extLst>
                  <a:ext uri="{FF2B5EF4-FFF2-40B4-BE49-F238E27FC236}">
                    <a16:creationId xmlns:a16="http://schemas.microsoft.com/office/drawing/2014/main" id="{3B78A4E8-4B11-7772-4A1C-2A21C503BE1F}"/>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6" name="Freeform 417">
                <a:extLst>
                  <a:ext uri="{FF2B5EF4-FFF2-40B4-BE49-F238E27FC236}">
                    <a16:creationId xmlns:a16="http://schemas.microsoft.com/office/drawing/2014/main" id="{C3866C6B-F3BD-EE0B-D5C4-E43EC6DDED07}"/>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7" name="Freeform 418">
                <a:extLst>
                  <a:ext uri="{FF2B5EF4-FFF2-40B4-BE49-F238E27FC236}">
                    <a16:creationId xmlns:a16="http://schemas.microsoft.com/office/drawing/2014/main" id="{110C5C42-D7D4-2F0C-6FB4-DE9D5C5AA1C8}"/>
                  </a:ext>
                </a:extLst>
              </p:cNvPr>
              <p:cNvSpPr>
                <a:spLocks/>
              </p:cNvSpPr>
              <p:nvPr/>
            </p:nvSpPr>
            <p:spPr bwMode="auto">
              <a:xfrm>
                <a:off x="5706937" y="4644568"/>
                <a:ext cx="303212" cy="282575"/>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8" name="Freeform 419">
                <a:extLst>
                  <a:ext uri="{FF2B5EF4-FFF2-40B4-BE49-F238E27FC236}">
                    <a16:creationId xmlns:a16="http://schemas.microsoft.com/office/drawing/2014/main" id="{E2F081A9-8E5B-CE7E-25BB-067C02259E4D}"/>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9" name="Freeform 420">
                <a:extLst>
                  <a:ext uri="{FF2B5EF4-FFF2-40B4-BE49-F238E27FC236}">
                    <a16:creationId xmlns:a16="http://schemas.microsoft.com/office/drawing/2014/main" id="{9E4D0AD8-8F15-714C-2605-B8E9465D299C}"/>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0" name="Freeform 421">
                <a:extLst>
                  <a:ext uri="{FF2B5EF4-FFF2-40B4-BE49-F238E27FC236}">
                    <a16:creationId xmlns:a16="http://schemas.microsoft.com/office/drawing/2014/main" id="{17E16E77-7804-F643-EDC8-BE2125526533}"/>
                  </a:ext>
                </a:extLst>
              </p:cNvPr>
              <p:cNvSpPr>
                <a:spLocks/>
              </p:cNvSpPr>
              <p:nvPr/>
            </p:nvSpPr>
            <p:spPr bwMode="auto">
              <a:xfrm>
                <a:off x="5532312" y="4912856"/>
                <a:ext cx="122237" cy="149225"/>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1" name="Freeform 422">
                <a:extLst>
                  <a:ext uri="{FF2B5EF4-FFF2-40B4-BE49-F238E27FC236}">
                    <a16:creationId xmlns:a16="http://schemas.microsoft.com/office/drawing/2014/main" id="{C1FD9B90-2067-A7A9-287A-2BAF2393F510}"/>
                  </a:ext>
                </a:extLst>
              </p:cNvPr>
              <p:cNvSpPr>
                <a:spLocks/>
              </p:cNvSpPr>
              <p:nvPr/>
            </p:nvSpPr>
            <p:spPr bwMode="auto">
              <a:xfrm>
                <a:off x="5332287" y="4542968"/>
                <a:ext cx="136525" cy="68263"/>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2" name="Freeform 423">
                <a:extLst>
                  <a:ext uri="{FF2B5EF4-FFF2-40B4-BE49-F238E27FC236}">
                    <a16:creationId xmlns:a16="http://schemas.microsoft.com/office/drawing/2014/main" id="{C9DABB92-89E8-8164-7084-08049A490DCC}"/>
                  </a:ext>
                </a:extLst>
              </p:cNvPr>
              <p:cNvSpPr>
                <a:spLocks/>
              </p:cNvSpPr>
              <p:nvPr/>
            </p:nvSpPr>
            <p:spPr bwMode="auto">
              <a:xfrm>
                <a:off x="5260849" y="4501693"/>
                <a:ext cx="107950" cy="98425"/>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3" name="Freeform 424">
                <a:extLst>
                  <a:ext uri="{FF2B5EF4-FFF2-40B4-BE49-F238E27FC236}">
                    <a16:creationId xmlns:a16="http://schemas.microsoft.com/office/drawing/2014/main" id="{4589B17F-0451-F53B-3BEB-0F0F15CA0531}"/>
                  </a:ext>
                </a:extLst>
              </p:cNvPr>
              <p:cNvSpPr>
                <a:spLocks/>
              </p:cNvSpPr>
              <p:nvPr/>
            </p:nvSpPr>
            <p:spPr bwMode="auto">
              <a:xfrm>
                <a:off x="4709987" y="4084181"/>
                <a:ext cx="682625" cy="498475"/>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4" name="Freeform 425">
                <a:extLst>
                  <a:ext uri="{FF2B5EF4-FFF2-40B4-BE49-F238E27FC236}">
                    <a16:creationId xmlns:a16="http://schemas.microsoft.com/office/drawing/2014/main" id="{51B67FE6-7A5E-15A5-03FE-DEC688E3FCE9}"/>
                  </a:ext>
                </a:extLst>
              </p:cNvPr>
              <p:cNvSpPr>
                <a:spLocks/>
              </p:cNvSpPr>
              <p:nvPr/>
            </p:nvSpPr>
            <p:spPr bwMode="auto">
              <a:xfrm rot="20747712">
                <a:off x="5825999" y="2090281"/>
                <a:ext cx="733425" cy="903287"/>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5" name="Freeform 444">
                <a:extLst>
                  <a:ext uri="{FF2B5EF4-FFF2-40B4-BE49-F238E27FC236}">
                    <a16:creationId xmlns:a16="http://schemas.microsoft.com/office/drawing/2014/main" id="{E7212F2F-4EA3-3EE6-171A-9888B35FD0C8}"/>
                  </a:ext>
                </a:extLst>
              </p:cNvPr>
              <p:cNvSpPr>
                <a:spLocks/>
              </p:cNvSpPr>
              <p:nvPr/>
            </p:nvSpPr>
            <p:spPr bwMode="auto">
              <a:xfrm>
                <a:off x="5775199" y="5490706"/>
                <a:ext cx="366713" cy="1023937"/>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367"/>
                  <a:gd name="T113" fmla="*/ 146 w 146"/>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6" name="Freeform 445">
                <a:extLst>
                  <a:ext uri="{FF2B5EF4-FFF2-40B4-BE49-F238E27FC236}">
                    <a16:creationId xmlns:a16="http://schemas.microsoft.com/office/drawing/2014/main" id="{82D5825D-9505-5814-ADCB-A6B427608974}"/>
                  </a:ext>
                </a:extLst>
              </p:cNvPr>
              <p:cNvSpPr>
                <a:spLocks/>
              </p:cNvSpPr>
              <p:nvPr/>
            </p:nvSpPr>
            <p:spPr bwMode="auto">
              <a:xfrm>
                <a:off x="5878387" y="4522331"/>
                <a:ext cx="33337" cy="20637"/>
              </a:xfrm>
              <a:custGeom>
                <a:avLst/>
                <a:gdLst>
                  <a:gd name="T0" fmla="*/ 2 w 23"/>
                  <a:gd name="T1" fmla="*/ 0 h 18"/>
                  <a:gd name="T2" fmla="*/ 23 w 23"/>
                  <a:gd name="T3" fmla="*/ 1 h 18"/>
                  <a:gd name="T4" fmla="*/ 21 w 23"/>
                  <a:gd name="T5" fmla="*/ 18 h 18"/>
                  <a:gd name="T6" fmla="*/ 0 w 23"/>
                  <a:gd name="T7" fmla="*/ 13 h 18"/>
                  <a:gd name="T8" fmla="*/ 2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7" name="Freeform 448">
                <a:extLst>
                  <a:ext uri="{FF2B5EF4-FFF2-40B4-BE49-F238E27FC236}">
                    <a16:creationId xmlns:a16="http://schemas.microsoft.com/office/drawing/2014/main" id="{0C3472C4-0043-A97F-E49F-D8E750F11B03}"/>
                  </a:ext>
                </a:extLst>
              </p:cNvPr>
              <p:cNvSpPr>
                <a:spLocks/>
              </p:cNvSpPr>
              <p:nvPr/>
            </p:nvSpPr>
            <p:spPr bwMode="auto">
              <a:xfrm>
                <a:off x="9715374" y="4765218"/>
                <a:ext cx="104775" cy="13335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8" name="Freeform 451">
                <a:extLst>
                  <a:ext uri="{FF2B5EF4-FFF2-40B4-BE49-F238E27FC236}">
                    <a16:creationId xmlns:a16="http://schemas.microsoft.com/office/drawing/2014/main" id="{8886BB3E-DD77-3244-EBAA-139D214244BF}"/>
                  </a:ext>
                </a:extLst>
              </p:cNvPr>
              <p:cNvSpPr>
                <a:spLocks/>
              </p:cNvSpPr>
              <p:nvPr/>
            </p:nvSpPr>
            <p:spPr bwMode="auto">
              <a:xfrm>
                <a:off x="10434512" y="4885868"/>
                <a:ext cx="195262" cy="188913"/>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9" name="Freeform 452">
                <a:extLst>
                  <a:ext uri="{FF2B5EF4-FFF2-40B4-BE49-F238E27FC236}">
                    <a16:creationId xmlns:a16="http://schemas.microsoft.com/office/drawing/2014/main" id="{575E509E-A576-B359-ED3C-B60DE049DACA}"/>
                  </a:ext>
                </a:extLst>
              </p:cNvPr>
              <p:cNvSpPr>
                <a:spLocks/>
              </p:cNvSpPr>
              <p:nvPr/>
            </p:nvSpPr>
            <p:spPr bwMode="auto">
              <a:xfrm>
                <a:off x="10629774" y="4930318"/>
                <a:ext cx="157163" cy="171450"/>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0" name="Freeform 458">
                <a:extLst>
                  <a:ext uri="{FF2B5EF4-FFF2-40B4-BE49-F238E27FC236}">
                    <a16:creationId xmlns:a16="http://schemas.microsoft.com/office/drawing/2014/main" id="{4D3F810D-D070-BCFA-83E0-6FCAF786F19B}"/>
                  </a:ext>
                </a:extLst>
              </p:cNvPr>
              <p:cNvSpPr>
                <a:spLocks/>
              </p:cNvSpPr>
              <p:nvPr/>
            </p:nvSpPr>
            <p:spPr bwMode="auto">
              <a:xfrm>
                <a:off x="8137399" y="3982581"/>
                <a:ext cx="66675" cy="46037"/>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1" name="Freeform 507">
                <a:extLst>
                  <a:ext uri="{FF2B5EF4-FFF2-40B4-BE49-F238E27FC236}">
                    <a16:creationId xmlns:a16="http://schemas.microsoft.com/office/drawing/2014/main" id="{18C471A3-A16B-5EF1-F4C4-EE2D40D54471}"/>
                  </a:ext>
                </a:extLst>
              </p:cNvPr>
              <p:cNvSpPr>
                <a:spLocks/>
              </p:cNvSpPr>
              <p:nvPr/>
            </p:nvSpPr>
            <p:spPr bwMode="auto">
              <a:xfrm>
                <a:off x="9102599" y="3363456"/>
                <a:ext cx="1363663" cy="1057275"/>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2" name="Freeform 260">
                <a:extLst>
                  <a:ext uri="{FF2B5EF4-FFF2-40B4-BE49-F238E27FC236}">
                    <a16:creationId xmlns:a16="http://schemas.microsoft.com/office/drawing/2014/main" id="{C9D715B7-99B6-424F-6CCA-F8257EF6773C}"/>
                  </a:ext>
                </a:extLst>
              </p:cNvPr>
              <p:cNvSpPr>
                <a:spLocks/>
              </p:cNvSpPr>
              <p:nvPr/>
            </p:nvSpPr>
            <p:spPr bwMode="auto">
              <a:xfrm>
                <a:off x="9228012" y="4706481"/>
                <a:ext cx="52387" cy="66675"/>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3" name="Freeform 261">
                <a:extLst>
                  <a:ext uri="{FF2B5EF4-FFF2-40B4-BE49-F238E27FC236}">
                    <a16:creationId xmlns:a16="http://schemas.microsoft.com/office/drawing/2014/main" id="{BFD4BE77-246F-F20A-A2B2-20CC378AC632}"/>
                  </a:ext>
                </a:extLst>
              </p:cNvPr>
              <p:cNvSpPr>
                <a:spLocks/>
              </p:cNvSpPr>
              <p:nvPr/>
            </p:nvSpPr>
            <p:spPr bwMode="auto">
              <a:xfrm>
                <a:off x="9883649" y="4420731"/>
                <a:ext cx="49213" cy="53975"/>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4" name="Freeform 262">
                <a:extLst>
                  <a:ext uri="{FF2B5EF4-FFF2-40B4-BE49-F238E27FC236}">
                    <a16:creationId xmlns:a16="http://schemas.microsoft.com/office/drawing/2014/main" id="{8509B799-3E28-F50F-5770-E63826475486}"/>
                  </a:ext>
                </a:extLst>
              </p:cNvPr>
              <p:cNvSpPr>
                <a:spLocks/>
              </p:cNvSpPr>
              <p:nvPr/>
            </p:nvSpPr>
            <p:spPr bwMode="auto">
              <a:xfrm>
                <a:off x="10145587" y="4287381"/>
                <a:ext cx="30162" cy="93662"/>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5" name="Freeform 265">
                <a:extLst>
                  <a:ext uri="{FF2B5EF4-FFF2-40B4-BE49-F238E27FC236}">
                    <a16:creationId xmlns:a16="http://schemas.microsoft.com/office/drawing/2014/main" id="{67C3C059-20E1-7266-85D7-B58A524DFBD2}"/>
                  </a:ext>
                </a:extLst>
              </p:cNvPr>
              <p:cNvSpPr>
                <a:spLocks/>
              </p:cNvSpPr>
              <p:nvPr/>
            </p:nvSpPr>
            <p:spPr bwMode="auto">
              <a:xfrm>
                <a:off x="10628187" y="3331706"/>
                <a:ext cx="57150" cy="309562"/>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6" name="Freeform 272">
                <a:extLst>
                  <a:ext uri="{FF2B5EF4-FFF2-40B4-BE49-F238E27FC236}">
                    <a16:creationId xmlns:a16="http://schemas.microsoft.com/office/drawing/2014/main" id="{1CB0DB63-4CD8-F99C-BB74-906A964F8DCC}"/>
                  </a:ext>
                </a:extLst>
              </p:cNvPr>
              <p:cNvSpPr>
                <a:spLocks/>
              </p:cNvSpPr>
              <p:nvPr/>
            </p:nvSpPr>
            <p:spPr bwMode="auto">
              <a:xfrm>
                <a:off x="10129712" y="4466768"/>
                <a:ext cx="128587" cy="1968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7" name="Freeform 273">
                <a:extLst>
                  <a:ext uri="{FF2B5EF4-FFF2-40B4-BE49-F238E27FC236}">
                    <a16:creationId xmlns:a16="http://schemas.microsoft.com/office/drawing/2014/main" id="{323A8A3E-BEAE-BD64-86D3-ADA87DF616D4}"/>
                  </a:ext>
                </a:extLst>
              </p:cNvPr>
              <p:cNvSpPr>
                <a:spLocks/>
              </p:cNvSpPr>
              <p:nvPr/>
            </p:nvSpPr>
            <p:spPr bwMode="auto">
              <a:xfrm>
                <a:off x="10182099" y="4696956"/>
                <a:ext cx="104775" cy="9207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8" name="Freeform 298">
                <a:extLst>
                  <a:ext uri="{FF2B5EF4-FFF2-40B4-BE49-F238E27FC236}">
                    <a16:creationId xmlns:a16="http://schemas.microsoft.com/office/drawing/2014/main" id="{5256F5CC-3B9B-EDC8-56ED-08B1389F5DD4}"/>
                  </a:ext>
                </a:extLst>
              </p:cNvPr>
              <p:cNvSpPr>
                <a:spLocks/>
              </p:cNvSpPr>
              <p:nvPr/>
            </p:nvSpPr>
            <p:spPr bwMode="auto">
              <a:xfrm>
                <a:off x="9407399" y="4268331"/>
                <a:ext cx="106363" cy="10318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9" name="Freeform 329">
                <a:extLst>
                  <a:ext uri="{FF2B5EF4-FFF2-40B4-BE49-F238E27FC236}">
                    <a16:creationId xmlns:a16="http://schemas.microsoft.com/office/drawing/2014/main" id="{7A27C581-A95B-1F2D-D907-47784AA0FF60}"/>
                  </a:ext>
                </a:extLst>
              </p:cNvPr>
              <p:cNvSpPr>
                <a:spLocks/>
              </p:cNvSpPr>
              <p:nvPr/>
            </p:nvSpPr>
            <p:spPr bwMode="auto">
              <a:xfrm>
                <a:off x="9689974" y="4381043"/>
                <a:ext cx="161925" cy="290513"/>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0" name="Freeform 330">
                <a:extLst>
                  <a:ext uri="{FF2B5EF4-FFF2-40B4-BE49-F238E27FC236}">
                    <a16:creationId xmlns:a16="http://schemas.microsoft.com/office/drawing/2014/main" id="{EF6BCCDA-F502-A059-3F8A-9950DA242DDF}"/>
                  </a:ext>
                </a:extLst>
              </p:cNvPr>
              <p:cNvSpPr>
                <a:spLocks/>
              </p:cNvSpPr>
              <p:nvPr/>
            </p:nvSpPr>
            <p:spPr bwMode="auto">
              <a:xfrm>
                <a:off x="9742362" y="4346118"/>
                <a:ext cx="163512" cy="360363"/>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1" name="Freeform 331">
                <a:extLst>
                  <a:ext uri="{FF2B5EF4-FFF2-40B4-BE49-F238E27FC236}">
                    <a16:creationId xmlns:a16="http://schemas.microsoft.com/office/drawing/2014/main" id="{1AD09C80-BFB9-E6C8-D2D1-9C534E228ECE}"/>
                  </a:ext>
                </a:extLst>
              </p:cNvPr>
              <p:cNvSpPr>
                <a:spLocks/>
              </p:cNvSpPr>
              <p:nvPr/>
            </p:nvSpPr>
            <p:spPr bwMode="auto">
              <a:xfrm>
                <a:off x="9235949" y="4150856"/>
                <a:ext cx="177800" cy="95250"/>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2" name="Freeform 333">
                <a:extLst>
                  <a:ext uri="{FF2B5EF4-FFF2-40B4-BE49-F238E27FC236}">
                    <a16:creationId xmlns:a16="http://schemas.microsoft.com/office/drawing/2014/main" id="{40B9C423-CAB4-74BB-093D-AC1DB4B1656D}"/>
                  </a:ext>
                </a:extLst>
              </p:cNvPr>
              <p:cNvSpPr>
                <a:spLocks/>
              </p:cNvSpPr>
              <p:nvPr/>
            </p:nvSpPr>
            <p:spPr bwMode="auto">
              <a:xfrm>
                <a:off x="9420099" y="3411081"/>
                <a:ext cx="703263" cy="395287"/>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3" name="Freeform 446">
                <a:extLst>
                  <a:ext uri="{FF2B5EF4-FFF2-40B4-BE49-F238E27FC236}">
                    <a16:creationId xmlns:a16="http://schemas.microsoft.com/office/drawing/2014/main" id="{ED6363D1-4086-3DBF-09BF-1FD45B7EB49C}"/>
                  </a:ext>
                </a:extLst>
              </p:cNvPr>
              <p:cNvSpPr>
                <a:spLocks/>
              </p:cNvSpPr>
              <p:nvPr/>
            </p:nvSpPr>
            <p:spPr bwMode="auto">
              <a:xfrm>
                <a:off x="9631237" y="4409618"/>
                <a:ext cx="180975" cy="363538"/>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4" name="Freeform 447">
                <a:extLst>
                  <a:ext uri="{FF2B5EF4-FFF2-40B4-BE49-F238E27FC236}">
                    <a16:creationId xmlns:a16="http://schemas.microsoft.com/office/drawing/2014/main" id="{C76C09E7-B3BF-5589-F508-1D834097B25B}"/>
                  </a:ext>
                </a:extLst>
              </p:cNvPr>
              <p:cNvSpPr>
                <a:spLocks/>
              </p:cNvSpPr>
              <p:nvPr/>
            </p:nvSpPr>
            <p:spPr bwMode="auto">
              <a:xfrm>
                <a:off x="9510587" y="4201656"/>
                <a:ext cx="204787" cy="449262"/>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5" name="Line 449">
                <a:extLst>
                  <a:ext uri="{FF2B5EF4-FFF2-40B4-BE49-F238E27FC236}">
                    <a16:creationId xmlns:a16="http://schemas.microsoft.com/office/drawing/2014/main" id="{252CD146-5A79-27CB-697F-49DE1E6FA194}"/>
                  </a:ext>
                </a:extLst>
              </p:cNvPr>
              <p:cNvSpPr>
                <a:spLocks noChangeShapeType="1"/>
              </p:cNvSpPr>
              <p:nvPr/>
            </p:nvSpPr>
            <p:spPr bwMode="auto">
              <a:xfrm>
                <a:off x="10096374" y="4484231"/>
                <a:ext cx="0" cy="0"/>
              </a:xfrm>
              <a:prstGeom prst="line">
                <a:avLst/>
              </a:pr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ysClr val="windowText" lastClr="000000"/>
                  </a:solidFill>
                  <a:latin typeface="Univers Next Pro" panose="020B0503030202020203" pitchFamily="34" charset="0"/>
                  <a:sym typeface="Gill Sans" charset="0"/>
                </a:endParaRPr>
              </a:p>
            </p:txBody>
          </p:sp>
          <p:sp>
            <p:nvSpPr>
              <p:cNvPr id="136" name="Freeform 506">
                <a:extLst>
                  <a:ext uri="{FF2B5EF4-FFF2-40B4-BE49-F238E27FC236}">
                    <a16:creationId xmlns:a16="http://schemas.microsoft.com/office/drawing/2014/main" id="{5E17AF6D-FBBE-D224-43EC-08A97D598DE5}"/>
                  </a:ext>
                </a:extLst>
              </p:cNvPr>
              <p:cNvSpPr>
                <a:spLocks/>
              </p:cNvSpPr>
              <p:nvPr/>
            </p:nvSpPr>
            <p:spPr bwMode="auto">
              <a:xfrm>
                <a:off x="10231312" y="3765093"/>
                <a:ext cx="112712" cy="157163"/>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grpSp>
        <p:sp>
          <p:nvSpPr>
            <p:cNvPr id="137" name="Freeform 276">
              <a:extLst>
                <a:ext uri="{FF2B5EF4-FFF2-40B4-BE49-F238E27FC236}">
                  <a16:creationId xmlns:a16="http://schemas.microsoft.com/office/drawing/2014/main" id="{6DD5CFB1-0D08-C750-724E-4332BF97BA63}"/>
                </a:ext>
              </a:extLst>
            </p:cNvPr>
            <p:cNvSpPr>
              <a:spLocks/>
            </p:cNvSpPr>
            <p:nvPr/>
          </p:nvSpPr>
          <p:spPr bwMode="auto">
            <a:xfrm>
              <a:off x="4686317" y="3099665"/>
              <a:ext cx="135343" cy="171434"/>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8" name="Freeform 398">
              <a:extLst>
                <a:ext uri="{FF2B5EF4-FFF2-40B4-BE49-F238E27FC236}">
                  <a16:creationId xmlns:a16="http://schemas.microsoft.com/office/drawing/2014/main" id="{1AE20D65-BECD-C2ED-8BB6-2D068129AF23}"/>
                </a:ext>
              </a:extLst>
            </p:cNvPr>
            <p:cNvSpPr>
              <a:spLocks/>
            </p:cNvSpPr>
            <p:nvPr/>
          </p:nvSpPr>
          <p:spPr bwMode="auto">
            <a:xfrm>
              <a:off x="2946411" y="2040984"/>
              <a:ext cx="1815097" cy="138801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9" name="Freeform 399">
              <a:extLst>
                <a:ext uri="{FF2B5EF4-FFF2-40B4-BE49-F238E27FC236}">
                  <a16:creationId xmlns:a16="http://schemas.microsoft.com/office/drawing/2014/main" id="{6AC27CC0-19DE-9E05-1E63-8C953AAD661C}"/>
                </a:ext>
              </a:extLst>
            </p:cNvPr>
            <p:cNvSpPr>
              <a:spLocks/>
            </p:cNvSpPr>
            <p:nvPr/>
          </p:nvSpPr>
          <p:spPr bwMode="auto">
            <a:xfrm>
              <a:off x="3287775" y="3195909"/>
              <a:ext cx="1230116" cy="708294"/>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0" name="Freeform 426">
              <a:extLst>
                <a:ext uri="{FF2B5EF4-FFF2-40B4-BE49-F238E27FC236}">
                  <a16:creationId xmlns:a16="http://schemas.microsoft.com/office/drawing/2014/main" id="{BE4221E4-893C-5F90-A4F8-778FD62A0AAD}"/>
                </a:ext>
              </a:extLst>
            </p:cNvPr>
            <p:cNvSpPr>
              <a:spLocks/>
            </p:cNvSpPr>
            <p:nvPr/>
          </p:nvSpPr>
          <p:spPr bwMode="auto">
            <a:xfrm>
              <a:off x="3677262" y="2043991"/>
              <a:ext cx="34587" cy="34588"/>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1" name="Freeform 427">
              <a:extLst>
                <a:ext uri="{FF2B5EF4-FFF2-40B4-BE49-F238E27FC236}">
                  <a16:creationId xmlns:a16="http://schemas.microsoft.com/office/drawing/2014/main" id="{BA086514-1B4F-B987-7447-429AA2BD0C2B}"/>
                </a:ext>
              </a:extLst>
            </p:cNvPr>
            <p:cNvSpPr>
              <a:spLocks/>
            </p:cNvSpPr>
            <p:nvPr/>
          </p:nvSpPr>
          <p:spPr bwMode="auto">
            <a:xfrm>
              <a:off x="3979527" y="2325204"/>
              <a:ext cx="0" cy="4511"/>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2" name="Freeform 428">
              <a:extLst>
                <a:ext uri="{FF2B5EF4-FFF2-40B4-BE49-F238E27FC236}">
                  <a16:creationId xmlns:a16="http://schemas.microsoft.com/office/drawing/2014/main" id="{C14E1271-D1FE-9F68-05CF-2B9B94C74384}"/>
                </a:ext>
              </a:extLst>
            </p:cNvPr>
            <p:cNvSpPr>
              <a:spLocks/>
            </p:cNvSpPr>
            <p:nvPr/>
          </p:nvSpPr>
          <p:spPr bwMode="auto">
            <a:xfrm>
              <a:off x="4284801" y="2358288"/>
              <a:ext cx="3008" cy="4511"/>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3" name="Freeform 429">
              <a:extLst>
                <a:ext uri="{FF2B5EF4-FFF2-40B4-BE49-F238E27FC236}">
                  <a16:creationId xmlns:a16="http://schemas.microsoft.com/office/drawing/2014/main" id="{BC511E13-D68A-AF18-64EA-EA1E99C92243}"/>
                </a:ext>
              </a:extLst>
            </p:cNvPr>
            <p:cNvSpPr>
              <a:spLocks/>
            </p:cNvSpPr>
            <p:nvPr/>
          </p:nvSpPr>
          <p:spPr bwMode="auto">
            <a:xfrm>
              <a:off x="3984039" y="1959778"/>
              <a:ext cx="12030" cy="12030"/>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4" name="Freeform 430">
              <a:extLst>
                <a:ext uri="{FF2B5EF4-FFF2-40B4-BE49-F238E27FC236}">
                  <a16:creationId xmlns:a16="http://schemas.microsoft.com/office/drawing/2014/main" id="{D55AFFE4-D4E0-640A-6AFC-BA4B2BF351DB}"/>
                </a:ext>
              </a:extLst>
            </p:cNvPr>
            <p:cNvSpPr>
              <a:spLocks/>
            </p:cNvSpPr>
            <p:nvPr/>
          </p:nvSpPr>
          <p:spPr bwMode="auto">
            <a:xfrm>
              <a:off x="4144946" y="2406410"/>
              <a:ext cx="123312" cy="11428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1225246408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084628185 h 119"/>
                <a:gd name="T60" fmla="*/ 2147483647 w 135"/>
                <a:gd name="T61" fmla="*/ 1042314600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5" name="Freeform 431">
              <a:extLst>
                <a:ext uri="{FF2B5EF4-FFF2-40B4-BE49-F238E27FC236}">
                  <a16:creationId xmlns:a16="http://schemas.microsoft.com/office/drawing/2014/main" id="{A0189095-6FF6-5DF9-9624-DF9D6666290E}"/>
                </a:ext>
              </a:extLst>
            </p:cNvPr>
            <p:cNvSpPr>
              <a:spLocks/>
            </p:cNvSpPr>
            <p:nvPr/>
          </p:nvSpPr>
          <p:spPr bwMode="auto">
            <a:xfrm>
              <a:off x="4045695" y="2060534"/>
              <a:ext cx="512799" cy="38196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6" name="Freeform 432">
              <a:extLst>
                <a:ext uri="{FF2B5EF4-FFF2-40B4-BE49-F238E27FC236}">
                  <a16:creationId xmlns:a16="http://schemas.microsoft.com/office/drawing/2014/main" id="{45768166-21B9-7A95-1C7A-1115DF58D2EC}"/>
                </a:ext>
              </a:extLst>
            </p:cNvPr>
            <p:cNvSpPr>
              <a:spLocks/>
            </p:cNvSpPr>
            <p:nvPr/>
          </p:nvSpPr>
          <p:spPr bwMode="auto">
            <a:xfrm>
              <a:off x="3602072" y="1997374"/>
              <a:ext cx="136846" cy="1383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1000684415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7" name="Freeform 433">
              <a:extLst>
                <a:ext uri="{FF2B5EF4-FFF2-40B4-BE49-F238E27FC236}">
                  <a16:creationId xmlns:a16="http://schemas.microsoft.com/office/drawing/2014/main" id="{49BEB662-1CA6-6EB9-3675-5BE1A6096702}"/>
                </a:ext>
              </a:extLst>
            </p:cNvPr>
            <p:cNvSpPr>
              <a:spLocks/>
            </p:cNvSpPr>
            <p:nvPr/>
          </p:nvSpPr>
          <p:spPr bwMode="auto">
            <a:xfrm>
              <a:off x="3746437" y="1944740"/>
              <a:ext cx="123312" cy="90229"/>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1090082763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1090082763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8" name="Freeform 434">
              <a:extLst>
                <a:ext uri="{FF2B5EF4-FFF2-40B4-BE49-F238E27FC236}">
                  <a16:creationId xmlns:a16="http://schemas.microsoft.com/office/drawing/2014/main" id="{9F0C37B5-7B98-6814-D5F1-434DE4980643}"/>
                </a:ext>
              </a:extLst>
            </p:cNvPr>
            <p:cNvSpPr>
              <a:spLocks/>
            </p:cNvSpPr>
            <p:nvPr/>
          </p:nvSpPr>
          <p:spPr bwMode="auto">
            <a:xfrm>
              <a:off x="3695308" y="1898122"/>
              <a:ext cx="93236" cy="5864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9" name="Freeform 435">
              <a:extLst>
                <a:ext uri="{FF2B5EF4-FFF2-40B4-BE49-F238E27FC236}">
                  <a16:creationId xmlns:a16="http://schemas.microsoft.com/office/drawing/2014/main" id="{E3B326D5-F537-FE59-600A-64A584206D64}"/>
                </a:ext>
              </a:extLst>
            </p:cNvPr>
            <p:cNvSpPr>
              <a:spLocks/>
            </p:cNvSpPr>
            <p:nvPr/>
          </p:nvSpPr>
          <p:spPr bwMode="auto">
            <a:xfrm>
              <a:off x="3880276" y="1956770"/>
              <a:ext cx="78198" cy="78198"/>
            </a:xfrm>
            <a:custGeom>
              <a:avLst/>
              <a:gdLst>
                <a:gd name="T0" fmla="*/ 2147483647 w 86"/>
                <a:gd name="T1" fmla="*/ 2147483647 h 80"/>
                <a:gd name="T2" fmla="*/ 2147483647 w 86"/>
                <a:gd name="T3" fmla="*/ 0 h 80"/>
                <a:gd name="T4" fmla="*/ 1227654276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072968980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0" name="Freeform 436">
              <a:extLst>
                <a:ext uri="{FF2B5EF4-FFF2-40B4-BE49-F238E27FC236}">
                  <a16:creationId xmlns:a16="http://schemas.microsoft.com/office/drawing/2014/main" id="{62132822-B9AA-38A2-DB23-1FB83979364A}"/>
                </a:ext>
              </a:extLst>
            </p:cNvPr>
            <p:cNvSpPr>
              <a:spLocks/>
            </p:cNvSpPr>
            <p:nvPr/>
          </p:nvSpPr>
          <p:spPr bwMode="auto">
            <a:xfrm>
              <a:off x="3959978" y="2004892"/>
              <a:ext cx="31580" cy="43611"/>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1238562193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1002654514 h 46"/>
                <a:gd name="T48" fmla="*/ 2147483647 w 34"/>
                <a:gd name="T49" fmla="*/ 0 h 46"/>
                <a:gd name="T50" fmla="*/ 2147483647 w 34"/>
                <a:gd name="T51" fmla="*/ 0 h 46"/>
                <a:gd name="T52" fmla="*/ 2147483647 w 34"/>
                <a:gd name="T53" fmla="*/ 0 h 46"/>
                <a:gd name="T54" fmla="*/ 2147483647 w 34"/>
                <a:gd name="T55" fmla="*/ 1002654514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1" name="Freeform 437">
              <a:extLst>
                <a:ext uri="{FF2B5EF4-FFF2-40B4-BE49-F238E27FC236}">
                  <a16:creationId xmlns:a16="http://schemas.microsoft.com/office/drawing/2014/main" id="{4107374E-FEF2-AFCA-81C5-E4F516FC62F7}"/>
                </a:ext>
              </a:extLst>
            </p:cNvPr>
            <p:cNvSpPr>
              <a:spLocks/>
            </p:cNvSpPr>
            <p:nvPr/>
          </p:nvSpPr>
          <p:spPr bwMode="auto">
            <a:xfrm>
              <a:off x="3952459" y="1943237"/>
              <a:ext cx="184969" cy="99251"/>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2" name="Freeform 438">
              <a:extLst>
                <a:ext uri="{FF2B5EF4-FFF2-40B4-BE49-F238E27FC236}">
                  <a16:creationId xmlns:a16="http://schemas.microsoft.com/office/drawing/2014/main" id="{D1C3C9E4-36C6-E576-60E6-6916FA43CC43}"/>
                </a:ext>
              </a:extLst>
            </p:cNvPr>
            <p:cNvSpPr>
              <a:spLocks/>
            </p:cNvSpPr>
            <p:nvPr/>
          </p:nvSpPr>
          <p:spPr bwMode="auto">
            <a:xfrm>
              <a:off x="3806590" y="1881580"/>
              <a:ext cx="37595" cy="3609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3" name="Freeform 440">
              <a:extLst>
                <a:ext uri="{FF2B5EF4-FFF2-40B4-BE49-F238E27FC236}">
                  <a16:creationId xmlns:a16="http://schemas.microsoft.com/office/drawing/2014/main" id="{A0821F9E-E2C8-D6F7-351B-0D3F5096014D}"/>
                </a:ext>
              </a:extLst>
            </p:cNvPr>
            <p:cNvSpPr>
              <a:spLocks/>
            </p:cNvSpPr>
            <p:nvPr/>
          </p:nvSpPr>
          <p:spPr bwMode="auto">
            <a:xfrm>
              <a:off x="3956970" y="1907145"/>
              <a:ext cx="30076" cy="16541"/>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4" name="Freeform 441">
              <a:extLst>
                <a:ext uri="{FF2B5EF4-FFF2-40B4-BE49-F238E27FC236}">
                  <a16:creationId xmlns:a16="http://schemas.microsoft.com/office/drawing/2014/main" id="{7AD27FE6-596A-6E6E-24E3-AE5FC81B0B02}"/>
                </a:ext>
              </a:extLst>
            </p:cNvPr>
            <p:cNvSpPr>
              <a:spLocks/>
            </p:cNvSpPr>
            <p:nvPr/>
          </p:nvSpPr>
          <p:spPr bwMode="auto">
            <a:xfrm>
              <a:off x="3938925" y="1863534"/>
              <a:ext cx="28572" cy="45114"/>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943170082 w 34"/>
                <a:gd name="T11" fmla="*/ 2147483647 h 46"/>
                <a:gd name="T12" fmla="*/ 0 w 34"/>
                <a:gd name="T13" fmla="*/ 2147483647 h 46"/>
                <a:gd name="T14" fmla="*/ 943170082 w 34"/>
                <a:gd name="T15" fmla="*/ 2147483647 h 46"/>
                <a:gd name="T16" fmla="*/ 943170082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5" name="Freeform 442">
              <a:extLst>
                <a:ext uri="{FF2B5EF4-FFF2-40B4-BE49-F238E27FC236}">
                  <a16:creationId xmlns:a16="http://schemas.microsoft.com/office/drawing/2014/main" id="{4EBBFF22-8289-93B5-30EE-3E9A29224914}"/>
                </a:ext>
              </a:extLst>
            </p:cNvPr>
            <p:cNvSpPr>
              <a:spLocks/>
            </p:cNvSpPr>
            <p:nvPr/>
          </p:nvSpPr>
          <p:spPr bwMode="auto">
            <a:xfrm>
              <a:off x="3883283" y="1842481"/>
              <a:ext cx="51129" cy="6466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15496999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6" name="Freeform 443">
              <a:extLst>
                <a:ext uri="{FF2B5EF4-FFF2-40B4-BE49-F238E27FC236}">
                  <a16:creationId xmlns:a16="http://schemas.microsoft.com/office/drawing/2014/main" id="{62129325-0CE3-F4BD-3459-89516D50A6D2}"/>
                </a:ext>
              </a:extLst>
            </p:cNvPr>
            <p:cNvSpPr>
              <a:spLocks/>
            </p:cNvSpPr>
            <p:nvPr/>
          </p:nvSpPr>
          <p:spPr bwMode="auto">
            <a:xfrm>
              <a:off x="3674254" y="2078579"/>
              <a:ext cx="231587" cy="224067"/>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1273374528 w 249"/>
                <a:gd name="T29" fmla="*/ 2147483647 h 231"/>
                <a:gd name="T30" fmla="*/ 1273374528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nvGrpSpPr>
            <p:cNvPr id="157" name="Group 156">
              <a:extLst>
                <a:ext uri="{FF2B5EF4-FFF2-40B4-BE49-F238E27FC236}">
                  <a16:creationId xmlns:a16="http://schemas.microsoft.com/office/drawing/2014/main" id="{BBA251AC-2770-DCF5-0136-94A9587745C3}"/>
                </a:ext>
              </a:extLst>
            </p:cNvPr>
            <p:cNvGrpSpPr/>
            <p:nvPr/>
          </p:nvGrpSpPr>
          <p:grpSpPr>
            <a:xfrm>
              <a:off x="8450372" y="3319236"/>
              <a:ext cx="1377492" cy="2433172"/>
              <a:chOff x="9990012" y="3679368"/>
              <a:chExt cx="1454150" cy="2568575"/>
            </a:xfrm>
            <a:grpFill/>
          </p:grpSpPr>
          <p:sp>
            <p:nvSpPr>
              <p:cNvPr id="158" name="Freeform 266">
                <a:extLst>
                  <a:ext uri="{FF2B5EF4-FFF2-40B4-BE49-F238E27FC236}">
                    <a16:creationId xmlns:a16="http://schemas.microsoft.com/office/drawing/2014/main" id="{E83DC37A-1E46-5266-E454-D9D6E5FF06C3}"/>
                  </a:ext>
                </a:extLst>
              </p:cNvPr>
              <p:cNvSpPr>
                <a:spLocks/>
              </p:cNvSpPr>
              <p:nvPr/>
            </p:nvSpPr>
            <p:spPr bwMode="auto">
              <a:xfrm>
                <a:off x="11190162" y="6039981"/>
                <a:ext cx="161925" cy="2079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9" name="Freeform 267">
                <a:extLst>
                  <a:ext uri="{FF2B5EF4-FFF2-40B4-BE49-F238E27FC236}">
                    <a16:creationId xmlns:a16="http://schemas.microsoft.com/office/drawing/2014/main" id="{686C4C09-DD44-DDF9-BAB6-EF20E24C0995}"/>
                  </a:ext>
                </a:extLst>
              </p:cNvPr>
              <p:cNvSpPr>
                <a:spLocks/>
              </p:cNvSpPr>
              <p:nvPr/>
            </p:nvSpPr>
            <p:spPr bwMode="auto">
              <a:xfrm>
                <a:off x="11329862" y="5854243"/>
                <a:ext cx="114300" cy="20478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0" name="Freeform 268">
                <a:extLst>
                  <a:ext uri="{FF2B5EF4-FFF2-40B4-BE49-F238E27FC236}">
                    <a16:creationId xmlns:a16="http://schemas.microsoft.com/office/drawing/2014/main" id="{F9BCDFB4-230B-7165-EC46-85FE62D8FC3B}"/>
                  </a:ext>
                </a:extLst>
              </p:cNvPr>
              <p:cNvSpPr>
                <a:spLocks/>
              </p:cNvSpPr>
              <p:nvPr/>
            </p:nvSpPr>
            <p:spPr bwMode="auto">
              <a:xfrm>
                <a:off x="9990012" y="5222418"/>
                <a:ext cx="893762" cy="7572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1" name="Freeform 269">
                <a:extLst>
                  <a:ext uri="{FF2B5EF4-FFF2-40B4-BE49-F238E27FC236}">
                    <a16:creationId xmlns:a16="http://schemas.microsoft.com/office/drawing/2014/main" id="{BA8B7754-3EC5-D85F-999E-AA4F14C44790}"/>
                  </a:ext>
                </a:extLst>
              </p:cNvPr>
              <p:cNvSpPr>
                <a:spLocks/>
              </p:cNvSpPr>
              <p:nvPr/>
            </p:nvSpPr>
            <p:spPr bwMode="auto">
              <a:xfrm>
                <a:off x="10691687" y="6024106"/>
                <a:ext cx="79375" cy="120650"/>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2" name="Freeform 263">
                <a:extLst>
                  <a:ext uri="{FF2B5EF4-FFF2-40B4-BE49-F238E27FC236}">
                    <a16:creationId xmlns:a16="http://schemas.microsoft.com/office/drawing/2014/main" id="{6120DC17-3491-AC9B-A14E-1EF852575531}"/>
                  </a:ext>
                </a:extLst>
              </p:cNvPr>
              <p:cNvSpPr>
                <a:spLocks/>
              </p:cNvSpPr>
              <p:nvPr/>
            </p:nvSpPr>
            <p:spPr bwMode="auto">
              <a:xfrm>
                <a:off x="10358312" y="4041318"/>
                <a:ext cx="41275"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3" name="Freeform 264">
                <a:extLst>
                  <a:ext uri="{FF2B5EF4-FFF2-40B4-BE49-F238E27FC236}">
                    <a16:creationId xmlns:a16="http://schemas.microsoft.com/office/drawing/2014/main" id="{DDA0C73A-1C8A-9211-1BDD-016C0CC6698E}"/>
                  </a:ext>
                </a:extLst>
              </p:cNvPr>
              <p:cNvSpPr>
                <a:spLocks/>
              </p:cNvSpPr>
              <p:nvPr/>
            </p:nvSpPr>
            <p:spPr bwMode="auto">
              <a:xfrm>
                <a:off x="10409112" y="3679368"/>
                <a:ext cx="311150" cy="37782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4" name="Freeform 517">
                <a:extLst>
                  <a:ext uri="{FF2B5EF4-FFF2-40B4-BE49-F238E27FC236}">
                    <a16:creationId xmlns:a16="http://schemas.microsoft.com/office/drawing/2014/main" id="{A4ADCCCA-C85D-04AD-05A4-6A9F239E71AE}"/>
                  </a:ext>
                </a:extLst>
              </p:cNvPr>
              <p:cNvSpPr>
                <a:spLocks/>
              </p:cNvSpPr>
              <p:nvPr/>
            </p:nvSpPr>
            <p:spPr bwMode="auto">
              <a:xfrm>
                <a:off x="10274174" y="3904793"/>
                <a:ext cx="77788" cy="106363"/>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grpSp>
          <p:nvGrpSpPr>
            <p:cNvPr id="165" name="Group 164">
              <a:extLst>
                <a:ext uri="{FF2B5EF4-FFF2-40B4-BE49-F238E27FC236}">
                  <a16:creationId xmlns:a16="http://schemas.microsoft.com/office/drawing/2014/main" id="{FFE8EFCA-3BC0-2BA3-D175-1B4FCFA4D78C}"/>
                </a:ext>
              </a:extLst>
            </p:cNvPr>
            <p:cNvGrpSpPr/>
            <p:nvPr/>
          </p:nvGrpSpPr>
          <p:grpSpPr>
            <a:xfrm>
              <a:off x="5448728" y="2087602"/>
              <a:ext cx="1535384" cy="1506815"/>
              <a:chOff x="6821362" y="2379206"/>
              <a:chExt cx="1620837" cy="1590675"/>
            </a:xfrm>
            <a:grpFill/>
          </p:grpSpPr>
          <p:sp>
            <p:nvSpPr>
              <p:cNvPr id="166" name="Freeform 257">
                <a:extLst>
                  <a:ext uri="{FF2B5EF4-FFF2-40B4-BE49-F238E27FC236}">
                    <a16:creationId xmlns:a16="http://schemas.microsoft.com/office/drawing/2014/main" id="{57347385-097C-310B-C5CF-029E944E88B2}"/>
                  </a:ext>
                </a:extLst>
              </p:cNvPr>
              <p:cNvSpPr>
                <a:spLocks/>
              </p:cNvSpPr>
              <p:nvPr/>
            </p:nvSpPr>
            <p:spPr bwMode="auto">
              <a:xfrm>
                <a:off x="7213474" y="3277731"/>
                <a:ext cx="98425" cy="16510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7" name="Freeform 279">
                <a:extLst>
                  <a:ext uri="{FF2B5EF4-FFF2-40B4-BE49-F238E27FC236}">
                    <a16:creationId xmlns:a16="http://schemas.microsoft.com/office/drawing/2014/main" id="{4017C934-E8C1-72D9-12C1-7C494EF56D88}"/>
                  </a:ext>
                </a:extLst>
              </p:cNvPr>
              <p:cNvSpPr>
                <a:spLocks/>
              </p:cNvSpPr>
              <p:nvPr/>
            </p:nvSpPr>
            <p:spPr bwMode="auto">
              <a:xfrm>
                <a:off x="7704012" y="3901618"/>
                <a:ext cx="71437" cy="46038"/>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8" name="Freeform 280">
                <a:extLst>
                  <a:ext uri="{FF2B5EF4-FFF2-40B4-BE49-F238E27FC236}">
                    <a16:creationId xmlns:a16="http://schemas.microsoft.com/office/drawing/2014/main" id="{C45B65FC-20B2-45D3-37EB-95D273FD7ACF}"/>
                  </a:ext>
                </a:extLst>
              </p:cNvPr>
              <p:cNvSpPr>
                <a:spLocks/>
              </p:cNvSpPr>
              <p:nvPr/>
            </p:nvSpPr>
            <p:spPr bwMode="auto">
              <a:xfrm>
                <a:off x="7624637" y="3814306"/>
                <a:ext cx="28575" cy="61912"/>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9" name="Freeform 281">
                <a:extLst>
                  <a:ext uri="{FF2B5EF4-FFF2-40B4-BE49-F238E27FC236}">
                    <a16:creationId xmlns:a16="http://schemas.microsoft.com/office/drawing/2014/main" id="{CC1E50AC-F624-778F-CBC7-D1FB4E9021C3}"/>
                  </a:ext>
                </a:extLst>
              </p:cNvPr>
              <p:cNvSpPr>
                <a:spLocks/>
              </p:cNvSpPr>
              <p:nvPr/>
            </p:nvSpPr>
            <p:spPr bwMode="auto">
              <a:xfrm>
                <a:off x="7618287" y="3749218"/>
                <a:ext cx="36512" cy="4921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0" name="Freeform 284">
                <a:extLst>
                  <a:ext uri="{FF2B5EF4-FFF2-40B4-BE49-F238E27FC236}">
                    <a16:creationId xmlns:a16="http://schemas.microsoft.com/office/drawing/2014/main" id="{27FA158A-1F02-2AA9-F288-0F7158E74E42}"/>
                  </a:ext>
                </a:extLst>
              </p:cNvPr>
              <p:cNvSpPr>
                <a:spLocks/>
              </p:cNvSpPr>
              <p:nvPr/>
            </p:nvSpPr>
            <p:spPr bwMode="auto">
              <a:xfrm>
                <a:off x="8023099" y="3790493"/>
                <a:ext cx="419100" cy="179388"/>
              </a:xfrm>
              <a:custGeom>
                <a:avLst/>
                <a:gdLst>
                  <a:gd name="T0" fmla="*/ 2147483647 w 59"/>
                  <a:gd name="T1" fmla="*/ 2147483647 h 23"/>
                  <a:gd name="T2" fmla="*/ 2147483647 w 59"/>
                  <a:gd name="T3" fmla="*/ 2147483647 h 23"/>
                  <a:gd name="T4" fmla="*/ 2147483647 w 59"/>
                  <a:gd name="T5" fmla="*/ 2147483647 h 23"/>
                  <a:gd name="T6" fmla="*/ 2147483647 w 59"/>
                  <a:gd name="T7" fmla="*/ 2147483647 h 23"/>
                  <a:gd name="T8" fmla="*/ 2147483647 w 59"/>
                  <a:gd name="T9" fmla="*/ 2147483647 h 23"/>
                  <a:gd name="T10" fmla="*/ 2147483647 w 59"/>
                  <a:gd name="T11" fmla="*/ 2147483647 h 23"/>
                  <a:gd name="T12" fmla="*/ 2147483647 w 59"/>
                  <a:gd name="T13" fmla="*/ 2147483647 h 23"/>
                  <a:gd name="T14" fmla="*/ 2147483647 w 59"/>
                  <a:gd name="T15" fmla="*/ 2147483647 h 23"/>
                  <a:gd name="T16" fmla="*/ 2147483647 w 59"/>
                  <a:gd name="T17" fmla="*/ 2147483647 h 23"/>
                  <a:gd name="T18" fmla="*/ 2147483647 w 59"/>
                  <a:gd name="T19" fmla="*/ 2147483647 h 23"/>
                  <a:gd name="T20" fmla="*/ 2147483647 w 59"/>
                  <a:gd name="T21" fmla="*/ 2147483647 h 23"/>
                  <a:gd name="T22" fmla="*/ 2147483647 w 59"/>
                  <a:gd name="T23" fmla="*/ 2147483647 h 23"/>
                  <a:gd name="T24" fmla="*/ 2147483647 w 59"/>
                  <a:gd name="T25" fmla="*/ 0 h 23"/>
                  <a:gd name="T26" fmla="*/ 2147483647 w 59"/>
                  <a:gd name="T27" fmla="*/ 0 h 23"/>
                  <a:gd name="T28" fmla="*/ 2147483647 w 59"/>
                  <a:gd name="T29" fmla="*/ 2147483647 h 23"/>
                  <a:gd name="T30" fmla="*/ 2147483647 w 59"/>
                  <a:gd name="T31" fmla="*/ 2147483647 h 23"/>
                  <a:gd name="T32" fmla="*/ 2147483647 w 59"/>
                  <a:gd name="T33" fmla="*/ 2147483647 h 23"/>
                  <a:gd name="T34" fmla="*/ 2147483647 w 59"/>
                  <a:gd name="T35" fmla="*/ 2147483647 h 23"/>
                  <a:gd name="T36" fmla="*/ 2147483647 w 59"/>
                  <a:gd name="T37" fmla="*/ 2147483647 h 23"/>
                  <a:gd name="T38" fmla="*/ 2147483647 w 59"/>
                  <a:gd name="T39" fmla="*/ 0 h 23"/>
                  <a:gd name="T40" fmla="*/ 2147483647 w 59"/>
                  <a:gd name="T41" fmla="*/ 0 h 23"/>
                  <a:gd name="T42" fmla="*/ 2147483647 w 59"/>
                  <a:gd name="T43" fmla="*/ 0 h 23"/>
                  <a:gd name="T44" fmla="*/ 2147483647 w 59"/>
                  <a:gd name="T45" fmla="*/ 2147483647 h 23"/>
                  <a:gd name="T46" fmla="*/ 2147483647 w 59"/>
                  <a:gd name="T47" fmla="*/ 2147483647 h 23"/>
                  <a:gd name="T48" fmla="*/ 2147483647 w 59"/>
                  <a:gd name="T49" fmla="*/ 2147483647 h 23"/>
                  <a:gd name="T50" fmla="*/ 2147483647 w 59"/>
                  <a:gd name="T51" fmla="*/ 2147483647 h 23"/>
                  <a:gd name="T52" fmla="*/ 2147483647 w 59"/>
                  <a:gd name="T53" fmla="*/ 2147483647 h 23"/>
                  <a:gd name="T54" fmla="*/ 2147483647 w 59"/>
                  <a:gd name="T55" fmla="*/ 2147483647 h 23"/>
                  <a:gd name="T56" fmla="*/ 2147483647 w 59"/>
                  <a:gd name="T57" fmla="*/ 2147483647 h 23"/>
                  <a:gd name="T58" fmla="*/ 0 w 59"/>
                  <a:gd name="T59" fmla="*/ 2147483647 h 23"/>
                  <a:gd name="T60" fmla="*/ 2147483647 w 59"/>
                  <a:gd name="T61" fmla="*/ 2147483647 h 23"/>
                  <a:gd name="T62" fmla="*/ 2147483647 w 59"/>
                  <a:gd name="T63" fmla="*/ 2147483647 h 23"/>
                  <a:gd name="T64" fmla="*/ 2147483647 w 59"/>
                  <a:gd name="T65" fmla="*/ 2147483647 h 23"/>
                  <a:gd name="T66" fmla="*/ 2147483647 w 59"/>
                  <a:gd name="T67" fmla="*/ 2147483647 h 23"/>
                  <a:gd name="T68" fmla="*/ 2147483647 w 59"/>
                  <a:gd name="T69" fmla="*/ 2147483647 h 23"/>
                  <a:gd name="T70" fmla="*/ 2147483647 w 59"/>
                  <a:gd name="T71" fmla="*/ 2147483647 h 23"/>
                  <a:gd name="T72" fmla="*/ 2147483647 w 59"/>
                  <a:gd name="T73" fmla="*/ 2147483647 h 23"/>
                  <a:gd name="T74" fmla="*/ 2147483647 w 59"/>
                  <a:gd name="T75" fmla="*/ 2147483647 h 23"/>
                  <a:gd name="T76" fmla="*/ 2147483647 w 59"/>
                  <a:gd name="T77" fmla="*/ 2147483647 h 23"/>
                  <a:gd name="T78" fmla="*/ 2147483647 w 59"/>
                  <a:gd name="T79" fmla="*/ 2147483647 h 23"/>
                  <a:gd name="T80" fmla="*/ 2147483647 w 59"/>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1" name="Freeform 299">
                <a:extLst>
                  <a:ext uri="{FF2B5EF4-FFF2-40B4-BE49-F238E27FC236}">
                    <a16:creationId xmlns:a16="http://schemas.microsoft.com/office/drawing/2014/main" id="{D660B6BC-9CCB-813C-EA41-A8EC627C2417}"/>
                  </a:ext>
                </a:extLst>
              </p:cNvPr>
              <p:cNvSpPr>
                <a:spLocks/>
              </p:cNvSpPr>
              <p:nvPr/>
            </p:nvSpPr>
            <p:spPr bwMode="auto">
              <a:xfrm>
                <a:off x="7900862" y="3231693"/>
                <a:ext cx="144462"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2" name="Freeform 300">
                <a:extLst>
                  <a:ext uri="{FF2B5EF4-FFF2-40B4-BE49-F238E27FC236}">
                    <a16:creationId xmlns:a16="http://schemas.microsoft.com/office/drawing/2014/main" id="{477FBFBC-2D3F-11D7-0884-CE334B09E419}"/>
                  </a:ext>
                </a:extLst>
              </p:cNvPr>
              <p:cNvSpPr>
                <a:spLocks/>
              </p:cNvSpPr>
              <p:nvPr/>
            </p:nvSpPr>
            <p:spPr bwMode="auto">
              <a:xfrm>
                <a:off x="7964362" y="3080881"/>
                <a:ext cx="107950"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3" name="Freeform 319">
                <a:extLst>
                  <a:ext uri="{FF2B5EF4-FFF2-40B4-BE49-F238E27FC236}">
                    <a16:creationId xmlns:a16="http://schemas.microsoft.com/office/drawing/2014/main" id="{7E18DCF4-2495-729F-4172-1C3647E911BD}"/>
                  </a:ext>
                </a:extLst>
              </p:cNvPr>
              <p:cNvSpPr>
                <a:spLocks/>
              </p:cNvSpPr>
              <p:nvPr/>
            </p:nvSpPr>
            <p:spPr bwMode="auto">
              <a:xfrm>
                <a:off x="7276974" y="3901618"/>
                <a:ext cx="7938" cy="4763"/>
              </a:xfrm>
              <a:custGeom>
                <a:avLst/>
                <a:gdLst>
                  <a:gd name="T0" fmla="*/ 6 w 6"/>
                  <a:gd name="T1" fmla="*/ 0 h 6"/>
                  <a:gd name="T2" fmla="*/ 0 w 6"/>
                  <a:gd name="T3" fmla="*/ 0 h 6"/>
                  <a:gd name="T4" fmla="*/ 0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4" name="Freeform 320">
                <a:extLst>
                  <a:ext uri="{FF2B5EF4-FFF2-40B4-BE49-F238E27FC236}">
                    <a16:creationId xmlns:a16="http://schemas.microsoft.com/office/drawing/2014/main" id="{03FB1B1D-1AD5-FEBF-E343-733AA0DFFF98}"/>
                  </a:ext>
                </a:extLst>
              </p:cNvPr>
              <p:cNvSpPr>
                <a:spLocks/>
              </p:cNvSpPr>
              <p:nvPr/>
            </p:nvSpPr>
            <p:spPr bwMode="auto">
              <a:xfrm>
                <a:off x="7292849" y="3788906"/>
                <a:ext cx="6350" cy="9525"/>
              </a:xfrm>
              <a:custGeom>
                <a:avLst/>
                <a:gdLst>
                  <a:gd name="T0" fmla="*/ 0 w 6"/>
                  <a:gd name="T1" fmla="*/ 0 h 6"/>
                  <a:gd name="T2" fmla="*/ 0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5" name="Freeform 321">
                <a:extLst>
                  <a:ext uri="{FF2B5EF4-FFF2-40B4-BE49-F238E27FC236}">
                    <a16:creationId xmlns:a16="http://schemas.microsoft.com/office/drawing/2014/main" id="{4FAB530C-9E59-8402-00FA-2E6CB1E47690}"/>
                  </a:ext>
                </a:extLst>
              </p:cNvPr>
              <p:cNvSpPr>
                <a:spLocks/>
              </p:cNvSpPr>
              <p:nvPr/>
            </p:nvSpPr>
            <p:spPr bwMode="auto">
              <a:xfrm>
                <a:off x="7227762" y="3723818"/>
                <a:ext cx="277812" cy="238125"/>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0 h 30"/>
                  <a:gd name="T14" fmla="*/ 2147483647 w 39"/>
                  <a:gd name="T15" fmla="*/ 2147483647 h 30"/>
                  <a:gd name="T16" fmla="*/ 2147483647 w 39"/>
                  <a:gd name="T17" fmla="*/ 0 h 30"/>
                  <a:gd name="T18" fmla="*/ 2147483647 w 39"/>
                  <a:gd name="T19" fmla="*/ 2147483647 h 30"/>
                  <a:gd name="T20" fmla="*/ 0 w 39"/>
                  <a:gd name="T21" fmla="*/ 2147483647 h 30"/>
                  <a:gd name="T22" fmla="*/ 2147483647 w 39"/>
                  <a:gd name="T23" fmla="*/ 2147483647 h 30"/>
                  <a:gd name="T24" fmla="*/ 2147483647 w 39"/>
                  <a:gd name="T25" fmla="*/ 2147483647 h 30"/>
                  <a:gd name="T26" fmla="*/ 2147483647 w 39"/>
                  <a:gd name="T27" fmla="*/ 2147483647 h 30"/>
                  <a:gd name="T28" fmla="*/ 2147483647 w 39"/>
                  <a:gd name="T29" fmla="*/ 2147483647 h 30"/>
                  <a:gd name="T30" fmla="*/ 2147483647 w 39"/>
                  <a:gd name="T31" fmla="*/ 2147483647 h 30"/>
                  <a:gd name="T32" fmla="*/ 2147483647 w 39"/>
                  <a:gd name="T33" fmla="*/ 2147483647 h 30"/>
                  <a:gd name="T34" fmla="*/ 2147483647 w 39"/>
                  <a:gd name="T35" fmla="*/ 2147483647 h 30"/>
                  <a:gd name="T36" fmla="*/ 2147483647 w 39"/>
                  <a:gd name="T37" fmla="*/ 2147483647 h 30"/>
                  <a:gd name="T38" fmla="*/ 2147483647 w 39"/>
                  <a:gd name="T39" fmla="*/ 2147483647 h 30"/>
                  <a:gd name="T40" fmla="*/ 2147483647 w 39"/>
                  <a:gd name="T41" fmla="*/ 2147483647 h 30"/>
                  <a:gd name="T42" fmla="*/ 2147483647 w 39"/>
                  <a:gd name="T43" fmla="*/ 2147483647 h 30"/>
                  <a:gd name="T44" fmla="*/ 2147483647 w 39"/>
                  <a:gd name="T45" fmla="*/ 2147483647 h 30"/>
                  <a:gd name="T46" fmla="*/ 2147483647 w 39"/>
                  <a:gd name="T47" fmla="*/ 2147483647 h 30"/>
                  <a:gd name="T48" fmla="*/ 2147483647 w 39"/>
                  <a:gd name="T49" fmla="*/ 2147483647 h 30"/>
                  <a:gd name="T50" fmla="*/ 2147483647 w 39"/>
                  <a:gd name="T51" fmla="*/ 2147483647 h 30"/>
                  <a:gd name="T52" fmla="*/ 2147483647 w 39"/>
                  <a:gd name="T53" fmla="*/ 2147483647 h 30"/>
                  <a:gd name="T54" fmla="*/ 2147483647 w 39"/>
                  <a:gd name="T55" fmla="*/ 2147483647 h 30"/>
                  <a:gd name="T56" fmla="*/ 2147483647 w 39"/>
                  <a:gd name="T57" fmla="*/ 2147483647 h 30"/>
                  <a:gd name="T58" fmla="*/ 2147483647 w 39"/>
                  <a:gd name="T59" fmla="*/ 2147483647 h 30"/>
                  <a:gd name="T60" fmla="*/ 2147483647 w 39"/>
                  <a:gd name="T61" fmla="*/ 2147483647 h 30"/>
                  <a:gd name="T62" fmla="*/ 2147483647 w 39"/>
                  <a:gd name="T63" fmla="*/ 2147483647 h 30"/>
                  <a:gd name="T64" fmla="*/ 2147483647 w 39"/>
                  <a:gd name="T65" fmla="*/ 2147483647 h 30"/>
                  <a:gd name="T66" fmla="*/ 2147483647 w 39"/>
                  <a:gd name="T67" fmla="*/ 2147483647 h 30"/>
                  <a:gd name="T68" fmla="*/ 2147483647 w 39"/>
                  <a:gd name="T69" fmla="*/ 2147483647 h 30"/>
                  <a:gd name="T70" fmla="*/ 2147483647 w 39"/>
                  <a:gd name="T71" fmla="*/ 2147483647 h 30"/>
                  <a:gd name="T72" fmla="*/ 2147483647 w 39"/>
                  <a:gd name="T73" fmla="*/ 214748364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6" name="Freeform 322">
                <a:extLst>
                  <a:ext uri="{FF2B5EF4-FFF2-40B4-BE49-F238E27FC236}">
                    <a16:creationId xmlns:a16="http://schemas.microsoft.com/office/drawing/2014/main" id="{E4969443-4125-B249-FE51-C8EDF2F5BBD8}"/>
                  </a:ext>
                </a:extLst>
              </p:cNvPr>
              <p:cNvSpPr>
                <a:spLocks/>
              </p:cNvSpPr>
              <p:nvPr/>
            </p:nvSpPr>
            <p:spPr bwMode="auto">
              <a:xfrm>
                <a:off x="7227762" y="3771443"/>
                <a:ext cx="71437" cy="168275"/>
              </a:xfrm>
              <a:custGeom>
                <a:avLst/>
                <a:gdLst>
                  <a:gd name="T0" fmla="*/ 2147483647 w 60"/>
                  <a:gd name="T1" fmla="*/ 2147483647 h 127"/>
                  <a:gd name="T2" fmla="*/ 2147483647 w 60"/>
                  <a:gd name="T3" fmla="*/ 2147483647 h 127"/>
                  <a:gd name="T4" fmla="*/ 2147483647 w 60"/>
                  <a:gd name="T5" fmla="*/ 2147483647 h 127"/>
                  <a:gd name="T6" fmla="*/ 2147483647 w 60"/>
                  <a:gd name="T7" fmla="*/ 2147483647 h 127"/>
                  <a:gd name="T8" fmla="*/ 2147483647 w 60"/>
                  <a:gd name="T9" fmla="*/ 2147483647 h 127"/>
                  <a:gd name="T10" fmla="*/ 2147483647 w 60"/>
                  <a:gd name="T11" fmla="*/ 2147483647 h 127"/>
                  <a:gd name="T12" fmla="*/ 2147483647 w 60"/>
                  <a:gd name="T13" fmla="*/ 2147483647 h 127"/>
                  <a:gd name="T14" fmla="*/ 2147483647 w 60"/>
                  <a:gd name="T15" fmla="*/ 2147483647 h 127"/>
                  <a:gd name="T16" fmla="*/ 2147483647 w 60"/>
                  <a:gd name="T17" fmla="*/ 2147483647 h 127"/>
                  <a:gd name="T18" fmla="*/ 2147483647 w 60"/>
                  <a:gd name="T19" fmla="*/ 2147483647 h 127"/>
                  <a:gd name="T20" fmla="*/ 2147483647 w 60"/>
                  <a:gd name="T21" fmla="*/ 2147483647 h 127"/>
                  <a:gd name="T22" fmla="*/ 2147483647 w 60"/>
                  <a:gd name="T23" fmla="*/ 2147483647 h 127"/>
                  <a:gd name="T24" fmla="*/ 2147483647 w 60"/>
                  <a:gd name="T25" fmla="*/ 0 h 127"/>
                  <a:gd name="T26" fmla="*/ 2147483647 w 60"/>
                  <a:gd name="T27" fmla="*/ 2147483647 h 127"/>
                  <a:gd name="T28" fmla="*/ 2147483647 w 60"/>
                  <a:gd name="T29" fmla="*/ 2147483647 h 127"/>
                  <a:gd name="T30" fmla="*/ 2147483647 w 60"/>
                  <a:gd name="T31" fmla="*/ 2147483647 h 127"/>
                  <a:gd name="T32" fmla="*/ 2147483647 w 60"/>
                  <a:gd name="T33" fmla="*/ 2147483647 h 127"/>
                  <a:gd name="T34" fmla="*/ 2147483647 w 60"/>
                  <a:gd name="T35" fmla="*/ 2147483647 h 127"/>
                  <a:gd name="T36" fmla="*/ 2147483647 w 60"/>
                  <a:gd name="T37" fmla="*/ 2147483647 h 127"/>
                  <a:gd name="T38" fmla="*/ 0 w 60"/>
                  <a:gd name="T39" fmla="*/ 2147483647 h 127"/>
                  <a:gd name="T40" fmla="*/ 2147483647 w 60"/>
                  <a:gd name="T41" fmla="*/ 2147483647 h 127"/>
                  <a:gd name="T42" fmla="*/ 2147483647 w 60"/>
                  <a:gd name="T43" fmla="*/ 2147483647 h 127"/>
                  <a:gd name="T44" fmla="*/ 2147483647 w 60"/>
                  <a:gd name="T45" fmla="*/ 2147483647 h 127"/>
                  <a:gd name="T46" fmla="*/ 2147483647 w 60"/>
                  <a:gd name="T47" fmla="*/ 2147483647 h 127"/>
                  <a:gd name="T48" fmla="*/ 2147483647 w 60"/>
                  <a:gd name="T49" fmla="*/ 214748364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7" name="Freeform 323">
                <a:extLst>
                  <a:ext uri="{FF2B5EF4-FFF2-40B4-BE49-F238E27FC236}">
                    <a16:creationId xmlns:a16="http://schemas.microsoft.com/office/drawing/2014/main" id="{B1B5FD76-8BA4-7413-A6F8-147FFFA27018}"/>
                  </a:ext>
                </a:extLst>
              </p:cNvPr>
              <p:cNvSpPr>
                <a:spLocks/>
              </p:cNvSpPr>
              <p:nvPr/>
            </p:nvSpPr>
            <p:spPr bwMode="auto">
              <a:xfrm>
                <a:off x="7284912" y="3798431"/>
                <a:ext cx="14287" cy="6350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8" name="Freeform 324">
                <a:extLst>
                  <a:ext uri="{FF2B5EF4-FFF2-40B4-BE49-F238E27FC236}">
                    <a16:creationId xmlns:a16="http://schemas.microsoft.com/office/drawing/2014/main" id="{D44931DA-7DEC-CC19-E1F7-4EC788E39821}"/>
                  </a:ext>
                </a:extLst>
              </p:cNvPr>
              <p:cNvSpPr>
                <a:spLocks/>
              </p:cNvSpPr>
              <p:nvPr/>
            </p:nvSpPr>
            <p:spPr bwMode="auto">
              <a:xfrm>
                <a:off x="7272212" y="3906381"/>
                <a:ext cx="4762" cy="33337"/>
              </a:xfrm>
              <a:custGeom>
                <a:avLst/>
                <a:gdLst>
                  <a:gd name="T0" fmla="*/ 6 w 6"/>
                  <a:gd name="T1" fmla="*/ 0 h 24"/>
                  <a:gd name="T2" fmla="*/ 6 w 6"/>
                  <a:gd name="T3" fmla="*/ 12 h 24"/>
                  <a:gd name="T4" fmla="*/ 0 w 6"/>
                  <a:gd name="T5" fmla="*/ 24 h 24"/>
                  <a:gd name="T6" fmla="*/ 6 w 6"/>
                  <a:gd name="T7" fmla="*/ 6 h 24"/>
                  <a:gd name="T8" fmla="*/ 6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9" name="Freeform 325">
                <a:extLst>
                  <a:ext uri="{FF2B5EF4-FFF2-40B4-BE49-F238E27FC236}">
                    <a16:creationId xmlns:a16="http://schemas.microsoft.com/office/drawing/2014/main" id="{B6318349-3A43-90CE-1BFC-5C45ED60A2C0}"/>
                  </a:ext>
                </a:extLst>
              </p:cNvPr>
              <p:cNvSpPr>
                <a:spLocks/>
              </p:cNvSpPr>
              <p:nvPr/>
            </p:nvSpPr>
            <p:spPr bwMode="auto">
              <a:xfrm>
                <a:off x="7276974" y="3861931"/>
                <a:ext cx="7938" cy="22225"/>
              </a:xfrm>
              <a:custGeom>
                <a:avLst/>
                <a:gdLst>
                  <a:gd name="T0" fmla="*/ 0 w 6"/>
                  <a:gd name="T1" fmla="*/ 18 h 18"/>
                  <a:gd name="T2" fmla="*/ 6 w 6"/>
                  <a:gd name="T3" fmla="*/ 0 h 18"/>
                  <a:gd name="T4" fmla="*/ 6 w 6"/>
                  <a:gd name="T5" fmla="*/ 12 h 18"/>
                  <a:gd name="T6" fmla="*/ 0 w 6"/>
                  <a:gd name="T7" fmla="*/ 18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0" name="Freeform 326">
                <a:extLst>
                  <a:ext uri="{FF2B5EF4-FFF2-40B4-BE49-F238E27FC236}">
                    <a16:creationId xmlns:a16="http://schemas.microsoft.com/office/drawing/2014/main" id="{0D6B2336-129A-D1AD-3BA9-AA12492CE0BE}"/>
                  </a:ext>
                </a:extLst>
              </p:cNvPr>
              <p:cNvSpPr>
                <a:spLocks/>
              </p:cNvSpPr>
              <p:nvPr/>
            </p:nvSpPr>
            <p:spPr bwMode="auto">
              <a:xfrm>
                <a:off x="7276974" y="3884156"/>
                <a:ext cx="0" cy="17462"/>
              </a:xfrm>
              <a:custGeom>
                <a:avLst/>
                <a:gdLst>
                  <a:gd name="T0" fmla="*/ 12 h 12"/>
                  <a:gd name="T1" fmla="*/ 0 h 12"/>
                  <a:gd name="T2" fmla="*/ 12 h 12"/>
                  <a:gd name="T3" fmla="*/ 1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1" name="Freeform 334">
                <a:extLst>
                  <a:ext uri="{FF2B5EF4-FFF2-40B4-BE49-F238E27FC236}">
                    <a16:creationId xmlns:a16="http://schemas.microsoft.com/office/drawing/2014/main" id="{36E04EB0-C2F0-8F95-8A63-B0B660A88298}"/>
                  </a:ext>
                </a:extLst>
              </p:cNvPr>
              <p:cNvSpPr>
                <a:spLocks/>
              </p:cNvSpPr>
              <p:nvPr/>
            </p:nvSpPr>
            <p:spPr bwMode="auto">
              <a:xfrm>
                <a:off x="7900862" y="2468106"/>
                <a:ext cx="241300" cy="59055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2" name="Freeform 335">
                <a:extLst>
                  <a:ext uri="{FF2B5EF4-FFF2-40B4-BE49-F238E27FC236}">
                    <a16:creationId xmlns:a16="http://schemas.microsoft.com/office/drawing/2014/main" id="{50B463EF-1E04-A351-BB0D-655FC3681A77}"/>
                  </a:ext>
                </a:extLst>
              </p:cNvPr>
              <p:cNvSpPr>
                <a:spLocks/>
              </p:cNvSpPr>
              <p:nvPr/>
            </p:nvSpPr>
            <p:spPr bwMode="auto">
              <a:xfrm>
                <a:off x="8150099" y="3403143"/>
                <a:ext cx="14288" cy="7938"/>
              </a:xfrm>
              <a:custGeom>
                <a:avLst/>
                <a:gdLst>
                  <a:gd name="T0" fmla="*/ 12 w 12"/>
                  <a:gd name="T1" fmla="*/ 6 h 6"/>
                  <a:gd name="T2" fmla="*/ 0 w 12"/>
                  <a:gd name="T3" fmla="*/ 0 h 6"/>
                  <a:gd name="T4" fmla="*/ 0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3" name="Rectangle 340">
                <a:extLst>
                  <a:ext uri="{FF2B5EF4-FFF2-40B4-BE49-F238E27FC236}">
                    <a16:creationId xmlns:a16="http://schemas.microsoft.com/office/drawing/2014/main" id="{7CD25EF1-B3FC-3FC0-08C6-95E6D367EA54}"/>
                  </a:ext>
                </a:extLst>
              </p:cNvPr>
              <p:cNvSpPr>
                <a:spLocks noChangeArrowheads="1"/>
              </p:cNvSpPr>
              <p:nvPr/>
            </p:nvSpPr>
            <p:spPr bwMode="auto">
              <a:xfrm>
                <a:off x="7800849" y="3544431"/>
                <a:ext cx="9525" cy="1587"/>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4" name="Freeform 341">
                <a:extLst>
                  <a:ext uri="{FF2B5EF4-FFF2-40B4-BE49-F238E27FC236}">
                    <a16:creationId xmlns:a16="http://schemas.microsoft.com/office/drawing/2014/main" id="{CD5CACBD-1E20-FA77-0737-7473233646C8}"/>
                  </a:ext>
                </a:extLst>
              </p:cNvPr>
              <p:cNvSpPr>
                <a:spLocks/>
              </p:cNvSpPr>
              <p:nvPr/>
            </p:nvSpPr>
            <p:spPr bwMode="auto">
              <a:xfrm>
                <a:off x="7646862" y="3536493"/>
                <a:ext cx="169862" cy="87313"/>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0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0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5" name="Freeform 342">
                <a:extLst>
                  <a:ext uri="{FF2B5EF4-FFF2-40B4-BE49-F238E27FC236}">
                    <a16:creationId xmlns:a16="http://schemas.microsoft.com/office/drawing/2014/main" id="{BC99F8F0-D337-86BE-3765-AE3E0E9202DF}"/>
                  </a:ext>
                </a:extLst>
              </p:cNvPr>
              <p:cNvSpPr>
                <a:spLocks/>
              </p:cNvSpPr>
              <p:nvPr/>
            </p:nvSpPr>
            <p:spPr bwMode="auto">
              <a:xfrm>
                <a:off x="7334124" y="3452356"/>
                <a:ext cx="284163" cy="319087"/>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0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w 40"/>
                  <a:gd name="T67" fmla="*/ 2147483647 h 41"/>
                  <a:gd name="T68" fmla="*/ 0 w 40"/>
                  <a:gd name="T69" fmla="*/ 2147483647 h 41"/>
                  <a:gd name="T70" fmla="*/ 0 w 40"/>
                  <a:gd name="T71" fmla="*/ 2147483647 h 41"/>
                  <a:gd name="T72" fmla="*/ 2147483647 w 40"/>
                  <a:gd name="T73" fmla="*/ 2147483647 h 41"/>
                  <a:gd name="T74" fmla="*/ 2147483647 w 40"/>
                  <a:gd name="T75" fmla="*/ 2147483647 h 41"/>
                  <a:gd name="T76" fmla="*/ 2147483647 w 40"/>
                  <a:gd name="T77" fmla="*/ 2147483647 h 41"/>
                  <a:gd name="T78" fmla="*/ 2147483647 w 40"/>
                  <a:gd name="T79" fmla="*/ 2147483647 h 41"/>
                  <a:gd name="T80" fmla="*/ 2147483647 w 40"/>
                  <a:gd name="T81" fmla="*/ 2147483647 h 41"/>
                  <a:gd name="T82" fmla="*/ 2147483647 w 40"/>
                  <a:gd name="T83" fmla="*/ 2147483647 h 41"/>
                  <a:gd name="T84" fmla="*/ 2147483647 w 40"/>
                  <a:gd name="T85" fmla="*/ 2147483647 h 41"/>
                  <a:gd name="T86" fmla="*/ 2147483647 w 40"/>
                  <a:gd name="T87" fmla="*/ 2147483647 h 41"/>
                  <a:gd name="T88" fmla="*/ 2147483647 w 40"/>
                  <a:gd name="T89" fmla="*/ 2147483647 h 41"/>
                  <a:gd name="T90" fmla="*/ 2147483647 w 40"/>
                  <a:gd name="T91" fmla="*/ 2147483647 h 41"/>
                  <a:gd name="T92" fmla="*/ 2147483647 w 40"/>
                  <a:gd name="T93" fmla="*/ 2147483647 h 41"/>
                  <a:gd name="T94" fmla="*/ 2147483647 w 40"/>
                  <a:gd name="T95" fmla="*/ 2147483647 h 41"/>
                  <a:gd name="T96" fmla="*/ 2147483647 w 40"/>
                  <a:gd name="T97" fmla="*/ 2147483647 h 41"/>
                  <a:gd name="T98" fmla="*/ 2147483647 w 40"/>
                  <a:gd name="T99" fmla="*/ 2147483647 h 41"/>
                  <a:gd name="T100" fmla="*/ 2147483647 w 40"/>
                  <a:gd name="T101" fmla="*/ 2147483647 h 41"/>
                  <a:gd name="T102" fmla="*/ 2147483647 w 40"/>
                  <a:gd name="T103" fmla="*/ 2147483647 h 41"/>
                  <a:gd name="T104" fmla="*/ 2147483647 w 40"/>
                  <a:gd name="T105" fmla="*/ 2147483647 h 41"/>
                  <a:gd name="T106" fmla="*/ 2147483647 w 40"/>
                  <a:gd name="T107" fmla="*/ 2147483647 h 41"/>
                  <a:gd name="T108" fmla="*/ 2147483647 w 40"/>
                  <a:gd name="T109" fmla="*/ 2147483647 h 41"/>
                  <a:gd name="T110" fmla="*/ 2147483647 w 40"/>
                  <a:gd name="T111" fmla="*/ 2147483647 h 41"/>
                  <a:gd name="T112" fmla="*/ 2147483647 w 40"/>
                  <a:gd name="T113" fmla="*/ 2147483647 h 41"/>
                  <a:gd name="T114" fmla="*/ 2147483647 w 40"/>
                  <a:gd name="T115" fmla="*/ 2147483647 h 41"/>
                  <a:gd name="T116" fmla="*/ 2147483647 w 40"/>
                  <a:gd name="T117" fmla="*/ 2147483647 h 41"/>
                  <a:gd name="T118" fmla="*/ 2147483647 w 4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6" name="Freeform 343">
                <a:extLst>
                  <a:ext uri="{FF2B5EF4-FFF2-40B4-BE49-F238E27FC236}">
                    <a16:creationId xmlns:a16="http://schemas.microsoft.com/office/drawing/2014/main" id="{A7ECE261-1086-C774-E488-EA22BEB64A04}"/>
                  </a:ext>
                </a:extLst>
              </p:cNvPr>
              <p:cNvSpPr>
                <a:spLocks/>
              </p:cNvSpPr>
              <p:nvPr/>
            </p:nvSpPr>
            <p:spPr bwMode="auto">
              <a:xfrm>
                <a:off x="7589712" y="3615868"/>
                <a:ext cx="261937" cy="295275"/>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7" name="Freeform 344">
                <a:extLst>
                  <a:ext uri="{FF2B5EF4-FFF2-40B4-BE49-F238E27FC236}">
                    <a16:creationId xmlns:a16="http://schemas.microsoft.com/office/drawing/2014/main" id="{9A48B3EA-EEB8-D413-A7FC-B8FEC603DFAE}"/>
                  </a:ext>
                </a:extLst>
              </p:cNvPr>
              <p:cNvSpPr>
                <a:spLocks/>
              </p:cNvSpPr>
              <p:nvPr/>
            </p:nvSpPr>
            <p:spPr bwMode="auto">
              <a:xfrm>
                <a:off x="7562724" y="3293606"/>
                <a:ext cx="204788" cy="306387"/>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0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2147483647 h 39"/>
                  <a:gd name="T38" fmla="*/ 2147483647 w 29"/>
                  <a:gd name="T39" fmla="*/ 2147483647 h 39"/>
                  <a:gd name="T40" fmla="*/ 2147483647 w 29"/>
                  <a:gd name="T41" fmla="*/ 2147483647 h 39"/>
                  <a:gd name="T42" fmla="*/ 2147483647 w 29"/>
                  <a:gd name="T43" fmla="*/ 2147483647 h 39"/>
                  <a:gd name="T44" fmla="*/ 2147483647 w 29"/>
                  <a:gd name="T45" fmla="*/ 2147483647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2147483647 w 29"/>
                  <a:gd name="T55" fmla="*/ 2147483647 h 39"/>
                  <a:gd name="T56" fmla="*/ 2147483647 w 29"/>
                  <a:gd name="T57" fmla="*/ 2147483647 h 39"/>
                  <a:gd name="T58" fmla="*/ 2147483647 w 29"/>
                  <a:gd name="T59" fmla="*/ 2147483647 h 39"/>
                  <a:gd name="T60" fmla="*/ 2147483647 w 29"/>
                  <a:gd name="T61" fmla="*/ 2147483647 h 39"/>
                  <a:gd name="T62" fmla="*/ 2147483647 w 29"/>
                  <a:gd name="T63" fmla="*/ 2147483647 h 39"/>
                  <a:gd name="T64" fmla="*/ 2147483647 w 29"/>
                  <a:gd name="T65" fmla="*/ 2147483647 h 39"/>
                  <a:gd name="T66" fmla="*/ 2147483647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2147483647 w 29"/>
                  <a:gd name="T87" fmla="*/ 2147483647 h 39"/>
                  <a:gd name="T88" fmla="*/ 2147483647 w 29"/>
                  <a:gd name="T89" fmla="*/ 2147483647 h 39"/>
                  <a:gd name="T90" fmla="*/ 2147483647 w 29"/>
                  <a:gd name="T91" fmla="*/ 2147483647 h 39"/>
                  <a:gd name="T92" fmla="*/ 2147483647 w 29"/>
                  <a:gd name="T93" fmla="*/ 2147483647 h 39"/>
                  <a:gd name="T94" fmla="*/ 2147483647 w 29"/>
                  <a:gd name="T95" fmla="*/ 2147483647 h 39"/>
                  <a:gd name="T96" fmla="*/ 2147483647 w 29"/>
                  <a:gd name="T97" fmla="*/ 2147483647 h 39"/>
                  <a:gd name="T98" fmla="*/ 2147483647 w 29"/>
                  <a:gd name="T99" fmla="*/ 2147483647 h 39"/>
                  <a:gd name="T100" fmla="*/ 2147483647 w 29"/>
                  <a:gd name="T101" fmla="*/ 2147483647 h 39"/>
                  <a:gd name="T102" fmla="*/ 2147483647 w 29"/>
                  <a:gd name="T103" fmla="*/ 0 h 39"/>
                  <a:gd name="T104" fmla="*/ 2147483647 w 29"/>
                  <a:gd name="T105" fmla="*/ 2147483647 h 39"/>
                  <a:gd name="T106" fmla="*/ 2147483647 w 29"/>
                  <a:gd name="T107" fmla="*/ 2147483647 h 39"/>
                  <a:gd name="T108" fmla="*/ 2147483647 w 29"/>
                  <a:gd name="T109" fmla="*/ 2147483647 h 39"/>
                  <a:gd name="T110" fmla="*/ 2147483647 w 29"/>
                  <a:gd name="T111" fmla="*/ 2147483647 h 39"/>
                  <a:gd name="T112" fmla="*/ 2147483647 w 29"/>
                  <a:gd name="T113" fmla="*/ 2147483647 h 39"/>
                  <a:gd name="T114" fmla="*/ 2147483647 w 29"/>
                  <a:gd name="T115" fmla="*/ 2147483647 h 39"/>
                  <a:gd name="T116" fmla="*/ 2147483647 w 29"/>
                  <a:gd name="T117" fmla="*/ 2147483647 h 39"/>
                  <a:gd name="T118" fmla="*/ 2147483647 w 29"/>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8" name="Freeform 345">
                <a:extLst>
                  <a:ext uri="{FF2B5EF4-FFF2-40B4-BE49-F238E27FC236}">
                    <a16:creationId xmlns:a16="http://schemas.microsoft.com/office/drawing/2014/main" id="{97FE33C2-C5F7-9CBE-0C3F-7ADBB2D369DB}"/>
                  </a:ext>
                </a:extLst>
              </p:cNvPr>
              <p:cNvSpPr>
                <a:spLocks/>
              </p:cNvSpPr>
              <p:nvPr/>
            </p:nvSpPr>
            <p:spPr bwMode="auto">
              <a:xfrm>
                <a:off x="7519862" y="3347581"/>
                <a:ext cx="77787" cy="117475"/>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9" name="Freeform 346">
                <a:extLst>
                  <a:ext uri="{FF2B5EF4-FFF2-40B4-BE49-F238E27FC236}">
                    <a16:creationId xmlns:a16="http://schemas.microsoft.com/office/drawing/2014/main" id="{E7C2747C-4F18-7F81-0F7C-1864732900F2}"/>
                  </a:ext>
                </a:extLst>
              </p:cNvPr>
              <p:cNvSpPr>
                <a:spLocks/>
              </p:cNvSpPr>
              <p:nvPr/>
            </p:nvSpPr>
            <p:spPr bwMode="auto">
              <a:xfrm>
                <a:off x="7888162" y="3798431"/>
                <a:ext cx="142875" cy="153987"/>
              </a:xfrm>
              <a:custGeom>
                <a:avLst/>
                <a:gdLst>
                  <a:gd name="T0" fmla="*/ 2147483647 w 120"/>
                  <a:gd name="T1" fmla="*/ 2147483647 h 120"/>
                  <a:gd name="T2" fmla="*/ 2147483647 w 120"/>
                  <a:gd name="T3" fmla="*/ 0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0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0" name="Freeform 347">
                <a:extLst>
                  <a:ext uri="{FF2B5EF4-FFF2-40B4-BE49-F238E27FC236}">
                    <a16:creationId xmlns:a16="http://schemas.microsoft.com/office/drawing/2014/main" id="{ED3FC3EA-B638-B6C2-B505-902B14993949}"/>
                  </a:ext>
                </a:extLst>
              </p:cNvPr>
              <p:cNvSpPr>
                <a:spLocks/>
              </p:cNvSpPr>
              <p:nvPr/>
            </p:nvSpPr>
            <p:spPr bwMode="auto">
              <a:xfrm>
                <a:off x="7542087" y="2379206"/>
                <a:ext cx="587375" cy="77311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1" name="Freeform 348">
                <a:extLst>
                  <a:ext uri="{FF2B5EF4-FFF2-40B4-BE49-F238E27FC236}">
                    <a16:creationId xmlns:a16="http://schemas.microsoft.com/office/drawing/2014/main" id="{E17F7D15-4A97-4BE5-DCC4-2217A70C36C2}"/>
                  </a:ext>
                </a:extLst>
              </p:cNvPr>
              <p:cNvSpPr>
                <a:spLocks/>
              </p:cNvSpPr>
              <p:nvPr/>
            </p:nvSpPr>
            <p:spPr bwMode="auto">
              <a:xfrm>
                <a:off x="7683374" y="2530018"/>
                <a:ext cx="288925" cy="747713"/>
              </a:xfrm>
              <a:custGeom>
                <a:avLst/>
                <a:gdLst>
                  <a:gd name="T0" fmla="*/ 2147483647 w 41"/>
                  <a:gd name="T1" fmla="*/ 2147483647 h 95"/>
                  <a:gd name="T2" fmla="*/ 2147483647 w 41"/>
                  <a:gd name="T3" fmla="*/ 2147483647 h 95"/>
                  <a:gd name="T4" fmla="*/ 2147483647 w 41"/>
                  <a:gd name="T5" fmla="*/ 2147483647 h 95"/>
                  <a:gd name="T6" fmla="*/ 2147483647 w 41"/>
                  <a:gd name="T7" fmla="*/ 2147483647 h 95"/>
                  <a:gd name="T8" fmla="*/ 2147483647 w 41"/>
                  <a:gd name="T9" fmla="*/ 0 h 95"/>
                  <a:gd name="T10" fmla="*/ 2147483647 w 41"/>
                  <a:gd name="T11" fmla="*/ 2147483647 h 95"/>
                  <a:gd name="T12" fmla="*/ 2147483647 w 41"/>
                  <a:gd name="T13" fmla="*/ 2147483647 h 95"/>
                  <a:gd name="T14" fmla="*/ 2147483647 w 41"/>
                  <a:gd name="T15" fmla="*/ 2147483647 h 95"/>
                  <a:gd name="T16" fmla="*/ 2147483647 w 41"/>
                  <a:gd name="T17" fmla="*/ 2147483647 h 95"/>
                  <a:gd name="T18" fmla="*/ 2147483647 w 41"/>
                  <a:gd name="T19" fmla="*/ 2147483647 h 95"/>
                  <a:gd name="T20" fmla="*/ 2147483647 w 41"/>
                  <a:gd name="T21" fmla="*/ 2147483647 h 95"/>
                  <a:gd name="T22" fmla="*/ 2147483647 w 41"/>
                  <a:gd name="T23" fmla="*/ 2147483647 h 95"/>
                  <a:gd name="T24" fmla="*/ 2147483647 w 41"/>
                  <a:gd name="T25" fmla="*/ 2147483647 h 95"/>
                  <a:gd name="T26" fmla="*/ 2147483647 w 41"/>
                  <a:gd name="T27" fmla="*/ 2147483647 h 95"/>
                  <a:gd name="T28" fmla="*/ 2147483647 w 41"/>
                  <a:gd name="T29" fmla="*/ 2147483647 h 95"/>
                  <a:gd name="T30" fmla="*/ 2147483647 w 41"/>
                  <a:gd name="T31" fmla="*/ 2147483647 h 95"/>
                  <a:gd name="T32" fmla="*/ 2147483647 w 41"/>
                  <a:gd name="T33" fmla="*/ 2147483647 h 95"/>
                  <a:gd name="T34" fmla="*/ 2147483647 w 41"/>
                  <a:gd name="T35" fmla="*/ 2147483647 h 95"/>
                  <a:gd name="T36" fmla="*/ 2147483647 w 41"/>
                  <a:gd name="T37" fmla="*/ 2147483647 h 95"/>
                  <a:gd name="T38" fmla="*/ 2147483647 w 41"/>
                  <a:gd name="T39" fmla="*/ 2147483647 h 95"/>
                  <a:gd name="T40" fmla="*/ 2147483647 w 41"/>
                  <a:gd name="T41" fmla="*/ 2147483647 h 95"/>
                  <a:gd name="T42" fmla="*/ 2147483647 w 41"/>
                  <a:gd name="T43" fmla="*/ 2147483647 h 95"/>
                  <a:gd name="T44" fmla="*/ 2147483647 w 41"/>
                  <a:gd name="T45" fmla="*/ 2147483647 h 95"/>
                  <a:gd name="T46" fmla="*/ 2147483647 w 41"/>
                  <a:gd name="T47" fmla="*/ 2147483647 h 95"/>
                  <a:gd name="T48" fmla="*/ 2147483647 w 41"/>
                  <a:gd name="T49" fmla="*/ 2147483647 h 95"/>
                  <a:gd name="T50" fmla="*/ 2147483647 w 41"/>
                  <a:gd name="T51" fmla="*/ 2147483647 h 95"/>
                  <a:gd name="T52" fmla="*/ 2147483647 w 41"/>
                  <a:gd name="T53" fmla="*/ 2147483647 h 95"/>
                  <a:gd name="T54" fmla="*/ 2147483647 w 41"/>
                  <a:gd name="T55" fmla="*/ 2147483647 h 95"/>
                  <a:gd name="T56" fmla="*/ 2147483647 w 41"/>
                  <a:gd name="T57" fmla="*/ 2147483647 h 95"/>
                  <a:gd name="T58" fmla="*/ 2147483647 w 41"/>
                  <a:gd name="T59" fmla="*/ 2147483647 h 95"/>
                  <a:gd name="T60" fmla="*/ 2147483647 w 41"/>
                  <a:gd name="T61" fmla="*/ 2147483647 h 95"/>
                  <a:gd name="T62" fmla="*/ 2147483647 w 41"/>
                  <a:gd name="T63" fmla="*/ 2147483647 h 95"/>
                  <a:gd name="T64" fmla="*/ 2147483647 w 41"/>
                  <a:gd name="T65" fmla="*/ 2147483647 h 95"/>
                  <a:gd name="T66" fmla="*/ 2147483647 w 41"/>
                  <a:gd name="T67" fmla="*/ 214748364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2" name="Freeform 351">
                <a:extLst>
                  <a:ext uri="{FF2B5EF4-FFF2-40B4-BE49-F238E27FC236}">
                    <a16:creationId xmlns:a16="http://schemas.microsoft.com/office/drawing/2014/main" id="{1FB0E972-E63A-4009-E6A8-99902F5302DC}"/>
                  </a:ext>
                </a:extLst>
              </p:cNvPr>
              <p:cNvSpPr>
                <a:spLocks/>
              </p:cNvSpPr>
              <p:nvPr/>
            </p:nvSpPr>
            <p:spPr bwMode="auto">
              <a:xfrm>
                <a:off x="7888162" y="3560306"/>
                <a:ext cx="227012" cy="163512"/>
              </a:xfrm>
              <a:custGeom>
                <a:avLst/>
                <a:gdLst>
                  <a:gd name="T0" fmla="*/ 2147483647 w 32"/>
                  <a:gd name="T1" fmla="*/ 2147483647 h 21"/>
                  <a:gd name="T2" fmla="*/ 2147483647 w 32"/>
                  <a:gd name="T3" fmla="*/ 2147483647 h 21"/>
                  <a:gd name="T4" fmla="*/ 2147483647 w 32"/>
                  <a:gd name="T5" fmla="*/ 2147483647 h 21"/>
                  <a:gd name="T6" fmla="*/ 2147483647 w 32"/>
                  <a:gd name="T7" fmla="*/ 0 h 21"/>
                  <a:gd name="T8" fmla="*/ 2147483647 w 32"/>
                  <a:gd name="T9" fmla="*/ 0 h 21"/>
                  <a:gd name="T10" fmla="*/ 2147483647 w 32"/>
                  <a:gd name="T11" fmla="*/ 2147483647 h 21"/>
                  <a:gd name="T12" fmla="*/ 2147483647 w 32"/>
                  <a:gd name="T13" fmla="*/ 0 h 21"/>
                  <a:gd name="T14" fmla="*/ 2147483647 w 32"/>
                  <a:gd name="T15" fmla="*/ 2147483647 h 21"/>
                  <a:gd name="T16" fmla="*/ 2147483647 w 32"/>
                  <a:gd name="T17" fmla="*/ 2147483647 h 21"/>
                  <a:gd name="T18" fmla="*/ 0 w 32"/>
                  <a:gd name="T19" fmla="*/ 2147483647 h 21"/>
                  <a:gd name="T20" fmla="*/ 0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3" name="Freeform 352">
                <a:extLst>
                  <a:ext uri="{FF2B5EF4-FFF2-40B4-BE49-F238E27FC236}">
                    <a16:creationId xmlns:a16="http://schemas.microsoft.com/office/drawing/2014/main" id="{107578B2-5E46-42F2-91B4-0BD1861AD6F1}"/>
                  </a:ext>
                </a:extLst>
              </p:cNvPr>
              <p:cNvSpPr>
                <a:spLocks/>
              </p:cNvSpPr>
              <p:nvPr/>
            </p:nvSpPr>
            <p:spPr bwMode="auto">
              <a:xfrm>
                <a:off x="7888162" y="3641268"/>
                <a:ext cx="55562" cy="71438"/>
              </a:xfrm>
              <a:custGeom>
                <a:avLst/>
                <a:gdLst>
                  <a:gd name="T0" fmla="*/ 42 w 48"/>
                  <a:gd name="T1" fmla="*/ 42 h 54"/>
                  <a:gd name="T2" fmla="*/ 48 w 48"/>
                  <a:gd name="T3" fmla="*/ 54 h 54"/>
                  <a:gd name="T4" fmla="*/ 0 w 48"/>
                  <a:gd name="T5" fmla="*/ 0 h 54"/>
                  <a:gd name="T6" fmla="*/ 12 w 48"/>
                  <a:gd name="T7" fmla="*/ 18 h 54"/>
                  <a:gd name="T8" fmla="*/ 42 w 48"/>
                  <a:gd name="T9" fmla="*/ 42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4" name="Freeform 353">
                <a:extLst>
                  <a:ext uri="{FF2B5EF4-FFF2-40B4-BE49-F238E27FC236}">
                    <a16:creationId xmlns:a16="http://schemas.microsoft.com/office/drawing/2014/main" id="{6B12306D-9B3B-62DD-CE87-5B2486D803CF}"/>
                  </a:ext>
                </a:extLst>
              </p:cNvPr>
              <p:cNvSpPr>
                <a:spLocks/>
              </p:cNvSpPr>
              <p:nvPr/>
            </p:nvSpPr>
            <p:spPr bwMode="auto">
              <a:xfrm>
                <a:off x="7704012" y="3460293"/>
                <a:ext cx="155575" cy="9366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0 h 12"/>
                  <a:gd name="T22" fmla="*/ 2147483647 w 22"/>
                  <a:gd name="T23" fmla="*/ 2147483647 h 12"/>
                  <a:gd name="T24" fmla="*/ 2147483647 w 22"/>
                  <a:gd name="T25" fmla="*/ 0 h 12"/>
                  <a:gd name="T26" fmla="*/ 2147483647 w 22"/>
                  <a:gd name="T27" fmla="*/ 2147483647 h 12"/>
                  <a:gd name="T28" fmla="*/ 2147483647 w 22"/>
                  <a:gd name="T29" fmla="*/ 2147483647 h 12"/>
                  <a:gd name="T30" fmla="*/ 2147483647 w 22"/>
                  <a:gd name="T31" fmla="*/ 2147483647 h 12"/>
                  <a:gd name="T32" fmla="*/ 0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5" name="Freeform 354">
                <a:extLst>
                  <a:ext uri="{FF2B5EF4-FFF2-40B4-BE49-F238E27FC236}">
                    <a16:creationId xmlns:a16="http://schemas.microsoft.com/office/drawing/2014/main" id="{15F19B7E-9E66-50D3-3E8A-79F8729BD297}"/>
                  </a:ext>
                </a:extLst>
              </p:cNvPr>
              <p:cNvSpPr>
                <a:spLocks/>
              </p:cNvSpPr>
              <p:nvPr/>
            </p:nvSpPr>
            <p:spPr bwMode="auto">
              <a:xfrm>
                <a:off x="7796087" y="3553956"/>
                <a:ext cx="147637" cy="92075"/>
              </a:xfrm>
              <a:custGeom>
                <a:avLst/>
                <a:gdLst>
                  <a:gd name="T0" fmla="*/ 2147483647 w 21"/>
                  <a:gd name="T1" fmla="*/ 0 h 12"/>
                  <a:gd name="T2" fmla="*/ 2147483647 w 21"/>
                  <a:gd name="T3" fmla="*/ 2147483647 h 12"/>
                  <a:gd name="T4" fmla="*/ 2147483647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0 w 21"/>
                  <a:gd name="T17" fmla="*/ 2147483647 h 12"/>
                  <a:gd name="T18" fmla="*/ 2147483647 w 21"/>
                  <a:gd name="T19" fmla="*/ 2147483647 h 12"/>
                  <a:gd name="T20" fmla="*/ 2147483647 w 21"/>
                  <a:gd name="T21" fmla="*/ 2147483647 h 12"/>
                  <a:gd name="T22" fmla="*/ 2147483647 w 21"/>
                  <a:gd name="T23" fmla="*/ 2147483647 h 12"/>
                  <a:gd name="T24" fmla="*/ 2147483647 w 21"/>
                  <a:gd name="T25" fmla="*/ 2147483647 h 12"/>
                  <a:gd name="T26" fmla="*/ 2147483647 w 21"/>
                  <a:gd name="T27" fmla="*/ 2147483647 h 12"/>
                  <a:gd name="T28" fmla="*/ 2147483647 w 21"/>
                  <a:gd name="T29" fmla="*/ 2147483647 h 12"/>
                  <a:gd name="T30" fmla="*/ 2147483647 w 21"/>
                  <a:gd name="T31" fmla="*/ 2147483647 h 12"/>
                  <a:gd name="T32" fmla="*/ 2147483647 w 21"/>
                  <a:gd name="T33" fmla="*/ 2147483647 h 12"/>
                  <a:gd name="T34" fmla="*/ 2147483647 w 21"/>
                  <a:gd name="T35" fmla="*/ 2147483647 h 12"/>
                  <a:gd name="T36" fmla="*/ 2147483647 w 21"/>
                  <a:gd name="T37" fmla="*/ 0 h 12"/>
                  <a:gd name="T38" fmla="*/ 2147483647 w 21"/>
                  <a:gd name="T39" fmla="*/ 0 h 12"/>
                  <a:gd name="T40" fmla="*/ 2147483647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6" name="Freeform 355">
                <a:extLst>
                  <a:ext uri="{FF2B5EF4-FFF2-40B4-BE49-F238E27FC236}">
                    <a16:creationId xmlns:a16="http://schemas.microsoft.com/office/drawing/2014/main" id="{3C685A49-EAF8-A79D-7882-B1929C08E1A1}"/>
                  </a:ext>
                </a:extLst>
              </p:cNvPr>
              <p:cNvSpPr>
                <a:spLocks/>
              </p:cNvSpPr>
              <p:nvPr/>
            </p:nvSpPr>
            <p:spPr bwMode="auto">
              <a:xfrm>
                <a:off x="7810374" y="3506331"/>
                <a:ext cx="127000" cy="69850"/>
              </a:xfrm>
              <a:custGeom>
                <a:avLst/>
                <a:gdLst>
                  <a:gd name="T0" fmla="*/ 2147483647 w 108"/>
                  <a:gd name="T1" fmla="*/ 2147483647 h 54"/>
                  <a:gd name="T2" fmla="*/ 2147483647 w 108"/>
                  <a:gd name="T3" fmla="*/ 0 h 54"/>
                  <a:gd name="T4" fmla="*/ 2147483647 w 108"/>
                  <a:gd name="T5" fmla="*/ 0 h 54"/>
                  <a:gd name="T6" fmla="*/ 2147483647 w 108"/>
                  <a:gd name="T7" fmla="*/ 2147483647 h 54"/>
                  <a:gd name="T8" fmla="*/ 2147483647 w 108"/>
                  <a:gd name="T9" fmla="*/ 2147483647 h 54"/>
                  <a:gd name="T10" fmla="*/ 0 w 108"/>
                  <a:gd name="T11" fmla="*/ 2147483647 h 54"/>
                  <a:gd name="T12" fmla="*/ 2147483647 w 108"/>
                  <a:gd name="T13" fmla="*/ 2147483647 h 54"/>
                  <a:gd name="T14" fmla="*/ 2147483647 w 108"/>
                  <a:gd name="T15" fmla="*/ 2147483647 h 54"/>
                  <a:gd name="T16" fmla="*/ 2147483647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2147483647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7" name="Freeform 359">
                <a:extLst>
                  <a:ext uri="{FF2B5EF4-FFF2-40B4-BE49-F238E27FC236}">
                    <a16:creationId xmlns:a16="http://schemas.microsoft.com/office/drawing/2014/main" id="{72F3B6DF-738E-FBBB-D09B-8D6D60A828AE}"/>
                  </a:ext>
                </a:extLst>
              </p:cNvPr>
              <p:cNvSpPr>
                <a:spLocks/>
              </p:cNvSpPr>
              <p:nvPr/>
            </p:nvSpPr>
            <p:spPr bwMode="auto">
              <a:xfrm>
                <a:off x="7880224" y="3277731"/>
                <a:ext cx="7143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8" name="Freeform 360">
                <a:extLst>
                  <a:ext uri="{FF2B5EF4-FFF2-40B4-BE49-F238E27FC236}">
                    <a16:creationId xmlns:a16="http://schemas.microsoft.com/office/drawing/2014/main" id="{64B47A67-8B8B-8EF4-640F-FBD12E5DCDB1}"/>
                  </a:ext>
                </a:extLst>
              </p:cNvPr>
              <p:cNvSpPr>
                <a:spLocks/>
              </p:cNvSpPr>
              <p:nvPr/>
            </p:nvSpPr>
            <p:spPr bwMode="auto">
              <a:xfrm>
                <a:off x="7753224" y="3301543"/>
                <a:ext cx="219075" cy="21907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9" name="Freeform 361">
                <a:extLst>
                  <a:ext uri="{FF2B5EF4-FFF2-40B4-BE49-F238E27FC236}">
                    <a16:creationId xmlns:a16="http://schemas.microsoft.com/office/drawing/2014/main" id="{84033150-FB6E-4CC9-031A-A79B82ECC580}"/>
                  </a:ext>
                </a:extLst>
              </p:cNvPr>
              <p:cNvSpPr>
                <a:spLocks/>
              </p:cNvSpPr>
              <p:nvPr/>
            </p:nvSpPr>
            <p:spPr bwMode="auto">
              <a:xfrm>
                <a:off x="7575424" y="3584118"/>
                <a:ext cx="98425" cy="61913"/>
              </a:xfrm>
              <a:custGeom>
                <a:avLst/>
                <a:gdLst>
                  <a:gd name="T0" fmla="*/ 2147483647 w 84"/>
                  <a:gd name="T1" fmla="*/ 2147483647 h 48"/>
                  <a:gd name="T2" fmla="*/ 2147483647 w 84"/>
                  <a:gd name="T3" fmla="*/ 2147483647 h 48"/>
                  <a:gd name="T4" fmla="*/ 2147483647 w 84"/>
                  <a:gd name="T5" fmla="*/ 0 h 48"/>
                  <a:gd name="T6" fmla="*/ 2147483647 w 84"/>
                  <a:gd name="T7" fmla="*/ 2147483647 h 48"/>
                  <a:gd name="T8" fmla="*/ 2147483647 w 84"/>
                  <a:gd name="T9" fmla="*/ 0 h 48"/>
                  <a:gd name="T10" fmla="*/ 2147483647 w 84"/>
                  <a:gd name="T11" fmla="*/ 0 h 48"/>
                  <a:gd name="T12" fmla="*/ 2147483647 w 84"/>
                  <a:gd name="T13" fmla="*/ 2147483647 h 48"/>
                  <a:gd name="T14" fmla="*/ 0 w 84"/>
                  <a:gd name="T15" fmla="*/ 2147483647 h 48"/>
                  <a:gd name="T16" fmla="*/ 0 w 84"/>
                  <a:gd name="T17" fmla="*/ 2147483647 h 48"/>
                  <a:gd name="T18" fmla="*/ 2147483647 w 84"/>
                  <a:gd name="T19" fmla="*/ 2147483647 h 48"/>
                  <a:gd name="T20" fmla="*/ 2147483647 w 84"/>
                  <a:gd name="T21" fmla="*/ 2147483647 h 48"/>
                  <a:gd name="T22" fmla="*/ 2147483647 w 84"/>
                  <a:gd name="T23" fmla="*/ 2147483647 h 48"/>
                  <a:gd name="T24" fmla="*/ 2147483647 w 84"/>
                  <a:gd name="T25" fmla="*/ 2147483647 h 48"/>
                  <a:gd name="T26" fmla="*/ 2147483647 w 84"/>
                  <a:gd name="T27" fmla="*/ 2147483647 h 48"/>
                  <a:gd name="T28" fmla="*/ 2147483647 w 84"/>
                  <a:gd name="T29" fmla="*/ 2147483647 h 48"/>
                  <a:gd name="T30" fmla="*/ 2147483647 w 84"/>
                  <a:gd name="T31" fmla="*/ 2147483647 h 48"/>
                  <a:gd name="T32" fmla="*/ 2147483647 w 84"/>
                  <a:gd name="T33" fmla="*/ 2147483647 h 48"/>
                  <a:gd name="T34" fmla="*/ 2147483647 w 84"/>
                  <a:gd name="T35" fmla="*/ 2147483647 h 48"/>
                  <a:gd name="T36" fmla="*/ 2147483647 w 84"/>
                  <a:gd name="T37" fmla="*/ 2147483647 h 48"/>
                  <a:gd name="T38" fmla="*/ 2147483647 w 84"/>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0" name="Freeform 362">
                <a:extLst>
                  <a:ext uri="{FF2B5EF4-FFF2-40B4-BE49-F238E27FC236}">
                    <a16:creationId xmlns:a16="http://schemas.microsoft.com/office/drawing/2014/main" id="{456C36D7-402C-7BA7-2E10-B11E3B116524}"/>
                  </a:ext>
                </a:extLst>
              </p:cNvPr>
              <p:cNvSpPr>
                <a:spLocks/>
              </p:cNvSpPr>
              <p:nvPr/>
            </p:nvSpPr>
            <p:spPr bwMode="auto">
              <a:xfrm>
                <a:off x="7618287" y="3174543"/>
                <a:ext cx="65087" cy="127000"/>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1" name="Freeform 363">
                <a:extLst>
                  <a:ext uri="{FF2B5EF4-FFF2-40B4-BE49-F238E27FC236}">
                    <a16:creationId xmlns:a16="http://schemas.microsoft.com/office/drawing/2014/main" id="{22BA924F-E051-64BC-AD6B-F57710A4B0F6}"/>
                  </a:ext>
                </a:extLst>
              </p:cNvPr>
              <p:cNvSpPr>
                <a:spLocks/>
              </p:cNvSpPr>
              <p:nvPr/>
            </p:nvSpPr>
            <p:spPr bwMode="auto">
              <a:xfrm>
                <a:off x="7497637" y="3434893"/>
                <a:ext cx="77787" cy="77788"/>
              </a:xfrm>
              <a:custGeom>
                <a:avLst/>
                <a:gdLst>
                  <a:gd name="T0" fmla="*/ 2147483647 w 66"/>
                  <a:gd name="T1" fmla="*/ 2147483647 h 60"/>
                  <a:gd name="T2" fmla="*/ 2147483647 w 66"/>
                  <a:gd name="T3" fmla="*/ 2147483647 h 60"/>
                  <a:gd name="T4" fmla="*/ 2147483647 w 66"/>
                  <a:gd name="T5" fmla="*/ 2147483647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2147483647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0 h 60"/>
                  <a:gd name="T28" fmla="*/ 2147483647 w 66"/>
                  <a:gd name="T29" fmla="*/ 2147483647 h 60"/>
                  <a:gd name="T30" fmla="*/ 0 w 66"/>
                  <a:gd name="T31" fmla="*/ 2147483647 h 60"/>
                  <a:gd name="T32" fmla="*/ 2147483647 w 66"/>
                  <a:gd name="T33" fmla="*/ 2147483647 h 60"/>
                  <a:gd name="T34" fmla="*/ 2147483647 w 66"/>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2" name="Freeform 450">
                <a:extLst>
                  <a:ext uri="{FF2B5EF4-FFF2-40B4-BE49-F238E27FC236}">
                    <a16:creationId xmlns:a16="http://schemas.microsoft.com/office/drawing/2014/main" id="{C82F1A0D-C0A3-028F-915F-7FE19F835441}"/>
                  </a:ext>
                </a:extLst>
              </p:cNvPr>
              <p:cNvSpPr>
                <a:spLocks/>
              </p:cNvSpPr>
              <p:nvPr/>
            </p:nvSpPr>
            <p:spPr bwMode="auto">
              <a:xfrm>
                <a:off x="6821362" y="2734806"/>
                <a:ext cx="119062"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6350">
                <a:solidFill>
                  <a:schemeClr val="accent4"/>
                </a:solidFill>
                <a:round/>
                <a:headEnd/>
                <a:tailEnd/>
              </a:ln>
            </p:spPr>
            <p:txBody>
              <a:bodyPr lIns="91195" tIns="45599" rIns="91195" bIns="45599" anchor="ct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nvGrpSpPr>
              <p:cNvPr id="203" name="Group 453">
                <a:extLst>
                  <a:ext uri="{FF2B5EF4-FFF2-40B4-BE49-F238E27FC236}">
                    <a16:creationId xmlns:a16="http://schemas.microsoft.com/office/drawing/2014/main" id="{2A1D5FD2-2A65-CB06-8044-6FA0579A4CBB}"/>
                  </a:ext>
                </a:extLst>
              </p:cNvPr>
              <p:cNvGrpSpPr>
                <a:grpSpLocks/>
              </p:cNvGrpSpPr>
              <p:nvPr/>
            </p:nvGrpSpPr>
            <p:grpSpPr bwMode="auto">
              <a:xfrm>
                <a:off x="7249381" y="3126957"/>
                <a:ext cx="226800" cy="371429"/>
                <a:chOff x="2201" y="1250"/>
                <a:chExt cx="133" cy="193"/>
              </a:xfrm>
              <a:grpFill/>
            </p:grpSpPr>
            <p:sp>
              <p:nvSpPr>
                <p:cNvPr id="205" name="Freeform 454">
                  <a:extLst>
                    <a:ext uri="{FF2B5EF4-FFF2-40B4-BE49-F238E27FC236}">
                      <a16:creationId xmlns:a16="http://schemas.microsoft.com/office/drawing/2014/main" id="{8E8B07F6-1EF3-C5C3-85DC-DCC988A1CE42}"/>
                    </a:ext>
                  </a:extLst>
                </p:cNvPr>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6" name="Freeform 455">
                  <a:extLst>
                    <a:ext uri="{FF2B5EF4-FFF2-40B4-BE49-F238E27FC236}">
                      <a16:creationId xmlns:a16="http://schemas.microsoft.com/office/drawing/2014/main" id="{2EF7C827-93CF-DBFB-CEE0-DD55640721F5}"/>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4" name="Freeform 457">
                <a:extLst>
                  <a:ext uri="{FF2B5EF4-FFF2-40B4-BE49-F238E27FC236}">
                    <a16:creationId xmlns:a16="http://schemas.microsoft.com/office/drawing/2014/main" id="{89697950-5112-E1EE-EF6F-9498CB6AB8AD}"/>
                  </a:ext>
                </a:extLst>
              </p:cNvPr>
              <p:cNvSpPr>
                <a:spLocks/>
              </p:cNvSpPr>
              <p:nvPr/>
            </p:nvSpPr>
            <p:spPr bwMode="auto">
              <a:xfrm>
                <a:off x="7737349" y="3609518"/>
                <a:ext cx="61913" cy="47625"/>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0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2147483647 w 44"/>
                  <a:gd name="T79" fmla="*/ 2147483647 h 34"/>
                  <a:gd name="T80" fmla="*/ 2147483647 w 44"/>
                  <a:gd name="T81" fmla="*/ 2147483647 h 34"/>
                  <a:gd name="T82" fmla="*/ 2147483647 w 44"/>
                  <a:gd name="T83" fmla="*/ 2147483647 h 34"/>
                  <a:gd name="T84" fmla="*/ 2147483647 w 44"/>
                  <a:gd name="T85" fmla="*/ 2147483647 h 34"/>
                  <a:gd name="T86" fmla="*/ 2147483647 w 44"/>
                  <a:gd name="T87" fmla="*/ 2147483647 h 34"/>
                  <a:gd name="T88" fmla="*/ 2147483647 w 44"/>
                  <a:gd name="T89" fmla="*/ 2147483647 h 34"/>
                  <a:gd name="T90" fmla="*/ 2147483647 w 44"/>
                  <a:gd name="T91" fmla="*/ 2147483647 h 34"/>
                  <a:gd name="T92" fmla="*/ 2147483647 w 44"/>
                  <a:gd name="T93" fmla="*/ 2147483647 h 34"/>
                  <a:gd name="T94" fmla="*/ 2147483647 w 44"/>
                  <a:gd name="T95" fmla="*/ 2147483647 h 34"/>
                  <a:gd name="T96" fmla="*/ 2147483647 w 44"/>
                  <a:gd name="T97" fmla="*/ 2147483647 h 34"/>
                  <a:gd name="T98" fmla="*/ 0 w 44"/>
                  <a:gd name="T99" fmla="*/ 2147483647 h 34"/>
                  <a:gd name="T100" fmla="*/ 2147483647 w 44"/>
                  <a:gd name="T101" fmla="*/ 2147483647 h 34"/>
                  <a:gd name="T102" fmla="*/ 2147483647 w 44"/>
                  <a:gd name="T103" fmla="*/ 2147483647 h 34"/>
                  <a:gd name="T104" fmla="*/ 2147483647 w 44"/>
                  <a:gd name="T105" fmla="*/ 2147483647 h 34"/>
                  <a:gd name="T106" fmla="*/ 2147483647 w 44"/>
                  <a:gd name="T107" fmla="*/ 2147483647 h 34"/>
                  <a:gd name="T108" fmla="*/ 2147483647 w 44"/>
                  <a:gd name="T109" fmla="*/ 2147483647 h 34"/>
                  <a:gd name="T110" fmla="*/ 2147483647 w 44"/>
                  <a:gd name="T111" fmla="*/ 2147483647 h 34"/>
                  <a:gd name="T112" fmla="*/ 2147483647 w 44"/>
                  <a:gd name="T113" fmla="*/ 2147483647 h 34"/>
                  <a:gd name="T114" fmla="*/ 2147483647 w 44"/>
                  <a:gd name="T115" fmla="*/ 2147483647 h 34"/>
                  <a:gd name="T116" fmla="*/ 2147483647 w 44"/>
                  <a:gd name="T117" fmla="*/ 2147483647 h 34"/>
                  <a:gd name="T118" fmla="*/ 2147483647 w 44"/>
                  <a:gd name="T119" fmla="*/ 2147483647 h 34"/>
                  <a:gd name="T120" fmla="*/ 2147483647 w 44"/>
                  <a:gd name="T121" fmla="*/ 2147483647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7" name="Freeform 336">
              <a:extLst>
                <a:ext uri="{FF2B5EF4-FFF2-40B4-BE49-F238E27FC236}">
                  <a16:creationId xmlns:a16="http://schemas.microsoft.com/office/drawing/2014/main" id="{978DA8F0-7D2F-2836-D094-48FC686754C2}"/>
                </a:ext>
              </a:extLst>
            </p:cNvPr>
            <p:cNvSpPr>
              <a:spLocks/>
            </p:cNvSpPr>
            <p:nvPr/>
          </p:nvSpPr>
          <p:spPr bwMode="auto">
            <a:xfrm>
              <a:off x="6620215" y="1543224"/>
              <a:ext cx="3248228" cy="1939914"/>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11" name="TextBox 210">
            <a:extLst>
              <a:ext uri="{FF2B5EF4-FFF2-40B4-BE49-F238E27FC236}">
                <a16:creationId xmlns:a16="http://schemas.microsoft.com/office/drawing/2014/main" id="{C26CD91F-9C1D-50AF-956A-88AFE5F28E27}"/>
              </a:ext>
            </a:extLst>
          </p:cNvPr>
          <p:cNvSpPr txBox="1"/>
          <p:nvPr/>
        </p:nvSpPr>
        <p:spPr>
          <a:xfrm>
            <a:off x="11300059" y="3436219"/>
            <a:ext cx="49694" cy="215444"/>
          </a:xfrm>
          <a:prstGeom prst="rect">
            <a:avLst/>
          </a:prstGeom>
          <a:noFill/>
        </p:spPr>
        <p:txBody>
          <a:bodyPr wrap="none" lIns="0" tIns="0" rIns="0" bIns="0" rtlCol="0">
            <a:spAutoFit/>
          </a:bodyPr>
          <a:lstStyle/>
          <a:p>
            <a:pPr algn="l">
              <a:spcBef>
                <a:spcPts val="600"/>
              </a:spcBef>
            </a:pPr>
            <a:r>
              <a:rPr lang="en-GB" sz="1400">
                <a:solidFill>
                  <a:schemeClr val="bg1"/>
                </a:solidFill>
                <a:latin typeface="Univers LT Pro 55" panose="020B0603020202020204" pitchFamily="34" charset="77"/>
              </a:rPr>
              <a:t> </a:t>
            </a:r>
          </a:p>
        </p:txBody>
      </p:sp>
      <p:sp>
        <p:nvSpPr>
          <p:cNvPr id="215" name="TextBox 214">
            <a:extLst>
              <a:ext uri="{FF2B5EF4-FFF2-40B4-BE49-F238E27FC236}">
                <a16:creationId xmlns:a16="http://schemas.microsoft.com/office/drawing/2014/main" id="{113A32F8-C91C-04AA-3FE9-306E30440ED4}"/>
              </a:ext>
            </a:extLst>
          </p:cNvPr>
          <p:cNvSpPr txBox="1"/>
          <p:nvPr/>
        </p:nvSpPr>
        <p:spPr>
          <a:xfrm>
            <a:off x="6902494" y="5658062"/>
            <a:ext cx="2491556" cy="615308"/>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800" b="1"/>
              <a:t>Mozambique</a:t>
            </a:r>
          </a:p>
        </p:txBody>
      </p:sp>
      <p:sp>
        <p:nvSpPr>
          <p:cNvPr id="217" name="Slide Number Placeholder 216">
            <a:extLst>
              <a:ext uri="{FF2B5EF4-FFF2-40B4-BE49-F238E27FC236}">
                <a16:creationId xmlns:a16="http://schemas.microsoft.com/office/drawing/2014/main" id="{9D85C851-965D-39D3-7BA4-802C97718249}"/>
              </a:ext>
            </a:extLst>
          </p:cNvPr>
          <p:cNvSpPr>
            <a:spLocks noGrp="1"/>
          </p:cNvSpPr>
          <p:nvPr>
            <p:ph type="sldNum" sz="quarter" idx="12"/>
          </p:nvPr>
        </p:nvSpPr>
        <p:spPr/>
        <p:txBody>
          <a:bodyPr/>
          <a:lstStyle/>
          <a:p>
            <a:fld id="{B700715A-75CD-0942-A2C0-E097070BAE3D}" type="slidenum">
              <a:rPr lang="en-US" smtClean="0"/>
              <a:pPr/>
              <a:t>4</a:t>
            </a:fld>
            <a:endParaRPr lang="en-US"/>
          </a:p>
        </p:txBody>
      </p:sp>
      <p:sp>
        <p:nvSpPr>
          <p:cNvPr id="212" name="Freeform 211">
            <a:extLst>
              <a:ext uri="{FF2B5EF4-FFF2-40B4-BE49-F238E27FC236}">
                <a16:creationId xmlns:a16="http://schemas.microsoft.com/office/drawing/2014/main" id="{DA3DF300-3540-17E4-1ABD-FC671C71EFF6}"/>
              </a:ext>
            </a:extLst>
          </p:cNvPr>
          <p:cNvSpPr/>
          <p:nvPr/>
        </p:nvSpPr>
        <p:spPr>
          <a:xfrm>
            <a:off x="6670567" y="4778152"/>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191469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3DE1019A-AC2C-AB92-A499-BE7456E678C8}"/>
              </a:ext>
            </a:extLst>
          </p:cNvPr>
          <p:cNvSpPr/>
          <p:nvPr/>
        </p:nvSpPr>
        <p:spPr>
          <a:xfrm>
            <a:off x="8228537" y="491806"/>
            <a:ext cx="3495808" cy="349581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600" b="1">
                <a:latin typeface="+mj-lt"/>
              </a:rPr>
              <a:t>T</a:t>
            </a:r>
          </a:p>
        </p:txBody>
      </p:sp>
      <p:sp>
        <p:nvSpPr>
          <p:cNvPr id="3" name="TextBox 2">
            <a:extLst>
              <a:ext uri="{FF2B5EF4-FFF2-40B4-BE49-F238E27FC236}">
                <a16:creationId xmlns:a16="http://schemas.microsoft.com/office/drawing/2014/main" id="{C6CF4A5A-019C-7BA4-F1A4-DFAC549D3695}"/>
              </a:ext>
            </a:extLst>
          </p:cNvPr>
          <p:cNvSpPr txBox="1"/>
          <p:nvPr/>
        </p:nvSpPr>
        <p:spPr>
          <a:xfrm>
            <a:off x="7019159" y="755462"/>
            <a:ext cx="1861958" cy="483863"/>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000" b="1"/>
              <a:t>Mozambique</a:t>
            </a:r>
            <a:endParaRPr lang="en-US"/>
          </a:p>
        </p:txBody>
      </p:sp>
      <p:sp>
        <p:nvSpPr>
          <p:cNvPr id="2" name="Slide Number Placeholder 1">
            <a:extLst>
              <a:ext uri="{FF2B5EF4-FFF2-40B4-BE49-F238E27FC236}">
                <a16:creationId xmlns:a16="http://schemas.microsoft.com/office/drawing/2014/main" id="{3E027849-1D9A-0082-E85F-E38C998E94AB}"/>
              </a:ext>
            </a:extLst>
          </p:cNvPr>
          <p:cNvSpPr>
            <a:spLocks noGrp="1"/>
          </p:cNvSpPr>
          <p:nvPr>
            <p:ph type="sldNum" sz="quarter" idx="12"/>
          </p:nvPr>
        </p:nvSpPr>
        <p:spPr/>
        <p:txBody>
          <a:bodyPr/>
          <a:lstStyle/>
          <a:p>
            <a:fld id="{B700715A-75CD-0942-A2C0-E097070BAE3D}" type="slidenum">
              <a:rPr lang="en-US" smtClean="0"/>
              <a:pPr/>
              <a:t>5</a:t>
            </a:fld>
            <a:endParaRPr lang="en-US"/>
          </a:p>
        </p:txBody>
      </p:sp>
      <p:sp>
        <p:nvSpPr>
          <p:cNvPr id="4" name="Title 3">
            <a:extLst>
              <a:ext uri="{FF2B5EF4-FFF2-40B4-BE49-F238E27FC236}">
                <a16:creationId xmlns:a16="http://schemas.microsoft.com/office/drawing/2014/main" id="{4E9F1818-9C91-B717-E6C5-5A8DEE016F59}"/>
              </a:ext>
            </a:extLst>
          </p:cNvPr>
          <p:cNvSpPr>
            <a:spLocks noGrp="1"/>
          </p:cNvSpPr>
          <p:nvPr>
            <p:ph type="title"/>
          </p:nvPr>
        </p:nvSpPr>
        <p:spPr>
          <a:xfrm>
            <a:off x="479426" y="488466"/>
            <a:ext cx="3495808" cy="651222"/>
          </a:xfrm>
        </p:spPr>
        <p:txBody>
          <a:bodyPr/>
          <a:lstStyle/>
          <a:p>
            <a:r>
              <a:rPr lang="en-GB"/>
              <a:t>Traveller's guide</a:t>
            </a:r>
          </a:p>
        </p:txBody>
      </p:sp>
      <p:sp>
        <p:nvSpPr>
          <p:cNvPr id="44" name="Rounded Rectangle 43">
            <a:extLst>
              <a:ext uri="{FF2B5EF4-FFF2-40B4-BE49-F238E27FC236}">
                <a16:creationId xmlns:a16="http://schemas.microsoft.com/office/drawing/2014/main" id="{0A0319A3-EB12-0A92-F23E-C1DBAFBC180E}"/>
              </a:ext>
            </a:extLst>
          </p:cNvPr>
          <p:cNvSpPr/>
          <p:nvPr/>
        </p:nvSpPr>
        <p:spPr>
          <a:xfrm>
            <a:off x="455061" y="1709306"/>
            <a:ext cx="3037053" cy="1361517"/>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Mozambique is more than three times the size of the UK.</a:t>
            </a:r>
            <a:endParaRPr lang="en-US"/>
          </a:p>
        </p:txBody>
      </p:sp>
      <p:sp>
        <p:nvSpPr>
          <p:cNvPr id="45" name="Rounded Rectangle 44">
            <a:extLst>
              <a:ext uri="{FF2B5EF4-FFF2-40B4-BE49-F238E27FC236}">
                <a16:creationId xmlns:a16="http://schemas.microsoft.com/office/drawing/2014/main" id="{713F4C23-8DFA-DB70-13B7-38DBD8FE4193}"/>
              </a:ext>
            </a:extLst>
          </p:cNvPr>
          <p:cNvSpPr/>
          <p:nvPr/>
        </p:nvSpPr>
        <p:spPr>
          <a:xfrm>
            <a:off x="3963464" y="1704358"/>
            <a:ext cx="3247825" cy="1361517"/>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Mozambique has an estimated population of 34,091,000 (as of 2025).</a:t>
            </a:r>
            <a:endParaRPr lang="en-GB" sz="2000">
              <a:solidFill>
                <a:srgbClr val="000000"/>
              </a:solidFill>
              <a:cs typeface="Arial"/>
            </a:endParaRPr>
          </a:p>
        </p:txBody>
      </p:sp>
      <p:sp>
        <p:nvSpPr>
          <p:cNvPr id="46" name="Rounded Rectangle 45">
            <a:extLst>
              <a:ext uri="{FF2B5EF4-FFF2-40B4-BE49-F238E27FC236}">
                <a16:creationId xmlns:a16="http://schemas.microsoft.com/office/drawing/2014/main" id="{6FB8FFEE-29F3-94CC-6BD8-D5BB829C1BB1}"/>
              </a:ext>
            </a:extLst>
          </p:cNvPr>
          <p:cNvSpPr/>
          <p:nvPr/>
        </p:nvSpPr>
        <p:spPr>
          <a:xfrm>
            <a:off x="459631" y="5012596"/>
            <a:ext cx="2866526" cy="1401101"/>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Mozambique gained independence from Portugal </a:t>
            </a:r>
            <a:r>
              <a:rPr lang="en-GB" sz="2000" b="0" i="0" u="none" strike="noStrike">
                <a:solidFill>
                  <a:srgbClr val="000000"/>
                </a:solidFill>
                <a:effectLst/>
                <a:ea typeface="+mn-lt"/>
                <a:cs typeface="+mn-lt"/>
              </a:rPr>
              <a:t>in </a:t>
            </a:r>
            <a:r>
              <a:rPr lang="en-GB" sz="2000">
                <a:solidFill>
                  <a:srgbClr val="000000"/>
                </a:solidFill>
                <a:ea typeface="+mn-lt"/>
                <a:cs typeface="+mn-lt"/>
              </a:rPr>
              <a:t>1975</a:t>
            </a:r>
            <a:r>
              <a:rPr lang="en-GB" sz="2000" b="0" i="0" u="none" strike="noStrike">
                <a:solidFill>
                  <a:srgbClr val="000000"/>
                </a:solidFill>
                <a:effectLst/>
                <a:ea typeface="+mn-lt"/>
                <a:cs typeface="+mn-lt"/>
              </a:rPr>
              <a:t>.</a:t>
            </a:r>
            <a:r>
              <a:rPr lang="en-GB" sz="2000">
                <a:solidFill>
                  <a:srgbClr val="000000"/>
                </a:solidFill>
                <a:ea typeface="+mn-lt"/>
                <a:cs typeface="+mn-lt"/>
              </a:rPr>
              <a:t> </a:t>
            </a:r>
            <a:endParaRPr lang="en-US"/>
          </a:p>
        </p:txBody>
      </p:sp>
      <p:sp>
        <p:nvSpPr>
          <p:cNvPr id="47" name="Rounded Rectangle 46">
            <a:extLst>
              <a:ext uri="{FF2B5EF4-FFF2-40B4-BE49-F238E27FC236}">
                <a16:creationId xmlns:a16="http://schemas.microsoft.com/office/drawing/2014/main" id="{7E85EC35-EBF0-CF79-A0E0-DF91D1A22657}"/>
              </a:ext>
            </a:extLst>
          </p:cNvPr>
          <p:cNvSpPr/>
          <p:nvPr/>
        </p:nvSpPr>
        <p:spPr>
          <a:xfrm>
            <a:off x="3521802" y="5007710"/>
            <a:ext cx="8386929" cy="1398552"/>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Although Portuguese is Mozambique's official language, spoken by two-fifths of the population, the majority of Mozambicans speak languages from the Bantu branch of the Niger-Congo language group.</a:t>
            </a:r>
            <a:r>
              <a:rPr lang="en-GB" sz="2000" b="0" i="0" u="none" strike="noStrike">
                <a:solidFill>
                  <a:srgbClr val="000000"/>
                </a:solidFill>
                <a:effectLst/>
                <a:latin typeface="Arial"/>
                <a:cs typeface="Arial"/>
              </a:rPr>
              <a:t> </a:t>
            </a:r>
            <a:endParaRPr lang="en-GB" sz="2000">
              <a:latin typeface="Arial"/>
              <a:cs typeface="Arial"/>
            </a:endParaRPr>
          </a:p>
        </p:txBody>
      </p:sp>
      <p:sp>
        <p:nvSpPr>
          <p:cNvPr id="48" name="Rounded Rectangle 47">
            <a:extLst>
              <a:ext uri="{FF2B5EF4-FFF2-40B4-BE49-F238E27FC236}">
                <a16:creationId xmlns:a16="http://schemas.microsoft.com/office/drawing/2014/main" id="{001ACD8B-F421-189D-9A62-1746C9EC3571}"/>
              </a:ext>
            </a:extLst>
          </p:cNvPr>
          <p:cNvSpPr/>
          <p:nvPr/>
        </p:nvSpPr>
        <p:spPr>
          <a:xfrm>
            <a:off x="459631" y="3311810"/>
            <a:ext cx="2857564" cy="1358968"/>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Football is</a:t>
            </a:r>
            <a:endParaRPr lang="en-US"/>
          </a:p>
          <a:p>
            <a:r>
              <a:rPr lang="en-GB" sz="2000">
                <a:solidFill>
                  <a:srgbClr val="000000"/>
                </a:solidFill>
                <a:ea typeface="+mn-lt"/>
                <a:cs typeface="+mn-lt"/>
              </a:rPr>
              <a:t>Mozambique’s most popular sport. </a:t>
            </a:r>
            <a:endParaRPr lang="en-US">
              <a:ea typeface="+mn-lt"/>
              <a:cs typeface="+mn-lt"/>
            </a:endParaRPr>
          </a:p>
        </p:txBody>
      </p:sp>
      <p:sp>
        <p:nvSpPr>
          <p:cNvPr id="6" name="Rounded Rectangle 44">
            <a:extLst>
              <a:ext uri="{FF2B5EF4-FFF2-40B4-BE49-F238E27FC236}">
                <a16:creationId xmlns:a16="http://schemas.microsoft.com/office/drawing/2014/main" id="{FD704F8D-3BED-CEF4-BA63-52CAA1E961E3}"/>
              </a:ext>
            </a:extLst>
          </p:cNvPr>
          <p:cNvSpPr/>
          <p:nvPr/>
        </p:nvSpPr>
        <p:spPr>
          <a:xfrm>
            <a:off x="3684512" y="3304857"/>
            <a:ext cx="4715793" cy="1361517"/>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Mozambique borders six countries: Tanzania, Zambia, Zimbabwe, Malawi</a:t>
            </a:r>
            <a:r>
              <a:rPr lang="en-GB" sz="2000" b="0" i="0" u="none" strike="noStrike">
                <a:solidFill>
                  <a:srgbClr val="000000"/>
                </a:solidFill>
                <a:effectLst/>
                <a:ea typeface="+mn-lt"/>
                <a:cs typeface="+mn-lt"/>
              </a:rPr>
              <a:t>, </a:t>
            </a:r>
            <a:r>
              <a:rPr lang="en-GB" sz="2000">
                <a:solidFill>
                  <a:srgbClr val="000000"/>
                </a:solidFill>
                <a:ea typeface="+mn-lt"/>
                <a:cs typeface="+mn-lt"/>
              </a:rPr>
              <a:t>Eswatini, and South Africa</a:t>
            </a:r>
            <a:r>
              <a:rPr lang="en-GB" sz="2000" b="0" i="0" u="none" strike="noStrike">
                <a:solidFill>
                  <a:srgbClr val="000000"/>
                </a:solidFill>
                <a:effectLst/>
                <a:ea typeface="+mn-lt"/>
                <a:cs typeface="+mn-lt"/>
              </a:rPr>
              <a:t>.</a:t>
            </a:r>
            <a:r>
              <a:rPr lang="en-GB" sz="2000">
                <a:solidFill>
                  <a:srgbClr val="000000"/>
                </a:solidFill>
                <a:ea typeface="+mn-lt"/>
                <a:cs typeface="+mn-lt"/>
              </a:rPr>
              <a:t> </a:t>
            </a:r>
            <a:endParaRPr lang="en-US"/>
          </a:p>
        </p:txBody>
      </p:sp>
      <p:sp>
        <p:nvSpPr>
          <p:cNvPr id="9" name="Freeform 374">
            <a:extLst>
              <a:ext uri="{FF2B5EF4-FFF2-40B4-BE49-F238E27FC236}">
                <a16:creationId xmlns:a16="http://schemas.microsoft.com/office/drawing/2014/main" id="{625DC9B9-E6A8-E352-2370-7A6A779E6F1C}"/>
              </a:ext>
            </a:extLst>
          </p:cNvPr>
          <p:cNvSpPr>
            <a:spLocks noChangeAspect="1"/>
          </p:cNvSpPr>
          <p:nvPr/>
        </p:nvSpPr>
        <p:spPr bwMode="auto">
          <a:xfrm>
            <a:off x="9297695" y="997393"/>
            <a:ext cx="1363249" cy="2387944"/>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accent1"/>
          </a:solid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7">
            <a:extLst>
              <a:ext uri="{FF2B5EF4-FFF2-40B4-BE49-F238E27FC236}">
                <a16:creationId xmlns:a16="http://schemas.microsoft.com/office/drawing/2014/main" id="{F35D740A-2E17-7800-E601-022F52BD2509}"/>
              </a:ext>
            </a:extLst>
          </p:cNvPr>
          <p:cNvSpPr/>
          <p:nvPr/>
        </p:nvSpPr>
        <p:spPr>
          <a:xfrm>
            <a:off x="10074442" y="618960"/>
            <a:ext cx="456578" cy="681266"/>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48485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49A7B-EAD1-386B-3CF3-25017269F487}"/>
              </a:ext>
            </a:extLst>
          </p:cNvPr>
          <p:cNvSpPr>
            <a:spLocks noGrp="1"/>
          </p:cNvSpPr>
          <p:nvPr>
            <p:ph type="sldNum" sz="quarter" idx="12"/>
          </p:nvPr>
        </p:nvSpPr>
        <p:spPr/>
        <p:txBody>
          <a:bodyPr/>
          <a:lstStyle/>
          <a:p>
            <a:fld id="{B700715A-75CD-0942-A2C0-E097070BAE3D}" type="slidenum">
              <a:rPr lang="en-US" smtClean="0"/>
              <a:pPr/>
              <a:t>6</a:t>
            </a:fld>
            <a:endParaRPr lang="en-US"/>
          </a:p>
        </p:txBody>
      </p:sp>
      <p:sp>
        <p:nvSpPr>
          <p:cNvPr id="3" name="Title 2">
            <a:extLst>
              <a:ext uri="{FF2B5EF4-FFF2-40B4-BE49-F238E27FC236}">
                <a16:creationId xmlns:a16="http://schemas.microsoft.com/office/drawing/2014/main" id="{643DE869-C63F-C4A9-CF58-C6A2E8BC0F61}"/>
              </a:ext>
            </a:extLst>
          </p:cNvPr>
          <p:cNvSpPr>
            <a:spLocks noGrp="1"/>
          </p:cNvSpPr>
          <p:nvPr>
            <p:ph type="title"/>
          </p:nvPr>
        </p:nvSpPr>
        <p:spPr>
          <a:xfrm>
            <a:off x="511622" y="488466"/>
            <a:ext cx="6399209" cy="651222"/>
          </a:xfrm>
        </p:spPr>
        <p:txBody>
          <a:bodyPr/>
          <a:lstStyle/>
          <a:p>
            <a:r>
              <a:rPr lang="en-GB"/>
              <a:t>Intro to UNICEF in Mozambique</a:t>
            </a:r>
          </a:p>
        </p:txBody>
      </p:sp>
      <p:sp>
        <p:nvSpPr>
          <p:cNvPr id="5" name="TextBox 4">
            <a:extLst>
              <a:ext uri="{FF2B5EF4-FFF2-40B4-BE49-F238E27FC236}">
                <a16:creationId xmlns:a16="http://schemas.microsoft.com/office/drawing/2014/main" id="{764F3DD6-A762-0C5A-2721-1F2A4764E71C}"/>
              </a:ext>
            </a:extLst>
          </p:cNvPr>
          <p:cNvSpPr txBox="1"/>
          <p:nvPr/>
        </p:nvSpPr>
        <p:spPr>
          <a:xfrm>
            <a:off x="516575" y="1676979"/>
            <a:ext cx="11196000" cy="4518000"/>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a:spcBef>
                <a:spcPts val="900"/>
              </a:spcBef>
              <a:spcAft>
                <a:spcPts val="1200"/>
              </a:spcAft>
            </a:pPr>
            <a:r>
              <a:rPr lang="en-GB" sz="2000" dirty="0">
                <a:cs typeface="Arial"/>
              </a:rPr>
              <a:t>UNICEF has worked in Mozambique for over 50 years. UNICEF’s work in Mozambique is guided by the UN Convention on the Rights of the Child, which Mozambique ratified in 1994. </a:t>
            </a:r>
            <a:endParaRPr lang="en-US" dirty="0"/>
          </a:p>
          <a:p>
            <a:pPr>
              <a:spcBef>
                <a:spcPts val="900"/>
              </a:spcBef>
            </a:pPr>
            <a:r>
              <a:rPr lang="en-GB" sz="2000" dirty="0">
                <a:cs typeface="Arial"/>
              </a:rPr>
              <a:t>There are 5 </a:t>
            </a:r>
            <a:r>
              <a:rPr lang="en-GB" sz="2000" dirty="0">
                <a:ea typeface="+mn-lt"/>
                <a:cs typeface="+mn-lt"/>
              </a:rPr>
              <a:t>priorities for UNICEF’s Country Programme in Mozambique: </a:t>
            </a:r>
            <a:endParaRPr lang="en-GB" dirty="0">
              <a:ea typeface="+mn-lt"/>
              <a:cs typeface="+mn-lt"/>
            </a:endParaRPr>
          </a:p>
          <a:p>
            <a:pPr marL="342900" indent="-342900">
              <a:spcBef>
                <a:spcPts val="900"/>
              </a:spcBef>
              <a:buFont typeface="Arial"/>
              <a:buChar char="•"/>
            </a:pPr>
            <a:r>
              <a:rPr lang="en-GB" sz="2000" b="1" dirty="0">
                <a:ea typeface="+mn-lt"/>
                <a:cs typeface="+mn-lt"/>
              </a:rPr>
              <a:t>Early Childhood Development </a:t>
            </a:r>
            <a:r>
              <a:rPr lang="en-GB" sz="2000" dirty="0">
                <a:ea typeface="+mn-lt"/>
                <a:cs typeface="+mn-lt"/>
              </a:rPr>
              <a:t>– supporting the youngest children to access their rights</a:t>
            </a:r>
            <a:endParaRPr lang="en-GB" dirty="0">
              <a:ea typeface="+mn-lt"/>
              <a:cs typeface="+mn-lt"/>
            </a:endParaRPr>
          </a:p>
          <a:p>
            <a:pPr marL="342900" indent="-342900">
              <a:spcBef>
                <a:spcPts val="900"/>
              </a:spcBef>
              <a:buFont typeface="Arial"/>
              <a:buChar char="•"/>
            </a:pPr>
            <a:r>
              <a:rPr lang="en-GB" sz="2000" b="1" dirty="0">
                <a:ea typeface="+mn-lt"/>
                <a:cs typeface="+mn-lt"/>
              </a:rPr>
              <a:t>Adolescent Programming </a:t>
            </a:r>
            <a:r>
              <a:rPr lang="en-GB" sz="2000" dirty="0">
                <a:ea typeface="+mn-lt"/>
                <a:cs typeface="+mn-lt"/>
              </a:rPr>
              <a:t>– children aged 10-18 make up 25% of Mozambique’s population and so UNICEF supports their participation in decision-making</a:t>
            </a:r>
            <a:endParaRPr lang="en-GB" dirty="0">
              <a:ea typeface="+mn-lt"/>
              <a:cs typeface="+mn-lt"/>
            </a:endParaRPr>
          </a:p>
          <a:p>
            <a:pPr marL="342900" indent="-342900">
              <a:spcBef>
                <a:spcPts val="900"/>
              </a:spcBef>
              <a:buFont typeface="Arial"/>
              <a:buChar char="•"/>
            </a:pPr>
            <a:r>
              <a:rPr lang="en-GB" sz="2000" b="1" dirty="0">
                <a:ea typeface="+mn-lt"/>
                <a:cs typeface="+mn-lt"/>
              </a:rPr>
              <a:t>Innovation</a:t>
            </a:r>
            <a:r>
              <a:rPr lang="en-GB" sz="2000" dirty="0">
                <a:ea typeface="+mn-lt"/>
                <a:cs typeface="+mn-lt"/>
              </a:rPr>
              <a:t> – using digital technology to support education and health</a:t>
            </a:r>
            <a:endParaRPr lang="en-GB" dirty="0">
              <a:ea typeface="+mn-lt"/>
              <a:cs typeface="+mn-lt"/>
            </a:endParaRPr>
          </a:p>
          <a:p>
            <a:pPr marL="342900" indent="-342900">
              <a:spcBef>
                <a:spcPts val="900"/>
              </a:spcBef>
              <a:buFont typeface="Arial"/>
              <a:buChar char="•"/>
            </a:pPr>
            <a:r>
              <a:rPr lang="en-GB" sz="2000" b="1" dirty="0">
                <a:ea typeface="+mn-lt"/>
                <a:cs typeface="+mn-lt"/>
              </a:rPr>
              <a:t>Gender and Disability </a:t>
            </a:r>
            <a:r>
              <a:rPr lang="en-GB" sz="2000" dirty="0">
                <a:ea typeface="+mn-lt"/>
                <a:cs typeface="+mn-lt"/>
              </a:rPr>
              <a:t>– promoting gender equality and improving services for children with disabilities</a:t>
            </a:r>
            <a:endParaRPr lang="en-GB" dirty="0">
              <a:ea typeface="+mn-lt"/>
              <a:cs typeface="+mn-lt"/>
            </a:endParaRPr>
          </a:p>
          <a:p>
            <a:pPr marL="342900" indent="-342900">
              <a:spcBef>
                <a:spcPts val="900"/>
              </a:spcBef>
              <a:buFont typeface="Arial"/>
              <a:buChar char="•"/>
            </a:pPr>
            <a:r>
              <a:rPr lang="en-GB" sz="2000" b="1" dirty="0">
                <a:ea typeface="+mn-lt"/>
                <a:cs typeface="+mn-lt"/>
              </a:rPr>
              <a:t>Climate </a:t>
            </a:r>
            <a:r>
              <a:rPr lang="en-GB" sz="2000" dirty="0">
                <a:ea typeface="+mn-lt"/>
                <a:cs typeface="+mn-lt"/>
              </a:rPr>
              <a:t> - Children and young people in Mozambique are worried about the impacts of climate change and want to be part of the solution</a:t>
            </a:r>
            <a:endParaRPr lang="en-GB" dirty="0">
              <a:cs typeface="Arial"/>
            </a:endParaRPr>
          </a:p>
        </p:txBody>
      </p:sp>
    </p:spTree>
    <p:extLst>
      <p:ext uri="{BB962C8B-B14F-4D97-AF65-F5344CB8AC3E}">
        <p14:creationId xmlns:p14="http://schemas.microsoft.com/office/powerpoint/2010/main" val="421071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D545C0-A310-A8F0-CD2E-2D4067B8BC66}"/>
              </a:ext>
            </a:extLst>
          </p:cNvPr>
          <p:cNvSpPr>
            <a:spLocks noGrp="1"/>
          </p:cNvSpPr>
          <p:nvPr>
            <p:ph type="sldNum" sz="quarter" idx="12"/>
          </p:nvPr>
        </p:nvSpPr>
        <p:spPr/>
        <p:txBody>
          <a:bodyPr/>
          <a:lstStyle/>
          <a:p>
            <a:fld id="{B700715A-75CD-0942-A2C0-E097070BAE3D}" type="slidenum">
              <a:rPr lang="en-US" smtClean="0"/>
              <a:pPr/>
              <a:t>7</a:t>
            </a:fld>
            <a:endParaRPr lang="en-US"/>
          </a:p>
        </p:txBody>
      </p:sp>
      <p:sp>
        <p:nvSpPr>
          <p:cNvPr id="3" name="Title 2">
            <a:extLst>
              <a:ext uri="{FF2B5EF4-FFF2-40B4-BE49-F238E27FC236}">
                <a16:creationId xmlns:a16="http://schemas.microsoft.com/office/drawing/2014/main" id="{ED70FBF7-7F6B-EEDD-4FF2-F4AD02EEDEEF}"/>
              </a:ext>
            </a:extLst>
          </p:cNvPr>
          <p:cNvSpPr>
            <a:spLocks noGrp="1"/>
          </p:cNvSpPr>
          <p:nvPr>
            <p:ph type="title"/>
          </p:nvPr>
        </p:nvSpPr>
        <p:spPr>
          <a:xfrm>
            <a:off x="479426" y="488466"/>
            <a:ext cx="3742409" cy="651222"/>
          </a:xfrm>
        </p:spPr>
        <p:txBody>
          <a:bodyPr/>
          <a:lstStyle/>
          <a:p>
            <a:r>
              <a:rPr lang="en-US">
                <a:cs typeface="Arial"/>
              </a:rPr>
              <a:t>Margarida's</a:t>
            </a:r>
            <a:r>
              <a:rPr lang="en-US" b="0">
                <a:cs typeface="Arial"/>
              </a:rPr>
              <a:t> </a:t>
            </a:r>
            <a:r>
              <a:rPr lang="en-US">
                <a:cs typeface="Arial"/>
              </a:rPr>
              <a:t>Story</a:t>
            </a:r>
          </a:p>
        </p:txBody>
      </p:sp>
      <p:pic>
        <p:nvPicPr>
          <p:cNvPr id="11" name="Picture Placeholder 10" descr="A child walking on a dirt road&#10;&#10;AI-generated content may be incorrect.">
            <a:extLst>
              <a:ext uri="{FF2B5EF4-FFF2-40B4-BE49-F238E27FC236}">
                <a16:creationId xmlns:a16="http://schemas.microsoft.com/office/drawing/2014/main" id="{4A218F3E-B777-819D-54B2-D84DF0ABFA0A}"/>
              </a:ext>
            </a:extLst>
          </p:cNvPr>
          <p:cNvPicPr>
            <a:picLocks noGrp="1" noChangeAspect="1"/>
          </p:cNvPicPr>
          <p:nvPr>
            <p:ph type="pic" sz="quarter" idx="17"/>
          </p:nvPr>
        </p:nvPicPr>
        <p:blipFill>
          <a:blip r:embed="rId3"/>
          <a:srcRect l="15456" r="15456"/>
          <a:stretch/>
        </p:blipFill>
        <p:spPr>
          <a:xfrm>
            <a:off x="5839918" y="487181"/>
            <a:ext cx="5739984" cy="5527622"/>
          </a:xfrm>
          <a:prstGeom prst="roundRect">
            <a:avLst>
              <a:gd name="adj" fmla="val 5432"/>
            </a:avLst>
          </a:prstGeom>
          <a:solidFill>
            <a:srgbClr val="0F0A07"/>
          </a:solidFill>
          <a:effectLst>
            <a:outerShdw dist="127000" dir="2700000" algn="tl" rotWithShape="0">
              <a:srgbClr val="FF6000"/>
            </a:outerShdw>
          </a:effectLst>
        </p:spPr>
      </p:pic>
      <p:sp>
        <p:nvSpPr>
          <p:cNvPr id="5" name="Text Placeholder 4">
            <a:extLst>
              <a:ext uri="{FF2B5EF4-FFF2-40B4-BE49-F238E27FC236}">
                <a16:creationId xmlns:a16="http://schemas.microsoft.com/office/drawing/2014/main" id="{704003B9-7C82-E71A-2CC2-F8C5C3CD72CC}"/>
              </a:ext>
            </a:extLst>
          </p:cNvPr>
          <p:cNvSpPr>
            <a:spLocks noGrp="1"/>
          </p:cNvSpPr>
          <p:nvPr>
            <p:ph type="body" sz="quarter" idx="20"/>
          </p:nvPr>
        </p:nvSpPr>
        <p:spPr>
          <a:xfrm>
            <a:off x="5838106" y="6262107"/>
            <a:ext cx="5741415" cy="184666"/>
          </a:xfrm>
        </p:spPr>
        <p:txBody>
          <a:bodyPr/>
          <a:lstStyle/>
          <a:p>
            <a:r>
              <a:rPr lang="en-GB">
                <a:ea typeface="+mn-lt"/>
                <a:cs typeface="+mn-lt"/>
              </a:rPr>
              <a:t>Margarida holds her workbooks on her way home from school.</a:t>
            </a:r>
            <a:endParaRPr lang="en-GB"/>
          </a:p>
        </p:txBody>
      </p:sp>
      <p:sp>
        <p:nvSpPr>
          <p:cNvPr id="6" name="Text Placeholder 5">
            <a:extLst>
              <a:ext uri="{FF2B5EF4-FFF2-40B4-BE49-F238E27FC236}">
                <a16:creationId xmlns:a16="http://schemas.microsoft.com/office/drawing/2014/main" id="{5DE8E8BA-3671-0FCD-42F2-B90F1A3BA743}"/>
              </a:ext>
            </a:extLst>
          </p:cNvPr>
          <p:cNvSpPr>
            <a:spLocks noGrp="1"/>
          </p:cNvSpPr>
          <p:nvPr>
            <p:ph type="body" sz="quarter" idx="14"/>
          </p:nvPr>
        </p:nvSpPr>
        <p:spPr>
          <a:xfrm>
            <a:off x="479425" y="1378805"/>
            <a:ext cx="4573396" cy="5262979"/>
          </a:xfrm>
        </p:spPr>
        <p:txBody>
          <a:bodyPr/>
          <a:lstStyle/>
          <a:p>
            <a:r>
              <a:rPr lang="en-GB" sz="2400">
                <a:cs typeface="Arial"/>
              </a:rPr>
              <a:t>15-year-old Margarida is a 6th grade student at Primeiro de Junio Primary School in Buzi District, </a:t>
            </a:r>
            <a:r>
              <a:rPr lang="en-GB" sz="2400" err="1">
                <a:cs typeface="Arial"/>
              </a:rPr>
              <a:t>Sofala</a:t>
            </a:r>
            <a:r>
              <a:rPr lang="en-GB" sz="2400">
                <a:cs typeface="Arial"/>
              </a:rPr>
              <a:t> Province, Mozambique.</a:t>
            </a:r>
          </a:p>
          <a:p>
            <a:endParaRPr lang="en-GB" sz="600">
              <a:cs typeface="Arial"/>
            </a:endParaRPr>
          </a:p>
          <a:p>
            <a:r>
              <a:rPr lang="en-GB" sz="2400">
                <a:cs typeface="Arial"/>
              </a:rPr>
              <a:t>This story explains how Margarida’s education has been affected by climate change and extreme weather, and what UNICEF has done to support Margarida and other children in Mozambique to access their right to education. </a:t>
            </a:r>
            <a:endParaRPr lang="en-US" sz="2400"/>
          </a:p>
        </p:txBody>
      </p:sp>
      <p:grpSp>
        <p:nvGrpSpPr>
          <p:cNvPr id="10" name="Group 9">
            <a:extLst>
              <a:ext uri="{FF2B5EF4-FFF2-40B4-BE49-F238E27FC236}">
                <a16:creationId xmlns:a16="http://schemas.microsoft.com/office/drawing/2014/main" id="{F89CB5D4-22A9-6B31-CFE9-6BA52662B261}"/>
              </a:ext>
            </a:extLst>
          </p:cNvPr>
          <p:cNvGrpSpPr/>
          <p:nvPr/>
        </p:nvGrpSpPr>
        <p:grpSpPr>
          <a:xfrm>
            <a:off x="4345894" y="488658"/>
            <a:ext cx="730105" cy="648000"/>
            <a:chOff x="7714236" y="165280"/>
            <a:chExt cx="534414" cy="462159"/>
          </a:xfrm>
        </p:grpSpPr>
        <p:sp>
          <p:nvSpPr>
            <p:cNvPr id="8" name="Rounded Rectangle 19">
              <a:extLst>
                <a:ext uri="{FF2B5EF4-FFF2-40B4-BE49-F238E27FC236}">
                  <a16:creationId xmlns:a16="http://schemas.microsoft.com/office/drawing/2014/main" id="{D21C9049-A85A-C7B3-AF9C-856D54FD3318}"/>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20">
              <a:extLst>
                <a:ext uri="{FF2B5EF4-FFF2-40B4-BE49-F238E27FC236}">
                  <a16:creationId xmlns:a16="http://schemas.microsoft.com/office/drawing/2014/main" id="{CB64E1CB-D6B6-25D5-52A4-6105776B7314}"/>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80797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9BC71-1810-0B5C-1C89-F850BA24EE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DC14D9-9F14-DB75-E148-C271E7B65F62}"/>
              </a:ext>
            </a:extLst>
          </p:cNvPr>
          <p:cNvSpPr>
            <a:spLocks noGrp="1"/>
          </p:cNvSpPr>
          <p:nvPr>
            <p:ph type="sldNum" sz="quarter" idx="12"/>
          </p:nvPr>
        </p:nvSpPr>
        <p:spPr/>
        <p:txBody>
          <a:bodyPr/>
          <a:lstStyle/>
          <a:p>
            <a:fld id="{B700715A-75CD-0942-A2C0-E097070BAE3D}" type="slidenum">
              <a:rPr lang="en-US" smtClean="0"/>
              <a:pPr/>
              <a:t>8</a:t>
            </a:fld>
            <a:endParaRPr lang="en-US"/>
          </a:p>
        </p:txBody>
      </p:sp>
      <p:sp>
        <p:nvSpPr>
          <p:cNvPr id="3" name="Title 2">
            <a:extLst>
              <a:ext uri="{FF2B5EF4-FFF2-40B4-BE49-F238E27FC236}">
                <a16:creationId xmlns:a16="http://schemas.microsoft.com/office/drawing/2014/main" id="{53751ECB-D964-C059-7DF1-B0CB4EAE42B3}"/>
              </a:ext>
            </a:extLst>
          </p:cNvPr>
          <p:cNvSpPr>
            <a:spLocks noGrp="1"/>
          </p:cNvSpPr>
          <p:nvPr>
            <p:ph type="title"/>
          </p:nvPr>
        </p:nvSpPr>
        <p:spPr>
          <a:xfrm>
            <a:off x="479426" y="488466"/>
            <a:ext cx="3754901" cy="651222"/>
          </a:xfrm>
        </p:spPr>
        <p:txBody>
          <a:bodyPr/>
          <a:lstStyle/>
          <a:p>
            <a:r>
              <a:rPr lang="en-US">
                <a:cs typeface="Arial"/>
              </a:rPr>
              <a:t>Margarida's</a:t>
            </a:r>
            <a:r>
              <a:rPr lang="en-US" b="0">
                <a:cs typeface="Arial"/>
              </a:rPr>
              <a:t> </a:t>
            </a:r>
            <a:r>
              <a:rPr lang="en-US">
                <a:cs typeface="Arial"/>
              </a:rPr>
              <a:t>Story</a:t>
            </a:r>
          </a:p>
        </p:txBody>
      </p:sp>
      <p:pic>
        <p:nvPicPr>
          <p:cNvPr id="11" name="Picture Placeholder 10" descr="A person and person in a boat&#10;&#10;AI-generated content may be incorrect.">
            <a:extLst>
              <a:ext uri="{FF2B5EF4-FFF2-40B4-BE49-F238E27FC236}">
                <a16:creationId xmlns:a16="http://schemas.microsoft.com/office/drawing/2014/main" id="{491B5B9F-82F4-DB07-45CB-F3BF2169DD95}"/>
              </a:ext>
            </a:extLst>
          </p:cNvPr>
          <p:cNvPicPr>
            <a:picLocks noGrp="1" noChangeAspect="1"/>
          </p:cNvPicPr>
          <p:nvPr>
            <p:ph type="pic" sz="quarter" idx="17"/>
          </p:nvPr>
        </p:nvPicPr>
        <p:blipFill>
          <a:blip r:embed="rId3"/>
          <a:srcRect l="15456" r="15456"/>
          <a:stretch/>
        </p:blipFill>
        <p:spPr>
          <a:xfrm>
            <a:off x="5733737" y="487182"/>
            <a:ext cx="5846164" cy="5565097"/>
          </a:xfrm>
          <a:prstGeom prst="roundRect">
            <a:avLst>
              <a:gd name="adj" fmla="val 5432"/>
            </a:avLst>
          </a:prstGeom>
          <a:solidFill>
            <a:srgbClr val="0F0A07"/>
          </a:solidFill>
          <a:effectLst>
            <a:outerShdw dist="127000" dir="2700000" algn="tl" rotWithShape="0">
              <a:srgbClr val="FF6000"/>
            </a:outerShdw>
          </a:effectLst>
        </p:spPr>
      </p:pic>
      <p:sp>
        <p:nvSpPr>
          <p:cNvPr id="5" name="Text Placeholder 4">
            <a:extLst>
              <a:ext uri="{FF2B5EF4-FFF2-40B4-BE49-F238E27FC236}">
                <a16:creationId xmlns:a16="http://schemas.microsoft.com/office/drawing/2014/main" id="{95EA48F5-926D-21B7-4623-DD2B4CD9CCD5}"/>
              </a:ext>
            </a:extLst>
          </p:cNvPr>
          <p:cNvSpPr>
            <a:spLocks noGrp="1"/>
          </p:cNvSpPr>
          <p:nvPr>
            <p:ph type="body" sz="quarter" idx="20"/>
          </p:nvPr>
        </p:nvSpPr>
        <p:spPr>
          <a:xfrm>
            <a:off x="5838106" y="6262107"/>
            <a:ext cx="5741415" cy="184666"/>
          </a:xfrm>
        </p:spPr>
        <p:txBody>
          <a:bodyPr/>
          <a:lstStyle/>
          <a:p>
            <a:r>
              <a:rPr lang="en-GB">
                <a:ea typeface="+mn-lt"/>
                <a:cs typeface="+mn-lt"/>
              </a:rPr>
              <a:t>Margarida rides in a boat on her way home in the afternoon. </a:t>
            </a:r>
            <a:endParaRPr lang="en-GB"/>
          </a:p>
        </p:txBody>
      </p:sp>
      <p:sp>
        <p:nvSpPr>
          <p:cNvPr id="6" name="Text Placeholder 5">
            <a:extLst>
              <a:ext uri="{FF2B5EF4-FFF2-40B4-BE49-F238E27FC236}">
                <a16:creationId xmlns:a16="http://schemas.microsoft.com/office/drawing/2014/main" id="{6A1095C0-8BE6-0D62-D127-2BBA7B21EB0F}"/>
              </a:ext>
            </a:extLst>
          </p:cNvPr>
          <p:cNvSpPr>
            <a:spLocks noGrp="1"/>
          </p:cNvSpPr>
          <p:nvPr>
            <p:ph type="body" sz="quarter" idx="14"/>
          </p:nvPr>
        </p:nvSpPr>
        <p:spPr>
          <a:xfrm>
            <a:off x="375847" y="1462314"/>
            <a:ext cx="4687661" cy="4955203"/>
          </a:xfrm>
        </p:spPr>
        <p:txBody>
          <a:bodyPr/>
          <a:lstStyle/>
          <a:p>
            <a:r>
              <a:rPr lang="en-GB" sz="2400">
                <a:cs typeface="Arial"/>
              </a:rPr>
              <a:t>Margarida stopped going to school in 2019 after Cyclone Idai destroyed her old school building. </a:t>
            </a:r>
            <a:endParaRPr lang="en-US" sz="2400">
              <a:cs typeface="Arial"/>
            </a:endParaRPr>
          </a:p>
          <a:p>
            <a:r>
              <a:rPr lang="en-GB" sz="2400">
                <a:ea typeface="+mn-lt"/>
                <a:cs typeface="+mn-lt"/>
              </a:rPr>
              <a:t>“</a:t>
            </a:r>
            <a:r>
              <a:rPr lang="en-GB" sz="2400" i="1">
                <a:ea typeface="+mn-lt"/>
                <a:cs typeface="+mn-lt"/>
              </a:rPr>
              <a:t>When the cyclone hit, we lost everything, our homes, our school. Everything was full of water</a:t>
            </a:r>
            <a:r>
              <a:rPr lang="en-GB" sz="2400">
                <a:ea typeface="+mn-lt"/>
                <a:cs typeface="+mn-lt"/>
              </a:rPr>
              <a:t>,” said Margarida, describing the destruction when Cyclone Idai struck her home in Buzi, central Mozambique, in March 2019. “</a:t>
            </a:r>
            <a:r>
              <a:rPr lang="en-GB" sz="2400" i="1">
                <a:ea typeface="+mn-lt"/>
                <a:cs typeface="+mn-lt"/>
              </a:rPr>
              <a:t>Cyclone Idai did a lot of damage. The metal sheets from our roofs flew. Everything was destroyed</a:t>
            </a:r>
            <a:r>
              <a:rPr lang="en-GB" sz="2400">
                <a:ea typeface="+mn-lt"/>
                <a:cs typeface="+mn-lt"/>
              </a:rPr>
              <a:t>.”</a:t>
            </a:r>
            <a:endParaRPr lang="en-GB" sz="2400">
              <a:cs typeface="Arial"/>
            </a:endParaRPr>
          </a:p>
        </p:txBody>
      </p:sp>
      <p:grpSp>
        <p:nvGrpSpPr>
          <p:cNvPr id="10" name="Group 9">
            <a:extLst>
              <a:ext uri="{FF2B5EF4-FFF2-40B4-BE49-F238E27FC236}">
                <a16:creationId xmlns:a16="http://schemas.microsoft.com/office/drawing/2014/main" id="{65F2061D-34FA-4E4D-8CC2-310E11EEE463}"/>
              </a:ext>
            </a:extLst>
          </p:cNvPr>
          <p:cNvGrpSpPr/>
          <p:nvPr/>
        </p:nvGrpSpPr>
        <p:grpSpPr>
          <a:xfrm>
            <a:off x="4333403" y="488658"/>
            <a:ext cx="730105" cy="648000"/>
            <a:chOff x="7714236" y="165280"/>
            <a:chExt cx="534414" cy="462159"/>
          </a:xfrm>
        </p:grpSpPr>
        <p:sp>
          <p:nvSpPr>
            <p:cNvPr id="8" name="Rounded Rectangle 19">
              <a:extLst>
                <a:ext uri="{FF2B5EF4-FFF2-40B4-BE49-F238E27FC236}">
                  <a16:creationId xmlns:a16="http://schemas.microsoft.com/office/drawing/2014/main" id="{01D07B5A-A3D6-0C4A-687C-CDF28DC886BC}"/>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20">
              <a:extLst>
                <a:ext uri="{FF2B5EF4-FFF2-40B4-BE49-F238E27FC236}">
                  <a16:creationId xmlns:a16="http://schemas.microsoft.com/office/drawing/2014/main" id="{8C8D8E6A-4258-0EE9-C4C9-27BF78ECC198}"/>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403233364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DC28E-C966-FBB8-3BF6-499017ADF83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B3B015-4705-8951-4AF0-D4B5909E8405}"/>
              </a:ext>
            </a:extLst>
          </p:cNvPr>
          <p:cNvSpPr>
            <a:spLocks noGrp="1"/>
          </p:cNvSpPr>
          <p:nvPr>
            <p:ph type="sldNum" sz="quarter" idx="12"/>
          </p:nvPr>
        </p:nvSpPr>
        <p:spPr/>
        <p:txBody>
          <a:bodyPr/>
          <a:lstStyle/>
          <a:p>
            <a:fld id="{B700715A-75CD-0942-A2C0-E097070BAE3D}" type="slidenum">
              <a:rPr lang="en-US" smtClean="0"/>
              <a:pPr/>
              <a:t>9</a:t>
            </a:fld>
            <a:endParaRPr lang="en-US"/>
          </a:p>
        </p:txBody>
      </p:sp>
      <p:sp>
        <p:nvSpPr>
          <p:cNvPr id="3" name="Title 2">
            <a:extLst>
              <a:ext uri="{FF2B5EF4-FFF2-40B4-BE49-F238E27FC236}">
                <a16:creationId xmlns:a16="http://schemas.microsoft.com/office/drawing/2014/main" id="{D03C0DD3-6CCB-7351-4CF9-71106AB09DD8}"/>
              </a:ext>
            </a:extLst>
          </p:cNvPr>
          <p:cNvSpPr>
            <a:spLocks noGrp="1"/>
          </p:cNvSpPr>
          <p:nvPr>
            <p:ph type="title"/>
          </p:nvPr>
        </p:nvSpPr>
        <p:spPr>
          <a:xfrm>
            <a:off x="479426" y="488466"/>
            <a:ext cx="3729918" cy="651222"/>
          </a:xfrm>
        </p:spPr>
        <p:txBody>
          <a:bodyPr/>
          <a:lstStyle/>
          <a:p>
            <a:r>
              <a:rPr lang="en-US">
                <a:cs typeface="Arial"/>
              </a:rPr>
              <a:t>Margarida's</a:t>
            </a:r>
            <a:r>
              <a:rPr lang="en-US" b="0">
                <a:cs typeface="Arial"/>
              </a:rPr>
              <a:t> </a:t>
            </a:r>
            <a:r>
              <a:rPr lang="en-US">
                <a:cs typeface="Arial"/>
              </a:rPr>
              <a:t>Story</a:t>
            </a:r>
          </a:p>
        </p:txBody>
      </p:sp>
      <p:pic>
        <p:nvPicPr>
          <p:cNvPr id="11" name="Picture Placeholder 10" descr="A group of children sitting at a desk&#10;&#10;AI-generated content may be incorrect.">
            <a:extLst>
              <a:ext uri="{FF2B5EF4-FFF2-40B4-BE49-F238E27FC236}">
                <a16:creationId xmlns:a16="http://schemas.microsoft.com/office/drawing/2014/main" id="{5AF6618D-7175-D7FB-603B-152BB48C0C93}"/>
              </a:ext>
            </a:extLst>
          </p:cNvPr>
          <p:cNvPicPr>
            <a:picLocks noGrp="1" noChangeAspect="1"/>
          </p:cNvPicPr>
          <p:nvPr>
            <p:ph type="pic" sz="quarter" idx="17"/>
          </p:nvPr>
        </p:nvPicPr>
        <p:blipFill>
          <a:blip r:embed="rId4"/>
          <a:srcRect t="17835" b="17835"/>
          <a:stretch/>
        </p:blipFill>
        <p:spPr>
          <a:xfrm>
            <a:off x="5839918" y="487182"/>
            <a:ext cx="5739983" cy="5558850"/>
          </a:xfrm>
          <a:prstGeom prst="roundRect">
            <a:avLst>
              <a:gd name="adj" fmla="val 5432"/>
            </a:avLst>
          </a:prstGeom>
          <a:solidFill>
            <a:srgbClr val="0F0A07"/>
          </a:solidFill>
          <a:effectLst>
            <a:outerShdw dist="127000" dir="2700000" algn="tl" rotWithShape="0">
              <a:srgbClr val="FF6000"/>
            </a:outerShdw>
          </a:effectLst>
        </p:spPr>
      </p:pic>
      <p:sp>
        <p:nvSpPr>
          <p:cNvPr id="5" name="Text Placeholder 4">
            <a:extLst>
              <a:ext uri="{FF2B5EF4-FFF2-40B4-BE49-F238E27FC236}">
                <a16:creationId xmlns:a16="http://schemas.microsoft.com/office/drawing/2014/main" id="{66539ECB-76C8-8206-4CB3-70E3EE718F65}"/>
              </a:ext>
            </a:extLst>
          </p:cNvPr>
          <p:cNvSpPr>
            <a:spLocks noGrp="1"/>
          </p:cNvSpPr>
          <p:nvPr>
            <p:ph type="body" sz="quarter" idx="20"/>
          </p:nvPr>
        </p:nvSpPr>
        <p:spPr>
          <a:xfrm>
            <a:off x="5838106" y="6262107"/>
            <a:ext cx="5741415" cy="369332"/>
          </a:xfrm>
        </p:spPr>
        <p:txBody>
          <a:bodyPr/>
          <a:lstStyle/>
          <a:p>
            <a:r>
              <a:rPr lang="en-GB">
                <a:ea typeface="+mn-lt"/>
                <a:cs typeface="+mn-lt"/>
              </a:rPr>
              <a:t>June 22 2023, Portrait of Josefa (14) and Margarida (15) in the new facilities of the 1ero de Junio primary school in the Buzi district, </a:t>
            </a:r>
            <a:r>
              <a:rPr lang="en-GB" err="1">
                <a:ea typeface="+mn-lt"/>
                <a:cs typeface="+mn-lt"/>
              </a:rPr>
              <a:t>Sofala</a:t>
            </a:r>
            <a:r>
              <a:rPr lang="en-GB">
                <a:ea typeface="+mn-lt"/>
                <a:cs typeface="+mn-lt"/>
              </a:rPr>
              <a:t> province.</a:t>
            </a:r>
            <a:endParaRPr lang="en-GB">
              <a:cs typeface="Arial"/>
            </a:endParaRPr>
          </a:p>
        </p:txBody>
      </p:sp>
      <p:sp>
        <p:nvSpPr>
          <p:cNvPr id="6" name="Text Placeholder 5">
            <a:extLst>
              <a:ext uri="{FF2B5EF4-FFF2-40B4-BE49-F238E27FC236}">
                <a16:creationId xmlns:a16="http://schemas.microsoft.com/office/drawing/2014/main" id="{C7B1DA55-3D87-20A7-6E7E-9DE1E5044E1E}"/>
              </a:ext>
            </a:extLst>
          </p:cNvPr>
          <p:cNvSpPr>
            <a:spLocks noGrp="1"/>
          </p:cNvSpPr>
          <p:nvPr>
            <p:ph type="body" sz="quarter" idx="14"/>
          </p:nvPr>
        </p:nvSpPr>
        <p:spPr>
          <a:xfrm>
            <a:off x="468231" y="1379577"/>
            <a:ext cx="4204752" cy="4370427"/>
          </a:xfrm>
        </p:spPr>
        <p:txBody>
          <a:bodyPr/>
          <a:lstStyle/>
          <a:p>
            <a:r>
              <a:rPr lang="en-GB" sz="2400">
                <a:ea typeface="+mn-lt"/>
                <a:cs typeface="+mn-lt"/>
              </a:rPr>
              <a:t>After Cyclone Idai hit, UNICEF worked with Mozambican partners to set up tents as temporary classrooms and provide school supplies to keep children learning.</a:t>
            </a:r>
            <a:endParaRPr lang="en-GB" sz="2400"/>
          </a:p>
          <a:p>
            <a:r>
              <a:rPr lang="en-GB" sz="2400">
                <a:ea typeface="+mn-lt"/>
                <a:cs typeface="+mn-lt"/>
              </a:rPr>
              <a:t>“</a:t>
            </a:r>
            <a:r>
              <a:rPr lang="en-GB" sz="2400" i="1">
                <a:ea typeface="+mn-lt"/>
                <a:cs typeface="+mn-lt"/>
              </a:rPr>
              <a:t>We had to continue with our education. We studied inside the tents at our school</a:t>
            </a:r>
            <a:r>
              <a:rPr lang="en-GB" sz="2400">
                <a:ea typeface="+mn-lt"/>
                <a:cs typeface="+mn-lt"/>
              </a:rPr>
              <a:t>,” said Margarida.</a:t>
            </a:r>
            <a:endParaRPr lang="en-GB" sz="2400"/>
          </a:p>
          <a:p>
            <a:endParaRPr lang="en-GB" sz="2400">
              <a:cs typeface="Arial"/>
            </a:endParaRPr>
          </a:p>
        </p:txBody>
      </p:sp>
      <p:grpSp>
        <p:nvGrpSpPr>
          <p:cNvPr id="10" name="Group 9">
            <a:extLst>
              <a:ext uri="{FF2B5EF4-FFF2-40B4-BE49-F238E27FC236}">
                <a16:creationId xmlns:a16="http://schemas.microsoft.com/office/drawing/2014/main" id="{CB63F718-509A-50BB-B5D7-89D3848ECBEB}"/>
              </a:ext>
            </a:extLst>
          </p:cNvPr>
          <p:cNvGrpSpPr/>
          <p:nvPr/>
        </p:nvGrpSpPr>
        <p:grpSpPr>
          <a:xfrm>
            <a:off x="4295927" y="488658"/>
            <a:ext cx="730105" cy="648000"/>
            <a:chOff x="7714236" y="165280"/>
            <a:chExt cx="534414" cy="462159"/>
          </a:xfrm>
        </p:grpSpPr>
        <p:sp>
          <p:nvSpPr>
            <p:cNvPr id="8" name="Rounded Rectangle 19">
              <a:extLst>
                <a:ext uri="{FF2B5EF4-FFF2-40B4-BE49-F238E27FC236}">
                  <a16:creationId xmlns:a16="http://schemas.microsoft.com/office/drawing/2014/main" id="{B2EA5AF1-403C-5287-C816-0E6CF631891B}"/>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20">
              <a:extLst>
                <a:ext uri="{FF2B5EF4-FFF2-40B4-BE49-F238E27FC236}">
                  <a16:creationId xmlns:a16="http://schemas.microsoft.com/office/drawing/2014/main" id="{D5536714-2D3C-89A2-3956-321A487C3E51}"/>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200816677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2000" dirty="0" smtClean="0"/>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2.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cs typeface="Arial"/>
          </a:defRPr>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9dc5d3081407413666ef65e4ec91b55e">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d39b931148f7635aec5ecfe7507cdf08"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_ip_UnifiedCompliancePolicyUIAction xmlns="http://schemas.microsoft.com/sharepoint/v3" xsi:nil="true"/>
    <_ip_UnifiedCompliancePolicyProperties xmlns="http://schemas.microsoft.com/sharepoint/v3" xsi:nil="true"/>
    <SharedWithUsers xmlns="df5203e1-9219-4abb-bf46-6e2bce06c285">
      <UserInfo>
        <DisplayName/>
        <AccountId xsi:nil="true"/>
        <AccountType/>
      </UserInfo>
    </SharedWithUsers>
  </documentManagement>
</p:properties>
</file>

<file path=customXml/itemProps1.xml><?xml version="1.0" encoding="utf-8"?>
<ds:datastoreItem xmlns:ds="http://schemas.openxmlformats.org/officeDocument/2006/customXml" ds:itemID="{554189BD-D683-4D05-83EA-766258FDEF5B}">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29848B-4A64-4005-8143-CCC74936F381}">
  <ds:schemaRefs>
    <ds:schemaRef ds:uri="http://schemas.microsoft.com/sharepoint/v3/contenttype/forms"/>
  </ds:schemaRefs>
</ds:datastoreItem>
</file>

<file path=customXml/itemProps3.xml><?xml version="1.0" encoding="utf-8"?>
<ds:datastoreItem xmlns:ds="http://schemas.openxmlformats.org/officeDocument/2006/customXml" ds:itemID="{FF8ED005-FC8B-48C8-86EE-0C548D1A5C52}">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microsoft.com/sharepoint/v3"/>
    <ds:schemaRef ds:uri="http://purl.org/dc/dcmitype/"/>
    <ds:schemaRef ds:uri="df5203e1-9219-4abb-bf46-6e2bce06c285"/>
    <ds:schemaRef ds:uri="http://schemas.openxmlformats.org/package/2006/metadata/core-properties"/>
    <ds:schemaRef ds:uri="ba2139d6-66e3-46ed-96ba-d85055a9f2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4248</Words>
  <Application>Microsoft Office PowerPoint</Application>
  <PresentationFormat>Widescreen</PresentationFormat>
  <Paragraphs>273</Paragraphs>
  <Slides>23</Slides>
  <Notes>15</Notes>
  <HiddenSlides>0</HiddenSlides>
  <MMClips>1</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Rights Around The World</vt:lpstr>
      <vt:lpstr>Rights Around The World</vt:lpstr>
      <vt:lpstr>Building climate-resilient schools in Mozambique</vt:lpstr>
      <vt:lpstr>How to use this resource</vt:lpstr>
      <vt:lpstr>For assemblies or group sessions</vt:lpstr>
      <vt:lpstr>This month we are in…</vt:lpstr>
      <vt:lpstr>Traveller's guide</vt:lpstr>
      <vt:lpstr>Intro to UNICEF in Mozambique</vt:lpstr>
      <vt:lpstr>Margarida's Story</vt:lpstr>
      <vt:lpstr>Margarida's Story</vt:lpstr>
      <vt:lpstr>Margarida's Story</vt:lpstr>
      <vt:lpstr>Margarida's Story </vt:lpstr>
      <vt:lpstr>Margarida's Story </vt:lpstr>
      <vt:lpstr>UNICEF’s Climate Resilient Infrastructure Programme</vt:lpstr>
      <vt:lpstr>Margarida's Story </vt:lpstr>
      <vt:lpstr>The rights link... </vt:lpstr>
      <vt:lpstr>...and what about the Global Goals?</vt:lpstr>
      <vt:lpstr>...and what about the Global Goals?</vt:lpstr>
      <vt:lpstr>PowerPoint Presentation</vt:lpstr>
      <vt:lpstr>Activities</vt:lpstr>
      <vt:lpstr>Build your understanding</vt:lpstr>
      <vt:lpstr>Build your understanding</vt:lpstr>
      <vt:lpstr>Build your understanding</vt:lpstr>
      <vt:lpstr>Glossary</vt:lpstr>
      <vt:lpstr>Take your learning into the world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Helen Trivers</cp:lastModifiedBy>
  <cp:revision>2</cp:revision>
  <dcterms:created xsi:type="dcterms:W3CDTF">2021-09-08T14:02:26Z</dcterms:created>
  <dcterms:modified xsi:type="dcterms:W3CDTF">2026-04-15T12:17:48Z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0x010100EBABA775576C094FB1EC29BF1B0EFAA5</vt:lpwstr>
  </property>
  <property fmtid="{D5CDD505-2E9C-101B-9397-08002B2CF9AE}" pid="4" name="Order">
    <vt:r8>7809700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