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2.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3.xml" ContentType="application/inkml+xml"/>
  <Override PartName="/ppt/notesSlides/notesSlide21.xml" ContentType="application/vnd.openxmlformats-officedocument.presentationml.notesSlide+xml"/>
  <Override PartName="/ppt/ink/ink4.xml" ContentType="application/inkml+xml"/>
  <Override PartName="/ppt/notesSlides/notesSlide22.xml" ContentType="application/vnd.openxmlformats-officedocument.presentationml.notesSlide+xml"/>
  <Override PartName="/ppt/ink/ink5.xml" ContentType="application/inkml+xml"/>
  <Override PartName="/ppt/notesSlides/notesSlide23.xml" ContentType="application/vnd.openxmlformats-officedocument.presentationml.notesSlide+xml"/>
  <Override PartName="/ppt/ink/ink6.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ink/ink7.xml" ContentType="application/inkml+xml"/>
  <Override PartName="/ppt/ink/ink8.xml" ContentType="application/inkml+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ink/ink9.xml" ContentType="application/inkml+xml"/>
  <Override PartName="/ppt/notesSlides/notesSlide37.xml" ContentType="application/vnd.openxmlformats-officedocument.presentationml.notesSlide+xml"/>
  <Override PartName="/ppt/ink/ink10.xml" ContentType="application/inkml+xml"/>
  <Override PartName="/ppt/ink/ink11.xml" ContentType="application/inkml+xml"/>
  <Override PartName="/ppt/notesSlides/notesSlide38.xml" ContentType="application/vnd.openxmlformats-officedocument.presentationml.notesSlide+xml"/>
  <Override PartName="/ppt/ink/ink12.xml" ContentType="application/inkml+xml"/>
  <Override PartName="/ppt/ink/ink13.xml" ContentType="application/inkml+xml"/>
  <Override PartName="/ppt/notesSlides/notesSlide39.xml" ContentType="application/vnd.openxmlformats-officedocument.presentationml.notesSlide+xml"/>
  <Override PartName="/ppt/ink/ink14.xml" ContentType="application/inkml+xml"/>
  <Override PartName="/ppt/ink/ink15.xml" ContentType="application/inkml+xml"/>
  <Override PartName="/ppt/notesSlides/notesSlide40.xml" ContentType="application/vnd.openxmlformats-officedocument.presentationml.notesSlide+xml"/>
  <Override PartName="/ppt/ink/ink16.xml" ContentType="application/inkml+xml"/>
  <Override PartName="/ppt/ink/ink17.xml" ContentType="application/inkml+xml"/>
  <Override PartName="/ppt/notesSlides/notesSlide41.xml" ContentType="application/vnd.openxmlformats-officedocument.presentationml.notesSlide+xml"/>
  <Override PartName="/ppt/ink/ink18.xml" ContentType="application/inkml+xml"/>
  <Override PartName="/ppt/ink/ink19.xml" ContentType="application/inkml+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ink/ink20.xml" ContentType="application/inkml+xml"/>
  <Override PartName="/ppt/notesSlides/notesSlide51.xml" ContentType="application/vnd.openxmlformats-officedocument.presentationml.notesSlide+xml"/>
  <Override PartName="/ppt/ink/ink21.xml" ContentType="application/inkml+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59" r:id="rId5"/>
    <p:sldMasterId id="2147483670" r:id="rId6"/>
  </p:sldMasterIdLst>
  <p:notesMasterIdLst>
    <p:notesMasterId r:id="rId72"/>
  </p:notesMasterIdLst>
  <p:handoutMasterIdLst>
    <p:handoutMasterId r:id="rId73"/>
  </p:handoutMasterIdLst>
  <p:sldIdLst>
    <p:sldId id="333" r:id="rId7"/>
    <p:sldId id="270" r:id="rId8"/>
    <p:sldId id="355" r:id="rId9"/>
    <p:sldId id="356" r:id="rId10"/>
    <p:sldId id="357" r:id="rId11"/>
    <p:sldId id="358" r:id="rId12"/>
    <p:sldId id="359" r:id="rId13"/>
    <p:sldId id="274" r:id="rId14"/>
    <p:sldId id="360" r:id="rId15"/>
    <p:sldId id="362" r:id="rId16"/>
    <p:sldId id="363" r:id="rId17"/>
    <p:sldId id="364" r:id="rId18"/>
    <p:sldId id="365" r:id="rId19"/>
    <p:sldId id="366" r:id="rId20"/>
    <p:sldId id="367" r:id="rId21"/>
    <p:sldId id="298" r:id="rId22"/>
    <p:sldId id="368" r:id="rId23"/>
    <p:sldId id="369" r:id="rId24"/>
    <p:sldId id="371" r:id="rId25"/>
    <p:sldId id="372" r:id="rId26"/>
    <p:sldId id="373" r:id="rId27"/>
    <p:sldId id="306" r:id="rId28"/>
    <p:sldId id="374" r:id="rId29"/>
    <p:sldId id="375" r:id="rId30"/>
    <p:sldId id="377" r:id="rId31"/>
    <p:sldId id="376" r:id="rId32"/>
    <p:sldId id="378" r:id="rId33"/>
    <p:sldId id="379" r:id="rId34"/>
    <p:sldId id="380" r:id="rId35"/>
    <p:sldId id="381" r:id="rId36"/>
    <p:sldId id="382" r:id="rId37"/>
    <p:sldId id="281" r:id="rId38"/>
    <p:sldId id="383" r:id="rId39"/>
    <p:sldId id="384" r:id="rId40"/>
    <p:sldId id="385" r:id="rId41"/>
    <p:sldId id="386" r:id="rId42"/>
    <p:sldId id="388" r:id="rId43"/>
    <p:sldId id="390" r:id="rId44"/>
    <p:sldId id="391" r:id="rId45"/>
    <p:sldId id="392" r:id="rId46"/>
    <p:sldId id="393" r:id="rId47"/>
    <p:sldId id="394" r:id="rId48"/>
    <p:sldId id="395" r:id="rId49"/>
    <p:sldId id="396" r:id="rId50"/>
    <p:sldId id="397" r:id="rId51"/>
    <p:sldId id="398" r:id="rId52"/>
    <p:sldId id="399" r:id="rId53"/>
    <p:sldId id="400" r:id="rId54"/>
    <p:sldId id="402" r:id="rId55"/>
    <p:sldId id="404" r:id="rId56"/>
    <p:sldId id="405" r:id="rId57"/>
    <p:sldId id="276" r:id="rId58"/>
    <p:sldId id="407" r:id="rId59"/>
    <p:sldId id="408" r:id="rId60"/>
    <p:sldId id="409" r:id="rId61"/>
    <p:sldId id="406" r:id="rId62"/>
    <p:sldId id="411" r:id="rId63"/>
    <p:sldId id="410" r:id="rId64"/>
    <p:sldId id="412" r:id="rId65"/>
    <p:sldId id="413" r:id="rId66"/>
    <p:sldId id="414" r:id="rId67"/>
    <p:sldId id="415" r:id="rId68"/>
    <p:sldId id="416" r:id="rId69"/>
    <p:sldId id="418" r:id="rId70"/>
    <p:sldId id="420"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utRight 2026 - YP" id="{713DEE82-1175-B244-B608-84A2EC90D8DE}">
          <p14:sldIdLst>
            <p14:sldId id="333"/>
            <p14:sldId id="270"/>
            <p14:sldId id="355"/>
            <p14:sldId id="356"/>
            <p14:sldId id="357"/>
            <p14:sldId id="358"/>
            <p14:sldId id="359"/>
            <p14:sldId id="274"/>
            <p14:sldId id="360"/>
            <p14:sldId id="362"/>
            <p14:sldId id="363"/>
            <p14:sldId id="364"/>
            <p14:sldId id="365"/>
            <p14:sldId id="366"/>
            <p14:sldId id="367"/>
            <p14:sldId id="298"/>
            <p14:sldId id="368"/>
            <p14:sldId id="369"/>
            <p14:sldId id="371"/>
            <p14:sldId id="372"/>
            <p14:sldId id="373"/>
            <p14:sldId id="306"/>
            <p14:sldId id="374"/>
            <p14:sldId id="375"/>
            <p14:sldId id="377"/>
            <p14:sldId id="376"/>
            <p14:sldId id="378"/>
            <p14:sldId id="379"/>
            <p14:sldId id="380"/>
            <p14:sldId id="381"/>
            <p14:sldId id="382"/>
            <p14:sldId id="281"/>
            <p14:sldId id="383"/>
            <p14:sldId id="384"/>
            <p14:sldId id="385"/>
            <p14:sldId id="386"/>
            <p14:sldId id="388"/>
            <p14:sldId id="390"/>
            <p14:sldId id="391"/>
            <p14:sldId id="392"/>
            <p14:sldId id="393"/>
            <p14:sldId id="394"/>
            <p14:sldId id="395"/>
            <p14:sldId id="396"/>
            <p14:sldId id="397"/>
            <p14:sldId id="398"/>
            <p14:sldId id="399"/>
            <p14:sldId id="400"/>
            <p14:sldId id="402"/>
            <p14:sldId id="404"/>
            <p14:sldId id="405"/>
            <p14:sldId id="276"/>
            <p14:sldId id="407"/>
            <p14:sldId id="408"/>
            <p14:sldId id="409"/>
            <p14:sldId id="406"/>
            <p14:sldId id="411"/>
            <p14:sldId id="410"/>
            <p14:sldId id="412"/>
            <p14:sldId id="413"/>
            <p14:sldId id="414"/>
            <p14:sldId id="415"/>
            <p14:sldId id="416"/>
            <p14:sldId id="418"/>
            <p14:sldId id="42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9D3E52-6A40-94CC-EA14-6D5889FE1AA4}" name="Marta Sala Font" initials="MF" userId="S::martas@unicef.org.uk::8a071a7b-42f0-4557-94ab-fdb263b16a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9DAE"/>
    <a:srgbClr val="BFEBFB"/>
    <a:srgbClr val="FF8841"/>
    <a:srgbClr val="BFCED9"/>
    <a:srgbClr val="80D6F7"/>
    <a:srgbClr val="FFAF80"/>
    <a:srgbClr val="FFD9C1"/>
    <a:srgbClr val="41C4F5"/>
    <a:srgbClr val="BBBBBC"/>
    <a:srgbClr val="003B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39324-7409-4F6B-AB0E-F831A7117364}" v="282" dt="2026-07-14T15:54:59.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handoutMaster" Target="handoutMasters/handout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5FF56D-12DE-AF00-CF51-15FF302C7F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DACC2A4-8D67-0200-3596-629A8B9920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7AEAA7-2B97-2E47-B043-2655E9F0EA5F}" type="datetimeFigureOut">
              <a:rPr lang="en-US" smtClean="0"/>
              <a:t>8/6/2026</a:t>
            </a:fld>
            <a:endParaRPr lang="en-US"/>
          </a:p>
        </p:txBody>
      </p:sp>
      <p:sp>
        <p:nvSpPr>
          <p:cNvPr id="4" name="Footer Placeholder 3">
            <a:extLst>
              <a:ext uri="{FF2B5EF4-FFF2-40B4-BE49-F238E27FC236}">
                <a16:creationId xmlns:a16="http://schemas.microsoft.com/office/drawing/2014/main" id="{F2263650-EADD-8423-1A44-DC648EA6FD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0BE516-E078-2268-CE21-C71C3A582E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4565F2-EA8D-0040-B3A0-C621223A60E0}" type="slidenum">
              <a:rPr lang="en-US" smtClean="0"/>
              <a:t>‹#›</a:t>
            </a:fld>
            <a:endParaRPr lang="en-US"/>
          </a:p>
        </p:txBody>
      </p:sp>
    </p:spTree>
    <p:extLst>
      <p:ext uri="{BB962C8B-B14F-4D97-AF65-F5344CB8AC3E}">
        <p14:creationId xmlns:p14="http://schemas.microsoft.com/office/powerpoint/2010/main" val="6251050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7-02T13:33:04.953"/>
    </inkml:context>
    <inkml:brush xml:id="br0">
      <inkml:brushProperty name="width" value="0.1" units="cm"/>
      <inkml:brushProperty name="height" value="0.1" units="cm"/>
    </inkml:brush>
  </inkml:definitions>
  <inkml:trace contextRef="#ctx0" brushRef="#br0">11140 19434 6296 0 0,'-3'3'8738'0'0,"-1"2"-8738"0"0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4:27:12.872"/>
    </inkml:context>
    <inkml:brush xml:id="br0">
      <inkml:brushProperty name="width" value="0.1" units="cm"/>
      <inkml:brushProperty name="height" value="0.1" units="cm"/>
    </inkml:brush>
  </inkml:definitions>
  <inkml:trace contextRef="#ctx0" brushRef="#br0">3509 15771 5011 0 0,'-2'-2'-5011'0'0,"-1"-1"5011"0"0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4:27:15.841"/>
    </inkml:context>
    <inkml:brush xml:id="br0">
      <inkml:brushProperty name="width" value="0.1" units="cm"/>
      <inkml:brushProperty name="height" value="0.1" units="cm"/>
    </inkml:brush>
  </inkml:definitions>
  <inkml:trace contextRef="#ctx0" brushRef="#br0">9922 3625 2826 0 0,'0'0'0'0'0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7-02T12:32:04.306"/>
    </inkml:context>
    <inkml:brush xml:id="br0">
      <inkml:brushProperty name="width" value="0.1" units="cm"/>
      <inkml:brushProperty name="height" value="0.1" units="cm"/>
    </inkml:brush>
  </inkml:definitions>
  <inkml:trace contextRef="#ctx0" brushRef="#br0">2948 9073 2826 0 0,'0'0'0'0'0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5T09:15:59.695"/>
    </inkml:context>
    <inkml:brush xml:id="br0">
      <inkml:brushProperty name="width" value="0.1" units="cm"/>
      <inkml:brushProperty name="height" value="0.1" units="cm"/>
    </inkml:brush>
  </inkml:definitions>
  <inkml:trace contextRef="#ctx0" brushRef="#br0">2067 10211 7966 0 0,'0'0'0'0'0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7-02T12:32:04.415"/>
    </inkml:context>
    <inkml:brush xml:id="br0">
      <inkml:brushProperty name="width" value="0.1" units="cm"/>
      <inkml:brushProperty name="height" value="0.1" units="cm"/>
    </inkml:brush>
  </inkml:definitions>
  <inkml:trace contextRef="#ctx0" brushRef="#br0">3648 8158 5268 0 0,'0'-2'771'0'0,"0"-2"-771"0"0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4:49:30.522"/>
    </inkml:context>
    <inkml:brush xml:id="br0">
      <inkml:brushProperty name="width" value="0.1" units="cm"/>
      <inkml:brushProperty name="height" value="0.1" units="cm"/>
    </inkml:brush>
  </inkml:definitions>
  <inkml:trace contextRef="#ctx0" brushRef="#br0">16047 7013 6167 0 0,'5'-2'0'0'0,"2"0"0"0"0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4:49:31.522"/>
    </inkml:context>
    <inkml:brush xml:id="br0">
      <inkml:brushProperty name="width" value="0.1" units="cm"/>
      <inkml:brushProperty name="height" value="0.1" units="cm"/>
    </inkml:brush>
  </inkml:definitions>
  <inkml:trace contextRef="#ctx0" brushRef="#br0">17620 8084 8480 0 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2:37:10.642"/>
    </inkml:context>
    <inkml:brush xml:id="br0">
      <inkml:brushProperty name="width" value="0.1" units="cm"/>
      <inkml:brushProperty name="height" value="0.1" units="cm"/>
    </inkml:brush>
  </inkml:definitions>
  <inkml:trace contextRef="#ctx0" brushRef="#br0">16047 7013 6167 0 0,'5'-2'0'0'0,"2"0"0"0"0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2:32:52.218"/>
    </inkml:context>
    <inkml:brush xml:id="br0">
      <inkml:brushProperty name="width" value="0.1" units="cm"/>
      <inkml:brushProperty name="height" value="0.1" units="cm"/>
    </inkml:brush>
  </inkml:definitions>
  <inkml:trace contextRef="#ctx0" brushRef="#br0">17620 8084 8480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05:22.647"/>
    </inkml:context>
    <inkml:brush xml:id="br0">
      <inkml:brushProperty name="width" value="0.1" units="cm"/>
      <inkml:brushProperty name="height" value="0.1" units="cm"/>
    </inkml:brush>
  </inkml:definitions>
  <inkml:trace contextRef="#ctx0" brushRef="#br0">901 9466 256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E8356F-AADD-CC41-BDDD-DEDFC9068416}"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19B14-7EBD-AB43-AA13-2973AA734271}" type="slidenum">
              <a:rPr lang="en-US" smtClean="0"/>
              <a:t>‹#›</a:t>
            </a:fld>
            <a:endParaRPr lang="en-US"/>
          </a:p>
        </p:txBody>
      </p:sp>
    </p:spTree>
    <p:extLst>
      <p:ext uri="{BB962C8B-B14F-4D97-AF65-F5344CB8AC3E}">
        <p14:creationId xmlns:p14="http://schemas.microsoft.com/office/powerpoint/2010/main" val="4262113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PfcEmSFVmZ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unicef.org/haiti/en/stories/displaced-determined-dieussika-keeps-her-dreams-aliv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unicef.org.uk/rights-respecting-schools/resources/teaching-resources/outright/outright-archiv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unicef.org.uk/donate/sudan-appeal/?gad_source=1&amp;gad_campaignid=20028312605&amp;gbraid=0AAAAAD6VRshOv5iRc40qNP13kI57XEu7u&amp;gclid=CjwKCAiA55rJBhByEiwAFkY1QOraI_6PafGC9PKXco_8jju3Vg4Tvgb1jQg5SNdH52xGYKfRTX2gCRoCyRkQAvD_Bw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bbc.co.uk/news/articles/cjel2nn22z9o"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eur03.safelinks.protection.outlook.com/?url=https://www.unicef.org.uk/rights-respecting-schools/resources/teaching-resources/guidance-assemblies-lessons/discussing-war-and-conflict-in-class/&amp;data=05%257C02%257CMariamD@unicef.org.uk%257Cbc00f3e17369489c82b508de4c835287%257C2e8b3e917b2d435dacdaa68ba2653e5a%257C0%257C0%257C639032324068264920%257CUnknown%257CTWFpbGZsb3d8eyJFbXB0eU1hcGkiOnRydWUsIlYiOiIwLjAuMDAwMCIsIlAiOiJXaW4zMiIsIkFOIjoiTWFpbCIsIldUIjoyfQ==%257C0%257C%257C%257C&amp;sdata=ycaX6JsupqFin494lA4KsCHDm5MVOr+0C2Q1skznw+s=&amp;reserved=0" TargetMode="External"/><Relationship Id="rId5" Type="http://schemas.openxmlformats.org/officeDocument/2006/relationships/hyperlink" Target="https://www.bbc.co.uk/newsround/videos/crmx7dmk840o" TargetMode="External"/><Relationship Id="rId4" Type="http://schemas.openxmlformats.org/officeDocument/2006/relationships/hyperlink" Target="https://www.unicef.org.uk/donate/sudan-appeal/?gad_source=1&amp;gad_campaignid=20028312605&amp;gbraid=0AAAAAD6VRshOv5iRc40qNP13kI57XEu7u&amp;gclid=CjwKCAiA55rJBhByEiwAFkY1QOraI_6PafGC9PKXco_8jju3Vg4Tvgb1jQg5SNdH52xGYKfRTX2gCRoCyRkQAvD_BwE"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eur03.safelinks.protection.outlook.com/?url=https://www.unicef.org.uk/rights-respecting-schools/resources/teaching-resources/guidance-assemblies-lessons/discussing-war-and-conflict-in-class/&amp;data=05%257C02%257CMariamD@unicef.org.uk%257Cbc00f3e17369489c82b508de4c835287%257C2e8b3e917b2d435dacdaa68ba2653e5a%257C0%257C0%257C639032324068264920%257CUnknown%257CTWFpbGZsb3d8eyJFbXB0eU1hcGkiOnRydWUsIlYiOiIwLjAuMDAwMCIsIlAiOiJXaW4zMiIsIkFOIjoiTWFpbCIsIldUIjoyfQ==%257C0%257C%257C%257C&amp;sdata=ycaX6JsupqFin494lA4KsCHDm5MVOr+0C2Q1skznw+s=&amp;reserved=0" TargetMode="External"/><Relationship Id="rId3" Type="http://schemas.openxmlformats.org/officeDocument/2006/relationships/hyperlink" Target="https://www.bbc.co.uk/news/articles/cjel2nn22z9o" TargetMode="External"/><Relationship Id="rId7" Type="http://schemas.openxmlformats.org/officeDocument/2006/relationships/hyperlink" Target="https://www.bbc.co.uk/newsround/videos/crmx7dmk840o"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ww.wilsoncenter.org/article/conflict-sudan-map-regional-and-international-actors" TargetMode="External"/><Relationship Id="rId5" Type="http://schemas.openxmlformats.org/officeDocument/2006/relationships/hyperlink" Target="https://www.bbc.co.uk/news/world-africa-58970193" TargetMode="External"/><Relationship Id="rId4" Type="http://schemas.openxmlformats.org/officeDocument/2006/relationships/hyperlink" Target="https://www.unicef.org.uk/donate/sudan-appeal/?gad_source=1&amp;gad_campaignid=20028312605&amp;gbraid=0AAAAAD6VRshOv5iRc40qNP13kI57XEu7u&amp;gclid=CjwKCAiA55rJBhByEiwAFkY1QOraI_6PafGC9PKXco_8jju3Vg4Tvgb1jQg5SNdH52xGYKfRTX2gCRoCyRkQAvD_BwE"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youtube.com/watch?v=1_PX8qkOX3k"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3819B14-7EBD-AB43-AA13-2973AA734271}" type="slidenum">
              <a:rPr lang="en-US" smtClean="0"/>
              <a:t>1</a:t>
            </a:fld>
            <a:endParaRPr lang="en-US"/>
          </a:p>
        </p:txBody>
      </p:sp>
    </p:spTree>
    <p:extLst>
      <p:ext uri="{BB962C8B-B14F-4D97-AF65-F5344CB8AC3E}">
        <p14:creationId xmlns:p14="http://schemas.microsoft.com/office/powerpoint/2010/main" val="1773307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D7233-6A56-6210-03E5-6DD926E02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2DFA5-AFB5-411E-8512-D8FDFADB1F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1AE526-C204-CDB1-6FB1-720CADD21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A0484389-63A1-E7E7-9953-7C6EB4423A20}"/>
              </a:ext>
            </a:extLst>
          </p:cNvPr>
          <p:cNvSpPr>
            <a:spLocks noGrp="1"/>
          </p:cNvSpPr>
          <p:nvPr>
            <p:ph type="sldNum" sz="quarter" idx="5"/>
          </p:nvPr>
        </p:nvSpPr>
        <p:spPr/>
        <p:txBody>
          <a:bodyPr/>
          <a:lstStyle/>
          <a:p>
            <a:fld id="{C3819B14-7EBD-AB43-AA13-2973AA734271}" type="slidenum">
              <a:rPr lang="en-US" smtClean="0"/>
              <a:t>12</a:t>
            </a:fld>
            <a:endParaRPr lang="en-US"/>
          </a:p>
        </p:txBody>
      </p:sp>
    </p:spTree>
    <p:extLst>
      <p:ext uri="{BB962C8B-B14F-4D97-AF65-F5344CB8AC3E}">
        <p14:creationId xmlns:p14="http://schemas.microsoft.com/office/powerpoint/2010/main" val="328479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97EA9-6630-AEF0-4BF2-C8B37587F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4AF21-EC84-A2C2-4258-97E0670272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D1383DB-D40D-AF1D-E2E6-C48F95A0A29B}"/>
              </a:ext>
            </a:extLst>
          </p:cNvPr>
          <p:cNvSpPr>
            <a:spLocks noGrp="1"/>
          </p:cNvSpPr>
          <p:nvPr>
            <p:ph type="body" idx="1"/>
          </p:nvPr>
        </p:nvSpPr>
        <p:spPr/>
        <p:txBody>
          <a:bodyPr/>
          <a:lstStyle/>
          <a:p>
            <a:pPr>
              <a:defRPr/>
            </a:pPr>
            <a:r>
              <a:rPr lang="en-GB">
                <a:highlight>
                  <a:srgbClr val="FFFFFF"/>
                </a:highlight>
              </a:rPr>
              <a:t>Watch the UNICEF Kharkiv Underground Learning case study on YouTube together as a group:</a:t>
            </a:r>
            <a:br>
              <a:rPr lang="en-GB">
                <a:highlight>
                  <a:srgbClr val="FFFFFF"/>
                </a:highlight>
                <a:cs typeface="+mn-lt"/>
              </a:rPr>
            </a:br>
            <a:r>
              <a:rPr lang="en-GB">
                <a:highlight>
                  <a:srgbClr val="FFFFFF"/>
                </a:highlight>
                <a:hlinkClick r:id="rId3"/>
              </a:rPr>
              <a:t>https://www.youtube.com/watch?v=PfcEmSFVmZE</a:t>
            </a:r>
            <a:endParaRPr lang="en-US"/>
          </a:p>
          <a:p>
            <a:pPr>
              <a:defRPr/>
            </a:pPr>
            <a:br>
              <a:rPr lang="en-GB">
                <a:highlight>
                  <a:srgbClr val="FFFFFF"/>
                </a:highlight>
                <a:cs typeface="+mn-lt"/>
              </a:rPr>
            </a:br>
            <a:br>
              <a:rPr lang="en-GB">
                <a:highlight>
                  <a:srgbClr val="FFFFFF"/>
                </a:highlight>
                <a:cs typeface="+mn-lt"/>
              </a:rPr>
            </a:br>
            <a:r>
              <a:rPr lang="en-GB">
                <a:solidFill>
                  <a:srgbClr val="474747"/>
                </a:solidFill>
                <a:highlight>
                  <a:srgbClr val="FFFFFF"/>
                </a:highlight>
              </a:rPr>
              <a:t>As you watch, can you identify some of the rights that you see children enjoying in this space? </a:t>
            </a:r>
            <a:endParaRPr lang="en-US"/>
          </a:p>
          <a:p>
            <a:pPr>
              <a:defRPr/>
            </a:pPr>
            <a:endParaRPr lang="en-GB" b="1">
              <a:solidFill>
                <a:srgbClr val="474747"/>
              </a:solidFill>
              <a:highlight>
                <a:srgbClr val="FFFFFF"/>
              </a:highlight>
            </a:endParaRPr>
          </a:p>
          <a:p>
            <a:pPr>
              <a:defRPr/>
            </a:pPr>
            <a:r>
              <a:rPr lang="en-GB" b="1">
                <a:solidFill>
                  <a:srgbClr val="474747"/>
                </a:solidFill>
                <a:highlight>
                  <a:srgbClr val="FFFFFF"/>
                </a:highlight>
              </a:rPr>
              <a:t>After watching:</a:t>
            </a:r>
            <a:endParaRPr lang="en-GB"/>
          </a:p>
          <a:p>
            <a:pPr>
              <a:defRPr/>
            </a:pPr>
            <a:r>
              <a:rPr lang="en-GB">
                <a:solidFill>
                  <a:srgbClr val="474747"/>
                </a:solidFill>
                <a:highlight>
                  <a:srgbClr val="FFFFFF"/>
                </a:highlight>
              </a:rPr>
              <a:t>Which rights did you see children enjoying?</a:t>
            </a:r>
            <a:endParaRPr lang="en-GB"/>
          </a:p>
          <a:p>
            <a:pPr>
              <a:defRPr/>
            </a:pPr>
            <a:r>
              <a:rPr lang="en-GB">
                <a:solidFill>
                  <a:srgbClr val="474747"/>
                </a:solidFill>
                <a:highlight>
                  <a:srgbClr val="FFFFFF"/>
                </a:highlight>
              </a:rPr>
              <a:t>What are some things you saw that help to make this a safe learning space for children?</a:t>
            </a:r>
            <a:endParaRPr lang="en-GB"/>
          </a:p>
          <a:p>
            <a:pPr marL="0" marR="0" lvl="0" indent="0" algn="l" defTabSz="914400">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441F59D-5DBE-9058-93BC-D7BF6EDACC6C}"/>
              </a:ext>
            </a:extLst>
          </p:cNvPr>
          <p:cNvSpPr>
            <a:spLocks noGrp="1"/>
          </p:cNvSpPr>
          <p:nvPr>
            <p:ph type="sldNum" sz="quarter" idx="5"/>
          </p:nvPr>
        </p:nvSpPr>
        <p:spPr/>
        <p:txBody>
          <a:bodyPr/>
          <a:lstStyle/>
          <a:p>
            <a:fld id="{C3819B14-7EBD-AB43-AA13-2973AA734271}" type="slidenum">
              <a:rPr lang="en-US" smtClean="0"/>
              <a:t>13</a:t>
            </a:fld>
            <a:endParaRPr lang="en-US"/>
          </a:p>
        </p:txBody>
      </p:sp>
    </p:spTree>
    <p:extLst>
      <p:ext uri="{BB962C8B-B14F-4D97-AF65-F5344CB8AC3E}">
        <p14:creationId xmlns:p14="http://schemas.microsoft.com/office/powerpoint/2010/main" val="116395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E8C7-1E58-52AF-9D43-C0751F64D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2E73C-5B9F-2673-D5D9-E73BBC4E979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396000B-CB32-56F6-D2FE-E012F46FD4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353D81AE-F4BD-484F-A38F-A1A3027AFE61}"/>
              </a:ext>
            </a:extLst>
          </p:cNvPr>
          <p:cNvSpPr>
            <a:spLocks noGrp="1"/>
          </p:cNvSpPr>
          <p:nvPr>
            <p:ph type="sldNum" sz="quarter" idx="5"/>
          </p:nvPr>
        </p:nvSpPr>
        <p:spPr/>
        <p:txBody>
          <a:bodyPr/>
          <a:lstStyle/>
          <a:p>
            <a:fld id="{C3819B14-7EBD-AB43-AA13-2973AA734271}" type="slidenum">
              <a:rPr lang="en-US" smtClean="0"/>
              <a:t>14</a:t>
            </a:fld>
            <a:endParaRPr lang="en-US"/>
          </a:p>
        </p:txBody>
      </p:sp>
    </p:spTree>
    <p:extLst>
      <p:ext uri="{BB962C8B-B14F-4D97-AF65-F5344CB8AC3E}">
        <p14:creationId xmlns:p14="http://schemas.microsoft.com/office/powerpoint/2010/main" val="487832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717B-F7D3-E960-6AA0-341037615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2B06D-957D-98B1-D30E-A55039BBDD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8079694-703F-4454-1F00-66D2C85DE6E7}"/>
              </a:ext>
            </a:extLst>
          </p:cNvPr>
          <p:cNvSpPr>
            <a:spLocks noGrp="1"/>
          </p:cNvSpPr>
          <p:nvPr>
            <p:ph type="body" idx="1"/>
          </p:nvPr>
        </p:nvSpPr>
        <p:spPr/>
        <p:txBody>
          <a:bodyPr/>
          <a:lstStyle/>
          <a:p>
            <a:pPr>
              <a:defRPr/>
            </a:pPr>
            <a:r>
              <a:rPr lang="en-GB" b="1">
                <a:solidFill>
                  <a:srgbClr val="474747"/>
                </a:solidFill>
                <a:highlight>
                  <a:srgbClr val="FFFFFF"/>
                </a:highlight>
              </a:rPr>
              <a:t>Debrief questions: </a:t>
            </a:r>
            <a:endParaRPr lang="en-US"/>
          </a:p>
          <a:p>
            <a:pPr marL="171450" indent="-171450">
              <a:buFont typeface="Arial"/>
              <a:buChar char="•"/>
              <a:defRPr/>
            </a:pPr>
            <a:r>
              <a:rPr lang="en-GB">
                <a:solidFill>
                  <a:srgbClr val="474747"/>
                </a:solidFill>
                <a:highlight>
                  <a:srgbClr val="FFFFFF"/>
                </a:highlight>
              </a:rPr>
              <a:t>What makes the learning space you’ve designed safe?</a:t>
            </a:r>
            <a:endParaRPr lang="en-US"/>
          </a:p>
          <a:p>
            <a:pPr marL="171450" indent="-171450">
              <a:buFont typeface="Arial"/>
              <a:buChar char="•"/>
              <a:defRPr/>
            </a:pPr>
            <a:r>
              <a:rPr lang="en-GB">
                <a:solidFill>
                  <a:srgbClr val="474747"/>
                </a:solidFill>
                <a:highlight>
                  <a:srgbClr val="FFFFFF"/>
                </a:highlight>
              </a:rPr>
              <a:t>Who would learn there, and what would they learn?</a:t>
            </a:r>
            <a:endParaRPr lang="en-US"/>
          </a:p>
          <a:p>
            <a:pPr marL="171450" indent="-171450">
              <a:buFont typeface="Arial"/>
              <a:buChar char="•"/>
              <a:defRPr/>
            </a:pPr>
            <a:r>
              <a:rPr lang="en-GB">
                <a:solidFill>
                  <a:srgbClr val="474747"/>
                </a:solidFill>
                <a:highlight>
                  <a:srgbClr val="FFFFFF"/>
                </a:highlight>
              </a:rPr>
              <a:t>Name some ways that your learning space is designed so that children and young people can access their rights?</a:t>
            </a:r>
            <a:endParaRPr lang="en-GB"/>
          </a:p>
          <a:p>
            <a:pPr marL="0" marR="0" lvl="0" indent="0" algn="l" defTabSz="914400">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0BE4E6D0-B981-621C-B486-0A0376E9D524}"/>
              </a:ext>
            </a:extLst>
          </p:cNvPr>
          <p:cNvSpPr>
            <a:spLocks noGrp="1"/>
          </p:cNvSpPr>
          <p:nvPr>
            <p:ph type="sldNum" sz="quarter" idx="5"/>
          </p:nvPr>
        </p:nvSpPr>
        <p:spPr/>
        <p:txBody>
          <a:bodyPr/>
          <a:lstStyle/>
          <a:p>
            <a:fld id="{C3819B14-7EBD-AB43-AA13-2973AA734271}" type="slidenum">
              <a:rPr lang="en-US" smtClean="0"/>
              <a:t>15</a:t>
            </a:fld>
            <a:endParaRPr lang="en-US"/>
          </a:p>
        </p:txBody>
      </p:sp>
    </p:spTree>
    <p:extLst>
      <p:ext uri="{BB962C8B-B14F-4D97-AF65-F5344CB8AC3E}">
        <p14:creationId xmlns:p14="http://schemas.microsoft.com/office/powerpoint/2010/main" val="424168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Invite </a:t>
            </a:r>
            <a:r>
              <a:rPr lang="en-US"/>
              <a:t>the group to share their designs and look for common themes and similar ideas. What are their </a:t>
            </a:r>
            <a:r>
              <a:rPr lang="en-US" err="1"/>
              <a:t>favourite</a:t>
            </a:r>
            <a:r>
              <a:rPr lang="en-US"/>
              <a:t> ideas? Can they add ideas to each other’s designs?</a:t>
            </a:r>
          </a:p>
          <a:p>
            <a:endParaRPr lang="en-US"/>
          </a:p>
          <a:p>
            <a:r>
              <a:rPr lang="en-US"/>
              <a:t>Begin mapping barriers in your web today. From the space swapping and design discussion, and the web of rights mapping, invite children to name barriers that could prevent a learning space from being safe.</a:t>
            </a:r>
          </a:p>
          <a:p>
            <a:r>
              <a:rPr lang="en-US"/>
              <a:t>Some ideas might include: damaged or destroyed buildings, lack of clean water, too far to walk, no teachers, no toilets. They might talk about accessibility barriers like differences in language or physical ability not being catered for. </a:t>
            </a:r>
          </a:p>
          <a:p>
            <a:r>
              <a:rPr lang="en-US"/>
              <a:t>For each barrier identified, invite young people to act as investigators and dig deeper with 'why' questions. The purpose is for young people to begin to see the root causes that stop children accessing their rights. </a:t>
            </a:r>
          </a:p>
          <a:p>
            <a:endParaRPr lang="en-US"/>
          </a:p>
          <a:p>
            <a:r>
              <a:rPr lang="en-US"/>
              <a:t>For example: </a:t>
            </a:r>
          </a:p>
          <a:p>
            <a:r>
              <a:rPr lang="en-US"/>
              <a:t>No toilets…. Why? No water…. Why? No water system in the local area?.... Why?  No government support for supplying water or building water systems in rural areas?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16</a:t>
            </a:fld>
            <a:endParaRPr lang="en-US"/>
          </a:p>
        </p:txBody>
      </p:sp>
    </p:spTree>
    <p:extLst>
      <p:ext uri="{BB962C8B-B14F-4D97-AF65-F5344CB8AC3E}">
        <p14:creationId xmlns:p14="http://schemas.microsoft.com/office/powerpoint/2010/main" val="1265578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FC78D-838D-AD7F-3AFB-5564654329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448D7-4B87-B34E-5B75-EE86D5417A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08BEF3-CBE4-7795-F0FE-D82827CCA5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8FD601C3-FE7C-956B-CA33-B1FAED157694}"/>
              </a:ext>
            </a:extLst>
          </p:cNvPr>
          <p:cNvSpPr>
            <a:spLocks noGrp="1"/>
          </p:cNvSpPr>
          <p:nvPr>
            <p:ph type="sldNum" sz="quarter" idx="5"/>
          </p:nvPr>
        </p:nvSpPr>
        <p:spPr/>
        <p:txBody>
          <a:bodyPr/>
          <a:lstStyle/>
          <a:p>
            <a:fld id="{C3819B14-7EBD-AB43-AA13-2973AA734271}" type="slidenum">
              <a:rPr lang="en-US" smtClean="0"/>
              <a:t>17</a:t>
            </a:fld>
            <a:endParaRPr lang="en-US"/>
          </a:p>
        </p:txBody>
      </p:sp>
    </p:spTree>
    <p:extLst>
      <p:ext uri="{BB962C8B-B14F-4D97-AF65-F5344CB8AC3E}">
        <p14:creationId xmlns:p14="http://schemas.microsoft.com/office/powerpoint/2010/main" val="3847368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7ABB-09C2-ED23-831A-CD734ED78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E20A5-FA04-28CA-1B1D-AE7C62B05F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B72D5C6-A294-0FA5-AC44-5ACB1C20CA25}"/>
              </a:ext>
            </a:extLst>
          </p:cNvPr>
          <p:cNvSpPr>
            <a:spLocks noGrp="1"/>
          </p:cNvSpPr>
          <p:nvPr>
            <p:ph type="body" idx="1"/>
          </p:nvPr>
        </p:nvSpPr>
        <p:spPr/>
        <p:txBody>
          <a:bodyPr/>
          <a:lstStyle/>
          <a:p>
            <a:r>
              <a:rPr lang="en-US"/>
              <a:t>Read Dieussika's story here: </a:t>
            </a:r>
            <a:r>
              <a:rPr lang="en-US">
                <a:hlinkClick r:id="rId3"/>
              </a:rPr>
              <a:t>https://www.unicef.org/haiti/en/stories/displaced-determined-dieussika-keeps-her-dreams-alive</a:t>
            </a:r>
            <a:endParaRPr lang="en-US"/>
          </a:p>
        </p:txBody>
      </p:sp>
      <p:sp>
        <p:nvSpPr>
          <p:cNvPr id="4" name="Slide Number Placeholder 3">
            <a:extLst>
              <a:ext uri="{FF2B5EF4-FFF2-40B4-BE49-F238E27FC236}">
                <a16:creationId xmlns:a16="http://schemas.microsoft.com/office/drawing/2014/main" id="{DCCE8E05-05E0-5686-634D-1B2777B6ACCB}"/>
              </a:ext>
            </a:extLst>
          </p:cNvPr>
          <p:cNvSpPr>
            <a:spLocks noGrp="1"/>
          </p:cNvSpPr>
          <p:nvPr>
            <p:ph type="sldNum" sz="quarter" idx="5"/>
          </p:nvPr>
        </p:nvSpPr>
        <p:spPr/>
        <p:txBody>
          <a:bodyPr/>
          <a:lstStyle/>
          <a:p>
            <a:fld id="{C3819B14-7EBD-AB43-AA13-2973AA734271}" type="slidenum">
              <a:rPr lang="en-US" smtClean="0"/>
              <a:t>19</a:t>
            </a:fld>
            <a:endParaRPr lang="en-US"/>
          </a:p>
        </p:txBody>
      </p:sp>
    </p:spTree>
    <p:extLst>
      <p:ext uri="{BB962C8B-B14F-4D97-AF65-F5344CB8AC3E}">
        <p14:creationId xmlns:p14="http://schemas.microsoft.com/office/powerpoint/2010/main" val="4291864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 broad range of emergencies and how they might prevent children and young people from being able to access learning spaces. Children in your group may remember changes during the Covid pandemic, or climate disruption (flooding, heatwaves) that can ground the learning in their own experiences.</a:t>
            </a:r>
          </a:p>
          <a:p>
            <a:endParaRPr lang="en-US" b="1"/>
          </a:p>
          <a:p>
            <a:r>
              <a:rPr lang="en-US" b="1"/>
              <a:t>Climate emergencies: </a:t>
            </a:r>
            <a:r>
              <a:rPr lang="en-US"/>
              <a:t>flooding, extreme heat, wildfires, drought. During heatwaves, schools can get too hot to use – has this happened to you? Or has snow or flooding ever stopped you accessing your learning space? Serious flooding can destroy school buildings or make them unreachable or unusable. (To delve deeper into climate, take a look back at our </a:t>
            </a:r>
            <a:r>
              <a:rPr lang="en-US">
                <a:hlinkClick r:id="rId3"/>
              </a:rPr>
              <a:t>OutRight 2023/24 resources here</a:t>
            </a:r>
            <a:r>
              <a:rPr lang="en-US"/>
              <a:t> – the Activity Guidance can give you an overview, and Activity 6 looks at education amid climate change.)</a:t>
            </a:r>
          </a:p>
          <a:p>
            <a:endParaRPr lang="en-US" b="1"/>
          </a:p>
          <a:p>
            <a:r>
              <a:rPr lang="en-US" b="1"/>
              <a:t>Natural disasters: </a:t>
            </a:r>
            <a:r>
              <a:rPr lang="en-US"/>
              <a:t>earthquakes and landslides can collapse schools and cut off road access. These also can often be linked to climate (in other words they're not completely 'natural', because human activity can make them more likely to happen!).</a:t>
            </a:r>
          </a:p>
          <a:p>
            <a:endParaRPr lang="en-US"/>
          </a:p>
          <a:p>
            <a:r>
              <a:rPr lang="en-US" b="1"/>
              <a:t>Disease outbreaks: </a:t>
            </a:r>
            <a:r>
              <a:rPr lang="en-US"/>
              <a:t>a pandemic can close schools for months or years.</a:t>
            </a:r>
          </a:p>
          <a:p>
            <a:endParaRPr lang="en-US"/>
          </a:p>
          <a:p>
            <a:r>
              <a:rPr lang="en-US" b="1"/>
              <a:t>Conflict and war: </a:t>
            </a:r>
            <a:r>
              <a:rPr lang="en-US"/>
              <a:t>armed conflict is one of the most devastating barriers to children's education worldwide. Right now, millions of children and young people cannot reach safe learning spaces because of conflict. </a:t>
            </a:r>
          </a:p>
          <a:p>
            <a:r>
              <a:rPr lang="en-US"/>
              <a:t>Create a barrier card for each type of emergency.</a:t>
            </a:r>
          </a:p>
          <a:p>
            <a:endParaRPr lang="en-US" b="1"/>
          </a:p>
          <a:p>
            <a:r>
              <a:rPr lang="en-US" b="1"/>
              <a:t>Ask: </a:t>
            </a:r>
            <a:r>
              <a:rPr lang="en-US"/>
              <a:t>Go back to your barriers and rights web. If a learning space disappears because of an emergency – what happens to all those connected rights? Which rights would be hardest to enjoy?</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20</a:t>
            </a:fld>
            <a:endParaRPr lang="en-US"/>
          </a:p>
        </p:txBody>
      </p:sp>
    </p:spTree>
    <p:extLst>
      <p:ext uri="{BB962C8B-B14F-4D97-AF65-F5344CB8AC3E}">
        <p14:creationId xmlns:p14="http://schemas.microsoft.com/office/powerpoint/2010/main" val="98180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2BE00-E16B-1CB6-4FE4-5FC28C06C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89923-EE21-81D5-AB89-9C27B6579F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F83B77-FE74-D7BF-401E-2A84F8A242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356FFBE-136A-AA0A-33D7-01812FDA8B71}"/>
              </a:ext>
            </a:extLst>
          </p:cNvPr>
          <p:cNvSpPr>
            <a:spLocks noGrp="1"/>
          </p:cNvSpPr>
          <p:nvPr>
            <p:ph type="sldNum" sz="quarter" idx="5"/>
          </p:nvPr>
        </p:nvSpPr>
        <p:spPr/>
        <p:txBody>
          <a:bodyPr/>
          <a:lstStyle/>
          <a:p>
            <a:fld id="{C3819B14-7EBD-AB43-AA13-2973AA734271}" type="slidenum">
              <a:rPr lang="en-US" smtClean="0"/>
              <a:t>21</a:t>
            </a:fld>
            <a:endParaRPr lang="en-US"/>
          </a:p>
        </p:txBody>
      </p:sp>
    </p:spTree>
    <p:extLst>
      <p:ext uri="{BB962C8B-B14F-4D97-AF65-F5344CB8AC3E}">
        <p14:creationId xmlns:p14="http://schemas.microsoft.com/office/powerpoint/2010/main" val="1060553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a:t>In these spaces, children are usually able to continue their reading, writing, maths and language studies. Children can attend while they're living in a camp like this, with the hope that they'll be able to return to their own school without any learning gap once they're able to.</a:t>
            </a:r>
            <a:endParaRPr lang="en-US"/>
          </a:p>
          <a:p>
            <a:endParaRPr lang="en-GB">
              <a:latin typeface="Univers LT Pro"/>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22</a:t>
            </a:fld>
            <a:endParaRPr lang="en-US"/>
          </a:p>
        </p:txBody>
      </p:sp>
    </p:spTree>
    <p:extLst>
      <p:ext uri="{BB962C8B-B14F-4D97-AF65-F5344CB8AC3E}">
        <p14:creationId xmlns:p14="http://schemas.microsoft.com/office/powerpoint/2010/main" val="86473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a:solidFill>
                  <a:srgbClr val="474747"/>
                </a:solidFill>
                <a:highlight>
                  <a:srgbClr val="FFFFFF"/>
                </a:highlight>
              </a:rPr>
              <a:t>What do you think this right looks like in real life? </a:t>
            </a:r>
            <a:endParaRPr lang="en-US"/>
          </a:p>
          <a:p>
            <a:pPr>
              <a:defRPr/>
            </a:pPr>
            <a:r>
              <a:rPr lang="en-GB">
                <a:solidFill>
                  <a:srgbClr val="474747"/>
                </a:solidFill>
                <a:highlight>
                  <a:srgbClr val="FFFFFF"/>
                </a:highlight>
              </a:rPr>
              <a:t>Can you think of a time – maybe this week – when you accessed this right?</a:t>
            </a:r>
            <a:endParaRPr lang="en-GB"/>
          </a:p>
          <a:p>
            <a:pPr marL="0" marR="0" lvl="0" indent="0" algn="l" defTabSz="914400">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a:t>
            </a:fld>
            <a:endParaRPr lang="en-US"/>
          </a:p>
        </p:txBody>
      </p:sp>
    </p:spTree>
    <p:extLst>
      <p:ext uri="{BB962C8B-B14F-4D97-AF65-F5344CB8AC3E}">
        <p14:creationId xmlns:p14="http://schemas.microsoft.com/office/powerpoint/2010/main" val="3746317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B37AA-8057-99A1-E659-34F0D4CBF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449A5-A653-9319-C54A-B93BFB870E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8DE7F23-E00F-5F4E-4BEC-C3091256EF81}"/>
              </a:ext>
            </a:extLst>
          </p:cNvPr>
          <p:cNvSpPr>
            <a:spLocks noGrp="1"/>
          </p:cNvSpPr>
          <p:nvPr>
            <p:ph type="body" idx="1"/>
          </p:nvPr>
        </p:nvSpPr>
        <p:spPr/>
        <p:txBody>
          <a:bodyPr/>
          <a:lstStyle/>
          <a:p>
            <a:pPr>
              <a:defRPr/>
            </a:pPr>
            <a:r>
              <a:rPr lang="en-GB"/>
              <a:t>Child-friendly spaces are safe spaces where children affected by conflict can get a range of support, including education, child protection, psychosocial support (that's expert emotional support), and water, sanitation and hygiene services like hand-washing stations and toilets. This child-friendly space in Sudan in </a:t>
            </a:r>
            <a:r>
              <a:rPr lang="en-GB" err="1"/>
              <a:t>Gedaref</a:t>
            </a:r>
            <a:r>
              <a:rPr lang="en-GB"/>
              <a:t> State, established by UNICEF is called a </a:t>
            </a:r>
            <a:r>
              <a:rPr lang="en-GB" err="1"/>
              <a:t>makanna</a:t>
            </a:r>
            <a:r>
              <a:rPr lang="en-GB"/>
              <a:t> – that means “My Space” in the Sudanese dialect of Arabic.</a:t>
            </a:r>
            <a:endParaRPr lang="en-US"/>
          </a:p>
          <a:p>
            <a:pPr marL="0" marR="0" lvl="0" indent="0" algn="l" defTabSz="914400">
              <a:lnSpc>
                <a:spcPct val="100000"/>
              </a:lnSpc>
              <a:spcBef>
                <a:spcPts val="0"/>
              </a:spcBef>
              <a:spcAft>
                <a:spcPts val="0"/>
              </a:spcAft>
              <a:buClrTx/>
              <a:buSzTx/>
              <a:buFontTx/>
              <a:buNone/>
              <a:tabLst/>
              <a:defRPr/>
            </a:pPr>
            <a:endParaRPr lang="en-GB">
              <a:latin typeface="Univers LT Pro"/>
            </a:endParaRPr>
          </a:p>
        </p:txBody>
      </p:sp>
      <p:sp>
        <p:nvSpPr>
          <p:cNvPr id="4" name="Slide Number Placeholder 3">
            <a:extLst>
              <a:ext uri="{FF2B5EF4-FFF2-40B4-BE49-F238E27FC236}">
                <a16:creationId xmlns:a16="http://schemas.microsoft.com/office/drawing/2014/main" id="{8876ABF7-11DD-34A0-1EFE-5DE078E287A7}"/>
              </a:ext>
            </a:extLst>
          </p:cNvPr>
          <p:cNvSpPr>
            <a:spLocks noGrp="1"/>
          </p:cNvSpPr>
          <p:nvPr>
            <p:ph type="sldNum" sz="quarter" idx="5"/>
          </p:nvPr>
        </p:nvSpPr>
        <p:spPr/>
        <p:txBody>
          <a:bodyPr/>
          <a:lstStyle/>
          <a:p>
            <a:fld id="{C3819B14-7EBD-AB43-AA13-2973AA734271}" type="slidenum">
              <a:rPr lang="en-US" smtClean="0"/>
              <a:t>23</a:t>
            </a:fld>
            <a:endParaRPr lang="en-US"/>
          </a:p>
        </p:txBody>
      </p:sp>
    </p:spTree>
    <p:extLst>
      <p:ext uri="{BB962C8B-B14F-4D97-AF65-F5344CB8AC3E}">
        <p14:creationId xmlns:p14="http://schemas.microsoft.com/office/powerpoint/2010/main" val="3941147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80873-8B4A-D174-2531-36AAD4CBC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FF66E-854A-F5EE-3C04-0C1995BF9C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D0ABDB2-20D7-8CF9-55DA-6EDC1F68DBF2}"/>
              </a:ext>
            </a:extLst>
          </p:cNvPr>
          <p:cNvSpPr>
            <a:spLocks noGrp="1"/>
          </p:cNvSpPr>
          <p:nvPr>
            <p:ph type="body" idx="1"/>
          </p:nvPr>
        </p:nvSpPr>
        <p:spPr/>
        <p:txBody>
          <a:bodyPr/>
          <a:lstStyle/>
          <a:p>
            <a:pPr>
              <a:defRPr/>
            </a:pPr>
            <a:r>
              <a:rPr lang="en-GB"/>
              <a:t>When war started in Ukraine in 2022, eight-year-old Liana's family fled to Czechia to stay safe. Liana kept learning through online lessons, but they were difficult and lonely. </a:t>
            </a:r>
            <a:endParaRPr lang="en-US">
              <a:solidFill>
                <a:srgbClr val="444444"/>
              </a:solidFill>
            </a:endParaRPr>
          </a:p>
          <a:p>
            <a:pPr>
              <a:defRPr/>
            </a:pPr>
            <a:endParaRPr lang="en-GB">
              <a:solidFill>
                <a:srgbClr val="444444"/>
              </a:solidFill>
            </a:endParaRPr>
          </a:p>
          <a:p>
            <a:pPr>
              <a:defRPr/>
            </a:pPr>
            <a:r>
              <a:rPr lang="en-GB"/>
              <a:t>After a year, the family made the difficult decision to return home to </a:t>
            </a:r>
            <a:r>
              <a:rPr lang="en-GB" err="1"/>
              <a:t>Apostolove</a:t>
            </a:r>
            <a:r>
              <a:rPr lang="en-GB"/>
              <a:t>, a town near Kryvyi Rih, where one school had survived the shelling. While in-person classes restarted in September 2024, Liana had gaps in her learning to fill since she’d been out of school for half a year. </a:t>
            </a:r>
            <a:endParaRPr lang="en-GB">
              <a:solidFill>
                <a:srgbClr val="444444"/>
              </a:solidFill>
            </a:endParaRPr>
          </a:p>
          <a:p>
            <a:pPr>
              <a:defRPr/>
            </a:pPr>
            <a:endParaRPr lang="en-GB">
              <a:solidFill>
                <a:srgbClr val="444444"/>
              </a:solidFill>
            </a:endParaRPr>
          </a:p>
          <a:p>
            <a:pPr>
              <a:defRPr/>
            </a:pPr>
            <a:r>
              <a:rPr lang="en-GB"/>
              <a:t>Liana’s mum enrolled her in a UNICEF digital learning centre, specially equipped with trained tutors, interactive lessons and other children. </a:t>
            </a:r>
            <a:endParaRPr lang="en-US">
              <a:solidFill>
                <a:srgbClr val="444444"/>
              </a:solidFill>
            </a:endParaRPr>
          </a:p>
          <a:p>
            <a:endParaRPr lang="en-GB">
              <a:solidFill>
                <a:srgbClr val="444444"/>
              </a:solidFill>
            </a:endParaRPr>
          </a:p>
          <a:p>
            <a:r>
              <a:rPr lang="en-GB"/>
              <a:t>After taking part in digital catch-up classes, Liana is getting back on track. Her teacher says she's bright, cheerful and works hard. Her mum says she does her homework on her own. And Liana? She's glad to be back in a room with people who can see her in real life..</a:t>
            </a:r>
            <a:endParaRPr lang="en-US">
              <a:solidFill>
                <a:srgbClr val="444444"/>
              </a:solidFill>
            </a:endParaRPr>
          </a:p>
          <a:p>
            <a:endParaRPr lang="en-GB">
              <a:solidFill>
                <a:srgbClr val="444444"/>
              </a:solidFill>
            </a:endParaRPr>
          </a:p>
          <a:p>
            <a:r>
              <a:rPr lang="en-GB"/>
              <a:t>Digital catch-up classes help children who have experienced disruption in their education from conflict or other emergency get back on track and catch up on the learning they missed. UNICEF digital learning centres, like this one in Ukraine are specially equipped with trained tutors and interactive lessons. Plus, children also enjoy getting to learn with other children – something that they often miss out on when they’re family has been displaced.</a:t>
            </a:r>
          </a:p>
        </p:txBody>
      </p:sp>
      <p:sp>
        <p:nvSpPr>
          <p:cNvPr id="4" name="Slide Number Placeholder 3">
            <a:extLst>
              <a:ext uri="{FF2B5EF4-FFF2-40B4-BE49-F238E27FC236}">
                <a16:creationId xmlns:a16="http://schemas.microsoft.com/office/drawing/2014/main" id="{62AE0A1D-8FC7-9A9D-DCF9-23AE92602C4F}"/>
              </a:ext>
            </a:extLst>
          </p:cNvPr>
          <p:cNvSpPr>
            <a:spLocks noGrp="1"/>
          </p:cNvSpPr>
          <p:nvPr>
            <p:ph type="sldNum" sz="quarter" idx="5"/>
          </p:nvPr>
        </p:nvSpPr>
        <p:spPr/>
        <p:txBody>
          <a:bodyPr/>
          <a:lstStyle/>
          <a:p>
            <a:fld id="{C3819B14-7EBD-AB43-AA13-2973AA734271}" type="slidenum">
              <a:rPr lang="en-US" smtClean="0"/>
              <a:t>24</a:t>
            </a:fld>
            <a:endParaRPr lang="en-US"/>
          </a:p>
        </p:txBody>
      </p:sp>
    </p:spTree>
    <p:extLst>
      <p:ext uri="{BB962C8B-B14F-4D97-AF65-F5344CB8AC3E}">
        <p14:creationId xmlns:p14="http://schemas.microsoft.com/office/powerpoint/2010/main" val="1397388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69A47-D30E-A116-8572-52F73645B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7094A4-F597-CF4E-DD01-4D73625E504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30D454-650E-9417-7BF1-25965A803641}"/>
              </a:ext>
            </a:extLst>
          </p:cNvPr>
          <p:cNvSpPr>
            <a:spLocks noGrp="1"/>
          </p:cNvSpPr>
          <p:nvPr>
            <p:ph type="body" idx="1"/>
          </p:nvPr>
        </p:nvSpPr>
        <p:spPr/>
        <p:txBody>
          <a:bodyPr/>
          <a:lstStyle/>
          <a:p>
            <a:pPr>
              <a:defRPr/>
            </a:pPr>
            <a:r>
              <a:rPr lang="en-GB"/>
              <a:t>When war started in Ukraine in 2022, eight-year-old Liana's family fled to Czechia to stay safe. Liana kept learning through online lessons, but they were difficult and lonely. </a:t>
            </a:r>
            <a:endParaRPr lang="en-US"/>
          </a:p>
          <a:p>
            <a:pPr>
              <a:defRPr/>
            </a:pPr>
            <a:endParaRPr lang="en-GB"/>
          </a:p>
          <a:p>
            <a:pPr>
              <a:defRPr/>
            </a:pPr>
            <a:r>
              <a:rPr lang="en-GB"/>
              <a:t>After a year, the family made the difficult decision to return home to </a:t>
            </a:r>
            <a:r>
              <a:rPr lang="en-GB" err="1"/>
              <a:t>Apostolove</a:t>
            </a:r>
            <a:r>
              <a:rPr lang="en-GB"/>
              <a:t>, a town near Kryvyi Rih, where one school had survived the shelling. While in-person classes restarted in September 2024, Liana had gaps in her learning to fill since she’d been out of school for half a year. </a:t>
            </a:r>
          </a:p>
          <a:p>
            <a:pPr>
              <a:defRPr/>
            </a:pPr>
            <a:endParaRPr lang="en-GB"/>
          </a:p>
          <a:p>
            <a:pPr>
              <a:defRPr/>
            </a:pPr>
            <a:r>
              <a:rPr lang="en-GB"/>
              <a:t>Liana’s mum enrolled her in a UNICEF digital learning centre, specially equipped with trained tutors, interactive lessons and other children. </a:t>
            </a:r>
          </a:p>
          <a:p>
            <a:pPr>
              <a:defRPr/>
            </a:pPr>
            <a:endParaRPr lang="en-GB"/>
          </a:p>
          <a:p>
            <a:pPr>
              <a:defRPr/>
            </a:pPr>
            <a:r>
              <a:rPr lang="en-GB"/>
              <a:t>After taking part in digital catch-up classes, Liana is getting back on track. Her teacher says she's bright, cheerful and works hard. Her mum says she does her homework on her own. And Liana? She's glad to be back in a room with people who can see her in real life..</a:t>
            </a:r>
          </a:p>
          <a:p>
            <a:pPr>
              <a:defRPr/>
            </a:pPr>
            <a:endParaRPr lang="en-GB"/>
          </a:p>
          <a:p>
            <a:pPr>
              <a:defRPr/>
            </a:pPr>
            <a:r>
              <a:rPr lang="en-GB"/>
              <a:t>Digital catch-up classes help children who have experienced disruption in their education from conflict or other emergency get back on track and catch up on the learning they missed. UNICEF digital learning centres, like this one in Ukraine are specially equipped with trained tutors and interactive lessons. Plus, children also enjoy getting to learn with other children – something that they often miss out on when they’re family has been displaced.</a:t>
            </a:r>
          </a:p>
          <a:p>
            <a:pPr marL="0" marR="0" lvl="0" indent="0" algn="l" defTabSz="914400">
              <a:lnSpc>
                <a:spcPct val="100000"/>
              </a:lnSpc>
              <a:spcBef>
                <a:spcPts val="0"/>
              </a:spcBef>
              <a:spcAft>
                <a:spcPts val="0"/>
              </a:spcAft>
              <a:buClrTx/>
              <a:buSzTx/>
              <a:buFontTx/>
              <a:buNone/>
              <a:tabLst/>
              <a:defRPr/>
            </a:pPr>
            <a:endParaRPr lang="en-GB">
              <a:latin typeface="Univers LT Pro"/>
            </a:endParaRPr>
          </a:p>
        </p:txBody>
      </p:sp>
      <p:sp>
        <p:nvSpPr>
          <p:cNvPr id="4" name="Slide Number Placeholder 3">
            <a:extLst>
              <a:ext uri="{FF2B5EF4-FFF2-40B4-BE49-F238E27FC236}">
                <a16:creationId xmlns:a16="http://schemas.microsoft.com/office/drawing/2014/main" id="{2FF467BF-9D10-DE46-1B80-8DD79B9B1553}"/>
              </a:ext>
            </a:extLst>
          </p:cNvPr>
          <p:cNvSpPr>
            <a:spLocks noGrp="1"/>
          </p:cNvSpPr>
          <p:nvPr>
            <p:ph type="sldNum" sz="quarter" idx="5"/>
          </p:nvPr>
        </p:nvSpPr>
        <p:spPr/>
        <p:txBody>
          <a:bodyPr/>
          <a:lstStyle/>
          <a:p>
            <a:fld id="{C3819B14-7EBD-AB43-AA13-2973AA734271}" type="slidenum">
              <a:rPr lang="en-US" smtClean="0"/>
              <a:t>25</a:t>
            </a:fld>
            <a:endParaRPr lang="en-US"/>
          </a:p>
        </p:txBody>
      </p:sp>
    </p:spTree>
    <p:extLst>
      <p:ext uri="{BB962C8B-B14F-4D97-AF65-F5344CB8AC3E}">
        <p14:creationId xmlns:p14="http://schemas.microsoft.com/office/powerpoint/2010/main" val="1710269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6E9A8-559A-E224-384B-D0C65752F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83874-28B3-DD05-CCD6-5F1982D252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00EB97-8F9A-B611-7945-0140D8A9D2FA}"/>
              </a:ext>
            </a:extLst>
          </p:cNvPr>
          <p:cNvSpPr>
            <a:spLocks noGrp="1"/>
          </p:cNvSpPr>
          <p:nvPr>
            <p:ph type="body" idx="1"/>
          </p:nvPr>
        </p:nvSpPr>
        <p:spPr/>
        <p:txBody>
          <a:bodyPr/>
          <a:lstStyle/>
          <a:p>
            <a:r>
              <a:rPr lang="en-GB"/>
              <a:t>A school-in-a-box is a portable learning kit that includes materials to help 40 children in an emergency, so they can access their right to learn. The kits include books, pencils, chalk, rulers and a guide for a teacher. A school-in-a-box can be set up in a tent, a community building, or under a tree.</a:t>
            </a:r>
            <a:endParaRPr lang="en-US">
              <a:solidFill>
                <a:srgbClr val="444444"/>
              </a:solidFill>
            </a:endParaRPr>
          </a:p>
          <a:p>
            <a:endParaRPr lang="en-GB">
              <a:solidFill>
                <a:srgbClr val="444444"/>
              </a:solidFill>
            </a:endParaRPr>
          </a:p>
          <a:p>
            <a:endParaRPr lang="en-GB">
              <a:latin typeface="Univers LT Pro"/>
            </a:endParaRPr>
          </a:p>
        </p:txBody>
      </p:sp>
      <p:sp>
        <p:nvSpPr>
          <p:cNvPr id="4" name="Slide Number Placeholder 3">
            <a:extLst>
              <a:ext uri="{FF2B5EF4-FFF2-40B4-BE49-F238E27FC236}">
                <a16:creationId xmlns:a16="http://schemas.microsoft.com/office/drawing/2014/main" id="{7D8CD95D-9E33-C042-CB2C-5C1989AF4078}"/>
              </a:ext>
            </a:extLst>
          </p:cNvPr>
          <p:cNvSpPr>
            <a:spLocks noGrp="1"/>
          </p:cNvSpPr>
          <p:nvPr>
            <p:ph type="sldNum" sz="quarter" idx="5"/>
          </p:nvPr>
        </p:nvSpPr>
        <p:spPr/>
        <p:txBody>
          <a:bodyPr/>
          <a:lstStyle/>
          <a:p>
            <a:fld id="{C3819B14-7EBD-AB43-AA13-2973AA734271}" type="slidenum">
              <a:rPr lang="en-US" smtClean="0"/>
              <a:t>26</a:t>
            </a:fld>
            <a:endParaRPr lang="en-US"/>
          </a:p>
        </p:txBody>
      </p:sp>
    </p:spTree>
    <p:extLst>
      <p:ext uri="{BB962C8B-B14F-4D97-AF65-F5344CB8AC3E}">
        <p14:creationId xmlns:p14="http://schemas.microsoft.com/office/powerpoint/2010/main" val="2937086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B14D4-5B2B-A8AF-7F7B-B3F896611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0D602-2793-049E-4690-0E477A5A7A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E616C9-5DD6-9F21-13E9-2A09CFE6A3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11BB1C9-B307-A468-8C8D-8AA8343D20B6}"/>
              </a:ext>
            </a:extLst>
          </p:cNvPr>
          <p:cNvSpPr>
            <a:spLocks noGrp="1"/>
          </p:cNvSpPr>
          <p:nvPr>
            <p:ph type="sldNum" sz="quarter" idx="5"/>
          </p:nvPr>
        </p:nvSpPr>
        <p:spPr/>
        <p:txBody>
          <a:bodyPr/>
          <a:lstStyle/>
          <a:p>
            <a:fld id="{C3819B14-7EBD-AB43-AA13-2973AA734271}" type="slidenum">
              <a:rPr lang="en-US" smtClean="0"/>
              <a:t>27</a:t>
            </a:fld>
            <a:endParaRPr lang="en-US"/>
          </a:p>
        </p:txBody>
      </p:sp>
    </p:spTree>
    <p:extLst>
      <p:ext uri="{BB962C8B-B14F-4D97-AF65-F5344CB8AC3E}">
        <p14:creationId xmlns:p14="http://schemas.microsoft.com/office/powerpoint/2010/main" val="1202190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greater context and a more information about sharing the Sudan conflict with children, visit the ‘Rights Around the World’ Sudan activity and teacher notes:</a:t>
            </a:r>
          </a:p>
          <a:p>
            <a:endParaRPr lang="en-US"/>
          </a:p>
          <a:p>
            <a:r>
              <a:rPr lang="en-US"/>
              <a:t>Source: </a:t>
            </a:r>
            <a:br>
              <a:rPr lang="en-US">
                <a:cs typeface="+mn-lt"/>
              </a:rPr>
            </a:br>
            <a:r>
              <a:rPr lang="en-US">
                <a:hlinkClick r:id="rId3"/>
              </a:rPr>
              <a:t>https://www.unicef.org.uk/donate/sudan-appeal/?gad_source=1&amp;gad_campaignid=20028312605&amp;gbraid=0AAAAAD6VRshOv5iRc40qNP13kI57XEu7u&amp;gclid=CjwKCAiA55rJBhByEiwAFkY1QOraI_6PafGC9PKXco_8jju3Vg4Tvgb1jQg5SNdH52xGYKfRTX2gCRoCyRkQAvD_BwE</a:t>
            </a:r>
            <a:endParaRPr lang="en-US"/>
          </a:p>
          <a:p>
            <a:endParaRPr lang="en-US"/>
          </a:p>
          <a:p>
            <a:r>
              <a:rPr lang="en-US"/>
              <a:t>Please note that this pack speaks of the impact of war and conflict on children. As ever, we know that you will want to make choices about how you address these important issues in a way that is appropriate for your children and young people. Here is the link again to guidance on discussing war and conflict with young people. </a:t>
            </a:r>
          </a:p>
          <a:p>
            <a:endParaRPr lang="en-US"/>
          </a:p>
        </p:txBody>
      </p:sp>
      <p:sp>
        <p:nvSpPr>
          <p:cNvPr id="4" name="Slide Number Placeholder 3"/>
          <p:cNvSpPr>
            <a:spLocks noGrp="1"/>
          </p:cNvSpPr>
          <p:nvPr>
            <p:ph type="sldNum" sz="quarter" idx="5"/>
          </p:nvPr>
        </p:nvSpPr>
        <p:spPr/>
        <p:txBody>
          <a:bodyPr/>
          <a:lstStyle/>
          <a:p>
            <a:fld id="{C3819B14-7EBD-AB43-AA13-2973AA734271}" type="slidenum">
              <a:rPr lang="en-US" smtClean="0"/>
              <a:t>28</a:t>
            </a:fld>
            <a:endParaRPr lang="en-US"/>
          </a:p>
        </p:txBody>
      </p:sp>
    </p:spTree>
    <p:extLst>
      <p:ext uri="{BB962C8B-B14F-4D97-AF65-F5344CB8AC3E}">
        <p14:creationId xmlns:p14="http://schemas.microsoft.com/office/powerpoint/2010/main" val="2325517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a:t>
            </a:r>
          </a:p>
          <a:p>
            <a:endParaRPr lang="en-US"/>
          </a:p>
          <a:p>
            <a:r>
              <a:rPr lang="en-US">
                <a:hlinkClick r:id="rId3"/>
              </a:rPr>
              <a:t>https://www.bbc.co.uk/news/articles/cjel2nn22z9o</a:t>
            </a:r>
            <a:endParaRPr lang="en-US"/>
          </a:p>
          <a:p>
            <a:r>
              <a:rPr lang="en-US">
                <a:hlinkClick r:id="rId4"/>
              </a:rPr>
              <a:t>https://www.unicef.org.uk/donate/sudan-appeal/?gad_source=1&amp;gad_campaignid=20028312605&amp;gbraid=0AAAAAD6VRshOv5iRc40qNP13kI57XEu7u&amp;gclid=CjwKCAiA55rJBhByEiwAFkY1QOraI_6PafGC9PKXco_8jju3Vg4Tvgb1jQg5SNdH52xGYKfRTX2gCRoCyRkQAvD_BwE</a:t>
            </a:r>
            <a:endParaRPr lang="en-US"/>
          </a:p>
          <a:p>
            <a:endParaRPr lang="en-US">
              <a:cs typeface="+mn-lt"/>
            </a:endParaRPr>
          </a:p>
          <a:p>
            <a:r>
              <a:rPr lang="en-US"/>
              <a:t>For further information on the war in Sudan and how this is affecting children, you could watch this BBC </a:t>
            </a:r>
            <a:r>
              <a:rPr lang="en-US" err="1"/>
              <a:t>Newsround</a:t>
            </a:r>
            <a:r>
              <a:rPr lang="en-US"/>
              <a:t> clip aired in October 2025 </a:t>
            </a:r>
            <a:r>
              <a:rPr lang="en-US">
                <a:hlinkClick r:id="rId5"/>
              </a:rPr>
              <a:t>https://www.bbc.co.uk/newsround/videos/crmx7dmk840o</a:t>
            </a:r>
            <a:endParaRPr lang="en-US"/>
          </a:p>
          <a:p>
            <a:endParaRPr lang="en-US"/>
          </a:p>
          <a:p>
            <a:r>
              <a:rPr lang="en-US"/>
              <a:t>Please note that this pack speaks of the impact of war and conflict on children. As ever, we know that you will want to make choices about how you address these important issues in a way that is appropriate for your children and young people. Remember this</a:t>
            </a:r>
            <a:r>
              <a:rPr lang="en-US">
                <a:hlinkClick r:id="rId6"/>
              </a:rPr>
              <a:t> guidance, provided in your avtivity guide as well, could be helpful</a:t>
            </a:r>
            <a:r>
              <a:rPr lang="en-US"/>
              <a:t> for your discussion.</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29</a:t>
            </a:fld>
            <a:endParaRPr lang="en-US"/>
          </a:p>
        </p:txBody>
      </p:sp>
    </p:spTree>
    <p:extLst>
      <p:ext uri="{BB962C8B-B14F-4D97-AF65-F5344CB8AC3E}">
        <p14:creationId xmlns:p14="http://schemas.microsoft.com/office/powerpoint/2010/main" val="1824728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Sources:</a:t>
            </a:r>
          </a:p>
          <a:p>
            <a:endParaRPr lang="en-US"/>
          </a:p>
          <a:p>
            <a:r>
              <a:rPr lang="en-US">
                <a:hlinkClick r:id="rId3"/>
              </a:rPr>
              <a:t>https://www.bbc.co.uk/news/articles/cjel2nn22z9o</a:t>
            </a:r>
            <a:endParaRPr lang="en-US"/>
          </a:p>
          <a:p>
            <a:r>
              <a:rPr lang="en-US">
                <a:hlinkClick r:id="rId4"/>
              </a:rPr>
              <a:t>https://www.unicef.org.uk/donate/sudan-appeal/?gad_source=1&amp;gad_campaignid=20028312605&amp;gbraid=0AAAAAD6VRshOv5iRc40qNP13kI57XEu7u&amp;gclid=CjwKCAiA55rJBhByEiwAFkY1QOraI_6PafGC9PKXco_8jju3Vg4Tvgb1jQg5SNdH52xGYKfRTX2gCRoCyRkQAvD_BwE</a:t>
            </a:r>
            <a:endParaRPr lang="en-US"/>
          </a:p>
          <a:p>
            <a:r>
              <a:rPr lang="en-US">
                <a:hlinkClick r:id="rId5"/>
              </a:rPr>
              <a:t>https://www.bbc.co.uk/news/world-africa-58970193</a:t>
            </a:r>
            <a:endParaRPr lang="en-US"/>
          </a:p>
          <a:p>
            <a:r>
              <a:rPr lang="en-US">
                <a:hlinkClick r:id="rId6"/>
              </a:rPr>
              <a:t>https://www.wilsoncenter.org/article/conflict-sudan-map-regional-and-international-actors</a:t>
            </a:r>
            <a:endParaRPr lang="en-US"/>
          </a:p>
          <a:p>
            <a:endParaRPr lang="en-US"/>
          </a:p>
          <a:p>
            <a:r>
              <a:rPr lang="en-US"/>
              <a:t>For further information on the war in Sudan and how this is affecting children, you could watch this BBC </a:t>
            </a:r>
            <a:r>
              <a:rPr lang="en-US" err="1"/>
              <a:t>Newsround</a:t>
            </a:r>
            <a:r>
              <a:rPr lang="en-US"/>
              <a:t> clip aired in October 2025 </a:t>
            </a:r>
            <a:r>
              <a:rPr lang="en-US">
                <a:hlinkClick r:id="rId7"/>
              </a:rPr>
              <a:t>https://www.bbc.co.uk/newsround/videos/crmx7dmk840o</a:t>
            </a:r>
            <a:endParaRPr lang="en-US"/>
          </a:p>
          <a:p>
            <a:endParaRPr lang="en-US"/>
          </a:p>
          <a:p>
            <a:r>
              <a:rPr lang="en-US"/>
              <a:t>Please note that this pack speaks of the impact of war and conflict on children. As ever, we know that you will want to make choices about how you address these important issues in a way that is appropriate for your children and young people. Remember this</a:t>
            </a:r>
            <a:r>
              <a:rPr lang="en-US">
                <a:hlinkClick r:id="rId8"/>
              </a:rPr>
              <a:t> guidance, provided in your avtivity guide as well, could be helpful</a:t>
            </a:r>
            <a:r>
              <a:rPr lang="en-US"/>
              <a:t> for your discussion.</a:t>
            </a:r>
          </a:p>
          <a:p>
            <a:endParaRPr lang="en-US">
              <a:latin typeface="Aptos"/>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30</a:t>
            </a:fld>
            <a:endParaRPr lang="en-US"/>
          </a:p>
        </p:txBody>
      </p:sp>
    </p:spTree>
    <p:extLst>
      <p:ext uri="{BB962C8B-B14F-4D97-AF65-F5344CB8AC3E}">
        <p14:creationId xmlns:p14="http://schemas.microsoft.com/office/powerpoint/2010/main" val="4264714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Watch the video: </a:t>
            </a:r>
            <a:r>
              <a:rPr lang="en-US"/>
              <a:t>https://www.youtube.com/watch?v=PEUTcfHO6t8</a:t>
            </a:r>
          </a:p>
        </p:txBody>
      </p:sp>
      <p:sp>
        <p:nvSpPr>
          <p:cNvPr id="4" name="Slide Number Placeholder 3"/>
          <p:cNvSpPr>
            <a:spLocks noGrp="1"/>
          </p:cNvSpPr>
          <p:nvPr>
            <p:ph type="sldNum" sz="quarter" idx="5"/>
          </p:nvPr>
        </p:nvSpPr>
        <p:spPr/>
        <p:txBody>
          <a:bodyPr/>
          <a:lstStyle/>
          <a:p>
            <a:fld id="{C3819B14-7EBD-AB43-AA13-2973AA734271}" type="slidenum">
              <a:rPr lang="en-US" smtClean="0"/>
              <a:t>31</a:t>
            </a:fld>
            <a:endParaRPr lang="en-US"/>
          </a:p>
        </p:txBody>
      </p:sp>
    </p:spTree>
    <p:extLst>
      <p:ext uri="{BB962C8B-B14F-4D97-AF65-F5344CB8AC3E}">
        <p14:creationId xmlns:p14="http://schemas.microsoft.com/office/powerpoint/2010/main" val="329217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mn-lt"/>
              </a:rPr>
              <a:t>Watch the video: </a:t>
            </a:r>
            <a:r>
              <a:rPr lang="en-US">
                <a:hlinkClick r:id="rId3"/>
              </a:rPr>
              <a:t>https://www.youtube.com/watch?v=1_PX8qkOX3k</a:t>
            </a:r>
            <a:endParaRPr lang="en-US"/>
          </a:p>
          <a:p>
            <a:br>
              <a:rPr lang="en-US" b="1">
                <a:cs typeface="+mn-lt"/>
              </a:rPr>
            </a:br>
            <a:r>
              <a:rPr lang="en-US" b="1"/>
              <a:t>Discussion Prompts:</a:t>
            </a:r>
            <a:endParaRPr lang="en-US"/>
          </a:p>
          <a:p>
            <a:pPr marL="285750" indent="-285750">
              <a:buFont typeface="Arial"/>
              <a:buChar char="•"/>
            </a:pPr>
            <a:r>
              <a:rPr lang="en-US"/>
              <a:t>What was the action taken to help Mustafa overcome the barrier to access learning spaces? What rights is the ALP programme supporting Mustafa to enjoy?</a:t>
            </a:r>
          </a:p>
          <a:p>
            <a:pPr marL="285750" indent="-285750">
              <a:buFont typeface="Arial"/>
              <a:buChar char="•"/>
            </a:pPr>
            <a:r>
              <a:rPr lang="en-US"/>
              <a:t>Who acted and what changed?</a:t>
            </a:r>
          </a:p>
          <a:p>
            <a:pPr marL="285750" indent="-285750">
              <a:buFont typeface="Arial"/>
              <a:buChar char="•"/>
            </a:pPr>
            <a:r>
              <a:rPr lang="en-US"/>
              <a:t>Is this a short-term fix or a long-term solution? </a:t>
            </a:r>
          </a:p>
          <a:p>
            <a:r>
              <a:rPr lang="en-US" b="1"/>
              <a:t>Go deeper</a:t>
            </a:r>
            <a:endParaRPr lang="en-US"/>
          </a:p>
          <a:p>
            <a:pPr marL="285750" indent="-285750">
              <a:buFont typeface="Arial"/>
              <a:buChar char="•"/>
            </a:pPr>
            <a:r>
              <a:rPr lang="en-US"/>
              <a:t>Mustafa’s family couldn’t afford school fees. but the conflict made everything harder: displacement, lost income, disrupted services. Can you separate poverty and conflict as barriers, or do they feed each other? What does that tell you about how barriers are interlinked?</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33</a:t>
            </a:fld>
            <a:endParaRPr lang="en-US"/>
          </a:p>
        </p:txBody>
      </p:sp>
    </p:spTree>
    <p:extLst>
      <p:ext uri="{BB962C8B-B14F-4D97-AF65-F5344CB8AC3E}">
        <p14:creationId xmlns:p14="http://schemas.microsoft.com/office/powerpoint/2010/main" val="2397668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35728-9246-790C-5954-279BB1737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EE9F0-9939-F8A5-C6DE-8753450477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24AC8DF-B831-A405-73DA-E464EDCB3F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0D5B76D-240E-883C-9952-69141E4D9D3D}"/>
              </a:ext>
            </a:extLst>
          </p:cNvPr>
          <p:cNvSpPr>
            <a:spLocks noGrp="1"/>
          </p:cNvSpPr>
          <p:nvPr>
            <p:ph type="sldNum" sz="quarter" idx="5"/>
          </p:nvPr>
        </p:nvSpPr>
        <p:spPr/>
        <p:txBody>
          <a:bodyPr/>
          <a:lstStyle/>
          <a:p>
            <a:fld id="{C3819B14-7EBD-AB43-AA13-2973AA734271}" type="slidenum">
              <a:rPr lang="en-US" smtClean="0"/>
              <a:t>3</a:t>
            </a:fld>
            <a:endParaRPr lang="en-US"/>
          </a:p>
        </p:txBody>
      </p:sp>
    </p:spTree>
    <p:extLst>
      <p:ext uri="{BB962C8B-B14F-4D97-AF65-F5344CB8AC3E}">
        <p14:creationId xmlns:p14="http://schemas.microsoft.com/office/powerpoint/2010/main" val="1004403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What was the action taken to help Rabha overcome the barrier to access learning spaces? </a:t>
            </a:r>
          </a:p>
          <a:p>
            <a:pPr marL="285750" indent="-285750">
              <a:buFont typeface="Arial"/>
              <a:buChar char="•"/>
            </a:pPr>
            <a:r>
              <a:rPr lang="en-US"/>
              <a:t>Who acted and what changed?</a:t>
            </a:r>
          </a:p>
          <a:p>
            <a:pPr marL="285750" indent="-285750">
              <a:buFont typeface="Arial"/>
              <a:buChar char="•"/>
            </a:pPr>
            <a:r>
              <a:rPr lang="en-US"/>
              <a:t>Is this a short-term fix or a long-term solution? </a:t>
            </a:r>
          </a:p>
          <a:p>
            <a:r>
              <a:rPr lang="en-US" b="1"/>
              <a:t>Go deeper</a:t>
            </a:r>
            <a:endParaRPr lang="en-US"/>
          </a:p>
          <a:p>
            <a:pPr marL="285750" indent="-285750">
              <a:buFont typeface="Arial"/>
              <a:buChar char="•"/>
            </a:pPr>
            <a:r>
              <a:rPr lang="en-US"/>
              <a:t>Rabha is afraid that when she returns home, the learning will stop. Who is responsible for making sure it doesn’t, and what would need to be in place in Khartoum for her right to education to be protected, not just in an emergency, but permanently?</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34</a:t>
            </a:fld>
            <a:endParaRPr lang="en-US"/>
          </a:p>
        </p:txBody>
      </p:sp>
    </p:spTree>
    <p:extLst>
      <p:ext uri="{BB962C8B-B14F-4D97-AF65-F5344CB8AC3E}">
        <p14:creationId xmlns:p14="http://schemas.microsoft.com/office/powerpoint/2010/main" val="1021387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What was the action taken to help Aya overcome the barrier to access learning spaces? What rights is safe learning space supporting her to enjoy?</a:t>
            </a:r>
          </a:p>
          <a:p>
            <a:pPr marL="285750" indent="-285750">
              <a:buFont typeface="Arial"/>
              <a:buChar char="•"/>
            </a:pPr>
            <a:r>
              <a:rPr lang="en-US"/>
              <a:t>Who acted and what changed?</a:t>
            </a:r>
          </a:p>
          <a:p>
            <a:pPr marL="285750" indent="-285750">
              <a:buFont typeface="Arial"/>
              <a:buChar char="•"/>
            </a:pPr>
            <a:r>
              <a:rPr lang="en-US"/>
              <a:t>Is this a short-term fix or a long-term solution? </a:t>
            </a:r>
          </a:p>
          <a:p>
            <a:r>
              <a:rPr lang="en-US" b="1"/>
              <a:t>Go deeper</a:t>
            </a:r>
            <a:endParaRPr lang="en-US"/>
          </a:p>
          <a:p>
            <a:pPr marL="285750" indent="-285750">
              <a:buFont typeface="Arial"/>
              <a:buChar char="•"/>
            </a:pPr>
            <a:r>
              <a:rPr lang="en-US"/>
              <a:t>Aya had to leave her home and start again somewhere new, but she kept going to school and is committed to learning. Have you ever had to keep going with something even when it felt really hard? What made you carry on? How do you think Aya felt walking into the classroom of the new safe learning space for the first time after missing school for more than a year and a half?</a:t>
            </a:r>
          </a:p>
          <a:p>
            <a:pPr marL="285750" indent="-285750">
              <a:buFont typeface="Arial"/>
              <a:buChar char="•"/>
            </a:pPr>
            <a:r>
              <a:rPr lang="en-US"/>
              <a:t>In Aya’s story, a </a:t>
            </a:r>
            <a:r>
              <a:rPr lang="en-US" err="1"/>
              <a:t>neighbour</a:t>
            </a:r>
            <a:r>
              <a:rPr lang="en-US"/>
              <a:t> volunteered lessons and a principal retrained teachers and opened the doors to 700 children. Without the </a:t>
            </a:r>
            <a:r>
              <a:rPr lang="en-US" err="1"/>
              <a:t>programmes</a:t>
            </a:r>
            <a:r>
              <a:rPr lang="en-US"/>
              <a:t> these individuals started, what do you think would have happened to Aya and her right to education? Who do you think should be responsible for protecting children's rights  when an emergency happens?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35</a:t>
            </a:fld>
            <a:endParaRPr lang="en-US"/>
          </a:p>
        </p:txBody>
      </p:sp>
    </p:spTree>
    <p:extLst>
      <p:ext uri="{BB962C8B-B14F-4D97-AF65-F5344CB8AC3E}">
        <p14:creationId xmlns:p14="http://schemas.microsoft.com/office/powerpoint/2010/main" val="3046396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187FD-428E-047A-E641-CBB5899CD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A1921-091E-CB49-3E78-3091682A34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6741A1-E673-F81A-613C-5BC1EFAEE6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EB180527-EFF4-D4AF-9E48-7079F4C9C006}"/>
              </a:ext>
            </a:extLst>
          </p:cNvPr>
          <p:cNvSpPr>
            <a:spLocks noGrp="1"/>
          </p:cNvSpPr>
          <p:nvPr>
            <p:ph type="sldNum" sz="quarter" idx="5"/>
          </p:nvPr>
        </p:nvSpPr>
        <p:spPr/>
        <p:txBody>
          <a:bodyPr/>
          <a:lstStyle/>
          <a:p>
            <a:fld id="{C3819B14-7EBD-AB43-AA13-2973AA734271}" type="slidenum">
              <a:rPr lang="en-US" smtClean="0"/>
              <a:t>38</a:t>
            </a:fld>
            <a:endParaRPr lang="en-US"/>
          </a:p>
        </p:txBody>
      </p:sp>
    </p:spTree>
    <p:extLst>
      <p:ext uri="{BB962C8B-B14F-4D97-AF65-F5344CB8AC3E}">
        <p14:creationId xmlns:p14="http://schemas.microsoft.com/office/powerpoint/2010/main" val="34970333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D1323-254D-4C62-3565-B26BC8422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30056-89E8-6AA9-C601-C23CC71BEC9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190DDC3-7333-711F-9BC2-A41180C3F2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16D4AD-D58A-BC94-B60D-813FF5383A67}"/>
              </a:ext>
            </a:extLst>
          </p:cNvPr>
          <p:cNvSpPr>
            <a:spLocks noGrp="1"/>
          </p:cNvSpPr>
          <p:nvPr>
            <p:ph type="sldNum" sz="quarter" idx="5"/>
          </p:nvPr>
        </p:nvSpPr>
        <p:spPr/>
        <p:txBody>
          <a:bodyPr/>
          <a:lstStyle/>
          <a:p>
            <a:fld id="{C3819B14-7EBD-AB43-AA13-2973AA734271}" type="slidenum">
              <a:rPr lang="en-US" smtClean="0"/>
              <a:t>39</a:t>
            </a:fld>
            <a:endParaRPr lang="en-US"/>
          </a:p>
        </p:txBody>
      </p:sp>
    </p:spTree>
    <p:extLst>
      <p:ext uri="{BB962C8B-B14F-4D97-AF65-F5344CB8AC3E}">
        <p14:creationId xmlns:p14="http://schemas.microsoft.com/office/powerpoint/2010/main" val="1773305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Create rights cards for these two articles and add them to your rights and barriers web</a:t>
            </a:r>
            <a:endParaRPr lang="en-US"/>
          </a:p>
          <a:p>
            <a:endParaRPr lang="en-US" b="1"/>
          </a:p>
          <a:p>
            <a:r>
              <a:rPr lang="en-US" b="1"/>
              <a:t>Ask: </a:t>
            </a:r>
            <a:r>
              <a:rPr lang="en-US"/>
              <a:t>If rights belong to every child without exception – can you think of any reasons why some children might be absent from learning spaces?</a:t>
            </a:r>
          </a:p>
          <a:p>
            <a:r>
              <a:rPr lang="en-US" b="1"/>
              <a:t>Invite</a:t>
            </a:r>
            <a:r>
              <a:rPr lang="en-US"/>
              <a:t> children to call out ideas. Write them on cards and begin placing them on your web display. </a:t>
            </a:r>
          </a:p>
          <a:p>
            <a:r>
              <a:rPr lang="en-US"/>
              <a:t>If needed, prompt the conversation using the list in your activity guidance to consider why children may not go to a learning space. </a:t>
            </a:r>
          </a:p>
          <a:p>
            <a:endParaRPr lang="en-US" b="1"/>
          </a:p>
          <a:p>
            <a:r>
              <a:rPr lang="en-US" b="1"/>
              <a:t>Ask: </a:t>
            </a:r>
            <a:r>
              <a:rPr lang="en-US"/>
              <a:t>In some parts of the world, girls are less likely to be in school than boys. Why might that be?</a:t>
            </a:r>
          </a:p>
          <a:p>
            <a:r>
              <a:rPr lang="en-US" b="1"/>
              <a:t>Note:</a:t>
            </a:r>
            <a:r>
              <a:rPr lang="en-US"/>
              <a:t> As you guide the discussion, take care that it doesn't lead to blame of families or communities. The barrier that keep children out of school are often not personal, they are complex and linked with poverty, broken systems and norms. This understanding of changing systems to address barriers can later be tied to campaigning.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40</a:t>
            </a:fld>
            <a:endParaRPr lang="en-US"/>
          </a:p>
        </p:txBody>
      </p:sp>
    </p:spTree>
    <p:extLst>
      <p:ext uri="{BB962C8B-B14F-4D97-AF65-F5344CB8AC3E}">
        <p14:creationId xmlns:p14="http://schemas.microsoft.com/office/powerpoint/2010/main" val="4960064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meet some children from around the world who are unstoppable! Let’s look at how they’ve faced the barriers that were keeping them away from accessing learning spaces, and are now accessing their rights.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41</a:t>
            </a:fld>
            <a:endParaRPr lang="en-US"/>
          </a:p>
        </p:txBody>
      </p:sp>
    </p:spTree>
    <p:extLst>
      <p:ext uri="{BB962C8B-B14F-4D97-AF65-F5344CB8AC3E}">
        <p14:creationId xmlns:p14="http://schemas.microsoft.com/office/powerpoint/2010/main" val="3577470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Elda faced two completely separate barriers (conflict displacement and menstrual health) that combined to push her further behind than either would have alone. What does that tell you about how barriers work? Can you think of other examples where two barriers together are worse than either one separately?</a:t>
            </a:r>
          </a:p>
          <a:p>
            <a:pPr marL="285750" indent="-285750">
              <a:buFont typeface="Arial"/>
              <a:buChar char="•"/>
            </a:pPr>
            <a:r>
              <a:rPr lang="en-US"/>
              <a:t>Period poverty isn’t only a problem in the Central African Republic. In the UK, roughly one in ten girls has missed school because they couldn’t afford period products, and that number rises significantly for girls from lower-income households. Some schools now provide free products; many don’t. Who do you think should be responsible for making sure no girl in the UK misses school because of her period? What would you ask them to do? </a:t>
            </a:r>
          </a:p>
          <a:p>
            <a:pPr marL="285750" indent="-285750">
              <a:buFont typeface="Arial"/>
              <a:buChar char="•"/>
            </a:pPr>
            <a:r>
              <a:rPr lang="en-US"/>
              <a:t>The dignity kit </a:t>
            </a:r>
            <a:r>
              <a:rPr lang="en-US" err="1"/>
              <a:t>programme</a:t>
            </a:r>
            <a:r>
              <a:rPr lang="en-US"/>
              <a:t> reaches 300 girls in two towns. Is distributing kits a temporary fix or a long-term solution? What would a systemic solution actually look like in Elda’s community? Who do you think would be responsible to help make it happen?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42</a:t>
            </a:fld>
            <a:endParaRPr lang="en-US"/>
          </a:p>
        </p:txBody>
      </p:sp>
    </p:spTree>
    <p:extLst>
      <p:ext uri="{BB962C8B-B14F-4D97-AF65-F5344CB8AC3E}">
        <p14:creationId xmlns:p14="http://schemas.microsoft.com/office/powerpoint/2010/main" val="30050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Every child has the right to education, but Tawhida and Tania didn't start school until they were 12. What were the barriers that kept them away from the learning space for so long? What links do you see? </a:t>
            </a:r>
          </a:p>
          <a:p>
            <a:pPr marL="285750" indent="-285750">
              <a:buFont typeface="Arial"/>
              <a:buChar char="•"/>
            </a:pPr>
            <a:r>
              <a:rPr lang="en-US"/>
              <a:t>Do you think "equal" education means every child gets the same thing, or every child gets what they need to catch up? Do you know the difference between 'equality' and 'equity'?</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43</a:t>
            </a:fld>
            <a:endParaRPr lang="en-US"/>
          </a:p>
        </p:txBody>
      </p:sp>
    </p:spTree>
    <p:extLst>
      <p:ext uri="{BB962C8B-B14F-4D97-AF65-F5344CB8AC3E}">
        <p14:creationId xmlns:p14="http://schemas.microsoft.com/office/powerpoint/2010/main" val="23198806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 </a:t>
            </a:r>
            <a:endParaRPr lang="en-US"/>
          </a:p>
          <a:p>
            <a:pPr marL="285750" indent="-285750">
              <a:buFont typeface="Arial"/>
              <a:buChar char="•"/>
            </a:pPr>
            <a:r>
              <a:rPr lang="en-US"/>
              <a:t>Farzana faced more than one barrier at once that kept her away from the learning space and enjoying her rights. What barriers can you name? (water access, gender expectations, cultural norms, climate disaster) </a:t>
            </a:r>
          </a:p>
          <a:p>
            <a:pPr marL="285750" indent="-285750">
              <a:buFont typeface="Arial"/>
              <a:buChar char="•"/>
            </a:pPr>
            <a:r>
              <a:rPr lang="en-US"/>
              <a:t>When you map the barriers onto your web and ask why, what do you think the root cause might be?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44</a:t>
            </a:fld>
            <a:endParaRPr lang="en-US"/>
          </a:p>
        </p:txBody>
      </p:sp>
    </p:spTree>
    <p:extLst>
      <p:ext uri="{BB962C8B-B14F-4D97-AF65-F5344CB8AC3E}">
        <p14:creationId xmlns:p14="http://schemas.microsoft.com/office/powerpoint/2010/main" val="854033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Imagine if your teacher spoke a language you didn't understand very well. How do you think that might affect your learning? </a:t>
            </a:r>
          </a:p>
          <a:p>
            <a:pPr marL="285750" indent="-285750">
              <a:buFont typeface="Arial"/>
              <a:buChar char="•"/>
            </a:pPr>
            <a:r>
              <a:rPr lang="en-US"/>
              <a:t>Cristel Ana’s school didn’t change because one teacher decided to try something different – a university, a government </a:t>
            </a:r>
            <a:r>
              <a:rPr lang="en-US" err="1"/>
              <a:t>programme</a:t>
            </a:r>
            <a:r>
              <a:rPr lang="en-US"/>
              <a:t> and local education authorities all had to act together. What does that tell you about what kind of change may be needed to address this kind of barrier? </a:t>
            </a:r>
          </a:p>
          <a:p>
            <a:pPr marL="285750" indent="-285750">
              <a:buFont typeface="Arial"/>
              <a:buChar char="•"/>
            </a:pPr>
            <a:r>
              <a:rPr lang="en-US"/>
              <a:t>A the articles we’ve already explored, how might Articles 17 and 30 also be interlinked to this story? Why do you think language might be an important right?</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45</a:t>
            </a:fld>
            <a:endParaRPr lang="en-US"/>
          </a:p>
        </p:txBody>
      </p:sp>
    </p:spTree>
    <p:extLst>
      <p:ext uri="{BB962C8B-B14F-4D97-AF65-F5344CB8AC3E}">
        <p14:creationId xmlns:p14="http://schemas.microsoft.com/office/powerpoint/2010/main" val="428940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E3478-21F3-819B-21D1-929DCC456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E0A15-D074-422C-378B-A3963132AF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E39AB4D-81ED-1289-3BE5-CFE97BE43F9D}"/>
              </a:ext>
            </a:extLst>
          </p:cNvPr>
          <p:cNvSpPr>
            <a:spLocks noGrp="1"/>
          </p:cNvSpPr>
          <p:nvPr>
            <p:ph type="body" idx="1"/>
          </p:nvPr>
        </p:nvSpPr>
        <p:spPr/>
        <p:txBody>
          <a:bodyPr/>
          <a:lstStyle/>
          <a:p>
            <a:pPr>
              <a:defRPr/>
            </a:pPr>
            <a:r>
              <a:rPr lang="en-GB">
                <a:solidFill>
                  <a:srgbClr val="474747"/>
                </a:solidFill>
                <a:highlight>
                  <a:srgbClr val="FFFFFF"/>
                </a:highlight>
              </a:rPr>
              <a:t>Places to think about:</a:t>
            </a:r>
            <a:endParaRPr lang="en-US"/>
          </a:p>
          <a:p>
            <a:pPr marL="171450" indent="-171450">
              <a:buFont typeface="Arial"/>
              <a:buChar char="•"/>
              <a:defRPr/>
            </a:pPr>
            <a:r>
              <a:rPr lang="en-GB">
                <a:solidFill>
                  <a:srgbClr val="474747"/>
                </a:solidFill>
                <a:highlight>
                  <a:srgbClr val="FFFFFF"/>
                </a:highlight>
              </a:rPr>
              <a:t>Schools</a:t>
            </a:r>
            <a:endParaRPr lang="en-GB"/>
          </a:p>
          <a:p>
            <a:pPr marL="171450" indent="-171450">
              <a:buFont typeface="Arial"/>
              <a:buChar char="•"/>
              <a:defRPr/>
            </a:pPr>
            <a:r>
              <a:rPr lang="en-GB">
                <a:solidFill>
                  <a:srgbClr val="474747"/>
                </a:solidFill>
                <a:highlight>
                  <a:srgbClr val="FFFFFF"/>
                </a:highlight>
              </a:rPr>
              <a:t>Library</a:t>
            </a:r>
            <a:endParaRPr lang="en-GB"/>
          </a:p>
          <a:p>
            <a:pPr marL="171450" indent="-171450">
              <a:buFont typeface="Arial"/>
              <a:buChar char="•"/>
              <a:defRPr/>
            </a:pPr>
            <a:r>
              <a:rPr lang="en-GB">
                <a:solidFill>
                  <a:srgbClr val="474747"/>
                </a:solidFill>
                <a:highlight>
                  <a:srgbClr val="FFFFFF"/>
                </a:highlight>
              </a:rPr>
              <a:t>Home and family</a:t>
            </a:r>
            <a:endParaRPr lang="en-GB"/>
          </a:p>
          <a:p>
            <a:pPr marL="171450" indent="-171450">
              <a:buFont typeface="Arial"/>
              <a:buChar char="•"/>
              <a:defRPr/>
            </a:pPr>
            <a:r>
              <a:rPr lang="en-GB">
                <a:solidFill>
                  <a:srgbClr val="474747"/>
                </a:solidFill>
                <a:highlight>
                  <a:srgbClr val="FFFFFF"/>
                </a:highlight>
              </a:rPr>
              <a:t>A caregiver's house</a:t>
            </a:r>
            <a:endParaRPr lang="en-GB"/>
          </a:p>
          <a:p>
            <a:pPr marL="171450" indent="-171450">
              <a:buFont typeface="Arial"/>
              <a:buChar char="•"/>
              <a:defRPr/>
            </a:pPr>
            <a:r>
              <a:rPr lang="en-GB">
                <a:solidFill>
                  <a:srgbClr val="474747"/>
                </a:solidFill>
                <a:highlight>
                  <a:srgbClr val="FFFFFF"/>
                </a:highlight>
              </a:rPr>
              <a:t>A place of worship</a:t>
            </a:r>
            <a:endParaRPr lang="en-GB"/>
          </a:p>
          <a:p>
            <a:pPr marL="171450" indent="-171450">
              <a:buFont typeface="Arial"/>
              <a:buChar char="•"/>
              <a:defRPr/>
            </a:pPr>
            <a:r>
              <a:rPr lang="en-GB">
                <a:solidFill>
                  <a:srgbClr val="474747"/>
                </a:solidFill>
                <a:highlight>
                  <a:srgbClr val="FFFFFF"/>
                </a:highlight>
              </a:rPr>
              <a:t>A market, shop or café</a:t>
            </a:r>
            <a:endParaRPr lang="en-GB"/>
          </a:p>
          <a:p>
            <a:pPr marL="171450" indent="-171450">
              <a:buFont typeface="Arial"/>
              <a:buChar char="•"/>
              <a:defRPr/>
            </a:pPr>
            <a:r>
              <a:rPr lang="en-GB">
                <a:solidFill>
                  <a:srgbClr val="474747"/>
                </a:solidFill>
                <a:highlight>
                  <a:srgbClr val="FFFFFF"/>
                </a:highlight>
              </a:rPr>
              <a:t>A sports ground, park or garden</a:t>
            </a:r>
            <a:endParaRPr lang="en-GB"/>
          </a:p>
          <a:p>
            <a:pPr marL="171450" indent="-171450">
              <a:buFont typeface="Arial"/>
              <a:buChar char="•"/>
              <a:defRPr/>
            </a:pPr>
            <a:r>
              <a:rPr lang="en-GB">
                <a:solidFill>
                  <a:srgbClr val="474747"/>
                </a:solidFill>
                <a:highlight>
                  <a:srgbClr val="FFFFFF"/>
                </a:highlight>
              </a:rPr>
              <a:t>Community centre</a:t>
            </a:r>
            <a:endParaRPr lang="en-GB"/>
          </a:p>
          <a:p>
            <a:pPr marL="171450" indent="-171450">
              <a:buFont typeface="Arial"/>
              <a:buChar char="•"/>
              <a:defRPr/>
            </a:pPr>
            <a:r>
              <a:rPr lang="en-GB">
                <a:solidFill>
                  <a:srgbClr val="474747"/>
                </a:solidFill>
                <a:highlight>
                  <a:srgbClr val="FFFFFF"/>
                </a:highlight>
              </a:rPr>
              <a:t>Online (everywhere)</a:t>
            </a:r>
            <a:endParaRPr lang="en-GB"/>
          </a:p>
          <a:p>
            <a:pPr marL="0" marR="0" lvl="0" indent="0" algn="l" defTabSz="914400">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F0F24BA7-3699-390C-065F-B47DB80C9710}"/>
              </a:ext>
            </a:extLst>
          </p:cNvPr>
          <p:cNvSpPr>
            <a:spLocks noGrp="1"/>
          </p:cNvSpPr>
          <p:nvPr>
            <p:ph type="sldNum" sz="quarter" idx="5"/>
          </p:nvPr>
        </p:nvSpPr>
        <p:spPr/>
        <p:txBody>
          <a:bodyPr/>
          <a:lstStyle/>
          <a:p>
            <a:fld id="{C3819B14-7EBD-AB43-AA13-2973AA734271}" type="slidenum">
              <a:rPr lang="en-US" smtClean="0"/>
              <a:t>4</a:t>
            </a:fld>
            <a:endParaRPr lang="en-US"/>
          </a:p>
        </p:txBody>
      </p:sp>
    </p:spTree>
    <p:extLst>
      <p:ext uri="{BB962C8B-B14F-4D97-AF65-F5344CB8AC3E}">
        <p14:creationId xmlns:p14="http://schemas.microsoft.com/office/powerpoint/2010/main" val="2556205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Every child has the right to education, but Julieta found school really hard at first. Do you think the right to go to school is enough, or does the way we learn matter too? </a:t>
            </a:r>
          </a:p>
          <a:p>
            <a:pPr marL="285750" indent="-285750">
              <a:buFont typeface="Arial"/>
              <a:buChar char="•"/>
            </a:pPr>
            <a:r>
              <a:rPr lang="en-US"/>
              <a:t>Julieta’s barrier wasn’t her learning disability, it was a learning system that wasn’t designed for her. What’s the difference between those two things, and why does it matter for how we think about solutions?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46</a:t>
            </a:fld>
            <a:endParaRPr lang="en-US"/>
          </a:p>
        </p:txBody>
      </p:sp>
    </p:spTree>
    <p:extLst>
      <p:ext uri="{BB962C8B-B14F-4D97-AF65-F5344CB8AC3E}">
        <p14:creationId xmlns:p14="http://schemas.microsoft.com/office/powerpoint/2010/main" val="1505147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endParaRPr lang="en-US"/>
          </a:p>
          <a:p>
            <a:pPr marL="285750" indent="-285750">
              <a:buFont typeface="Arial"/>
              <a:buChar char="•"/>
            </a:pPr>
            <a:r>
              <a:rPr lang="en-US"/>
              <a:t>What are the barriers that have kept Ghazala and Dom girls out of formal school? (e.g., nomadic migration, poverty, gender expectations, early marriage, a school system not built around children like her) Who do you think might have the power to change these barriers?</a:t>
            </a:r>
          </a:p>
          <a:p>
            <a:pPr marL="285750" indent="-285750">
              <a:buFont typeface="Arial"/>
              <a:buChar char="•"/>
            </a:pPr>
            <a:r>
              <a:rPr lang="en-US"/>
              <a:t>As you map these into your web, what links and root causes do you see?</a:t>
            </a:r>
          </a:p>
          <a:p>
            <a:pPr marL="285750" indent="-285750">
              <a:buFont typeface="Arial"/>
              <a:buChar char="•"/>
            </a:pPr>
            <a:r>
              <a:rPr lang="en-US"/>
              <a:t>Ghazala is already changing her own story, but individual determination is not the same as system change. What systems do you think need to be changed and who are the duty bearers responsible?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47</a:t>
            </a:fld>
            <a:endParaRPr lang="en-US"/>
          </a:p>
        </p:txBody>
      </p:sp>
    </p:spTree>
    <p:extLst>
      <p:ext uri="{BB962C8B-B14F-4D97-AF65-F5344CB8AC3E}">
        <p14:creationId xmlns:p14="http://schemas.microsoft.com/office/powerpoint/2010/main" val="30494218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Map the ‘Education for Everyone’ stories in your web of rights/barriers</a:t>
            </a:r>
          </a:p>
          <a:p>
            <a:endParaRPr lang="en-US"/>
          </a:p>
          <a:p>
            <a:r>
              <a:rPr lang="en-US"/>
              <a:t>For each story shared, invite children to:</a:t>
            </a:r>
          </a:p>
          <a:p>
            <a:r>
              <a:rPr lang="en-US"/>
              <a:t>Name the barrier that the unstoppable child has overcome. </a:t>
            </a:r>
          </a:p>
          <a:p>
            <a:r>
              <a:rPr lang="en-US"/>
              <a:t>Identify what changed: Was it a law? A school? A community attitude? Agency of the child? A resource like clean water or a school toilet?</a:t>
            </a:r>
          </a:p>
          <a:p>
            <a:r>
              <a:rPr lang="en-US"/>
              <a:t>Name who helped to make the change: Government? An international </a:t>
            </a:r>
            <a:r>
              <a:rPr lang="en-US" err="1"/>
              <a:t>organisation</a:t>
            </a:r>
            <a:r>
              <a:rPr lang="en-US"/>
              <a:t>? A caregiver? The community?</a:t>
            </a:r>
          </a:p>
          <a:p>
            <a:r>
              <a:rPr lang="en-US"/>
              <a:t>Was this a temporary solution or a systemic change? </a:t>
            </a:r>
          </a:p>
          <a:p>
            <a:r>
              <a:rPr lang="en-US"/>
              <a:t>Did this solution address a root cause for long-term change?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48</a:t>
            </a:fld>
            <a:endParaRPr lang="en-US"/>
          </a:p>
        </p:txBody>
      </p:sp>
    </p:spTree>
    <p:extLst>
      <p:ext uri="{BB962C8B-B14F-4D97-AF65-F5344CB8AC3E}">
        <p14:creationId xmlns:p14="http://schemas.microsoft.com/office/powerpoint/2010/main" val="2406449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were the most important/interesting things we learned through this OutRight activity? Share ideas and take a vote on what you want to include in this group dispatch.</a:t>
            </a:r>
          </a:p>
          <a:p>
            <a:endParaRPr lang="en-US">
              <a:solidFill>
                <a:srgbClr val="FFFFFF"/>
              </a:solidFill>
              <a:latin typeface="Aptos" panose="02110004020202020204"/>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49</a:t>
            </a:fld>
            <a:endParaRPr lang="en-US"/>
          </a:p>
        </p:txBody>
      </p:sp>
    </p:spTree>
    <p:extLst>
      <p:ext uri="{BB962C8B-B14F-4D97-AF65-F5344CB8AC3E}">
        <p14:creationId xmlns:p14="http://schemas.microsoft.com/office/powerpoint/2010/main" val="32947360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2B772-DEEC-F16B-C4A2-532A97F9E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11375-F8A2-6940-23D8-B3F50C667B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4B97B6-C5AE-48BD-41B4-1D56385ED2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4B3E9F-C686-418C-F4A0-FC7D153EE275}"/>
              </a:ext>
            </a:extLst>
          </p:cNvPr>
          <p:cNvSpPr>
            <a:spLocks noGrp="1"/>
          </p:cNvSpPr>
          <p:nvPr>
            <p:ph type="sldNum" sz="quarter" idx="5"/>
          </p:nvPr>
        </p:nvSpPr>
        <p:spPr/>
        <p:txBody>
          <a:bodyPr/>
          <a:lstStyle/>
          <a:p>
            <a:fld id="{C3819B14-7EBD-AB43-AA13-2973AA734271}" type="slidenum">
              <a:rPr lang="en-US" smtClean="0"/>
              <a:t>50</a:t>
            </a:fld>
            <a:endParaRPr lang="en-US"/>
          </a:p>
        </p:txBody>
      </p:sp>
    </p:spTree>
    <p:extLst>
      <p:ext uri="{BB962C8B-B14F-4D97-AF65-F5344CB8AC3E}">
        <p14:creationId xmlns:p14="http://schemas.microsoft.com/office/powerpoint/2010/main" val="1849750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Advocate (verb)</a:t>
            </a:r>
            <a:r>
              <a:rPr lang="en-US"/>
              <a:t>: to speak up to protect rights.</a:t>
            </a:r>
            <a:endParaRPr lang="en-US">
              <a:solidFill>
                <a:srgbClr val="444444"/>
              </a:solidFill>
            </a:endParaRPr>
          </a:p>
          <a:p>
            <a:br>
              <a:rPr lang="en-US">
                <a:solidFill>
                  <a:srgbClr val="444444"/>
                </a:solidFill>
              </a:rPr>
            </a:b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52</a:t>
            </a:fld>
            <a:endParaRPr lang="en-US"/>
          </a:p>
        </p:txBody>
      </p:sp>
    </p:spTree>
    <p:extLst>
      <p:ext uri="{BB962C8B-B14F-4D97-AF65-F5344CB8AC3E}">
        <p14:creationId xmlns:p14="http://schemas.microsoft.com/office/powerpoint/2010/main" val="29443597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GET ATTENTION</a:t>
            </a:r>
            <a:r>
              <a:rPr lang="en-US"/>
              <a:t>: Draw attention to the issue. What barrier needs to change? Who needs to know about it?  [Signpost to old </a:t>
            </a:r>
            <a:r>
              <a:rPr lang="en-US" err="1"/>
              <a:t>OutRight</a:t>
            </a:r>
            <a:r>
              <a:rPr lang="en-US"/>
              <a:t> for how to create a message that gets attention]</a:t>
            </a:r>
          </a:p>
          <a:p>
            <a:endParaRPr lang="en-US" b="1"/>
          </a:p>
          <a:p>
            <a:r>
              <a:rPr lang="en-US" b="1"/>
              <a:t>ASK</a:t>
            </a:r>
            <a:r>
              <a:rPr lang="en-US"/>
              <a:t>: Think about who you need to ask. Which duty bearer has the power to make a difference? What exactly are you asking them to do?  Tip: Revisit the bridges from the Activity 3 and 4 unstoppable children stories, when you identified who helped to make the change.</a:t>
            </a:r>
          </a:p>
          <a:p>
            <a:endParaRPr lang="en-US" b="1"/>
          </a:p>
          <a:p>
            <a:r>
              <a:rPr lang="en-US" b="1"/>
              <a:t>ACT:</a:t>
            </a:r>
            <a:r>
              <a:rPr lang="en-US"/>
              <a:t> Take the action. What will you do to get your message heard – a letter, a poster, a speech, a march, an exhibition?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54</a:t>
            </a:fld>
            <a:endParaRPr lang="en-US"/>
          </a:p>
        </p:txBody>
      </p:sp>
    </p:spTree>
    <p:extLst>
      <p:ext uri="{BB962C8B-B14F-4D97-AF65-F5344CB8AC3E}">
        <p14:creationId xmlns:p14="http://schemas.microsoft.com/office/powerpoint/2010/main" val="29292789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a General Election was called in 2019, Youth Advisory Board members from UNICEF UK delivered letters to Political Party Leaders in Westminster, calling on them to listen to children and young people’s voices on World Children’s Day.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56</a:t>
            </a:fld>
            <a:endParaRPr lang="en-US"/>
          </a:p>
        </p:txBody>
      </p:sp>
    </p:spTree>
    <p:extLst>
      <p:ext uri="{BB962C8B-B14F-4D97-AF65-F5344CB8AC3E}">
        <p14:creationId xmlns:p14="http://schemas.microsoft.com/office/powerpoint/2010/main" val="40811529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part of UNICEF UK’s ongoing efforts to advocate for children’s rights in the UK, Youth Advisory Board members met with Children’s Minister David Johnston MP, to discuss their concerns for children in 2024.</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57</a:t>
            </a:fld>
            <a:endParaRPr lang="en-US"/>
          </a:p>
        </p:txBody>
      </p:sp>
    </p:spTree>
    <p:extLst>
      <p:ext uri="{BB962C8B-B14F-4D97-AF65-F5344CB8AC3E}">
        <p14:creationId xmlns:p14="http://schemas.microsoft.com/office/powerpoint/2010/main" val="18299108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Youth Advisory Board members from UNICEF UK travelled to the United Nations in Geneva in 2023 during the UNCRC Periodic Review Process, to share their views, alongside other young people, about how children’s rights were being protected and promoted in the UK.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58</a:t>
            </a:fld>
            <a:endParaRPr lang="en-US"/>
          </a:p>
        </p:txBody>
      </p:sp>
    </p:spTree>
    <p:extLst>
      <p:ext uri="{BB962C8B-B14F-4D97-AF65-F5344CB8AC3E}">
        <p14:creationId xmlns:p14="http://schemas.microsoft.com/office/powerpoint/2010/main" val="206709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41A8A-7FE1-D053-4529-11F9103EE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0BDF5-9850-DE4A-8E92-7A9B2C6DD5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DE43C5-EA4A-8D8A-1C1E-CE14A748E78C}"/>
              </a:ext>
            </a:extLst>
          </p:cNvPr>
          <p:cNvSpPr>
            <a:spLocks noGrp="1"/>
          </p:cNvSpPr>
          <p:nvPr>
            <p:ph type="body" idx="1"/>
          </p:nvPr>
        </p:nvSpPr>
        <p:spPr/>
        <p:txBody>
          <a:bodyPr/>
          <a:lstStyle/>
          <a:p>
            <a:pPr>
              <a:defRPr/>
            </a:pPr>
            <a:r>
              <a:rPr lang="en-GB" dirty="0">
                <a:solidFill>
                  <a:srgbClr val="474747"/>
                </a:solidFill>
                <a:highlight>
                  <a:srgbClr val="FFFFFF"/>
                </a:highlight>
              </a:rPr>
              <a:t>Complete the final quadrant in your rights poster from part 1.</a:t>
            </a:r>
            <a:endParaRPr lang="en-US" dirty="0"/>
          </a:p>
          <a:p>
            <a:pPr>
              <a:defRPr/>
            </a:pPr>
            <a:endParaRPr lang="en-GB">
              <a:solidFill>
                <a:srgbClr val="474747"/>
              </a:solidFill>
              <a:highlight>
                <a:srgbClr val="FFFFFF"/>
              </a:highlight>
            </a:endParaRPr>
          </a:p>
          <a:p>
            <a:pPr>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C1A025BF-EBB2-5B23-09B2-42264BE00C9C}"/>
              </a:ext>
            </a:extLst>
          </p:cNvPr>
          <p:cNvSpPr>
            <a:spLocks noGrp="1"/>
          </p:cNvSpPr>
          <p:nvPr>
            <p:ph type="sldNum" sz="quarter" idx="5"/>
          </p:nvPr>
        </p:nvSpPr>
        <p:spPr/>
        <p:txBody>
          <a:bodyPr/>
          <a:lstStyle/>
          <a:p>
            <a:fld id="{C3819B14-7EBD-AB43-AA13-2973AA734271}" type="slidenum">
              <a:rPr lang="en-US" smtClean="0"/>
              <a:t>5</a:t>
            </a:fld>
            <a:endParaRPr lang="en-US"/>
          </a:p>
        </p:txBody>
      </p:sp>
    </p:spTree>
    <p:extLst>
      <p:ext uri="{BB962C8B-B14F-4D97-AF65-F5344CB8AC3E}">
        <p14:creationId xmlns:p14="http://schemas.microsoft.com/office/powerpoint/2010/main" val="23103449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Chingford Primary School invited Sir Ian Duncan Smith MP to their school. They created a booklet about their experience of being a Rights Respecting School and highlighted their campaign about local traffic. Sir Ian Duncan Smith attended and spoke with the children and offered his support for their campaign.</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59</a:t>
            </a:fld>
            <a:endParaRPr lang="en-US"/>
          </a:p>
        </p:txBody>
      </p:sp>
    </p:spTree>
    <p:extLst>
      <p:ext uri="{BB962C8B-B14F-4D97-AF65-F5344CB8AC3E}">
        <p14:creationId xmlns:p14="http://schemas.microsoft.com/office/powerpoint/2010/main" val="19750689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b="1"/>
          </a:p>
        </p:txBody>
      </p:sp>
      <p:sp>
        <p:nvSpPr>
          <p:cNvPr id="4" name="Slide Number Placeholder 3"/>
          <p:cNvSpPr>
            <a:spLocks noGrp="1"/>
          </p:cNvSpPr>
          <p:nvPr>
            <p:ph type="sldNum" sz="quarter" idx="5"/>
          </p:nvPr>
        </p:nvSpPr>
        <p:spPr/>
        <p:txBody>
          <a:bodyPr/>
          <a:lstStyle/>
          <a:p>
            <a:fld id="{C3819B14-7EBD-AB43-AA13-2973AA734271}" type="slidenum">
              <a:rPr lang="en-US" smtClean="0"/>
              <a:t>64</a:t>
            </a:fld>
            <a:endParaRPr lang="en-US"/>
          </a:p>
        </p:txBody>
      </p:sp>
    </p:spTree>
    <p:extLst>
      <p:ext uri="{BB962C8B-B14F-4D97-AF65-F5344CB8AC3E}">
        <p14:creationId xmlns:p14="http://schemas.microsoft.com/office/powerpoint/2010/main" val="37691387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Invite the group to discuss and decide how they want to share what they've learned and produced and what they want to take forward into their campaigning actions.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65</a:t>
            </a:fld>
            <a:endParaRPr lang="en-US"/>
          </a:p>
        </p:txBody>
      </p:sp>
    </p:spTree>
    <p:extLst>
      <p:ext uri="{BB962C8B-B14F-4D97-AF65-F5344CB8AC3E}">
        <p14:creationId xmlns:p14="http://schemas.microsoft.com/office/powerpoint/2010/main" val="79216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E3432-A660-FFF2-6F3F-549174BE2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67F4E-AB68-8D63-C551-3A165F7298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46D2F8-7064-473C-F3F1-01B09510A832}"/>
              </a:ext>
            </a:extLst>
          </p:cNvPr>
          <p:cNvSpPr>
            <a:spLocks noGrp="1"/>
          </p:cNvSpPr>
          <p:nvPr>
            <p:ph type="body" idx="1"/>
          </p:nvPr>
        </p:nvSpPr>
        <p:spPr/>
        <p:txBody>
          <a:bodyPr/>
          <a:lstStyle/>
          <a:p>
            <a:pPr>
              <a:defRPr/>
            </a:pPr>
            <a:r>
              <a:rPr lang="en-GB">
                <a:solidFill>
                  <a:srgbClr val="474747"/>
                </a:solidFill>
                <a:highlight>
                  <a:srgbClr val="FFFFFF"/>
                </a:highlight>
              </a:rPr>
              <a:t>Correspondent: a journalist or reporter who gathers and shares information on a specialised subject or location.</a:t>
            </a:r>
            <a:endParaRPr lang="en-US"/>
          </a:p>
          <a:p>
            <a:pPr>
              <a:defRPr/>
            </a:pPr>
            <a:endParaRPr lang="en-GB">
              <a:solidFill>
                <a:srgbClr val="474747"/>
              </a:solidFill>
              <a:highlight>
                <a:srgbClr val="FFFFFF"/>
              </a:highlight>
            </a:endParaRPr>
          </a:p>
          <a:p>
            <a:pPr>
              <a:defRPr/>
            </a:pPr>
            <a:r>
              <a:rPr lang="en-GB">
                <a:solidFill>
                  <a:srgbClr val="474747"/>
                </a:solidFill>
                <a:highlight>
                  <a:srgbClr val="FFFFFF"/>
                </a:highlight>
              </a:rPr>
              <a:t>Advocate: a person who uses information to express their views, support or defend a cause, and protect rights</a:t>
            </a:r>
            <a:endParaRPr lang="en-GB"/>
          </a:p>
          <a:p>
            <a:pPr>
              <a:defRPr/>
            </a:pPr>
            <a:endParaRPr lang="en-GB">
              <a:solidFill>
                <a:srgbClr val="474747"/>
              </a:solidFill>
              <a:highlight>
                <a:srgbClr val="FFFFFF"/>
              </a:highlight>
            </a:endParaRPr>
          </a:p>
          <a:p>
            <a:pPr>
              <a:defRPr/>
            </a:pPr>
            <a:r>
              <a:rPr lang="en-GB">
                <a:solidFill>
                  <a:srgbClr val="474747"/>
                </a:solidFill>
                <a:highlight>
                  <a:srgbClr val="FFFFFF"/>
                </a:highlight>
              </a:rPr>
              <a:t>Investigator: a person who gathers and analyses information to uncover truths and does research to solve puzzles and better understand why and how things happen.</a:t>
            </a:r>
            <a:endParaRPr lang="en-GB"/>
          </a:p>
        </p:txBody>
      </p:sp>
      <p:sp>
        <p:nvSpPr>
          <p:cNvPr id="4" name="Slide Number Placeholder 3">
            <a:extLst>
              <a:ext uri="{FF2B5EF4-FFF2-40B4-BE49-F238E27FC236}">
                <a16:creationId xmlns:a16="http://schemas.microsoft.com/office/drawing/2014/main" id="{E5951A41-16C7-3C8E-87F0-617B3A5BA2C4}"/>
              </a:ext>
            </a:extLst>
          </p:cNvPr>
          <p:cNvSpPr>
            <a:spLocks noGrp="1"/>
          </p:cNvSpPr>
          <p:nvPr>
            <p:ph type="sldNum" sz="quarter" idx="5"/>
          </p:nvPr>
        </p:nvSpPr>
        <p:spPr/>
        <p:txBody>
          <a:bodyPr/>
          <a:lstStyle/>
          <a:p>
            <a:fld id="{C3819B14-7EBD-AB43-AA13-2973AA734271}" type="slidenum">
              <a:rPr lang="en-US" smtClean="0"/>
              <a:t>6</a:t>
            </a:fld>
            <a:endParaRPr lang="en-US"/>
          </a:p>
        </p:txBody>
      </p:sp>
    </p:spTree>
    <p:extLst>
      <p:ext uri="{BB962C8B-B14F-4D97-AF65-F5344CB8AC3E}">
        <p14:creationId xmlns:p14="http://schemas.microsoft.com/office/powerpoint/2010/main" val="2108101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757C8-E803-172A-E425-ABBF08CC3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E25A7-6702-6017-D7E8-EBAD6459C8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2EE072B-2499-BC75-AA7F-B19263BFA1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D20C9263-9AEE-3794-AFDE-ED9436FD156E}"/>
              </a:ext>
            </a:extLst>
          </p:cNvPr>
          <p:cNvSpPr>
            <a:spLocks noGrp="1"/>
          </p:cNvSpPr>
          <p:nvPr>
            <p:ph type="sldNum" sz="quarter" idx="5"/>
          </p:nvPr>
        </p:nvSpPr>
        <p:spPr/>
        <p:txBody>
          <a:bodyPr/>
          <a:lstStyle/>
          <a:p>
            <a:fld id="{C3819B14-7EBD-AB43-AA13-2973AA734271}" type="slidenum">
              <a:rPr lang="en-US" smtClean="0"/>
              <a:t>7</a:t>
            </a:fld>
            <a:endParaRPr lang="en-US"/>
          </a:p>
        </p:txBody>
      </p:sp>
    </p:spTree>
    <p:extLst>
      <p:ext uri="{BB962C8B-B14F-4D97-AF65-F5344CB8AC3E}">
        <p14:creationId xmlns:p14="http://schemas.microsoft.com/office/powerpoint/2010/main" val="3759568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BDB30-315A-E57B-23B6-12AAE526C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7ED09B-8734-0749-DB85-8A61C0F7E3F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D55466-47C4-4441-8284-0C1426846B57}"/>
              </a:ext>
            </a:extLst>
          </p:cNvPr>
          <p:cNvSpPr>
            <a:spLocks noGrp="1"/>
          </p:cNvSpPr>
          <p:nvPr>
            <p:ph type="body" idx="1"/>
          </p:nvPr>
        </p:nvSpPr>
        <p:spPr/>
        <p:txBody>
          <a:bodyPr/>
          <a:lstStyle/>
          <a:p>
            <a:pPr>
              <a:defRPr/>
            </a:pPr>
            <a:r>
              <a:rPr lang="en-GB">
                <a:solidFill>
                  <a:srgbClr val="474747"/>
                </a:solidFill>
                <a:highlight>
                  <a:srgbClr val="FFFFFF"/>
                </a:highlight>
              </a:rPr>
              <a:t>Throughout each of our </a:t>
            </a:r>
            <a:r>
              <a:rPr lang="en-GB" err="1">
                <a:solidFill>
                  <a:srgbClr val="474747"/>
                </a:solidFill>
                <a:highlight>
                  <a:srgbClr val="FFFFFF"/>
                </a:highlight>
              </a:rPr>
              <a:t>OutRight</a:t>
            </a:r>
            <a:r>
              <a:rPr lang="en-GB">
                <a:solidFill>
                  <a:srgbClr val="474747"/>
                </a:solidFill>
                <a:highlight>
                  <a:srgbClr val="FFFFFF"/>
                </a:highlight>
              </a:rPr>
              <a:t> activities, each of us will capture our learnings and our questions we want to explore further in our own Advocate’s Journal. </a:t>
            </a:r>
            <a:endParaRPr lang="en-US"/>
          </a:p>
          <a:p>
            <a:pPr marL="0" marR="0" lvl="0" indent="0" algn="l" defTabSz="914400">
              <a:lnSpc>
                <a:spcPct val="100000"/>
              </a:lnSpc>
              <a:spcBef>
                <a:spcPts val="0"/>
              </a:spcBef>
              <a:spcAft>
                <a:spcPts val="0"/>
              </a:spcAft>
              <a:buClrTx/>
              <a:buSzTx/>
              <a:buFontTx/>
              <a:buNone/>
              <a:tabLst/>
              <a:defRPr/>
            </a:pPr>
            <a:endParaRPr lang="en-GB">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71669C2A-9661-95F2-8048-A1CF81334CEF}"/>
              </a:ext>
            </a:extLst>
          </p:cNvPr>
          <p:cNvSpPr>
            <a:spLocks noGrp="1"/>
          </p:cNvSpPr>
          <p:nvPr>
            <p:ph type="sldNum" sz="quarter" idx="5"/>
          </p:nvPr>
        </p:nvSpPr>
        <p:spPr/>
        <p:txBody>
          <a:bodyPr/>
          <a:lstStyle/>
          <a:p>
            <a:fld id="{C3819B14-7EBD-AB43-AA13-2973AA734271}" type="slidenum">
              <a:rPr lang="en-US" smtClean="0"/>
              <a:t>9</a:t>
            </a:fld>
            <a:endParaRPr lang="en-US"/>
          </a:p>
        </p:txBody>
      </p:sp>
    </p:spTree>
    <p:extLst>
      <p:ext uri="{BB962C8B-B14F-4D97-AF65-F5344CB8AC3E}">
        <p14:creationId xmlns:p14="http://schemas.microsoft.com/office/powerpoint/2010/main" val="1823958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F254E-30F0-92F9-4AD3-7F63719F6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7F3C9-9C48-AAD7-3BE7-90FBBCF401C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1B8FE23-D477-B588-289B-8DD4B143BE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1C2D73-DB9C-5565-D722-26E17F0BB473}"/>
              </a:ext>
            </a:extLst>
          </p:cNvPr>
          <p:cNvSpPr>
            <a:spLocks noGrp="1"/>
          </p:cNvSpPr>
          <p:nvPr>
            <p:ph type="sldNum" sz="quarter" idx="5"/>
          </p:nvPr>
        </p:nvSpPr>
        <p:spPr/>
        <p:txBody>
          <a:bodyPr/>
          <a:lstStyle/>
          <a:p>
            <a:fld id="{C3819B14-7EBD-AB43-AA13-2973AA734271}" type="slidenum">
              <a:rPr lang="en-US" smtClean="0"/>
              <a:t>11</a:t>
            </a:fld>
            <a:endParaRPr lang="en-US"/>
          </a:p>
        </p:txBody>
      </p:sp>
    </p:spTree>
    <p:extLst>
      <p:ext uri="{BB962C8B-B14F-4D97-AF65-F5344CB8AC3E}">
        <p14:creationId xmlns:p14="http://schemas.microsoft.com/office/powerpoint/2010/main" val="3894442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2137988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6162373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lgn="ctr">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14659078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82FC84-E6A0-4B18-21B3-F2C30D137D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31EFB5E2-3C14-68AF-3CB7-D4196A37B07A}"/>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21370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9FFB7740-302E-4E03-63BA-ABC754DF963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60593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5F3E893-8CC6-B568-BE07-C8F8B25761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5AD9C9C-B0E8-2E0F-2B9D-7B17F780A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9F092D1A-3C9A-110C-6788-4B8987C12844}"/>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415358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45F8DE07-C264-1F13-8F22-539471573E1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34210599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814C099-409B-D3E3-330E-3B7CD143771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1831473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Image-horizontal +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itle 1">
            <a:extLst>
              <a:ext uri="{FF2B5EF4-FFF2-40B4-BE49-F238E27FC236}">
                <a16:creationId xmlns:a16="http://schemas.microsoft.com/office/drawing/2014/main" id="{E9B78D49-94AB-2C9C-0DFE-EE455DCC4198}"/>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5020FEC5-01A9-5696-8300-A8948990CEE4}"/>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9" name="Text Placeholder 3">
            <a:extLst>
              <a:ext uri="{FF2B5EF4-FFF2-40B4-BE49-F238E27FC236}">
                <a16:creationId xmlns:a16="http://schemas.microsoft.com/office/drawing/2014/main" id="{96178D53-FDB6-BCCB-73AE-D47A5320A3F8}"/>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5889689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Text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8E8552F-7221-0985-C54F-0944E2266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B88362D9-67B0-7233-5DC8-DF3EE7645ABF}"/>
              </a:ext>
            </a:extLst>
          </p:cNvPr>
          <p:cNvSpPr>
            <a:spLocks noGrp="1"/>
          </p:cNvSpPr>
          <p:nvPr>
            <p:ph type="sldNum" sz="quarter" idx="12"/>
          </p:nvPr>
        </p:nvSpPr>
        <p:spPr>
          <a:xfrm>
            <a:off x="10946920" y="6356350"/>
            <a:ext cx="406879" cy="365125"/>
          </a:xfrm>
          <a:prstGeom prst="rect">
            <a:avLst/>
          </a:prstGeom>
        </p:spPr>
        <p:txBody>
          <a:bodyPr/>
          <a:lstStyle/>
          <a:p>
            <a:fld id="{BB52F340-704D-2E45-8689-48336A1F9803}" type="slidenum">
              <a:rPr lang="en-US" smtClean="0"/>
              <a:t>‹#›</a:t>
            </a:fld>
            <a:endParaRPr lang="en-US"/>
          </a:p>
        </p:txBody>
      </p:sp>
      <p:sp>
        <p:nvSpPr>
          <p:cNvPr id="5" name="Slide Number Placeholder 5">
            <a:extLst>
              <a:ext uri="{FF2B5EF4-FFF2-40B4-BE49-F238E27FC236}">
                <a16:creationId xmlns:a16="http://schemas.microsoft.com/office/drawing/2014/main" id="{EE0738F9-26C0-1BE5-9D51-E8270421744D}"/>
              </a:ext>
            </a:extLst>
          </p:cNvPr>
          <p:cNvSpPr txBox="1">
            <a:spLocks/>
          </p:cNvSpPr>
          <p:nvPr userDrawn="1"/>
        </p:nvSpPr>
        <p:spPr>
          <a:xfrm>
            <a:off x="6731668" y="6356350"/>
            <a:ext cx="462213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5142960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ext +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13A36BB-CB3D-F369-A399-845C608D77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8" name="Picture Placeholder 2">
            <a:extLst>
              <a:ext uri="{FF2B5EF4-FFF2-40B4-BE49-F238E27FC236}">
                <a16:creationId xmlns:a16="http://schemas.microsoft.com/office/drawing/2014/main" id="{FEE3479A-E583-BCF1-450F-671E4FA2DC9D}"/>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 Placeholder 3">
            <a:extLst>
              <a:ext uri="{FF2B5EF4-FFF2-40B4-BE49-F238E27FC236}">
                <a16:creationId xmlns:a16="http://schemas.microsoft.com/office/drawing/2014/main" id="{2AFBD718-6C62-56F2-BBE4-8F22A286C5B4}"/>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2" name="Slide Number Placeholder 5">
            <a:extLst>
              <a:ext uri="{FF2B5EF4-FFF2-40B4-BE49-F238E27FC236}">
                <a16:creationId xmlns:a16="http://schemas.microsoft.com/office/drawing/2014/main" id="{F1D65A2E-5357-5EB0-1923-B5F8EDA51B81}"/>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393687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59"/>
            <a:ext cx="7331075" cy="4080827"/>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96882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9745753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Long-form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969030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42E2D5-EB32-C6F9-A396-7105CDBEFDAD}"/>
              </a:ext>
            </a:extLst>
          </p:cNvPr>
          <p:cNvSpPr/>
          <p:nvPr userDrawn="1"/>
        </p:nvSpPr>
        <p:spPr>
          <a:xfrm>
            <a:off x="8797389"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00B307-40CE-F189-3C56-FBA021AF7235}"/>
              </a:ext>
            </a:extLst>
          </p:cNvPr>
          <p:cNvSpPr/>
          <p:nvPr userDrawn="1"/>
        </p:nvSpPr>
        <p:spPr>
          <a:xfrm>
            <a:off x="6144326"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2615004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531"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72481E3D-751E-0B2E-365A-CBD27F5DC4FC}"/>
              </a:ext>
            </a:extLst>
          </p:cNvPr>
          <p:cNvSpPr/>
          <p:nvPr userDrawn="1"/>
        </p:nvSpPr>
        <p:spPr>
          <a:xfrm>
            <a:off x="7870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FBEE18D6-1D84-8BC5-1E64-1CB41F8587C1}"/>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6" name="Oval 5">
            <a:extLst>
              <a:ext uri="{FF2B5EF4-FFF2-40B4-BE49-F238E27FC236}">
                <a16:creationId xmlns:a16="http://schemas.microsoft.com/office/drawing/2014/main" id="{1269A237-2A6F-620A-955C-1FE18B7E6A73}"/>
              </a:ext>
            </a:extLst>
          </p:cNvPr>
          <p:cNvSpPr/>
          <p:nvPr userDrawn="1"/>
        </p:nvSpPr>
        <p:spPr>
          <a:xfrm>
            <a:off x="3001531"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4">
            <a:extLst>
              <a:ext uri="{FF2B5EF4-FFF2-40B4-BE49-F238E27FC236}">
                <a16:creationId xmlns:a16="http://schemas.microsoft.com/office/drawing/2014/main" id="{FE2FE9B5-8FCF-64DF-FABA-313C76EB0F36}"/>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8" name="Oval 7">
            <a:extLst>
              <a:ext uri="{FF2B5EF4-FFF2-40B4-BE49-F238E27FC236}">
                <a16:creationId xmlns:a16="http://schemas.microsoft.com/office/drawing/2014/main" id="{EF44DF45-9AD9-A19B-AEB3-DF4197941B9D}"/>
              </a:ext>
            </a:extLst>
          </p:cNvPr>
          <p:cNvSpPr/>
          <p:nvPr userDrawn="1"/>
        </p:nvSpPr>
        <p:spPr>
          <a:xfrm>
            <a:off x="51304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4">
            <a:extLst>
              <a:ext uri="{FF2B5EF4-FFF2-40B4-BE49-F238E27FC236}">
                <a16:creationId xmlns:a16="http://schemas.microsoft.com/office/drawing/2014/main" id="{275B8DEF-7266-0E71-AF1B-861B5CBB7B51}"/>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0" name="Oval 9">
            <a:extLst>
              <a:ext uri="{FF2B5EF4-FFF2-40B4-BE49-F238E27FC236}">
                <a16:creationId xmlns:a16="http://schemas.microsoft.com/office/drawing/2014/main" id="{88047952-810D-BCA1-26B2-A5F5EE44541F}"/>
              </a:ext>
            </a:extLst>
          </p:cNvPr>
          <p:cNvSpPr/>
          <p:nvPr userDrawn="1"/>
        </p:nvSpPr>
        <p:spPr>
          <a:xfrm>
            <a:off x="7362168"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0B092F7F-9437-24DF-1E29-CD0799478C81}"/>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7" name="Oval 16">
            <a:extLst>
              <a:ext uri="{FF2B5EF4-FFF2-40B4-BE49-F238E27FC236}">
                <a16:creationId xmlns:a16="http://schemas.microsoft.com/office/drawing/2014/main" id="{D09176D0-DF79-3503-36D4-9FC38554555C}"/>
              </a:ext>
            </a:extLst>
          </p:cNvPr>
          <p:cNvSpPr/>
          <p:nvPr userDrawn="1"/>
        </p:nvSpPr>
        <p:spPr>
          <a:xfrm>
            <a:off x="9545372"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a16="http://schemas.microsoft.com/office/drawing/2014/main" id="{13CC26EA-5829-6659-FB3D-EE9C0FDC1A99}"/>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769645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465727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661609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384831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515408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870183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306622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p:nvPr userDrawn="1"/>
        </p:nvCxnSpPr>
        <p:spPr>
          <a:xfrm flipV="1">
            <a:off x="3336437"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3CD652-B39E-0812-0C71-A428C3514055}"/>
              </a:ext>
            </a:extLst>
          </p:cNvPr>
          <p:cNvCxnSpPr>
            <a:cxnSpLocks/>
          </p:cNvCxnSpPr>
          <p:nvPr userDrawn="1"/>
        </p:nvCxnSpPr>
        <p:spPr>
          <a:xfrm flipV="1">
            <a:off x="6096000"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855564"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6160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40629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accent1"/>
          </a:solidFill>
        </p:spPr>
        <p:txBody>
          <a:bodyPr wrap="none" lIns="180000" tIns="251999" rIns="180000" bIns="180000">
            <a:noAutofit/>
          </a:bodyPr>
          <a:lstStyle>
            <a:lvl1pPr>
              <a:defRPr sz="4800">
                <a:solidFill>
                  <a:schemeClr val="tx1"/>
                </a:solidFill>
              </a:defRPr>
            </a:lvl1pPr>
          </a:lstStyle>
          <a:p>
            <a:r>
              <a:rPr lang="en-US"/>
              <a:t>Presentation title here</a:t>
            </a:r>
          </a:p>
        </p:txBody>
      </p:sp>
    </p:spTree>
    <p:extLst>
      <p:ext uri="{BB962C8B-B14F-4D97-AF65-F5344CB8AC3E}">
        <p14:creationId xmlns:p14="http://schemas.microsoft.com/office/powerpoint/2010/main" val="1696581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743389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Tree>
    <p:extLst>
      <p:ext uri="{BB962C8B-B14F-4D97-AF65-F5344CB8AC3E}">
        <p14:creationId xmlns:p14="http://schemas.microsoft.com/office/powerpoint/2010/main" val="4019161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3725568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5" name="Title 1">
            <a:extLst>
              <a:ext uri="{FF2B5EF4-FFF2-40B4-BE49-F238E27FC236}">
                <a16:creationId xmlns:a16="http://schemas.microsoft.com/office/drawing/2014/main" id="{49A3AA54-CC7C-B8C9-78A6-B0AB8F83FCB5}"/>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8813751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25007991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solidFill>
                  <a:schemeClr val="accent1"/>
                </a:solidFill>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31526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accent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2043408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39321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icture + Text -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6" name="Text Placeholder 3">
            <a:extLst>
              <a:ext uri="{FF2B5EF4-FFF2-40B4-BE49-F238E27FC236}">
                <a16:creationId xmlns:a16="http://schemas.microsoft.com/office/drawing/2014/main" id="{53F930F4-CB47-9ECD-CD6E-518625F05361}"/>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08266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sentation - 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20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925456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14466275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82FC84-E6A0-4B18-21B3-F2C30D137D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E2AEC272-8C97-8F36-4B0D-C0FC2D97CEF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67644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45343176-C7AF-D095-8757-684C7FF8C6C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05120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2" spcCol="72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817567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ongform - 3 collu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3" spcCol="36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599801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0D81D9D7-0D08-F9C9-1AA5-BEA10105B76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24216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03491-5D32-BBBF-5D4E-127344E3112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31378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59"/>
            <a:ext cx="7331075" cy="4080828"/>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2077606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ongform-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2205967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ng-form - secti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18602548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085"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1D9C402B-3032-E591-E5F7-D401124BF9A1}"/>
              </a:ext>
            </a:extLst>
          </p:cNvPr>
          <p:cNvSpPr/>
          <p:nvPr userDrawn="1"/>
        </p:nvSpPr>
        <p:spPr>
          <a:xfrm>
            <a:off x="7870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7931B064-92D5-21F7-E6C8-8CCA217A0393}"/>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7" name="Oval 6">
            <a:extLst>
              <a:ext uri="{FF2B5EF4-FFF2-40B4-BE49-F238E27FC236}">
                <a16:creationId xmlns:a16="http://schemas.microsoft.com/office/drawing/2014/main" id="{7FAB3306-97F8-3E80-5A0F-5FA948CDA839}"/>
              </a:ext>
            </a:extLst>
          </p:cNvPr>
          <p:cNvSpPr/>
          <p:nvPr userDrawn="1"/>
        </p:nvSpPr>
        <p:spPr>
          <a:xfrm>
            <a:off x="3001531"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4">
            <a:extLst>
              <a:ext uri="{FF2B5EF4-FFF2-40B4-BE49-F238E27FC236}">
                <a16:creationId xmlns:a16="http://schemas.microsoft.com/office/drawing/2014/main" id="{9E28EED1-7808-BF71-630B-71C16BCEB8CD}"/>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9" name="Oval 8">
            <a:extLst>
              <a:ext uri="{FF2B5EF4-FFF2-40B4-BE49-F238E27FC236}">
                <a16:creationId xmlns:a16="http://schemas.microsoft.com/office/drawing/2014/main" id="{29A2592D-F521-F216-3ADA-3DA85A44A1C3}"/>
              </a:ext>
            </a:extLst>
          </p:cNvPr>
          <p:cNvSpPr/>
          <p:nvPr userDrawn="1"/>
        </p:nvSpPr>
        <p:spPr>
          <a:xfrm>
            <a:off x="51304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4">
            <a:extLst>
              <a:ext uri="{FF2B5EF4-FFF2-40B4-BE49-F238E27FC236}">
                <a16:creationId xmlns:a16="http://schemas.microsoft.com/office/drawing/2014/main" id="{8A1215F8-BFA6-6FC2-CB35-70AE978346F1}"/>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5" name="Oval 14">
            <a:extLst>
              <a:ext uri="{FF2B5EF4-FFF2-40B4-BE49-F238E27FC236}">
                <a16:creationId xmlns:a16="http://schemas.microsoft.com/office/drawing/2014/main" id="{30C7F748-C9FF-0480-A706-039BFEE1D7E7}"/>
              </a:ext>
            </a:extLst>
          </p:cNvPr>
          <p:cNvSpPr/>
          <p:nvPr userDrawn="1"/>
        </p:nvSpPr>
        <p:spPr>
          <a:xfrm>
            <a:off x="7362168"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4">
            <a:extLst>
              <a:ext uri="{FF2B5EF4-FFF2-40B4-BE49-F238E27FC236}">
                <a16:creationId xmlns:a16="http://schemas.microsoft.com/office/drawing/2014/main" id="{1B426451-9C02-DA1C-2A0C-191F4C1D8E89}"/>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9" name="Oval 18">
            <a:extLst>
              <a:ext uri="{FF2B5EF4-FFF2-40B4-BE49-F238E27FC236}">
                <a16:creationId xmlns:a16="http://schemas.microsoft.com/office/drawing/2014/main" id="{E237114B-23C7-6E25-2B35-231692198D35}"/>
              </a:ext>
            </a:extLst>
          </p:cNvPr>
          <p:cNvSpPr/>
          <p:nvPr userDrawn="1"/>
        </p:nvSpPr>
        <p:spPr>
          <a:xfrm>
            <a:off x="9545372"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3928C477-1DC8-6961-15C0-FCBBB6DD4119}"/>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208614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3F830FF1-18C3-7CEB-C2D0-01F77F201FB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129853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7112226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oxing 3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4130098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oxing 2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787473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47364" y="4885101"/>
            <a:ext cx="8697358" cy="1325563"/>
          </a:xfrm>
        </p:spPr>
        <p:txBody>
          <a:bodyPr>
            <a:noAutofit/>
          </a:bodyPr>
          <a:lstStyle>
            <a:lvl1pPr>
              <a:defRPr sz="4800"/>
            </a:lvl1pPr>
          </a:lstStyle>
          <a:p>
            <a:r>
              <a:rPr lang="en-US"/>
              <a:t>Thank you</a:t>
            </a:r>
          </a:p>
        </p:txBody>
      </p:sp>
    </p:spTree>
    <p:extLst>
      <p:ext uri="{BB962C8B-B14F-4D97-AF65-F5344CB8AC3E}">
        <p14:creationId xmlns:p14="http://schemas.microsoft.com/office/powerpoint/2010/main" val="9878233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ver-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1" name="Title Placeholder 1">
            <a:extLst>
              <a:ext uri="{FF2B5EF4-FFF2-40B4-BE49-F238E27FC236}">
                <a16:creationId xmlns:a16="http://schemas.microsoft.com/office/drawing/2014/main" id="{085DAF79-8947-04A1-A161-2F3735672067}"/>
              </a:ext>
            </a:extLst>
          </p:cNvPr>
          <p:cNvSpPr txBox="1">
            <a:spLocks/>
          </p:cNvSpPr>
          <p:nvPr userDrawn="1"/>
        </p:nvSpPr>
        <p:spPr>
          <a:xfrm>
            <a:off x="691969" y="858724"/>
            <a:ext cx="4604860" cy="12830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a:t>Presentation title here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Tree>
    <p:extLst>
      <p:ext uri="{BB962C8B-B14F-4D97-AF65-F5344CB8AC3E}">
        <p14:creationId xmlns:p14="http://schemas.microsoft.com/office/powerpoint/2010/main" val="3575758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20809927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accent1"/>
          </a:solidFill>
        </p:spPr>
        <p:txBody>
          <a:bodyPr wrap="none" lIns="180000" tIns="251999" rIns="180000" bIns="180000">
            <a:noAutofit/>
          </a:bodyPr>
          <a:lstStyle>
            <a:lvl1pPr>
              <a:defRPr sz="4800">
                <a:solidFill>
                  <a:schemeClr val="tx1"/>
                </a:solidFill>
              </a:defRPr>
            </a:lvl1pPr>
          </a:lstStyle>
          <a:p>
            <a:r>
              <a:rPr lang="en-US"/>
              <a:t>Presentation title here</a:t>
            </a:r>
          </a:p>
        </p:txBody>
      </p:sp>
    </p:spTree>
    <p:extLst>
      <p:ext uri="{BB962C8B-B14F-4D97-AF65-F5344CB8AC3E}">
        <p14:creationId xmlns:p14="http://schemas.microsoft.com/office/powerpoint/2010/main" val="26460952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99F07874-8D4F-AEDF-C3E5-C478F89ED404}"/>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655247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Slide Number Placeholder 5">
            <a:extLst>
              <a:ext uri="{FF2B5EF4-FFF2-40B4-BE49-F238E27FC236}">
                <a16:creationId xmlns:a16="http://schemas.microsoft.com/office/drawing/2014/main" id="{31715A1C-3940-6F8B-0039-5DF1CAABA06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8043999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3164027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332A8C2A-B683-390C-CF80-A64A9FA9D4A6}"/>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5464681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icture + Tex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2B16585-A08C-FB14-19C1-E70C10866E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13" name="Picture Placeholder 2">
            <a:extLst>
              <a:ext uri="{FF2B5EF4-FFF2-40B4-BE49-F238E27FC236}">
                <a16:creationId xmlns:a16="http://schemas.microsoft.com/office/drawing/2014/main" id="{40C6DD67-285D-650B-BC70-3435542B987D}"/>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Text Placeholder 3">
            <a:extLst>
              <a:ext uri="{FF2B5EF4-FFF2-40B4-BE49-F238E27FC236}">
                <a16:creationId xmlns:a16="http://schemas.microsoft.com/office/drawing/2014/main" id="{9F8449FF-8D87-6A3D-DCFF-A12F67578166}"/>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7" name="Slide Number Placeholder 5">
            <a:extLst>
              <a:ext uri="{FF2B5EF4-FFF2-40B4-BE49-F238E27FC236}">
                <a16:creationId xmlns:a16="http://schemas.microsoft.com/office/drawing/2014/main" id="{5F2D2780-B08D-56FB-EF53-E8D9C45F638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4958651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B8F0D851-AF0B-4380-07AC-753A81D5D25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61371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721497"/>
            <a:ext cx="10515600" cy="554759"/>
          </a:xfrm>
        </p:spPr>
        <p:txBody>
          <a:bodyPr/>
          <a:lstStyle>
            <a:lvl1pPr marL="0" indent="0">
              <a:buNone/>
              <a:defRPr/>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556881"/>
            <a:ext cx="10515600" cy="3367666"/>
          </a:xfrm>
        </p:spPr>
        <p:txBody>
          <a:bodyPr>
            <a:normAutofit/>
          </a:bodyPr>
          <a:lstStyle>
            <a:lvl1pPr marL="0" indent="0">
              <a:buNone/>
              <a:defRPr sz="2000"/>
            </a:lvl1pPr>
          </a:lstStyle>
          <a:p>
            <a:pPr lvl="0"/>
            <a:r>
              <a:rPr lang="en-GB"/>
              <a:t>Body copy</a:t>
            </a:r>
            <a:endParaRPr lang="en-US"/>
          </a:p>
        </p:txBody>
      </p:sp>
      <p:sp>
        <p:nvSpPr>
          <p:cNvPr id="9" name="Slide Number Placeholder 5">
            <a:extLst>
              <a:ext uri="{FF2B5EF4-FFF2-40B4-BE49-F238E27FC236}">
                <a16:creationId xmlns:a16="http://schemas.microsoft.com/office/drawing/2014/main" id="{63F6EEC6-0E2E-3106-BCF1-DBED5FEBB99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878673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506773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Tree>
    <p:extLst>
      <p:ext uri="{BB962C8B-B14F-4D97-AF65-F5344CB8AC3E}">
        <p14:creationId xmlns:p14="http://schemas.microsoft.com/office/powerpoint/2010/main" val="8611988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2"/>
                </a:solidFill>
              </a:defRPr>
            </a:lvl1pPr>
          </a:lstStyle>
          <a:p>
            <a:pPr lvl="0"/>
            <a:r>
              <a:rPr lang="en-US"/>
              <a:t>Body text</a:t>
            </a:r>
          </a:p>
        </p:txBody>
      </p:sp>
    </p:spTree>
    <p:extLst>
      <p:ext uri="{BB962C8B-B14F-4D97-AF65-F5344CB8AC3E}">
        <p14:creationId xmlns:p14="http://schemas.microsoft.com/office/powerpoint/2010/main" val="21416937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3485367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Tree>
    <p:extLst>
      <p:ext uri="{BB962C8B-B14F-4D97-AF65-F5344CB8AC3E}">
        <p14:creationId xmlns:p14="http://schemas.microsoft.com/office/powerpoint/2010/main" val="15219061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tx1"/>
                </a:solidFill>
              </a:defRPr>
            </a:lvl1pPr>
          </a:lstStyle>
          <a:p>
            <a:pPr lvl="0"/>
            <a:r>
              <a:rPr lang="en-US"/>
              <a:t>Body text</a:t>
            </a:r>
          </a:p>
        </p:txBody>
      </p:sp>
    </p:spTree>
    <p:extLst>
      <p:ext uri="{BB962C8B-B14F-4D97-AF65-F5344CB8AC3E}">
        <p14:creationId xmlns:p14="http://schemas.microsoft.com/office/powerpoint/2010/main" val="22416808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p:nvPr userDrawn="1"/>
        </p:nvCxnSpPr>
        <p:spPr>
          <a:xfrm flipV="1">
            <a:off x="3336437"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3CD652-B39E-0812-0C71-A428C3514055}"/>
              </a:ext>
            </a:extLst>
          </p:cNvPr>
          <p:cNvCxnSpPr>
            <a:cxnSpLocks/>
          </p:cNvCxnSpPr>
          <p:nvPr userDrawn="1"/>
        </p:nvCxnSpPr>
        <p:spPr>
          <a:xfrm flipV="1">
            <a:off x="6096000"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855564"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1471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0FCD047-FB84-EE19-CC72-2770054289D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5117066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289183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s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9378411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3" name="Title 1">
            <a:extLst>
              <a:ext uri="{FF2B5EF4-FFF2-40B4-BE49-F238E27FC236}">
                <a16:creationId xmlns:a16="http://schemas.microsoft.com/office/drawing/2014/main" id="{1B6C662E-BAA9-B086-C17C-E0693CFAD95B}"/>
              </a:ext>
            </a:extLst>
          </p:cNvPr>
          <p:cNvSpPr>
            <a:spLocks noGrp="1"/>
          </p:cNvSpPr>
          <p:nvPr>
            <p:ph type="title"/>
          </p:nvPr>
        </p:nvSpPr>
        <p:spPr>
          <a:xfrm>
            <a:off x="3796436" y="2720434"/>
            <a:ext cx="7557363" cy="1722654"/>
          </a:xfrm>
        </p:spPr>
        <p:txBody>
          <a:bodyPr>
            <a:noAutofit/>
          </a:bodyPr>
          <a:lstStyle>
            <a:lvl1pPr>
              <a:defRPr sz="60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5284523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3" name="Title 1">
            <a:extLst>
              <a:ext uri="{FF2B5EF4-FFF2-40B4-BE49-F238E27FC236}">
                <a16:creationId xmlns:a16="http://schemas.microsoft.com/office/drawing/2014/main" id="{1B0C09E3-4326-8B6B-4FDA-2D87991AB3A7}"/>
              </a:ext>
            </a:extLst>
          </p:cNvPr>
          <p:cNvSpPr>
            <a:spLocks noGrp="1"/>
          </p:cNvSpPr>
          <p:nvPr>
            <p:ph type="title"/>
          </p:nvPr>
        </p:nvSpPr>
        <p:spPr>
          <a:xfrm>
            <a:off x="3796436" y="2720434"/>
            <a:ext cx="7557363" cy="1722654"/>
          </a:xfrm>
        </p:spPr>
        <p:txBody>
          <a:bodyPr>
            <a:noAutofit/>
          </a:bodyPr>
          <a:lstStyle>
            <a:lvl1pPr>
              <a:defRPr sz="60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40281580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40572261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5549235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solidFill>
                  <a:schemeClr val="accent1"/>
                </a:solidFill>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2" name="Slide Number Placeholder 5">
            <a:extLst>
              <a:ext uri="{FF2B5EF4-FFF2-40B4-BE49-F238E27FC236}">
                <a16:creationId xmlns:a16="http://schemas.microsoft.com/office/drawing/2014/main" id="{11BAFD6F-B40A-179F-5397-271B0A9B85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5057698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accent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37840518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E5C93D61-E0F7-B4AC-B613-04781C31E8D4}"/>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575072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5F3E893-8CC6-B568-BE07-C8F8B25761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5AD9C9C-B0E8-2E0F-2B9D-7B17F780A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8166AE24-8371-1746-1E3A-B724B0940686}"/>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628413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18309067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CDC1CB06-02B1-0A1D-53E5-87844B6116C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8532569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783C396-C0A4-BB14-3A18-EEF3B902C4DC}"/>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909409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Tx" preserve="1">
  <p:cSld name="Text with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8E8552F-7221-0985-C54F-0944E2266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E44369F8-0BA6-2F5D-6C26-83E4D3666C11}"/>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9733504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Image-horiztontal +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itle 1">
            <a:extLst>
              <a:ext uri="{FF2B5EF4-FFF2-40B4-BE49-F238E27FC236}">
                <a16:creationId xmlns:a16="http://schemas.microsoft.com/office/drawing/2014/main" id="{9FF936B2-01A2-CF3D-9FB7-458A627DC1F0}"/>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50E37131-04FD-096B-9115-505A57F2B0DA}"/>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9" name="Text Placeholder 3">
            <a:extLst>
              <a:ext uri="{FF2B5EF4-FFF2-40B4-BE49-F238E27FC236}">
                <a16:creationId xmlns:a16="http://schemas.microsoft.com/office/drawing/2014/main" id="{D577FC23-44C7-4AF8-B6BE-4AAF6E53AB99}"/>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2978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60"/>
            <a:ext cx="7331075" cy="4080828"/>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7595470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ong-form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30227301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42E2D5-EB32-C6F9-A396-7105CDBEFDAD}"/>
              </a:ext>
            </a:extLst>
          </p:cNvPr>
          <p:cNvSpPr/>
          <p:nvPr userDrawn="1"/>
        </p:nvSpPr>
        <p:spPr>
          <a:xfrm>
            <a:off x="8797389" y="2217217"/>
            <a:ext cx="2556410" cy="34633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00B307-40CE-F189-3C56-FBA021AF7235}"/>
              </a:ext>
            </a:extLst>
          </p:cNvPr>
          <p:cNvSpPr/>
          <p:nvPr userDrawn="1"/>
        </p:nvSpPr>
        <p:spPr>
          <a:xfrm>
            <a:off x="6144326" y="2217217"/>
            <a:ext cx="2556410"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2227049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085"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59E8CEC9-414A-E1BC-FC4A-F1ACB8645A0E}"/>
              </a:ext>
            </a:extLst>
          </p:cNvPr>
          <p:cNvSpPr/>
          <p:nvPr userDrawn="1"/>
        </p:nvSpPr>
        <p:spPr>
          <a:xfrm>
            <a:off x="7870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5F51360D-3574-FB91-4963-9BCFB578F933}"/>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7" name="Oval 6">
            <a:extLst>
              <a:ext uri="{FF2B5EF4-FFF2-40B4-BE49-F238E27FC236}">
                <a16:creationId xmlns:a16="http://schemas.microsoft.com/office/drawing/2014/main" id="{155071C8-03A0-D24F-7DEC-240F2DDB1E61}"/>
              </a:ext>
            </a:extLst>
          </p:cNvPr>
          <p:cNvSpPr/>
          <p:nvPr userDrawn="1"/>
        </p:nvSpPr>
        <p:spPr>
          <a:xfrm>
            <a:off x="3001531"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4">
            <a:extLst>
              <a:ext uri="{FF2B5EF4-FFF2-40B4-BE49-F238E27FC236}">
                <a16:creationId xmlns:a16="http://schemas.microsoft.com/office/drawing/2014/main" id="{8D013C2A-7D7F-E11C-D520-996216E62618}"/>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9" name="Oval 8">
            <a:extLst>
              <a:ext uri="{FF2B5EF4-FFF2-40B4-BE49-F238E27FC236}">
                <a16:creationId xmlns:a16="http://schemas.microsoft.com/office/drawing/2014/main" id="{96BDB8EA-71E5-46C7-AEFA-4A1F68B321A5}"/>
              </a:ext>
            </a:extLst>
          </p:cNvPr>
          <p:cNvSpPr/>
          <p:nvPr userDrawn="1"/>
        </p:nvSpPr>
        <p:spPr>
          <a:xfrm>
            <a:off x="51304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4">
            <a:extLst>
              <a:ext uri="{FF2B5EF4-FFF2-40B4-BE49-F238E27FC236}">
                <a16:creationId xmlns:a16="http://schemas.microsoft.com/office/drawing/2014/main" id="{E95D6755-7C29-D579-8706-7F2ABB0E92AF}"/>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5" name="Oval 14">
            <a:extLst>
              <a:ext uri="{FF2B5EF4-FFF2-40B4-BE49-F238E27FC236}">
                <a16:creationId xmlns:a16="http://schemas.microsoft.com/office/drawing/2014/main" id="{52B85156-3AE8-183E-63C9-760CC62B8D31}"/>
              </a:ext>
            </a:extLst>
          </p:cNvPr>
          <p:cNvSpPr/>
          <p:nvPr userDrawn="1"/>
        </p:nvSpPr>
        <p:spPr>
          <a:xfrm>
            <a:off x="7362168"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4">
            <a:extLst>
              <a:ext uri="{FF2B5EF4-FFF2-40B4-BE49-F238E27FC236}">
                <a16:creationId xmlns:a16="http://schemas.microsoft.com/office/drawing/2014/main" id="{EA7FAD94-FF14-F002-E7FE-5F2B784BD2F5}"/>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9" name="Oval 18">
            <a:extLst>
              <a:ext uri="{FF2B5EF4-FFF2-40B4-BE49-F238E27FC236}">
                <a16:creationId xmlns:a16="http://schemas.microsoft.com/office/drawing/2014/main" id="{344D1D1D-DB55-6E3C-C8A3-9EFD1EE10787}"/>
              </a:ext>
            </a:extLst>
          </p:cNvPr>
          <p:cNvSpPr/>
          <p:nvPr userDrawn="1"/>
        </p:nvSpPr>
        <p:spPr>
          <a:xfrm>
            <a:off x="9545372"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385CE756-31E1-2D08-6D43-68737A665B18}"/>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6851713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ver - 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1" name="Title Placeholder 1">
            <a:extLst>
              <a:ext uri="{FF2B5EF4-FFF2-40B4-BE49-F238E27FC236}">
                <a16:creationId xmlns:a16="http://schemas.microsoft.com/office/drawing/2014/main" id="{085DAF79-8947-04A1-A161-2F3735672067}"/>
              </a:ext>
            </a:extLst>
          </p:cNvPr>
          <p:cNvSpPr txBox="1">
            <a:spLocks/>
          </p:cNvSpPr>
          <p:nvPr userDrawn="1"/>
        </p:nvSpPr>
        <p:spPr>
          <a:xfrm>
            <a:off x="691969" y="858724"/>
            <a:ext cx="4604860" cy="12830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a:solidFill>
                  <a:schemeClr val="tx1"/>
                </a:solidFill>
              </a:rPr>
              <a:t>Presentation title here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Tree>
    <p:extLst>
      <p:ext uri="{BB962C8B-B14F-4D97-AF65-F5344CB8AC3E}">
        <p14:creationId xmlns:p14="http://schemas.microsoft.com/office/powerpoint/2010/main" val="23463100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76855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595295"/>
            <a:ext cx="10515600" cy="446865"/>
          </a:xfrm>
        </p:spPr>
        <p:txBody>
          <a:bodyPr>
            <a:normAutofit/>
          </a:bodyPr>
          <a:lstStyle>
            <a:lvl1pPr marL="0" indent="0">
              <a:buNone/>
              <a:defRPr sz="2000" b="1"/>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296160"/>
            <a:ext cx="10515600" cy="3628387"/>
          </a:xfrm>
        </p:spPr>
        <p:txBody>
          <a:bodyPr>
            <a:normAutofit/>
          </a:bodyPr>
          <a:lstStyle>
            <a:lvl1pPr marL="0" indent="0">
              <a:buNone/>
              <a:defRPr sz="2000"/>
            </a:lvl1pPr>
          </a:lstStyle>
          <a:p>
            <a:pPr lvl="0"/>
            <a:r>
              <a:rPr lang="en-GB"/>
              <a:t>Body copy</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931321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5A482B93-EB9B-1FE5-6484-C7851A1F05B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6163205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tx1"/>
          </a:solidFill>
        </p:spPr>
        <p:txBody>
          <a:bodyPr wrap="none" lIns="180000" tIns="251999" rIns="180000" bIns="180000">
            <a:noAutofit/>
          </a:bodyPr>
          <a:lstStyle>
            <a:lvl1pPr>
              <a:defRPr sz="4800">
                <a:solidFill>
                  <a:schemeClr val="accent1"/>
                </a:solidFill>
              </a:defRPr>
            </a:lvl1pPr>
          </a:lstStyle>
          <a:p>
            <a:r>
              <a:rPr lang="en-US"/>
              <a:t>Presentation title here</a:t>
            </a:r>
          </a:p>
        </p:txBody>
      </p:sp>
    </p:spTree>
    <p:extLst>
      <p:ext uri="{BB962C8B-B14F-4D97-AF65-F5344CB8AC3E}">
        <p14:creationId xmlns:p14="http://schemas.microsoft.com/office/powerpoint/2010/main" val="22905401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Slide Number Placeholder 5">
            <a:extLst>
              <a:ext uri="{FF2B5EF4-FFF2-40B4-BE49-F238E27FC236}">
                <a16:creationId xmlns:a16="http://schemas.microsoft.com/office/drawing/2014/main" id="{373931A3-2417-8909-BE48-300B3BBD991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0697293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18199056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DC93477-7C31-7E09-0C4F-16151C1DBA09}"/>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1182821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721497"/>
            <a:ext cx="10515600" cy="554759"/>
          </a:xfrm>
        </p:spPr>
        <p:txBody>
          <a:bodyPr/>
          <a:lstStyle>
            <a:lvl1pPr marL="0" indent="0">
              <a:buNone/>
              <a:defRPr/>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556881"/>
            <a:ext cx="10515600" cy="3367666"/>
          </a:xfrm>
        </p:spPr>
        <p:txBody>
          <a:bodyPr>
            <a:normAutofit/>
          </a:bodyPr>
          <a:lstStyle>
            <a:lvl1pPr marL="0" indent="0">
              <a:buNone/>
              <a:defRPr sz="2000"/>
            </a:lvl1pPr>
          </a:lstStyle>
          <a:p>
            <a:pPr lvl="0"/>
            <a:r>
              <a:rPr lang="en-GB"/>
              <a:t>Body copy</a:t>
            </a:r>
            <a:endParaRPr lang="en-US"/>
          </a:p>
        </p:txBody>
      </p:sp>
      <p:sp>
        <p:nvSpPr>
          <p:cNvPr id="3" name="Slide Number Placeholder 5">
            <a:extLst>
              <a:ext uri="{FF2B5EF4-FFF2-40B4-BE49-F238E27FC236}">
                <a16:creationId xmlns:a16="http://schemas.microsoft.com/office/drawing/2014/main" id="{D6623F67-F1B3-E4B7-E6BB-3AF648FEA8D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3824588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2" name="Slide Number Placeholder 5">
            <a:extLst>
              <a:ext uri="{FF2B5EF4-FFF2-40B4-BE49-F238E27FC236}">
                <a16:creationId xmlns:a16="http://schemas.microsoft.com/office/drawing/2014/main" id="{B4EB430C-E4A2-2981-3D67-1CF0669B352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4918127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tx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30762880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113842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Tree>
    <p:extLst>
      <p:ext uri="{BB962C8B-B14F-4D97-AF65-F5344CB8AC3E}">
        <p14:creationId xmlns:p14="http://schemas.microsoft.com/office/powerpoint/2010/main" val="223056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7049001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2"/>
                </a:solidFill>
              </a:defRPr>
            </a:lvl1pPr>
          </a:lstStyle>
          <a:p>
            <a:pPr lvl="0"/>
            <a:r>
              <a:rPr lang="en-US"/>
              <a:t>Body text</a:t>
            </a:r>
          </a:p>
        </p:txBody>
      </p:sp>
    </p:spTree>
    <p:extLst>
      <p:ext uri="{BB962C8B-B14F-4D97-AF65-F5344CB8AC3E}">
        <p14:creationId xmlns:p14="http://schemas.microsoft.com/office/powerpoint/2010/main" val="15960109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2866934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Tree>
    <p:extLst>
      <p:ext uri="{BB962C8B-B14F-4D97-AF65-F5344CB8AC3E}">
        <p14:creationId xmlns:p14="http://schemas.microsoft.com/office/powerpoint/2010/main" val="5112532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1"/>
                </a:solidFill>
              </a:defRPr>
            </a:lvl1pPr>
          </a:lstStyle>
          <a:p>
            <a:pPr lvl="0"/>
            <a:r>
              <a:rPr lang="en-US"/>
              <a:t>Body text</a:t>
            </a:r>
          </a:p>
        </p:txBody>
      </p:sp>
    </p:spTree>
    <p:extLst>
      <p:ext uri="{BB962C8B-B14F-4D97-AF65-F5344CB8AC3E}">
        <p14:creationId xmlns:p14="http://schemas.microsoft.com/office/powerpoint/2010/main" val="1417627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2" name="Text Placeholder 13">
            <a:extLst>
              <a:ext uri="{FF2B5EF4-FFF2-40B4-BE49-F238E27FC236}">
                <a16:creationId xmlns:a16="http://schemas.microsoft.com/office/drawing/2014/main" id="{2396E243-7520-A411-4680-71F72612D408}"/>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3" name="Text Placeholder 13">
            <a:extLst>
              <a:ext uri="{FF2B5EF4-FFF2-40B4-BE49-F238E27FC236}">
                <a16:creationId xmlns:a16="http://schemas.microsoft.com/office/drawing/2014/main" id="{46FFDD38-1EF0-51C6-8A81-B5CD56F78B4A}"/>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2" name="Text Placeholder 13">
            <a:extLst>
              <a:ext uri="{FF2B5EF4-FFF2-40B4-BE49-F238E27FC236}">
                <a16:creationId xmlns:a16="http://schemas.microsoft.com/office/drawing/2014/main" id="{8A56C20A-42E7-6211-9ECF-636B504D0A39}"/>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3" name="Text Placeholder 13">
            <a:extLst>
              <a:ext uri="{FF2B5EF4-FFF2-40B4-BE49-F238E27FC236}">
                <a16:creationId xmlns:a16="http://schemas.microsoft.com/office/drawing/2014/main" id="{B843E673-5F14-35BD-0232-D3819B979E9A}"/>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4" name="Text Placeholder 13">
            <a:extLst>
              <a:ext uri="{FF2B5EF4-FFF2-40B4-BE49-F238E27FC236}">
                <a16:creationId xmlns:a16="http://schemas.microsoft.com/office/drawing/2014/main" id="{BA4617CC-D838-61BF-33D5-EE9824416127}"/>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25" name="Text Placeholder 13">
            <a:extLst>
              <a:ext uri="{FF2B5EF4-FFF2-40B4-BE49-F238E27FC236}">
                <a16:creationId xmlns:a16="http://schemas.microsoft.com/office/drawing/2014/main" id="{7831690B-9A3E-DC9B-ECC0-65D0C9C50EF1}"/>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6" name="Text Placeholder 13">
            <a:extLst>
              <a:ext uri="{FF2B5EF4-FFF2-40B4-BE49-F238E27FC236}">
                <a16:creationId xmlns:a16="http://schemas.microsoft.com/office/drawing/2014/main" id="{02B2DC80-9DF0-40E8-D0B0-51961AAAE9B3}"/>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7" name="Text Placeholder 13">
            <a:extLst>
              <a:ext uri="{FF2B5EF4-FFF2-40B4-BE49-F238E27FC236}">
                <a16:creationId xmlns:a16="http://schemas.microsoft.com/office/drawing/2014/main" id="{42FB37C8-8F95-7F32-8DB9-7B24A0884D8C}"/>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28" name="Straight Connector 27">
            <a:extLst>
              <a:ext uri="{FF2B5EF4-FFF2-40B4-BE49-F238E27FC236}">
                <a16:creationId xmlns:a16="http://schemas.microsoft.com/office/drawing/2014/main" id="{32091C88-3C9C-0477-577D-EB9F1B5E78A1}"/>
              </a:ext>
            </a:extLst>
          </p:cNvPr>
          <p:cNvCxnSpPr/>
          <p:nvPr userDrawn="1"/>
        </p:nvCxnSpPr>
        <p:spPr>
          <a:xfrm flipV="1">
            <a:off x="3336437"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1BB777B-2481-F3F7-6982-E6BC67967A7F}"/>
              </a:ext>
            </a:extLst>
          </p:cNvPr>
          <p:cNvCxnSpPr>
            <a:cxnSpLocks/>
          </p:cNvCxnSpPr>
          <p:nvPr userDrawn="1"/>
        </p:nvCxnSpPr>
        <p:spPr>
          <a:xfrm flipV="1">
            <a:off x="6096000"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2187EA2-E738-8038-06AD-BE8FE939B846}"/>
              </a:ext>
            </a:extLst>
          </p:cNvPr>
          <p:cNvCxnSpPr>
            <a:cxnSpLocks/>
          </p:cNvCxnSpPr>
          <p:nvPr userDrawn="1"/>
        </p:nvCxnSpPr>
        <p:spPr>
          <a:xfrm flipV="1">
            <a:off x="8855564"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33669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9819911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Sections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211968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lvl1pPr marL="0" indent="0">
              <a:buNone/>
              <a:defRPr/>
            </a:lvl1pPr>
          </a:lstStyle>
          <a:p>
            <a:r>
              <a:rPr lang="en-US"/>
              <a:t>Insert icon</a:t>
            </a:r>
          </a:p>
        </p:txBody>
      </p:sp>
      <p:sp>
        <p:nvSpPr>
          <p:cNvPr id="3" name="Title 1">
            <a:extLst>
              <a:ext uri="{FF2B5EF4-FFF2-40B4-BE49-F238E27FC236}">
                <a16:creationId xmlns:a16="http://schemas.microsoft.com/office/drawing/2014/main" id="{83CDBA59-00B6-FE87-DC88-7074E91CA61B}"/>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7696459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lgn="ctr">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13448140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lvl1pPr marL="0" indent="0">
              <a:buNone/>
              <a:defRPr/>
            </a:lvl1pPr>
          </a:lstStyle>
          <a:p>
            <a:r>
              <a:rPr lang="en-US"/>
              <a:t>Insert icon</a:t>
            </a:r>
          </a:p>
        </p:txBody>
      </p:sp>
      <p:sp>
        <p:nvSpPr>
          <p:cNvPr id="3" name="Title 1">
            <a:extLst>
              <a:ext uri="{FF2B5EF4-FFF2-40B4-BE49-F238E27FC236}">
                <a16:creationId xmlns:a16="http://schemas.microsoft.com/office/drawing/2014/main" id="{CD6E8213-C0E8-2C27-C80A-C3B8A8314153}"/>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1346476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34" Type="http://schemas.openxmlformats.org/officeDocument/2006/relationships/slideLayout" Target="../slideLayouts/slideLayout77.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33" Type="http://schemas.openxmlformats.org/officeDocument/2006/relationships/slideLayout" Target="../slideLayouts/slideLayout76.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29" Type="http://schemas.openxmlformats.org/officeDocument/2006/relationships/slideLayout" Target="../slideLayouts/slideLayout72.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32" Type="http://schemas.openxmlformats.org/officeDocument/2006/relationships/slideLayout" Target="../slideLayouts/slideLayout75.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36" Type="http://schemas.openxmlformats.org/officeDocument/2006/relationships/image" Target="../media/image1.png"/><Relationship Id="rId10" Type="http://schemas.openxmlformats.org/officeDocument/2006/relationships/slideLayout" Target="../slideLayouts/slideLayout53.xml"/><Relationship Id="rId19" Type="http://schemas.openxmlformats.org/officeDocument/2006/relationships/slideLayout" Target="../slideLayouts/slideLayout62.xml"/><Relationship Id="rId31" Type="http://schemas.openxmlformats.org/officeDocument/2006/relationships/slideLayout" Target="../slideLayouts/slideLayout74.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slideLayout" Target="../slideLayouts/slideLayout73.xml"/><Relationship Id="rId35" Type="http://schemas.openxmlformats.org/officeDocument/2006/relationships/theme" Target="../theme/theme2.xml"/><Relationship Id="rId8"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21" Type="http://schemas.openxmlformats.org/officeDocument/2006/relationships/slideLayout" Target="../slideLayouts/slideLayout98.xml"/><Relationship Id="rId34" Type="http://schemas.openxmlformats.org/officeDocument/2006/relationships/slideLayout" Target="../slideLayouts/slideLayout111.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slideLayout" Target="../slideLayouts/slideLayout106.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image" Target="../media/image2.jpeg"/><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theme" Target="../theme/theme3.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31" Type="http://schemas.openxmlformats.org/officeDocument/2006/relationships/slideLayout" Target="../slideLayouts/slideLayout108.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8" Type="http://schemas.openxmlformats.org/officeDocument/2006/relationships/slideLayout" Target="../slideLayouts/slideLayout85.xml"/><Relationship Id="rId3"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95000"/>
            <a:alpha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7C4A6036-6A2E-2311-79CE-B083A49EEDA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pic>
        <p:nvPicPr>
          <p:cNvPr id="7" name="Graphic 6">
            <a:extLst>
              <a:ext uri="{FF2B5EF4-FFF2-40B4-BE49-F238E27FC236}">
                <a16:creationId xmlns:a16="http://schemas.microsoft.com/office/drawing/2014/main" id="{981F9E9E-1DD7-7A4A-B048-69A945908CC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9958206" y="2217"/>
            <a:ext cx="1412845" cy="1164876"/>
          </a:xfrm>
          <a:prstGeom prst="rect">
            <a:avLst/>
          </a:prstGeom>
        </p:spPr>
      </p:pic>
    </p:spTree>
    <p:extLst>
      <p:ext uri="{BB962C8B-B14F-4D97-AF65-F5344CB8AC3E}">
        <p14:creationId xmlns:p14="http://schemas.microsoft.com/office/powerpoint/2010/main" val="2064907526"/>
      </p:ext>
    </p:extLst>
  </p:cSld>
  <p:clrMap bg1="dk1" tx1="lt1" bg2="dk2" tx2="lt2" accent1="accent1" accent2="accent2" accent3="accent3" accent4="accent4" accent5="accent5" accent6="accent6" hlink="hlink" folHlink="folHlink"/>
  <p:sldLayoutIdLst>
    <p:sldLayoutId id="2147483681" r:id="rId1"/>
    <p:sldLayoutId id="2147483688" r:id="rId2"/>
    <p:sldLayoutId id="2147483682" r:id="rId3"/>
    <p:sldLayoutId id="2147483649" r:id="rId4"/>
    <p:sldLayoutId id="2147483651" r:id="rId5"/>
    <p:sldLayoutId id="2147483655" r:id="rId6"/>
    <p:sldLayoutId id="2147483722" r:id="rId7"/>
    <p:sldLayoutId id="2147483690" r:id="rId8"/>
    <p:sldLayoutId id="2147483694" r:id="rId9"/>
    <p:sldLayoutId id="2147483697" r:id="rId10"/>
    <p:sldLayoutId id="2147483698" r:id="rId11"/>
    <p:sldLayoutId id="2147483743" r:id="rId12"/>
    <p:sldLayoutId id="2147483747" r:id="rId13"/>
    <p:sldLayoutId id="2147483748" r:id="rId14"/>
    <p:sldLayoutId id="2147483744" r:id="rId15"/>
    <p:sldLayoutId id="2147483745" r:id="rId16"/>
    <p:sldLayoutId id="2147483746" r:id="rId17"/>
    <p:sldLayoutId id="2147483716" r:id="rId18"/>
    <p:sldLayoutId id="2147483717" r:id="rId19"/>
    <p:sldLayoutId id="2147483718" r:id="rId20"/>
    <p:sldLayoutId id="2147483705" r:id="rId21"/>
    <p:sldLayoutId id="2147483741" r:id="rId22"/>
    <p:sldLayoutId id="2147483704" r:id="rId23"/>
    <p:sldLayoutId id="2147483760" r:id="rId24"/>
    <p:sldLayoutId id="2147483691" r:id="rId25"/>
    <p:sldLayoutId id="2147483719" r:id="rId26"/>
    <p:sldLayoutId id="2147483657" r:id="rId27"/>
    <p:sldLayoutId id="2147483725" r:id="rId28"/>
    <p:sldLayoutId id="2147483742" r:id="rId29"/>
    <p:sldLayoutId id="2147483650" r:id="rId30"/>
    <p:sldLayoutId id="2147483652" r:id="rId31"/>
    <p:sldLayoutId id="2147483653" r:id="rId32"/>
    <p:sldLayoutId id="2147483738" r:id="rId33"/>
    <p:sldLayoutId id="2147483654" r:id="rId34"/>
    <p:sldLayoutId id="2147483658" r:id="rId35"/>
    <p:sldLayoutId id="2147483656" r:id="rId36"/>
    <p:sldLayoutId id="2147483730" r:id="rId37"/>
    <p:sldLayoutId id="2147483731" r:id="rId38"/>
    <p:sldLayoutId id="2147483734" r:id="rId39"/>
    <p:sldLayoutId id="2147483755" r:id="rId40"/>
    <p:sldLayoutId id="2147483758" r:id="rId41"/>
    <p:sldLayoutId id="2147483759" r:id="rId42"/>
    <p:sldLayoutId id="2147483737" r:id="rId43"/>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E0793D9F-B85F-83DC-1970-439AE9D85426}"/>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pic>
        <p:nvPicPr>
          <p:cNvPr id="6" name="Graphic 6">
            <a:extLst>
              <a:ext uri="{FF2B5EF4-FFF2-40B4-BE49-F238E27FC236}">
                <a16:creationId xmlns:a16="http://schemas.microsoft.com/office/drawing/2014/main" id="{0D914140-590C-8D58-43F7-6C8126D23B90}"/>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58206" y="2217"/>
            <a:ext cx="1412845" cy="1164876"/>
          </a:xfrm>
          <a:prstGeom prst="rect">
            <a:avLst/>
          </a:prstGeom>
        </p:spPr>
      </p:pic>
    </p:spTree>
    <p:extLst>
      <p:ext uri="{BB962C8B-B14F-4D97-AF65-F5344CB8AC3E}">
        <p14:creationId xmlns:p14="http://schemas.microsoft.com/office/powerpoint/2010/main" val="3934979831"/>
      </p:ext>
    </p:extLst>
  </p:cSld>
  <p:clrMap bg1="dk1" tx1="lt1" bg2="dk2" tx2="lt2" accent1="accent1" accent2="accent2" accent3="accent3" accent4="accent4" accent5="accent5" accent6="accent6" hlink="hlink" folHlink="folHlink"/>
  <p:sldLayoutIdLst>
    <p:sldLayoutId id="2147483684" r:id="rId1"/>
    <p:sldLayoutId id="2147483686" r:id="rId2"/>
    <p:sldLayoutId id="2147483739" r:id="rId3"/>
    <p:sldLayoutId id="2147483660" r:id="rId4"/>
    <p:sldLayoutId id="2147483661" r:id="rId5"/>
    <p:sldLayoutId id="2147483723" r:id="rId6"/>
    <p:sldLayoutId id="2147483669" r:id="rId7"/>
    <p:sldLayoutId id="2147483662" r:id="rId8"/>
    <p:sldLayoutId id="2147483663" r:id="rId9"/>
    <p:sldLayoutId id="2147483695" r:id="rId10"/>
    <p:sldLayoutId id="2147483699" r:id="rId11"/>
    <p:sldLayoutId id="2147483700" r:id="rId12"/>
    <p:sldLayoutId id="2147483749" r:id="rId13"/>
    <p:sldLayoutId id="2147483750" r:id="rId14"/>
    <p:sldLayoutId id="2147483751" r:id="rId15"/>
    <p:sldLayoutId id="2147483713" r:id="rId16"/>
    <p:sldLayoutId id="2147483714" r:id="rId17"/>
    <p:sldLayoutId id="2147483715" r:id="rId18"/>
    <p:sldLayoutId id="2147483706" r:id="rId19"/>
    <p:sldLayoutId id="2147483707" r:id="rId20"/>
    <p:sldLayoutId id="2147483761" r:id="rId21"/>
    <p:sldLayoutId id="2147483762" r:id="rId22"/>
    <p:sldLayoutId id="2147483692" r:id="rId23"/>
    <p:sldLayoutId id="2147483720" r:id="rId24"/>
    <p:sldLayoutId id="2147483664" r:id="rId25"/>
    <p:sldLayoutId id="2147483665" r:id="rId26"/>
    <p:sldLayoutId id="2147483666" r:id="rId27"/>
    <p:sldLayoutId id="2147483667" r:id="rId28"/>
    <p:sldLayoutId id="2147483668" r:id="rId29"/>
    <p:sldLayoutId id="2147483726" r:id="rId30"/>
    <p:sldLayoutId id="2147483728" r:id="rId31"/>
    <p:sldLayoutId id="2147483732" r:id="rId32"/>
    <p:sldLayoutId id="2147483756" r:id="rId33"/>
    <p:sldLayoutId id="2147483735" r:id="rId34"/>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D5D28E2E-79C1-4F67-3F53-FD29E2435564}"/>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028236" y="0"/>
            <a:ext cx="1325563" cy="1092913"/>
          </a:xfrm>
          <a:prstGeom prst="rect">
            <a:avLst/>
          </a:prstGeom>
        </p:spPr>
      </p:pic>
      <p:sp>
        <p:nvSpPr>
          <p:cNvPr id="4" name="Slide Number Placeholder 5">
            <a:extLst>
              <a:ext uri="{FF2B5EF4-FFF2-40B4-BE49-F238E27FC236}">
                <a16:creationId xmlns:a16="http://schemas.microsoft.com/office/drawing/2014/main" id="{ABA33752-3217-A69D-BF40-6D8B3E9F0F1A}"/>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827236871"/>
      </p:ext>
    </p:extLst>
  </p:cSld>
  <p:clrMap bg1="dk1" tx1="lt1" bg2="dk2" tx2="lt2" accent1="accent1" accent2="accent2" accent3="accent3" accent4="accent4" accent5="accent5" accent6="accent6" hlink="hlink" folHlink="folHlink"/>
  <p:sldLayoutIdLst>
    <p:sldLayoutId id="2147483685" r:id="rId1"/>
    <p:sldLayoutId id="2147483687" r:id="rId2"/>
    <p:sldLayoutId id="2147483671" r:id="rId3"/>
    <p:sldLayoutId id="2147483740" r:id="rId4"/>
    <p:sldLayoutId id="2147483672" r:id="rId5"/>
    <p:sldLayoutId id="2147483724" r:id="rId6"/>
    <p:sldLayoutId id="2147483673" r:id="rId7"/>
    <p:sldLayoutId id="2147483689" r:id="rId8"/>
    <p:sldLayoutId id="2147483693" r:id="rId9"/>
    <p:sldLayoutId id="2147483721" r:id="rId10"/>
    <p:sldLayoutId id="2147483696" r:id="rId11"/>
    <p:sldLayoutId id="2147483701" r:id="rId12"/>
    <p:sldLayoutId id="2147483702" r:id="rId13"/>
    <p:sldLayoutId id="2147483752" r:id="rId14"/>
    <p:sldLayoutId id="2147483753" r:id="rId15"/>
    <p:sldLayoutId id="2147483754" r:id="rId16"/>
    <p:sldLayoutId id="2147483710" r:id="rId17"/>
    <p:sldLayoutId id="2147483711" r:id="rId18"/>
    <p:sldLayoutId id="2147483712" r:id="rId19"/>
    <p:sldLayoutId id="2147483708" r:id="rId20"/>
    <p:sldLayoutId id="2147483763" r:id="rId21"/>
    <p:sldLayoutId id="2147483709" r:id="rId22"/>
    <p:sldLayoutId id="2147483764" r:id="rId23"/>
    <p:sldLayoutId id="2147483674" r:id="rId24"/>
    <p:sldLayoutId id="2147483675" r:id="rId25"/>
    <p:sldLayoutId id="2147483676" r:id="rId26"/>
    <p:sldLayoutId id="2147483677" r:id="rId27"/>
    <p:sldLayoutId id="2147483678" r:id="rId28"/>
    <p:sldLayoutId id="2147483727" r:id="rId29"/>
    <p:sldLayoutId id="2147483679" r:id="rId30"/>
    <p:sldLayoutId id="2147483680" r:id="rId31"/>
    <p:sldLayoutId id="2147483729" r:id="rId32"/>
    <p:sldLayoutId id="2147483733" r:id="rId33"/>
    <p:sldLayoutId id="2147483757" r:id="rId34"/>
    <p:sldLayoutId id="2147483736" r:id="rId35"/>
  </p:sldLayoutIdLst>
  <p:hf hd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0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8.xml"/><Relationship Id="rId1" Type="http://schemas.openxmlformats.org/officeDocument/2006/relationships/video" Target="https://www.youtube.com/embed/PfcEmSFVmZE?feature=oembed" TargetMode="Externa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8.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0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08.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08.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8.xml"/><Relationship Id="rId6" Type="http://schemas.openxmlformats.org/officeDocument/2006/relationships/image" Target="../media/image150.png"/><Relationship Id="rId5" Type="http://schemas.openxmlformats.org/officeDocument/2006/relationships/customXml" Target="../ink/ink3.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8.xml"/><Relationship Id="rId6" Type="http://schemas.openxmlformats.org/officeDocument/2006/relationships/image" Target="../media/image120.png"/><Relationship Id="rId5" Type="http://schemas.openxmlformats.org/officeDocument/2006/relationships/customXml" Target="../ink/ink4.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customXml" Target="../ink/ink5.xml"/><Relationship Id="rId7"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8.xml"/><Relationship Id="rId6" Type="http://schemas.openxmlformats.org/officeDocument/2006/relationships/image" Target="../media/image15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8.xml"/><Relationship Id="rId1" Type="http://schemas.openxmlformats.org/officeDocument/2006/relationships/video" Target="https://www.youtube.com/embed/iWv5-iuQ7Pc?feature=oembed" TargetMode="External"/><Relationship Id="rId6" Type="http://schemas.openxmlformats.org/officeDocument/2006/relationships/image" Target="../media/image27.jpeg"/><Relationship Id="rId5" Type="http://schemas.openxmlformats.org/officeDocument/2006/relationships/image" Target="../media/image120.png"/><Relationship Id="rId4" Type="http://schemas.openxmlformats.org/officeDocument/2006/relationships/customXml" Target="../ink/ink6.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08.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08.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0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8.xml"/><Relationship Id="rId1" Type="http://schemas.openxmlformats.org/officeDocument/2006/relationships/video" Target="https://www.youtube.com/embed/PEUTcfHO6t8?feature=oembed" TargetMode="Externa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8.xml"/><Relationship Id="rId1" Type="http://schemas.openxmlformats.org/officeDocument/2006/relationships/video" Target="https://www.youtube.com/embed/1_PX8qkOX3k?feature=oembed" TargetMode="Externa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66.xml"/></Relationships>
</file>

<file path=ppt/slides/_rels/slide35.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31.xml"/><Relationship Id="rId1" Type="http://schemas.openxmlformats.org/officeDocument/2006/relationships/slideLayout" Target="../slideLayouts/slideLayout66.xml"/><Relationship Id="rId5" Type="http://schemas.openxmlformats.org/officeDocument/2006/relationships/image" Target="../media/image34.jpeg"/><Relationship Id="rId4" Type="http://schemas.openxmlformats.org/officeDocument/2006/relationships/image" Target="../media/image120.png"/></Relationships>
</file>

<file path=ppt/slides/_rels/slide3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customXml" Target="../ink/ink8.xml"/><Relationship Id="rId1" Type="http://schemas.openxmlformats.org/officeDocument/2006/relationships/slideLayout" Target="../slideLayouts/slideLayout10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08.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png"/><Relationship Id="rId7" Type="http://schemas.openxmlformats.org/officeDocument/2006/relationships/customXml" Target="../ink/ink1.xml"/><Relationship Id="rId2" Type="http://schemas.openxmlformats.org/officeDocument/2006/relationships/notesSlide" Target="../notesSlides/notesSlide4.xml"/><Relationship Id="rId1" Type="http://schemas.openxmlformats.org/officeDocument/2006/relationships/slideLayout" Target="../slideLayouts/slideLayout10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notesSlide" Target="../notesSlides/notesSlide36.xml"/><Relationship Id="rId1" Type="http://schemas.openxmlformats.org/officeDocument/2006/relationships/slideLayout" Target="../slideLayouts/slideLayout66.xml"/><Relationship Id="rId5" Type="http://schemas.openxmlformats.org/officeDocument/2006/relationships/image" Target="../media/image40.jpeg"/><Relationship Id="rId4" Type="http://schemas.openxmlformats.org/officeDocument/2006/relationships/image" Target="../media/image120.png"/></Relationships>
</file>

<file path=ppt/slides/_rels/slide43.xml.rels><?xml version="1.0" encoding="UTF-8" standalone="yes"?>
<Relationships xmlns="http://schemas.openxmlformats.org/package/2006/relationships"><Relationship Id="rId3" Type="http://schemas.openxmlformats.org/officeDocument/2006/relationships/customXml" Target="../ink/ink10.xml"/><Relationship Id="rId7"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66.xml"/><Relationship Id="rId6" Type="http://schemas.openxmlformats.org/officeDocument/2006/relationships/image" Target="../media/image150.png"/><Relationship Id="rId5" Type="http://schemas.openxmlformats.org/officeDocument/2006/relationships/customXml" Target="../ink/ink11.xml"/><Relationship Id="rId4" Type="http://schemas.openxmlformats.org/officeDocument/2006/relationships/image" Target="../media/image120.png"/></Relationships>
</file>

<file path=ppt/slides/_rels/slide44.xml.rels><?xml version="1.0" encoding="UTF-8" standalone="yes"?>
<Relationships xmlns="http://schemas.openxmlformats.org/package/2006/relationships"><Relationship Id="rId3" Type="http://schemas.openxmlformats.org/officeDocument/2006/relationships/customXml" Target="../ink/ink12.xml"/><Relationship Id="rId7"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66.xml"/><Relationship Id="rId6" Type="http://schemas.openxmlformats.org/officeDocument/2006/relationships/image" Target="../media/image150.png"/><Relationship Id="rId5" Type="http://schemas.openxmlformats.org/officeDocument/2006/relationships/customXml" Target="../ink/ink13.xml"/><Relationship Id="rId4" Type="http://schemas.openxmlformats.org/officeDocument/2006/relationships/image" Target="../media/image120.png"/></Relationships>
</file>

<file path=ppt/slides/_rels/slide45.xml.rels><?xml version="1.0" encoding="UTF-8" standalone="yes"?>
<Relationships xmlns="http://schemas.openxmlformats.org/package/2006/relationships"><Relationship Id="rId3" Type="http://schemas.openxmlformats.org/officeDocument/2006/relationships/customXml" Target="../ink/ink14.xml"/><Relationship Id="rId7"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66.xml"/><Relationship Id="rId6" Type="http://schemas.openxmlformats.org/officeDocument/2006/relationships/image" Target="../media/image150.png"/><Relationship Id="rId5" Type="http://schemas.openxmlformats.org/officeDocument/2006/relationships/customXml" Target="../ink/ink15.xml"/><Relationship Id="rId4" Type="http://schemas.openxmlformats.org/officeDocument/2006/relationships/image" Target="../media/image120.png"/></Relationships>
</file>

<file path=ppt/slides/_rels/slide46.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notesSlide" Target="../notesSlides/notesSlide40.xml"/><Relationship Id="rId7" Type="http://schemas.openxmlformats.org/officeDocument/2006/relationships/customXml" Target="../ink/ink17.xml"/><Relationship Id="rId2" Type="http://schemas.openxmlformats.org/officeDocument/2006/relationships/slideLayout" Target="../slideLayouts/slideLayout66.xml"/><Relationship Id="rId1" Type="http://schemas.openxmlformats.org/officeDocument/2006/relationships/video" Target="https://www.youtube.com/embed/egLxZRIry50?feature=oembed" TargetMode="External"/><Relationship Id="rId6" Type="http://schemas.openxmlformats.org/officeDocument/2006/relationships/image" Target="../media/image44.jpeg"/><Relationship Id="rId5" Type="http://schemas.openxmlformats.org/officeDocument/2006/relationships/image" Target="../media/image150.png"/><Relationship Id="rId4" Type="http://schemas.openxmlformats.org/officeDocument/2006/relationships/customXml" Target="../ink/ink16.xml"/></Relationships>
</file>

<file path=ppt/slides/_rels/slide47.xml.rels><?xml version="1.0" encoding="UTF-8" standalone="yes"?>
<Relationships xmlns="http://schemas.openxmlformats.org/package/2006/relationships"><Relationship Id="rId3" Type="http://schemas.openxmlformats.org/officeDocument/2006/relationships/customXml" Target="../ink/ink18.xml"/><Relationship Id="rId7"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66.xml"/><Relationship Id="rId6" Type="http://schemas.openxmlformats.org/officeDocument/2006/relationships/image" Target="../media/image150.png"/><Relationship Id="rId5" Type="http://schemas.openxmlformats.org/officeDocument/2006/relationships/customXml" Target="../ink/ink19.xml"/><Relationship Id="rId4" Type="http://schemas.openxmlformats.org/officeDocument/2006/relationships/image" Target="../media/image120.png"/></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6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8.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notesSlide" Target="../notesSlides/notesSlide50.xml"/><Relationship Id="rId1" Type="http://schemas.openxmlformats.org/officeDocument/2006/relationships/slideLayout" Target="../slideLayouts/slideLayout8.xml"/><Relationship Id="rId5" Type="http://schemas.openxmlformats.org/officeDocument/2006/relationships/image" Target="../media/image55.jpeg"/><Relationship Id="rId4" Type="http://schemas.openxmlformats.org/officeDocument/2006/relationships/image" Target="../media/image1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8.xml"/></Relationships>
</file>

<file path=ppt/slides/_rels/slide6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customXml" Target="../ink/ink21.xml"/><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67.png"/></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10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8.xml"/></Relationships>
</file>

<file path=ppt/slides/_rels/slide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customXml" Target="../ink/ink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E1F2AB4-3DB6-9040-699F-5B257A434E14}"/>
              </a:ext>
            </a:extLst>
          </p:cNvPr>
          <p:cNvSpPr>
            <a:spLocks noGrp="1"/>
          </p:cNvSpPr>
          <p:nvPr>
            <p:ph type="pic" sz="quarter" idx="12"/>
          </p:nvPr>
        </p:nvSpPr>
        <p:spPr/>
        <p:txBody>
          <a:bodyPr/>
          <a:lstStyle/>
          <a:p>
            <a:endParaRPr lang="en-GB"/>
          </a:p>
        </p:txBody>
      </p:sp>
      <p:pic>
        <p:nvPicPr>
          <p:cNvPr id="9" name="Picture 8" descr="A child smiling at camera&#10;&#10;AI-generated content may be incorrect.">
            <a:extLst>
              <a:ext uri="{FF2B5EF4-FFF2-40B4-BE49-F238E27FC236}">
                <a16:creationId xmlns:a16="http://schemas.microsoft.com/office/drawing/2014/main" id="{0BDFF33B-6406-3A4E-9B02-3CB2390E385D}"/>
              </a:ext>
            </a:extLst>
          </p:cNvPr>
          <p:cNvPicPr>
            <a:picLocks noGrp="1" noChangeAspect="1"/>
          </p:cNvPicPr>
          <p:nvPr/>
        </p:nvPicPr>
        <p:blipFill>
          <a:blip r:embed="rId3"/>
          <a:srcRect l="-30" t="6394" r="-89" b="8855"/>
          <a:stretch>
            <a:fillRect/>
          </a:stretch>
        </p:blipFill>
        <p:spPr>
          <a:xfrm>
            <a:off x="0" y="0"/>
            <a:ext cx="12199213" cy="6872259"/>
          </a:xfrm>
          <a:prstGeom prst="rect">
            <a:avLst/>
          </a:prstGeom>
        </p:spPr>
      </p:pic>
      <p:sp>
        <p:nvSpPr>
          <p:cNvPr id="11" name="Freeform 6">
            <a:extLst>
              <a:ext uri="{FF2B5EF4-FFF2-40B4-BE49-F238E27FC236}">
                <a16:creationId xmlns:a16="http://schemas.microsoft.com/office/drawing/2014/main" id="{A566AFD7-D076-DA4A-372D-A3D4E17BB2A9}"/>
              </a:ext>
              <a:ext uri="{C183D7F6-B498-43B3-948B-1728B52AA6E4}">
                <adec:decorative xmlns:adec="http://schemas.microsoft.com/office/drawing/2017/decorative" val="1"/>
              </a:ext>
            </a:extLst>
          </p:cNvPr>
          <p:cNvSpPr/>
          <p:nvPr/>
        </p:nvSpPr>
        <p:spPr>
          <a:xfrm>
            <a:off x="0" y="16272"/>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itle 3">
            <a:extLst>
              <a:ext uri="{FF2B5EF4-FFF2-40B4-BE49-F238E27FC236}">
                <a16:creationId xmlns:a16="http://schemas.microsoft.com/office/drawing/2014/main" id="{2ECF3D60-B739-64E4-4BBE-DE9132085359}"/>
              </a:ext>
            </a:extLst>
          </p:cNvPr>
          <p:cNvSpPr>
            <a:spLocks noGrp="1"/>
          </p:cNvSpPr>
          <p:nvPr/>
        </p:nvSpPr>
        <p:spPr>
          <a:xfrm>
            <a:off x="213809" y="9325"/>
            <a:ext cx="2965918" cy="68477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pPr>
              <a:lnSpc>
                <a:spcPct val="100000"/>
              </a:lnSpc>
              <a:spcBef>
                <a:spcPts val="0"/>
              </a:spcBef>
              <a:spcAft>
                <a:spcPts val="100"/>
              </a:spcAft>
            </a:pPr>
            <a:r>
              <a:rPr lang="en-GB" sz="3200">
                <a:solidFill>
                  <a:srgbClr val="000000"/>
                </a:solidFill>
                <a:latin typeface="Arial"/>
                <a:cs typeface="Arial"/>
              </a:rPr>
              <a:t>Activity 1</a:t>
            </a:r>
            <a:r>
              <a:rPr lang="en-GB" sz="3200">
                <a:latin typeface="Arial"/>
                <a:cs typeface="Arial"/>
              </a:rPr>
              <a:t> </a:t>
            </a:r>
            <a:br>
              <a:rPr lang="en-GB" sz="3200">
                <a:latin typeface="Arial"/>
                <a:cs typeface="Arial"/>
              </a:rPr>
            </a:br>
            <a:r>
              <a:rPr lang="en-US" sz="3200"/>
              <a:t>Education everywhere</a:t>
            </a:r>
            <a:endParaRPr lang="en-US" sz="3200">
              <a:latin typeface="Arial"/>
              <a:cs typeface="Arial"/>
            </a:endParaRPr>
          </a:p>
        </p:txBody>
      </p:sp>
      <p:sp>
        <p:nvSpPr>
          <p:cNvPr id="13" name="Text Placeholder 14">
            <a:extLst>
              <a:ext uri="{FF2B5EF4-FFF2-40B4-BE49-F238E27FC236}">
                <a16:creationId xmlns:a16="http://schemas.microsoft.com/office/drawing/2014/main" id="{5501BD80-D35A-7983-80B6-4CFBB88ED21C}"/>
              </a:ext>
            </a:extLst>
          </p:cNvPr>
          <p:cNvSpPr txBox="1">
            <a:spLocks/>
          </p:cNvSpPr>
          <p:nvPr/>
        </p:nvSpPr>
        <p:spPr>
          <a:xfrm>
            <a:off x="10436837" y="6032655"/>
            <a:ext cx="1752713"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San Mayann, 6, receives a new school kit and bag provided by UNICEF.</a:t>
            </a:r>
            <a:endParaRPr lang="en-US" sz="1100" dirty="0">
              <a:solidFill>
                <a:schemeClr val="tx1"/>
              </a:solidFill>
              <a:latin typeface="Arial"/>
              <a:cs typeface="Arial"/>
            </a:endParaRPr>
          </a:p>
          <a:p>
            <a:pPr algn="r"/>
            <a:r>
              <a:rPr lang="en-GB" sz="1100" dirty="0">
                <a:solidFill>
                  <a:schemeClr val="tx1"/>
                </a:solidFill>
                <a:latin typeface="Arial"/>
                <a:cs typeface="Arial"/>
              </a:rPr>
              <a:t>© UNICEF/Htet</a:t>
            </a:r>
          </a:p>
        </p:txBody>
      </p:sp>
    </p:spTree>
    <p:extLst>
      <p:ext uri="{BB962C8B-B14F-4D97-AF65-F5344CB8AC3E}">
        <p14:creationId xmlns:p14="http://schemas.microsoft.com/office/powerpoint/2010/main" val="1023178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C01EC-E342-7FFC-DAFD-232D138A6B4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B089DB-EBAC-B8D9-2635-676B4EED0694}"/>
              </a:ext>
            </a:extLst>
          </p:cNvPr>
          <p:cNvSpPr>
            <a:spLocks noGrp="1"/>
          </p:cNvSpPr>
          <p:nvPr>
            <p:ph type="body" sz="quarter" idx="13"/>
          </p:nvPr>
        </p:nvSpPr>
        <p:spPr>
          <a:xfrm>
            <a:off x="323850" y="1859273"/>
            <a:ext cx="11868150" cy="4812037"/>
          </a:xfrm>
        </p:spPr>
        <p:txBody>
          <a:bodyPr vert="horz" lIns="91440" tIns="45720" rIns="91440" bIns="45720" rtlCol="0" anchor="t">
            <a:noAutofit/>
          </a:bodyPr>
          <a:lstStyle/>
          <a:p>
            <a:pPr>
              <a:lnSpc>
                <a:spcPct val="100000"/>
              </a:lnSpc>
              <a:spcBef>
                <a:spcPts val="0"/>
              </a:spcBef>
              <a:spcAft>
                <a:spcPts val="1600"/>
              </a:spcAft>
            </a:pPr>
            <a:r>
              <a:rPr lang="en-US" sz="2400">
                <a:solidFill>
                  <a:srgbClr val="000000"/>
                </a:solidFill>
                <a:ea typeface="+mn-lt"/>
                <a:cs typeface="+mn-lt"/>
              </a:rPr>
              <a:t>Key questions:</a:t>
            </a:r>
            <a:r>
              <a:rPr lang="en-US" sz="2400" b="0">
                <a:solidFill>
                  <a:srgbClr val="000000"/>
                </a:solidFill>
                <a:ea typeface="+mn-lt"/>
                <a:cs typeface="+mn-lt"/>
              </a:rPr>
              <a:t> Where do you do important learning, other than in school? </a:t>
            </a:r>
            <a:br>
              <a:rPr lang="en-US" sz="2400" b="0">
                <a:ea typeface="+mn-lt"/>
                <a:cs typeface="+mn-lt"/>
              </a:rPr>
            </a:br>
            <a:r>
              <a:rPr lang="en-US" sz="2400" b="0">
                <a:solidFill>
                  <a:srgbClr val="000000"/>
                </a:solidFill>
                <a:ea typeface="+mn-lt"/>
                <a:cs typeface="+mn-lt"/>
              </a:rPr>
              <a:t>What rights do you access there? Who's responsible for protecting those rights?</a:t>
            </a:r>
            <a:endParaRPr lang="en-US" sz="2400">
              <a:cs typeface="Arial"/>
            </a:endParaRPr>
          </a:p>
          <a:p>
            <a:pPr>
              <a:lnSpc>
                <a:spcPct val="100000"/>
              </a:lnSpc>
              <a:spcBef>
                <a:spcPts val="0"/>
              </a:spcBef>
              <a:spcAft>
                <a:spcPts val="1600"/>
              </a:spcAft>
            </a:pPr>
            <a:r>
              <a:rPr lang="en-US" sz="2400">
                <a:solidFill>
                  <a:srgbClr val="000000"/>
                </a:solidFill>
                <a:ea typeface="+mn-lt"/>
                <a:cs typeface="+mn-lt"/>
              </a:rPr>
              <a:t>Reflect: </a:t>
            </a:r>
            <a:r>
              <a:rPr lang="en-US" sz="2400" b="0">
                <a:solidFill>
                  <a:srgbClr val="000000"/>
                </a:solidFill>
                <a:ea typeface="+mn-lt"/>
                <a:cs typeface="+mn-lt"/>
              </a:rPr>
              <a:t>Take a moment to think about what you've learned in this activity</a:t>
            </a:r>
            <a:endParaRPr lang="en-US" sz="2400">
              <a:cs typeface="Arial"/>
            </a:endParaRPr>
          </a:p>
          <a:p>
            <a:pPr>
              <a:lnSpc>
                <a:spcPct val="100000"/>
              </a:lnSpc>
              <a:spcBef>
                <a:spcPts val="0"/>
              </a:spcBef>
              <a:spcAft>
                <a:spcPts val="1600"/>
              </a:spcAft>
            </a:pPr>
            <a:r>
              <a:rPr lang="en-US" sz="2400">
                <a:solidFill>
                  <a:srgbClr val="000000"/>
                </a:solidFill>
                <a:ea typeface="+mn-lt"/>
                <a:cs typeface="+mn-lt"/>
              </a:rPr>
              <a:t>Respond: </a:t>
            </a:r>
            <a:r>
              <a:rPr lang="en-US" sz="2400" b="0">
                <a:solidFill>
                  <a:srgbClr val="000000"/>
                </a:solidFill>
                <a:ea typeface="+mn-lt"/>
                <a:cs typeface="+mn-lt"/>
              </a:rPr>
              <a:t>Write in your advocate’s journal: </a:t>
            </a:r>
            <a:br>
              <a:rPr lang="en-US" sz="2400" b="0">
                <a:ea typeface="+mn-lt"/>
                <a:cs typeface="+mn-lt"/>
              </a:rPr>
            </a:br>
            <a:r>
              <a:rPr lang="en-US" sz="2400" b="0">
                <a:solidFill>
                  <a:srgbClr val="000000"/>
                </a:solidFill>
                <a:ea typeface="+mn-lt"/>
                <a:cs typeface="+mn-lt"/>
              </a:rPr>
              <a:t>Your answer to the key question </a:t>
            </a:r>
            <a:br>
              <a:rPr lang="en-US" sz="2400" b="0">
                <a:ea typeface="+mn-lt"/>
                <a:cs typeface="+mn-lt"/>
              </a:rPr>
            </a:br>
            <a:r>
              <a:rPr lang="en-US" sz="2400" b="0">
                <a:solidFill>
                  <a:srgbClr val="000000"/>
                </a:solidFill>
                <a:ea typeface="+mn-lt"/>
                <a:cs typeface="+mn-lt"/>
              </a:rPr>
              <a:t>One thing you were surprised by in this activity  </a:t>
            </a:r>
            <a:br>
              <a:rPr lang="en-US" sz="2400" b="0">
                <a:solidFill>
                  <a:srgbClr val="000000"/>
                </a:solidFill>
                <a:ea typeface="+mn-lt"/>
                <a:cs typeface="+mn-lt"/>
              </a:rPr>
            </a:br>
            <a:r>
              <a:rPr lang="en-US" sz="2400" b="0">
                <a:solidFill>
                  <a:srgbClr val="000000"/>
                </a:solidFill>
                <a:ea typeface="+mn-lt"/>
                <a:cs typeface="+mn-lt"/>
              </a:rPr>
              <a:t>One investigative question you want to ask to get a deeper understanding </a:t>
            </a:r>
            <a:endParaRPr lang="en-US" sz="2400">
              <a:cs typeface="Arial"/>
            </a:endParaRPr>
          </a:p>
          <a:p>
            <a:pPr>
              <a:lnSpc>
                <a:spcPct val="100000"/>
              </a:lnSpc>
              <a:spcBef>
                <a:spcPts val="0"/>
              </a:spcBef>
              <a:spcAft>
                <a:spcPts val="1600"/>
              </a:spcAft>
            </a:pPr>
            <a:r>
              <a:rPr lang="en-US" sz="2400">
                <a:solidFill>
                  <a:srgbClr val="000000"/>
                </a:solidFill>
                <a:ea typeface="+mn-lt"/>
                <a:cs typeface="+mn-lt"/>
              </a:rPr>
              <a:t>Raise your voice:</a:t>
            </a:r>
            <a:r>
              <a:rPr lang="en-US" sz="2400" b="0">
                <a:solidFill>
                  <a:srgbClr val="000000"/>
                </a:solidFill>
                <a:ea typeface="+mn-lt"/>
                <a:cs typeface="+mn-lt"/>
              </a:rPr>
              <a:t> share your reflection/responses with the group</a:t>
            </a:r>
            <a:endParaRPr lang="en-US" sz="2400">
              <a:cs typeface="Arial"/>
            </a:endParaRPr>
          </a:p>
        </p:txBody>
      </p:sp>
      <p:sp>
        <p:nvSpPr>
          <p:cNvPr id="10" name="Title 1">
            <a:extLst>
              <a:ext uri="{FF2B5EF4-FFF2-40B4-BE49-F238E27FC236}">
                <a16:creationId xmlns:a16="http://schemas.microsoft.com/office/drawing/2014/main" id="{626F4E30-D8F3-9016-B691-9B2B5A04EFBD}"/>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5</a:t>
            </a:r>
            <a:r>
              <a:rPr lang="en-US" sz="3200">
                <a:latin typeface="Arial"/>
                <a:ea typeface="Arial"/>
                <a:cs typeface="Arial"/>
              </a:rPr>
              <a:t>​</a:t>
            </a:r>
            <a:br>
              <a:rPr lang="en-US" sz="3200">
                <a:latin typeface="Arial"/>
                <a:ea typeface="Arial"/>
                <a:cs typeface="Arial"/>
              </a:rPr>
            </a:br>
            <a:r>
              <a:rPr lang="en-US" sz="3200" baseline="0">
                <a:solidFill>
                  <a:srgbClr val="00AEEF"/>
                </a:solidFill>
                <a:latin typeface="Arial Black"/>
              </a:rPr>
              <a:t>Reflect, respond, raise your voice</a:t>
            </a:r>
            <a:r>
              <a:rPr lang="en-US" sz="3200">
                <a:latin typeface="Arial Black"/>
                <a:ea typeface="Arial Black"/>
                <a:cs typeface="Arial Black"/>
              </a:rPr>
              <a:t>​</a:t>
            </a:r>
            <a:endParaRPr lang="en-US"/>
          </a:p>
        </p:txBody>
      </p:sp>
    </p:spTree>
    <p:extLst>
      <p:ext uri="{BB962C8B-B14F-4D97-AF65-F5344CB8AC3E}">
        <p14:creationId xmlns:p14="http://schemas.microsoft.com/office/powerpoint/2010/main" val="317825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799D1-AC4E-02C2-618E-23B6537DFC47}"/>
            </a:ext>
          </a:extLst>
        </p:cNvPr>
        <p:cNvGrpSpPr/>
        <p:nvPr/>
      </p:nvGrpSpPr>
      <p:grpSpPr>
        <a:xfrm>
          <a:off x="0" y="0"/>
          <a:ext cx="0" cy="0"/>
          <a:chOff x="0" y="0"/>
          <a:chExt cx="0" cy="0"/>
        </a:xfrm>
      </p:grpSpPr>
      <p:pic>
        <p:nvPicPr>
          <p:cNvPr id="6" name="Picture Placeholder 5" descr="A couple of children holding paper in a classroom&#10;&#10;AI-generated content may be incorrect.">
            <a:extLst>
              <a:ext uri="{FF2B5EF4-FFF2-40B4-BE49-F238E27FC236}">
                <a16:creationId xmlns:a16="http://schemas.microsoft.com/office/drawing/2014/main" id="{378027A6-ED78-9CC9-CBF1-8BF6B4C1733F}"/>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EA363296-1D12-2892-D08C-56CFCFF64833}"/>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2AEA0D92-DDF2-827A-7412-F153958F3360}"/>
              </a:ext>
            </a:extLst>
          </p:cNvPr>
          <p:cNvSpPr>
            <a:spLocks noGrp="1"/>
          </p:cNvSpPr>
          <p:nvPr>
            <p:ph type="title"/>
          </p:nvPr>
        </p:nvSpPr>
        <p:spPr>
          <a:xfrm>
            <a:off x="213809" y="2068"/>
            <a:ext cx="2922375" cy="6855011"/>
          </a:xfrm>
        </p:spPr>
        <p:txBody>
          <a:bodyPr/>
          <a:lstStyle/>
          <a:p>
            <a:pPr>
              <a:lnSpc>
                <a:spcPct val="100000"/>
              </a:lnSpc>
              <a:spcBef>
                <a:spcPts val="0"/>
              </a:spcBef>
              <a:spcAft>
                <a:spcPts val="100"/>
              </a:spcAft>
            </a:pPr>
            <a:r>
              <a:rPr lang="en-GB" sz="3200">
                <a:latin typeface="Arial"/>
                <a:cs typeface="Arial"/>
              </a:rPr>
              <a:t>Activity 2 </a:t>
            </a:r>
            <a:br>
              <a:rPr lang="en-GB" sz="3200">
                <a:latin typeface="Arial"/>
                <a:cs typeface="Arial"/>
              </a:rPr>
            </a:br>
            <a:r>
              <a:rPr lang="en-US" sz="3200"/>
              <a:t>Exploring </a:t>
            </a:r>
            <a:br>
              <a:rPr lang="en-US" sz="3200"/>
            </a:br>
            <a:r>
              <a:rPr lang="en-US" sz="3200">
                <a:latin typeface="Arial Black"/>
                <a:cs typeface="Arial"/>
              </a:rPr>
              <a:t>learning</a:t>
            </a:r>
            <a:br>
              <a:rPr lang="en-US" sz="3200">
                <a:latin typeface="Arial Black"/>
                <a:cs typeface="Arial"/>
              </a:rPr>
            </a:br>
            <a:r>
              <a:rPr lang="en-US" sz="3200">
                <a:latin typeface="Arial Black"/>
                <a:cs typeface="Arial"/>
              </a:rPr>
              <a:t>spaces</a:t>
            </a:r>
          </a:p>
        </p:txBody>
      </p:sp>
      <p:sp>
        <p:nvSpPr>
          <p:cNvPr id="8" name="Text Placeholder 14">
            <a:extLst>
              <a:ext uri="{FF2B5EF4-FFF2-40B4-BE49-F238E27FC236}">
                <a16:creationId xmlns:a16="http://schemas.microsoft.com/office/drawing/2014/main" id="{31D63E80-B963-02E9-D8F5-5BD5CBE8DBF2}"/>
              </a:ext>
            </a:extLst>
          </p:cNvPr>
          <p:cNvSpPr txBox="1">
            <a:spLocks/>
          </p:cNvSpPr>
          <p:nvPr/>
        </p:nvSpPr>
        <p:spPr>
          <a:xfrm>
            <a:off x="9771458" y="4021"/>
            <a:ext cx="2417880" cy="668179"/>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a:solidFill>
                  <a:schemeClr val="tx1"/>
                </a:solidFill>
                <a:latin typeface="Arial"/>
                <a:cs typeface="Arial"/>
              </a:rPr>
              <a:t>Fiona (5) and Rudra (5) in their inclusive classroom in Anand, India.</a:t>
            </a:r>
            <a:br>
              <a:rPr lang="en-GB" sz="1100">
                <a:latin typeface="Arial"/>
                <a:cs typeface="Arial"/>
              </a:rPr>
            </a:br>
            <a:r>
              <a:rPr lang="en-GB" sz="1100">
                <a:solidFill>
                  <a:schemeClr val="tx1"/>
                </a:solidFill>
                <a:latin typeface="Arial"/>
                <a:cs typeface="Arial"/>
              </a:rPr>
              <a:t>© UNICEF/Panjwani</a:t>
            </a:r>
            <a:endParaRPr lang="en-US" sz="1100">
              <a:solidFill>
                <a:schemeClr val="tx1"/>
              </a:solidFill>
              <a:latin typeface="Arial"/>
              <a:cs typeface="Arial"/>
            </a:endParaRPr>
          </a:p>
        </p:txBody>
      </p:sp>
    </p:spTree>
    <p:extLst>
      <p:ext uri="{BB962C8B-B14F-4D97-AF65-F5344CB8AC3E}">
        <p14:creationId xmlns:p14="http://schemas.microsoft.com/office/powerpoint/2010/main" val="985423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15623F9-F1FE-3805-6B77-8ED8AA0224D5}"/>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1DFE67BD-CF20-5823-5AB9-05EA905A98B6}"/>
              </a:ext>
            </a:extLst>
          </p:cNvPr>
          <p:cNvSpPr txBox="1">
            <a:spLocks/>
          </p:cNvSpPr>
          <p:nvPr/>
        </p:nvSpPr>
        <p:spPr>
          <a:xfrm>
            <a:off x="325438" y="504825"/>
            <a:ext cx="2597830" cy="736053"/>
          </a:xfrm>
          <a:prstGeom prst="rect">
            <a:avLst/>
          </a:prstGeom>
        </p:spPr>
        <p:txBody>
          <a:bodyPr vert="horz" lIns="91440" tIns="45720" rIns="91440" bIns="45720" rtlCol="0" anchor="t">
            <a:normAutofit/>
          </a:bodyPr>
          <a:lstStyle>
            <a:defPPr>
              <a:defRPr lang="en-US"/>
            </a:defPPr>
            <a:lvl1pPr marL="0" algn="l" defTabSz="914400" rtl="0" eaLnBrk="1" latinLnBrk="0" hangingPunct="1">
              <a:lnSpc>
                <a:spcPct val="90000"/>
              </a:lnSpc>
              <a:spcBef>
                <a:spcPct val="0"/>
              </a:spcBef>
              <a:buNone/>
              <a:defRPr sz="3200" kern="1200">
                <a:solidFill>
                  <a:schemeClr val="accent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rial"/>
                <a:cs typeface="Arial"/>
              </a:rPr>
              <a:t>Part 1</a:t>
            </a:r>
          </a:p>
        </p:txBody>
      </p:sp>
      <p:pic>
        <p:nvPicPr>
          <p:cNvPr id="5" name="Picture 4" descr="A white cloud on a black background&#10;&#10;AI-generated content may be incorrect.">
            <a:extLst>
              <a:ext uri="{FF2B5EF4-FFF2-40B4-BE49-F238E27FC236}">
                <a16:creationId xmlns:a16="http://schemas.microsoft.com/office/drawing/2014/main" id="{7EC54ECC-1130-2AE6-B2E8-08342F7468EB}"/>
              </a:ext>
            </a:extLst>
          </p:cNvPr>
          <p:cNvPicPr>
            <a:picLocks noChangeAspect="1"/>
          </p:cNvPicPr>
          <p:nvPr/>
        </p:nvPicPr>
        <p:blipFill>
          <a:blip r:embed="rId3"/>
          <a:srcRect l="23543" t="412" r="31694" b="11020"/>
          <a:stretch>
            <a:fillRect/>
          </a:stretch>
        </p:blipFill>
        <p:spPr>
          <a:xfrm>
            <a:off x="2263044" y="334762"/>
            <a:ext cx="7137965" cy="6243423"/>
          </a:xfrm>
          <a:prstGeom prst="rect">
            <a:avLst/>
          </a:prstGeom>
        </p:spPr>
      </p:pic>
      <p:sp>
        <p:nvSpPr>
          <p:cNvPr id="8" name="TextBox 7">
            <a:extLst>
              <a:ext uri="{FF2B5EF4-FFF2-40B4-BE49-F238E27FC236}">
                <a16:creationId xmlns:a16="http://schemas.microsoft.com/office/drawing/2014/main" id="{F5E52C19-5810-A680-5781-057F9B1A446F}"/>
              </a:ext>
            </a:extLst>
          </p:cNvPr>
          <p:cNvSpPr txBox="1"/>
          <p:nvPr/>
        </p:nvSpPr>
        <p:spPr>
          <a:xfrm>
            <a:off x="2823029" y="1716315"/>
            <a:ext cx="601617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baseline="0">
                <a:solidFill>
                  <a:schemeClr val="bg1"/>
                </a:solidFill>
                <a:latin typeface="Aleo"/>
              </a:rPr>
              <a:t>Guided</a:t>
            </a:r>
            <a:br>
              <a:rPr lang="en-US" sz="4800" b="1">
                <a:latin typeface="Aleo"/>
              </a:rPr>
            </a:br>
            <a:r>
              <a:rPr lang="en-US" sz="4800" b="1" baseline="0">
                <a:solidFill>
                  <a:schemeClr val="bg1"/>
                </a:solidFill>
                <a:latin typeface="Aleo"/>
              </a:rPr>
              <a:t>imagination</a:t>
            </a:r>
            <a:endParaRPr lang="en-US" sz="2400">
              <a:solidFill>
                <a:schemeClr val="bg1"/>
              </a:solidFill>
              <a:cs typeface="Arial"/>
            </a:endParaRPr>
          </a:p>
        </p:txBody>
      </p:sp>
    </p:spTree>
    <p:extLst>
      <p:ext uri="{BB962C8B-B14F-4D97-AF65-F5344CB8AC3E}">
        <p14:creationId xmlns:p14="http://schemas.microsoft.com/office/powerpoint/2010/main" val="1196778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E99FC5-8B21-E9CC-2622-E6E7324D5FC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C3F8334E-59B3-6C6E-B6BE-5D147B224F6D}"/>
              </a:ext>
            </a:extLst>
          </p:cNvPr>
          <p:cNvSpPr txBox="1">
            <a:spLocks/>
          </p:cNvSpPr>
          <p:nvPr/>
        </p:nvSpPr>
        <p:spPr>
          <a:xfrm>
            <a:off x="325438" y="504825"/>
            <a:ext cx="6065837" cy="1006381"/>
          </a:xfrm>
          <a:prstGeom prst="rect">
            <a:avLst/>
          </a:prstGeom>
        </p:spPr>
        <p:txBody>
          <a:bodyPr vert="horz" lIns="91440" tIns="45720" rIns="91440" bIns="45720" rtlCol="0" anchor="t">
            <a:normAutofit/>
          </a:bodyPr>
          <a:lstStyle>
            <a:defPPr>
              <a:defRPr lang="en-US"/>
            </a:defPPr>
            <a:lvl1pPr marL="0" algn="l" defTabSz="914400" rtl="0" eaLnBrk="1" latinLnBrk="0" hangingPunct="1">
              <a:lnSpc>
                <a:spcPct val="90000"/>
              </a:lnSpc>
              <a:spcBef>
                <a:spcPct val="0"/>
              </a:spcBef>
              <a:buNone/>
              <a:defRPr sz="3200" kern="1200">
                <a:solidFill>
                  <a:schemeClr val="accent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Arial"/>
                <a:cs typeface="Arial"/>
              </a:rPr>
              <a:t>Part 2</a:t>
            </a:r>
            <a:br>
              <a:rPr lang="en-US">
                <a:latin typeface="Arial"/>
                <a:cs typeface="Arial"/>
              </a:rPr>
            </a:br>
            <a:r>
              <a:rPr lang="en-US">
                <a:latin typeface="Arial Black"/>
                <a:ea typeface="+mj-lt"/>
                <a:cs typeface="Arial"/>
              </a:rPr>
              <a:t>Spot the rights</a:t>
            </a:r>
            <a:endParaRPr lang="en-US">
              <a:solidFill>
                <a:srgbClr val="000000"/>
              </a:solidFill>
              <a:latin typeface="Arial Black"/>
              <a:ea typeface="+mj-lt"/>
              <a:cs typeface="+mj-lt"/>
            </a:endParaRPr>
          </a:p>
          <a:p>
            <a:endParaRPr lang="en-US"/>
          </a:p>
        </p:txBody>
      </p:sp>
      <p:pic>
        <p:nvPicPr>
          <p:cNvPr id="7" name="Online Media 6" title="Hand washing helps keep children healthy in subway schools">
            <a:hlinkClick r:id="" action="ppaction://noaction"/>
            <a:extLst>
              <a:ext uri="{FF2B5EF4-FFF2-40B4-BE49-F238E27FC236}">
                <a16:creationId xmlns:a16="http://schemas.microsoft.com/office/drawing/2014/main" id="{98E23A72-8384-DB0B-EAAB-429846285BD1}"/>
              </a:ext>
            </a:extLst>
          </p:cNvPr>
          <p:cNvPicPr>
            <a:picLocks noRot="1" noChangeAspect="1"/>
          </p:cNvPicPr>
          <p:nvPr>
            <a:videoFile r:link="rId1"/>
          </p:nvPr>
        </p:nvPicPr>
        <p:blipFill>
          <a:blip r:embed="rId4"/>
          <a:stretch>
            <a:fillRect/>
          </a:stretch>
        </p:blipFill>
        <p:spPr>
          <a:xfrm>
            <a:off x="2068739" y="1716314"/>
            <a:ext cx="8317367" cy="4688115"/>
          </a:xfrm>
          <a:prstGeom prst="rect">
            <a:avLst/>
          </a:prstGeom>
        </p:spPr>
      </p:pic>
    </p:spTree>
    <p:extLst>
      <p:ext uri="{BB962C8B-B14F-4D97-AF65-F5344CB8AC3E}">
        <p14:creationId xmlns:p14="http://schemas.microsoft.com/office/powerpoint/2010/main" val="2419845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6E06B46-F230-2329-BEF7-5D1F5D69292F}"/>
            </a:ext>
          </a:extLst>
        </p:cNvPr>
        <p:cNvGrpSpPr/>
        <p:nvPr/>
      </p:nvGrpSpPr>
      <p:grpSpPr>
        <a:xfrm>
          <a:off x="0" y="0"/>
          <a:ext cx="0" cy="0"/>
          <a:chOff x="0" y="0"/>
          <a:chExt cx="0" cy="0"/>
        </a:xfrm>
      </p:grpSpPr>
      <p:pic>
        <p:nvPicPr>
          <p:cNvPr id="6" name="Picture 5" descr="A diagram of a school&#10;&#10;AI-generated content may be incorrect.">
            <a:extLst>
              <a:ext uri="{FF2B5EF4-FFF2-40B4-BE49-F238E27FC236}">
                <a16:creationId xmlns:a16="http://schemas.microsoft.com/office/drawing/2014/main" id="{48448CCC-DA36-0195-477E-CD385A3B2F03}"/>
              </a:ext>
            </a:extLst>
          </p:cNvPr>
          <p:cNvPicPr>
            <a:picLocks noGrp="1" noChangeAspect="1"/>
          </p:cNvPicPr>
          <p:nvPr/>
        </p:nvPicPr>
        <p:blipFill>
          <a:blip r:embed="rId3"/>
          <a:srcRect l="1205" t="6636" r="1291" b="-130"/>
          <a:stretch>
            <a:fillRect/>
          </a:stretch>
        </p:blipFill>
        <p:spPr>
          <a:xfrm>
            <a:off x="2829601" y="248180"/>
            <a:ext cx="7423630" cy="6361583"/>
          </a:xfrm>
          <a:prstGeom prst="rect">
            <a:avLst/>
          </a:prstGeom>
        </p:spPr>
      </p:pic>
      <p:sp>
        <p:nvSpPr>
          <p:cNvPr id="7" name="Title 1">
            <a:extLst>
              <a:ext uri="{FF2B5EF4-FFF2-40B4-BE49-F238E27FC236}">
                <a16:creationId xmlns:a16="http://schemas.microsoft.com/office/drawing/2014/main" id="{46D67453-BDF0-0F73-303C-368C73B35AAB}"/>
              </a:ext>
            </a:extLst>
          </p:cNvPr>
          <p:cNvSpPr txBox="1">
            <a:spLocks/>
          </p:cNvSpPr>
          <p:nvPr/>
        </p:nvSpPr>
        <p:spPr>
          <a:xfrm>
            <a:off x="325438" y="504825"/>
            <a:ext cx="3522662" cy="2139856"/>
          </a:xfrm>
          <a:prstGeom prst="rect">
            <a:avLst/>
          </a:prstGeom>
        </p:spPr>
        <p:txBody>
          <a:bodyPr vert="horz" lIns="91440" tIns="45720" rIns="91440" bIns="45720" rtlCol="0" anchor="t">
            <a:normAutofit/>
          </a:bodyPr>
          <a:lstStyle>
            <a:defPPr>
              <a:defRPr lang="en-US"/>
            </a:defPPr>
            <a:lvl1pPr marL="0" algn="l" defTabSz="914400" rtl="0" eaLnBrk="1" latinLnBrk="0" hangingPunct="1">
              <a:lnSpc>
                <a:spcPct val="90000"/>
              </a:lnSpc>
              <a:spcBef>
                <a:spcPct val="0"/>
              </a:spcBef>
              <a:buNone/>
              <a:defRPr sz="3200" kern="1200">
                <a:solidFill>
                  <a:schemeClr val="accent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rial"/>
                <a:cs typeface="Arial"/>
              </a:rPr>
              <a:t>Part 3</a:t>
            </a:r>
            <a:br>
              <a:rPr lang="en-US">
                <a:solidFill>
                  <a:schemeClr val="bg1"/>
                </a:solidFill>
                <a:latin typeface="Arial"/>
                <a:cs typeface="Arial"/>
              </a:rPr>
            </a:br>
            <a:r>
              <a:rPr lang="en-US">
                <a:solidFill>
                  <a:schemeClr val="bg1"/>
                </a:solidFill>
                <a:latin typeface="Arial Black"/>
                <a:ea typeface="+mj-lt"/>
                <a:cs typeface="Arial"/>
              </a:rPr>
              <a:t>A web </a:t>
            </a:r>
            <a:br>
              <a:rPr lang="en-US">
                <a:solidFill>
                  <a:schemeClr val="bg1"/>
                </a:solidFill>
                <a:latin typeface="Arial Black"/>
                <a:ea typeface="+mj-lt"/>
                <a:cs typeface="Arial"/>
              </a:rPr>
            </a:br>
            <a:r>
              <a:rPr lang="en-US">
                <a:solidFill>
                  <a:schemeClr val="bg1"/>
                </a:solidFill>
                <a:latin typeface="Arial Black"/>
                <a:ea typeface="+mj-lt"/>
                <a:cs typeface="Arial"/>
              </a:rPr>
              <a:t>of rights</a:t>
            </a:r>
            <a:endParaRPr lang="en-US">
              <a:solidFill>
                <a:schemeClr val="bg1"/>
              </a:solidFill>
              <a:latin typeface="Arial Black"/>
              <a:ea typeface="+mj-lt"/>
              <a:cs typeface="+mj-lt"/>
            </a:endParaRPr>
          </a:p>
          <a:p>
            <a:endParaRPr lang="en-US">
              <a:solidFill>
                <a:schemeClr val="bg1"/>
              </a:solidFill>
            </a:endParaRPr>
          </a:p>
        </p:txBody>
      </p:sp>
    </p:spTree>
    <p:extLst>
      <p:ext uri="{BB962C8B-B14F-4D97-AF65-F5344CB8AC3E}">
        <p14:creationId xmlns:p14="http://schemas.microsoft.com/office/powerpoint/2010/main" val="124291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AD1B555-BB9C-931C-53AC-1274C99D5B7B}"/>
            </a:ext>
          </a:extLst>
        </p:cNvPr>
        <p:cNvGrpSpPr/>
        <p:nvPr/>
      </p:nvGrpSpPr>
      <p:grpSpPr>
        <a:xfrm>
          <a:off x="0" y="0"/>
          <a:ext cx="0" cy="0"/>
          <a:chOff x="0" y="0"/>
          <a:chExt cx="0" cy="0"/>
        </a:xfrm>
      </p:grpSpPr>
      <p:pic>
        <p:nvPicPr>
          <p:cNvPr id="8" name="Picture Placeholder 7" descr="Two girls wearing headscarves standing in front of a building&#10;&#10;AI-generated content may be incorrect.">
            <a:extLst>
              <a:ext uri="{FF2B5EF4-FFF2-40B4-BE49-F238E27FC236}">
                <a16:creationId xmlns:a16="http://schemas.microsoft.com/office/drawing/2014/main" id="{1A6DE266-7636-2A17-51C1-55F25C94044D}"/>
              </a:ext>
            </a:extLst>
          </p:cNvPr>
          <p:cNvPicPr>
            <a:picLocks noGrp="1" noChangeAspect="1"/>
          </p:cNvPicPr>
          <p:nvPr>
            <p:ph type="pic" idx="1"/>
          </p:nvPr>
        </p:nvPicPr>
        <p:blipFill>
          <a:blip r:embed="rId3"/>
          <a:srcRect l="20327" r="20327"/>
          <a:stretch>
            <a:fillRect/>
          </a:stretch>
        </p:blipFill>
        <p:spPr>
          <a:xfrm>
            <a:off x="6087368" y="1"/>
            <a:ext cx="6104844" cy="6857999"/>
          </a:xfrm>
        </p:spPr>
      </p:pic>
      <p:sp>
        <p:nvSpPr>
          <p:cNvPr id="14" name="Text Placeholder 4">
            <a:extLst>
              <a:ext uri="{FF2B5EF4-FFF2-40B4-BE49-F238E27FC236}">
                <a16:creationId xmlns:a16="http://schemas.microsoft.com/office/drawing/2014/main" id="{8E6AD3E2-1295-102D-3315-86D9AB73CDE5}"/>
              </a:ext>
            </a:extLst>
          </p:cNvPr>
          <p:cNvSpPr txBox="1">
            <a:spLocks/>
          </p:cNvSpPr>
          <p:nvPr/>
        </p:nvSpPr>
        <p:spPr>
          <a:xfrm>
            <a:off x="323850" y="1719120"/>
            <a:ext cx="4266256" cy="7649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ea typeface="+mn-lt"/>
                <a:cs typeface="+mn-lt"/>
              </a:rPr>
              <a:t>Using</a:t>
            </a:r>
            <a:r>
              <a:rPr lang="en-US" sz="2400" b="1">
                <a:cs typeface="Arial"/>
              </a:rPr>
              <a:t> design to overcome barriers in a changing world</a:t>
            </a:r>
            <a:endParaRPr lang="en-US"/>
          </a:p>
        </p:txBody>
      </p:sp>
      <p:sp>
        <p:nvSpPr>
          <p:cNvPr id="16" name="Text Placeholder 5">
            <a:extLst>
              <a:ext uri="{FF2B5EF4-FFF2-40B4-BE49-F238E27FC236}">
                <a16:creationId xmlns:a16="http://schemas.microsoft.com/office/drawing/2014/main" id="{50E609ED-3138-0786-4EBF-81D5FD96181F}"/>
              </a:ext>
            </a:extLst>
          </p:cNvPr>
          <p:cNvSpPr txBox="1">
            <a:spLocks/>
          </p:cNvSpPr>
          <p:nvPr/>
        </p:nvSpPr>
        <p:spPr>
          <a:xfrm>
            <a:off x="321189" y="2761084"/>
            <a:ext cx="5642821" cy="363971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000"/>
              </a:spcAft>
              <a:buNone/>
            </a:pPr>
            <a:r>
              <a:rPr lang="en-US" sz="2000" b="1">
                <a:latin typeface="Arial"/>
                <a:ea typeface="+mn-lt"/>
                <a:cs typeface="+mn-lt"/>
              </a:rPr>
              <a:t>Design a safe learning space for children, working around the barriers you've set.</a:t>
            </a:r>
            <a:endParaRPr lang="en-US">
              <a:cs typeface="Arial" panose="020B0604020202020204"/>
            </a:endParaRPr>
          </a:p>
          <a:p>
            <a:pPr>
              <a:lnSpc>
                <a:spcPct val="100000"/>
              </a:lnSpc>
              <a:spcBef>
                <a:spcPts val="0"/>
              </a:spcBef>
              <a:spcAft>
                <a:spcPts val="1000"/>
              </a:spcAft>
            </a:pPr>
            <a:r>
              <a:rPr lang="en-US" sz="2000">
                <a:solidFill>
                  <a:schemeClr val="bg2"/>
                </a:solidFill>
                <a:latin typeface="Arial"/>
                <a:ea typeface="+mn-lt"/>
                <a:cs typeface="+mn-lt"/>
              </a:rPr>
              <a:t>What does it look like?</a:t>
            </a:r>
          </a:p>
          <a:p>
            <a:pPr>
              <a:lnSpc>
                <a:spcPct val="100000"/>
              </a:lnSpc>
              <a:spcBef>
                <a:spcPts val="0"/>
              </a:spcBef>
              <a:spcAft>
                <a:spcPts val="1000"/>
              </a:spcAft>
            </a:pPr>
            <a:r>
              <a:rPr lang="en-US" sz="2000">
                <a:solidFill>
                  <a:schemeClr val="bg2"/>
                </a:solidFill>
                <a:latin typeface="Arial"/>
                <a:ea typeface="+mn-lt"/>
                <a:cs typeface="+mn-lt"/>
              </a:rPr>
              <a:t>What might be missing?</a:t>
            </a:r>
            <a:endParaRPr lang="en-US" sz="2000">
              <a:solidFill>
                <a:schemeClr val="bg2"/>
              </a:solidFill>
              <a:latin typeface="Arial"/>
              <a:cs typeface="Arial"/>
            </a:endParaRPr>
          </a:p>
          <a:p>
            <a:pPr>
              <a:lnSpc>
                <a:spcPct val="100000"/>
              </a:lnSpc>
              <a:spcBef>
                <a:spcPts val="0"/>
              </a:spcBef>
              <a:spcAft>
                <a:spcPts val="1000"/>
              </a:spcAft>
            </a:pPr>
            <a:r>
              <a:rPr lang="en-US" sz="2000">
                <a:solidFill>
                  <a:schemeClr val="bg2"/>
                </a:solidFill>
                <a:latin typeface="Arial"/>
                <a:ea typeface="+mn-lt"/>
                <a:cs typeface="+mn-lt"/>
              </a:rPr>
              <a:t>How would you make it as safe as possible?</a:t>
            </a:r>
            <a:endParaRPr lang="en-US" sz="2000">
              <a:solidFill>
                <a:schemeClr val="bg2"/>
              </a:solidFill>
              <a:latin typeface="Arial"/>
              <a:cs typeface="Arial"/>
            </a:endParaRPr>
          </a:p>
          <a:p>
            <a:pPr>
              <a:lnSpc>
                <a:spcPct val="100000"/>
              </a:lnSpc>
              <a:spcBef>
                <a:spcPts val="0"/>
              </a:spcBef>
              <a:spcAft>
                <a:spcPts val="1000"/>
              </a:spcAft>
            </a:pPr>
            <a:r>
              <a:rPr lang="en-US" sz="2000">
                <a:solidFill>
                  <a:schemeClr val="bg2"/>
                </a:solidFill>
                <a:latin typeface="Arial"/>
                <a:ea typeface="+mn-lt"/>
                <a:cs typeface="+mn-lt"/>
              </a:rPr>
              <a:t>Who would be there? </a:t>
            </a:r>
          </a:p>
          <a:p>
            <a:pPr>
              <a:lnSpc>
                <a:spcPct val="100000"/>
              </a:lnSpc>
              <a:spcBef>
                <a:spcPts val="0"/>
              </a:spcBef>
              <a:spcAft>
                <a:spcPts val="1000"/>
              </a:spcAft>
            </a:pPr>
            <a:r>
              <a:rPr lang="en-US" sz="2000">
                <a:solidFill>
                  <a:schemeClr val="bg2"/>
                </a:solidFill>
                <a:latin typeface="Arial"/>
                <a:ea typeface="+mn-lt"/>
                <a:cs typeface="+mn-lt"/>
              </a:rPr>
              <a:t>What would children and young people learn?</a:t>
            </a:r>
            <a:endParaRPr lang="en-US" sz="2000">
              <a:solidFill>
                <a:schemeClr val="bg2"/>
              </a:solidFill>
              <a:latin typeface="Arial"/>
              <a:cs typeface="Arial"/>
            </a:endParaRPr>
          </a:p>
        </p:txBody>
      </p:sp>
      <p:sp>
        <p:nvSpPr>
          <p:cNvPr id="18" name="Title 1">
            <a:extLst>
              <a:ext uri="{FF2B5EF4-FFF2-40B4-BE49-F238E27FC236}">
                <a16:creationId xmlns:a16="http://schemas.microsoft.com/office/drawing/2014/main" id="{C1AA8F9B-F00C-23D5-F283-81567B1BB600}"/>
              </a:ext>
            </a:extLst>
          </p:cNvPr>
          <p:cNvSpPr txBox="1">
            <a:spLocks/>
          </p:cNvSpPr>
          <p:nvPr/>
        </p:nvSpPr>
        <p:spPr>
          <a:xfrm>
            <a:off x="325438" y="504825"/>
            <a:ext cx="6065837" cy="10063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a:cs typeface="Arial"/>
              </a:rPr>
              <a:t>Part 4</a:t>
            </a:r>
            <a:br>
              <a:rPr lang="en-US">
                <a:latin typeface="Arial"/>
                <a:cs typeface="Arial"/>
              </a:rPr>
            </a:br>
            <a:r>
              <a:rPr lang="en-US">
                <a:latin typeface="Arial Black"/>
                <a:ea typeface="+mj-lt"/>
                <a:cs typeface="Arial"/>
              </a:rPr>
              <a:t>Space swapping</a:t>
            </a:r>
            <a:endParaRPr lang="en-US">
              <a:solidFill>
                <a:srgbClr val="000000"/>
              </a:solidFill>
              <a:latin typeface="Arial Black"/>
              <a:ea typeface="+mj-lt"/>
              <a:cs typeface="+mj-lt"/>
            </a:endParaRPr>
          </a:p>
          <a:p>
            <a:endParaRPr lang="en-US"/>
          </a:p>
        </p:txBody>
      </p:sp>
      <p:sp>
        <p:nvSpPr>
          <p:cNvPr id="2" name="Text Placeholder 14">
            <a:extLst>
              <a:ext uri="{FF2B5EF4-FFF2-40B4-BE49-F238E27FC236}">
                <a16:creationId xmlns:a16="http://schemas.microsoft.com/office/drawing/2014/main" id="{CBDD9B5F-4FAE-14CE-527B-64B439EB37EF}"/>
              </a:ext>
            </a:extLst>
          </p:cNvPr>
          <p:cNvSpPr txBox="1">
            <a:spLocks/>
          </p:cNvSpPr>
          <p:nvPr/>
        </p:nvSpPr>
        <p:spPr>
          <a:xfrm>
            <a:off x="9331115" y="-3449"/>
            <a:ext cx="2858223"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Amena, 11 (right), walks home from school with her best friend Halima in Afghanistan.</a:t>
            </a:r>
            <a:br>
              <a:rPr lang="en-GB" sz="1100" dirty="0">
                <a:latin typeface="Arial"/>
                <a:cs typeface="Arial"/>
              </a:rPr>
            </a:br>
            <a:r>
              <a:rPr lang="en-GB" sz="1100" dirty="0">
                <a:solidFill>
                  <a:schemeClr val="tx1"/>
                </a:solidFill>
                <a:latin typeface="Arial"/>
                <a:cs typeface="Arial"/>
              </a:rPr>
              <a:t>© UNICEF/</a:t>
            </a:r>
            <a:r>
              <a:rPr lang="en-GB" sz="1100" dirty="0" err="1">
                <a:solidFill>
                  <a:schemeClr val="tx1"/>
                </a:solidFill>
                <a:latin typeface="Arial"/>
                <a:cs typeface="Arial"/>
              </a:rPr>
              <a:t>Meerzad</a:t>
            </a:r>
            <a:r>
              <a:rPr lang="en-GB" sz="1100" dirty="0">
                <a:solidFill>
                  <a:schemeClr val="tx1"/>
                </a:solidFill>
                <a:latin typeface="Arial"/>
                <a:cs typeface="Arial"/>
              </a:rPr>
              <a:t> </a:t>
            </a:r>
            <a:endParaRPr lang="en-US" sz="1100" dirty="0">
              <a:solidFill>
                <a:schemeClr val="tx1"/>
              </a:solidFill>
              <a:latin typeface="Arial"/>
              <a:cs typeface="Arial"/>
            </a:endParaRPr>
          </a:p>
        </p:txBody>
      </p:sp>
    </p:spTree>
    <p:extLst>
      <p:ext uri="{BB962C8B-B14F-4D97-AF65-F5344CB8AC3E}">
        <p14:creationId xmlns:p14="http://schemas.microsoft.com/office/powerpoint/2010/main" val="3610953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E5CE67-8BE8-E8BE-ACDC-222F5CFABFDA}"/>
              </a:ext>
            </a:extLst>
          </p:cNvPr>
          <p:cNvSpPr txBox="1">
            <a:spLocks/>
          </p:cNvSpPr>
          <p:nvPr/>
        </p:nvSpPr>
        <p:spPr>
          <a:xfrm>
            <a:off x="325438" y="476250"/>
            <a:ext cx="6437312" cy="10540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chemeClr val="bg1"/>
                </a:solidFill>
                <a:latin typeface="Arial"/>
                <a:cs typeface="Arial"/>
              </a:rPr>
              <a:t>Part 5</a:t>
            </a:r>
            <a:br>
              <a:rPr lang="en-US">
                <a:latin typeface="Arial"/>
                <a:cs typeface="Arial"/>
              </a:rPr>
            </a:br>
            <a:r>
              <a:rPr lang="en-US">
                <a:solidFill>
                  <a:schemeClr val="bg1"/>
                </a:solidFill>
                <a:latin typeface="Arial Black"/>
                <a:cs typeface="Arial"/>
              </a:rPr>
              <a:t>Barrier web</a:t>
            </a:r>
            <a:endParaRPr lang="en-US">
              <a:solidFill>
                <a:schemeClr val="bg1"/>
              </a:solidFill>
              <a:cs typeface="Arial"/>
            </a:endParaRPr>
          </a:p>
        </p:txBody>
      </p:sp>
      <p:sp>
        <p:nvSpPr>
          <p:cNvPr id="9" name="Rectangle 8">
            <a:extLst>
              <a:ext uri="{FF2B5EF4-FFF2-40B4-BE49-F238E27FC236}">
                <a16:creationId xmlns:a16="http://schemas.microsoft.com/office/drawing/2014/main" id="{FC096914-8A76-6911-23F9-5C62C0407CB8}"/>
              </a:ext>
            </a:extLst>
          </p:cNvPr>
          <p:cNvSpPr/>
          <p:nvPr/>
        </p:nvSpPr>
        <p:spPr>
          <a:xfrm>
            <a:off x="2284141" y="4391755"/>
            <a:ext cx="4592861" cy="8478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Text Placeholder 2">
            <a:extLst>
              <a:ext uri="{FF2B5EF4-FFF2-40B4-BE49-F238E27FC236}">
                <a16:creationId xmlns:a16="http://schemas.microsoft.com/office/drawing/2014/main" id="{1928123D-7A0D-F65C-871B-F1E443B7FCB9}"/>
              </a:ext>
            </a:extLst>
          </p:cNvPr>
          <p:cNvSpPr>
            <a:spLocks noGrp="1"/>
          </p:cNvSpPr>
          <p:nvPr/>
        </p:nvSpPr>
        <p:spPr>
          <a:xfrm>
            <a:off x="389331" y="2593572"/>
            <a:ext cx="9814689" cy="244032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Clr>
                <a:schemeClr val="bg1"/>
              </a:buClr>
              <a:buFont typeface="Arial" panose="020B0604020202020204" pitchFamily="34" charset="0"/>
              <a:buNone/>
              <a:defRPr sz="5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mj-lt"/>
                <a:cs typeface="+mj-lt"/>
              </a:rPr>
              <a:t>What barriers might </a:t>
            </a:r>
            <a:br>
              <a:rPr lang="en-US">
                <a:ea typeface="+mj-lt"/>
                <a:cs typeface="+mj-lt"/>
              </a:rPr>
            </a:br>
            <a:r>
              <a:rPr lang="en-US">
                <a:ea typeface="+mj-lt"/>
                <a:cs typeface="+mj-lt"/>
              </a:rPr>
              <a:t>prevent a learning space </a:t>
            </a:r>
            <a:br>
              <a:rPr lang="en-US">
                <a:ea typeface="+mj-lt"/>
                <a:cs typeface="+mj-lt"/>
              </a:rPr>
            </a:br>
            <a:r>
              <a:rPr lang="en-US">
                <a:ea typeface="+mj-lt"/>
                <a:cs typeface="+mj-lt"/>
              </a:rPr>
              <a:t>from being safe?</a:t>
            </a:r>
            <a:endParaRPr lang="en-US"/>
          </a:p>
        </p:txBody>
      </p:sp>
      <p:pic>
        <p:nvPicPr>
          <p:cNvPr id="2" name="Picture 1" descr="A blue triangle with a white circle and a black line&#10;&#10;AI-generated content may be incorrect.">
            <a:extLst>
              <a:ext uri="{FF2B5EF4-FFF2-40B4-BE49-F238E27FC236}">
                <a16:creationId xmlns:a16="http://schemas.microsoft.com/office/drawing/2014/main" id="{77894C9B-0749-BB82-3C18-1C905DE2C0CB}"/>
              </a:ext>
            </a:extLst>
          </p:cNvPr>
          <p:cNvPicPr>
            <a:picLocks noChangeAspect="1"/>
          </p:cNvPicPr>
          <p:nvPr/>
        </p:nvPicPr>
        <p:blipFill>
          <a:blip r:embed="rId3"/>
          <a:stretch>
            <a:fillRect/>
          </a:stretch>
        </p:blipFill>
        <p:spPr>
          <a:xfrm>
            <a:off x="7788359" y="909274"/>
            <a:ext cx="3990975" cy="3038475"/>
          </a:xfrm>
          <a:prstGeom prst="rect">
            <a:avLst/>
          </a:prstGeom>
        </p:spPr>
      </p:pic>
    </p:spTree>
    <p:extLst>
      <p:ext uri="{BB962C8B-B14F-4D97-AF65-F5344CB8AC3E}">
        <p14:creationId xmlns:p14="http://schemas.microsoft.com/office/powerpoint/2010/main" val="3173060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661234D-B20A-B6D8-EE8B-79045A9994AD}"/>
            </a:ext>
          </a:extLst>
        </p:cNvPr>
        <p:cNvGrpSpPr/>
        <p:nvPr/>
      </p:nvGrpSpPr>
      <p:grpSpPr>
        <a:xfrm>
          <a:off x="0" y="0"/>
          <a:ext cx="0" cy="0"/>
          <a:chOff x="0" y="0"/>
          <a:chExt cx="0" cy="0"/>
        </a:xfrm>
      </p:grpSpPr>
      <p:sp>
        <p:nvSpPr>
          <p:cNvPr id="16" name="Text Placeholder 5">
            <a:extLst>
              <a:ext uri="{FF2B5EF4-FFF2-40B4-BE49-F238E27FC236}">
                <a16:creationId xmlns:a16="http://schemas.microsoft.com/office/drawing/2014/main" id="{51BEE882-E394-CB33-2729-99DB81DB2832}"/>
              </a:ext>
            </a:extLst>
          </p:cNvPr>
          <p:cNvSpPr txBox="1">
            <a:spLocks/>
          </p:cNvSpPr>
          <p:nvPr/>
        </p:nvSpPr>
        <p:spPr>
          <a:xfrm>
            <a:off x="321189" y="1717625"/>
            <a:ext cx="3998932" cy="494223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sz="2400" b="1">
                <a:ea typeface="+mn-lt"/>
                <a:cs typeface="+mn-lt"/>
              </a:rPr>
              <a:t>Root cause:</a:t>
            </a:r>
            <a:r>
              <a:rPr lang="en-US" sz="2400">
                <a:ea typeface="+mn-lt"/>
                <a:cs typeface="+mn-lt"/>
              </a:rPr>
              <a:t> </a:t>
            </a:r>
          </a:p>
          <a:p>
            <a:pPr marL="0" indent="0">
              <a:lnSpc>
                <a:spcPct val="100000"/>
              </a:lnSpc>
              <a:spcBef>
                <a:spcPts val="0"/>
              </a:spcBef>
              <a:spcAft>
                <a:spcPts val="1200"/>
              </a:spcAft>
              <a:buNone/>
            </a:pPr>
            <a:r>
              <a:rPr lang="en-US" sz="2200">
                <a:ea typeface="+mn-lt"/>
                <a:cs typeface="+mn-lt"/>
              </a:rPr>
              <a:t>the underlying, fundamental systemic factors – such as economic instability, conflict, inequity, social norms and policy failures – that create vulnerabilities, drive crisis, and prevent children from realising their rights. (UNICEF definition) </a:t>
            </a:r>
            <a:endParaRPr lang="en-US" sz="2200">
              <a:cs typeface="Arial"/>
            </a:endParaRPr>
          </a:p>
        </p:txBody>
      </p:sp>
      <p:sp>
        <p:nvSpPr>
          <p:cNvPr id="18" name="Title 1">
            <a:extLst>
              <a:ext uri="{FF2B5EF4-FFF2-40B4-BE49-F238E27FC236}">
                <a16:creationId xmlns:a16="http://schemas.microsoft.com/office/drawing/2014/main" id="{4FD0AF01-556D-5F35-48E5-1DF4F63D6FA0}"/>
              </a:ext>
            </a:extLst>
          </p:cNvPr>
          <p:cNvSpPr txBox="1">
            <a:spLocks/>
          </p:cNvSpPr>
          <p:nvPr/>
        </p:nvSpPr>
        <p:spPr>
          <a:xfrm>
            <a:off x="325438" y="504825"/>
            <a:ext cx="3017838" cy="121919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Black"/>
                <a:ea typeface="+mj-lt"/>
                <a:cs typeface="Arial"/>
              </a:rPr>
              <a:t>Investigate </a:t>
            </a:r>
            <a:br>
              <a:rPr lang="en-US">
                <a:latin typeface="Arial Black"/>
                <a:ea typeface="+mj-lt"/>
                <a:cs typeface="Arial"/>
              </a:rPr>
            </a:br>
            <a:r>
              <a:rPr lang="en-US">
                <a:latin typeface="Arial Black"/>
                <a:ea typeface="+mj-lt"/>
                <a:cs typeface="Arial"/>
              </a:rPr>
              <a:t>deeper</a:t>
            </a:r>
            <a:endParaRPr lang="en-US">
              <a:solidFill>
                <a:srgbClr val="000000"/>
              </a:solidFill>
              <a:latin typeface="Arial Black"/>
              <a:ea typeface="+mj-lt"/>
              <a:cs typeface="+mj-lt"/>
            </a:endParaRPr>
          </a:p>
          <a:p>
            <a:endParaRPr lang="en-US"/>
          </a:p>
        </p:txBody>
      </p:sp>
      <p:pic>
        <p:nvPicPr>
          <p:cNvPr id="2" name="Picture 1" descr="A black screen with blue text&#10;&#10;AI-generated content may be incorrect.">
            <a:extLst>
              <a:ext uri="{FF2B5EF4-FFF2-40B4-BE49-F238E27FC236}">
                <a16:creationId xmlns:a16="http://schemas.microsoft.com/office/drawing/2014/main" id="{6EBF7750-A41F-4AE1-5BA3-6D762FDA5384}"/>
              </a:ext>
            </a:extLst>
          </p:cNvPr>
          <p:cNvPicPr>
            <a:picLocks noChangeAspect="1"/>
          </p:cNvPicPr>
          <p:nvPr/>
        </p:nvPicPr>
        <p:blipFill>
          <a:blip r:embed="rId3"/>
          <a:stretch>
            <a:fillRect/>
          </a:stretch>
        </p:blipFill>
        <p:spPr>
          <a:xfrm>
            <a:off x="4342021" y="695325"/>
            <a:ext cx="6651208" cy="4924425"/>
          </a:xfrm>
          <a:prstGeom prst="rect">
            <a:avLst/>
          </a:prstGeom>
        </p:spPr>
      </p:pic>
      <p:pic>
        <p:nvPicPr>
          <p:cNvPr id="4" name="Picture 3" descr="A notebook and pen and ruler&#10;&#10;AI-generated content may be incorrect.">
            <a:extLst>
              <a:ext uri="{FF2B5EF4-FFF2-40B4-BE49-F238E27FC236}">
                <a16:creationId xmlns:a16="http://schemas.microsoft.com/office/drawing/2014/main" id="{3F560CE2-A558-1728-0987-3A622503C77C}"/>
              </a:ext>
            </a:extLst>
          </p:cNvPr>
          <p:cNvPicPr>
            <a:picLocks noChangeAspect="1"/>
          </p:cNvPicPr>
          <p:nvPr/>
        </p:nvPicPr>
        <p:blipFill>
          <a:blip r:embed="rId4"/>
          <a:stretch>
            <a:fillRect/>
          </a:stretch>
        </p:blipFill>
        <p:spPr>
          <a:xfrm>
            <a:off x="9981400" y="552621"/>
            <a:ext cx="2028194" cy="1662927"/>
          </a:xfrm>
          <a:prstGeom prst="rect">
            <a:avLst/>
          </a:prstGeom>
        </p:spPr>
      </p:pic>
    </p:spTree>
    <p:extLst>
      <p:ext uri="{BB962C8B-B14F-4D97-AF65-F5344CB8AC3E}">
        <p14:creationId xmlns:p14="http://schemas.microsoft.com/office/powerpoint/2010/main" val="4279344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59CD-4E73-BB59-88C4-215C873F4E7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9473CC0-01C2-89D7-0419-164087D3B494}"/>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6</a:t>
            </a:r>
            <a:r>
              <a:rPr lang="en-US" sz="3200">
                <a:latin typeface="Arial"/>
                <a:ea typeface="Arial"/>
                <a:cs typeface="Arial"/>
              </a:rPr>
              <a:t>​</a:t>
            </a:r>
            <a:br>
              <a:rPr lang="en-US" sz="3200">
                <a:latin typeface="Arial"/>
                <a:ea typeface="Arial"/>
                <a:cs typeface="Arial"/>
              </a:rPr>
            </a:br>
            <a:r>
              <a:rPr lang="en-US" sz="3200" baseline="0">
                <a:solidFill>
                  <a:srgbClr val="00AEEF"/>
                </a:solidFill>
                <a:latin typeface="Arial Black"/>
              </a:rPr>
              <a:t>Reflect, respond, raise your voice</a:t>
            </a:r>
            <a:r>
              <a:rPr lang="en-US" sz="3200">
                <a:latin typeface="Arial Black"/>
                <a:ea typeface="Arial Black"/>
                <a:cs typeface="Arial Black"/>
              </a:rPr>
              <a:t>​</a:t>
            </a:r>
            <a:endParaRPr lang="en-US"/>
          </a:p>
        </p:txBody>
      </p:sp>
      <p:sp>
        <p:nvSpPr>
          <p:cNvPr id="6" name="Text Placeholder 4">
            <a:extLst>
              <a:ext uri="{FF2B5EF4-FFF2-40B4-BE49-F238E27FC236}">
                <a16:creationId xmlns:a16="http://schemas.microsoft.com/office/drawing/2014/main" id="{648374ED-6645-EFC7-FD91-2EA3C6CD3C90}"/>
              </a:ext>
            </a:extLst>
          </p:cNvPr>
          <p:cNvSpPr txBox="1">
            <a:spLocks/>
          </p:cNvSpPr>
          <p:nvPr/>
        </p:nvSpPr>
        <p:spPr>
          <a:xfrm>
            <a:off x="323850" y="1859273"/>
            <a:ext cx="11868150" cy="4812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600"/>
              </a:spcAft>
            </a:pPr>
            <a:r>
              <a:rPr lang="en-US" sz="2800">
                <a:solidFill>
                  <a:srgbClr val="000000"/>
                </a:solidFill>
                <a:ea typeface="+mn-lt"/>
                <a:cs typeface="+mn-lt"/>
              </a:rPr>
              <a:t>Key questions:</a:t>
            </a:r>
            <a:r>
              <a:rPr lang="en-US" sz="2800" b="0">
                <a:solidFill>
                  <a:srgbClr val="000000"/>
                </a:solidFill>
                <a:ea typeface="+mn-lt"/>
                <a:cs typeface="+mn-lt"/>
              </a:rPr>
              <a:t> </a:t>
            </a:r>
            <a:br>
              <a:rPr lang="en-US" sz="2800" b="0">
                <a:solidFill>
                  <a:srgbClr val="000000"/>
                </a:solidFill>
                <a:ea typeface="+mn-lt"/>
                <a:cs typeface="+mn-lt"/>
              </a:rPr>
            </a:br>
            <a:r>
              <a:rPr lang="en-US" sz="2800" b="0">
                <a:solidFill>
                  <a:srgbClr val="000000"/>
                </a:solidFill>
                <a:ea typeface="+mn-lt"/>
                <a:cs typeface="+mn-lt"/>
              </a:rPr>
              <a:t>What new ideas have you discovered about keeping children </a:t>
            </a:r>
            <a:br>
              <a:rPr lang="en-US" sz="2800" b="0">
                <a:solidFill>
                  <a:srgbClr val="000000"/>
                </a:solidFill>
                <a:ea typeface="+mn-lt"/>
                <a:cs typeface="+mn-lt"/>
              </a:rPr>
            </a:br>
            <a:r>
              <a:rPr lang="en-US" sz="2800" b="0">
                <a:solidFill>
                  <a:srgbClr val="000000"/>
                </a:solidFill>
                <a:ea typeface="+mn-lt"/>
                <a:cs typeface="+mn-lt"/>
              </a:rPr>
              <a:t>and young people safe so they can access their rights?</a:t>
            </a:r>
          </a:p>
          <a:p>
            <a:pPr>
              <a:lnSpc>
                <a:spcPct val="100000"/>
              </a:lnSpc>
              <a:spcAft>
                <a:spcPts val="1600"/>
              </a:spcAft>
            </a:pPr>
            <a:r>
              <a:rPr lang="en-US" sz="2800">
                <a:cs typeface="Arial"/>
              </a:rPr>
              <a:t>Reflect, respond, raise your voice as usual</a:t>
            </a:r>
            <a:endParaRPr lang="en-US" sz="2800" b="0">
              <a:solidFill>
                <a:srgbClr val="FFFFFF"/>
              </a:solidFill>
              <a:cs typeface="Arial"/>
            </a:endParaRPr>
          </a:p>
          <a:p>
            <a:pPr>
              <a:lnSpc>
                <a:spcPct val="100000"/>
              </a:lnSpc>
              <a:spcBef>
                <a:spcPts val="0"/>
              </a:spcBef>
              <a:spcAft>
                <a:spcPts val="1600"/>
              </a:spcAft>
            </a:pPr>
            <a:endParaRPr lang="en-US" sz="2400" b="0">
              <a:cs typeface="Arial"/>
            </a:endParaRPr>
          </a:p>
        </p:txBody>
      </p:sp>
    </p:spTree>
    <p:extLst>
      <p:ext uri="{BB962C8B-B14F-4D97-AF65-F5344CB8AC3E}">
        <p14:creationId xmlns:p14="http://schemas.microsoft.com/office/powerpoint/2010/main" val="1576152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DAD1-292E-CC57-2F91-D98A24835BA5}"/>
            </a:ext>
          </a:extLst>
        </p:cNvPr>
        <p:cNvGrpSpPr/>
        <p:nvPr/>
      </p:nvGrpSpPr>
      <p:grpSpPr>
        <a:xfrm>
          <a:off x="0" y="0"/>
          <a:ext cx="0" cy="0"/>
          <a:chOff x="0" y="0"/>
          <a:chExt cx="0" cy="0"/>
        </a:xfrm>
      </p:grpSpPr>
      <p:pic>
        <p:nvPicPr>
          <p:cNvPr id="6" name="Picture Placeholder 5" descr="A child writing in a notebook&#10;&#10;AI-generated content may be incorrect.">
            <a:extLst>
              <a:ext uri="{FF2B5EF4-FFF2-40B4-BE49-F238E27FC236}">
                <a16:creationId xmlns:a16="http://schemas.microsoft.com/office/drawing/2014/main" id="{ABF518A2-88F8-425B-D2B1-FE3ACC232816}"/>
              </a:ext>
            </a:extLst>
          </p:cNvPr>
          <p:cNvPicPr>
            <a:picLocks noGrp="1" noChangeAspect="1"/>
          </p:cNvPicPr>
          <p:nvPr>
            <p:ph type="pic" sz="quarter" idx="12"/>
          </p:nvPr>
        </p:nvPicPr>
        <p:blipFill>
          <a:blip r:embed="rId3"/>
          <a:srcRect t="10767" b="10767"/>
          <a:stretch>
            <a:fillRect/>
          </a:stretch>
        </p:blipFill>
        <p:spPr>
          <a:xfrm>
            <a:off x="2084" y="0"/>
            <a:ext cx="12189918" cy="6862291"/>
          </a:xfrm>
        </p:spPr>
      </p:pic>
      <p:sp>
        <p:nvSpPr>
          <p:cNvPr id="7" name="Freeform 6">
            <a:extLst>
              <a:ext uri="{FF2B5EF4-FFF2-40B4-BE49-F238E27FC236}">
                <a16:creationId xmlns:a16="http://schemas.microsoft.com/office/drawing/2014/main" id="{4A2FE4F5-0C43-CD5C-EF48-F113C9C6730C}"/>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695E1B87-3534-8C21-BF38-1802CD7A3B72}"/>
              </a:ext>
            </a:extLst>
          </p:cNvPr>
          <p:cNvSpPr>
            <a:spLocks noGrp="1"/>
          </p:cNvSpPr>
          <p:nvPr>
            <p:ph type="title"/>
          </p:nvPr>
        </p:nvSpPr>
        <p:spPr>
          <a:xfrm>
            <a:off x="99509" y="2068"/>
            <a:ext cx="3274800" cy="6855011"/>
          </a:xfrm>
        </p:spPr>
        <p:txBody>
          <a:bodyPr/>
          <a:lstStyle/>
          <a:p>
            <a:pPr>
              <a:lnSpc>
                <a:spcPct val="100000"/>
              </a:lnSpc>
              <a:spcBef>
                <a:spcPts val="0"/>
              </a:spcBef>
              <a:spcAft>
                <a:spcPts val="100"/>
              </a:spcAft>
            </a:pPr>
            <a:r>
              <a:rPr lang="en-GB" sz="3200">
                <a:latin typeface="Arial"/>
                <a:cs typeface="Arial"/>
              </a:rPr>
              <a:t>Activity 3 </a:t>
            </a:r>
            <a:br>
              <a:rPr lang="en-GB" sz="3200">
                <a:latin typeface="Arial"/>
                <a:cs typeface="Arial"/>
              </a:rPr>
            </a:br>
            <a:r>
              <a:rPr lang="en-US" sz="3200"/>
              <a:t>Education in</a:t>
            </a:r>
            <a:br>
              <a:rPr lang="en-US" sz="3200"/>
            </a:br>
            <a:r>
              <a:rPr lang="en-US" sz="3200">
                <a:latin typeface="Arial Black"/>
                <a:cs typeface="Arial"/>
              </a:rPr>
              <a:t>emergencies</a:t>
            </a:r>
          </a:p>
        </p:txBody>
      </p:sp>
      <p:sp>
        <p:nvSpPr>
          <p:cNvPr id="3" name="Text Placeholder 14">
            <a:extLst>
              <a:ext uri="{FF2B5EF4-FFF2-40B4-BE49-F238E27FC236}">
                <a16:creationId xmlns:a16="http://schemas.microsoft.com/office/drawing/2014/main" id="{604D916C-5F9F-F024-80ED-C2D667D7BF24}"/>
              </a:ext>
            </a:extLst>
          </p:cNvPr>
          <p:cNvSpPr txBox="1">
            <a:spLocks/>
          </p:cNvSpPr>
          <p:nvPr/>
        </p:nvSpPr>
        <p:spPr>
          <a:xfrm>
            <a:off x="10421796" y="5524755"/>
            <a:ext cx="1767756" cy="1330346"/>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Dieussika had to flee her home because of violence in Haiti, but is now proud to have graduated thanks to the catch-up classes she was offered. </a:t>
            </a:r>
            <a:endParaRPr lang="en-US" sz="1100">
              <a:solidFill>
                <a:schemeClr val="tx1"/>
              </a:solidFill>
              <a:latin typeface="Arial"/>
              <a:cs typeface="Arial"/>
            </a:endParaRPr>
          </a:p>
          <a:p>
            <a:pPr algn="r"/>
            <a:r>
              <a:rPr lang="en-GB" sz="1100" dirty="0">
                <a:solidFill>
                  <a:schemeClr val="tx1"/>
                </a:solidFill>
                <a:latin typeface="Arial"/>
                <a:cs typeface="Arial"/>
              </a:rPr>
              <a:t>© UNICEF/El-</a:t>
            </a:r>
            <a:r>
              <a:rPr lang="en-GB" sz="1100" dirty="0" err="1">
                <a:solidFill>
                  <a:schemeClr val="tx1"/>
                </a:solidFill>
                <a:latin typeface="Arial"/>
                <a:cs typeface="Arial"/>
              </a:rPr>
              <a:t>Noaimi</a:t>
            </a:r>
            <a:endParaRPr lang="en-US" sz="1100">
              <a:solidFill>
                <a:schemeClr val="tx1"/>
              </a:solidFill>
              <a:latin typeface="Arial"/>
              <a:cs typeface="Arial"/>
            </a:endParaRPr>
          </a:p>
        </p:txBody>
      </p:sp>
    </p:spTree>
    <p:extLst>
      <p:ext uri="{BB962C8B-B14F-4D97-AF65-F5344CB8AC3E}">
        <p14:creationId xmlns:p14="http://schemas.microsoft.com/office/powerpoint/2010/main" val="4064899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0B698-A282-A9AE-8757-ABC3DD431A6F}"/>
              </a:ext>
            </a:extLst>
          </p:cNvPr>
          <p:cNvSpPr>
            <a:spLocks noGrp="1"/>
          </p:cNvSpPr>
          <p:nvPr>
            <p:ph type="title"/>
          </p:nvPr>
        </p:nvSpPr>
        <p:spPr>
          <a:xfrm>
            <a:off x="306388" y="457200"/>
            <a:ext cx="3932237" cy="1600200"/>
          </a:xfrm>
        </p:spPr>
        <p:txBody>
          <a:bodyPr vert="horz" lIns="91440" tIns="45720" rIns="91440" bIns="45720" rtlCol="0" anchor="t">
            <a:normAutofit/>
          </a:bodyPr>
          <a:lstStyle/>
          <a:p>
            <a:r>
              <a:rPr lang="en-US">
                <a:solidFill>
                  <a:schemeClr val="accent1"/>
                </a:solidFill>
                <a:latin typeface="Arial"/>
                <a:cs typeface="Arial"/>
              </a:rPr>
              <a:t>Part 1</a:t>
            </a:r>
            <a:br>
              <a:rPr lang="en-US">
                <a:solidFill>
                  <a:schemeClr val="accent1"/>
                </a:solidFill>
                <a:latin typeface="Arial"/>
                <a:cs typeface="Arial"/>
              </a:rPr>
            </a:br>
            <a:r>
              <a:rPr lang="en-US">
                <a:solidFill>
                  <a:schemeClr val="accent1"/>
                </a:solidFill>
              </a:rPr>
              <a:t>Key rights</a:t>
            </a:r>
          </a:p>
        </p:txBody>
      </p:sp>
      <p:sp>
        <p:nvSpPr>
          <p:cNvPr id="4" name="Text Placeholder 3">
            <a:extLst>
              <a:ext uri="{FF2B5EF4-FFF2-40B4-BE49-F238E27FC236}">
                <a16:creationId xmlns:a16="http://schemas.microsoft.com/office/drawing/2014/main" id="{996AB3B6-DD5E-645E-8D1D-D8C75F9D04D4}"/>
              </a:ext>
            </a:extLst>
          </p:cNvPr>
          <p:cNvSpPr>
            <a:spLocks noGrp="1"/>
          </p:cNvSpPr>
          <p:nvPr>
            <p:ph type="body" sz="half" idx="2"/>
          </p:nvPr>
        </p:nvSpPr>
        <p:spPr>
          <a:xfrm>
            <a:off x="306387" y="1900841"/>
            <a:ext cx="5105488" cy="4291674"/>
          </a:xfrm>
        </p:spPr>
        <p:txBody>
          <a:bodyPr vert="horz" lIns="91440" tIns="45720" rIns="91440" bIns="45720" rtlCol="0" anchor="t">
            <a:noAutofit/>
          </a:bodyPr>
          <a:lstStyle/>
          <a:p>
            <a:pPr>
              <a:lnSpc>
                <a:spcPct val="100000"/>
              </a:lnSpc>
              <a:spcBef>
                <a:spcPts val="0"/>
              </a:spcBef>
              <a:spcAft>
                <a:spcPts val="1200"/>
              </a:spcAft>
            </a:pPr>
            <a:r>
              <a:rPr lang="en-US" sz="2200" b="1"/>
              <a:t>Article 19</a:t>
            </a:r>
            <a:r>
              <a:rPr lang="en-US" sz="2200"/>
              <a:t> – protection from violence </a:t>
            </a:r>
            <a:br>
              <a:rPr lang="en-US" sz="2200"/>
            </a:br>
            <a:r>
              <a:rPr lang="en-US" sz="2200"/>
              <a:t>and harm</a:t>
            </a:r>
            <a:endParaRPr lang="en-US" sz="2200">
              <a:cs typeface="Arial"/>
            </a:endParaRPr>
          </a:p>
          <a:p>
            <a:pPr>
              <a:lnSpc>
                <a:spcPct val="100000"/>
              </a:lnSpc>
              <a:spcBef>
                <a:spcPts val="0"/>
              </a:spcBef>
              <a:spcAft>
                <a:spcPts val="1200"/>
              </a:spcAft>
            </a:pPr>
            <a:r>
              <a:rPr lang="en-US" sz="2200" b="1"/>
              <a:t>Article 24</a:t>
            </a:r>
            <a:r>
              <a:rPr lang="en-US" sz="2200"/>
              <a:t> – the right to the best </a:t>
            </a:r>
            <a:br>
              <a:rPr lang="en-US" sz="2200"/>
            </a:br>
            <a:r>
              <a:rPr lang="en-US" sz="2200"/>
              <a:t>possible health </a:t>
            </a:r>
          </a:p>
          <a:p>
            <a:pPr>
              <a:lnSpc>
                <a:spcPct val="100000"/>
              </a:lnSpc>
              <a:spcBef>
                <a:spcPts val="0"/>
              </a:spcBef>
              <a:spcAft>
                <a:spcPts val="1200"/>
              </a:spcAft>
            </a:pPr>
            <a:r>
              <a:rPr lang="en-US" sz="2200" b="1"/>
              <a:t>Article 28</a:t>
            </a:r>
            <a:r>
              <a:rPr lang="en-US" sz="2200"/>
              <a:t> – the right to education</a:t>
            </a:r>
            <a:endParaRPr lang="en-US" sz="2200">
              <a:cs typeface="Arial"/>
            </a:endParaRPr>
          </a:p>
          <a:p>
            <a:pPr>
              <a:lnSpc>
                <a:spcPct val="100000"/>
              </a:lnSpc>
              <a:spcBef>
                <a:spcPts val="0"/>
              </a:spcBef>
              <a:spcAft>
                <a:spcPts val="1200"/>
              </a:spcAft>
            </a:pPr>
            <a:r>
              <a:rPr lang="en-US" sz="2200" b="1"/>
              <a:t>Article 29</a:t>
            </a:r>
            <a:r>
              <a:rPr lang="en-US" sz="2200"/>
              <a:t> – the goals of education: </a:t>
            </a:r>
            <a:br>
              <a:rPr lang="en-US" sz="2200"/>
            </a:br>
            <a:r>
              <a:rPr lang="en-US" sz="2200"/>
              <a:t>helping children develop their talents, </a:t>
            </a:r>
            <a:br>
              <a:rPr lang="en-US" sz="2200"/>
            </a:br>
            <a:r>
              <a:rPr lang="en-US" sz="2200"/>
              <a:t>respect for others, and love of learning</a:t>
            </a:r>
            <a:endParaRPr lang="en-US" sz="2200">
              <a:cs typeface="Arial"/>
            </a:endParaRPr>
          </a:p>
          <a:p>
            <a:pPr>
              <a:lnSpc>
                <a:spcPct val="100000"/>
              </a:lnSpc>
              <a:spcBef>
                <a:spcPts val="0"/>
              </a:spcBef>
              <a:spcAft>
                <a:spcPts val="1200"/>
              </a:spcAft>
            </a:pPr>
            <a:r>
              <a:rPr lang="en-US" sz="2200" b="1"/>
              <a:t>Article 31</a:t>
            </a:r>
            <a:r>
              <a:rPr lang="en-US" sz="2200"/>
              <a:t> – the right to rest, play </a:t>
            </a:r>
            <a:br>
              <a:rPr lang="en-US" sz="2200"/>
            </a:br>
            <a:r>
              <a:rPr lang="en-US" sz="2200"/>
              <a:t>and culture</a:t>
            </a:r>
            <a:endParaRPr lang="en-US" sz="2200">
              <a:cs typeface="Arial"/>
            </a:endParaRPr>
          </a:p>
          <a:p>
            <a:pPr>
              <a:lnSpc>
                <a:spcPct val="100000"/>
              </a:lnSpc>
              <a:spcBef>
                <a:spcPts val="0"/>
              </a:spcBef>
              <a:spcAft>
                <a:spcPts val="1200"/>
              </a:spcAft>
            </a:pPr>
            <a:endParaRPr lang="en-US" sz="2200">
              <a:latin typeface="Arial"/>
              <a:cs typeface="Arial"/>
            </a:endParaRPr>
          </a:p>
          <a:p>
            <a:pPr>
              <a:lnSpc>
                <a:spcPct val="100000"/>
              </a:lnSpc>
              <a:spcBef>
                <a:spcPts val="0"/>
              </a:spcBef>
              <a:spcAft>
                <a:spcPts val="1200"/>
              </a:spcAft>
            </a:pPr>
            <a:endParaRPr lang="en-US" sz="2200">
              <a:cs typeface="Arial"/>
            </a:endParaRPr>
          </a:p>
        </p:txBody>
      </p:sp>
      <p:pic>
        <p:nvPicPr>
          <p:cNvPr id="7" name="Picture 6" descr="A child smiling at the camera&#10;&#10;AI-generated content may be incorrect.">
            <a:extLst>
              <a:ext uri="{FF2B5EF4-FFF2-40B4-BE49-F238E27FC236}">
                <a16:creationId xmlns:a16="http://schemas.microsoft.com/office/drawing/2014/main" id="{B8AA14E6-0A11-463A-56D0-FBCDEAF7DFF3}"/>
              </a:ext>
            </a:extLst>
          </p:cNvPr>
          <p:cNvPicPr>
            <a:picLocks noGrp="1" noChangeAspect="1"/>
          </p:cNvPicPr>
          <p:nvPr/>
        </p:nvPicPr>
        <p:blipFill>
          <a:blip r:embed="rId3"/>
          <a:srcRect l="15867" r="20363"/>
          <a:stretch>
            <a:fillRect/>
          </a:stretch>
        </p:blipFill>
        <p:spPr>
          <a:xfrm>
            <a:off x="5630168" y="1"/>
            <a:ext cx="6559864" cy="6857999"/>
          </a:xfrm>
          <a:prstGeom prst="rect">
            <a:avLst/>
          </a:prstGeom>
        </p:spPr>
      </p:pic>
      <p:sp>
        <p:nvSpPr>
          <p:cNvPr id="9" name="Text Placeholder 14">
            <a:extLst>
              <a:ext uri="{FF2B5EF4-FFF2-40B4-BE49-F238E27FC236}">
                <a16:creationId xmlns:a16="http://schemas.microsoft.com/office/drawing/2014/main" id="{6D5663DC-2E93-B6EE-EA31-7B3EDAD72D65}"/>
              </a:ext>
            </a:extLst>
          </p:cNvPr>
          <p:cNvSpPr txBox="1">
            <a:spLocks/>
          </p:cNvSpPr>
          <p:nvPr/>
        </p:nvSpPr>
        <p:spPr>
          <a:xfrm>
            <a:off x="9537651" y="6206350"/>
            <a:ext cx="2656821"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 Ceci, 4, takes part in an early childhood education session in </a:t>
            </a:r>
            <a:r>
              <a:rPr lang="en-GB" sz="1100" dirty="0">
                <a:solidFill>
                  <a:schemeClr val="tx1"/>
                </a:solidFill>
                <a:latin typeface="Univers LT Pro 55"/>
                <a:cs typeface="Arial"/>
              </a:rPr>
              <a:t>Guatemala</a:t>
            </a:r>
            <a:r>
              <a:rPr lang="en-GB" sz="1100" dirty="0">
                <a:solidFill>
                  <a:schemeClr val="tx1"/>
                </a:solidFill>
                <a:latin typeface="Arial"/>
                <a:cs typeface="Arial"/>
              </a:rPr>
              <a:t>. </a:t>
            </a:r>
            <a:endParaRPr lang="en-US" sz="1100" dirty="0">
              <a:solidFill>
                <a:schemeClr val="tx1"/>
              </a:solidFill>
              <a:latin typeface="Arial"/>
              <a:cs typeface="Arial"/>
            </a:endParaRPr>
          </a:p>
          <a:p>
            <a:pPr algn="r"/>
            <a:r>
              <a:rPr lang="en-GB" sz="1100" dirty="0">
                <a:solidFill>
                  <a:schemeClr val="tx1"/>
                </a:solidFill>
                <a:latin typeface="Arial"/>
                <a:cs typeface="Arial"/>
              </a:rPr>
              <a:t>© UNICEF/Izquierdo</a:t>
            </a:r>
            <a:endParaRPr lang="en-US" sz="1100" dirty="0">
              <a:solidFill>
                <a:schemeClr val="tx1"/>
              </a:solidFill>
              <a:latin typeface="Arial"/>
              <a:cs typeface="Arial"/>
            </a:endParaRPr>
          </a:p>
        </p:txBody>
      </p:sp>
    </p:spTree>
    <p:extLst>
      <p:ext uri="{BB962C8B-B14F-4D97-AF65-F5344CB8AC3E}">
        <p14:creationId xmlns:p14="http://schemas.microsoft.com/office/powerpoint/2010/main" val="3621926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544B0BD-37B2-A82C-23DB-9072AF361093}"/>
              </a:ext>
            </a:extLst>
          </p:cNvPr>
          <p:cNvSpPr/>
          <p:nvPr/>
        </p:nvSpPr>
        <p:spPr>
          <a:xfrm>
            <a:off x="3666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56CF886-0E30-E5F2-ED60-F7F7E65E9CDD}"/>
              </a:ext>
            </a:extLst>
          </p:cNvPr>
          <p:cNvSpPr/>
          <p:nvPr/>
        </p:nvSpPr>
        <p:spPr>
          <a:xfrm>
            <a:off x="326861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604C798-F052-4EA2-6BC0-B4F52FBCF857}"/>
              </a:ext>
            </a:extLst>
          </p:cNvPr>
          <p:cNvSpPr/>
          <p:nvPr/>
        </p:nvSpPr>
        <p:spPr>
          <a:xfrm>
            <a:off x="61705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9FAF402-287D-D3DC-8CA6-43BF52791469}"/>
              </a:ext>
            </a:extLst>
          </p:cNvPr>
          <p:cNvSpPr/>
          <p:nvPr/>
        </p:nvSpPr>
        <p:spPr>
          <a:xfrm>
            <a:off x="907251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7EE83AE-C45E-AF91-94C4-D98BC5361147}"/>
              </a:ext>
            </a:extLst>
          </p:cNvPr>
          <p:cNvSpPr txBox="1">
            <a:spLocks/>
          </p:cNvSpPr>
          <p:nvPr/>
        </p:nvSpPr>
        <p:spPr>
          <a:xfrm>
            <a:off x="315913" y="457200"/>
            <a:ext cx="11066462"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US">
                <a:latin typeface="Arial"/>
                <a:cs typeface="Arial"/>
              </a:rPr>
              <a:t>Part 1</a:t>
            </a:r>
            <a:br>
              <a:rPr lang="en-US">
                <a:latin typeface="Arial"/>
                <a:cs typeface="Arial"/>
              </a:rPr>
            </a:br>
            <a:r>
              <a:rPr lang="en-US">
                <a:latin typeface="Arial Black"/>
                <a:cs typeface="Arial"/>
              </a:rPr>
              <a:t>What</a:t>
            </a:r>
            <a:r>
              <a:rPr lang="en-US">
                <a:cs typeface="Arial"/>
              </a:rPr>
              <a:t> happens in an emergency?</a:t>
            </a:r>
            <a:endParaRPr lang="en-US"/>
          </a:p>
        </p:txBody>
      </p:sp>
      <p:sp>
        <p:nvSpPr>
          <p:cNvPr id="16" name="TextBox 9">
            <a:extLst>
              <a:ext uri="{FF2B5EF4-FFF2-40B4-BE49-F238E27FC236}">
                <a16:creationId xmlns:a16="http://schemas.microsoft.com/office/drawing/2014/main" id="{390FCE49-79B9-725E-D8E8-4C2AF5D1D2FC}"/>
              </a:ext>
            </a:extLst>
          </p:cNvPr>
          <p:cNvSpPr txBox="1"/>
          <p:nvPr/>
        </p:nvSpPr>
        <p:spPr>
          <a:xfrm>
            <a:off x="6755781" y="3349993"/>
            <a:ext cx="1707385" cy="830997"/>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solidFill>
                  <a:srgbClr val="000000"/>
                </a:solidFill>
              </a:rPr>
              <a:t>Disease</a:t>
            </a:r>
            <a:br>
              <a:rPr lang="en-US" sz="2400">
                <a:cs typeface="Arial"/>
              </a:rPr>
            </a:br>
            <a:r>
              <a:rPr lang="en-US" sz="2400">
                <a:solidFill>
                  <a:srgbClr val="000000"/>
                </a:solidFill>
                <a:cs typeface="Arial"/>
              </a:rPr>
              <a:t>outbreak</a:t>
            </a:r>
          </a:p>
        </p:txBody>
      </p:sp>
      <p:sp>
        <p:nvSpPr>
          <p:cNvPr id="18" name="TextBox 10">
            <a:extLst>
              <a:ext uri="{FF2B5EF4-FFF2-40B4-BE49-F238E27FC236}">
                <a16:creationId xmlns:a16="http://schemas.microsoft.com/office/drawing/2014/main" id="{C984B955-1B7F-DBF0-2C7E-E4B7A08CBF6C}"/>
              </a:ext>
            </a:extLst>
          </p:cNvPr>
          <p:cNvSpPr txBox="1"/>
          <p:nvPr/>
        </p:nvSpPr>
        <p:spPr>
          <a:xfrm>
            <a:off x="3932540" y="3346364"/>
            <a:ext cx="1448634"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solidFill>
                  <a:srgbClr val="000000"/>
                </a:solidFill>
              </a:rPr>
              <a:t>Natural </a:t>
            </a:r>
            <a:br>
              <a:rPr lang="en-US" sz="2400"/>
            </a:br>
            <a:r>
              <a:rPr lang="en-US" sz="2400">
                <a:solidFill>
                  <a:srgbClr val="000000"/>
                </a:solidFill>
              </a:rPr>
              <a:t>disasters</a:t>
            </a:r>
            <a:endParaRPr lang="en-US" sz="2400">
              <a:cs typeface="Arial"/>
            </a:endParaRPr>
          </a:p>
        </p:txBody>
      </p:sp>
      <p:sp>
        <p:nvSpPr>
          <p:cNvPr id="20" name="TextBox 11">
            <a:extLst>
              <a:ext uri="{FF2B5EF4-FFF2-40B4-BE49-F238E27FC236}">
                <a16:creationId xmlns:a16="http://schemas.microsoft.com/office/drawing/2014/main" id="{FE782353-19FA-F51C-4117-1274E8F31C3B}"/>
              </a:ext>
            </a:extLst>
          </p:cNvPr>
          <p:cNvSpPr txBox="1"/>
          <p:nvPr/>
        </p:nvSpPr>
        <p:spPr>
          <a:xfrm>
            <a:off x="9647083" y="3349993"/>
            <a:ext cx="1739439"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solidFill>
                  <a:srgbClr val="000000"/>
                </a:solidFill>
              </a:rPr>
              <a:t>Conflict </a:t>
            </a:r>
            <a:br>
              <a:rPr lang="en-US" sz="2400"/>
            </a:br>
            <a:r>
              <a:rPr lang="en-US" sz="2400">
                <a:solidFill>
                  <a:srgbClr val="000000"/>
                </a:solidFill>
              </a:rPr>
              <a:t>and war</a:t>
            </a:r>
            <a:endParaRPr lang="en-US" sz="2400">
              <a:cs typeface="Arial"/>
            </a:endParaRPr>
          </a:p>
        </p:txBody>
      </p:sp>
      <p:sp>
        <p:nvSpPr>
          <p:cNvPr id="24" name="TextBox 23">
            <a:extLst>
              <a:ext uri="{FF2B5EF4-FFF2-40B4-BE49-F238E27FC236}">
                <a16:creationId xmlns:a16="http://schemas.microsoft.com/office/drawing/2014/main" id="{3FF0BE87-F2AD-09CD-2F2A-5BE22FE0F319}"/>
              </a:ext>
            </a:extLst>
          </p:cNvPr>
          <p:cNvSpPr txBox="1"/>
          <p:nvPr/>
        </p:nvSpPr>
        <p:spPr>
          <a:xfrm>
            <a:off x="751902" y="3346364"/>
            <a:ext cx="204109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a:solidFill>
                  <a:schemeClr val="bg1"/>
                </a:solidFill>
                <a:latin typeface="Arial"/>
              </a:rPr>
              <a:t>Climate</a:t>
            </a:r>
            <a:br>
              <a:rPr lang="en-US" sz="2400">
                <a:latin typeface="Arial"/>
              </a:rPr>
            </a:br>
            <a:r>
              <a:rPr lang="en-US" sz="2400">
                <a:solidFill>
                  <a:schemeClr val="bg1"/>
                </a:solidFill>
                <a:cs typeface="Arial"/>
              </a:rPr>
              <a:t>emergencies</a:t>
            </a:r>
          </a:p>
        </p:txBody>
      </p:sp>
    </p:spTree>
    <p:extLst>
      <p:ext uri="{BB962C8B-B14F-4D97-AF65-F5344CB8AC3E}">
        <p14:creationId xmlns:p14="http://schemas.microsoft.com/office/powerpoint/2010/main" val="1139743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4ABC4F-9005-2B46-7C4B-49CA352A5050}"/>
            </a:ext>
          </a:extLst>
        </p:cNvPr>
        <p:cNvGrpSpPr/>
        <p:nvPr/>
      </p:nvGrpSpPr>
      <p:grpSpPr>
        <a:xfrm>
          <a:off x="0" y="0"/>
          <a:ext cx="0" cy="0"/>
          <a:chOff x="0" y="0"/>
          <a:chExt cx="0" cy="0"/>
        </a:xfrm>
      </p:grpSpPr>
      <p:pic>
        <p:nvPicPr>
          <p:cNvPr id="5" name="Picture Placeholder 4" descr="A blue tent with white text&#10;&#10;AI-generated content may be incorrect.">
            <a:extLst>
              <a:ext uri="{FF2B5EF4-FFF2-40B4-BE49-F238E27FC236}">
                <a16:creationId xmlns:a16="http://schemas.microsoft.com/office/drawing/2014/main" id="{A72F6D68-1AE3-0120-8A24-22AFA91971A9}"/>
              </a:ext>
            </a:extLst>
          </p:cNvPr>
          <p:cNvPicPr>
            <a:picLocks noGrp="1" noChangeAspect="1"/>
          </p:cNvPicPr>
          <p:nvPr>
            <p:ph type="pic" idx="1"/>
          </p:nvPr>
        </p:nvPicPr>
        <p:blipFill>
          <a:blip r:embed="rId3"/>
          <a:srcRect t="26304" r="-33" b="33740"/>
          <a:stretch>
            <a:fillRect/>
          </a:stretch>
        </p:blipFill>
        <p:spPr>
          <a:xfrm>
            <a:off x="1407006" y="2419350"/>
            <a:ext cx="9691159" cy="3995996"/>
          </a:xfrm>
          <a:prstGeom prst="rect">
            <a:avLst/>
          </a:prstGeom>
        </p:spPr>
      </p:pic>
      <p:sp>
        <p:nvSpPr>
          <p:cNvPr id="18" name="Title 1">
            <a:extLst>
              <a:ext uri="{FF2B5EF4-FFF2-40B4-BE49-F238E27FC236}">
                <a16:creationId xmlns:a16="http://schemas.microsoft.com/office/drawing/2014/main" id="{A0535BD3-6911-64CB-5CBE-629B40D146EC}"/>
              </a:ext>
            </a:extLst>
          </p:cNvPr>
          <p:cNvSpPr txBox="1">
            <a:spLocks/>
          </p:cNvSpPr>
          <p:nvPr/>
        </p:nvSpPr>
        <p:spPr>
          <a:xfrm>
            <a:off x="325438" y="485775"/>
            <a:ext cx="6704012"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a:cs typeface="Arial"/>
              </a:rPr>
              <a:t>Part 2</a:t>
            </a:r>
            <a:br>
              <a:rPr lang="en-US">
                <a:latin typeface="Arial"/>
                <a:cs typeface="Arial"/>
              </a:rPr>
            </a:br>
            <a:r>
              <a:rPr lang="en-US">
                <a:latin typeface="Arial Black"/>
                <a:cs typeface="Arial"/>
              </a:rPr>
              <a:t>Safe learning spaces in emergencies</a:t>
            </a:r>
            <a:endParaRPr lang="en-US" err="1">
              <a:solidFill>
                <a:srgbClr val="00AEEF"/>
              </a:solidFill>
              <a:latin typeface="Arial Black"/>
              <a:ea typeface="+mj-lt"/>
              <a:cs typeface="Arial"/>
            </a:endParaRPr>
          </a:p>
          <a:p>
            <a:endParaRPr lang="en-US"/>
          </a:p>
        </p:txBody>
      </p:sp>
    </p:spTree>
    <p:extLst>
      <p:ext uri="{BB962C8B-B14F-4D97-AF65-F5344CB8AC3E}">
        <p14:creationId xmlns:p14="http://schemas.microsoft.com/office/powerpoint/2010/main" val="2992700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3A1C37C-3555-A64B-71DF-1CF83DC96F10}"/>
              </a:ext>
            </a:extLst>
          </p:cNvPr>
          <p:cNvSpPr>
            <a:spLocks noGrp="1"/>
          </p:cNvSpPr>
          <p:nvPr/>
        </p:nvSpPr>
        <p:spPr>
          <a:xfrm>
            <a:off x="727852" y="4270718"/>
            <a:ext cx="3652968" cy="197837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chemeClr val="bg1"/>
                </a:solidFill>
              </a:rPr>
              <a:t>Temporary</a:t>
            </a:r>
            <a:br>
              <a:rPr lang="en-US">
                <a:solidFill>
                  <a:schemeClr val="bg1"/>
                </a:solidFill>
              </a:rPr>
            </a:br>
            <a:r>
              <a:rPr lang="en-US">
                <a:solidFill>
                  <a:schemeClr val="bg1"/>
                </a:solidFill>
              </a:rPr>
              <a:t>learning </a:t>
            </a:r>
            <a:br>
              <a:rPr lang="en-US">
                <a:solidFill>
                  <a:schemeClr val="bg1"/>
                </a:solidFill>
              </a:rPr>
            </a:br>
            <a:r>
              <a:rPr lang="en-US">
                <a:solidFill>
                  <a:schemeClr val="bg1"/>
                </a:solidFill>
              </a:rPr>
              <a:t>spaces</a:t>
            </a:r>
          </a:p>
        </p:txBody>
      </p:sp>
      <p:sp>
        <p:nvSpPr>
          <p:cNvPr id="10" name="Text Placeholder 5">
            <a:extLst>
              <a:ext uri="{FF2B5EF4-FFF2-40B4-BE49-F238E27FC236}">
                <a16:creationId xmlns:a16="http://schemas.microsoft.com/office/drawing/2014/main" id="{4341F6D3-489D-2AA7-4C72-D8ADC5E3E2BD}"/>
              </a:ext>
            </a:extLst>
          </p:cNvPr>
          <p:cNvSpPr>
            <a:spLocks noGrp="1"/>
          </p:cNvSpPr>
          <p:nvPr/>
        </p:nvSpPr>
        <p:spPr>
          <a:xfrm>
            <a:off x="5082139" y="4270718"/>
            <a:ext cx="6585985" cy="212959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accent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3200">
                <a:solidFill>
                  <a:schemeClr val="accent1"/>
                </a:solidFill>
                <a:latin typeface="Arial"/>
                <a:ea typeface="+mn-lt"/>
                <a:cs typeface="+mn-lt"/>
              </a:rPr>
              <a:t>Temporary learning spaces are places like schools that are set up wherever people are living when they've had to flee an emergency. </a:t>
            </a:r>
            <a:endParaRPr lang="en-US" sz="3200">
              <a:solidFill>
                <a:schemeClr val="accent1"/>
              </a:solidFill>
              <a:latin typeface="Arial"/>
              <a:cs typeface="Arial"/>
            </a:endParaRPr>
          </a:p>
        </p:txBody>
      </p:sp>
      <p:pic>
        <p:nvPicPr>
          <p:cNvPr id="5" name="Picture 4" descr="A person in a black scarf standing in front of a red wall&#10;&#10;AI-generated content may be incorrect.">
            <a:extLst>
              <a:ext uri="{FF2B5EF4-FFF2-40B4-BE49-F238E27FC236}">
                <a16:creationId xmlns:a16="http://schemas.microsoft.com/office/drawing/2014/main" id="{55F178C0-1DEB-A4A6-2F9E-2F1F2BFEBE5A}"/>
              </a:ext>
            </a:extLst>
          </p:cNvPr>
          <p:cNvPicPr>
            <a:picLocks noChangeAspect="1"/>
          </p:cNvPicPr>
          <p:nvPr/>
        </p:nvPicPr>
        <p:blipFill>
          <a:blip r:embed="rId3"/>
          <a:srcRect l="12559" t="27993" r="22689" b="1199"/>
          <a:stretch>
            <a:fillRect/>
          </a:stretch>
        </p:blipFill>
        <p:spPr>
          <a:xfrm>
            <a:off x="6826807" y="-11154"/>
            <a:ext cx="5366301" cy="3843498"/>
          </a:xfrm>
          <a:prstGeom prst="rect">
            <a:avLst/>
          </a:prstGeom>
        </p:spPr>
      </p:pic>
      <p:pic>
        <p:nvPicPr>
          <p:cNvPr id="6" name="Picture 5" descr="Kahary IDP Camp">
            <a:extLst>
              <a:ext uri="{FF2B5EF4-FFF2-40B4-BE49-F238E27FC236}">
                <a16:creationId xmlns:a16="http://schemas.microsoft.com/office/drawing/2014/main" id="{36405921-496C-F5C8-9C6C-44A7B4D4BCCC}"/>
              </a:ext>
            </a:extLst>
          </p:cNvPr>
          <p:cNvPicPr>
            <a:picLocks noGrp="1" noChangeAspect="1"/>
          </p:cNvPicPr>
          <p:nvPr/>
        </p:nvPicPr>
        <p:blipFill>
          <a:blip r:embed="rId4"/>
          <a:srcRect t="24990" b="24990"/>
          <a:stretch/>
        </p:blipFill>
        <p:spPr>
          <a:xfrm>
            <a:off x="3818" y="-6990"/>
            <a:ext cx="6822400" cy="3841458"/>
          </a:xfrm>
          <a:prstGeom prst="rect">
            <a:avLst/>
          </a:prstGeom>
        </p:spPr>
      </p:pic>
      <p:sp>
        <p:nvSpPr>
          <p:cNvPr id="7" name="Text Placeholder 14">
            <a:extLst>
              <a:ext uri="{FF2B5EF4-FFF2-40B4-BE49-F238E27FC236}">
                <a16:creationId xmlns:a16="http://schemas.microsoft.com/office/drawing/2014/main" id="{7FD8BCE3-09C0-D962-E131-256B5A073E39}"/>
              </a:ext>
              <a:ext uri="{C183D7F6-B498-43B3-948B-1728B52AA6E4}">
                <adec:decorative xmlns:adec="http://schemas.microsoft.com/office/drawing/2017/decorative" val="1"/>
              </a:ext>
            </a:extLst>
          </p:cNvPr>
          <p:cNvSpPr txBox="1">
            <a:spLocks/>
          </p:cNvSpPr>
          <p:nvPr/>
        </p:nvSpPr>
        <p:spPr>
          <a:xfrm>
            <a:off x="2947" y="-5696"/>
            <a:ext cx="9028149" cy="491217"/>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rgbClr val="FFFFFF"/>
                </a:solidFill>
                <a:latin typeface="Arial"/>
                <a:cs typeface="Arial"/>
              </a:rPr>
              <a:t>A camp in Dollow, Somalia, for people who've had to flee their homes. The tents here are made up of plastic sheets and fabric lashed with cord. ©UNICEF/Somalia. Fatuma, 11, learns reading, writing, maths, Arabic and Somali in a temporary learning space here. ©UNICEF/Mumin</a:t>
            </a:r>
            <a:endParaRPr lang="en-GB" sz="1100">
              <a:latin typeface="Arial"/>
              <a:cs typeface="Arial"/>
            </a:endParaRPr>
          </a:p>
        </p:txBody>
      </p:sp>
    </p:spTree>
    <p:extLst>
      <p:ext uri="{BB962C8B-B14F-4D97-AF65-F5344CB8AC3E}">
        <p14:creationId xmlns:p14="http://schemas.microsoft.com/office/powerpoint/2010/main" val="2527369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7877-13F6-8124-E2BA-DA5AC5F0CBB6}"/>
            </a:ext>
          </a:extLst>
        </p:cNvPr>
        <p:cNvGrpSpPr/>
        <p:nvPr/>
      </p:nvGrpSpPr>
      <p:grpSpPr>
        <a:xfrm>
          <a:off x="0" y="0"/>
          <a:ext cx="0" cy="0"/>
          <a:chOff x="0" y="0"/>
          <a:chExt cx="0" cy="0"/>
        </a:xfrm>
      </p:grpSpPr>
      <p:pic>
        <p:nvPicPr>
          <p:cNvPr id="8" name="Picture 7" descr="Makanna,">
            <a:extLst>
              <a:ext uri="{FF2B5EF4-FFF2-40B4-BE49-F238E27FC236}">
                <a16:creationId xmlns:a16="http://schemas.microsoft.com/office/drawing/2014/main" id="{18DEFF98-53D6-C4C0-134E-E8E2FE1E6E04}"/>
              </a:ext>
            </a:extLst>
          </p:cNvPr>
          <p:cNvPicPr>
            <a:picLocks noChangeAspect="1"/>
          </p:cNvPicPr>
          <p:nvPr/>
        </p:nvPicPr>
        <p:blipFill>
          <a:blip r:embed="rId3"/>
          <a:srcRect t="68" b="9378"/>
          <a:stretch>
            <a:fillRect/>
          </a:stretch>
        </p:blipFill>
        <p:spPr>
          <a:xfrm>
            <a:off x="5876925" y="-1885"/>
            <a:ext cx="6315075" cy="3855526"/>
          </a:xfrm>
          <a:prstGeom prst="rect">
            <a:avLst/>
          </a:prstGeom>
        </p:spPr>
      </p:pic>
      <p:pic>
        <p:nvPicPr>
          <p:cNvPr id="7" name="Picture 6" descr="Makanna, UNICEF, Gedaref, counselling, psychosocial support, displaced children, displaced people, conflict, war, Sudan, education, learning, girls">
            <a:extLst>
              <a:ext uri="{FF2B5EF4-FFF2-40B4-BE49-F238E27FC236}">
                <a16:creationId xmlns:a16="http://schemas.microsoft.com/office/drawing/2014/main" id="{F918D239-9ED9-E204-B995-7D4C0E0D753C}"/>
              </a:ext>
            </a:extLst>
          </p:cNvPr>
          <p:cNvPicPr>
            <a:picLocks noChangeAspect="1"/>
          </p:cNvPicPr>
          <p:nvPr/>
        </p:nvPicPr>
        <p:blipFill>
          <a:blip r:embed="rId4"/>
          <a:stretch>
            <a:fillRect/>
          </a:stretch>
        </p:blipFill>
        <p:spPr>
          <a:xfrm>
            <a:off x="0" y="-1885"/>
            <a:ext cx="5876925" cy="3857625"/>
          </a:xfrm>
          <a:prstGeom prst="rect">
            <a:avLst/>
          </a:prstGeom>
        </p:spPr>
      </p:pic>
      <p:sp>
        <p:nvSpPr>
          <p:cNvPr id="6" name="Text Placeholder 5">
            <a:extLst>
              <a:ext uri="{FF2B5EF4-FFF2-40B4-BE49-F238E27FC236}">
                <a16:creationId xmlns:a16="http://schemas.microsoft.com/office/drawing/2014/main" id="{5163AEC1-0CF9-4CDA-0DB5-A4A4E16DC42E}"/>
              </a:ext>
            </a:extLst>
          </p:cNvPr>
          <p:cNvSpPr>
            <a:spLocks noGrp="1"/>
          </p:cNvSpPr>
          <p:nvPr>
            <p:ph type="body" sz="half" idx="10"/>
          </p:nvPr>
        </p:nvSpPr>
        <p:spPr>
          <a:xfrm>
            <a:off x="5139289" y="4270718"/>
            <a:ext cx="6671710" cy="2129591"/>
          </a:xfrm>
        </p:spPr>
        <p:txBody>
          <a:bodyPr vert="horz" lIns="91440" tIns="45720" rIns="91440" bIns="45720" rtlCol="0" anchor="t">
            <a:normAutofit/>
          </a:bodyPr>
          <a:lstStyle/>
          <a:p>
            <a:r>
              <a:rPr lang="en-US" sz="2400">
                <a:solidFill>
                  <a:schemeClr val="accent1"/>
                </a:solidFill>
                <a:ea typeface="+mn-lt"/>
                <a:cs typeface="+mn-lt"/>
              </a:rPr>
              <a:t>In child-friendly spaces, children affected by </a:t>
            </a:r>
            <a:br>
              <a:rPr lang="en-US" sz="2400">
                <a:solidFill>
                  <a:schemeClr val="accent1"/>
                </a:solidFill>
                <a:ea typeface="+mn-lt"/>
                <a:cs typeface="+mn-lt"/>
              </a:rPr>
            </a:br>
            <a:r>
              <a:rPr lang="en-US" sz="2400">
                <a:solidFill>
                  <a:schemeClr val="accent1"/>
                </a:solidFill>
                <a:ea typeface="+mn-lt"/>
                <a:cs typeface="+mn-lt"/>
              </a:rPr>
              <a:t>emergencies can get different kinds of support </a:t>
            </a:r>
            <a:br>
              <a:rPr lang="en-US" sz="2400">
                <a:solidFill>
                  <a:schemeClr val="accent1"/>
                </a:solidFill>
                <a:ea typeface="+mn-lt"/>
                <a:cs typeface="+mn-lt"/>
              </a:rPr>
            </a:br>
            <a:r>
              <a:rPr lang="en-US" sz="2400">
                <a:solidFill>
                  <a:schemeClr val="accent1"/>
                </a:solidFill>
                <a:ea typeface="+mn-lt"/>
                <a:cs typeface="+mn-lt"/>
              </a:rPr>
              <a:t>they need including: a safe place to be and </a:t>
            </a:r>
            <a:br>
              <a:rPr lang="en-US" sz="2400">
                <a:solidFill>
                  <a:schemeClr val="accent1"/>
                </a:solidFill>
                <a:ea typeface="+mn-lt"/>
                <a:cs typeface="+mn-lt"/>
              </a:rPr>
            </a:br>
            <a:r>
              <a:rPr lang="en-US" sz="2400">
                <a:solidFill>
                  <a:schemeClr val="accent1"/>
                </a:solidFill>
                <a:ea typeface="+mn-lt"/>
                <a:cs typeface="+mn-lt"/>
              </a:rPr>
              <a:t>connect with other children, learning, mental </a:t>
            </a:r>
            <a:br>
              <a:rPr lang="en-US" sz="2400">
                <a:solidFill>
                  <a:schemeClr val="accent1"/>
                </a:solidFill>
                <a:ea typeface="+mn-lt"/>
                <a:cs typeface="+mn-lt"/>
              </a:rPr>
            </a:br>
            <a:r>
              <a:rPr lang="en-US" sz="2400">
                <a:solidFill>
                  <a:schemeClr val="accent1"/>
                </a:solidFill>
                <a:ea typeface="+mn-lt"/>
                <a:cs typeface="+mn-lt"/>
              </a:rPr>
              <a:t>health support, and facilities like water and </a:t>
            </a:r>
            <a:br>
              <a:rPr lang="en-US" sz="2400">
                <a:solidFill>
                  <a:schemeClr val="accent1"/>
                </a:solidFill>
                <a:ea typeface="+mn-lt"/>
                <a:cs typeface="+mn-lt"/>
              </a:rPr>
            </a:br>
            <a:r>
              <a:rPr lang="en-US" sz="2400">
                <a:solidFill>
                  <a:schemeClr val="accent1"/>
                </a:solidFill>
                <a:ea typeface="+mn-lt"/>
                <a:cs typeface="+mn-lt"/>
              </a:rPr>
              <a:t>sanitation to help keep them healthy. </a:t>
            </a:r>
          </a:p>
        </p:txBody>
      </p:sp>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98B9F2AD-D500-87BD-7DBC-DB36358B7843}"/>
                  </a:ext>
                </a:extLst>
              </p14:cNvPr>
              <p14:cNvContentPartPr/>
              <p14:nvPr/>
            </p14:nvContentPartPr>
            <p14:xfrm>
              <a:off x="8060640" y="1117344"/>
              <a:ext cx="13981" cy="13981"/>
            </p14:xfrm>
          </p:contentPart>
        </mc:Choice>
        <mc:Fallback xmlns="">
          <p:pic>
            <p:nvPicPr>
              <p:cNvPr id="9" name="Ink 8">
                <a:extLst>
                  <a:ext uri="{FF2B5EF4-FFF2-40B4-BE49-F238E27FC236}">
                    <a16:creationId xmlns:a16="http://schemas.microsoft.com/office/drawing/2014/main" id="{98B9F2AD-D500-87BD-7DBC-DB36358B7843}"/>
                  </a:ext>
                </a:extLst>
              </p:cNvPr>
              <p:cNvPicPr/>
              <p:nvPr/>
            </p:nvPicPr>
            <p:blipFill>
              <a:blip r:embed="rId6"/>
              <a:stretch>
                <a:fillRect/>
              </a:stretch>
            </p:blipFill>
            <p:spPr>
              <a:xfrm>
                <a:off x="8006867" y="977534"/>
                <a:ext cx="120452" cy="290805"/>
              </a:xfrm>
              <a:prstGeom prst="rect">
                <a:avLst/>
              </a:prstGeom>
            </p:spPr>
          </p:pic>
        </mc:Fallback>
      </mc:AlternateContent>
      <p:sp>
        <p:nvSpPr>
          <p:cNvPr id="3" name="Text Placeholder 14">
            <a:extLst>
              <a:ext uri="{FF2B5EF4-FFF2-40B4-BE49-F238E27FC236}">
                <a16:creationId xmlns:a16="http://schemas.microsoft.com/office/drawing/2014/main" id="{3622E816-925F-FC53-A2F9-B37FFE4554A1}"/>
              </a:ext>
              <a:ext uri="{C183D7F6-B498-43B3-948B-1728B52AA6E4}">
                <adec:decorative xmlns:adec="http://schemas.microsoft.com/office/drawing/2017/decorative" val="1"/>
              </a:ext>
            </a:extLst>
          </p:cNvPr>
          <p:cNvSpPr txBox="1">
            <a:spLocks/>
          </p:cNvSpPr>
          <p:nvPr/>
        </p:nvSpPr>
        <p:spPr>
          <a:xfrm>
            <a:off x="2947" y="-986"/>
            <a:ext cx="7475212" cy="314683"/>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Arial"/>
                <a:cs typeface="Arial"/>
              </a:rPr>
              <a:t>Marwa attends a </a:t>
            </a:r>
            <a:r>
              <a:rPr lang="en-GB" sz="1100" dirty="0">
                <a:solidFill>
                  <a:srgbClr val="FFFFFF"/>
                </a:solidFill>
                <a:latin typeface="Arial"/>
                <a:cs typeface="Arial"/>
              </a:rPr>
              <a:t>UNICEF-supported Makanna where they talk about their hopes, dreams and fears. ©UNICEF/Osman</a:t>
            </a:r>
            <a:endParaRPr lang="en-US" sz="1100" dirty="0">
              <a:latin typeface="Arial"/>
              <a:cs typeface="Arial"/>
            </a:endParaRPr>
          </a:p>
        </p:txBody>
      </p:sp>
      <p:sp>
        <p:nvSpPr>
          <p:cNvPr id="11" name="Title 1">
            <a:extLst>
              <a:ext uri="{FF2B5EF4-FFF2-40B4-BE49-F238E27FC236}">
                <a16:creationId xmlns:a16="http://schemas.microsoft.com/office/drawing/2014/main" id="{40AFBA77-6FBD-5464-4F03-FB590627353C}"/>
              </a:ext>
            </a:extLst>
          </p:cNvPr>
          <p:cNvSpPr>
            <a:spLocks noGrp="1"/>
          </p:cNvSpPr>
          <p:nvPr/>
        </p:nvSpPr>
        <p:spPr>
          <a:xfrm>
            <a:off x="727852" y="4270718"/>
            <a:ext cx="3652968" cy="197837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chemeClr val="bg1"/>
                </a:solidFill>
              </a:rPr>
              <a:t>Child-friendly</a:t>
            </a:r>
            <a:br>
              <a:rPr lang="en-US" dirty="0">
                <a:solidFill>
                  <a:schemeClr val="bg1"/>
                </a:solidFill>
              </a:rPr>
            </a:br>
            <a:r>
              <a:rPr lang="en-US" dirty="0">
                <a:solidFill>
                  <a:schemeClr val="bg1"/>
                </a:solidFill>
              </a:rPr>
              <a:t>spaces </a:t>
            </a:r>
            <a:r>
              <a:rPr lang="en-US" dirty="0">
                <a:solidFill>
                  <a:schemeClr val="bg1"/>
                </a:solidFill>
                <a:latin typeface="Arial"/>
                <a:ea typeface="+mj-lt"/>
                <a:cs typeface="Arial"/>
              </a:rPr>
              <a:t>in Sudan, called makannas </a:t>
            </a:r>
            <a:endParaRPr lang="en-US">
              <a:solidFill>
                <a:schemeClr val="bg1"/>
              </a:solidFill>
              <a:latin typeface="Arial"/>
              <a:cs typeface="Arial"/>
            </a:endParaRPr>
          </a:p>
        </p:txBody>
      </p:sp>
    </p:spTree>
    <p:extLst>
      <p:ext uri="{BB962C8B-B14F-4D97-AF65-F5344CB8AC3E}">
        <p14:creationId xmlns:p14="http://schemas.microsoft.com/office/powerpoint/2010/main" val="2071059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8762B-C6D4-AB6D-7063-3A35C8999101}"/>
            </a:ext>
          </a:extLst>
        </p:cNvPr>
        <p:cNvGrpSpPr/>
        <p:nvPr/>
      </p:nvGrpSpPr>
      <p:grpSpPr>
        <a:xfrm>
          <a:off x="0" y="0"/>
          <a:ext cx="0" cy="0"/>
          <a:chOff x="0" y="0"/>
          <a:chExt cx="0" cy="0"/>
        </a:xfrm>
      </p:grpSpPr>
      <p:pic>
        <p:nvPicPr>
          <p:cNvPr id="4" name="Picture 3" descr="A person and a child sitting in a chair&#10;&#10;AI-generated content may be incorrect.">
            <a:extLst>
              <a:ext uri="{FF2B5EF4-FFF2-40B4-BE49-F238E27FC236}">
                <a16:creationId xmlns:a16="http://schemas.microsoft.com/office/drawing/2014/main" id="{A5835CA4-7601-D320-F2CC-CEFEA01B0C27}"/>
              </a:ext>
            </a:extLst>
          </p:cNvPr>
          <p:cNvPicPr>
            <a:picLocks noChangeAspect="1"/>
          </p:cNvPicPr>
          <p:nvPr/>
        </p:nvPicPr>
        <p:blipFill>
          <a:blip r:embed="rId3"/>
          <a:srcRect l="671" t="18416" r="8112" b="9466"/>
          <a:stretch>
            <a:fillRect/>
          </a:stretch>
        </p:blipFill>
        <p:spPr>
          <a:xfrm>
            <a:off x="9446" y="0"/>
            <a:ext cx="6657973" cy="3869145"/>
          </a:xfrm>
          <a:prstGeom prst="rect">
            <a:avLst/>
          </a:prstGeom>
        </p:spPr>
      </p:pic>
      <p:sp>
        <p:nvSpPr>
          <p:cNvPr id="2" name="Title 1">
            <a:extLst>
              <a:ext uri="{FF2B5EF4-FFF2-40B4-BE49-F238E27FC236}">
                <a16:creationId xmlns:a16="http://schemas.microsoft.com/office/drawing/2014/main" id="{86C6A76B-950A-8C4D-4400-B45AAE800148}"/>
              </a:ext>
            </a:extLst>
          </p:cNvPr>
          <p:cNvSpPr>
            <a:spLocks noGrp="1"/>
          </p:cNvSpPr>
          <p:nvPr>
            <p:ph type="title"/>
          </p:nvPr>
        </p:nvSpPr>
        <p:spPr>
          <a:xfrm>
            <a:off x="727852" y="4270718"/>
            <a:ext cx="3652968" cy="1978373"/>
          </a:xfrm>
        </p:spPr>
        <p:txBody>
          <a:bodyPr>
            <a:normAutofit/>
          </a:bodyPr>
          <a:lstStyle/>
          <a:p>
            <a:r>
              <a:rPr lang="en-US">
                <a:solidFill>
                  <a:schemeClr val="bg1"/>
                </a:solidFill>
              </a:rPr>
              <a:t>Community-based learning</a:t>
            </a:r>
            <a:br>
              <a:rPr lang="en-US">
                <a:solidFill>
                  <a:schemeClr val="bg1"/>
                </a:solidFill>
              </a:rPr>
            </a:br>
            <a:br>
              <a:rPr lang="en-US"/>
            </a:br>
            <a:endParaRPr lang="en-US" sz="2000">
              <a:solidFill>
                <a:schemeClr val="bg1"/>
              </a:solidFill>
              <a:latin typeface="Arial"/>
              <a:cs typeface="Arial"/>
            </a:endParaRPr>
          </a:p>
        </p:txBody>
      </p:sp>
      <p:sp>
        <p:nvSpPr>
          <p:cNvPr id="6" name="Text Placeholder 5">
            <a:extLst>
              <a:ext uri="{FF2B5EF4-FFF2-40B4-BE49-F238E27FC236}">
                <a16:creationId xmlns:a16="http://schemas.microsoft.com/office/drawing/2014/main" id="{346BEF85-CB65-D8FD-57B4-1F666E74B7EE}"/>
              </a:ext>
            </a:extLst>
          </p:cNvPr>
          <p:cNvSpPr>
            <a:spLocks noGrp="1"/>
          </p:cNvSpPr>
          <p:nvPr>
            <p:ph type="body" sz="half" idx="10"/>
          </p:nvPr>
        </p:nvSpPr>
        <p:spPr>
          <a:xfrm>
            <a:off x="5139289" y="4270718"/>
            <a:ext cx="6671710" cy="2129591"/>
          </a:xfrm>
        </p:spPr>
        <p:txBody>
          <a:bodyPr vert="horz" lIns="91440" tIns="45720" rIns="91440" bIns="45720" rtlCol="0" anchor="t">
            <a:normAutofit/>
          </a:bodyPr>
          <a:lstStyle/>
          <a:p>
            <a:r>
              <a:rPr lang="en-US" sz="2400">
                <a:solidFill>
                  <a:schemeClr val="accent1"/>
                </a:solidFill>
                <a:ea typeface="+mn-lt"/>
                <a:cs typeface="+mn-lt"/>
              </a:rPr>
              <a:t>Fatema has learned to read and write in the community class, which is just a 15-minute </a:t>
            </a:r>
            <a:br>
              <a:rPr lang="en-US" sz="2400">
                <a:solidFill>
                  <a:schemeClr val="accent1"/>
                </a:solidFill>
                <a:ea typeface="+mn-lt"/>
                <a:cs typeface="+mn-lt"/>
              </a:rPr>
            </a:br>
            <a:r>
              <a:rPr lang="en-US" sz="2400">
                <a:solidFill>
                  <a:schemeClr val="accent1"/>
                </a:solidFill>
                <a:ea typeface="+mn-lt"/>
                <a:cs typeface="+mn-lt"/>
              </a:rPr>
              <a:t>walk from her home. They have notebooks, </a:t>
            </a:r>
            <a:br>
              <a:rPr lang="en-US" sz="2400">
                <a:solidFill>
                  <a:schemeClr val="accent1"/>
                </a:solidFill>
                <a:ea typeface="+mn-lt"/>
                <a:cs typeface="+mn-lt"/>
              </a:rPr>
            </a:br>
            <a:r>
              <a:rPr lang="en-US" sz="2400">
                <a:solidFill>
                  <a:schemeClr val="accent1"/>
                </a:solidFill>
                <a:ea typeface="+mn-lt"/>
                <a:cs typeface="+mn-lt"/>
              </a:rPr>
              <a:t>textbooks, pencils and, most importantly, </a:t>
            </a:r>
            <a:br>
              <a:rPr lang="en-US" sz="2400">
                <a:solidFill>
                  <a:schemeClr val="accent1"/>
                </a:solidFill>
                <a:ea typeface="+mn-lt"/>
                <a:cs typeface="+mn-lt"/>
              </a:rPr>
            </a:br>
            <a:r>
              <a:rPr lang="en-US" sz="2400">
                <a:solidFill>
                  <a:schemeClr val="accent1"/>
                </a:solidFill>
                <a:ea typeface="+mn-lt"/>
                <a:cs typeface="+mn-lt"/>
              </a:rPr>
              <a:t>a committed teacher. </a:t>
            </a:r>
            <a:endParaRPr lang="en-US">
              <a:solidFill>
                <a:schemeClr val="accent1"/>
              </a:solidFill>
              <a:ea typeface="+mn-lt"/>
              <a:cs typeface="+mn-lt"/>
            </a:endParaRPr>
          </a:p>
        </p:txBody>
      </p:sp>
      <p:pic>
        <p:nvPicPr>
          <p:cNvPr id="9" name="Picture 8" descr="A child writing on a white board&#10;&#10;AI-generated content may be incorrect.">
            <a:extLst>
              <a:ext uri="{FF2B5EF4-FFF2-40B4-BE49-F238E27FC236}">
                <a16:creationId xmlns:a16="http://schemas.microsoft.com/office/drawing/2014/main" id="{401B6946-1E17-4200-FD16-35C9761ACC3F}"/>
              </a:ext>
            </a:extLst>
          </p:cNvPr>
          <p:cNvPicPr>
            <a:picLocks noChangeAspect="1"/>
          </p:cNvPicPr>
          <p:nvPr/>
        </p:nvPicPr>
        <p:blipFill>
          <a:blip r:embed="rId4"/>
          <a:srcRect t="4082" r="8597" b="4082"/>
          <a:stretch>
            <a:fillRect/>
          </a:stretch>
        </p:blipFill>
        <p:spPr>
          <a:xfrm>
            <a:off x="6419850" y="-1885"/>
            <a:ext cx="5772156" cy="3866338"/>
          </a:xfrm>
          <a:prstGeom prst="rect">
            <a:avLst/>
          </a:prstGeom>
        </p:spPr>
      </p:pic>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8AA8FF95-75E2-9F07-1601-D4BEBE539BF7}"/>
                  </a:ext>
                </a:extLst>
              </p14:cNvPr>
              <p14:cNvContentPartPr/>
              <p14:nvPr/>
            </p14:nvContentPartPr>
            <p14:xfrm>
              <a:off x="8891838" y="1685498"/>
              <a:ext cx="13981" cy="13981"/>
            </p14:xfrm>
          </p:contentPart>
        </mc:Choice>
        <mc:Fallback xmlns="">
          <p:pic>
            <p:nvPicPr>
              <p:cNvPr id="10" name="Ink 9">
                <a:extLst>
                  <a:ext uri="{FF2B5EF4-FFF2-40B4-BE49-F238E27FC236}">
                    <a16:creationId xmlns:a16="http://schemas.microsoft.com/office/drawing/2014/main" id="{8AA8FF95-75E2-9F07-1601-D4BEBE539BF7}"/>
                  </a:ext>
                </a:extLst>
              </p:cNvPr>
              <p:cNvPicPr/>
              <p:nvPr/>
            </p:nvPicPr>
            <p:blipFill>
              <a:blip r:embed="rId6"/>
              <a:stretch>
                <a:fillRect/>
              </a:stretch>
            </p:blipFill>
            <p:spPr>
              <a:xfrm>
                <a:off x="8192788" y="986448"/>
                <a:ext cx="1398100" cy="1398100"/>
              </a:xfrm>
              <a:prstGeom prst="rect">
                <a:avLst/>
              </a:prstGeom>
            </p:spPr>
          </p:pic>
        </mc:Fallback>
      </mc:AlternateContent>
      <p:sp>
        <p:nvSpPr>
          <p:cNvPr id="11" name="Text Placeholder 14">
            <a:extLst>
              <a:ext uri="{FF2B5EF4-FFF2-40B4-BE49-F238E27FC236}">
                <a16:creationId xmlns:a16="http://schemas.microsoft.com/office/drawing/2014/main" id="{816DB3AA-E2A3-273E-1090-9D04870FCDE2}"/>
              </a:ext>
              <a:ext uri="{C183D7F6-B498-43B3-948B-1728B52AA6E4}">
                <adec:decorative xmlns:adec="http://schemas.microsoft.com/office/drawing/2017/decorative" val="1"/>
              </a:ext>
            </a:extLst>
          </p:cNvPr>
          <p:cNvSpPr txBox="1">
            <a:spLocks/>
          </p:cNvSpPr>
          <p:nvPr/>
        </p:nvSpPr>
        <p:spPr>
          <a:xfrm>
            <a:off x="8764" y="1524"/>
            <a:ext cx="4034013"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rgbClr val="FFFFFF"/>
                </a:solidFill>
                <a:latin typeface="Arial"/>
                <a:cs typeface="Arial"/>
              </a:rPr>
              <a:t>Fatema, Age 10, Sharak Sabz village, Afghanistan. ©UNICEF</a:t>
            </a:r>
            <a:endParaRPr lang="en-US" sz="1100" dirty="0">
              <a:latin typeface="Arial"/>
              <a:cs typeface="Arial"/>
            </a:endParaRPr>
          </a:p>
        </p:txBody>
      </p:sp>
    </p:spTree>
    <p:extLst>
      <p:ext uri="{BB962C8B-B14F-4D97-AF65-F5344CB8AC3E}">
        <p14:creationId xmlns:p14="http://schemas.microsoft.com/office/powerpoint/2010/main" val="533187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8E8E4-DF38-E2C5-48E8-F7B80D3D9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90269-E2EF-E6EF-0EC6-C5D1F276DD99}"/>
              </a:ext>
            </a:extLst>
          </p:cNvPr>
          <p:cNvSpPr>
            <a:spLocks noGrp="1"/>
          </p:cNvSpPr>
          <p:nvPr>
            <p:ph type="title"/>
          </p:nvPr>
        </p:nvSpPr>
        <p:spPr>
          <a:xfrm>
            <a:off x="727852" y="4270718"/>
            <a:ext cx="3900618" cy="1978373"/>
          </a:xfrm>
        </p:spPr>
        <p:txBody>
          <a:bodyPr>
            <a:normAutofit/>
          </a:bodyPr>
          <a:lstStyle/>
          <a:p>
            <a:r>
              <a:rPr lang="en-US">
                <a:solidFill>
                  <a:schemeClr val="bg1"/>
                </a:solidFill>
              </a:rPr>
              <a:t>Digital learning/</a:t>
            </a:r>
            <a:br>
              <a:rPr lang="en-US">
                <a:solidFill>
                  <a:schemeClr val="bg1"/>
                </a:solidFill>
              </a:rPr>
            </a:br>
            <a:r>
              <a:rPr lang="en-US">
                <a:solidFill>
                  <a:schemeClr val="bg1"/>
                </a:solidFill>
              </a:rPr>
              <a:t>catch up</a:t>
            </a:r>
            <a:br>
              <a:rPr lang="en-US">
                <a:solidFill>
                  <a:schemeClr val="bg1"/>
                </a:solidFill>
              </a:rPr>
            </a:br>
            <a:r>
              <a:rPr lang="en-US">
                <a:solidFill>
                  <a:schemeClr val="bg1"/>
                </a:solidFill>
              </a:rPr>
              <a:t>learning</a:t>
            </a:r>
          </a:p>
        </p:txBody>
      </p:sp>
      <p:sp>
        <p:nvSpPr>
          <p:cNvPr id="6" name="Text Placeholder 5">
            <a:extLst>
              <a:ext uri="{FF2B5EF4-FFF2-40B4-BE49-F238E27FC236}">
                <a16:creationId xmlns:a16="http://schemas.microsoft.com/office/drawing/2014/main" id="{C829F140-68D4-50A3-86C4-0CBA6D99AC6E}"/>
              </a:ext>
            </a:extLst>
          </p:cNvPr>
          <p:cNvSpPr>
            <a:spLocks noGrp="1"/>
          </p:cNvSpPr>
          <p:nvPr>
            <p:ph type="body" sz="half" idx="10"/>
          </p:nvPr>
        </p:nvSpPr>
        <p:spPr>
          <a:xfrm>
            <a:off x="5139289" y="4270718"/>
            <a:ext cx="6671710" cy="2129591"/>
          </a:xfrm>
        </p:spPr>
        <p:txBody>
          <a:bodyPr vert="horz" lIns="91440" tIns="45720" rIns="91440" bIns="45720" rtlCol="0" anchor="t">
            <a:normAutofit/>
          </a:bodyPr>
          <a:lstStyle/>
          <a:p>
            <a:r>
              <a:rPr lang="en-US" sz="2400">
                <a:solidFill>
                  <a:schemeClr val="accent1"/>
                </a:solidFill>
                <a:ea typeface="+mn-lt"/>
                <a:cs typeface="+mn-lt"/>
              </a:rPr>
              <a:t>Catch-up lessons at a digital learning </a:t>
            </a:r>
            <a:r>
              <a:rPr lang="en-US" sz="2400" err="1">
                <a:solidFill>
                  <a:schemeClr val="accent1"/>
                </a:solidFill>
                <a:ea typeface="+mn-lt"/>
                <a:cs typeface="+mn-lt"/>
              </a:rPr>
              <a:t>centre</a:t>
            </a:r>
            <a:r>
              <a:rPr lang="en-US" sz="2400">
                <a:solidFill>
                  <a:schemeClr val="accent1"/>
                </a:solidFill>
                <a:ea typeface="+mn-lt"/>
                <a:cs typeface="+mn-lt"/>
              </a:rPr>
              <a:t> allow children and young people who’ve missed out on learning because of conflict and emergency get their education back on track. </a:t>
            </a:r>
            <a:endParaRPr lang="en-US">
              <a:solidFill>
                <a:schemeClr val="accent1"/>
              </a:solidFill>
              <a:ea typeface="+mn-lt"/>
              <a:cs typeface="+mn-lt"/>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B3CAC23A-6A0E-5421-4248-61480849ABCF}"/>
                  </a:ext>
                </a:extLst>
              </p14:cNvPr>
              <p14:cNvContentPartPr/>
              <p14:nvPr/>
            </p14:nvContentPartPr>
            <p14:xfrm>
              <a:off x="8060640" y="1117344"/>
              <a:ext cx="13981" cy="13981"/>
            </p14:xfrm>
          </p:contentPart>
        </mc:Choice>
        <mc:Fallback xmlns="">
          <p:pic>
            <p:nvPicPr>
              <p:cNvPr id="9" name="Ink 8">
                <a:extLst>
                  <a:ext uri="{FF2B5EF4-FFF2-40B4-BE49-F238E27FC236}">
                    <a16:creationId xmlns:a16="http://schemas.microsoft.com/office/drawing/2014/main" id="{B3CAC23A-6A0E-5421-4248-61480849ABCF}"/>
                  </a:ext>
                </a:extLst>
              </p:cNvPr>
              <p:cNvPicPr/>
              <p:nvPr/>
            </p:nvPicPr>
            <p:blipFill>
              <a:blip r:embed="rId6"/>
              <a:stretch>
                <a:fillRect/>
              </a:stretch>
            </p:blipFill>
            <p:spPr>
              <a:xfrm>
                <a:off x="8006867" y="977534"/>
                <a:ext cx="120452" cy="290805"/>
              </a:xfrm>
              <a:prstGeom prst="rect">
                <a:avLst/>
              </a:prstGeom>
            </p:spPr>
          </p:pic>
        </mc:Fallback>
      </mc:AlternateContent>
      <p:pic>
        <p:nvPicPr>
          <p:cNvPr id="5" name="Picture 4">
            <a:extLst>
              <a:ext uri="{FF2B5EF4-FFF2-40B4-BE49-F238E27FC236}">
                <a16:creationId xmlns:a16="http://schemas.microsoft.com/office/drawing/2014/main" id="{64CC85AD-CAD6-CCD9-BDC1-D9A13B83EDCF}"/>
              </a:ext>
            </a:extLst>
          </p:cNvPr>
          <p:cNvPicPr>
            <a:picLocks noChangeAspect="1"/>
          </p:cNvPicPr>
          <p:nvPr/>
        </p:nvPicPr>
        <p:blipFill>
          <a:blip r:embed="rId7"/>
          <a:srcRect l="323" t="37" r="-202" b="-37"/>
          <a:stretch>
            <a:fillRect/>
          </a:stretch>
        </p:blipFill>
        <p:spPr>
          <a:xfrm>
            <a:off x="-7257" y="-3323"/>
            <a:ext cx="5850800" cy="3867154"/>
          </a:xfrm>
          <a:prstGeom prst="rect">
            <a:avLst/>
          </a:prstGeom>
        </p:spPr>
      </p:pic>
      <p:pic>
        <p:nvPicPr>
          <p:cNvPr id="7" name="Picture 6" descr="A group of children sitting at a table&#10;&#10;AI-generated content may be incorrect.">
            <a:extLst>
              <a:ext uri="{FF2B5EF4-FFF2-40B4-BE49-F238E27FC236}">
                <a16:creationId xmlns:a16="http://schemas.microsoft.com/office/drawing/2014/main" id="{29A62827-7D44-B0D3-85B5-7F9115E42E16}"/>
              </a:ext>
            </a:extLst>
          </p:cNvPr>
          <p:cNvPicPr>
            <a:picLocks noChangeAspect="1"/>
          </p:cNvPicPr>
          <p:nvPr/>
        </p:nvPicPr>
        <p:blipFill>
          <a:blip r:embed="rId8"/>
          <a:srcRect l="-359" t="4155" r="-295" b="3895"/>
          <a:stretch>
            <a:fillRect/>
          </a:stretch>
        </p:blipFill>
        <p:spPr>
          <a:xfrm>
            <a:off x="5808999" y="-1885"/>
            <a:ext cx="6375568" cy="3871089"/>
          </a:xfrm>
          <a:prstGeom prst="rect">
            <a:avLst/>
          </a:prstGeom>
        </p:spPr>
      </p:pic>
      <p:sp>
        <p:nvSpPr>
          <p:cNvPr id="10" name="Text Placeholder 14">
            <a:extLst>
              <a:ext uri="{FF2B5EF4-FFF2-40B4-BE49-F238E27FC236}">
                <a16:creationId xmlns:a16="http://schemas.microsoft.com/office/drawing/2014/main" id="{C9DC5443-2E55-F77A-DC37-37FCBE8799B0}"/>
              </a:ext>
              <a:ext uri="{C183D7F6-B498-43B3-948B-1728B52AA6E4}">
                <adec:decorative xmlns:adec="http://schemas.microsoft.com/office/drawing/2017/decorative" val="1"/>
              </a:ext>
            </a:extLst>
          </p:cNvPr>
          <p:cNvSpPr txBox="1">
            <a:spLocks/>
          </p:cNvSpPr>
          <p:nvPr/>
        </p:nvSpPr>
        <p:spPr>
          <a:xfrm>
            <a:off x="-14503" y="-2774"/>
            <a:ext cx="6773883" cy="483960"/>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rgbClr val="FFFFFF"/>
                </a:solidFill>
                <a:latin typeface="Arial"/>
                <a:cs typeface="Arial"/>
              </a:rPr>
              <a:t>Liana, 8 (left in picture 2), attends a digital learning centre in </a:t>
            </a:r>
            <a:r>
              <a:rPr lang="en-GB" sz="1100" dirty="0" err="1">
                <a:solidFill>
                  <a:srgbClr val="FFFFFF"/>
                </a:solidFill>
                <a:latin typeface="Arial"/>
                <a:cs typeface="Arial"/>
              </a:rPr>
              <a:t>Apostolove</a:t>
            </a:r>
            <a:r>
              <a:rPr lang="en-GB" sz="1100" dirty="0">
                <a:solidFill>
                  <a:srgbClr val="FFFFFF"/>
                </a:solidFill>
                <a:latin typeface="Arial"/>
                <a:cs typeface="Arial"/>
              </a:rPr>
              <a:t> where she has catch up lessons due to her learning being </a:t>
            </a:r>
            <a:r>
              <a:rPr lang="en-GB" sz="1100" dirty="0" err="1">
                <a:solidFill>
                  <a:srgbClr val="FFFFFF"/>
                </a:solidFill>
                <a:latin typeface="Arial"/>
                <a:cs typeface="Arial"/>
              </a:rPr>
              <a:t>interupted</a:t>
            </a:r>
            <a:r>
              <a:rPr lang="en-GB" sz="1100" dirty="0">
                <a:solidFill>
                  <a:srgbClr val="FFFFFF"/>
                </a:solidFill>
                <a:latin typeface="Arial"/>
                <a:cs typeface="Arial"/>
              </a:rPr>
              <a:t> because of the ongoing war in Ukraine. ©UNICEF/</a:t>
            </a:r>
            <a:r>
              <a:rPr lang="en-GB" sz="1100" dirty="0" err="1">
                <a:solidFill>
                  <a:srgbClr val="FFFFFF"/>
                </a:solidFill>
                <a:latin typeface="Arial"/>
                <a:cs typeface="Arial"/>
              </a:rPr>
              <a:t>Yagelska</a:t>
            </a:r>
            <a:endParaRPr lang="en-US" sz="1100" dirty="0" err="1">
              <a:latin typeface="Arial"/>
              <a:cs typeface="Arial"/>
            </a:endParaRPr>
          </a:p>
        </p:txBody>
      </p:sp>
    </p:spTree>
    <p:extLst>
      <p:ext uri="{BB962C8B-B14F-4D97-AF65-F5344CB8AC3E}">
        <p14:creationId xmlns:p14="http://schemas.microsoft.com/office/powerpoint/2010/main" val="1669372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31D663-80CD-0041-BDA7-92C59F9BA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6C18E-6654-9A1D-FFAC-7BA4DBD34F82}"/>
              </a:ext>
            </a:extLst>
          </p:cNvPr>
          <p:cNvSpPr>
            <a:spLocks noGrp="1"/>
          </p:cNvSpPr>
          <p:nvPr>
            <p:ph type="title"/>
          </p:nvPr>
        </p:nvSpPr>
        <p:spPr>
          <a:xfrm>
            <a:off x="308752" y="403568"/>
            <a:ext cx="4081593" cy="702023"/>
          </a:xfrm>
        </p:spPr>
        <p:txBody>
          <a:bodyPr>
            <a:normAutofit/>
          </a:bodyPr>
          <a:lstStyle/>
          <a:p>
            <a:r>
              <a:rPr lang="en-US"/>
              <a:t>School-in-a-box</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B74A569A-C8A1-8EF8-A4FC-36BCFA4939DD}"/>
                  </a:ext>
                </a:extLst>
              </p14:cNvPr>
              <p14:cNvContentPartPr/>
              <p14:nvPr/>
            </p14:nvContentPartPr>
            <p14:xfrm>
              <a:off x="8891838" y="1685498"/>
              <a:ext cx="13981" cy="13981"/>
            </p14:xfrm>
          </p:contentPart>
        </mc:Choice>
        <mc:Fallback xmlns="">
          <p:pic>
            <p:nvPicPr>
              <p:cNvPr id="10" name="Ink 9">
                <a:extLst>
                  <a:ext uri="{FF2B5EF4-FFF2-40B4-BE49-F238E27FC236}">
                    <a16:creationId xmlns:a16="http://schemas.microsoft.com/office/drawing/2014/main" id="{B74A569A-C8A1-8EF8-A4FC-36BCFA4939DD}"/>
                  </a:ext>
                </a:extLst>
              </p:cNvPr>
              <p:cNvPicPr/>
              <p:nvPr/>
            </p:nvPicPr>
            <p:blipFill>
              <a:blip r:embed="rId5"/>
              <a:stretch>
                <a:fillRect/>
              </a:stretch>
            </p:blipFill>
            <p:spPr>
              <a:xfrm>
                <a:off x="8192788" y="986448"/>
                <a:ext cx="1398100" cy="1398100"/>
              </a:xfrm>
              <a:prstGeom prst="rect">
                <a:avLst/>
              </a:prstGeom>
            </p:spPr>
          </p:pic>
        </mc:Fallback>
      </mc:AlternateContent>
      <p:pic>
        <p:nvPicPr>
          <p:cNvPr id="7" name="Online Media 6" title="Unboxing the School-in-a-Box Kit">
            <a:hlinkClick r:id="" action="ppaction://noaction"/>
            <a:extLst>
              <a:ext uri="{FF2B5EF4-FFF2-40B4-BE49-F238E27FC236}">
                <a16:creationId xmlns:a16="http://schemas.microsoft.com/office/drawing/2014/main" id="{7A8BCCD3-6899-E629-E4D1-861A695BC70D}"/>
              </a:ext>
            </a:extLst>
          </p:cNvPr>
          <p:cNvPicPr>
            <a:picLocks noRot="1" noChangeAspect="1"/>
          </p:cNvPicPr>
          <p:nvPr>
            <a:videoFile r:link="rId1"/>
          </p:nvPr>
        </p:nvPicPr>
        <p:blipFill>
          <a:blip r:embed="rId6"/>
          <a:stretch>
            <a:fillRect/>
          </a:stretch>
        </p:blipFill>
        <p:spPr>
          <a:xfrm>
            <a:off x="1965325" y="1476375"/>
            <a:ext cx="8462963" cy="4733925"/>
          </a:xfrm>
          <a:prstGeom prst="rect">
            <a:avLst/>
          </a:prstGeom>
        </p:spPr>
      </p:pic>
    </p:spTree>
    <p:extLst>
      <p:ext uri="{BB962C8B-B14F-4D97-AF65-F5344CB8AC3E}">
        <p14:creationId xmlns:p14="http://schemas.microsoft.com/office/powerpoint/2010/main" val="565548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4552EA-E3F6-3BE4-1FC7-14E2C6975B59}"/>
            </a:ext>
          </a:extLst>
        </p:cNvPr>
        <p:cNvGrpSpPr/>
        <p:nvPr/>
      </p:nvGrpSpPr>
      <p:grpSpPr>
        <a:xfrm>
          <a:off x="0" y="0"/>
          <a:ext cx="0" cy="0"/>
          <a:chOff x="0" y="0"/>
          <a:chExt cx="0" cy="0"/>
        </a:xfrm>
      </p:grpSpPr>
      <p:pic>
        <p:nvPicPr>
          <p:cNvPr id="5" name="Picture Placeholder 4" descr="A blue and white globe&#10;&#10;AI-generated content may be incorrect.">
            <a:extLst>
              <a:ext uri="{FF2B5EF4-FFF2-40B4-BE49-F238E27FC236}">
                <a16:creationId xmlns:a16="http://schemas.microsoft.com/office/drawing/2014/main" id="{59F3AE5B-A4D1-AF35-798D-5DDF73793FC9}"/>
              </a:ext>
            </a:extLst>
          </p:cNvPr>
          <p:cNvPicPr>
            <a:picLocks noGrp="1" noChangeAspect="1"/>
          </p:cNvPicPr>
          <p:nvPr>
            <p:ph type="pic" idx="1"/>
          </p:nvPr>
        </p:nvPicPr>
        <p:blipFill>
          <a:blip r:embed="rId3"/>
          <a:srcRect l="9875" t="9054" r="9875" b="7838"/>
          <a:stretch>
            <a:fillRect/>
          </a:stretch>
        </p:blipFill>
        <p:spPr>
          <a:xfrm>
            <a:off x="3626331" y="0"/>
            <a:ext cx="6241521" cy="6670451"/>
          </a:xfrm>
          <a:prstGeom prst="rect">
            <a:avLst/>
          </a:prstGeom>
        </p:spPr>
      </p:pic>
      <p:sp>
        <p:nvSpPr>
          <p:cNvPr id="18" name="Title 1">
            <a:extLst>
              <a:ext uri="{FF2B5EF4-FFF2-40B4-BE49-F238E27FC236}">
                <a16:creationId xmlns:a16="http://schemas.microsoft.com/office/drawing/2014/main" id="{98CCF310-A4C3-F6B6-3B1F-41B46353BF72}"/>
              </a:ext>
            </a:extLst>
          </p:cNvPr>
          <p:cNvSpPr txBox="1">
            <a:spLocks/>
          </p:cNvSpPr>
          <p:nvPr/>
        </p:nvSpPr>
        <p:spPr>
          <a:xfrm>
            <a:off x="325438" y="485775"/>
            <a:ext cx="7113587" cy="1492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a:cs typeface="Arial"/>
              </a:rPr>
              <a:t>Part 3</a:t>
            </a:r>
            <a:br>
              <a:rPr lang="en-US">
                <a:latin typeface="Arial"/>
                <a:cs typeface="Arial"/>
              </a:rPr>
            </a:br>
            <a:r>
              <a:rPr lang="en-US">
                <a:latin typeface="Arial Black"/>
                <a:cs typeface="Arial"/>
              </a:rPr>
              <a:t>Unstoppable </a:t>
            </a:r>
            <a:br>
              <a:rPr lang="en-US">
                <a:latin typeface="Arial Black"/>
                <a:cs typeface="Arial"/>
              </a:rPr>
            </a:br>
            <a:r>
              <a:rPr lang="en-US">
                <a:latin typeface="Arial Black"/>
                <a:cs typeface="Arial"/>
              </a:rPr>
              <a:t>children</a:t>
            </a:r>
            <a:endParaRPr lang="en-US" err="1">
              <a:cs typeface="Arial"/>
            </a:endParaRPr>
          </a:p>
        </p:txBody>
      </p:sp>
      <p:sp>
        <p:nvSpPr>
          <p:cNvPr id="3" name="Text Placeholder 4">
            <a:extLst>
              <a:ext uri="{FF2B5EF4-FFF2-40B4-BE49-F238E27FC236}">
                <a16:creationId xmlns:a16="http://schemas.microsoft.com/office/drawing/2014/main" id="{B1110358-C96C-F503-E410-1E34CFC02DE7}"/>
              </a:ext>
            </a:extLst>
          </p:cNvPr>
          <p:cNvSpPr txBox="1">
            <a:spLocks/>
          </p:cNvSpPr>
          <p:nvPr/>
        </p:nvSpPr>
        <p:spPr>
          <a:xfrm>
            <a:off x="323850" y="2414445"/>
            <a:ext cx="3314700" cy="198991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ea typeface="+mn-lt"/>
                <a:cs typeface="+mn-lt"/>
              </a:rPr>
              <a:t>Conflict in Sudan</a:t>
            </a:r>
            <a:endParaRPr lang="en-US" b="1">
              <a:cs typeface="Arial"/>
            </a:endParaRPr>
          </a:p>
        </p:txBody>
      </p:sp>
      <p:pic>
        <p:nvPicPr>
          <p:cNvPr id="4" name="Picture 3">
            <a:extLst>
              <a:ext uri="{FF2B5EF4-FFF2-40B4-BE49-F238E27FC236}">
                <a16:creationId xmlns:a16="http://schemas.microsoft.com/office/drawing/2014/main" id="{E00C7BBD-0493-1859-B76D-A83868D984EB}"/>
              </a:ext>
            </a:extLst>
          </p:cNvPr>
          <p:cNvPicPr>
            <a:picLocks noChangeAspect="1"/>
          </p:cNvPicPr>
          <p:nvPr/>
        </p:nvPicPr>
        <p:blipFill>
          <a:blip r:embed="rId4"/>
          <a:stretch>
            <a:fillRect/>
          </a:stretch>
        </p:blipFill>
        <p:spPr>
          <a:xfrm rot="600000">
            <a:off x="3062023" y="2426477"/>
            <a:ext cx="3743325" cy="1000125"/>
          </a:xfrm>
          <a:prstGeom prst="rect">
            <a:avLst/>
          </a:prstGeom>
        </p:spPr>
      </p:pic>
    </p:spTree>
    <p:extLst>
      <p:ext uri="{BB962C8B-B14F-4D97-AF65-F5344CB8AC3E}">
        <p14:creationId xmlns:p14="http://schemas.microsoft.com/office/powerpoint/2010/main" val="3052298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CD2E8AB-8771-1776-D796-9EC2C9E76CC2}"/>
              </a:ext>
            </a:extLst>
          </p:cNvPr>
          <p:cNvSpPr txBox="1">
            <a:spLocks/>
          </p:cNvSpPr>
          <p:nvPr/>
        </p:nvSpPr>
        <p:spPr>
          <a:xfrm>
            <a:off x="325438" y="485775"/>
            <a:ext cx="7731424" cy="1080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a:latin typeface="Arial"/>
                <a:cs typeface="Arial"/>
              </a:rPr>
            </a:br>
            <a:r>
              <a:rPr lang="en-US">
                <a:latin typeface="Arial Black"/>
                <a:cs typeface="Arial"/>
              </a:rPr>
              <a:t>What is happening in Sudan?</a:t>
            </a:r>
            <a:endParaRPr lang="en-US">
              <a:cs typeface="Arial"/>
            </a:endParaRPr>
          </a:p>
        </p:txBody>
      </p:sp>
      <p:sp>
        <p:nvSpPr>
          <p:cNvPr id="15" name="Text Placeholder 5">
            <a:extLst>
              <a:ext uri="{FF2B5EF4-FFF2-40B4-BE49-F238E27FC236}">
                <a16:creationId xmlns:a16="http://schemas.microsoft.com/office/drawing/2014/main" id="{7DB3E24E-004A-4CDA-9192-9D3DC5DC6749}"/>
              </a:ext>
            </a:extLst>
          </p:cNvPr>
          <p:cNvSpPr txBox="1">
            <a:spLocks/>
          </p:cNvSpPr>
          <p:nvPr/>
        </p:nvSpPr>
        <p:spPr>
          <a:xfrm>
            <a:off x="3048686" y="2433315"/>
            <a:ext cx="8311979" cy="29626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a:ea typeface="+mn-lt"/>
                <a:cs typeface="+mn-lt"/>
              </a:rPr>
              <a:t>In Sudan, there are two main groups fighting each other for control</a:t>
            </a:r>
            <a:endParaRPr lang="en-US" sz="2000">
              <a:cs typeface="Arial" panose="020B0604020202020204"/>
            </a:endParaRPr>
          </a:p>
          <a:p>
            <a:pPr marL="0" indent="0">
              <a:lnSpc>
                <a:spcPct val="100000"/>
              </a:lnSpc>
              <a:spcBef>
                <a:spcPts val="0"/>
              </a:spcBef>
              <a:buNone/>
            </a:pPr>
            <a:r>
              <a:rPr lang="en-US" sz="2000">
                <a:ea typeface="+mn-lt"/>
                <a:cs typeface="+mn-lt"/>
              </a:rPr>
              <a:t>of the country. Most people in Sudan are not fighting but because</a:t>
            </a:r>
            <a:endParaRPr lang="en-US" sz="2000">
              <a:cs typeface="Arial" panose="020B0604020202020204"/>
            </a:endParaRPr>
          </a:p>
          <a:p>
            <a:pPr marL="0" indent="0">
              <a:lnSpc>
                <a:spcPct val="100000"/>
              </a:lnSpc>
              <a:spcBef>
                <a:spcPts val="0"/>
              </a:spcBef>
              <a:buNone/>
            </a:pPr>
            <a:r>
              <a:rPr lang="en-US" sz="2000">
                <a:ea typeface="+mn-lt"/>
                <a:cs typeface="+mn-lt"/>
              </a:rPr>
              <a:t>of the fighting, millions of people in Sudan are unsafe and have</a:t>
            </a:r>
            <a:endParaRPr lang="en-US" sz="2000">
              <a:cs typeface="Arial" panose="020B0604020202020204"/>
            </a:endParaRPr>
          </a:p>
          <a:p>
            <a:pPr marL="0" indent="0">
              <a:lnSpc>
                <a:spcPct val="100000"/>
              </a:lnSpc>
              <a:spcBef>
                <a:spcPts val="0"/>
              </a:spcBef>
              <a:buNone/>
            </a:pPr>
            <a:r>
              <a:rPr lang="en-US" sz="2000">
                <a:ea typeface="+mn-lt"/>
                <a:cs typeface="+mn-lt"/>
              </a:rPr>
              <a:t>had to leave their homes. </a:t>
            </a:r>
          </a:p>
          <a:p>
            <a:pPr marL="0" indent="0">
              <a:lnSpc>
                <a:spcPct val="100000"/>
              </a:lnSpc>
              <a:spcBef>
                <a:spcPts val="0"/>
              </a:spcBef>
              <a:buNone/>
            </a:pPr>
            <a:endParaRPr lang="en-US" sz="2000">
              <a:ea typeface="+mn-lt"/>
              <a:cs typeface="+mn-lt"/>
            </a:endParaRPr>
          </a:p>
          <a:p>
            <a:pPr marL="0" indent="0">
              <a:lnSpc>
                <a:spcPct val="100000"/>
              </a:lnSpc>
              <a:spcBef>
                <a:spcPts val="0"/>
              </a:spcBef>
              <a:buNone/>
            </a:pPr>
            <a:r>
              <a:rPr lang="en-US" sz="2000">
                <a:ea typeface="+mn-lt"/>
                <a:cs typeface="+mn-lt"/>
              </a:rPr>
              <a:t>Many do not have enough food or medicine, and many children </a:t>
            </a:r>
            <a:br>
              <a:rPr lang="en-US" sz="2000">
                <a:ea typeface="+mn-lt"/>
                <a:cs typeface="+mn-lt"/>
              </a:rPr>
            </a:br>
            <a:r>
              <a:rPr lang="en-US" sz="2000">
                <a:ea typeface="+mn-lt"/>
                <a:cs typeface="+mn-lt"/>
              </a:rPr>
              <a:t>cannot go to school. </a:t>
            </a:r>
          </a:p>
          <a:p>
            <a:pPr marL="0" indent="0">
              <a:lnSpc>
                <a:spcPct val="100000"/>
              </a:lnSpc>
              <a:spcBef>
                <a:spcPts val="0"/>
              </a:spcBef>
              <a:buNone/>
            </a:pPr>
            <a:endParaRPr lang="en-US" sz="2000">
              <a:cs typeface="Arial" panose="020B0604020202020204"/>
            </a:endParaRPr>
          </a:p>
          <a:p>
            <a:pPr marL="0" indent="0">
              <a:lnSpc>
                <a:spcPct val="100000"/>
              </a:lnSpc>
              <a:spcBef>
                <a:spcPts val="0"/>
              </a:spcBef>
              <a:buNone/>
            </a:pPr>
            <a:r>
              <a:rPr lang="en-US" sz="2000" b="1">
                <a:ea typeface="+mn-lt"/>
                <a:cs typeface="+mn-lt"/>
              </a:rPr>
              <a:t>15.3 million children in Sudan need help and protection. </a:t>
            </a:r>
            <a:endParaRPr lang="en-US" sz="2000" b="1">
              <a:cs typeface="Arial" panose="020B0604020202020204"/>
            </a:endParaRPr>
          </a:p>
        </p:txBody>
      </p:sp>
      <p:sp>
        <p:nvSpPr>
          <p:cNvPr id="4" name="Picture Placeholder 3">
            <a:extLst>
              <a:ext uri="{FF2B5EF4-FFF2-40B4-BE49-F238E27FC236}">
                <a16:creationId xmlns:a16="http://schemas.microsoft.com/office/drawing/2014/main" id="{56AEFF4D-D504-1B1E-3248-A11F318C1D26}"/>
              </a:ext>
            </a:extLst>
          </p:cNvPr>
          <p:cNvSpPr>
            <a:spLocks noGrp="1"/>
          </p:cNvSpPr>
          <p:nvPr>
            <p:ph type="pic" idx="1"/>
          </p:nvPr>
        </p:nvSpPr>
        <p:spPr/>
        <p:txBody>
          <a:bodyPr/>
          <a:lstStyle/>
          <a:p>
            <a:endParaRPr lang="en-GB"/>
          </a:p>
        </p:txBody>
      </p:sp>
      <p:pic>
        <p:nvPicPr>
          <p:cNvPr id="5" name="Picture 4" descr="A blue outline of a state&#10;&#10;AI-generated content may be incorrect.">
            <a:extLst>
              <a:ext uri="{FF2B5EF4-FFF2-40B4-BE49-F238E27FC236}">
                <a16:creationId xmlns:a16="http://schemas.microsoft.com/office/drawing/2014/main" id="{EDF29CEE-B47D-B68D-40F9-E44E5D618481}"/>
              </a:ext>
            </a:extLst>
          </p:cNvPr>
          <p:cNvPicPr>
            <a:picLocks noChangeAspect="1"/>
          </p:cNvPicPr>
          <p:nvPr/>
        </p:nvPicPr>
        <p:blipFill>
          <a:blip r:embed="rId3"/>
          <a:stretch>
            <a:fillRect/>
          </a:stretch>
        </p:blipFill>
        <p:spPr>
          <a:xfrm>
            <a:off x="325187" y="2434724"/>
            <a:ext cx="2460013" cy="2567851"/>
          </a:xfrm>
          <a:prstGeom prst="rect">
            <a:avLst/>
          </a:prstGeom>
        </p:spPr>
      </p:pic>
      <p:sp>
        <p:nvSpPr>
          <p:cNvPr id="6" name="Text Placeholder 5">
            <a:extLst>
              <a:ext uri="{FF2B5EF4-FFF2-40B4-BE49-F238E27FC236}">
                <a16:creationId xmlns:a16="http://schemas.microsoft.com/office/drawing/2014/main" id="{E9728AA6-9841-A834-B4BC-008A6666D42B}"/>
              </a:ext>
            </a:extLst>
          </p:cNvPr>
          <p:cNvSpPr txBox="1">
            <a:spLocks/>
          </p:cNvSpPr>
          <p:nvPr/>
        </p:nvSpPr>
        <p:spPr>
          <a:xfrm>
            <a:off x="1074743" y="3485601"/>
            <a:ext cx="1054837" cy="408124"/>
          </a:xfrm>
          <a:prstGeom prst="rect">
            <a:avLst/>
          </a:prstGeom>
        </p:spPr>
        <p:txBody>
          <a:bodyPr lIns="91440" tIns="45720" rIns="91440" bIns="45720" anchor="t"/>
          <a:lstStyle>
            <a:defPPr>
              <a:defRPr lang="en-US"/>
            </a:defPPr>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dirty="0">
                <a:solidFill>
                  <a:schemeClr val="tx1"/>
                </a:solidFill>
                <a:ea typeface="+mn-lt"/>
                <a:cs typeface="+mn-lt"/>
              </a:rPr>
              <a:t>S U D A N</a:t>
            </a:r>
            <a:endParaRPr lang="en-US" sz="1400">
              <a:solidFill>
                <a:schemeClr val="tx1"/>
              </a:solidFill>
              <a:cs typeface="Arial"/>
            </a:endParaRPr>
          </a:p>
        </p:txBody>
      </p:sp>
    </p:spTree>
    <p:extLst>
      <p:ext uri="{BB962C8B-B14F-4D97-AF65-F5344CB8AC3E}">
        <p14:creationId xmlns:p14="http://schemas.microsoft.com/office/powerpoint/2010/main" val="825847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E692A8F-57A5-A456-FDE4-C527A155F7B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155FCE15-56D4-8A8F-1A29-975C3186E25D}"/>
              </a:ext>
            </a:extLst>
          </p:cNvPr>
          <p:cNvSpPr txBox="1">
            <a:spLocks/>
          </p:cNvSpPr>
          <p:nvPr/>
        </p:nvSpPr>
        <p:spPr>
          <a:xfrm>
            <a:off x="325438" y="485775"/>
            <a:ext cx="7731424" cy="1080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a:latin typeface="Arial"/>
                <a:cs typeface="Arial"/>
              </a:rPr>
            </a:br>
            <a:r>
              <a:rPr lang="en-US">
                <a:latin typeface="Arial Black"/>
                <a:cs typeface="Arial"/>
              </a:rPr>
              <a:t>What is happening in Sudan?</a:t>
            </a:r>
            <a:endParaRPr lang="en-US">
              <a:cs typeface="Arial"/>
            </a:endParaRPr>
          </a:p>
        </p:txBody>
      </p:sp>
      <p:sp>
        <p:nvSpPr>
          <p:cNvPr id="15" name="Text Placeholder 5">
            <a:extLst>
              <a:ext uri="{FF2B5EF4-FFF2-40B4-BE49-F238E27FC236}">
                <a16:creationId xmlns:a16="http://schemas.microsoft.com/office/drawing/2014/main" id="{A69BD8FC-9AC5-F6F1-C5B9-D45A250A05FE}"/>
              </a:ext>
            </a:extLst>
          </p:cNvPr>
          <p:cNvSpPr txBox="1">
            <a:spLocks/>
          </p:cNvSpPr>
          <p:nvPr/>
        </p:nvSpPr>
        <p:spPr>
          <a:xfrm>
            <a:off x="3048686" y="2433315"/>
            <a:ext cx="8464379" cy="324838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000">
                <a:latin typeface="Arial"/>
                <a:cs typeface="Arial" panose="020B0604020202020204"/>
              </a:rPr>
              <a:t>Since 2023, two groups are fighting each other for control of Sudan – </a:t>
            </a:r>
            <a:br>
              <a:rPr lang="en-GB" sz="2000">
                <a:latin typeface="Arial"/>
                <a:cs typeface="Arial" panose="020B0604020202020204"/>
              </a:rPr>
            </a:br>
            <a:r>
              <a:rPr lang="en-GB" sz="2000">
                <a:latin typeface="Arial"/>
                <a:cs typeface="Arial" panose="020B0604020202020204"/>
              </a:rPr>
              <a:t>the government's Sudanese Armed Forces and the Rapid Support </a:t>
            </a:r>
            <a:br>
              <a:rPr lang="en-GB" sz="2000">
                <a:latin typeface="Arial"/>
                <a:cs typeface="Arial" panose="020B0604020202020204"/>
              </a:rPr>
            </a:br>
            <a:r>
              <a:rPr lang="en-GB" sz="2000">
                <a:latin typeface="Arial"/>
                <a:cs typeface="Arial" panose="020B0604020202020204"/>
              </a:rPr>
              <a:t>Forces. Most people in Sudan are civilians; they're not fighting. </a:t>
            </a:r>
            <a:br>
              <a:rPr lang="en-GB" sz="2000">
                <a:latin typeface="Arial"/>
                <a:cs typeface="Arial" panose="020B0604020202020204"/>
              </a:rPr>
            </a:br>
            <a:r>
              <a:rPr lang="en-GB" sz="2000">
                <a:latin typeface="Arial"/>
                <a:cs typeface="Arial" panose="020B0604020202020204"/>
              </a:rPr>
              <a:t>Because of the fighting, many people in Sudan are unsafe and have </a:t>
            </a:r>
            <a:br>
              <a:rPr lang="en-GB" sz="2000">
                <a:latin typeface="Arial"/>
                <a:cs typeface="Arial" panose="020B0604020202020204"/>
              </a:rPr>
            </a:br>
            <a:r>
              <a:rPr lang="en-GB" sz="2000">
                <a:latin typeface="Arial"/>
                <a:cs typeface="Arial" panose="020B0604020202020204"/>
              </a:rPr>
              <a:t>had to flee their homes. Millions of Sudanese people are displaced, </a:t>
            </a:r>
            <a:br>
              <a:rPr lang="en-GB" sz="2000">
                <a:latin typeface="Arial"/>
                <a:cs typeface="Arial" panose="020B0604020202020204"/>
              </a:rPr>
            </a:br>
            <a:r>
              <a:rPr lang="en-GB" sz="2000">
                <a:latin typeface="Arial"/>
                <a:cs typeface="Arial" panose="020B0604020202020204"/>
              </a:rPr>
              <a:t>do not have enough food or medicine and many children cannot </a:t>
            </a:r>
            <a:br>
              <a:rPr lang="en-GB" sz="2000">
                <a:latin typeface="Arial"/>
                <a:cs typeface="Arial" panose="020B0604020202020204"/>
              </a:rPr>
            </a:br>
            <a:r>
              <a:rPr lang="en-GB" sz="2000">
                <a:latin typeface="Arial"/>
                <a:cs typeface="Arial" panose="020B0604020202020204"/>
              </a:rPr>
              <a:t>go to school.</a:t>
            </a:r>
          </a:p>
          <a:p>
            <a:pPr marL="0" indent="0">
              <a:lnSpc>
                <a:spcPct val="100000"/>
              </a:lnSpc>
              <a:spcBef>
                <a:spcPts val="0"/>
              </a:spcBef>
              <a:buNone/>
            </a:pPr>
            <a:endParaRPr lang="en-GB" sz="2000">
              <a:latin typeface="Arial"/>
              <a:cs typeface="Arial" panose="020B0604020202020204"/>
            </a:endParaRPr>
          </a:p>
          <a:p>
            <a:pPr marL="0" indent="0">
              <a:lnSpc>
                <a:spcPct val="100000"/>
              </a:lnSpc>
              <a:spcBef>
                <a:spcPts val="0"/>
              </a:spcBef>
              <a:buNone/>
            </a:pPr>
            <a:r>
              <a:rPr lang="en-GB" sz="2000">
                <a:latin typeface="Arial"/>
                <a:cs typeface="Arial" panose="020B0604020202020204"/>
              </a:rPr>
              <a:t>Sudan is facing the world’s largest humanitarian crisis. </a:t>
            </a:r>
            <a:br>
              <a:rPr lang="en-GB" sz="2000">
                <a:latin typeface="Arial"/>
                <a:cs typeface="Arial" panose="020B0604020202020204"/>
              </a:rPr>
            </a:br>
            <a:r>
              <a:rPr lang="en-GB" sz="2000" b="1">
                <a:latin typeface="Arial"/>
                <a:cs typeface="Arial" panose="020B0604020202020204"/>
              </a:rPr>
              <a:t>15.3 million children</a:t>
            </a:r>
            <a:r>
              <a:rPr lang="en-GB" sz="2000">
                <a:latin typeface="Arial"/>
                <a:cs typeface="Arial" panose="020B0604020202020204"/>
              </a:rPr>
              <a:t> need protection and assistance.</a:t>
            </a:r>
            <a:endParaRPr lang="en-US" sz="2000">
              <a:latin typeface="Arial"/>
              <a:cs typeface="Arial" panose="020B0604020202020204"/>
            </a:endParaRPr>
          </a:p>
          <a:p>
            <a:pPr marL="0" indent="0">
              <a:lnSpc>
                <a:spcPct val="100000"/>
              </a:lnSpc>
              <a:spcBef>
                <a:spcPts val="0"/>
              </a:spcBef>
              <a:buNone/>
            </a:pPr>
            <a:endParaRPr lang="en-GB" sz="2000">
              <a:latin typeface="Arial"/>
              <a:cs typeface="Arial" panose="020B0604020202020204"/>
            </a:endParaRPr>
          </a:p>
          <a:p>
            <a:pPr marL="0" indent="0">
              <a:lnSpc>
                <a:spcPct val="100000"/>
              </a:lnSpc>
              <a:spcBef>
                <a:spcPts val="0"/>
              </a:spcBef>
              <a:buNone/>
            </a:pPr>
            <a:endParaRPr lang="en-US" sz="2000">
              <a:cs typeface="Arial"/>
            </a:endParaRPr>
          </a:p>
        </p:txBody>
      </p:sp>
      <p:sp>
        <p:nvSpPr>
          <p:cNvPr id="3" name="Picture Placeholder 2">
            <a:extLst>
              <a:ext uri="{FF2B5EF4-FFF2-40B4-BE49-F238E27FC236}">
                <a16:creationId xmlns:a16="http://schemas.microsoft.com/office/drawing/2014/main" id="{09AF0ACB-00E5-91AE-0FC6-2F586CA361D9}"/>
              </a:ext>
            </a:extLst>
          </p:cNvPr>
          <p:cNvSpPr>
            <a:spLocks noGrp="1"/>
          </p:cNvSpPr>
          <p:nvPr>
            <p:ph type="pic" idx="1"/>
          </p:nvPr>
        </p:nvSpPr>
        <p:spPr/>
        <p:txBody>
          <a:bodyPr/>
          <a:lstStyle/>
          <a:p>
            <a:endParaRPr lang="en-GB"/>
          </a:p>
        </p:txBody>
      </p:sp>
      <p:pic>
        <p:nvPicPr>
          <p:cNvPr id="4" name="Picture 3" descr="A blue outline of a state&#10;&#10;AI-generated content may be incorrect.">
            <a:extLst>
              <a:ext uri="{FF2B5EF4-FFF2-40B4-BE49-F238E27FC236}">
                <a16:creationId xmlns:a16="http://schemas.microsoft.com/office/drawing/2014/main" id="{B32D1E0E-CEAE-7F31-E7F7-E43CF342CB7A}"/>
              </a:ext>
            </a:extLst>
          </p:cNvPr>
          <p:cNvPicPr>
            <a:picLocks noChangeAspect="1"/>
          </p:cNvPicPr>
          <p:nvPr/>
        </p:nvPicPr>
        <p:blipFill>
          <a:blip r:embed="rId3"/>
          <a:stretch>
            <a:fillRect/>
          </a:stretch>
        </p:blipFill>
        <p:spPr>
          <a:xfrm>
            <a:off x="325187" y="2434724"/>
            <a:ext cx="2460013" cy="2567851"/>
          </a:xfrm>
          <a:prstGeom prst="rect">
            <a:avLst/>
          </a:prstGeom>
        </p:spPr>
      </p:pic>
      <p:sp>
        <p:nvSpPr>
          <p:cNvPr id="5" name="Text Placeholder 5">
            <a:extLst>
              <a:ext uri="{FF2B5EF4-FFF2-40B4-BE49-F238E27FC236}">
                <a16:creationId xmlns:a16="http://schemas.microsoft.com/office/drawing/2014/main" id="{48AF1F96-DA48-583C-D770-19F4BE68B826}"/>
              </a:ext>
            </a:extLst>
          </p:cNvPr>
          <p:cNvSpPr txBox="1">
            <a:spLocks/>
          </p:cNvSpPr>
          <p:nvPr/>
        </p:nvSpPr>
        <p:spPr>
          <a:xfrm>
            <a:off x="1074743" y="3485601"/>
            <a:ext cx="1054837" cy="408124"/>
          </a:xfrm>
          <a:prstGeom prst="rect">
            <a:avLst/>
          </a:prstGeom>
        </p:spPr>
        <p:txBody>
          <a:bodyPr lIns="91440" tIns="45720" rIns="91440" bIns="45720" anchor="t"/>
          <a:lstStyle>
            <a:defPPr>
              <a:defRPr lang="en-US"/>
            </a:defPPr>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dirty="0">
                <a:solidFill>
                  <a:schemeClr val="tx1"/>
                </a:solidFill>
                <a:ea typeface="+mn-lt"/>
                <a:cs typeface="+mn-lt"/>
              </a:rPr>
              <a:t>S U D A N</a:t>
            </a:r>
            <a:endParaRPr lang="en-US" sz="1400">
              <a:solidFill>
                <a:schemeClr val="tx1"/>
              </a:solidFill>
              <a:cs typeface="Arial"/>
            </a:endParaRPr>
          </a:p>
        </p:txBody>
      </p:sp>
    </p:spTree>
    <p:extLst>
      <p:ext uri="{BB962C8B-B14F-4D97-AF65-F5344CB8AC3E}">
        <p14:creationId xmlns:p14="http://schemas.microsoft.com/office/powerpoint/2010/main" val="117821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E8106-13A7-76B6-2799-ED5ED5C6297D}"/>
            </a:ext>
          </a:extLst>
        </p:cNvPr>
        <p:cNvGrpSpPr/>
        <p:nvPr/>
      </p:nvGrpSpPr>
      <p:grpSpPr>
        <a:xfrm>
          <a:off x="0" y="0"/>
          <a:ext cx="0" cy="0"/>
          <a:chOff x="0" y="0"/>
          <a:chExt cx="0" cy="0"/>
        </a:xfrm>
      </p:grpSpPr>
      <p:sp>
        <p:nvSpPr>
          <p:cNvPr id="4" name="Oval 29">
            <a:extLst>
              <a:ext uri="{FF2B5EF4-FFF2-40B4-BE49-F238E27FC236}">
                <a16:creationId xmlns:a16="http://schemas.microsoft.com/office/drawing/2014/main" id="{5546700F-CA04-7455-D48F-9954E7C7AD88}"/>
              </a:ext>
            </a:extLst>
          </p:cNvPr>
          <p:cNvSpPr/>
          <p:nvPr/>
        </p:nvSpPr>
        <p:spPr>
          <a:xfrm>
            <a:off x="445011" y="2001668"/>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29">
            <a:extLst>
              <a:ext uri="{FF2B5EF4-FFF2-40B4-BE49-F238E27FC236}">
                <a16:creationId xmlns:a16="http://schemas.microsoft.com/office/drawing/2014/main" id="{F0045BFD-F461-2CC5-D7D0-CDD4D0D7FD57}"/>
              </a:ext>
            </a:extLst>
          </p:cNvPr>
          <p:cNvSpPr/>
          <p:nvPr/>
        </p:nvSpPr>
        <p:spPr>
          <a:xfrm>
            <a:off x="3370167" y="2012187"/>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29">
            <a:extLst>
              <a:ext uri="{FF2B5EF4-FFF2-40B4-BE49-F238E27FC236}">
                <a16:creationId xmlns:a16="http://schemas.microsoft.com/office/drawing/2014/main" id="{214747D4-0E19-4596-BC4F-CAA884C1A76F}"/>
              </a:ext>
            </a:extLst>
          </p:cNvPr>
          <p:cNvSpPr/>
          <p:nvPr/>
        </p:nvSpPr>
        <p:spPr>
          <a:xfrm>
            <a:off x="6345331" y="2012186"/>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9">
            <a:extLst>
              <a:ext uri="{FF2B5EF4-FFF2-40B4-BE49-F238E27FC236}">
                <a16:creationId xmlns:a16="http://schemas.microsoft.com/office/drawing/2014/main" id="{F16D04C9-3B0F-4442-E491-08B377046D76}"/>
              </a:ext>
            </a:extLst>
          </p:cNvPr>
          <p:cNvSpPr/>
          <p:nvPr/>
        </p:nvSpPr>
        <p:spPr>
          <a:xfrm>
            <a:off x="9320496" y="1979896"/>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ACBFBB-45BF-14E3-DDBF-3590AF1A5C0D}"/>
              </a:ext>
            </a:extLst>
          </p:cNvPr>
          <p:cNvSpPr>
            <a:spLocks noGrp="1"/>
          </p:cNvSpPr>
          <p:nvPr>
            <p:ph type="title"/>
          </p:nvPr>
        </p:nvSpPr>
        <p:spPr>
          <a:xfrm>
            <a:off x="315913" y="457200"/>
            <a:ext cx="11066462" cy="1600200"/>
          </a:xfrm>
        </p:spPr>
        <p:txBody>
          <a:bodyPr vert="horz" lIns="91440" tIns="45720" rIns="91440" bIns="45720" rtlCol="0" anchor="t">
            <a:normAutofit/>
          </a:bodyPr>
          <a:lstStyle/>
          <a:p>
            <a:br>
              <a:rPr lang="en-US">
                <a:latin typeface="Arial"/>
                <a:cs typeface="Arial"/>
              </a:rPr>
            </a:br>
            <a:r>
              <a:rPr lang="en-US">
                <a:latin typeface="Arial Black"/>
                <a:cs typeface="Arial"/>
              </a:rPr>
              <a:t>Rights</a:t>
            </a:r>
            <a:r>
              <a:rPr lang="en-US"/>
              <a:t> in action</a:t>
            </a:r>
          </a:p>
        </p:txBody>
      </p:sp>
      <p:sp>
        <p:nvSpPr>
          <p:cNvPr id="23" name="TextBox 9">
            <a:extLst>
              <a:ext uri="{FF2B5EF4-FFF2-40B4-BE49-F238E27FC236}">
                <a16:creationId xmlns:a16="http://schemas.microsoft.com/office/drawing/2014/main" id="{97FEBA3C-5E68-C877-2886-A138F774C02C}"/>
              </a:ext>
            </a:extLst>
          </p:cNvPr>
          <p:cNvSpPr txBox="1"/>
          <p:nvPr/>
        </p:nvSpPr>
        <p:spPr>
          <a:xfrm>
            <a:off x="3680094" y="2454206"/>
            <a:ext cx="1711015" cy="2316362"/>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What does it look like when children or young people are enjoying this right?</a:t>
            </a:r>
            <a:endParaRPr lang="en-US" sz="2000" dirty="0">
              <a:solidFill>
                <a:srgbClr val="000000"/>
              </a:solidFill>
              <a:cs typeface="Arial"/>
            </a:endParaRPr>
          </a:p>
        </p:txBody>
      </p:sp>
      <p:sp>
        <p:nvSpPr>
          <p:cNvPr id="24" name="TextBox 10">
            <a:extLst>
              <a:ext uri="{FF2B5EF4-FFF2-40B4-BE49-F238E27FC236}">
                <a16:creationId xmlns:a16="http://schemas.microsoft.com/office/drawing/2014/main" id="{D2F80D20-186F-48D2-49B0-DDF8090F1EF6}"/>
              </a:ext>
            </a:extLst>
          </p:cNvPr>
          <p:cNvSpPr txBox="1"/>
          <p:nvPr/>
        </p:nvSpPr>
        <p:spPr>
          <a:xfrm>
            <a:off x="6591925" y="2379911"/>
            <a:ext cx="1892682" cy="254859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What are some reasons why you think children and young people might not be enjoying </a:t>
            </a:r>
            <a:br>
              <a:rPr lang="en-US" sz="2000" dirty="0">
                <a:solidFill>
                  <a:srgbClr val="000000"/>
                </a:solidFill>
              </a:rPr>
            </a:br>
            <a:r>
              <a:rPr lang="en-US" sz="2000" dirty="0">
                <a:solidFill>
                  <a:srgbClr val="000000"/>
                </a:solidFill>
              </a:rPr>
              <a:t>this right?</a:t>
            </a:r>
            <a:endParaRPr lang="en-US" sz="2000" dirty="0">
              <a:solidFill>
                <a:srgbClr val="000000"/>
              </a:solidFill>
              <a:cs typeface="Arial"/>
            </a:endParaRPr>
          </a:p>
        </p:txBody>
      </p:sp>
      <p:sp>
        <p:nvSpPr>
          <p:cNvPr id="25" name="TextBox 11">
            <a:extLst>
              <a:ext uri="{FF2B5EF4-FFF2-40B4-BE49-F238E27FC236}">
                <a16:creationId xmlns:a16="http://schemas.microsoft.com/office/drawing/2014/main" id="{133770E9-9065-A54C-703D-A7F5B1801BFC}"/>
              </a:ext>
            </a:extLst>
          </p:cNvPr>
          <p:cNvSpPr txBox="1"/>
          <p:nvPr/>
        </p:nvSpPr>
        <p:spPr>
          <a:xfrm>
            <a:off x="9541400" y="2517283"/>
            <a:ext cx="1585226" cy="163549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0000"/>
                </a:solidFill>
              </a:rPr>
              <a:t>Leave empty for now, we’ll come back to this later.</a:t>
            </a:r>
            <a:endParaRPr lang="en-US" sz="2000">
              <a:solidFill>
                <a:srgbClr val="000000"/>
              </a:solidFill>
              <a:cs typeface="Arial"/>
            </a:endParaRPr>
          </a:p>
        </p:txBody>
      </p:sp>
      <p:sp>
        <p:nvSpPr>
          <p:cNvPr id="34" name="TextBox 33">
            <a:extLst>
              <a:ext uri="{FF2B5EF4-FFF2-40B4-BE49-F238E27FC236}">
                <a16:creationId xmlns:a16="http://schemas.microsoft.com/office/drawing/2014/main" id="{7BC17BC7-C03D-7D6F-8072-BBB153F19CF6}"/>
              </a:ext>
            </a:extLst>
          </p:cNvPr>
          <p:cNvSpPr txBox="1"/>
          <p:nvPr/>
        </p:nvSpPr>
        <p:spPr>
          <a:xfrm>
            <a:off x="663455" y="2517283"/>
            <a:ext cx="172223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000" baseline="0">
                <a:solidFill>
                  <a:schemeClr val="bg1"/>
                </a:solidFill>
                <a:latin typeface="Arial"/>
              </a:rPr>
              <a:t>What does </a:t>
            </a:r>
            <a:r>
              <a:rPr sz="2000">
                <a:solidFill>
                  <a:schemeClr val="bg1"/>
                </a:solidFill>
                <a:latin typeface="Arial"/>
                <a:ea typeface="Arial"/>
                <a:cs typeface="Arial"/>
              </a:rPr>
              <a:t>​</a:t>
            </a:r>
            <a:br>
              <a:rPr sz="2000">
                <a:solidFill>
                  <a:schemeClr val="bg1"/>
                </a:solidFill>
                <a:latin typeface="Arial"/>
                <a:ea typeface="Arial"/>
                <a:cs typeface="Arial"/>
              </a:rPr>
            </a:br>
            <a:r>
              <a:rPr lang="en-US" sz="2000" baseline="0">
                <a:solidFill>
                  <a:schemeClr val="bg1"/>
                </a:solidFill>
                <a:latin typeface="Arial"/>
              </a:rPr>
              <a:t>the article say</a:t>
            </a:r>
            <a:r>
              <a:rPr lang="en-US" sz="2000">
                <a:solidFill>
                  <a:schemeClr val="bg1"/>
                </a:solidFill>
                <a:latin typeface="Arial"/>
              </a:rPr>
              <a:t>?</a:t>
            </a:r>
            <a:endParaRPr lang="en-US" sz="2000">
              <a:solidFill>
                <a:schemeClr val="bg1"/>
              </a:solidFill>
              <a:cs typeface="Arial"/>
            </a:endParaRPr>
          </a:p>
        </p:txBody>
      </p:sp>
    </p:spTree>
    <p:extLst>
      <p:ext uri="{BB962C8B-B14F-4D97-AF65-F5344CB8AC3E}">
        <p14:creationId xmlns:p14="http://schemas.microsoft.com/office/powerpoint/2010/main" val="2081917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ABEDC76-7D3A-8E7F-241C-6A0B0198A90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996B699-5817-C292-EE8E-1CF1CB10657C}"/>
              </a:ext>
            </a:extLst>
          </p:cNvPr>
          <p:cNvSpPr txBox="1">
            <a:spLocks/>
          </p:cNvSpPr>
          <p:nvPr/>
        </p:nvSpPr>
        <p:spPr>
          <a:xfrm>
            <a:off x="325438" y="485775"/>
            <a:ext cx="7731424" cy="1080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a:latin typeface="Arial"/>
                <a:cs typeface="Arial"/>
              </a:rPr>
            </a:br>
            <a:r>
              <a:rPr lang="en-US">
                <a:latin typeface="Arial Black"/>
                <a:cs typeface="Arial"/>
              </a:rPr>
              <a:t>What is happening in Sudan?</a:t>
            </a:r>
            <a:endParaRPr lang="en-US">
              <a:cs typeface="Arial"/>
            </a:endParaRPr>
          </a:p>
        </p:txBody>
      </p:sp>
      <p:sp>
        <p:nvSpPr>
          <p:cNvPr id="15" name="Text Placeholder 5">
            <a:extLst>
              <a:ext uri="{FF2B5EF4-FFF2-40B4-BE49-F238E27FC236}">
                <a16:creationId xmlns:a16="http://schemas.microsoft.com/office/drawing/2014/main" id="{19B2CFCE-50BC-368F-E5F9-E63BD8663A13}"/>
              </a:ext>
            </a:extLst>
          </p:cNvPr>
          <p:cNvSpPr txBox="1">
            <a:spLocks/>
          </p:cNvSpPr>
          <p:nvPr/>
        </p:nvSpPr>
        <p:spPr>
          <a:xfrm>
            <a:off x="429311" y="1718940"/>
            <a:ext cx="10902779" cy="476286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1800">
                <a:ea typeface="+mn-lt"/>
                <a:cs typeface="+mn-lt"/>
              </a:rPr>
              <a:t>Sudan is facing the world’s largest humanitarian crisis. </a:t>
            </a:r>
            <a:endParaRPr lang="en-US" sz="1800">
              <a:cs typeface="Arial" panose="020B0604020202020204"/>
            </a:endParaRPr>
          </a:p>
          <a:p>
            <a:pPr marL="0" indent="0">
              <a:lnSpc>
                <a:spcPct val="100000"/>
              </a:lnSpc>
              <a:spcBef>
                <a:spcPts val="0"/>
              </a:spcBef>
              <a:buNone/>
            </a:pPr>
            <a:endParaRPr lang="en-GB" sz="1800">
              <a:ea typeface="+mn-lt"/>
              <a:cs typeface="+mn-lt"/>
            </a:endParaRPr>
          </a:p>
          <a:p>
            <a:pPr marL="0" indent="0">
              <a:lnSpc>
                <a:spcPct val="100000"/>
              </a:lnSpc>
              <a:spcBef>
                <a:spcPts val="0"/>
              </a:spcBef>
              <a:buNone/>
            </a:pPr>
            <a:r>
              <a:rPr lang="en-GB" sz="1800">
                <a:ea typeface="+mn-lt"/>
                <a:cs typeface="+mn-lt"/>
              </a:rPr>
              <a:t>In 2018, people across Sudan began protesting because of economic collapse. People couldn't afford basics like food and fuel. So they protested for access to these rights and demanded that President Omar al-Bashir should resign, after ruling for nearly 30 years. In 2019, the army removed the President, but protestors continued to protest as they wanted a civilian rule, not a government led by the army. </a:t>
            </a:r>
            <a:endParaRPr lang="en-GB" sz="1800">
              <a:cs typeface="Arial" panose="020B0604020202020204"/>
            </a:endParaRPr>
          </a:p>
          <a:p>
            <a:pPr marL="0" indent="0">
              <a:lnSpc>
                <a:spcPct val="100000"/>
              </a:lnSpc>
              <a:spcBef>
                <a:spcPts val="0"/>
              </a:spcBef>
              <a:buNone/>
            </a:pPr>
            <a:endParaRPr lang="en-GB" sz="1800">
              <a:ea typeface="+mn-lt"/>
              <a:cs typeface="+mn-lt"/>
            </a:endParaRPr>
          </a:p>
          <a:p>
            <a:pPr marL="0" indent="0">
              <a:lnSpc>
                <a:spcPct val="100000"/>
              </a:lnSpc>
              <a:spcBef>
                <a:spcPts val="0"/>
              </a:spcBef>
              <a:buNone/>
            </a:pPr>
            <a:r>
              <a:rPr lang="en-GB" sz="1800">
                <a:ea typeface="+mn-lt"/>
                <a:cs typeface="+mn-lt"/>
              </a:rPr>
              <a:t>While most people in Sudan wanted a democratic government, in 2023 two groups began fighting – the government's Sudanese Armed Forces and the Rapid Support Forces. They are fighting each other for control of Sudan. This is not only a civil war but also an international war as several foreign governments are supporting different groups in Sudan. </a:t>
            </a:r>
            <a:endParaRPr lang="en-GB" sz="1800">
              <a:cs typeface="Arial" panose="020B0604020202020204"/>
            </a:endParaRPr>
          </a:p>
          <a:p>
            <a:pPr marL="0" indent="0">
              <a:lnSpc>
                <a:spcPct val="100000"/>
              </a:lnSpc>
              <a:spcBef>
                <a:spcPts val="0"/>
              </a:spcBef>
              <a:buNone/>
            </a:pPr>
            <a:endParaRPr lang="en-GB" sz="1800">
              <a:ea typeface="+mn-lt"/>
              <a:cs typeface="+mn-lt"/>
            </a:endParaRPr>
          </a:p>
          <a:p>
            <a:pPr marL="0" indent="0">
              <a:lnSpc>
                <a:spcPct val="100000"/>
              </a:lnSpc>
              <a:spcBef>
                <a:spcPts val="0"/>
              </a:spcBef>
              <a:buNone/>
            </a:pPr>
            <a:r>
              <a:rPr lang="en-GB" sz="1800">
                <a:ea typeface="+mn-lt"/>
                <a:cs typeface="+mn-lt"/>
              </a:rPr>
              <a:t>Most people in Sudan are civilians; they're not fighting. Because of the fighting, many people in Sudan are unsafe and have had to flee their homes. Millions of Sudanese people are displaced, do not have enough food or medicine and many children cannot go to school. </a:t>
            </a:r>
            <a:endParaRPr lang="en-US" sz="1800">
              <a:cs typeface="Arial" panose="020B0604020202020204"/>
            </a:endParaRPr>
          </a:p>
          <a:p>
            <a:pPr marL="0" indent="0">
              <a:lnSpc>
                <a:spcPct val="100000"/>
              </a:lnSpc>
              <a:spcBef>
                <a:spcPts val="0"/>
              </a:spcBef>
              <a:buNone/>
            </a:pPr>
            <a:endParaRPr lang="en-GB" sz="1800">
              <a:ea typeface="+mn-lt"/>
              <a:cs typeface="+mn-lt"/>
            </a:endParaRPr>
          </a:p>
          <a:p>
            <a:pPr marL="0" indent="0">
              <a:lnSpc>
                <a:spcPct val="100000"/>
              </a:lnSpc>
              <a:spcBef>
                <a:spcPts val="0"/>
              </a:spcBef>
              <a:buNone/>
            </a:pPr>
            <a:r>
              <a:rPr lang="en-GB" sz="1800" b="1">
                <a:ea typeface="+mn-lt"/>
                <a:cs typeface="+mn-lt"/>
              </a:rPr>
              <a:t>15.3 million children require protection and assistance. </a:t>
            </a:r>
            <a:endParaRPr lang="en-US" sz="1800" b="1">
              <a:cs typeface="Arial" panose="020B0604020202020204"/>
            </a:endParaRPr>
          </a:p>
          <a:p>
            <a:pPr marL="0" indent="0">
              <a:lnSpc>
                <a:spcPct val="100000"/>
              </a:lnSpc>
              <a:spcBef>
                <a:spcPts val="0"/>
              </a:spcBef>
              <a:buNone/>
            </a:pPr>
            <a:endParaRPr lang="en-GB" sz="1800">
              <a:cs typeface="Arial" panose="020B0604020202020204"/>
            </a:endParaRPr>
          </a:p>
          <a:p>
            <a:pPr marL="0" indent="0">
              <a:lnSpc>
                <a:spcPct val="100000"/>
              </a:lnSpc>
              <a:spcBef>
                <a:spcPts val="0"/>
              </a:spcBef>
              <a:buNone/>
            </a:pPr>
            <a:endParaRPr lang="en-US" sz="1800">
              <a:cs typeface="Arial"/>
            </a:endParaRPr>
          </a:p>
        </p:txBody>
      </p:sp>
    </p:spTree>
    <p:extLst>
      <p:ext uri="{BB962C8B-B14F-4D97-AF65-F5344CB8AC3E}">
        <p14:creationId xmlns:p14="http://schemas.microsoft.com/office/powerpoint/2010/main" val="2161463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4BEB90B-5F88-763E-1A9D-1D3049770BB8}"/>
              </a:ext>
            </a:extLst>
          </p:cNvPr>
          <p:cNvSpPr>
            <a:spLocks noGrp="1"/>
          </p:cNvSpPr>
          <p:nvPr>
            <p:ph type="title"/>
          </p:nvPr>
        </p:nvSpPr>
        <p:spPr>
          <a:xfrm>
            <a:off x="308752" y="403568"/>
            <a:ext cx="10891968" cy="702023"/>
          </a:xfrm>
        </p:spPr>
        <p:txBody>
          <a:bodyPr>
            <a:normAutofit/>
          </a:bodyPr>
          <a:lstStyle/>
          <a:p>
            <a:r>
              <a:rPr lang="en-US"/>
              <a:t>Unstoppable teachers in Sudan</a:t>
            </a:r>
          </a:p>
        </p:txBody>
      </p:sp>
      <p:pic>
        <p:nvPicPr>
          <p:cNvPr id="10" name="Online Media 9" title="Unstoppable teachers in #Sudan">
            <a:hlinkClick r:id="" action="ppaction://noaction"/>
            <a:extLst>
              <a:ext uri="{FF2B5EF4-FFF2-40B4-BE49-F238E27FC236}">
                <a16:creationId xmlns:a16="http://schemas.microsoft.com/office/drawing/2014/main" id="{4C0B7D01-3F16-9420-5ED1-2B7CD24A6233}"/>
              </a:ext>
            </a:extLst>
          </p:cNvPr>
          <p:cNvPicPr>
            <a:picLocks noRot="1" noChangeAspect="1"/>
          </p:cNvPicPr>
          <p:nvPr>
            <a:videoFile r:link="rId1"/>
          </p:nvPr>
        </p:nvPicPr>
        <p:blipFill>
          <a:blip r:embed="rId4"/>
          <a:stretch>
            <a:fillRect/>
          </a:stretch>
        </p:blipFill>
        <p:spPr>
          <a:xfrm>
            <a:off x="1965325" y="1476375"/>
            <a:ext cx="8453438" cy="4733925"/>
          </a:xfrm>
          <a:prstGeom prst="rect">
            <a:avLst/>
          </a:prstGeom>
        </p:spPr>
      </p:pic>
    </p:spTree>
    <p:extLst>
      <p:ext uri="{BB962C8B-B14F-4D97-AF65-F5344CB8AC3E}">
        <p14:creationId xmlns:p14="http://schemas.microsoft.com/office/powerpoint/2010/main" val="633472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095584-8D59-7030-66C9-8FD41EA867BB}"/>
              </a:ext>
            </a:extLst>
          </p:cNvPr>
          <p:cNvSpPr>
            <a:spLocks noGrp="1"/>
          </p:cNvSpPr>
          <p:nvPr>
            <p:ph type="body" sz="quarter" idx="15"/>
          </p:nvPr>
        </p:nvSpPr>
        <p:spPr>
          <a:xfrm>
            <a:off x="917575" y="4079875"/>
            <a:ext cx="6814493" cy="678189"/>
          </a:xfrm>
        </p:spPr>
        <p:txBody>
          <a:bodyPr vert="horz" lIns="91440" tIns="45720" rIns="91440" bIns="45720" rtlCol="0" anchor="t">
            <a:normAutofit/>
          </a:bodyPr>
          <a:lstStyle/>
          <a:p>
            <a:r>
              <a:rPr lang="en-US">
                <a:ea typeface="+mn-lt"/>
                <a:cs typeface="+mn-lt"/>
              </a:rPr>
              <a:t>Unstoppable Mustafa, Age 12 , Kassala, Sudan </a:t>
            </a:r>
            <a:endParaRPr lang="en-US">
              <a:cs typeface="Arial"/>
            </a:endParaRPr>
          </a:p>
        </p:txBody>
      </p:sp>
      <p:sp>
        <p:nvSpPr>
          <p:cNvPr id="6" name="Text Placeholder 5">
            <a:extLst>
              <a:ext uri="{FF2B5EF4-FFF2-40B4-BE49-F238E27FC236}">
                <a16:creationId xmlns:a16="http://schemas.microsoft.com/office/drawing/2014/main" id="{DCD1CF59-4961-0A69-17D3-860B0E5DAEB3}"/>
              </a:ext>
            </a:extLst>
          </p:cNvPr>
          <p:cNvSpPr>
            <a:spLocks noGrp="1"/>
          </p:cNvSpPr>
          <p:nvPr>
            <p:ph type="body" sz="quarter" idx="14"/>
          </p:nvPr>
        </p:nvSpPr>
        <p:spPr>
          <a:xfrm>
            <a:off x="917331" y="1739590"/>
            <a:ext cx="10515600" cy="2129026"/>
          </a:xfrm>
        </p:spPr>
        <p:txBody>
          <a:bodyPr vert="horz" lIns="91440" tIns="45720" rIns="91440" bIns="45720" rtlCol="0" anchor="t">
            <a:normAutofit fontScale="92500"/>
          </a:bodyPr>
          <a:lstStyle/>
          <a:p>
            <a:r>
              <a:rPr lang="en-GB">
                <a:latin typeface="Aleo"/>
              </a:rPr>
              <a:t>“I stayed home for three years, and couldn’t</a:t>
            </a:r>
            <a:endParaRPr lang="en-US"/>
          </a:p>
          <a:p>
            <a:r>
              <a:rPr lang="en-GB">
                <a:latin typeface="Aleo"/>
              </a:rPr>
              <a:t>learn a single letter… But when I took my exams</a:t>
            </a:r>
            <a:endParaRPr lang="en-GB"/>
          </a:p>
          <a:p>
            <a:r>
              <a:rPr lang="en-GB">
                <a:latin typeface="Aleo"/>
              </a:rPr>
              <a:t>and received my results, I was overjoyed.” </a:t>
            </a:r>
            <a:endParaRPr lang="en-US"/>
          </a:p>
        </p:txBody>
      </p:sp>
    </p:spTree>
    <p:extLst>
      <p:ext uri="{BB962C8B-B14F-4D97-AF65-F5344CB8AC3E}">
        <p14:creationId xmlns:p14="http://schemas.microsoft.com/office/powerpoint/2010/main" val="1365980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808682-166C-F873-1B54-2246C144D3B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E3CC351-51FB-65A4-333D-97577F0FF4DE}"/>
              </a:ext>
            </a:extLst>
          </p:cNvPr>
          <p:cNvSpPr>
            <a:spLocks noGrp="1"/>
          </p:cNvSpPr>
          <p:nvPr>
            <p:ph type="title"/>
          </p:nvPr>
        </p:nvSpPr>
        <p:spPr>
          <a:xfrm>
            <a:off x="308752" y="403568"/>
            <a:ext cx="10891968" cy="702023"/>
          </a:xfrm>
        </p:spPr>
        <p:txBody>
          <a:bodyPr>
            <a:normAutofit/>
          </a:bodyPr>
          <a:lstStyle/>
          <a:p>
            <a:r>
              <a:rPr lang="en-US">
                <a:ea typeface="+mj-lt"/>
                <a:cs typeface="+mj-lt"/>
              </a:rPr>
              <a:t>Mustafa</a:t>
            </a:r>
            <a:r>
              <a:rPr lang="en-US">
                <a:solidFill>
                  <a:srgbClr val="FFFFFF"/>
                </a:solidFill>
                <a:ea typeface="+mj-lt"/>
                <a:cs typeface="+mj-lt"/>
              </a:rPr>
              <a:t> returns to school</a:t>
            </a:r>
            <a:endParaRPr lang="en-US"/>
          </a:p>
        </p:txBody>
      </p:sp>
      <p:pic>
        <p:nvPicPr>
          <p:cNvPr id="2" name="Online Media 1" title="Mustafa Returns to School">
            <a:hlinkClick r:id="" action="ppaction://noaction"/>
            <a:extLst>
              <a:ext uri="{FF2B5EF4-FFF2-40B4-BE49-F238E27FC236}">
                <a16:creationId xmlns:a16="http://schemas.microsoft.com/office/drawing/2014/main" id="{C964E2F3-4923-FE43-F9C3-2F420079DC07}"/>
              </a:ext>
            </a:extLst>
          </p:cNvPr>
          <p:cNvPicPr>
            <a:picLocks noRot="1" noChangeAspect="1"/>
          </p:cNvPicPr>
          <p:nvPr>
            <a:videoFile r:link="rId1"/>
          </p:nvPr>
        </p:nvPicPr>
        <p:blipFill>
          <a:blip r:embed="rId4"/>
          <a:stretch>
            <a:fillRect/>
          </a:stretch>
        </p:blipFill>
        <p:spPr>
          <a:xfrm>
            <a:off x="1965325" y="1476375"/>
            <a:ext cx="8453438" cy="4733925"/>
          </a:xfrm>
          <a:prstGeom prst="rect">
            <a:avLst/>
          </a:prstGeom>
        </p:spPr>
      </p:pic>
    </p:spTree>
    <p:extLst>
      <p:ext uri="{BB962C8B-B14F-4D97-AF65-F5344CB8AC3E}">
        <p14:creationId xmlns:p14="http://schemas.microsoft.com/office/powerpoint/2010/main" val="2330299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ABB9-70CC-FE68-B195-965172F7699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1ECFF3-6935-A597-2F94-B5DB08D9FABA}"/>
              </a:ext>
            </a:extLst>
          </p:cNvPr>
          <p:cNvSpPr>
            <a:spLocks noGrp="1"/>
          </p:cNvSpPr>
          <p:nvPr>
            <p:ph type="body" sz="quarter" idx="15"/>
          </p:nvPr>
        </p:nvSpPr>
        <p:spPr>
          <a:xfrm>
            <a:off x="368386" y="5068416"/>
            <a:ext cx="6086818" cy="1515702"/>
          </a:xfrm>
        </p:spPr>
        <p:txBody>
          <a:bodyPr vert="horz" lIns="91440" tIns="45720" rIns="91440" bIns="45720" rtlCol="0" anchor="t">
            <a:normAutofit/>
          </a:bodyPr>
          <a:lstStyle/>
          <a:p>
            <a:r>
              <a:rPr lang="en-US">
                <a:ea typeface="+mn-lt"/>
                <a:cs typeface="+mn-lt"/>
              </a:rPr>
              <a:t>Unstoppable Rabha, Age 11, </a:t>
            </a:r>
            <a:r>
              <a:rPr lang="en-US" err="1">
                <a:ea typeface="+mn-lt"/>
                <a:cs typeface="+mn-lt"/>
              </a:rPr>
              <a:t>Gedaref</a:t>
            </a:r>
            <a:r>
              <a:rPr lang="en-US">
                <a:ea typeface="+mn-lt"/>
                <a:cs typeface="+mn-lt"/>
              </a:rPr>
              <a:t>, Sudan </a:t>
            </a:r>
          </a:p>
        </p:txBody>
      </p:sp>
      <p:sp>
        <p:nvSpPr>
          <p:cNvPr id="6" name="Text Placeholder 5">
            <a:extLst>
              <a:ext uri="{FF2B5EF4-FFF2-40B4-BE49-F238E27FC236}">
                <a16:creationId xmlns:a16="http://schemas.microsoft.com/office/drawing/2014/main" id="{9FDF9041-0E1D-E7C7-8449-B49457FC5133}"/>
              </a:ext>
            </a:extLst>
          </p:cNvPr>
          <p:cNvSpPr>
            <a:spLocks noGrp="1"/>
          </p:cNvSpPr>
          <p:nvPr>
            <p:ph type="body" sz="quarter" idx="14"/>
          </p:nvPr>
        </p:nvSpPr>
        <p:spPr>
          <a:xfrm>
            <a:off x="368142" y="1197267"/>
            <a:ext cx="5895546" cy="3522590"/>
          </a:xfrm>
        </p:spPr>
        <p:txBody>
          <a:bodyPr vert="horz" lIns="91440" tIns="45720" rIns="91440" bIns="45720" rtlCol="0" anchor="t">
            <a:normAutofit/>
          </a:bodyPr>
          <a:lstStyle/>
          <a:p>
            <a:r>
              <a:rPr lang="en-GB" sz="3600">
                <a:latin typeface="Aleo"/>
              </a:rPr>
              <a:t>“For me, education is very important. I want to learn. </a:t>
            </a:r>
            <a:endParaRPr lang="en-US" sz="3600"/>
          </a:p>
          <a:p>
            <a:r>
              <a:rPr lang="en-GB" sz="3600">
                <a:latin typeface="Aleo"/>
              </a:rPr>
              <a:t>Without education, you won’t be able to understand the world around you when you grow up.” </a:t>
            </a:r>
            <a:endParaRPr lang="en-US" sz="3600"/>
          </a:p>
        </p:txBody>
      </p:sp>
      <p:pic>
        <p:nvPicPr>
          <p:cNvPr id="7" name="Picture 6" descr="Sudan">
            <a:extLst>
              <a:ext uri="{FF2B5EF4-FFF2-40B4-BE49-F238E27FC236}">
                <a16:creationId xmlns:a16="http://schemas.microsoft.com/office/drawing/2014/main" id="{712440C2-5C49-EBAD-2C63-C8DB044A19BF}"/>
              </a:ext>
            </a:extLst>
          </p:cNvPr>
          <p:cNvPicPr>
            <a:picLocks noChangeAspect="1"/>
          </p:cNvPicPr>
          <p:nvPr/>
        </p:nvPicPr>
        <p:blipFill>
          <a:blip r:embed="rId3"/>
          <a:srcRect l="29886" r="20347"/>
          <a:stretch>
            <a:fillRect/>
          </a:stretch>
        </p:blipFill>
        <p:spPr>
          <a:xfrm>
            <a:off x="7068580" y="-1931"/>
            <a:ext cx="5120013" cy="6861861"/>
          </a:xfrm>
          <a:prstGeom prst="rect">
            <a:avLst/>
          </a:prstGeom>
        </p:spPr>
      </p:pic>
      <p:sp>
        <p:nvSpPr>
          <p:cNvPr id="2" name="TextBox 1">
            <a:extLst>
              <a:ext uri="{FF2B5EF4-FFF2-40B4-BE49-F238E27FC236}">
                <a16:creationId xmlns:a16="http://schemas.microsoft.com/office/drawing/2014/main" id="{F5BB0190-A3F6-A095-1873-501FBCC82739}"/>
              </a:ext>
            </a:extLst>
          </p:cNvPr>
          <p:cNvSpPr txBox="1"/>
          <p:nvPr/>
        </p:nvSpPr>
        <p:spPr>
          <a:xfrm>
            <a:off x="10847295" y="6424706"/>
            <a:ext cx="1344706" cy="43088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t>©UNICEF/Elfatih</a:t>
            </a:r>
            <a:endParaRPr lang="en-US" sz="1100">
              <a:cs typeface="Arial"/>
            </a:endParaRPr>
          </a:p>
          <a:p>
            <a:pPr algn="ctr"/>
            <a:endParaRPr lang="en-US" sz="1100">
              <a:cs typeface="Arial"/>
            </a:endParaRPr>
          </a:p>
        </p:txBody>
      </p:sp>
    </p:spTree>
    <p:extLst>
      <p:ext uri="{BB962C8B-B14F-4D97-AF65-F5344CB8AC3E}">
        <p14:creationId xmlns:p14="http://schemas.microsoft.com/office/powerpoint/2010/main" val="449870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A6B12-2D45-2F56-FA6A-FCAEC7EC23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E062D0-8307-7F3F-2FFB-E47A0AFDAA17}"/>
              </a:ext>
            </a:extLst>
          </p:cNvPr>
          <p:cNvSpPr>
            <a:spLocks noGrp="1"/>
          </p:cNvSpPr>
          <p:nvPr>
            <p:ph type="body" sz="quarter" idx="15"/>
          </p:nvPr>
        </p:nvSpPr>
        <p:spPr>
          <a:xfrm>
            <a:off x="368386" y="5582766"/>
            <a:ext cx="5105743" cy="1391877"/>
          </a:xfrm>
        </p:spPr>
        <p:txBody>
          <a:bodyPr vert="horz" lIns="91440" tIns="45720" rIns="91440" bIns="45720" rtlCol="0" anchor="t">
            <a:normAutofit/>
          </a:bodyPr>
          <a:lstStyle/>
          <a:p>
            <a:r>
              <a:rPr lang="en-US">
                <a:ea typeface="+mn-lt"/>
                <a:cs typeface="+mn-lt"/>
              </a:rPr>
              <a:t>Unstoppable Aya, Age 13, Kassala, Sudan</a:t>
            </a:r>
            <a:endParaRPr lang="en-US"/>
          </a:p>
        </p:txBody>
      </p:sp>
      <p:sp>
        <p:nvSpPr>
          <p:cNvPr id="6" name="Text Placeholder 5">
            <a:extLst>
              <a:ext uri="{FF2B5EF4-FFF2-40B4-BE49-F238E27FC236}">
                <a16:creationId xmlns:a16="http://schemas.microsoft.com/office/drawing/2014/main" id="{F40BEEAC-3111-1295-72CE-D310A48D7E24}"/>
              </a:ext>
            </a:extLst>
          </p:cNvPr>
          <p:cNvSpPr>
            <a:spLocks noGrp="1"/>
          </p:cNvSpPr>
          <p:nvPr>
            <p:ph type="body" sz="quarter" idx="14"/>
          </p:nvPr>
        </p:nvSpPr>
        <p:spPr>
          <a:xfrm>
            <a:off x="368142" y="2454567"/>
            <a:ext cx="4781121" cy="3008240"/>
          </a:xfrm>
        </p:spPr>
        <p:txBody>
          <a:bodyPr vert="horz" lIns="91440" tIns="45720" rIns="91440" bIns="45720" rtlCol="0" anchor="t">
            <a:normAutofit/>
          </a:bodyPr>
          <a:lstStyle/>
          <a:p>
            <a:r>
              <a:rPr lang="en-GB" sz="3600" dirty="0">
                <a:latin typeface="Aleo"/>
              </a:rPr>
              <a:t>“The children here are</a:t>
            </a:r>
            <a:br>
              <a:rPr lang="en-GB" sz="3600" dirty="0">
                <a:latin typeface="Aleo"/>
              </a:rPr>
            </a:br>
            <a:r>
              <a:rPr lang="en-GB" sz="3600" dirty="0">
                <a:latin typeface="Aleo"/>
              </a:rPr>
              <a:t>so kind. When I first </a:t>
            </a:r>
            <a:br>
              <a:rPr lang="en-GB" sz="3600" dirty="0">
                <a:latin typeface="Aleo"/>
              </a:rPr>
            </a:br>
            <a:r>
              <a:rPr lang="en-GB" sz="3600" dirty="0">
                <a:latin typeface="Aleo"/>
              </a:rPr>
              <a:t>arrived, the class was </a:t>
            </a:r>
            <a:br>
              <a:rPr lang="en-GB" sz="3600" dirty="0">
                <a:latin typeface="Aleo"/>
              </a:rPr>
            </a:br>
            <a:r>
              <a:rPr lang="en-GB" sz="3600" dirty="0">
                <a:latin typeface="Aleo"/>
              </a:rPr>
              <a:t>full, but they made </a:t>
            </a:r>
            <a:br>
              <a:rPr lang="en-GB" sz="3600" dirty="0">
                <a:latin typeface="Aleo"/>
              </a:rPr>
            </a:br>
            <a:r>
              <a:rPr lang="en-GB" sz="3600" dirty="0">
                <a:latin typeface="Aleo"/>
              </a:rPr>
              <a:t>space for me.” </a:t>
            </a:r>
            <a:endParaRPr lang="en-US"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170ACC52-1844-1A0D-2B8C-B4D8AB6C0745}"/>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170ACC52-1844-1A0D-2B8C-B4D8AB6C0745}"/>
                  </a:ext>
                </a:extLst>
              </p:cNvPr>
              <p:cNvPicPr/>
              <p:nvPr/>
            </p:nvPicPr>
            <p:blipFill>
              <a:blip r:embed="rId4"/>
              <a:stretch>
                <a:fillRect/>
              </a:stretch>
            </p:blipFill>
            <p:spPr>
              <a:xfrm>
                <a:off x="850636" y="1781307"/>
                <a:ext cx="1372900" cy="1372900"/>
              </a:xfrm>
              <a:prstGeom prst="rect">
                <a:avLst/>
              </a:prstGeom>
            </p:spPr>
          </p:pic>
        </mc:Fallback>
      </mc:AlternateContent>
      <p:sp>
        <p:nvSpPr>
          <p:cNvPr id="5" name="Text Placeholder 2">
            <a:extLst>
              <a:ext uri="{FF2B5EF4-FFF2-40B4-BE49-F238E27FC236}">
                <a16:creationId xmlns:a16="http://schemas.microsoft.com/office/drawing/2014/main" id="{EBB93F11-2C5D-AA31-A748-11805934735C}"/>
              </a:ext>
            </a:extLst>
          </p:cNvPr>
          <p:cNvSpPr txBox="1">
            <a:spLocks/>
          </p:cNvSpPr>
          <p:nvPr/>
        </p:nvSpPr>
        <p:spPr>
          <a:xfrm>
            <a:off x="368386" y="505941"/>
            <a:ext cx="4772368" cy="12109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mn-lt"/>
                <a:cs typeface="+mn-lt"/>
              </a:rPr>
              <a:t>After leaving her home and missing school for more than one year, Aya has found a safe learning space to continue her studies and make new friends. </a:t>
            </a:r>
            <a:endParaRPr lang="en-US"/>
          </a:p>
        </p:txBody>
      </p:sp>
      <p:pic>
        <p:nvPicPr>
          <p:cNvPr id="8" name="Picture 7" descr="A child writing on a chalkboard&#10;&#10;AI-generated content may be incorrect.">
            <a:extLst>
              <a:ext uri="{FF2B5EF4-FFF2-40B4-BE49-F238E27FC236}">
                <a16:creationId xmlns:a16="http://schemas.microsoft.com/office/drawing/2014/main" id="{3D0B0EB6-E445-79C4-FDA4-3816DA2160E8}"/>
              </a:ext>
            </a:extLst>
          </p:cNvPr>
          <p:cNvPicPr>
            <a:picLocks noChangeAspect="1"/>
          </p:cNvPicPr>
          <p:nvPr/>
        </p:nvPicPr>
        <p:blipFill>
          <a:blip r:embed="rId5"/>
          <a:srcRect l="4004" t="278" r="35454" b="-285"/>
          <a:stretch>
            <a:fillRect/>
          </a:stretch>
        </p:blipFill>
        <p:spPr>
          <a:xfrm>
            <a:off x="5853113" y="-1054"/>
            <a:ext cx="6337675" cy="6868116"/>
          </a:xfrm>
          <a:prstGeom prst="rect">
            <a:avLst/>
          </a:prstGeom>
        </p:spPr>
      </p:pic>
      <p:sp>
        <p:nvSpPr>
          <p:cNvPr id="4" name="TextBox 1">
            <a:extLst>
              <a:ext uri="{FF2B5EF4-FFF2-40B4-BE49-F238E27FC236}">
                <a16:creationId xmlns:a16="http://schemas.microsoft.com/office/drawing/2014/main" id="{1CB30317-6E57-E6A2-4EAE-FBD106D0CFB9}"/>
              </a:ext>
            </a:extLst>
          </p:cNvPr>
          <p:cNvSpPr txBox="1"/>
          <p:nvPr/>
        </p:nvSpPr>
        <p:spPr>
          <a:xfrm>
            <a:off x="10590120" y="6424706"/>
            <a:ext cx="1601881" cy="43088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t>©UNICEF/</a:t>
            </a:r>
            <a:r>
              <a:rPr lang="en-US" sz="1100">
                <a:ea typeface="+mn-lt"/>
                <a:cs typeface="+mn-lt"/>
              </a:rPr>
              <a:t>Nakibuuka</a:t>
            </a:r>
            <a:endParaRPr lang="en-US" sz="1100">
              <a:cs typeface="Arial"/>
            </a:endParaRPr>
          </a:p>
          <a:p>
            <a:pPr algn="ctr"/>
            <a:endParaRPr lang="en-US" sz="1100">
              <a:cs typeface="Arial"/>
            </a:endParaRPr>
          </a:p>
        </p:txBody>
      </p:sp>
    </p:spTree>
    <p:extLst>
      <p:ext uri="{BB962C8B-B14F-4D97-AF65-F5344CB8AC3E}">
        <p14:creationId xmlns:p14="http://schemas.microsoft.com/office/powerpoint/2010/main" val="4266439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74006E2-A63F-A43A-C30C-D447A42A482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EB2D268-7B80-7CE4-A1CB-8B6C9B17901A}"/>
              </a:ext>
            </a:extLst>
          </p:cNvPr>
          <p:cNvSpPr/>
          <p:nvPr/>
        </p:nvSpPr>
        <p:spPr>
          <a:xfrm>
            <a:off x="9606863" y="3428656"/>
            <a:ext cx="2111117" cy="2915508"/>
          </a:xfrm>
          <a:prstGeom prst="rect">
            <a:avLst/>
          </a:prstGeom>
          <a:solidFill>
            <a:schemeClr val="tx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281792C-D99B-A470-72B5-2E4C31E095C4}"/>
              </a:ext>
            </a:extLst>
          </p:cNvPr>
          <p:cNvSpPr txBox="1">
            <a:spLocks/>
          </p:cNvSpPr>
          <p:nvPr/>
        </p:nvSpPr>
        <p:spPr>
          <a:xfrm>
            <a:off x="325438" y="485775"/>
            <a:ext cx="7731424" cy="1080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a:cs typeface="Arial"/>
              </a:rPr>
              <a:t>Part 4</a:t>
            </a:r>
            <a:br>
              <a:rPr lang="en-US">
                <a:latin typeface="Arial"/>
                <a:cs typeface="Arial"/>
              </a:rPr>
            </a:br>
            <a:r>
              <a:rPr lang="en-US">
                <a:latin typeface="Arial Black"/>
                <a:cs typeface="Arial"/>
              </a:rPr>
              <a:t>Child rights correspondent</a:t>
            </a:r>
            <a:endParaRPr lang="en-US">
              <a:cs typeface="Arial"/>
            </a:endParaRPr>
          </a:p>
        </p:txBody>
      </p:sp>
      <p:sp>
        <p:nvSpPr>
          <p:cNvPr id="5" name="Text Placeholder 3">
            <a:extLst>
              <a:ext uri="{FF2B5EF4-FFF2-40B4-BE49-F238E27FC236}">
                <a16:creationId xmlns:a16="http://schemas.microsoft.com/office/drawing/2014/main" id="{F136E018-3A7D-0AF4-4CCA-92B9D902FDAA}"/>
              </a:ext>
            </a:extLst>
          </p:cNvPr>
          <p:cNvSpPr>
            <a:spLocks noGrp="1"/>
          </p:cNvSpPr>
          <p:nvPr>
            <p:ph type="body" sz="half" idx="2"/>
          </p:nvPr>
        </p:nvSpPr>
        <p:spPr>
          <a:xfrm>
            <a:off x="325437" y="1870808"/>
            <a:ext cx="10411537" cy="3865042"/>
          </a:xfrm>
        </p:spPr>
        <p:txBody>
          <a:bodyPr vert="horz" lIns="91440" tIns="45720" rIns="91440" bIns="45720" rtlCol="0" anchor="t">
            <a:noAutofit/>
          </a:bodyPr>
          <a:lstStyle/>
          <a:p>
            <a:r>
              <a:rPr lang="en-US" sz="2200" b="1">
                <a:ea typeface="+mn-lt"/>
                <a:cs typeface="+mn-lt"/>
              </a:rPr>
              <a:t>Brief: </a:t>
            </a:r>
            <a:r>
              <a:rPr lang="en-US" sz="2200">
                <a:ea typeface="+mn-lt"/>
                <a:cs typeface="+mn-lt"/>
              </a:rPr>
              <a:t>Be a child rights correspondent (reporter). Create a report on a place in your community or one of the countries we've visited through children's stories so far.</a:t>
            </a:r>
            <a:br>
              <a:rPr lang="en-US" sz="2200" b="1">
                <a:ea typeface="+mn-lt"/>
                <a:cs typeface="+mn-lt"/>
              </a:rPr>
            </a:br>
            <a:br>
              <a:rPr lang="en-US" sz="2200" b="1">
                <a:ea typeface="+mn-lt"/>
                <a:cs typeface="+mn-lt"/>
              </a:rPr>
            </a:br>
            <a:r>
              <a:rPr lang="en-US" sz="2200" b="1">
                <a:ea typeface="+mn-lt"/>
                <a:cs typeface="+mn-lt"/>
              </a:rPr>
              <a:t>Include: </a:t>
            </a:r>
            <a:endParaRPr lang="en-US" sz="2200" b="1">
              <a:cs typeface="Arial"/>
            </a:endParaRPr>
          </a:p>
          <a:p>
            <a:pPr marL="342900" indent="-342900">
              <a:buChar char="•"/>
            </a:pPr>
            <a:r>
              <a:rPr lang="en-US" sz="2200">
                <a:ea typeface="+mn-lt"/>
                <a:cs typeface="+mn-lt"/>
              </a:rPr>
              <a:t>Background on what's happening </a:t>
            </a:r>
            <a:endParaRPr lang="en-US" sz="2200">
              <a:cs typeface="Arial" panose="020B0604020202020204"/>
            </a:endParaRPr>
          </a:p>
          <a:p>
            <a:pPr marL="342900" indent="-342900">
              <a:buChar char="•"/>
            </a:pPr>
            <a:r>
              <a:rPr lang="en-US" sz="2200">
                <a:ea typeface="+mn-lt"/>
                <a:cs typeface="+mn-lt"/>
              </a:rPr>
              <a:t>Name the rights being accessed, or at risk, and the barriers </a:t>
            </a:r>
            <a:br>
              <a:rPr lang="en-US" sz="2200">
                <a:ea typeface="+mn-lt"/>
                <a:cs typeface="+mn-lt"/>
              </a:rPr>
            </a:br>
            <a:r>
              <a:rPr lang="en-US" sz="2200">
                <a:ea typeface="+mn-lt"/>
                <a:cs typeface="+mn-lt"/>
              </a:rPr>
              <a:t>children might face – are there any links between barriers?</a:t>
            </a:r>
            <a:br>
              <a:rPr lang="en-US" sz="2200">
                <a:ea typeface="+mn-lt"/>
                <a:cs typeface="+mn-lt"/>
              </a:rPr>
            </a:br>
            <a:r>
              <a:rPr lang="en-US" sz="2200">
                <a:ea typeface="+mn-lt"/>
                <a:cs typeface="+mn-lt"/>
              </a:rPr>
              <a:t>Has action been taken to overcome them?</a:t>
            </a:r>
            <a:endParaRPr lang="en-US" sz="2200">
              <a:cs typeface="Arial" panose="020B0604020202020204"/>
            </a:endParaRPr>
          </a:p>
          <a:p>
            <a:pPr marL="342900" indent="-342900">
              <a:buChar char="•"/>
            </a:pPr>
            <a:r>
              <a:rPr lang="en-US" sz="2200">
                <a:ea typeface="+mn-lt"/>
                <a:cs typeface="+mn-lt"/>
              </a:rPr>
              <a:t>Quote from a rights holder or duty bearer that backs up your story </a:t>
            </a:r>
            <a:endParaRPr lang="en-US" sz="2200">
              <a:cs typeface="Arial" panose="020B0604020202020204"/>
            </a:endParaRPr>
          </a:p>
          <a:p>
            <a:pPr marL="342900" indent="-342900">
              <a:buChar char="•"/>
            </a:pPr>
            <a:r>
              <a:rPr lang="en-US" sz="2200">
                <a:ea typeface="+mn-lt"/>
                <a:cs typeface="+mn-lt"/>
              </a:rPr>
              <a:t>Who has the power to change it? </a:t>
            </a:r>
            <a:endParaRPr lang="en-US" sz="2200">
              <a:cs typeface="Arial" panose="020B0604020202020204"/>
            </a:endParaRP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5343BB77-F909-FE27-04E4-B6146C4FF502}"/>
                  </a:ext>
                </a:extLst>
              </p14:cNvPr>
              <p14:cNvContentPartPr/>
              <p14:nvPr/>
            </p14:nvContentPartPr>
            <p14:xfrm>
              <a:off x="55669" y="2440781"/>
              <a:ext cx="13729" cy="13729"/>
            </p14:xfrm>
          </p:contentPart>
        </mc:Choice>
        <mc:Fallback xmlns="">
          <p:pic>
            <p:nvPicPr>
              <p:cNvPr id="6" name="Ink 5">
                <a:extLst>
                  <a:ext uri="{FF2B5EF4-FFF2-40B4-BE49-F238E27FC236}">
                    <a16:creationId xmlns:a16="http://schemas.microsoft.com/office/drawing/2014/main" id="{5343BB77-F909-FE27-04E4-B6146C4FF502}"/>
                  </a:ext>
                </a:extLst>
              </p:cNvPr>
              <p:cNvPicPr/>
              <p:nvPr/>
            </p:nvPicPr>
            <p:blipFill>
              <a:blip r:embed="rId3"/>
              <a:stretch>
                <a:fillRect/>
              </a:stretch>
            </p:blipFill>
            <p:spPr>
              <a:xfrm>
                <a:off x="-630781" y="1754331"/>
                <a:ext cx="1372900" cy="1372900"/>
              </a:xfrm>
              <a:prstGeom prst="rect">
                <a:avLst/>
              </a:prstGeom>
            </p:spPr>
          </p:pic>
        </mc:Fallback>
      </mc:AlternateContent>
      <p:sp>
        <p:nvSpPr>
          <p:cNvPr id="11" name="TextBox 10">
            <a:extLst>
              <a:ext uri="{FF2B5EF4-FFF2-40B4-BE49-F238E27FC236}">
                <a16:creationId xmlns:a16="http://schemas.microsoft.com/office/drawing/2014/main" id="{C277E034-8271-47B4-1A5E-8461A22ED1F5}"/>
              </a:ext>
            </a:extLst>
          </p:cNvPr>
          <p:cNvSpPr txBox="1"/>
          <p:nvPr/>
        </p:nvSpPr>
        <p:spPr>
          <a:xfrm>
            <a:off x="9696450" y="3562350"/>
            <a:ext cx="2035629" cy="29905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2000">
                <a:solidFill>
                  <a:schemeClr val="accent1"/>
                </a:solidFill>
              </a:rPr>
              <a:t>A good </a:t>
            </a:r>
            <a:br>
              <a:rPr lang="en-US" sz="2000">
                <a:solidFill>
                  <a:schemeClr val="accent1"/>
                </a:solidFill>
              </a:rPr>
            </a:br>
            <a:r>
              <a:rPr lang="en-US" sz="2000">
                <a:solidFill>
                  <a:schemeClr val="accent1"/>
                </a:solidFill>
              </a:rPr>
              <a:t>correspondent asks: </a:t>
            </a:r>
            <a:br>
              <a:rPr lang="en-US" sz="2000">
                <a:solidFill>
                  <a:schemeClr val="accent1"/>
                </a:solidFill>
              </a:rPr>
            </a:br>
            <a:r>
              <a:rPr lang="en-US" sz="2000">
                <a:solidFill>
                  <a:schemeClr val="accent1"/>
                </a:solidFill>
              </a:rPr>
              <a:t>why does this </a:t>
            </a:r>
            <a:br>
              <a:rPr lang="en-US" sz="2000">
                <a:solidFill>
                  <a:schemeClr val="accent1"/>
                </a:solidFill>
              </a:rPr>
            </a:br>
            <a:r>
              <a:rPr lang="en-US" sz="2000">
                <a:solidFill>
                  <a:schemeClr val="accent1"/>
                </a:solidFill>
              </a:rPr>
              <a:t>situation exist, </a:t>
            </a:r>
            <a:br>
              <a:rPr lang="en-US" sz="2000">
                <a:solidFill>
                  <a:schemeClr val="accent1"/>
                </a:solidFill>
              </a:rPr>
            </a:br>
            <a:r>
              <a:rPr lang="en-US" sz="2000">
                <a:solidFill>
                  <a:schemeClr val="accent1"/>
                </a:solidFill>
              </a:rPr>
              <a:t>and who has </a:t>
            </a:r>
            <a:br>
              <a:rPr lang="en-US" sz="2000">
                <a:solidFill>
                  <a:schemeClr val="accent1"/>
                </a:solidFill>
              </a:rPr>
            </a:br>
            <a:r>
              <a:rPr lang="en-US" sz="2000">
                <a:solidFill>
                  <a:schemeClr val="accent1"/>
                </a:solidFill>
              </a:rPr>
              <a:t>the power to </a:t>
            </a:r>
            <a:br>
              <a:rPr lang="en-US" sz="2000">
                <a:solidFill>
                  <a:schemeClr val="accent1"/>
                </a:solidFill>
                <a:cs typeface="Arial"/>
              </a:rPr>
            </a:br>
            <a:r>
              <a:rPr lang="en-US" sz="2000">
                <a:solidFill>
                  <a:schemeClr val="accent1"/>
                </a:solidFill>
              </a:rPr>
              <a:t>affect it?​</a:t>
            </a:r>
            <a:endParaRPr lang="en-US" sz="2000">
              <a:solidFill>
                <a:schemeClr val="accent1"/>
              </a:solidFill>
              <a:cs typeface="Arial"/>
            </a:endParaRPr>
          </a:p>
          <a:p>
            <a:pPr algn="ctr">
              <a:spcAft>
                <a:spcPts val="1000"/>
              </a:spcAft>
            </a:pPr>
            <a:endParaRPr lang="en-US" sz="2000">
              <a:solidFill>
                <a:schemeClr val="accent1"/>
              </a:solidFill>
              <a:cs typeface="Arial"/>
            </a:endParaRPr>
          </a:p>
        </p:txBody>
      </p:sp>
    </p:spTree>
    <p:extLst>
      <p:ext uri="{BB962C8B-B14F-4D97-AF65-F5344CB8AC3E}">
        <p14:creationId xmlns:p14="http://schemas.microsoft.com/office/powerpoint/2010/main" val="2578556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AA0B0-C5CE-D109-F6ED-60EB8FC318ED}"/>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7AD73D8-A6AC-DE54-EE83-DC96FEF50AF9}"/>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5</a:t>
            </a:r>
            <a:r>
              <a:rPr lang="en-US" sz="3200">
                <a:latin typeface="Arial"/>
                <a:ea typeface="Arial"/>
                <a:cs typeface="Arial"/>
              </a:rPr>
              <a:t>​</a:t>
            </a:r>
            <a:br>
              <a:rPr lang="en-US" sz="3200">
                <a:latin typeface="Arial"/>
                <a:ea typeface="Arial"/>
                <a:cs typeface="Arial"/>
              </a:rPr>
            </a:br>
            <a:r>
              <a:rPr lang="en-US" sz="3200" baseline="0">
                <a:solidFill>
                  <a:srgbClr val="00AEEF"/>
                </a:solidFill>
                <a:latin typeface="Arial Black"/>
              </a:rPr>
              <a:t>Reflect, respond, raise your voice</a:t>
            </a:r>
            <a:r>
              <a:rPr lang="en-US" sz="3200">
                <a:latin typeface="Arial Black"/>
                <a:ea typeface="Arial Black"/>
                <a:cs typeface="Arial Black"/>
              </a:rPr>
              <a:t>​</a:t>
            </a:r>
            <a:endParaRPr lang="en-US"/>
          </a:p>
        </p:txBody>
      </p:sp>
      <p:sp>
        <p:nvSpPr>
          <p:cNvPr id="6" name="Text Placeholder 4">
            <a:extLst>
              <a:ext uri="{FF2B5EF4-FFF2-40B4-BE49-F238E27FC236}">
                <a16:creationId xmlns:a16="http://schemas.microsoft.com/office/drawing/2014/main" id="{1FDD07E6-51D2-B155-4C5E-CD3E11C36CF3}"/>
              </a:ext>
            </a:extLst>
          </p:cNvPr>
          <p:cNvSpPr txBox="1">
            <a:spLocks/>
          </p:cNvSpPr>
          <p:nvPr/>
        </p:nvSpPr>
        <p:spPr>
          <a:xfrm>
            <a:off x="323850" y="1859273"/>
            <a:ext cx="10590893" cy="4812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600"/>
              </a:spcAft>
            </a:pPr>
            <a:r>
              <a:rPr lang="en-US" sz="2400">
                <a:solidFill>
                  <a:srgbClr val="000000"/>
                </a:solidFill>
                <a:ea typeface="+mn-lt"/>
                <a:cs typeface="+mn-lt"/>
              </a:rPr>
              <a:t>Key questions:</a:t>
            </a:r>
            <a:r>
              <a:rPr lang="en-US" sz="2400" b="0">
                <a:solidFill>
                  <a:srgbClr val="000000"/>
                </a:solidFill>
                <a:ea typeface="+mn-lt"/>
                <a:cs typeface="+mn-lt"/>
              </a:rPr>
              <a:t> Choose one of the young people we've met today. If you could ask them one question – not about what happened to them, but about what they think should change – what would it be? And what duty bearer would you want to be in the room when they answered?</a:t>
            </a:r>
            <a:endParaRPr lang="en-US" sz="2400">
              <a:cs typeface="Arial"/>
            </a:endParaRPr>
          </a:p>
          <a:p>
            <a:pPr>
              <a:lnSpc>
                <a:spcPct val="100000"/>
              </a:lnSpc>
              <a:spcBef>
                <a:spcPts val="0"/>
              </a:spcBef>
              <a:spcAft>
                <a:spcPts val="1600"/>
              </a:spcAft>
            </a:pPr>
            <a:r>
              <a:rPr lang="en-US" sz="2400" b="0">
                <a:solidFill>
                  <a:srgbClr val="000000"/>
                </a:solidFill>
                <a:ea typeface="+mn-lt"/>
                <a:cs typeface="+mn-lt"/>
              </a:rPr>
              <a:t>What would need to change in the system – not just for one child – so that an emergency like this no longer takes children's access to their rights away?</a:t>
            </a:r>
          </a:p>
          <a:p>
            <a:pPr>
              <a:lnSpc>
                <a:spcPct val="100000"/>
              </a:lnSpc>
              <a:spcAft>
                <a:spcPts val="1600"/>
              </a:spcAft>
            </a:pPr>
            <a:r>
              <a:rPr lang="en-US" sz="2800">
                <a:solidFill>
                  <a:srgbClr val="000000"/>
                </a:solidFill>
                <a:ea typeface="+mn-lt"/>
                <a:cs typeface="+mn-lt"/>
              </a:rPr>
              <a:t>Reflect, respond, raise your voice as usual</a:t>
            </a:r>
            <a:endParaRPr lang="en-US" sz="2800">
              <a:cs typeface="Arial"/>
            </a:endParaRPr>
          </a:p>
        </p:txBody>
      </p:sp>
    </p:spTree>
    <p:extLst>
      <p:ext uri="{BB962C8B-B14F-4D97-AF65-F5344CB8AC3E}">
        <p14:creationId xmlns:p14="http://schemas.microsoft.com/office/powerpoint/2010/main" val="3528855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8A5F207-B101-6D06-290C-45F886A041A6}"/>
            </a:ext>
          </a:extLst>
        </p:cNvPr>
        <p:cNvGrpSpPr/>
        <p:nvPr/>
      </p:nvGrpSpPr>
      <p:grpSpPr>
        <a:xfrm>
          <a:off x="0" y="0"/>
          <a:ext cx="0" cy="0"/>
          <a:chOff x="0" y="0"/>
          <a:chExt cx="0" cy="0"/>
        </a:xfrm>
      </p:grpSpPr>
      <p:sp>
        <p:nvSpPr>
          <p:cNvPr id="16" name="Text Placeholder 5">
            <a:extLst>
              <a:ext uri="{FF2B5EF4-FFF2-40B4-BE49-F238E27FC236}">
                <a16:creationId xmlns:a16="http://schemas.microsoft.com/office/drawing/2014/main" id="{51288873-6747-A9D0-ED67-93BDD57755E1}"/>
              </a:ext>
            </a:extLst>
          </p:cNvPr>
          <p:cNvSpPr txBox="1">
            <a:spLocks/>
          </p:cNvSpPr>
          <p:nvPr/>
        </p:nvSpPr>
        <p:spPr>
          <a:xfrm>
            <a:off x="321189" y="1717625"/>
            <a:ext cx="3018311" cy="428183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a:ea typeface="+mn-lt"/>
                <a:cs typeface="+mn-lt"/>
              </a:rPr>
              <a:t>Write a wish or </a:t>
            </a:r>
            <a:br>
              <a:rPr lang="en-US" sz="2000">
                <a:ea typeface="+mn-lt"/>
                <a:cs typeface="+mn-lt"/>
              </a:rPr>
            </a:br>
            <a:r>
              <a:rPr lang="en-US" sz="2000">
                <a:ea typeface="+mn-lt"/>
                <a:cs typeface="+mn-lt"/>
              </a:rPr>
              <a:t>fold a paper crane </a:t>
            </a:r>
            <a:br>
              <a:rPr lang="en-US" sz="2000">
                <a:ea typeface="+mn-lt"/>
                <a:cs typeface="+mn-lt"/>
              </a:rPr>
            </a:br>
            <a:r>
              <a:rPr lang="en-US" sz="2000">
                <a:ea typeface="+mn-lt"/>
                <a:cs typeface="+mn-lt"/>
              </a:rPr>
              <a:t>as a message of peace </a:t>
            </a:r>
            <a:br>
              <a:rPr lang="en-US" sz="2000">
                <a:ea typeface="+mn-lt"/>
                <a:cs typeface="+mn-lt"/>
              </a:rPr>
            </a:br>
            <a:r>
              <a:rPr lang="en-US" sz="2000">
                <a:ea typeface="+mn-lt"/>
                <a:cs typeface="+mn-lt"/>
              </a:rPr>
              <a:t>and hope for children </a:t>
            </a:r>
            <a:br>
              <a:rPr lang="en-US" sz="2000">
                <a:ea typeface="+mn-lt"/>
                <a:cs typeface="+mn-lt"/>
              </a:rPr>
            </a:br>
            <a:r>
              <a:rPr lang="en-US" sz="2000">
                <a:ea typeface="+mn-lt"/>
                <a:cs typeface="+mn-lt"/>
              </a:rPr>
              <a:t>experiencing conflict. </a:t>
            </a:r>
            <a:endParaRPr lang="en-US">
              <a:ea typeface="+mn-lt"/>
              <a:cs typeface="+mn-lt"/>
            </a:endParaRPr>
          </a:p>
          <a:p>
            <a:pPr marL="0" indent="0">
              <a:lnSpc>
                <a:spcPct val="100000"/>
              </a:lnSpc>
              <a:spcBef>
                <a:spcPts val="0"/>
              </a:spcBef>
              <a:buNone/>
            </a:pPr>
            <a:endParaRPr lang="en-US" sz="2000">
              <a:cs typeface="Arial"/>
            </a:endParaRPr>
          </a:p>
        </p:txBody>
      </p:sp>
      <p:sp>
        <p:nvSpPr>
          <p:cNvPr id="18" name="Title 1">
            <a:extLst>
              <a:ext uri="{FF2B5EF4-FFF2-40B4-BE49-F238E27FC236}">
                <a16:creationId xmlns:a16="http://schemas.microsoft.com/office/drawing/2014/main" id="{3FCB5128-7436-D624-48E8-FD75EB58DD59}"/>
              </a:ext>
            </a:extLst>
          </p:cNvPr>
          <p:cNvSpPr txBox="1">
            <a:spLocks/>
          </p:cNvSpPr>
          <p:nvPr/>
        </p:nvSpPr>
        <p:spPr>
          <a:xfrm>
            <a:off x="325438" y="504825"/>
            <a:ext cx="3017838" cy="121919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Black"/>
                <a:ea typeface="+mj-lt"/>
                <a:cs typeface="Arial"/>
              </a:rPr>
              <a:t>Wish</a:t>
            </a:r>
            <a:br>
              <a:rPr lang="en-US">
                <a:latin typeface="Arial Black"/>
                <a:ea typeface="+mj-lt"/>
                <a:cs typeface="Arial"/>
              </a:rPr>
            </a:br>
            <a:r>
              <a:rPr lang="en-US">
                <a:latin typeface="Arial Black"/>
                <a:ea typeface="+mj-lt"/>
                <a:cs typeface="Arial"/>
              </a:rPr>
              <a:t>box</a:t>
            </a:r>
            <a:endParaRPr lang="en-US">
              <a:solidFill>
                <a:srgbClr val="00AEEF"/>
              </a:solidFill>
              <a:latin typeface="Arial Black"/>
              <a:ea typeface="+mj-lt"/>
              <a:cs typeface="Arial"/>
            </a:endParaRPr>
          </a:p>
          <a:p>
            <a:endParaRPr lang="en-US"/>
          </a:p>
        </p:txBody>
      </p:sp>
      <p:pic>
        <p:nvPicPr>
          <p:cNvPr id="4" name="Picture 3" descr="A notebook and pen and ruler&#10;&#10;AI-generated content may be incorrect.">
            <a:extLst>
              <a:ext uri="{FF2B5EF4-FFF2-40B4-BE49-F238E27FC236}">
                <a16:creationId xmlns:a16="http://schemas.microsoft.com/office/drawing/2014/main" id="{CEC675E4-AF14-85C8-8835-CAEC2157A002}"/>
              </a:ext>
            </a:extLst>
          </p:cNvPr>
          <p:cNvPicPr>
            <a:picLocks noChangeAspect="1"/>
          </p:cNvPicPr>
          <p:nvPr/>
        </p:nvPicPr>
        <p:blipFill>
          <a:blip r:embed="rId3"/>
          <a:stretch>
            <a:fillRect/>
          </a:stretch>
        </p:blipFill>
        <p:spPr>
          <a:xfrm>
            <a:off x="327004" y="4549527"/>
            <a:ext cx="2028194" cy="1662927"/>
          </a:xfrm>
          <a:prstGeom prst="rect">
            <a:avLst/>
          </a:prstGeom>
        </p:spPr>
      </p:pic>
      <p:pic>
        <p:nvPicPr>
          <p:cNvPr id="3" name="Picture 2" descr="A blue origami bird on a black background&#10;&#10;AI-generated content may be incorrect.">
            <a:extLst>
              <a:ext uri="{FF2B5EF4-FFF2-40B4-BE49-F238E27FC236}">
                <a16:creationId xmlns:a16="http://schemas.microsoft.com/office/drawing/2014/main" id="{BD9D3F98-37A0-2118-CDFB-A7D5FB4D5634}"/>
              </a:ext>
            </a:extLst>
          </p:cNvPr>
          <p:cNvPicPr>
            <a:picLocks noChangeAspect="1"/>
          </p:cNvPicPr>
          <p:nvPr/>
        </p:nvPicPr>
        <p:blipFill>
          <a:blip r:embed="rId4"/>
          <a:stretch>
            <a:fillRect/>
          </a:stretch>
        </p:blipFill>
        <p:spPr>
          <a:xfrm>
            <a:off x="4677235" y="504825"/>
            <a:ext cx="7142831" cy="5295900"/>
          </a:xfrm>
          <a:prstGeom prst="rect">
            <a:avLst/>
          </a:prstGeom>
        </p:spPr>
      </p:pic>
    </p:spTree>
    <p:extLst>
      <p:ext uri="{BB962C8B-B14F-4D97-AF65-F5344CB8AC3E}">
        <p14:creationId xmlns:p14="http://schemas.microsoft.com/office/powerpoint/2010/main" val="2841890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F20D-B869-1D7B-0C1A-F0B82157EEBE}"/>
            </a:ext>
          </a:extLst>
        </p:cNvPr>
        <p:cNvGrpSpPr/>
        <p:nvPr/>
      </p:nvGrpSpPr>
      <p:grpSpPr>
        <a:xfrm>
          <a:off x="0" y="0"/>
          <a:ext cx="0" cy="0"/>
          <a:chOff x="0" y="0"/>
          <a:chExt cx="0" cy="0"/>
        </a:xfrm>
      </p:grpSpPr>
      <p:pic>
        <p:nvPicPr>
          <p:cNvPr id="6" name="Picture Placeholder 5" descr="A child in a pink dress holding a book in a classroom&#10;&#10;AI-generated content may be incorrect.">
            <a:extLst>
              <a:ext uri="{FF2B5EF4-FFF2-40B4-BE49-F238E27FC236}">
                <a16:creationId xmlns:a16="http://schemas.microsoft.com/office/drawing/2014/main" id="{89274F90-3D56-EE8D-E919-3B4ED73A8071}"/>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23B8BD63-B771-A93A-752E-589C02535868}"/>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83B20D49-F77B-A4EF-55DF-82C9FF1D816B}"/>
              </a:ext>
            </a:extLst>
          </p:cNvPr>
          <p:cNvSpPr>
            <a:spLocks noGrp="1"/>
          </p:cNvSpPr>
          <p:nvPr>
            <p:ph type="title"/>
          </p:nvPr>
        </p:nvSpPr>
        <p:spPr>
          <a:xfrm>
            <a:off x="99509" y="2068"/>
            <a:ext cx="3274800" cy="6855011"/>
          </a:xfrm>
        </p:spPr>
        <p:txBody>
          <a:bodyPr/>
          <a:lstStyle/>
          <a:p>
            <a:pPr>
              <a:lnSpc>
                <a:spcPct val="100000"/>
              </a:lnSpc>
              <a:spcBef>
                <a:spcPts val="0"/>
              </a:spcBef>
              <a:spcAft>
                <a:spcPts val="100"/>
              </a:spcAft>
            </a:pPr>
            <a:r>
              <a:rPr lang="en-GB" sz="3200">
                <a:latin typeface="Arial"/>
                <a:cs typeface="Arial"/>
              </a:rPr>
              <a:t>Activity 4 </a:t>
            </a:r>
            <a:br>
              <a:rPr lang="en-GB" sz="3200">
                <a:latin typeface="Arial"/>
                <a:cs typeface="Arial"/>
              </a:rPr>
            </a:br>
            <a:r>
              <a:rPr lang="en-US" sz="3200"/>
              <a:t>Education </a:t>
            </a:r>
            <a:br>
              <a:rPr lang="en-US" sz="3200">
                <a:latin typeface="Arial Black"/>
                <a:cs typeface="Arial"/>
              </a:rPr>
            </a:br>
            <a:r>
              <a:rPr lang="en-US" sz="3200">
                <a:latin typeface="Arial Black"/>
                <a:cs typeface="Arial"/>
              </a:rPr>
              <a:t>for everyone</a:t>
            </a:r>
          </a:p>
        </p:txBody>
      </p:sp>
      <p:sp>
        <p:nvSpPr>
          <p:cNvPr id="2" name="Text Placeholder 14">
            <a:extLst>
              <a:ext uri="{FF2B5EF4-FFF2-40B4-BE49-F238E27FC236}">
                <a16:creationId xmlns:a16="http://schemas.microsoft.com/office/drawing/2014/main" id="{48098E13-C46B-76A4-CFC7-3688F348FFD4}"/>
              </a:ext>
            </a:extLst>
          </p:cNvPr>
          <p:cNvSpPr txBox="1">
            <a:spLocks/>
          </p:cNvSpPr>
          <p:nvPr/>
        </p:nvSpPr>
        <p:spPr>
          <a:xfrm>
            <a:off x="8819530" y="6201791"/>
            <a:ext cx="3370794"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Noor (13) studies at the UNICEF learning centre at the </a:t>
            </a:r>
            <a:r>
              <a:rPr lang="en-GB" sz="1100" dirty="0" err="1">
                <a:solidFill>
                  <a:schemeClr val="tx1"/>
                </a:solidFill>
                <a:latin typeface="Arial"/>
                <a:cs typeface="Arial"/>
              </a:rPr>
              <a:t>Rohinga</a:t>
            </a:r>
            <a:r>
              <a:rPr lang="en-GB" sz="1100" dirty="0">
                <a:solidFill>
                  <a:schemeClr val="tx1"/>
                </a:solidFill>
                <a:latin typeface="Arial"/>
                <a:cs typeface="Arial"/>
              </a:rPr>
              <a:t> Refugee camps in Bangladesh.</a:t>
            </a:r>
          </a:p>
          <a:p>
            <a:pPr algn="r"/>
            <a:r>
              <a:rPr lang="en-GB" sz="1100" dirty="0">
                <a:solidFill>
                  <a:schemeClr val="tx1"/>
                </a:solidFill>
                <a:latin typeface="Arial"/>
                <a:cs typeface="Arial"/>
              </a:rPr>
              <a:t>© UNICEF/</a:t>
            </a:r>
            <a:r>
              <a:rPr lang="en-GB" sz="1100" dirty="0" err="1">
                <a:solidFill>
                  <a:schemeClr val="tx1"/>
                </a:solidFill>
                <a:latin typeface="Arial"/>
                <a:cs typeface="Arial"/>
              </a:rPr>
              <a:t>Kruglinski</a:t>
            </a:r>
            <a:endParaRPr lang="en-GB" sz="1100">
              <a:solidFill>
                <a:schemeClr val="tx1"/>
              </a:solidFill>
              <a:latin typeface="Arial"/>
              <a:cs typeface="Arial"/>
            </a:endParaRPr>
          </a:p>
        </p:txBody>
      </p:sp>
    </p:spTree>
    <p:extLst>
      <p:ext uri="{BB962C8B-B14F-4D97-AF65-F5344CB8AC3E}">
        <p14:creationId xmlns:p14="http://schemas.microsoft.com/office/powerpoint/2010/main" val="1044800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08801-D5A9-E7CA-F4B2-46AB1A9B7BDD}"/>
            </a:ext>
          </a:extLst>
        </p:cNvPr>
        <p:cNvGrpSpPr/>
        <p:nvPr/>
      </p:nvGrpSpPr>
      <p:grpSpPr>
        <a:xfrm>
          <a:off x="0" y="0"/>
          <a:ext cx="0" cy="0"/>
          <a:chOff x="0" y="0"/>
          <a:chExt cx="0" cy="0"/>
        </a:xfrm>
      </p:grpSpPr>
      <p:pic>
        <p:nvPicPr>
          <p:cNvPr id="3" name="Picture 2" descr="A white cloud on a black background&#10;&#10;AI-generated content may be incorrect.">
            <a:extLst>
              <a:ext uri="{FF2B5EF4-FFF2-40B4-BE49-F238E27FC236}">
                <a16:creationId xmlns:a16="http://schemas.microsoft.com/office/drawing/2014/main" id="{95723961-AC51-B264-B051-37E19EF98C93}"/>
              </a:ext>
            </a:extLst>
          </p:cNvPr>
          <p:cNvPicPr>
            <a:picLocks noChangeAspect="1"/>
          </p:cNvPicPr>
          <p:nvPr/>
        </p:nvPicPr>
        <p:blipFill>
          <a:blip r:embed="rId3"/>
          <a:srcRect l="20103" r="20103"/>
          <a:stretch>
            <a:fillRect/>
          </a:stretch>
        </p:blipFill>
        <p:spPr>
          <a:xfrm>
            <a:off x="3344357" y="1481388"/>
            <a:ext cx="4897446" cy="4153653"/>
          </a:xfrm>
          <a:prstGeom prst="rect">
            <a:avLst/>
          </a:prstGeom>
        </p:spPr>
      </p:pic>
      <p:pic>
        <p:nvPicPr>
          <p:cNvPr id="12" name="Picture 11" descr="A white thought bubble on a black background&#10;&#10;AI-generated content may be incorrect.">
            <a:extLst>
              <a:ext uri="{FF2B5EF4-FFF2-40B4-BE49-F238E27FC236}">
                <a16:creationId xmlns:a16="http://schemas.microsoft.com/office/drawing/2014/main" id="{B84467D8-486C-78F9-7322-AE9AA35D56BE}"/>
              </a:ext>
            </a:extLst>
          </p:cNvPr>
          <p:cNvPicPr>
            <a:picLocks noChangeAspect="1"/>
          </p:cNvPicPr>
          <p:nvPr/>
        </p:nvPicPr>
        <p:blipFill>
          <a:blip r:embed="rId4"/>
          <a:srcRect l="19377" t="-7533" r="30352" b="7792"/>
          <a:stretch>
            <a:fillRect/>
          </a:stretch>
        </p:blipFill>
        <p:spPr>
          <a:xfrm>
            <a:off x="8985350" y="2996921"/>
            <a:ext cx="3198754" cy="3657236"/>
          </a:xfrm>
          <a:prstGeom prst="rect">
            <a:avLst/>
          </a:prstGeom>
        </p:spPr>
      </p:pic>
      <p:pic>
        <p:nvPicPr>
          <p:cNvPr id="13" name="Picture 12" descr="A white cloud on a black background&#10;&#10;AI-generated content may be incorrect.">
            <a:extLst>
              <a:ext uri="{FF2B5EF4-FFF2-40B4-BE49-F238E27FC236}">
                <a16:creationId xmlns:a16="http://schemas.microsoft.com/office/drawing/2014/main" id="{15B3E475-533A-F411-C647-03369D76F9F9}"/>
              </a:ext>
            </a:extLst>
          </p:cNvPr>
          <p:cNvPicPr>
            <a:picLocks noChangeAspect="1"/>
          </p:cNvPicPr>
          <p:nvPr/>
        </p:nvPicPr>
        <p:blipFill>
          <a:blip r:embed="rId5"/>
          <a:srcRect l="21409" t="-4156" r="28320" b="4415"/>
          <a:stretch>
            <a:fillRect/>
          </a:stretch>
        </p:blipFill>
        <p:spPr>
          <a:xfrm>
            <a:off x="5296892" y="3645334"/>
            <a:ext cx="4018248" cy="3465103"/>
          </a:xfrm>
          <a:prstGeom prst="rect">
            <a:avLst/>
          </a:prstGeom>
        </p:spPr>
      </p:pic>
      <p:pic>
        <p:nvPicPr>
          <p:cNvPr id="14" name="Picture 13" descr="A white cloud with black background&#10;&#10;AI-generated content may be incorrect.">
            <a:extLst>
              <a:ext uri="{FF2B5EF4-FFF2-40B4-BE49-F238E27FC236}">
                <a16:creationId xmlns:a16="http://schemas.microsoft.com/office/drawing/2014/main" id="{5677EB36-F2C8-D48B-1EAB-3F563B49B727}"/>
              </a:ext>
            </a:extLst>
          </p:cNvPr>
          <p:cNvPicPr>
            <a:picLocks noChangeAspect="1"/>
          </p:cNvPicPr>
          <p:nvPr/>
        </p:nvPicPr>
        <p:blipFill>
          <a:blip r:embed="rId6"/>
          <a:srcRect l="19132" t="-7792" r="30529" b="8052"/>
          <a:stretch>
            <a:fillRect/>
          </a:stretch>
        </p:blipFill>
        <p:spPr>
          <a:xfrm>
            <a:off x="-394" y="1721358"/>
            <a:ext cx="3344850" cy="3662310"/>
          </a:xfrm>
          <a:prstGeom prst="rect">
            <a:avLst/>
          </a:prstGeom>
        </p:spPr>
      </p:pic>
      <p:pic>
        <p:nvPicPr>
          <p:cNvPr id="15" name="Picture 14" descr="A white cloud on a black background&#10;&#10;AI-generated content may be incorrect.">
            <a:extLst>
              <a:ext uri="{FF2B5EF4-FFF2-40B4-BE49-F238E27FC236}">
                <a16:creationId xmlns:a16="http://schemas.microsoft.com/office/drawing/2014/main" id="{341398AB-4459-72A2-220A-6E3CF05456E9}"/>
              </a:ext>
            </a:extLst>
          </p:cNvPr>
          <p:cNvPicPr>
            <a:picLocks noChangeAspect="1"/>
          </p:cNvPicPr>
          <p:nvPr/>
        </p:nvPicPr>
        <p:blipFill>
          <a:blip r:embed="rId3"/>
          <a:srcRect l="20103" r="20103"/>
          <a:stretch>
            <a:fillRect/>
          </a:stretch>
        </p:blipFill>
        <p:spPr>
          <a:xfrm>
            <a:off x="7350301" y="262189"/>
            <a:ext cx="5637674" cy="4168167"/>
          </a:xfrm>
          <a:prstGeom prst="rect">
            <a:avLst/>
          </a:prstGeom>
        </p:spPr>
      </p:pic>
      <p:pic>
        <p:nvPicPr>
          <p:cNvPr id="16" name="Picture 15" descr="A white cloud on a black background&#10;&#10;AI-generated content may be incorrect.">
            <a:extLst>
              <a:ext uri="{FF2B5EF4-FFF2-40B4-BE49-F238E27FC236}">
                <a16:creationId xmlns:a16="http://schemas.microsoft.com/office/drawing/2014/main" id="{83A4E7F2-14FD-24D7-627E-0EE66D475782}"/>
              </a:ext>
            </a:extLst>
          </p:cNvPr>
          <p:cNvPicPr>
            <a:picLocks noChangeAspect="1"/>
          </p:cNvPicPr>
          <p:nvPr/>
        </p:nvPicPr>
        <p:blipFill>
          <a:blip r:embed="rId5"/>
          <a:srcRect l="21409" t="-4156" r="28320" b="4415"/>
          <a:stretch>
            <a:fillRect/>
          </a:stretch>
        </p:blipFill>
        <p:spPr>
          <a:xfrm>
            <a:off x="1420754" y="4162729"/>
            <a:ext cx="2956605" cy="2881433"/>
          </a:xfrm>
          <a:prstGeom prst="rect">
            <a:avLst/>
          </a:prstGeom>
        </p:spPr>
      </p:pic>
      <p:sp>
        <p:nvSpPr>
          <p:cNvPr id="2" name="Title 1">
            <a:extLst>
              <a:ext uri="{FF2B5EF4-FFF2-40B4-BE49-F238E27FC236}">
                <a16:creationId xmlns:a16="http://schemas.microsoft.com/office/drawing/2014/main" id="{2066B1B8-F945-5AE7-3637-C62916219B2C}"/>
              </a:ext>
            </a:extLst>
          </p:cNvPr>
          <p:cNvSpPr>
            <a:spLocks noGrp="1"/>
          </p:cNvSpPr>
          <p:nvPr>
            <p:ph type="title"/>
          </p:nvPr>
        </p:nvSpPr>
        <p:spPr>
          <a:xfrm>
            <a:off x="315913" y="504825"/>
            <a:ext cx="7504112" cy="1019175"/>
          </a:xfrm>
        </p:spPr>
        <p:txBody>
          <a:bodyPr vert="horz" lIns="91440" tIns="45720" rIns="91440" bIns="45720" rtlCol="0" anchor="t">
            <a:normAutofit/>
          </a:bodyPr>
          <a:lstStyle/>
          <a:p>
            <a:r>
              <a:rPr lang="en-US">
                <a:latin typeface="Arial"/>
                <a:cs typeface="Arial"/>
              </a:rPr>
              <a:t>Part 2</a:t>
            </a:r>
            <a:br>
              <a:rPr lang="en-US">
                <a:latin typeface="Arial"/>
                <a:cs typeface="Arial"/>
              </a:rPr>
            </a:br>
            <a:r>
              <a:rPr lang="en-US"/>
              <a:t>Introduction to learning spaces</a:t>
            </a:r>
          </a:p>
        </p:txBody>
      </p:sp>
      <p:sp>
        <p:nvSpPr>
          <p:cNvPr id="34" name="TextBox 33">
            <a:extLst>
              <a:ext uri="{FF2B5EF4-FFF2-40B4-BE49-F238E27FC236}">
                <a16:creationId xmlns:a16="http://schemas.microsoft.com/office/drawing/2014/main" id="{29884EC2-FB92-2029-01A3-E28789F89620}"/>
              </a:ext>
            </a:extLst>
          </p:cNvPr>
          <p:cNvSpPr txBox="1"/>
          <p:nvPr/>
        </p:nvSpPr>
        <p:spPr>
          <a:xfrm>
            <a:off x="746387" y="2553483"/>
            <a:ext cx="2067914" cy="103663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000" baseline="0">
                <a:solidFill>
                  <a:schemeClr val="bg1"/>
                </a:solidFill>
                <a:latin typeface="Arial"/>
              </a:rPr>
              <a:t>What </a:t>
            </a:r>
            <a:r>
              <a:rPr lang="en-US" sz="2000">
                <a:solidFill>
                  <a:schemeClr val="bg1"/>
                </a:solidFill>
                <a:latin typeface="Arial"/>
              </a:rPr>
              <a:t>are some different ways that we learn?</a:t>
            </a:r>
            <a:endParaRPr lang="en-US" sz="2000">
              <a:solidFill>
                <a:schemeClr val="bg1"/>
              </a:solidFill>
              <a:cs typeface="Arial"/>
            </a:endParaRPr>
          </a:p>
        </p:txBody>
      </p:sp>
      <p:sp>
        <p:nvSpPr>
          <p:cNvPr id="23" name="TextBox 9">
            <a:extLst>
              <a:ext uri="{FF2B5EF4-FFF2-40B4-BE49-F238E27FC236}">
                <a16:creationId xmlns:a16="http://schemas.microsoft.com/office/drawing/2014/main" id="{CC88AB08-F72F-8927-48D3-FBD775E27296}"/>
              </a:ext>
            </a:extLst>
          </p:cNvPr>
          <p:cNvSpPr txBox="1"/>
          <p:nvPr/>
        </p:nvSpPr>
        <p:spPr>
          <a:xfrm>
            <a:off x="6098664" y="4442995"/>
            <a:ext cx="2743869" cy="707886"/>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0000"/>
                </a:solidFill>
                <a:latin typeface="Arial"/>
                <a:cs typeface="Arial"/>
              </a:rPr>
              <a:t>Where do you learn besides school?</a:t>
            </a:r>
            <a:endParaRPr lang="en-US" sz="2000">
              <a:latin typeface="Arial"/>
              <a:cs typeface="Arial"/>
            </a:endParaRPr>
          </a:p>
        </p:txBody>
      </p:sp>
      <p:sp>
        <p:nvSpPr>
          <p:cNvPr id="24" name="TextBox 10">
            <a:extLst>
              <a:ext uri="{FF2B5EF4-FFF2-40B4-BE49-F238E27FC236}">
                <a16:creationId xmlns:a16="http://schemas.microsoft.com/office/drawing/2014/main" id="{7124ED3A-F051-B932-B034-1EA19ACBB26B}"/>
              </a:ext>
            </a:extLst>
          </p:cNvPr>
          <p:cNvSpPr txBox="1"/>
          <p:nvPr/>
        </p:nvSpPr>
        <p:spPr>
          <a:xfrm>
            <a:off x="4339242" y="2256366"/>
            <a:ext cx="2522844" cy="10156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0000"/>
                </a:solidFill>
                <a:latin typeface="Arial"/>
                <a:cs typeface="Arial"/>
              </a:rPr>
              <a:t>Where did you learn all of the things that you now know?</a:t>
            </a:r>
          </a:p>
        </p:txBody>
      </p:sp>
      <p:sp>
        <p:nvSpPr>
          <p:cNvPr id="7" name="TextBox 6">
            <a:extLst>
              <a:ext uri="{FF2B5EF4-FFF2-40B4-BE49-F238E27FC236}">
                <a16:creationId xmlns:a16="http://schemas.microsoft.com/office/drawing/2014/main" id="{AB896E0C-466D-8F1E-49B8-372A141472FF}"/>
              </a:ext>
            </a:extLst>
          </p:cNvPr>
          <p:cNvSpPr txBox="1"/>
          <p:nvPr/>
        </p:nvSpPr>
        <p:spPr>
          <a:xfrm>
            <a:off x="2183217" y="4721106"/>
            <a:ext cx="1625473" cy="70788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000">
                <a:solidFill>
                  <a:schemeClr val="bg1"/>
                </a:solidFill>
                <a:latin typeface="Arial"/>
                <a:cs typeface="Arial"/>
              </a:rPr>
              <a:t>Who do we learn from?</a:t>
            </a:r>
          </a:p>
        </p:txBody>
      </p:sp>
      <p:sp>
        <p:nvSpPr>
          <p:cNvPr id="9" name="TextBox 10">
            <a:extLst>
              <a:ext uri="{FF2B5EF4-FFF2-40B4-BE49-F238E27FC236}">
                <a16:creationId xmlns:a16="http://schemas.microsoft.com/office/drawing/2014/main" id="{F841A7D7-1EA5-217E-7EB2-9ACC3BE00D7A}"/>
              </a:ext>
            </a:extLst>
          </p:cNvPr>
          <p:cNvSpPr txBox="1"/>
          <p:nvPr/>
        </p:nvSpPr>
        <p:spPr>
          <a:xfrm>
            <a:off x="8425855" y="987453"/>
            <a:ext cx="2808594" cy="10156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0000"/>
                </a:solidFill>
                <a:latin typeface="Arial"/>
                <a:cs typeface="Arial"/>
              </a:rPr>
              <a:t>What if these ‘learning spaces’ didn’t exist or weren’t safe to go to?</a:t>
            </a:r>
          </a:p>
        </p:txBody>
      </p:sp>
      <p:sp>
        <p:nvSpPr>
          <p:cNvPr id="10" name="TextBox 9">
            <a:extLst>
              <a:ext uri="{FF2B5EF4-FFF2-40B4-BE49-F238E27FC236}">
                <a16:creationId xmlns:a16="http://schemas.microsoft.com/office/drawing/2014/main" id="{878A502D-D56C-619B-1955-77B6ADAC20BE}"/>
              </a:ext>
            </a:extLst>
          </p:cNvPr>
          <p:cNvSpPr txBox="1"/>
          <p:nvPr/>
        </p:nvSpPr>
        <p:spPr>
          <a:xfrm>
            <a:off x="9834036" y="3779654"/>
            <a:ext cx="1737193" cy="1015482"/>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rgbClr val="000000"/>
                </a:solidFill>
                <a:latin typeface="Arial"/>
                <a:cs typeface="Arial"/>
              </a:rPr>
              <a:t>What rights do I enjoy in this space?</a:t>
            </a:r>
          </a:p>
        </p:txBody>
      </p:sp>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78BDEEDE-1292-FA35-A107-EE87F6B1C30D}"/>
                  </a:ext>
                </a:extLst>
              </p14:cNvPr>
              <p14:cNvContentPartPr/>
              <p14:nvPr/>
            </p14:nvContentPartPr>
            <p14:xfrm>
              <a:off x="6403689" y="9167326"/>
              <a:ext cx="15551" cy="15551"/>
            </p14:xfrm>
          </p:contentPart>
        </mc:Choice>
        <mc:Fallback xmlns="">
          <p:pic>
            <p:nvPicPr>
              <p:cNvPr id="4" name="Ink 3">
                <a:extLst>
                  <a:ext uri="{FF2B5EF4-FFF2-40B4-BE49-F238E27FC236}">
                    <a16:creationId xmlns:a16="http://schemas.microsoft.com/office/drawing/2014/main" id="{78BDEEDE-1292-FA35-A107-EE87F6B1C30D}"/>
                  </a:ext>
                </a:extLst>
              </p:cNvPr>
              <p:cNvPicPr/>
              <p:nvPr/>
            </p:nvPicPr>
            <p:blipFill>
              <a:blip r:embed="rId8"/>
              <a:stretch>
                <a:fillRect/>
              </a:stretch>
            </p:blipFill>
            <p:spPr>
              <a:xfrm>
                <a:off x="6306495" y="9091126"/>
                <a:ext cx="207995" cy="169506"/>
              </a:xfrm>
              <a:prstGeom prst="rect">
                <a:avLst/>
              </a:prstGeom>
            </p:spPr>
          </p:pic>
        </mc:Fallback>
      </mc:AlternateContent>
    </p:spTree>
    <p:extLst>
      <p:ext uri="{BB962C8B-B14F-4D97-AF65-F5344CB8AC3E}">
        <p14:creationId xmlns:p14="http://schemas.microsoft.com/office/powerpoint/2010/main" val="1035781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E9970-864A-9B7D-9FF8-B60FE60F197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DD1E14D1-BD9B-19CB-3BB9-30B0C5F078A8}"/>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1</a:t>
            </a:r>
            <a:r>
              <a:rPr lang="en-US" sz="3200">
                <a:latin typeface="Arial"/>
                <a:ea typeface="Arial"/>
                <a:cs typeface="Arial"/>
              </a:rPr>
              <a:t>​</a:t>
            </a:r>
            <a:br>
              <a:rPr lang="en-US" sz="3200">
                <a:latin typeface="Arial"/>
                <a:ea typeface="Arial"/>
                <a:cs typeface="Arial"/>
              </a:rPr>
            </a:br>
            <a:r>
              <a:rPr lang="en-US">
                <a:solidFill>
                  <a:srgbClr val="00AEEF"/>
                </a:solidFill>
                <a:latin typeface="Arial Black"/>
              </a:rPr>
              <a:t>Who are rights</a:t>
            </a:r>
            <a:r>
              <a:rPr lang="en-US">
                <a:latin typeface="Arial Black"/>
              </a:rPr>
              <a:t> for?</a:t>
            </a:r>
            <a:r>
              <a:rPr lang="en-US" sz="3200">
                <a:latin typeface="Arial Black"/>
                <a:ea typeface="Arial Black"/>
                <a:cs typeface="Arial Black"/>
              </a:rPr>
              <a:t>​</a:t>
            </a:r>
            <a:endParaRPr lang="en-US"/>
          </a:p>
        </p:txBody>
      </p:sp>
      <p:sp>
        <p:nvSpPr>
          <p:cNvPr id="6" name="Text Placeholder 5">
            <a:extLst>
              <a:ext uri="{FF2B5EF4-FFF2-40B4-BE49-F238E27FC236}">
                <a16:creationId xmlns:a16="http://schemas.microsoft.com/office/drawing/2014/main" id="{F80FDE18-219A-16D1-135A-E94BF24E483B}"/>
              </a:ext>
            </a:extLst>
          </p:cNvPr>
          <p:cNvSpPr>
            <a:spLocks noGrp="1"/>
          </p:cNvSpPr>
          <p:nvPr>
            <p:ph type="body" sz="quarter" idx="14"/>
          </p:nvPr>
        </p:nvSpPr>
        <p:spPr>
          <a:xfrm>
            <a:off x="1701642" y="2035467"/>
            <a:ext cx="3095196" cy="3170165"/>
          </a:xfrm>
        </p:spPr>
        <p:txBody>
          <a:bodyPr vert="horz" lIns="91440" tIns="45720" rIns="91440" bIns="45720" rtlCol="0" anchor="t">
            <a:normAutofit/>
          </a:bodyPr>
          <a:lstStyle/>
          <a:p>
            <a:r>
              <a:rPr lang="en-GB">
                <a:latin typeface="Arial"/>
                <a:ea typeface="+mn-lt"/>
                <a:cs typeface="+mn-lt"/>
              </a:rPr>
              <a:t>Article 1:</a:t>
            </a:r>
            <a:r>
              <a:rPr lang="en-GB" sz="3200">
                <a:latin typeface="Aleo"/>
                <a:ea typeface="+mn-lt"/>
                <a:cs typeface="+mn-lt"/>
              </a:rPr>
              <a:t> </a:t>
            </a:r>
            <a:endParaRPr lang="en-US" sz="3200">
              <a:latin typeface="Aleo"/>
              <a:cs typeface="Arial" panose="020B0604020202020204"/>
            </a:endParaRPr>
          </a:p>
          <a:p>
            <a:r>
              <a:rPr lang="en-GB" sz="3200">
                <a:latin typeface="Aleo"/>
                <a:ea typeface="+mn-lt"/>
                <a:cs typeface="+mn-lt"/>
              </a:rPr>
              <a:t>The UNCRC </a:t>
            </a:r>
            <a:br>
              <a:rPr lang="en-GB" sz="3200">
                <a:latin typeface="Aleo"/>
                <a:ea typeface="+mn-lt"/>
                <a:cs typeface="+mn-lt"/>
              </a:rPr>
            </a:br>
            <a:r>
              <a:rPr lang="en-GB" sz="3200">
                <a:latin typeface="Aleo"/>
                <a:ea typeface="+mn-lt"/>
                <a:cs typeface="+mn-lt"/>
              </a:rPr>
              <a:t>applies to every child. Everyone under the age </a:t>
            </a:r>
            <a:br>
              <a:rPr lang="en-GB" sz="3200">
                <a:latin typeface="Aleo"/>
                <a:ea typeface="+mn-lt"/>
                <a:cs typeface="+mn-lt"/>
              </a:rPr>
            </a:br>
            <a:r>
              <a:rPr lang="en-GB" sz="3200">
                <a:latin typeface="Aleo"/>
                <a:ea typeface="+mn-lt"/>
                <a:cs typeface="+mn-lt"/>
              </a:rPr>
              <a:t>of 18. </a:t>
            </a:r>
            <a:endParaRPr lang="en-US" sz="3200">
              <a:latin typeface="Aleo"/>
              <a:ea typeface="+mn-lt"/>
              <a:cs typeface="+mn-lt"/>
            </a:endParaRPr>
          </a:p>
        </p:txBody>
      </p:sp>
      <p:pic>
        <p:nvPicPr>
          <p:cNvPr id="7" name="Picture 6" descr="A yellow sign with a person and a circle&#10;&#10;AI-generated content may be incorrect.">
            <a:extLst>
              <a:ext uri="{FF2B5EF4-FFF2-40B4-BE49-F238E27FC236}">
                <a16:creationId xmlns:a16="http://schemas.microsoft.com/office/drawing/2014/main" id="{1DB19904-4A72-3EBA-95A8-E26696DDA35C}"/>
              </a:ext>
            </a:extLst>
          </p:cNvPr>
          <p:cNvPicPr>
            <a:picLocks noChangeAspect="1"/>
          </p:cNvPicPr>
          <p:nvPr/>
        </p:nvPicPr>
        <p:blipFill>
          <a:blip r:embed="rId3"/>
          <a:stretch>
            <a:fillRect/>
          </a:stretch>
        </p:blipFill>
        <p:spPr>
          <a:xfrm>
            <a:off x="458178" y="2228850"/>
            <a:ext cx="1112469" cy="1485900"/>
          </a:xfrm>
          <a:prstGeom prst="rect">
            <a:avLst/>
          </a:prstGeom>
        </p:spPr>
      </p:pic>
      <p:pic>
        <p:nvPicPr>
          <p:cNvPr id="8" name="Picture 7" descr="A sign with two people on it&#10;&#10;AI-generated content may be incorrect.">
            <a:extLst>
              <a:ext uri="{FF2B5EF4-FFF2-40B4-BE49-F238E27FC236}">
                <a16:creationId xmlns:a16="http://schemas.microsoft.com/office/drawing/2014/main" id="{BC87553F-E5F5-E13A-45AF-E96E7C2CBE6A}"/>
              </a:ext>
            </a:extLst>
          </p:cNvPr>
          <p:cNvPicPr>
            <a:picLocks noChangeAspect="1"/>
          </p:cNvPicPr>
          <p:nvPr/>
        </p:nvPicPr>
        <p:blipFill>
          <a:blip r:embed="rId4"/>
          <a:stretch>
            <a:fillRect/>
          </a:stretch>
        </p:blipFill>
        <p:spPr>
          <a:xfrm>
            <a:off x="5317647" y="2231141"/>
            <a:ext cx="1109031" cy="1481317"/>
          </a:xfrm>
          <a:prstGeom prst="rect">
            <a:avLst/>
          </a:prstGeom>
        </p:spPr>
      </p:pic>
      <p:sp>
        <p:nvSpPr>
          <p:cNvPr id="11" name="Text Placeholder 5">
            <a:extLst>
              <a:ext uri="{FF2B5EF4-FFF2-40B4-BE49-F238E27FC236}">
                <a16:creationId xmlns:a16="http://schemas.microsoft.com/office/drawing/2014/main" id="{899DE42A-8BC6-D1FA-A443-7CCCCFF27305}"/>
              </a:ext>
            </a:extLst>
          </p:cNvPr>
          <p:cNvSpPr txBox="1">
            <a:spLocks/>
          </p:cNvSpPr>
          <p:nvPr/>
        </p:nvSpPr>
        <p:spPr>
          <a:xfrm>
            <a:off x="6549867" y="2035467"/>
            <a:ext cx="5133546" cy="401789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a:ea typeface="+mn-lt"/>
                <a:cs typeface="+mn-lt"/>
              </a:rPr>
              <a:t>Article 2:</a:t>
            </a:r>
            <a:r>
              <a:rPr lang="en-GB" sz="3200">
                <a:latin typeface="Aleo"/>
                <a:ea typeface="+mn-lt"/>
                <a:cs typeface="+mn-lt"/>
              </a:rPr>
              <a:t> </a:t>
            </a:r>
            <a:endParaRPr lang="en-US" sz="3200">
              <a:latin typeface="Aleo"/>
              <a:cs typeface="Arial" panose="020B0604020202020204"/>
            </a:endParaRPr>
          </a:p>
          <a:p>
            <a:r>
              <a:rPr lang="en-GB" sz="3200">
                <a:latin typeface="Aleo"/>
                <a:ea typeface="+mn-lt"/>
                <a:cs typeface="+mn-lt"/>
              </a:rPr>
              <a:t>Every child has rights </a:t>
            </a:r>
            <a:br>
              <a:rPr lang="en-GB" sz="3200">
                <a:latin typeface="Aleo"/>
                <a:ea typeface="+mn-lt"/>
                <a:cs typeface="+mn-lt"/>
              </a:rPr>
            </a:br>
            <a:r>
              <a:rPr lang="en-GB" sz="3200">
                <a:latin typeface="Aleo"/>
                <a:ea typeface="+mn-lt"/>
                <a:cs typeface="+mn-lt"/>
              </a:rPr>
              <a:t>without discrimination. </a:t>
            </a:r>
            <a:br>
              <a:rPr lang="en-GB" sz="3200">
                <a:latin typeface="Aleo"/>
                <a:ea typeface="+mn-lt"/>
                <a:cs typeface="+mn-lt"/>
              </a:rPr>
            </a:br>
            <a:r>
              <a:rPr lang="en-GB" sz="3200">
                <a:latin typeface="Aleo"/>
                <a:ea typeface="+mn-lt"/>
                <a:cs typeface="+mn-lt"/>
              </a:rPr>
              <a:t>That means regardless of </a:t>
            </a:r>
            <a:br>
              <a:rPr lang="en-GB" sz="3200">
                <a:latin typeface="Aleo"/>
                <a:ea typeface="+mn-lt"/>
                <a:cs typeface="+mn-lt"/>
              </a:rPr>
            </a:br>
            <a:r>
              <a:rPr lang="en-GB" sz="3200">
                <a:latin typeface="Aleo"/>
                <a:ea typeface="+mn-lt"/>
                <a:cs typeface="+mn-lt"/>
              </a:rPr>
              <a:t>their race, language, </a:t>
            </a:r>
            <a:br>
              <a:rPr lang="en-GB" sz="3200">
                <a:latin typeface="Aleo"/>
                <a:ea typeface="+mn-lt"/>
                <a:cs typeface="+mn-lt"/>
              </a:rPr>
            </a:br>
            <a:r>
              <a:rPr lang="en-GB" sz="3200">
                <a:latin typeface="Aleo"/>
                <a:ea typeface="+mn-lt"/>
                <a:cs typeface="+mn-lt"/>
              </a:rPr>
              <a:t>religion, gender, disability, </a:t>
            </a:r>
            <a:br>
              <a:rPr lang="en-GB" sz="3200">
                <a:latin typeface="Aleo"/>
                <a:ea typeface="+mn-lt"/>
                <a:cs typeface="+mn-lt"/>
              </a:rPr>
            </a:br>
            <a:r>
              <a:rPr lang="en-GB" sz="3200">
                <a:latin typeface="Aleo"/>
                <a:ea typeface="+mn-lt"/>
                <a:cs typeface="+mn-lt"/>
              </a:rPr>
              <a:t>wealth, where they live, </a:t>
            </a:r>
            <a:br>
              <a:rPr lang="en-GB" sz="3200">
                <a:latin typeface="Aleo"/>
                <a:ea typeface="+mn-lt"/>
                <a:cs typeface="+mn-lt"/>
              </a:rPr>
            </a:br>
            <a:r>
              <a:rPr lang="en-GB" sz="3200">
                <a:latin typeface="Aleo"/>
                <a:ea typeface="+mn-lt"/>
                <a:cs typeface="+mn-lt"/>
              </a:rPr>
              <a:t>or any other characteristic. </a:t>
            </a:r>
            <a:endParaRPr lang="en-US">
              <a:latin typeface="Aleo"/>
              <a:ea typeface="+mn-lt"/>
              <a:cs typeface="+mn-lt"/>
            </a:endParaRPr>
          </a:p>
        </p:txBody>
      </p:sp>
    </p:spTree>
    <p:extLst>
      <p:ext uri="{BB962C8B-B14F-4D97-AF65-F5344CB8AC3E}">
        <p14:creationId xmlns:p14="http://schemas.microsoft.com/office/powerpoint/2010/main" val="1281204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26462-34B1-0AC9-82D9-6DBC073DDF0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0DF32AD-091C-6450-647B-A4E2F1F314E3}"/>
              </a:ext>
            </a:extLst>
          </p:cNvPr>
          <p:cNvSpPr txBox="1">
            <a:spLocks/>
          </p:cNvSpPr>
          <p:nvPr/>
        </p:nvSpPr>
        <p:spPr>
          <a:xfrm>
            <a:off x="315913" y="457200"/>
            <a:ext cx="3760787" cy="35590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2</a:t>
            </a:r>
            <a:r>
              <a:rPr lang="en-US" sz="3200">
                <a:latin typeface="Arial"/>
                <a:ea typeface="Arial"/>
                <a:cs typeface="Arial"/>
              </a:rPr>
              <a:t>​</a:t>
            </a:r>
            <a:br>
              <a:rPr lang="en-US" sz="3200">
                <a:latin typeface="Arial"/>
                <a:ea typeface="Arial"/>
                <a:cs typeface="Arial"/>
              </a:rPr>
            </a:br>
            <a:r>
              <a:rPr lang="en-US">
                <a:solidFill>
                  <a:srgbClr val="00AEEF"/>
                </a:solidFill>
                <a:latin typeface="Arial Black"/>
              </a:rPr>
              <a:t>Unstoppable </a:t>
            </a:r>
            <a:br>
              <a:rPr lang="en-US">
                <a:solidFill>
                  <a:srgbClr val="00AEEF"/>
                </a:solidFill>
                <a:latin typeface="Arial Black"/>
              </a:rPr>
            </a:br>
            <a:r>
              <a:rPr lang="en-US">
                <a:solidFill>
                  <a:srgbClr val="00AEEF"/>
                </a:solidFill>
                <a:latin typeface="Arial Black"/>
              </a:rPr>
              <a:t>children</a:t>
            </a:r>
            <a:endParaRPr lang="en-US"/>
          </a:p>
        </p:txBody>
      </p:sp>
      <p:pic>
        <p:nvPicPr>
          <p:cNvPr id="4" name="Picture 3">
            <a:extLst>
              <a:ext uri="{FF2B5EF4-FFF2-40B4-BE49-F238E27FC236}">
                <a16:creationId xmlns:a16="http://schemas.microsoft.com/office/drawing/2014/main" id="{8BE8565C-7E42-9467-C613-7FEB8B18FA5A}"/>
              </a:ext>
            </a:extLst>
          </p:cNvPr>
          <p:cNvPicPr>
            <a:picLocks noChangeAspect="1"/>
          </p:cNvPicPr>
          <p:nvPr/>
        </p:nvPicPr>
        <p:blipFill>
          <a:blip r:embed="rId3"/>
          <a:srcRect r="-267" b="30972"/>
          <a:stretch>
            <a:fillRect/>
          </a:stretch>
        </p:blipFill>
        <p:spPr>
          <a:xfrm>
            <a:off x="4306465" y="12492"/>
            <a:ext cx="5175074" cy="6845041"/>
          </a:xfrm>
          <a:prstGeom prst="rect">
            <a:avLst/>
          </a:prstGeom>
        </p:spPr>
      </p:pic>
    </p:spTree>
    <p:extLst>
      <p:ext uri="{BB962C8B-B14F-4D97-AF65-F5344CB8AC3E}">
        <p14:creationId xmlns:p14="http://schemas.microsoft.com/office/powerpoint/2010/main" val="111871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F171F-41BE-BE70-FCB5-B65F273715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E9D7A7-8634-4175-480F-D21FA9E81682}"/>
              </a:ext>
            </a:extLst>
          </p:cNvPr>
          <p:cNvSpPr>
            <a:spLocks noGrp="1"/>
          </p:cNvSpPr>
          <p:nvPr>
            <p:ph type="body" sz="quarter" idx="15"/>
          </p:nvPr>
        </p:nvSpPr>
        <p:spPr>
          <a:xfrm>
            <a:off x="368386" y="5363691"/>
            <a:ext cx="5105743" cy="1391877"/>
          </a:xfrm>
        </p:spPr>
        <p:txBody>
          <a:bodyPr vert="horz" lIns="91440" tIns="45720" rIns="91440" bIns="45720" rtlCol="0" anchor="t">
            <a:normAutofit/>
          </a:bodyPr>
          <a:lstStyle/>
          <a:p>
            <a:r>
              <a:rPr lang="en-US">
                <a:ea typeface="+mn-lt"/>
                <a:cs typeface="+mn-lt"/>
              </a:rPr>
              <a:t>Unstoppable Elda, age 13, </a:t>
            </a:r>
            <a:br>
              <a:rPr lang="en-US">
                <a:ea typeface="+mn-lt"/>
                <a:cs typeface="+mn-lt"/>
              </a:rPr>
            </a:br>
            <a:r>
              <a:rPr lang="en-US">
                <a:cs typeface="Arial"/>
              </a:rPr>
              <a:t>Central African Republic</a:t>
            </a:r>
            <a:endParaRPr lang="en-US"/>
          </a:p>
        </p:txBody>
      </p:sp>
      <p:sp>
        <p:nvSpPr>
          <p:cNvPr id="6" name="Text Placeholder 5">
            <a:extLst>
              <a:ext uri="{FF2B5EF4-FFF2-40B4-BE49-F238E27FC236}">
                <a16:creationId xmlns:a16="http://schemas.microsoft.com/office/drawing/2014/main" id="{6EE02D88-EDCB-4F7D-A120-EC37304FF1A6}"/>
              </a:ext>
            </a:extLst>
          </p:cNvPr>
          <p:cNvSpPr>
            <a:spLocks noGrp="1"/>
          </p:cNvSpPr>
          <p:nvPr>
            <p:ph type="body" sz="quarter" idx="14"/>
          </p:nvPr>
        </p:nvSpPr>
        <p:spPr>
          <a:xfrm>
            <a:off x="368142" y="530517"/>
            <a:ext cx="5104971" cy="4932290"/>
          </a:xfrm>
        </p:spPr>
        <p:txBody>
          <a:bodyPr vert="horz" lIns="91440" tIns="45720" rIns="91440" bIns="45720" rtlCol="0" anchor="t">
            <a:normAutofit/>
          </a:bodyPr>
          <a:lstStyle/>
          <a:p>
            <a:r>
              <a:rPr lang="en-GB" sz="2800">
                <a:latin typeface="Aleo"/>
              </a:rPr>
              <a:t>“I used to feel angry when </a:t>
            </a:r>
            <a:br>
              <a:rPr lang="en-GB" sz="2800">
                <a:latin typeface="Aleo"/>
              </a:rPr>
            </a:br>
            <a:r>
              <a:rPr lang="en-GB" sz="2800">
                <a:latin typeface="Aleo"/>
              </a:rPr>
              <a:t>I had to stay home for five </a:t>
            </a:r>
            <a:br>
              <a:rPr lang="en-GB" sz="2800">
                <a:latin typeface="Aleo"/>
              </a:rPr>
            </a:br>
            <a:r>
              <a:rPr lang="en-GB" sz="2800">
                <a:latin typeface="Aleo"/>
              </a:rPr>
              <a:t>days – ashamed, and because </a:t>
            </a:r>
            <a:br>
              <a:rPr lang="en-GB" sz="2800">
                <a:latin typeface="Aleo"/>
              </a:rPr>
            </a:br>
            <a:r>
              <a:rPr lang="en-GB" sz="2800">
                <a:latin typeface="Aleo"/>
              </a:rPr>
              <a:t>the boys made fun of us. </a:t>
            </a:r>
            <a:endParaRPr lang="en-US" sz="2800"/>
          </a:p>
          <a:p>
            <a:r>
              <a:rPr lang="en-GB" sz="2800">
                <a:latin typeface="Aleo"/>
              </a:rPr>
              <a:t>Don’t be afraid. Monthly </a:t>
            </a:r>
            <a:br>
              <a:rPr lang="en-GB" sz="2800">
                <a:latin typeface="Aleo"/>
              </a:rPr>
            </a:br>
            <a:r>
              <a:rPr lang="en-GB" sz="2800">
                <a:latin typeface="Aleo"/>
              </a:rPr>
              <a:t>periods are normal and natural – there is nothing </a:t>
            </a:r>
            <a:br>
              <a:rPr lang="en-GB" sz="2800">
                <a:latin typeface="Aleo"/>
              </a:rPr>
            </a:br>
            <a:r>
              <a:rPr lang="en-GB" sz="2800">
                <a:latin typeface="Aleo"/>
              </a:rPr>
              <a:t>to be ashamed of. They </a:t>
            </a:r>
            <a:br>
              <a:rPr lang="en-GB" sz="2800">
                <a:latin typeface="Aleo"/>
              </a:rPr>
            </a:br>
            <a:r>
              <a:rPr lang="en-GB" sz="2800">
                <a:latin typeface="Aleo"/>
              </a:rPr>
              <a:t>should never prevent you </a:t>
            </a:r>
            <a:br>
              <a:rPr lang="en-GB" sz="2800">
                <a:latin typeface="Aleo"/>
              </a:rPr>
            </a:br>
            <a:r>
              <a:rPr lang="en-GB" sz="2800">
                <a:latin typeface="Aleo"/>
              </a:rPr>
              <a:t>from coming to school.”  </a:t>
            </a:r>
            <a:endParaRPr lang="en-US" sz="280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998815EE-A53B-B888-B7DD-1DF3C542E0EB}"/>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998815EE-A53B-B888-B7DD-1DF3C542E0EB}"/>
                  </a:ext>
                </a:extLst>
              </p:cNvPr>
              <p:cNvPicPr/>
              <p:nvPr/>
            </p:nvPicPr>
            <p:blipFill>
              <a:blip r:embed="rId4"/>
              <a:stretch>
                <a:fillRect/>
              </a:stretch>
            </p:blipFill>
            <p:spPr>
              <a:xfrm>
                <a:off x="850636" y="1781307"/>
                <a:ext cx="1372900" cy="1372900"/>
              </a:xfrm>
              <a:prstGeom prst="rect">
                <a:avLst/>
              </a:prstGeom>
            </p:spPr>
          </p:pic>
        </mc:Fallback>
      </mc:AlternateContent>
      <p:pic>
        <p:nvPicPr>
          <p:cNvPr id="7" name="Picture 6" descr="A person smiling at the camera&#10;&#10;AI-generated content may be incorrect.">
            <a:extLst>
              <a:ext uri="{FF2B5EF4-FFF2-40B4-BE49-F238E27FC236}">
                <a16:creationId xmlns:a16="http://schemas.microsoft.com/office/drawing/2014/main" id="{C4D3A844-1F86-0A55-7C1F-99D390CC0CCB}"/>
              </a:ext>
            </a:extLst>
          </p:cNvPr>
          <p:cNvPicPr>
            <a:picLocks noChangeAspect="1"/>
          </p:cNvPicPr>
          <p:nvPr/>
        </p:nvPicPr>
        <p:blipFill>
          <a:blip r:embed="rId5"/>
          <a:srcRect l="16698" r="18004"/>
          <a:stretch>
            <a:fillRect/>
          </a:stretch>
        </p:blipFill>
        <p:spPr>
          <a:xfrm>
            <a:off x="5524500" y="0"/>
            <a:ext cx="6667511" cy="6858000"/>
          </a:xfrm>
          <a:prstGeom prst="rect">
            <a:avLst/>
          </a:prstGeom>
        </p:spPr>
      </p:pic>
      <p:sp>
        <p:nvSpPr>
          <p:cNvPr id="4" name="TextBox 7">
            <a:extLst>
              <a:ext uri="{FF2B5EF4-FFF2-40B4-BE49-F238E27FC236}">
                <a16:creationId xmlns:a16="http://schemas.microsoft.com/office/drawing/2014/main" id="{7A7E4F92-451A-D7BF-477A-AB7B8626E01F}"/>
              </a:ext>
            </a:extLst>
          </p:cNvPr>
          <p:cNvSpPr txBox="1"/>
          <p:nvPr/>
        </p:nvSpPr>
        <p:spPr>
          <a:xfrm>
            <a:off x="10632141" y="6528547"/>
            <a:ext cx="1559859"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Arial"/>
                <a:ea typeface="Arial"/>
                <a:cs typeface="Arial"/>
              </a:rPr>
              <a:t>©</a:t>
            </a:r>
            <a:r>
              <a:rPr lang="en-US" sz="1100" i="0">
                <a:latin typeface="Arial"/>
                <a:ea typeface="Arial"/>
                <a:cs typeface="Arial"/>
              </a:rPr>
              <a:t>UNICEF/</a:t>
            </a:r>
            <a:r>
              <a:rPr lang="en-US" sz="1100">
                <a:ea typeface="+mn-lt"/>
                <a:cs typeface="+mn-lt"/>
              </a:rPr>
              <a:t>Rodriguez </a:t>
            </a:r>
            <a:endParaRPr lang="en-US" sz="1100" err="1">
              <a:cs typeface="Arial"/>
            </a:endParaRPr>
          </a:p>
        </p:txBody>
      </p:sp>
    </p:spTree>
    <p:extLst>
      <p:ext uri="{BB962C8B-B14F-4D97-AF65-F5344CB8AC3E}">
        <p14:creationId xmlns:p14="http://schemas.microsoft.com/office/powerpoint/2010/main" val="3647520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753FC-6F22-E3D5-42AC-A0C235BF1B8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9FF289-B5C8-46C6-E2F5-581F590ADBD0}"/>
              </a:ext>
            </a:extLst>
          </p:cNvPr>
          <p:cNvSpPr>
            <a:spLocks noGrp="1"/>
          </p:cNvSpPr>
          <p:nvPr>
            <p:ph type="body" sz="quarter" idx="15"/>
          </p:nvPr>
        </p:nvSpPr>
        <p:spPr>
          <a:xfrm>
            <a:off x="368386" y="5363691"/>
            <a:ext cx="5105743" cy="1391877"/>
          </a:xfrm>
        </p:spPr>
        <p:txBody>
          <a:bodyPr vert="horz" lIns="91440" tIns="45720" rIns="91440" bIns="45720" rtlCol="0" anchor="t">
            <a:normAutofit/>
          </a:bodyPr>
          <a:lstStyle/>
          <a:p>
            <a:r>
              <a:rPr lang="en-US">
                <a:ea typeface="+mn-lt"/>
                <a:cs typeface="+mn-lt"/>
              </a:rPr>
              <a:t>Unstoppable Tawhida and Tania, </a:t>
            </a:r>
            <a:br>
              <a:rPr lang="en-US">
                <a:ea typeface="+mn-lt"/>
                <a:cs typeface="+mn-lt"/>
              </a:rPr>
            </a:br>
            <a:r>
              <a:rPr lang="en-US">
                <a:ea typeface="+mn-lt"/>
                <a:cs typeface="+mn-lt"/>
              </a:rPr>
              <a:t>age 12, </a:t>
            </a:r>
            <a:r>
              <a:rPr lang="en-US" err="1">
                <a:ea typeface="+mn-lt"/>
                <a:cs typeface="+mn-lt"/>
              </a:rPr>
              <a:t>Shantiganj</a:t>
            </a:r>
            <a:r>
              <a:rPr lang="en-US">
                <a:ea typeface="+mn-lt"/>
                <a:cs typeface="+mn-lt"/>
              </a:rPr>
              <a:t> sub-district </a:t>
            </a:r>
            <a:br>
              <a:rPr lang="en-US">
                <a:ea typeface="+mn-lt"/>
                <a:cs typeface="+mn-lt"/>
              </a:rPr>
            </a:br>
            <a:r>
              <a:rPr lang="en-US">
                <a:ea typeface="+mn-lt"/>
                <a:cs typeface="+mn-lt"/>
              </a:rPr>
              <a:t>in Sylhet, Bangladesh </a:t>
            </a:r>
            <a:endParaRPr lang="en-US"/>
          </a:p>
        </p:txBody>
      </p:sp>
      <p:sp>
        <p:nvSpPr>
          <p:cNvPr id="6" name="Text Placeholder 5">
            <a:extLst>
              <a:ext uri="{FF2B5EF4-FFF2-40B4-BE49-F238E27FC236}">
                <a16:creationId xmlns:a16="http://schemas.microsoft.com/office/drawing/2014/main" id="{F539C0FE-755C-E361-9730-856097E7559B}"/>
              </a:ext>
            </a:extLst>
          </p:cNvPr>
          <p:cNvSpPr>
            <a:spLocks noGrp="1"/>
          </p:cNvSpPr>
          <p:nvPr>
            <p:ph type="body" sz="quarter" idx="14"/>
          </p:nvPr>
        </p:nvSpPr>
        <p:spPr>
          <a:xfrm>
            <a:off x="368142" y="530517"/>
            <a:ext cx="4619196" cy="4932290"/>
          </a:xfrm>
        </p:spPr>
        <p:txBody>
          <a:bodyPr vert="horz" lIns="91440" tIns="45720" rIns="91440" bIns="45720" rtlCol="0" anchor="t">
            <a:noAutofit/>
          </a:bodyPr>
          <a:lstStyle/>
          <a:p>
            <a:r>
              <a:rPr lang="en-GB" sz="3600">
                <a:latin typeface="Aleo"/>
              </a:rPr>
              <a:t>Tawhida and Tania are on their way to the learning centre. Tania aspires to become a teacher, while Tawhida dreams of a future </a:t>
            </a:r>
            <a:br>
              <a:rPr lang="en-GB" sz="3600">
                <a:latin typeface="Aleo"/>
              </a:rPr>
            </a:br>
            <a:r>
              <a:rPr lang="en-GB" sz="3600">
                <a:latin typeface="Aleo"/>
              </a:rPr>
              <a:t>as a doctor. </a:t>
            </a:r>
            <a:endParaRPr lang="en-US" sz="360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19F659D-BC10-5048-1A00-74796226756B}"/>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619F659D-BC10-5048-1A00-74796226756B}"/>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4CB06BB-3B6A-1928-038C-E6E9B60FEE40}"/>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A4CB06BB-3B6A-1928-038C-E6E9B60FEE40}"/>
                  </a:ext>
                </a:extLst>
              </p:cNvPr>
              <p:cNvPicPr/>
              <p:nvPr/>
            </p:nvPicPr>
            <p:blipFill>
              <a:blip r:embed="rId6"/>
              <a:stretch>
                <a:fillRect/>
              </a:stretch>
            </p:blipFill>
            <p:spPr>
              <a:xfrm>
                <a:off x="1291740" y="5595633"/>
                <a:ext cx="240258" cy="240258"/>
              </a:xfrm>
              <a:prstGeom prst="rect">
                <a:avLst/>
              </a:prstGeom>
            </p:spPr>
          </p:pic>
        </mc:Fallback>
      </mc:AlternateContent>
      <p:pic>
        <p:nvPicPr>
          <p:cNvPr id="5" name="Picture 4" descr="A group of girls on a boat&#10;&#10;AI-generated content may be incorrect.">
            <a:extLst>
              <a:ext uri="{FF2B5EF4-FFF2-40B4-BE49-F238E27FC236}">
                <a16:creationId xmlns:a16="http://schemas.microsoft.com/office/drawing/2014/main" id="{495DC19D-EF25-0982-A9B5-A998E5A769D3}"/>
              </a:ext>
            </a:extLst>
          </p:cNvPr>
          <p:cNvPicPr>
            <a:picLocks noChangeAspect="1"/>
          </p:cNvPicPr>
          <p:nvPr/>
        </p:nvPicPr>
        <p:blipFill>
          <a:blip r:embed="rId7"/>
          <a:srcRect l="15473" r="13037" b="1369"/>
          <a:stretch>
            <a:fillRect/>
          </a:stretch>
        </p:blipFill>
        <p:spPr>
          <a:xfrm>
            <a:off x="5229225" y="0"/>
            <a:ext cx="6962785" cy="6859761"/>
          </a:xfrm>
          <a:prstGeom prst="rect">
            <a:avLst/>
          </a:prstGeom>
        </p:spPr>
      </p:pic>
      <p:sp>
        <p:nvSpPr>
          <p:cNvPr id="7" name="TextBox 7">
            <a:extLst>
              <a:ext uri="{FF2B5EF4-FFF2-40B4-BE49-F238E27FC236}">
                <a16:creationId xmlns:a16="http://schemas.microsoft.com/office/drawing/2014/main" id="{7A7E4F92-451A-D7BF-477A-AB7B8626E01F}"/>
              </a:ext>
            </a:extLst>
          </p:cNvPr>
          <p:cNvSpPr txBox="1"/>
          <p:nvPr/>
        </p:nvSpPr>
        <p:spPr>
          <a:xfrm>
            <a:off x="10936941" y="6566647"/>
            <a:ext cx="1255059"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latin typeface="Arial"/>
                <a:ea typeface="Arial"/>
                <a:cs typeface="Arial"/>
              </a:rPr>
              <a:t>©</a:t>
            </a:r>
            <a:r>
              <a:rPr lang="en-US" sz="1100" i="0">
                <a:latin typeface="Arial"/>
                <a:ea typeface="Arial"/>
                <a:cs typeface="Arial"/>
              </a:rPr>
              <a:t>UNICEF/</a:t>
            </a:r>
            <a:r>
              <a:rPr lang="en-US" sz="1100" i="0" err="1">
                <a:latin typeface="Arial"/>
                <a:ea typeface="Arial"/>
                <a:cs typeface="Arial"/>
              </a:rPr>
              <a:t>Himu</a:t>
            </a:r>
            <a:endParaRPr lang="en-US" sz="1100" err="1">
              <a:cs typeface="Arial"/>
            </a:endParaRPr>
          </a:p>
        </p:txBody>
      </p:sp>
    </p:spTree>
    <p:extLst>
      <p:ext uri="{BB962C8B-B14F-4D97-AF65-F5344CB8AC3E}">
        <p14:creationId xmlns:p14="http://schemas.microsoft.com/office/powerpoint/2010/main" val="1543408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39F41-47C6-85A7-DC89-E860CFC4B07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808157-87C5-89B8-09A3-87A3FBAA8310}"/>
              </a:ext>
            </a:extLst>
          </p:cNvPr>
          <p:cNvSpPr>
            <a:spLocks noGrp="1"/>
          </p:cNvSpPr>
          <p:nvPr>
            <p:ph type="body" sz="quarter" idx="15"/>
          </p:nvPr>
        </p:nvSpPr>
        <p:spPr>
          <a:xfrm>
            <a:off x="368386" y="5363691"/>
            <a:ext cx="5105743" cy="1391877"/>
          </a:xfrm>
        </p:spPr>
        <p:txBody>
          <a:bodyPr vert="horz" lIns="91440" tIns="45720" rIns="91440" bIns="45720" rtlCol="0" anchor="t">
            <a:normAutofit/>
          </a:bodyPr>
          <a:lstStyle/>
          <a:p>
            <a:r>
              <a:rPr lang="en-US">
                <a:ea typeface="+mn-lt"/>
                <a:cs typeface="+mn-lt"/>
              </a:rPr>
              <a:t>Unstoppable Farzana, Age 12, </a:t>
            </a:r>
            <a:br>
              <a:rPr lang="en-US">
                <a:ea typeface="+mn-lt"/>
                <a:cs typeface="+mn-lt"/>
              </a:rPr>
            </a:br>
            <a:r>
              <a:rPr lang="en-US">
                <a:ea typeface="+mn-lt"/>
                <a:cs typeface="+mn-lt"/>
              </a:rPr>
              <a:t>Pakistan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BCA42A89-40D1-6CDC-9837-21F7ADB73D47}"/>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BCA42A89-40D1-6CDC-9837-21F7ADB73D47}"/>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C6E33181-B9E3-0C63-290A-209A255EE94C}"/>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C6E33181-B9E3-0C63-290A-209A255EE94C}"/>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873567EF-3862-774F-4AD3-CE7A01840BF0}"/>
              </a:ext>
            </a:extLst>
          </p:cNvPr>
          <p:cNvSpPr>
            <a:spLocks noGrp="1"/>
          </p:cNvSpPr>
          <p:nvPr>
            <p:ph type="body" sz="quarter" idx="14"/>
          </p:nvPr>
        </p:nvSpPr>
        <p:spPr>
          <a:xfrm>
            <a:off x="368142" y="530517"/>
            <a:ext cx="4866846" cy="4932290"/>
          </a:xfrm>
        </p:spPr>
        <p:txBody>
          <a:bodyPr vert="horz" lIns="91440" tIns="45720" rIns="91440" bIns="45720" rtlCol="0" anchor="t">
            <a:noAutofit/>
          </a:bodyPr>
          <a:lstStyle/>
          <a:p>
            <a:r>
              <a:rPr lang="en-GB" sz="3200">
                <a:latin typeface="Aleo"/>
              </a:rPr>
              <a:t>“I’m happy,” Farzana says now that the new water pump is just five minutes from her home. </a:t>
            </a:r>
            <a:endParaRPr lang="en-GB" sz="3200"/>
          </a:p>
          <a:p>
            <a:r>
              <a:rPr lang="en-GB" sz="3200">
                <a:latin typeface="Aleo"/>
              </a:rPr>
              <a:t>“It saves time and now I can go to school and be with my friends. I like games, playing football and learning Sindhi.” </a:t>
            </a:r>
            <a:endParaRPr lang="en-US" sz="3200"/>
          </a:p>
        </p:txBody>
      </p:sp>
      <p:pic>
        <p:nvPicPr>
          <p:cNvPr id="7" name="Picture 6" descr="UNI535328">
            <a:extLst>
              <a:ext uri="{FF2B5EF4-FFF2-40B4-BE49-F238E27FC236}">
                <a16:creationId xmlns:a16="http://schemas.microsoft.com/office/drawing/2014/main" id="{FEC5A64F-14E0-EFE7-377F-21257483D09E}"/>
              </a:ext>
            </a:extLst>
          </p:cNvPr>
          <p:cNvPicPr>
            <a:picLocks noChangeAspect="1"/>
          </p:cNvPicPr>
          <p:nvPr/>
        </p:nvPicPr>
        <p:blipFill>
          <a:blip r:embed="rId7"/>
          <a:srcRect l="33352" t="5956" r="6485"/>
          <a:stretch>
            <a:fillRect/>
          </a:stretch>
        </p:blipFill>
        <p:spPr>
          <a:xfrm>
            <a:off x="5591636" y="-4762"/>
            <a:ext cx="6596803" cy="6867526"/>
          </a:xfrm>
          <a:prstGeom prst="rect">
            <a:avLst/>
          </a:prstGeom>
        </p:spPr>
      </p:pic>
      <p:sp>
        <p:nvSpPr>
          <p:cNvPr id="5" name="TextBox 4">
            <a:extLst>
              <a:ext uri="{FF2B5EF4-FFF2-40B4-BE49-F238E27FC236}">
                <a16:creationId xmlns:a16="http://schemas.microsoft.com/office/drawing/2014/main" id="{E63079EE-A96D-3ED8-DFEE-C08CB3CB2BB3}"/>
              </a:ext>
            </a:extLst>
          </p:cNvPr>
          <p:cNvSpPr txBox="1"/>
          <p:nvPr/>
        </p:nvSpPr>
        <p:spPr>
          <a:xfrm>
            <a:off x="9756587" y="6596530"/>
            <a:ext cx="243541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a:t>©UNICEF/Pakistan/</a:t>
            </a:r>
            <a:r>
              <a:rPr lang="en-US" sz="1100" err="1"/>
              <a:t>Saiyna</a:t>
            </a:r>
            <a:r>
              <a:rPr lang="en-US" sz="1100"/>
              <a:t> Bashir</a:t>
            </a:r>
            <a:endParaRPr lang="en-US" sz="1100">
              <a:cs typeface="Arial"/>
            </a:endParaRPr>
          </a:p>
        </p:txBody>
      </p:sp>
    </p:spTree>
    <p:extLst>
      <p:ext uri="{BB962C8B-B14F-4D97-AF65-F5344CB8AC3E}">
        <p14:creationId xmlns:p14="http://schemas.microsoft.com/office/powerpoint/2010/main" val="3168411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D9EC2-7B3A-54F4-3B69-1639810AEC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C801639-BA3F-9C6E-C7F8-B6C47CEB993D}"/>
              </a:ext>
            </a:extLst>
          </p:cNvPr>
          <p:cNvSpPr>
            <a:spLocks noGrp="1"/>
          </p:cNvSpPr>
          <p:nvPr>
            <p:ph type="body" sz="quarter" idx="15"/>
          </p:nvPr>
        </p:nvSpPr>
        <p:spPr>
          <a:xfrm>
            <a:off x="368386" y="4944591"/>
            <a:ext cx="4086568" cy="1363302"/>
          </a:xfrm>
        </p:spPr>
        <p:txBody>
          <a:bodyPr vert="horz" lIns="91440" tIns="45720" rIns="91440" bIns="45720" rtlCol="0" anchor="t">
            <a:normAutofit/>
          </a:bodyPr>
          <a:lstStyle/>
          <a:p>
            <a:r>
              <a:rPr lang="en-US">
                <a:ea typeface="+mn-lt"/>
                <a:cs typeface="+mn-lt"/>
              </a:rPr>
              <a:t>Unstoppable Cristel Ana, </a:t>
            </a:r>
            <a:br>
              <a:rPr lang="en-US">
                <a:ea typeface="+mn-lt"/>
                <a:cs typeface="+mn-lt"/>
              </a:rPr>
            </a:br>
            <a:r>
              <a:rPr lang="en-US">
                <a:ea typeface="+mn-lt"/>
                <a:cs typeface="+mn-lt"/>
              </a:rPr>
              <a:t>Libres, Guerrero, Mexico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105FE3E5-990C-17D0-9ABE-DACA378D6188}"/>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105FE3E5-990C-17D0-9ABE-DACA378D6188}"/>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963102B0-EEF7-26EF-669B-27E4A80BA989}"/>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963102B0-EEF7-26EF-669B-27E4A80BA989}"/>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A91815B3-134B-CD80-9615-331F1098CA25}"/>
              </a:ext>
            </a:extLst>
          </p:cNvPr>
          <p:cNvSpPr>
            <a:spLocks noGrp="1"/>
          </p:cNvSpPr>
          <p:nvPr>
            <p:ph type="body" sz="quarter" idx="14"/>
          </p:nvPr>
        </p:nvSpPr>
        <p:spPr>
          <a:xfrm>
            <a:off x="368142" y="530517"/>
            <a:ext cx="4304871" cy="4170290"/>
          </a:xfrm>
        </p:spPr>
        <p:txBody>
          <a:bodyPr vert="horz" lIns="91440" tIns="45720" rIns="91440" bIns="45720" rtlCol="0" anchor="t">
            <a:noAutofit/>
          </a:bodyPr>
          <a:lstStyle/>
          <a:p>
            <a:r>
              <a:rPr lang="en-GB" sz="4400">
                <a:latin typeface="Aleo"/>
              </a:rPr>
              <a:t>Learning in </a:t>
            </a:r>
            <a:br>
              <a:rPr lang="en-GB" sz="4400">
                <a:latin typeface="Aleo"/>
              </a:rPr>
            </a:br>
            <a:r>
              <a:rPr lang="en-GB" sz="4400">
                <a:latin typeface="Aleo"/>
              </a:rPr>
              <a:t>your own </a:t>
            </a:r>
            <a:br>
              <a:rPr lang="en-GB" sz="4400">
                <a:latin typeface="Aleo"/>
              </a:rPr>
            </a:br>
            <a:r>
              <a:rPr lang="en-GB" sz="4400">
                <a:latin typeface="Aleo"/>
              </a:rPr>
              <a:t>language is </a:t>
            </a:r>
            <a:br>
              <a:rPr lang="en-GB" sz="4400">
                <a:latin typeface="Aleo"/>
              </a:rPr>
            </a:br>
            <a:r>
              <a:rPr lang="en-GB" sz="4400">
                <a:latin typeface="Aleo"/>
              </a:rPr>
              <a:t>a right, and </a:t>
            </a:r>
            <a:br>
              <a:rPr lang="en-GB" sz="4400">
                <a:latin typeface="Aleo"/>
              </a:rPr>
            </a:br>
            <a:r>
              <a:rPr lang="en-GB" sz="4400">
                <a:latin typeface="Aleo"/>
              </a:rPr>
              <a:t>helps children </a:t>
            </a:r>
            <a:br>
              <a:rPr lang="en-GB" sz="4400">
                <a:latin typeface="Aleo"/>
              </a:rPr>
            </a:br>
            <a:r>
              <a:rPr lang="en-GB" sz="4400">
                <a:latin typeface="Aleo"/>
              </a:rPr>
              <a:t>learn better.</a:t>
            </a:r>
            <a:endParaRPr lang="en-US" sz="4400"/>
          </a:p>
        </p:txBody>
      </p:sp>
      <p:pic>
        <p:nvPicPr>
          <p:cNvPr id="9" name="Picture 8" descr="A child reading a book in a classroom&#10;&#10;AI-generated content may be incorrect.">
            <a:extLst>
              <a:ext uri="{FF2B5EF4-FFF2-40B4-BE49-F238E27FC236}">
                <a16:creationId xmlns:a16="http://schemas.microsoft.com/office/drawing/2014/main" id="{FB4352E6-0B02-62A8-4429-86E85519251A}"/>
              </a:ext>
            </a:extLst>
          </p:cNvPr>
          <p:cNvPicPr>
            <a:picLocks noChangeAspect="1"/>
          </p:cNvPicPr>
          <p:nvPr/>
        </p:nvPicPr>
        <p:blipFill>
          <a:blip r:embed="rId7"/>
          <a:srcRect l="20041" r="8723"/>
          <a:stretch>
            <a:fillRect/>
          </a:stretch>
        </p:blipFill>
        <p:spPr>
          <a:xfrm>
            <a:off x="4452938" y="-4762"/>
            <a:ext cx="7734308" cy="6858000"/>
          </a:xfrm>
          <a:prstGeom prst="rect">
            <a:avLst/>
          </a:prstGeom>
        </p:spPr>
      </p:pic>
      <p:sp>
        <p:nvSpPr>
          <p:cNvPr id="7" name="TextBox 6">
            <a:extLst>
              <a:ext uri="{FF2B5EF4-FFF2-40B4-BE49-F238E27FC236}">
                <a16:creationId xmlns:a16="http://schemas.microsoft.com/office/drawing/2014/main" id="{0D68B748-A709-D1FB-1426-83B5A0432301}"/>
              </a:ext>
            </a:extLst>
          </p:cNvPr>
          <p:cNvSpPr txBox="1"/>
          <p:nvPr/>
        </p:nvSpPr>
        <p:spPr>
          <a:xfrm>
            <a:off x="9747062" y="6596530"/>
            <a:ext cx="243541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a:t>©UNICEF/</a:t>
            </a:r>
            <a:r>
              <a:rPr lang="en-US" sz="1100">
                <a:ea typeface="+mn-lt"/>
                <a:cs typeface="+mn-lt"/>
              </a:rPr>
              <a:t>ALIMARIN</a:t>
            </a:r>
            <a:endParaRPr lang="en-US" sz="1100">
              <a:cs typeface="Arial"/>
            </a:endParaRPr>
          </a:p>
        </p:txBody>
      </p:sp>
    </p:spTree>
    <p:extLst>
      <p:ext uri="{BB962C8B-B14F-4D97-AF65-F5344CB8AC3E}">
        <p14:creationId xmlns:p14="http://schemas.microsoft.com/office/powerpoint/2010/main" val="3557921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E07F4-B4DA-A8A7-306C-FCC4E6B46D9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D3EE69F-B088-69FC-5C9B-93B170B868EE}"/>
              </a:ext>
            </a:extLst>
          </p:cNvPr>
          <p:cNvSpPr>
            <a:spLocks noGrp="1"/>
          </p:cNvSpPr>
          <p:nvPr>
            <p:ph type="body" sz="quarter" idx="15"/>
          </p:nvPr>
        </p:nvSpPr>
        <p:spPr>
          <a:xfrm>
            <a:off x="339811" y="2944341"/>
            <a:ext cx="1895818" cy="1172802"/>
          </a:xfrm>
        </p:spPr>
        <p:txBody>
          <a:bodyPr vert="horz" lIns="91440" tIns="45720" rIns="91440" bIns="45720" rtlCol="0" anchor="t">
            <a:normAutofit/>
          </a:bodyPr>
          <a:lstStyle/>
          <a:p>
            <a:r>
              <a:rPr lang="en-US">
                <a:ea typeface="+mn-lt"/>
                <a:cs typeface="+mn-lt"/>
              </a:rPr>
              <a:t>Unstoppable </a:t>
            </a:r>
            <a:br>
              <a:rPr lang="en-US">
                <a:ea typeface="+mn-lt"/>
                <a:cs typeface="+mn-lt"/>
              </a:rPr>
            </a:br>
            <a:r>
              <a:rPr lang="en-US">
                <a:ea typeface="+mn-lt"/>
                <a:cs typeface="+mn-lt"/>
              </a:rPr>
              <a:t>Julieta, Year 5,</a:t>
            </a:r>
            <a:br>
              <a:rPr lang="en-US">
                <a:ea typeface="+mn-lt"/>
                <a:cs typeface="+mn-lt"/>
              </a:rPr>
            </a:br>
            <a:r>
              <a:rPr lang="en-US">
                <a:ea typeface="+mn-lt"/>
                <a:cs typeface="+mn-lt"/>
              </a:rPr>
              <a:t>Uruguay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20AB490E-64AD-E476-681A-E91AE571613B}"/>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20AB490E-64AD-E476-681A-E91AE571613B}"/>
                  </a:ext>
                </a:extLst>
              </p:cNvPr>
              <p:cNvPicPr/>
              <p:nvPr/>
            </p:nvPicPr>
            <p:blipFill>
              <a:blip r:embed="rId5"/>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6F2A49F5-1E6C-0710-2FA4-AA0DAF20CD9C}"/>
              </a:ext>
            </a:extLst>
          </p:cNvPr>
          <p:cNvSpPr>
            <a:spLocks noGrp="1"/>
          </p:cNvSpPr>
          <p:nvPr>
            <p:ph type="body" sz="quarter" idx="14"/>
          </p:nvPr>
        </p:nvSpPr>
        <p:spPr>
          <a:xfrm>
            <a:off x="339567" y="492417"/>
            <a:ext cx="2190321" cy="2265290"/>
          </a:xfrm>
        </p:spPr>
        <p:txBody>
          <a:bodyPr vert="horz" lIns="91440" tIns="45720" rIns="91440" bIns="45720" rtlCol="0" anchor="t">
            <a:noAutofit/>
          </a:bodyPr>
          <a:lstStyle/>
          <a:p>
            <a:r>
              <a:rPr lang="en-GB" sz="3600">
                <a:latin typeface="Aleo"/>
              </a:rPr>
              <a:t>“It’s great.</a:t>
            </a:r>
            <a:br>
              <a:rPr lang="en-GB" sz="3600">
                <a:latin typeface="Aleo"/>
              </a:rPr>
            </a:br>
            <a:r>
              <a:rPr lang="en-GB" sz="3600">
                <a:latin typeface="Aleo"/>
              </a:rPr>
              <a:t>This way,</a:t>
            </a:r>
            <a:br>
              <a:rPr lang="en-GB" sz="3600">
                <a:latin typeface="Aleo"/>
              </a:rPr>
            </a:br>
            <a:r>
              <a:rPr lang="en-GB" sz="3600">
                <a:latin typeface="Aleo"/>
              </a:rPr>
              <a:t>I learn</a:t>
            </a:r>
            <a:br>
              <a:rPr lang="en-GB" sz="3600">
                <a:latin typeface="Aleo"/>
              </a:rPr>
            </a:br>
            <a:r>
              <a:rPr lang="en-GB" sz="3600">
                <a:latin typeface="Aleo"/>
              </a:rPr>
              <a:t>more.” </a:t>
            </a:r>
            <a:endParaRPr lang="en-US" sz="3600"/>
          </a:p>
        </p:txBody>
      </p:sp>
      <p:pic>
        <p:nvPicPr>
          <p:cNvPr id="5" name="Online Media 4" title="Learning Together: Julieta’s Classroom Experience with ADT | Supported by UNICEF, ANEP and Ceibal">
            <a:hlinkClick r:id="" action="ppaction://noaction"/>
            <a:extLst>
              <a:ext uri="{FF2B5EF4-FFF2-40B4-BE49-F238E27FC236}">
                <a16:creationId xmlns:a16="http://schemas.microsoft.com/office/drawing/2014/main" id="{7FA97AD0-4230-BFC5-CE44-DADB581E1BDB}"/>
              </a:ext>
            </a:extLst>
          </p:cNvPr>
          <p:cNvPicPr>
            <a:picLocks noRot="1" noChangeAspect="1"/>
          </p:cNvPicPr>
          <p:nvPr>
            <a:videoFile r:link="rId1"/>
          </p:nvPr>
        </p:nvPicPr>
        <p:blipFill>
          <a:blip r:embed="rId6"/>
          <a:stretch>
            <a:fillRect/>
          </a:stretch>
        </p:blipFill>
        <p:spPr>
          <a:xfrm>
            <a:off x="2822575" y="600075"/>
            <a:ext cx="8891588" cy="5086350"/>
          </a:xfrm>
          <a:prstGeom prst="rect">
            <a:avLst/>
          </a:prstGeom>
        </p:spPr>
      </p:pic>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A1C580EC-A733-5D2F-C30E-54A77C78B06B}"/>
                  </a:ext>
                </a:extLst>
              </p14:cNvPr>
              <p14:cNvContentPartPr/>
              <p14:nvPr/>
            </p14:nvContentPartPr>
            <p14:xfrm>
              <a:off x="4736863" y="-590162"/>
              <a:ext cx="13729" cy="13729"/>
            </p14:xfrm>
          </p:contentPart>
        </mc:Choice>
        <mc:Fallback xmlns="">
          <p:pic>
            <p:nvPicPr>
              <p:cNvPr id="7" name="Ink 6">
                <a:extLst>
                  <a:ext uri="{FF2B5EF4-FFF2-40B4-BE49-F238E27FC236}">
                    <a16:creationId xmlns:a16="http://schemas.microsoft.com/office/drawing/2014/main" id="{A1C580EC-A733-5D2F-C30E-54A77C78B06B}"/>
                  </a:ext>
                </a:extLst>
              </p:cNvPr>
              <p:cNvPicPr/>
              <p:nvPr/>
            </p:nvPicPr>
            <p:blipFill>
              <a:blip r:embed="rId8"/>
              <a:stretch>
                <a:fillRect/>
              </a:stretch>
            </p:blipFill>
            <p:spPr>
              <a:xfrm>
                <a:off x="4050413" y="-1276612"/>
                <a:ext cx="1372900" cy="1372900"/>
              </a:xfrm>
              <a:prstGeom prst="rect">
                <a:avLst/>
              </a:prstGeom>
            </p:spPr>
          </p:pic>
        </mc:Fallback>
      </mc:AlternateContent>
      <p:sp>
        <p:nvSpPr>
          <p:cNvPr id="2" name="TextBox 2">
            <a:extLst>
              <a:ext uri="{FF2B5EF4-FFF2-40B4-BE49-F238E27FC236}">
                <a16:creationId xmlns:a16="http://schemas.microsoft.com/office/drawing/2014/main" id="{804AB496-A62B-D33C-7CD3-31A867D7010A}"/>
              </a:ext>
            </a:extLst>
          </p:cNvPr>
          <p:cNvSpPr txBox="1"/>
          <p:nvPr/>
        </p:nvSpPr>
        <p:spPr>
          <a:xfrm>
            <a:off x="9756587" y="6596530"/>
            <a:ext cx="243541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a:t>©UNICEF/</a:t>
            </a:r>
            <a:r>
              <a:rPr lang="en-US" sz="1100">
                <a:ea typeface="+mn-lt"/>
                <a:cs typeface="+mn-lt"/>
              </a:rPr>
              <a:t>Uruguay</a:t>
            </a:r>
            <a:endParaRPr lang="en-US" sz="1100">
              <a:cs typeface="Arial"/>
            </a:endParaRPr>
          </a:p>
        </p:txBody>
      </p:sp>
    </p:spTree>
    <p:extLst>
      <p:ext uri="{BB962C8B-B14F-4D97-AF65-F5344CB8AC3E}">
        <p14:creationId xmlns:p14="http://schemas.microsoft.com/office/powerpoint/2010/main" val="2264715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DD017-A0B5-7CF5-4F34-7D25EB1E330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DF158C7-DAD5-76E5-9E97-0BBA163E0480}"/>
              </a:ext>
            </a:extLst>
          </p:cNvPr>
          <p:cNvSpPr>
            <a:spLocks noGrp="1"/>
          </p:cNvSpPr>
          <p:nvPr>
            <p:ph type="body" sz="quarter" idx="15"/>
          </p:nvPr>
        </p:nvSpPr>
        <p:spPr>
          <a:xfrm>
            <a:off x="368386" y="5754216"/>
            <a:ext cx="5105743" cy="1001352"/>
          </a:xfrm>
        </p:spPr>
        <p:txBody>
          <a:bodyPr vert="horz" lIns="91440" tIns="45720" rIns="91440" bIns="45720" rtlCol="0" anchor="t">
            <a:normAutofit/>
          </a:bodyPr>
          <a:lstStyle/>
          <a:p>
            <a:r>
              <a:rPr lang="en-US">
                <a:ea typeface="+mn-lt"/>
                <a:cs typeface="+mn-lt"/>
              </a:rPr>
              <a:t>Unstoppable Ghazala, </a:t>
            </a:r>
            <a:br>
              <a:rPr lang="en-US">
                <a:ea typeface="+mn-lt"/>
                <a:cs typeface="+mn-lt"/>
              </a:rPr>
            </a:br>
            <a:r>
              <a:rPr lang="en-US">
                <a:ea typeface="+mn-lt"/>
                <a:cs typeface="+mn-lt"/>
              </a:rPr>
              <a:t>Age 13, Jordan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3A2C47F8-E738-AD10-8987-386D5F70A848}"/>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3A2C47F8-E738-AD10-8987-386D5F70A848}"/>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2548BEF9-5444-A4E2-61F3-0E6FCFA15935}"/>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2548BEF9-5444-A4E2-61F3-0E6FCFA15935}"/>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9ABF071C-9448-FE0B-CC23-C6687A63193E}"/>
              </a:ext>
            </a:extLst>
          </p:cNvPr>
          <p:cNvSpPr>
            <a:spLocks noGrp="1"/>
          </p:cNvSpPr>
          <p:nvPr>
            <p:ph type="body" sz="quarter" idx="14"/>
          </p:nvPr>
        </p:nvSpPr>
        <p:spPr>
          <a:xfrm>
            <a:off x="368142" y="530517"/>
            <a:ext cx="4743021" cy="5208515"/>
          </a:xfrm>
        </p:spPr>
        <p:txBody>
          <a:bodyPr vert="horz" lIns="91440" tIns="45720" rIns="91440" bIns="45720" rtlCol="0" anchor="t">
            <a:noAutofit/>
          </a:bodyPr>
          <a:lstStyle/>
          <a:p>
            <a:r>
              <a:rPr lang="en-GB" sz="2800">
                <a:latin typeface="Aleo"/>
              </a:rPr>
              <a:t>“My mum always </a:t>
            </a:r>
            <a:br>
              <a:rPr lang="en-GB" sz="2800">
                <a:latin typeface="Aleo"/>
              </a:rPr>
            </a:br>
            <a:r>
              <a:rPr lang="en-GB" sz="2800">
                <a:latin typeface="Aleo"/>
              </a:rPr>
              <a:t>wanted to finish her </a:t>
            </a:r>
            <a:br>
              <a:rPr lang="en-GB" sz="2800">
                <a:latin typeface="Aleo"/>
              </a:rPr>
            </a:br>
            <a:r>
              <a:rPr lang="en-GB" sz="2800">
                <a:latin typeface="Aleo"/>
              </a:rPr>
              <a:t>education before </a:t>
            </a:r>
            <a:br>
              <a:rPr lang="en-GB" sz="2800">
                <a:latin typeface="Aleo"/>
              </a:rPr>
            </a:br>
            <a:r>
              <a:rPr lang="en-GB" sz="2800">
                <a:latin typeface="Aleo"/>
              </a:rPr>
              <a:t>getting married, but she</a:t>
            </a:r>
            <a:br>
              <a:rPr lang="en-GB" sz="2800">
                <a:latin typeface="Aleo"/>
              </a:rPr>
            </a:br>
            <a:r>
              <a:rPr lang="en-GB" sz="2800">
                <a:latin typeface="Aleo"/>
              </a:rPr>
              <a:t>didn’t get the chance. </a:t>
            </a:r>
            <a:br>
              <a:rPr lang="en-GB" sz="2800">
                <a:latin typeface="Aleo"/>
              </a:rPr>
            </a:br>
            <a:r>
              <a:rPr lang="en-GB" sz="2800">
                <a:latin typeface="Aleo"/>
              </a:rPr>
              <a:t>I want to change that. </a:t>
            </a:r>
            <a:endParaRPr lang="en-US" sz="2800"/>
          </a:p>
          <a:p>
            <a:r>
              <a:rPr lang="en-GB" sz="2800">
                <a:latin typeface="Aleo"/>
              </a:rPr>
              <a:t>“I hope one day I can </a:t>
            </a:r>
            <a:br>
              <a:rPr lang="en-GB" sz="2800">
                <a:latin typeface="Aleo"/>
              </a:rPr>
            </a:br>
            <a:r>
              <a:rPr lang="en-GB" sz="2800">
                <a:latin typeface="Aleo"/>
              </a:rPr>
              <a:t>go back to school and </a:t>
            </a:r>
            <a:br>
              <a:rPr lang="en-GB" sz="2800">
                <a:latin typeface="Aleo"/>
              </a:rPr>
            </a:br>
            <a:r>
              <a:rPr lang="en-GB" sz="2800">
                <a:latin typeface="Aleo"/>
              </a:rPr>
              <a:t>continue learning. </a:t>
            </a:r>
            <a:br>
              <a:rPr lang="en-GB" sz="2800">
                <a:latin typeface="Aleo"/>
              </a:rPr>
            </a:br>
            <a:r>
              <a:rPr lang="en-GB" sz="2800">
                <a:latin typeface="Aleo"/>
              </a:rPr>
              <a:t>Makani is helping me </a:t>
            </a:r>
            <a:br>
              <a:rPr lang="en-GB" sz="2800">
                <a:latin typeface="Aleo"/>
              </a:rPr>
            </a:br>
            <a:r>
              <a:rPr lang="en-GB" sz="2800">
                <a:latin typeface="Aleo"/>
              </a:rPr>
              <a:t>get there.” </a:t>
            </a:r>
            <a:endParaRPr lang="en-US" sz="2800"/>
          </a:p>
        </p:txBody>
      </p:sp>
      <p:pic>
        <p:nvPicPr>
          <p:cNvPr id="5" name="Picture 4" descr="A person and a child drawing on paper&#10;&#10;AI-generated content may be incorrect.">
            <a:extLst>
              <a:ext uri="{FF2B5EF4-FFF2-40B4-BE49-F238E27FC236}">
                <a16:creationId xmlns:a16="http://schemas.microsoft.com/office/drawing/2014/main" id="{940B567A-090A-7542-F11F-87DBF8F9A329}"/>
              </a:ext>
            </a:extLst>
          </p:cNvPr>
          <p:cNvPicPr>
            <a:picLocks noChangeAspect="1"/>
          </p:cNvPicPr>
          <p:nvPr/>
        </p:nvPicPr>
        <p:blipFill>
          <a:blip r:embed="rId7"/>
          <a:srcRect l="11172" r="15568"/>
          <a:stretch>
            <a:fillRect/>
          </a:stretch>
        </p:blipFill>
        <p:spPr>
          <a:xfrm>
            <a:off x="4648200" y="-4762"/>
            <a:ext cx="7543808" cy="6867525"/>
          </a:xfrm>
          <a:prstGeom prst="rect">
            <a:avLst/>
          </a:prstGeom>
        </p:spPr>
      </p:pic>
      <p:sp>
        <p:nvSpPr>
          <p:cNvPr id="7" name="TextBox 7">
            <a:extLst>
              <a:ext uri="{FF2B5EF4-FFF2-40B4-BE49-F238E27FC236}">
                <a16:creationId xmlns:a16="http://schemas.microsoft.com/office/drawing/2014/main" id="{5AB89B07-D7E8-5A44-101B-31E04878771D}"/>
              </a:ext>
            </a:extLst>
          </p:cNvPr>
          <p:cNvSpPr txBox="1"/>
          <p:nvPr/>
        </p:nvSpPr>
        <p:spPr>
          <a:xfrm>
            <a:off x="9756587" y="6596530"/>
            <a:ext cx="243541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a:t>©UNICEF/</a:t>
            </a:r>
            <a:r>
              <a:rPr lang="en-US" sz="1100">
                <a:ea typeface="+mn-lt"/>
                <a:cs typeface="+mn-lt"/>
              </a:rPr>
              <a:t>El-</a:t>
            </a:r>
            <a:r>
              <a:rPr lang="en-US" sz="1100" err="1">
                <a:ea typeface="+mn-lt"/>
                <a:cs typeface="+mn-lt"/>
              </a:rPr>
              <a:t>Noaimi</a:t>
            </a:r>
            <a:endParaRPr lang="en-US" sz="1100" err="1">
              <a:cs typeface="Arial"/>
            </a:endParaRPr>
          </a:p>
        </p:txBody>
      </p:sp>
    </p:spTree>
    <p:extLst>
      <p:ext uri="{BB962C8B-B14F-4D97-AF65-F5344CB8AC3E}">
        <p14:creationId xmlns:p14="http://schemas.microsoft.com/office/powerpoint/2010/main" val="24502833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520BD0-B7E8-56EB-FB70-CD6D5FBC62A4}"/>
              </a:ext>
            </a:extLst>
          </p:cNvPr>
          <p:cNvSpPr txBox="1">
            <a:spLocks/>
          </p:cNvSpPr>
          <p:nvPr/>
        </p:nvSpPr>
        <p:spPr>
          <a:xfrm>
            <a:off x="325438" y="485775"/>
            <a:ext cx="8008937"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latin typeface="Arial"/>
                <a:cs typeface="Arial"/>
              </a:rPr>
              <a:t>Part 3</a:t>
            </a:r>
            <a:br>
              <a:rPr lang="en-US">
                <a:latin typeface="Arial"/>
                <a:cs typeface="Arial"/>
              </a:rPr>
            </a:br>
            <a:r>
              <a:rPr lang="en-US">
                <a:latin typeface="Arial Black"/>
                <a:cs typeface="Arial"/>
              </a:rPr>
              <a:t>Barriers and </a:t>
            </a:r>
            <a:br>
              <a:rPr lang="en-US">
                <a:latin typeface="Arial Black"/>
                <a:cs typeface="Arial"/>
              </a:rPr>
            </a:br>
            <a:r>
              <a:rPr lang="en-US">
                <a:latin typeface="Arial Black"/>
                <a:cs typeface="Arial"/>
              </a:rPr>
              <a:t>systems </a:t>
            </a:r>
            <a:br>
              <a:rPr lang="en-US">
                <a:latin typeface="Arial Black"/>
                <a:cs typeface="Arial"/>
              </a:rPr>
            </a:br>
            <a:r>
              <a:rPr lang="en-US">
                <a:latin typeface="Arial Black"/>
                <a:cs typeface="Arial"/>
              </a:rPr>
              <a:t>mapping</a:t>
            </a:r>
            <a:endParaRPr lang="en-US">
              <a:cs typeface="Arial"/>
            </a:endParaRPr>
          </a:p>
        </p:txBody>
      </p:sp>
      <p:pic>
        <p:nvPicPr>
          <p:cNvPr id="10" name="Picture 9" descr="A clipboard with a white sheet of paper and a pencil&#10;&#10;AI-generated content may be incorrect.">
            <a:extLst>
              <a:ext uri="{FF2B5EF4-FFF2-40B4-BE49-F238E27FC236}">
                <a16:creationId xmlns:a16="http://schemas.microsoft.com/office/drawing/2014/main" id="{D329C150-FF7B-DA86-857C-DD659F941091}"/>
              </a:ext>
            </a:extLst>
          </p:cNvPr>
          <p:cNvPicPr>
            <a:picLocks noChangeAspect="1"/>
          </p:cNvPicPr>
          <p:nvPr/>
        </p:nvPicPr>
        <p:blipFill>
          <a:blip r:embed="rId3"/>
          <a:srcRect l="13829" t="5205" r="13313" b="40240"/>
          <a:stretch>
            <a:fillRect/>
          </a:stretch>
        </p:blipFill>
        <p:spPr>
          <a:xfrm>
            <a:off x="3044586" y="233407"/>
            <a:ext cx="8546740" cy="6624598"/>
          </a:xfrm>
          <a:prstGeom prst="rect">
            <a:avLst/>
          </a:prstGeom>
        </p:spPr>
      </p:pic>
    </p:spTree>
    <p:extLst>
      <p:ext uri="{BB962C8B-B14F-4D97-AF65-F5344CB8AC3E}">
        <p14:creationId xmlns:p14="http://schemas.microsoft.com/office/powerpoint/2010/main" val="3034453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EB758-C751-16D9-CF0E-5B5F02D45BC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5C2D5B5-830F-52CF-7CC8-E575CB306245}"/>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4</a:t>
            </a:r>
            <a:r>
              <a:rPr lang="en-US" sz="3200">
                <a:latin typeface="Arial"/>
                <a:ea typeface="Arial"/>
                <a:cs typeface="Arial"/>
              </a:rPr>
              <a:t>​</a:t>
            </a:r>
            <a:br>
              <a:rPr lang="en-US" sz="3200">
                <a:latin typeface="Arial"/>
                <a:ea typeface="Arial"/>
                <a:cs typeface="Arial"/>
              </a:rPr>
            </a:br>
            <a:r>
              <a:rPr lang="en-US" sz="3200" baseline="0">
                <a:solidFill>
                  <a:srgbClr val="00AEEF"/>
                </a:solidFill>
                <a:latin typeface="Arial Black"/>
              </a:rPr>
              <a:t>Reflect, respond, raise your voice</a:t>
            </a:r>
            <a:r>
              <a:rPr lang="en-US" sz="3200">
                <a:latin typeface="Arial Black"/>
                <a:ea typeface="Arial Black"/>
                <a:cs typeface="Arial Black"/>
              </a:rPr>
              <a:t>​</a:t>
            </a:r>
            <a:endParaRPr lang="en-US"/>
          </a:p>
        </p:txBody>
      </p:sp>
      <p:sp>
        <p:nvSpPr>
          <p:cNvPr id="9" name="Text Placeholder 4">
            <a:extLst>
              <a:ext uri="{FF2B5EF4-FFF2-40B4-BE49-F238E27FC236}">
                <a16:creationId xmlns:a16="http://schemas.microsoft.com/office/drawing/2014/main" id="{8660C11A-C8AB-5661-97FF-02CE5D394012}"/>
              </a:ext>
            </a:extLst>
          </p:cNvPr>
          <p:cNvSpPr txBox="1">
            <a:spLocks/>
          </p:cNvSpPr>
          <p:nvPr/>
        </p:nvSpPr>
        <p:spPr>
          <a:xfrm>
            <a:off x="323850" y="1859273"/>
            <a:ext cx="10111922" cy="4812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600"/>
              </a:spcAft>
            </a:pPr>
            <a:r>
              <a:rPr lang="en-US" sz="2800">
                <a:solidFill>
                  <a:srgbClr val="000000"/>
                </a:solidFill>
                <a:ea typeface="+mn-lt"/>
                <a:cs typeface="+mn-lt"/>
              </a:rPr>
              <a:t>Key questions:</a:t>
            </a:r>
            <a:r>
              <a:rPr lang="en-US" sz="2800" b="0">
                <a:solidFill>
                  <a:srgbClr val="000000"/>
                </a:solidFill>
                <a:ea typeface="+mn-lt"/>
                <a:cs typeface="+mn-lt"/>
              </a:rPr>
              <a:t> </a:t>
            </a:r>
            <a:r>
              <a:rPr lang="en-US" sz="2800" b="0">
                <a:solidFill>
                  <a:srgbClr val="000000"/>
                </a:solidFill>
                <a:latin typeface="Arial"/>
                <a:ea typeface="+mn-lt"/>
                <a:cs typeface="+mn-lt"/>
              </a:rPr>
              <a:t>If you were advising a government, </a:t>
            </a:r>
            <a:br>
              <a:rPr lang="en-US" sz="2800" b="0">
                <a:solidFill>
                  <a:srgbClr val="000000"/>
                </a:solidFill>
                <a:latin typeface="Arial"/>
                <a:ea typeface="+mn-lt"/>
                <a:cs typeface="+mn-lt"/>
              </a:rPr>
            </a:br>
            <a:r>
              <a:rPr lang="en-US" sz="2800" b="0">
                <a:solidFill>
                  <a:srgbClr val="000000"/>
                </a:solidFill>
                <a:latin typeface="Arial"/>
                <a:ea typeface="+mn-lt"/>
                <a:cs typeface="+mn-lt"/>
              </a:rPr>
              <a:t>what is the one change – to a law, a policy or a system – </a:t>
            </a:r>
            <a:br>
              <a:rPr lang="en-US" sz="2800" b="0">
                <a:solidFill>
                  <a:srgbClr val="000000"/>
                </a:solidFill>
                <a:latin typeface="Arial"/>
                <a:ea typeface="+mn-lt"/>
                <a:cs typeface="+mn-lt"/>
              </a:rPr>
            </a:br>
            <a:r>
              <a:rPr lang="en-US" sz="2800" b="0">
                <a:solidFill>
                  <a:srgbClr val="000000"/>
                </a:solidFill>
                <a:latin typeface="Arial"/>
                <a:ea typeface="+mn-lt"/>
                <a:cs typeface="+mn-lt"/>
              </a:rPr>
              <a:t>that would remove the most barriers at once that prevent </a:t>
            </a:r>
            <a:br>
              <a:rPr lang="en-US" sz="2800" b="0">
                <a:solidFill>
                  <a:srgbClr val="000000"/>
                </a:solidFill>
                <a:latin typeface="Arial"/>
                <a:ea typeface="+mn-lt"/>
                <a:cs typeface="+mn-lt"/>
              </a:rPr>
            </a:br>
            <a:r>
              <a:rPr lang="en-US" sz="2800" b="0">
                <a:solidFill>
                  <a:srgbClr val="000000"/>
                </a:solidFill>
                <a:latin typeface="Arial"/>
                <a:ea typeface="+mn-lt"/>
                <a:cs typeface="+mn-lt"/>
              </a:rPr>
              <a:t>children from accessing learning spaces?  </a:t>
            </a:r>
            <a:endParaRPr lang="en-US" sz="2800" b="0">
              <a:latin typeface="Arial"/>
              <a:cs typeface="Arial"/>
            </a:endParaRPr>
          </a:p>
          <a:p>
            <a:pPr>
              <a:lnSpc>
                <a:spcPct val="100000"/>
              </a:lnSpc>
              <a:spcAft>
                <a:spcPts val="1600"/>
              </a:spcAft>
            </a:pPr>
            <a:r>
              <a:rPr lang="en-US" sz="2800">
                <a:solidFill>
                  <a:srgbClr val="000000"/>
                </a:solidFill>
                <a:ea typeface="+mn-lt"/>
                <a:cs typeface="+mn-lt"/>
              </a:rPr>
              <a:t>Reflect, respond, raise your voice as usual</a:t>
            </a:r>
            <a:endParaRPr lang="en-US" sz="2800" b="0">
              <a:solidFill>
                <a:srgbClr val="FFFFFF"/>
              </a:solidFill>
              <a:ea typeface="+mn-lt"/>
              <a:cs typeface="+mn-lt"/>
            </a:endParaRPr>
          </a:p>
        </p:txBody>
      </p:sp>
    </p:spTree>
    <p:extLst>
      <p:ext uri="{BB962C8B-B14F-4D97-AF65-F5344CB8AC3E}">
        <p14:creationId xmlns:p14="http://schemas.microsoft.com/office/powerpoint/2010/main" val="312587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C70F-F704-2930-01EC-FCAE43E004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7C5C7-D5FC-ECB7-3C50-B8CBFEF0EBAF}"/>
              </a:ext>
            </a:extLst>
          </p:cNvPr>
          <p:cNvSpPr>
            <a:spLocks noGrp="1"/>
          </p:cNvSpPr>
          <p:nvPr>
            <p:ph type="title"/>
          </p:nvPr>
        </p:nvSpPr>
        <p:spPr>
          <a:xfrm>
            <a:off x="315913" y="457200"/>
            <a:ext cx="11066462" cy="1020171"/>
          </a:xfrm>
        </p:spPr>
        <p:txBody>
          <a:bodyPr vert="horz" lIns="91440" tIns="45720" rIns="91440" bIns="45720" rtlCol="0" anchor="t">
            <a:normAutofit/>
          </a:bodyPr>
          <a:lstStyle/>
          <a:p>
            <a:br>
              <a:rPr lang="en-US" dirty="0">
                <a:latin typeface="Arial"/>
                <a:cs typeface="Arial"/>
              </a:rPr>
            </a:br>
            <a:r>
              <a:rPr lang="en-US" dirty="0">
                <a:latin typeface="Arial Black"/>
                <a:cs typeface="Arial"/>
              </a:rPr>
              <a:t>Rights in action </a:t>
            </a:r>
            <a:r>
              <a:rPr lang="en-US" dirty="0">
                <a:latin typeface="Arial"/>
                <a:cs typeface="Arial"/>
              </a:rPr>
              <a:t>continued</a:t>
            </a:r>
            <a:endParaRPr lang="en-US" dirty="0">
              <a:solidFill>
                <a:srgbClr val="000000"/>
              </a:solidFill>
              <a:latin typeface="Arial Black"/>
              <a:cs typeface="Arial"/>
            </a:endParaRPr>
          </a:p>
        </p:txBody>
      </p:sp>
      <p:sp>
        <p:nvSpPr>
          <p:cNvPr id="5" name="Oval 29">
            <a:extLst>
              <a:ext uri="{FF2B5EF4-FFF2-40B4-BE49-F238E27FC236}">
                <a16:creationId xmlns:a16="http://schemas.microsoft.com/office/drawing/2014/main" id="{F050D00A-13B7-0D7E-2B64-321BB4FB5014}"/>
              </a:ext>
            </a:extLst>
          </p:cNvPr>
          <p:cNvSpPr/>
          <p:nvPr/>
        </p:nvSpPr>
        <p:spPr>
          <a:xfrm>
            <a:off x="445011" y="2001668"/>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9">
            <a:extLst>
              <a:ext uri="{FF2B5EF4-FFF2-40B4-BE49-F238E27FC236}">
                <a16:creationId xmlns:a16="http://schemas.microsoft.com/office/drawing/2014/main" id="{4C843D25-43C0-6C92-57B2-3A9F4343246A}"/>
              </a:ext>
            </a:extLst>
          </p:cNvPr>
          <p:cNvSpPr/>
          <p:nvPr/>
        </p:nvSpPr>
        <p:spPr>
          <a:xfrm>
            <a:off x="3403506" y="2001667"/>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29">
            <a:extLst>
              <a:ext uri="{FF2B5EF4-FFF2-40B4-BE49-F238E27FC236}">
                <a16:creationId xmlns:a16="http://schemas.microsoft.com/office/drawing/2014/main" id="{8C8FFB9C-1472-BD81-9042-B0230CF1CA75}"/>
              </a:ext>
            </a:extLst>
          </p:cNvPr>
          <p:cNvSpPr/>
          <p:nvPr/>
        </p:nvSpPr>
        <p:spPr>
          <a:xfrm>
            <a:off x="6362001" y="2001667"/>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29">
            <a:extLst>
              <a:ext uri="{FF2B5EF4-FFF2-40B4-BE49-F238E27FC236}">
                <a16:creationId xmlns:a16="http://schemas.microsoft.com/office/drawing/2014/main" id="{FF8D94BE-B6C8-0958-C4BF-6C900DBEFA01}"/>
              </a:ext>
            </a:extLst>
          </p:cNvPr>
          <p:cNvSpPr/>
          <p:nvPr/>
        </p:nvSpPr>
        <p:spPr>
          <a:xfrm>
            <a:off x="9320496" y="1979896"/>
            <a:ext cx="2280862" cy="3629535"/>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9">
            <a:extLst>
              <a:ext uri="{FF2B5EF4-FFF2-40B4-BE49-F238E27FC236}">
                <a16:creationId xmlns:a16="http://schemas.microsoft.com/office/drawing/2014/main" id="{FE47EB7A-1C61-D44D-678C-40A46876B3B1}"/>
              </a:ext>
            </a:extLst>
          </p:cNvPr>
          <p:cNvSpPr txBox="1"/>
          <p:nvPr/>
        </p:nvSpPr>
        <p:spPr>
          <a:xfrm>
            <a:off x="3730608" y="2374765"/>
            <a:ext cx="1711015" cy="2316362"/>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What does it look like when children or young people are enjoying this right?</a:t>
            </a:r>
            <a:endParaRPr lang="en-US" sz="2000" dirty="0">
              <a:solidFill>
                <a:srgbClr val="000000"/>
              </a:solidFill>
              <a:cs typeface="Arial"/>
            </a:endParaRPr>
          </a:p>
        </p:txBody>
      </p:sp>
      <p:sp>
        <p:nvSpPr>
          <p:cNvPr id="15" name="TextBox 10">
            <a:extLst>
              <a:ext uri="{FF2B5EF4-FFF2-40B4-BE49-F238E27FC236}">
                <a16:creationId xmlns:a16="http://schemas.microsoft.com/office/drawing/2014/main" id="{76DDC95E-E676-3FAE-EC08-86967527FF9D}"/>
              </a:ext>
            </a:extLst>
          </p:cNvPr>
          <p:cNvSpPr txBox="1"/>
          <p:nvPr/>
        </p:nvSpPr>
        <p:spPr>
          <a:xfrm>
            <a:off x="6556091" y="2374765"/>
            <a:ext cx="1892682" cy="254859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What are some reasons why you think children and young people might not be enjoying </a:t>
            </a:r>
            <a:br>
              <a:rPr lang="en-US" sz="2000" dirty="0">
                <a:solidFill>
                  <a:srgbClr val="000000"/>
                </a:solidFill>
              </a:rPr>
            </a:br>
            <a:r>
              <a:rPr lang="en-US" sz="2000" dirty="0">
                <a:solidFill>
                  <a:srgbClr val="000000"/>
                </a:solidFill>
              </a:rPr>
              <a:t>this right?</a:t>
            </a:r>
            <a:endParaRPr lang="en-US" sz="2000" dirty="0">
              <a:solidFill>
                <a:srgbClr val="000000"/>
              </a:solidFill>
              <a:cs typeface="Arial"/>
            </a:endParaRPr>
          </a:p>
        </p:txBody>
      </p:sp>
      <p:sp>
        <p:nvSpPr>
          <p:cNvPr id="17" name="TextBox 11">
            <a:extLst>
              <a:ext uri="{FF2B5EF4-FFF2-40B4-BE49-F238E27FC236}">
                <a16:creationId xmlns:a16="http://schemas.microsoft.com/office/drawing/2014/main" id="{97E1965C-A8F3-3E3F-0B78-60CB1D5D6409}"/>
              </a:ext>
            </a:extLst>
          </p:cNvPr>
          <p:cNvSpPr txBox="1"/>
          <p:nvPr/>
        </p:nvSpPr>
        <p:spPr>
          <a:xfrm>
            <a:off x="9541400" y="2517283"/>
            <a:ext cx="1585226" cy="206210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How do learning spaces help children and young people to enjoy this right?</a:t>
            </a:r>
            <a:r>
              <a:rPr lang="en-GB" dirty="0">
                <a:solidFill>
                  <a:schemeClr val="bg1"/>
                </a:solidFill>
              </a:rPr>
              <a:t>​</a:t>
            </a:r>
            <a:r>
              <a:rPr lang="en-US" sz="2000" dirty="0">
                <a:solidFill>
                  <a:schemeClr val="bg1"/>
                </a:solidFill>
              </a:rPr>
              <a:t>.</a:t>
            </a:r>
            <a:endParaRPr lang="en-US" sz="2000" dirty="0">
              <a:solidFill>
                <a:schemeClr val="bg1"/>
              </a:solidFill>
              <a:cs typeface="Arial"/>
            </a:endParaRPr>
          </a:p>
        </p:txBody>
      </p:sp>
      <p:sp>
        <p:nvSpPr>
          <p:cNvPr id="19" name="TextBox 18">
            <a:extLst>
              <a:ext uri="{FF2B5EF4-FFF2-40B4-BE49-F238E27FC236}">
                <a16:creationId xmlns:a16="http://schemas.microsoft.com/office/drawing/2014/main" id="{1E2E022F-46DB-85D8-145A-3C2227D39BC4}"/>
              </a:ext>
            </a:extLst>
          </p:cNvPr>
          <p:cNvSpPr txBox="1"/>
          <p:nvPr/>
        </p:nvSpPr>
        <p:spPr>
          <a:xfrm>
            <a:off x="663455" y="2517283"/>
            <a:ext cx="172223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000" baseline="0">
                <a:solidFill>
                  <a:schemeClr val="bg1"/>
                </a:solidFill>
                <a:latin typeface="Arial"/>
              </a:rPr>
              <a:t>What does </a:t>
            </a:r>
            <a:r>
              <a:rPr sz="2000">
                <a:solidFill>
                  <a:schemeClr val="bg1"/>
                </a:solidFill>
                <a:latin typeface="Arial"/>
                <a:ea typeface="Arial"/>
                <a:cs typeface="Arial"/>
              </a:rPr>
              <a:t>​</a:t>
            </a:r>
            <a:br>
              <a:rPr sz="2000">
                <a:solidFill>
                  <a:schemeClr val="bg1"/>
                </a:solidFill>
                <a:latin typeface="Arial"/>
                <a:ea typeface="Arial"/>
                <a:cs typeface="Arial"/>
              </a:rPr>
            </a:br>
            <a:r>
              <a:rPr lang="en-US" sz="2000" baseline="0">
                <a:solidFill>
                  <a:schemeClr val="bg1"/>
                </a:solidFill>
                <a:latin typeface="Arial"/>
              </a:rPr>
              <a:t>the article say</a:t>
            </a:r>
            <a:r>
              <a:rPr lang="en-US" sz="2000">
                <a:solidFill>
                  <a:schemeClr val="bg1"/>
                </a:solidFill>
                <a:latin typeface="Arial"/>
              </a:rPr>
              <a:t>?</a:t>
            </a:r>
            <a:endParaRPr lang="en-US" sz="2000">
              <a:solidFill>
                <a:schemeClr val="bg1"/>
              </a:solidFill>
              <a:cs typeface="Arial"/>
            </a:endParaRPr>
          </a:p>
        </p:txBody>
      </p:sp>
    </p:spTree>
    <p:extLst>
      <p:ext uri="{BB962C8B-B14F-4D97-AF65-F5344CB8AC3E}">
        <p14:creationId xmlns:p14="http://schemas.microsoft.com/office/powerpoint/2010/main" val="21283292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32C73-DDCB-4461-E7DA-F1EB96321582}"/>
            </a:ext>
          </a:extLst>
        </p:cNvPr>
        <p:cNvGrpSpPr/>
        <p:nvPr/>
      </p:nvGrpSpPr>
      <p:grpSpPr>
        <a:xfrm>
          <a:off x="0" y="0"/>
          <a:ext cx="0" cy="0"/>
          <a:chOff x="0" y="0"/>
          <a:chExt cx="0" cy="0"/>
        </a:xfrm>
      </p:grpSpPr>
      <p:pic>
        <p:nvPicPr>
          <p:cNvPr id="6" name="Picture Placeholder 5" descr="A person and child posing for a picture&#10;&#10;AI-generated content may be incorrect.">
            <a:extLst>
              <a:ext uri="{FF2B5EF4-FFF2-40B4-BE49-F238E27FC236}">
                <a16:creationId xmlns:a16="http://schemas.microsoft.com/office/drawing/2014/main" id="{8FFECA0D-FE76-417C-7CE3-6A44C7083FDF}"/>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38CEC8A6-CBED-C86F-60C1-937C9051E428}"/>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E7C13FF8-430C-ADD8-8A60-C20490896C31}"/>
              </a:ext>
            </a:extLst>
          </p:cNvPr>
          <p:cNvSpPr>
            <a:spLocks noGrp="1"/>
          </p:cNvSpPr>
          <p:nvPr>
            <p:ph type="title"/>
          </p:nvPr>
        </p:nvSpPr>
        <p:spPr>
          <a:xfrm>
            <a:off x="99509" y="2068"/>
            <a:ext cx="3274800" cy="6855011"/>
          </a:xfrm>
        </p:spPr>
        <p:txBody>
          <a:bodyPr/>
          <a:lstStyle/>
          <a:p>
            <a:pPr>
              <a:lnSpc>
                <a:spcPct val="100000"/>
              </a:lnSpc>
              <a:spcBef>
                <a:spcPts val="0"/>
              </a:spcBef>
              <a:spcAft>
                <a:spcPts val="100"/>
              </a:spcAft>
            </a:pPr>
            <a:r>
              <a:rPr lang="en-GB" sz="3200">
                <a:latin typeface="Arial"/>
                <a:cs typeface="Arial"/>
              </a:rPr>
              <a:t>Activity 5 </a:t>
            </a:r>
            <a:br>
              <a:rPr lang="en-GB" sz="3200">
                <a:latin typeface="Arial"/>
                <a:cs typeface="Arial"/>
              </a:rPr>
            </a:br>
            <a:r>
              <a:rPr lang="en-US" sz="3200"/>
              <a:t>Education </a:t>
            </a:r>
            <a:br>
              <a:rPr lang="en-US" sz="3200">
                <a:latin typeface="Arial Black"/>
                <a:cs typeface="Arial"/>
              </a:rPr>
            </a:br>
            <a:r>
              <a:rPr lang="en-US" sz="3200">
                <a:latin typeface="Arial Black"/>
                <a:cs typeface="Arial"/>
              </a:rPr>
              <a:t>for everyone</a:t>
            </a:r>
          </a:p>
        </p:txBody>
      </p:sp>
      <p:sp>
        <p:nvSpPr>
          <p:cNvPr id="2" name="Text Placeholder 14">
            <a:extLst>
              <a:ext uri="{FF2B5EF4-FFF2-40B4-BE49-F238E27FC236}">
                <a16:creationId xmlns:a16="http://schemas.microsoft.com/office/drawing/2014/main" id="{C5A0A3A0-D1C9-C9B4-DA02-6A09476B40C5}"/>
              </a:ext>
            </a:extLst>
          </p:cNvPr>
          <p:cNvSpPr txBox="1">
            <a:spLocks/>
          </p:cNvSpPr>
          <p:nvPr/>
        </p:nvSpPr>
        <p:spPr>
          <a:xfrm>
            <a:off x="10142214" y="6209120"/>
            <a:ext cx="2054595"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err="1">
                <a:solidFill>
                  <a:schemeClr val="tx1"/>
                </a:solidFill>
                <a:latin typeface="Arial"/>
                <a:cs typeface="Arial"/>
              </a:rPr>
              <a:t>Watine</a:t>
            </a:r>
            <a:r>
              <a:rPr lang="en-GB" sz="1100">
                <a:solidFill>
                  <a:schemeClr val="tx1"/>
                </a:solidFill>
                <a:latin typeface="Arial"/>
                <a:cs typeface="Arial"/>
              </a:rPr>
              <a:t> (2) and her mum live in a refugee camp in Chad.</a:t>
            </a:r>
            <a:endParaRPr lang="en-US" sz="1100">
              <a:solidFill>
                <a:schemeClr val="tx1"/>
              </a:solidFill>
              <a:latin typeface="Arial"/>
              <a:cs typeface="Arial"/>
            </a:endParaRPr>
          </a:p>
          <a:p>
            <a:pPr algn="r"/>
            <a:r>
              <a:rPr lang="en-GB" sz="1100">
                <a:solidFill>
                  <a:schemeClr val="tx1"/>
                </a:solidFill>
                <a:latin typeface="Arial"/>
                <a:cs typeface="Arial"/>
              </a:rPr>
              <a:t>© UNICEF/Da</a:t>
            </a:r>
            <a:endParaRPr lang="en-US" sz="1100">
              <a:solidFill>
                <a:schemeClr val="tx1"/>
              </a:solidFill>
              <a:latin typeface="Arial"/>
              <a:cs typeface="Arial"/>
            </a:endParaRPr>
          </a:p>
        </p:txBody>
      </p:sp>
    </p:spTree>
    <p:extLst>
      <p:ext uri="{BB962C8B-B14F-4D97-AF65-F5344CB8AC3E}">
        <p14:creationId xmlns:p14="http://schemas.microsoft.com/office/powerpoint/2010/main" val="7681069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CF0-11C0-FED5-3E15-D9E94FBB1D9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8F602C1-0F95-17FD-A4C0-4B131CFD7FE8}"/>
              </a:ext>
            </a:extLst>
          </p:cNvPr>
          <p:cNvSpPr txBox="1">
            <a:spLocks/>
          </p:cNvSpPr>
          <p:nvPr/>
        </p:nvSpPr>
        <p:spPr>
          <a:xfrm>
            <a:off x="315913" y="457200"/>
            <a:ext cx="3160712" cy="23113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1</a:t>
            </a:r>
            <a:r>
              <a:rPr lang="en-US" sz="3200">
                <a:latin typeface="Arial"/>
                <a:ea typeface="Arial"/>
                <a:cs typeface="Arial"/>
              </a:rPr>
              <a:t>​</a:t>
            </a:r>
            <a:br>
              <a:rPr lang="en-US" sz="3200">
                <a:latin typeface="Arial"/>
                <a:ea typeface="Arial"/>
                <a:cs typeface="Arial"/>
              </a:rPr>
            </a:br>
            <a:r>
              <a:rPr lang="en-US">
                <a:solidFill>
                  <a:srgbClr val="00AEEF"/>
                </a:solidFill>
                <a:latin typeface="Arial Black"/>
              </a:rPr>
              <a:t>What is campaigning and why do we do it?</a:t>
            </a:r>
            <a:endParaRPr lang="en-US"/>
          </a:p>
        </p:txBody>
      </p:sp>
      <p:pic>
        <p:nvPicPr>
          <p:cNvPr id="4" name="Picture 3" descr="A blue and black logo&#10;&#10;AI-generated content may be incorrect.">
            <a:extLst>
              <a:ext uri="{FF2B5EF4-FFF2-40B4-BE49-F238E27FC236}">
                <a16:creationId xmlns:a16="http://schemas.microsoft.com/office/drawing/2014/main" id="{6D316BBF-06E8-1566-08B2-9A869CDADAC0}"/>
              </a:ext>
            </a:extLst>
          </p:cNvPr>
          <p:cNvPicPr>
            <a:picLocks noChangeAspect="1"/>
          </p:cNvPicPr>
          <p:nvPr/>
        </p:nvPicPr>
        <p:blipFill>
          <a:blip r:embed="rId2"/>
          <a:stretch>
            <a:fillRect/>
          </a:stretch>
        </p:blipFill>
        <p:spPr>
          <a:xfrm rot="-900000">
            <a:off x="2925340" y="221976"/>
            <a:ext cx="6788995" cy="7052223"/>
          </a:xfrm>
          <a:prstGeom prst="rect">
            <a:avLst/>
          </a:prstGeom>
        </p:spPr>
      </p:pic>
    </p:spTree>
    <p:extLst>
      <p:ext uri="{BB962C8B-B14F-4D97-AF65-F5344CB8AC3E}">
        <p14:creationId xmlns:p14="http://schemas.microsoft.com/office/powerpoint/2010/main" val="2155541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A417-61AF-336B-2CCA-CAD17CBD1643}"/>
              </a:ext>
            </a:extLst>
          </p:cNvPr>
          <p:cNvSpPr>
            <a:spLocks noGrp="1"/>
          </p:cNvSpPr>
          <p:nvPr>
            <p:ph type="title"/>
          </p:nvPr>
        </p:nvSpPr>
        <p:spPr/>
        <p:txBody>
          <a:bodyPr/>
          <a:lstStyle/>
          <a:p>
            <a:r>
              <a:rPr lang="en-US"/>
              <a:t>Key vocabulary</a:t>
            </a:r>
          </a:p>
        </p:txBody>
      </p:sp>
      <p:sp>
        <p:nvSpPr>
          <p:cNvPr id="5" name="Text Placeholder 5">
            <a:extLst>
              <a:ext uri="{FF2B5EF4-FFF2-40B4-BE49-F238E27FC236}">
                <a16:creationId xmlns:a16="http://schemas.microsoft.com/office/drawing/2014/main" id="{80EB0528-4C8A-527E-A04D-D0E9059C488C}"/>
              </a:ext>
            </a:extLst>
          </p:cNvPr>
          <p:cNvSpPr>
            <a:spLocks noGrp="1"/>
          </p:cNvSpPr>
          <p:nvPr/>
        </p:nvSpPr>
        <p:spPr>
          <a:xfrm>
            <a:off x="838200" y="1718681"/>
            <a:ext cx="10258425" cy="485356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500" b="1">
                <a:ea typeface="+mn-lt"/>
                <a:cs typeface="+mn-lt"/>
              </a:rPr>
              <a:t>Campaign: </a:t>
            </a:r>
            <a:r>
              <a:rPr lang="en-US" sz="2500">
                <a:ea typeface="+mn-lt"/>
                <a:cs typeface="+mn-lt"/>
              </a:rPr>
              <a:t>a planned set of actions to create change on an issue. </a:t>
            </a:r>
            <a:endParaRPr lang="en-US"/>
          </a:p>
          <a:p>
            <a:pPr>
              <a:lnSpc>
                <a:spcPct val="100000"/>
              </a:lnSpc>
            </a:pPr>
            <a:r>
              <a:rPr lang="en-US" sz="2500" b="1">
                <a:ea typeface="+mn-lt"/>
                <a:cs typeface="+mn-lt"/>
              </a:rPr>
              <a:t>Duty bearer:</a:t>
            </a:r>
            <a:r>
              <a:rPr lang="en-US" sz="2500">
                <a:ea typeface="+mn-lt"/>
                <a:cs typeface="+mn-lt"/>
              </a:rPr>
              <a:t> a person or organisation with the responsibility to protect children's rights. This could be a government, a school, a caregiver or an international body. </a:t>
            </a:r>
            <a:endParaRPr lang="en-US" sz="2500">
              <a:cs typeface="Arial"/>
            </a:endParaRPr>
          </a:p>
          <a:p>
            <a:pPr>
              <a:lnSpc>
                <a:spcPct val="100000"/>
              </a:lnSpc>
            </a:pPr>
            <a:r>
              <a:rPr lang="en-US" sz="2500" b="1">
                <a:ea typeface="+mn-lt"/>
                <a:cs typeface="+mn-lt"/>
              </a:rPr>
              <a:t>Rights holder: </a:t>
            </a:r>
            <a:r>
              <a:rPr lang="en-US" sz="2500">
                <a:ea typeface="+mn-lt"/>
                <a:cs typeface="+mn-lt"/>
              </a:rPr>
              <a:t>a person who has rights. Every child (and adult too)! </a:t>
            </a:r>
          </a:p>
          <a:p>
            <a:pPr>
              <a:lnSpc>
                <a:spcPct val="100000"/>
              </a:lnSpc>
            </a:pPr>
            <a:r>
              <a:rPr lang="en-US" sz="2500" b="1">
                <a:ea typeface="+mn-lt"/>
                <a:cs typeface="+mn-lt"/>
              </a:rPr>
              <a:t>Advocate (noun): </a:t>
            </a:r>
            <a:r>
              <a:rPr lang="en-US" sz="2500">
                <a:ea typeface="+mn-lt"/>
                <a:cs typeface="+mn-lt"/>
              </a:rPr>
              <a:t>someone who speaks up to protect rights. </a:t>
            </a:r>
            <a:endParaRPr lang="en-US" sz="2500">
              <a:cs typeface="Arial"/>
            </a:endParaRPr>
          </a:p>
          <a:p>
            <a:pPr>
              <a:lnSpc>
                <a:spcPct val="100000"/>
              </a:lnSpc>
            </a:pPr>
            <a:r>
              <a:rPr lang="en-US" sz="2500" b="1">
                <a:ea typeface="+mn-lt"/>
                <a:cs typeface="+mn-lt"/>
              </a:rPr>
              <a:t>Policy:</a:t>
            </a:r>
            <a:r>
              <a:rPr lang="en-US" sz="2500">
                <a:ea typeface="+mn-lt"/>
                <a:cs typeface="+mn-lt"/>
              </a:rPr>
              <a:t> rules, laws and guidelines made by governments. Organisations – and schools – have their own policies too. </a:t>
            </a:r>
            <a:br>
              <a:rPr lang="en-US" sz="2500">
                <a:ea typeface="+mn-lt"/>
                <a:cs typeface="+mn-lt"/>
              </a:rPr>
            </a:br>
            <a:r>
              <a:rPr lang="en-US" sz="2500">
                <a:ea typeface="+mn-lt"/>
                <a:cs typeface="+mn-lt"/>
              </a:rPr>
              <a:t>We can ask for policies to be changed so children can better </a:t>
            </a:r>
            <a:br>
              <a:rPr lang="en-US" sz="2500">
                <a:ea typeface="+mn-lt"/>
                <a:cs typeface="+mn-lt"/>
              </a:rPr>
            </a:br>
            <a:r>
              <a:rPr lang="en-US" sz="2500">
                <a:ea typeface="+mn-lt"/>
                <a:cs typeface="+mn-lt"/>
              </a:rPr>
              <a:t>access their rights. </a:t>
            </a:r>
            <a:endParaRPr lang="en-US" sz="2500">
              <a:cs typeface="Arial"/>
            </a:endParaRPr>
          </a:p>
        </p:txBody>
      </p:sp>
    </p:spTree>
    <p:extLst>
      <p:ext uri="{BB962C8B-B14F-4D97-AF65-F5344CB8AC3E}">
        <p14:creationId xmlns:p14="http://schemas.microsoft.com/office/powerpoint/2010/main" val="2431693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6A84A-8C47-C44D-D049-B3E683DDDC7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6651B55-89E5-5627-C7CC-B89B022A4AFD}"/>
              </a:ext>
            </a:extLst>
          </p:cNvPr>
          <p:cNvSpPr txBox="1">
            <a:spLocks/>
          </p:cNvSpPr>
          <p:nvPr/>
        </p:nvSpPr>
        <p:spPr>
          <a:xfrm>
            <a:off x="382588" y="457200"/>
            <a:ext cx="11809412" cy="10921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2</a:t>
            </a:r>
            <a:r>
              <a:rPr lang="en-US" sz="3200">
                <a:latin typeface="Arial"/>
                <a:ea typeface="Arial"/>
                <a:cs typeface="Arial"/>
              </a:rPr>
              <a:t>​</a:t>
            </a:r>
            <a:br>
              <a:rPr lang="en-US" sz="3200">
                <a:latin typeface="Arial"/>
                <a:ea typeface="Arial"/>
                <a:cs typeface="Arial"/>
              </a:rPr>
            </a:br>
            <a:r>
              <a:rPr lang="en-US">
                <a:ea typeface="+mj-lt"/>
                <a:cs typeface="+mj-lt"/>
              </a:rPr>
              <a:t>Attention, ask, act: three steps to changemaking </a:t>
            </a:r>
            <a:endParaRPr lang="en-US"/>
          </a:p>
        </p:txBody>
      </p:sp>
      <p:sp>
        <p:nvSpPr>
          <p:cNvPr id="6" name="Text Placeholder 5">
            <a:extLst>
              <a:ext uri="{FF2B5EF4-FFF2-40B4-BE49-F238E27FC236}">
                <a16:creationId xmlns:a16="http://schemas.microsoft.com/office/drawing/2014/main" id="{AB53FBC3-4B89-F97F-6E50-B1FA46E8BA6A}"/>
              </a:ext>
            </a:extLst>
          </p:cNvPr>
          <p:cNvSpPr>
            <a:spLocks noGrp="1"/>
          </p:cNvSpPr>
          <p:nvPr>
            <p:ph type="body" sz="quarter" idx="14"/>
          </p:nvPr>
        </p:nvSpPr>
        <p:spPr>
          <a:xfrm>
            <a:off x="1701642" y="2035467"/>
            <a:ext cx="3714321" cy="4341740"/>
          </a:xfrm>
        </p:spPr>
        <p:txBody>
          <a:bodyPr vert="horz" lIns="91440" tIns="45720" rIns="91440" bIns="45720" rtlCol="0" anchor="t">
            <a:normAutofit/>
          </a:bodyPr>
          <a:lstStyle/>
          <a:p>
            <a:r>
              <a:rPr lang="en-GB">
                <a:latin typeface="Arial"/>
                <a:ea typeface="+mn-lt"/>
                <a:cs typeface="+mn-lt"/>
              </a:rPr>
              <a:t>Article 12:</a:t>
            </a:r>
            <a:r>
              <a:rPr lang="en-GB" sz="3200">
                <a:latin typeface="Aleo"/>
                <a:ea typeface="+mn-lt"/>
                <a:cs typeface="+mn-lt"/>
              </a:rPr>
              <a:t> </a:t>
            </a:r>
            <a:endParaRPr lang="en-US" sz="3200">
              <a:latin typeface="Aleo"/>
              <a:cs typeface="Arial" panose="020B0604020202020204"/>
            </a:endParaRPr>
          </a:p>
          <a:p>
            <a:r>
              <a:rPr lang="en-GB" sz="3200">
                <a:latin typeface="Aleo"/>
                <a:ea typeface="+mn-lt"/>
                <a:cs typeface="+mn-lt"/>
              </a:rPr>
              <a:t>Every child has the right to express their views on matters that affect them, and adults must take those views seriously.  </a:t>
            </a:r>
            <a:endParaRPr lang="en-US" sz="3200">
              <a:latin typeface="Aleo"/>
              <a:ea typeface="+mn-lt"/>
              <a:cs typeface="+mn-lt"/>
            </a:endParaRPr>
          </a:p>
        </p:txBody>
      </p:sp>
      <p:pic>
        <p:nvPicPr>
          <p:cNvPr id="7" name="Picture 6" descr="A blue sign with white text and a person holding a child&#10;&#10;AI-generated content may be incorrect.">
            <a:extLst>
              <a:ext uri="{FF2B5EF4-FFF2-40B4-BE49-F238E27FC236}">
                <a16:creationId xmlns:a16="http://schemas.microsoft.com/office/drawing/2014/main" id="{49E95C55-6185-123C-48C9-E92824AA80B0}"/>
              </a:ext>
            </a:extLst>
          </p:cNvPr>
          <p:cNvPicPr>
            <a:picLocks noChangeAspect="1"/>
          </p:cNvPicPr>
          <p:nvPr/>
        </p:nvPicPr>
        <p:blipFill>
          <a:blip r:embed="rId2"/>
          <a:stretch>
            <a:fillRect/>
          </a:stretch>
        </p:blipFill>
        <p:spPr>
          <a:xfrm>
            <a:off x="505802" y="2238516"/>
            <a:ext cx="1102945" cy="1476092"/>
          </a:xfrm>
          <a:prstGeom prst="rect">
            <a:avLst/>
          </a:prstGeom>
        </p:spPr>
      </p:pic>
      <p:pic>
        <p:nvPicPr>
          <p:cNvPr id="8" name="Picture 7" descr="A person holding a megaphone&#10;&#10;AI-generated content may be incorrect.">
            <a:extLst>
              <a:ext uri="{FF2B5EF4-FFF2-40B4-BE49-F238E27FC236}">
                <a16:creationId xmlns:a16="http://schemas.microsoft.com/office/drawing/2014/main" id="{93F6E55A-F5D9-5B27-1DC1-428CE45D7846}"/>
              </a:ext>
            </a:extLst>
          </p:cNvPr>
          <p:cNvPicPr>
            <a:picLocks noChangeAspect="1"/>
          </p:cNvPicPr>
          <p:nvPr/>
        </p:nvPicPr>
        <p:blipFill>
          <a:blip r:embed="rId3"/>
          <a:stretch>
            <a:fillRect/>
          </a:stretch>
        </p:blipFill>
        <p:spPr>
          <a:xfrm>
            <a:off x="6137115" y="2240666"/>
            <a:ext cx="1098869" cy="1471792"/>
          </a:xfrm>
          <a:prstGeom prst="rect">
            <a:avLst/>
          </a:prstGeom>
        </p:spPr>
      </p:pic>
      <p:sp>
        <p:nvSpPr>
          <p:cNvPr id="11" name="Text Placeholder 5">
            <a:extLst>
              <a:ext uri="{FF2B5EF4-FFF2-40B4-BE49-F238E27FC236}">
                <a16:creationId xmlns:a16="http://schemas.microsoft.com/office/drawing/2014/main" id="{DE25D398-4942-B44B-0EF2-2644F201F5F8}"/>
              </a:ext>
            </a:extLst>
          </p:cNvPr>
          <p:cNvSpPr txBox="1">
            <a:spLocks/>
          </p:cNvSpPr>
          <p:nvPr/>
        </p:nvSpPr>
        <p:spPr>
          <a:xfrm>
            <a:off x="7378542" y="2035467"/>
            <a:ext cx="3933396" cy="401789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a:ea typeface="+mn-lt"/>
                <a:cs typeface="+mn-lt"/>
              </a:rPr>
              <a:t>Article 13:</a:t>
            </a:r>
            <a:r>
              <a:rPr lang="en-GB" sz="3200">
                <a:latin typeface="Aleo"/>
                <a:ea typeface="+mn-lt"/>
                <a:cs typeface="+mn-lt"/>
              </a:rPr>
              <a:t> </a:t>
            </a:r>
            <a:endParaRPr lang="en-US" sz="3200">
              <a:latin typeface="Aleo"/>
              <a:cs typeface="Arial" panose="020B0604020202020204"/>
            </a:endParaRPr>
          </a:p>
          <a:p>
            <a:r>
              <a:rPr lang="en-GB" sz="3200">
                <a:latin typeface="Aleo"/>
                <a:ea typeface="+mn-lt"/>
                <a:cs typeface="+mn-lt"/>
              </a:rPr>
              <a:t>Every child has the right to share information and ideas through art, writing, speech or other means.  </a:t>
            </a:r>
            <a:endParaRPr lang="en-US" sz="3200">
              <a:latin typeface="Aleo"/>
              <a:ea typeface="+mn-lt"/>
              <a:cs typeface="+mn-lt"/>
            </a:endParaRPr>
          </a:p>
        </p:txBody>
      </p:sp>
    </p:spTree>
    <p:extLst>
      <p:ext uri="{BB962C8B-B14F-4D97-AF65-F5344CB8AC3E}">
        <p14:creationId xmlns:p14="http://schemas.microsoft.com/office/powerpoint/2010/main" val="23716667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F9801D2-81AD-8A76-7F5F-6400385C0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72190-699C-A1F1-36D1-48999A8860E5}"/>
              </a:ext>
            </a:extLst>
          </p:cNvPr>
          <p:cNvSpPr>
            <a:spLocks noGrp="1"/>
          </p:cNvSpPr>
          <p:nvPr>
            <p:ph type="title"/>
          </p:nvPr>
        </p:nvSpPr>
        <p:spPr/>
        <p:txBody>
          <a:bodyPr>
            <a:normAutofit/>
          </a:bodyPr>
          <a:lstStyle/>
          <a:p>
            <a:r>
              <a:rPr lang="en-US">
                <a:solidFill>
                  <a:schemeClr val="accent1"/>
                </a:solidFill>
              </a:rPr>
              <a:t>Three steps to changemaking</a:t>
            </a:r>
          </a:p>
        </p:txBody>
      </p:sp>
      <p:pic>
        <p:nvPicPr>
          <p:cNvPr id="5" name="Picture 4" descr="A blue circle with black text&#10;&#10;AI-generated content may be incorrect.">
            <a:extLst>
              <a:ext uri="{FF2B5EF4-FFF2-40B4-BE49-F238E27FC236}">
                <a16:creationId xmlns:a16="http://schemas.microsoft.com/office/drawing/2014/main" id="{C7B2F652-1240-5A55-F440-1FE5047DDC62}"/>
              </a:ext>
            </a:extLst>
          </p:cNvPr>
          <p:cNvPicPr>
            <a:picLocks noChangeAspect="1"/>
          </p:cNvPicPr>
          <p:nvPr/>
        </p:nvPicPr>
        <p:blipFill>
          <a:blip r:embed="rId3"/>
          <a:stretch>
            <a:fillRect/>
          </a:stretch>
        </p:blipFill>
        <p:spPr>
          <a:xfrm>
            <a:off x="709613" y="2452688"/>
            <a:ext cx="10325100" cy="2419350"/>
          </a:xfrm>
          <a:prstGeom prst="rect">
            <a:avLst/>
          </a:prstGeom>
        </p:spPr>
      </p:pic>
    </p:spTree>
    <p:extLst>
      <p:ext uri="{BB962C8B-B14F-4D97-AF65-F5344CB8AC3E}">
        <p14:creationId xmlns:p14="http://schemas.microsoft.com/office/powerpoint/2010/main" val="31991423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AC89A-7FBE-112E-8B2E-F7931BC6A60A}"/>
            </a:ext>
          </a:extLst>
        </p:cNvPr>
        <p:cNvGrpSpPr/>
        <p:nvPr/>
      </p:nvGrpSpPr>
      <p:grpSpPr>
        <a:xfrm>
          <a:off x="0" y="0"/>
          <a:ext cx="0" cy="0"/>
          <a:chOff x="0" y="0"/>
          <a:chExt cx="0" cy="0"/>
        </a:xfrm>
      </p:grpSpPr>
      <p:pic>
        <p:nvPicPr>
          <p:cNvPr id="5" name="Picture 4" descr="A blue and black logo&#10;&#10;AI-generated content may be incorrect.">
            <a:extLst>
              <a:ext uri="{FF2B5EF4-FFF2-40B4-BE49-F238E27FC236}">
                <a16:creationId xmlns:a16="http://schemas.microsoft.com/office/drawing/2014/main" id="{EFE46F5A-DA9A-6A30-B7EC-D55AFD2477E9}"/>
              </a:ext>
            </a:extLst>
          </p:cNvPr>
          <p:cNvPicPr>
            <a:picLocks noChangeAspect="1"/>
          </p:cNvPicPr>
          <p:nvPr/>
        </p:nvPicPr>
        <p:blipFill>
          <a:blip r:embed="rId2"/>
          <a:stretch>
            <a:fillRect/>
          </a:stretch>
        </p:blipFill>
        <p:spPr>
          <a:xfrm rot="-900000">
            <a:off x="2925340" y="221976"/>
            <a:ext cx="6788995" cy="7052223"/>
          </a:xfrm>
          <a:prstGeom prst="rect">
            <a:avLst/>
          </a:prstGeom>
        </p:spPr>
      </p:pic>
      <p:sp>
        <p:nvSpPr>
          <p:cNvPr id="10" name="Title 1">
            <a:extLst>
              <a:ext uri="{FF2B5EF4-FFF2-40B4-BE49-F238E27FC236}">
                <a16:creationId xmlns:a16="http://schemas.microsoft.com/office/drawing/2014/main" id="{063F5D18-B04E-992B-B8FB-66ADE86BCEBD}"/>
              </a:ext>
            </a:extLst>
          </p:cNvPr>
          <p:cNvSpPr txBox="1">
            <a:spLocks/>
          </p:cNvSpPr>
          <p:nvPr/>
        </p:nvSpPr>
        <p:spPr>
          <a:xfrm>
            <a:off x="354013" y="447675"/>
            <a:ext cx="7332662" cy="29875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3</a:t>
            </a:r>
            <a:r>
              <a:rPr lang="en-US" sz="3200">
                <a:latin typeface="Arial"/>
                <a:ea typeface="Arial"/>
                <a:cs typeface="Arial"/>
              </a:rPr>
              <a:t>​</a:t>
            </a:r>
            <a:endParaRPr lang="en-US">
              <a:ea typeface="+mj-lt"/>
              <a:cs typeface="+mj-lt"/>
            </a:endParaRPr>
          </a:p>
          <a:p>
            <a:r>
              <a:rPr lang="en-US">
                <a:ea typeface="+mj-lt"/>
                <a:cs typeface="+mj-lt"/>
              </a:rPr>
              <a:t>What does </a:t>
            </a:r>
            <a:br>
              <a:rPr lang="en-US">
                <a:ea typeface="+mj-lt"/>
                <a:cs typeface="+mj-lt"/>
              </a:rPr>
            </a:br>
            <a:r>
              <a:rPr lang="en-US">
                <a:ea typeface="+mj-lt"/>
                <a:cs typeface="+mj-lt"/>
              </a:rPr>
              <a:t>campaigning </a:t>
            </a:r>
            <a:br>
              <a:rPr lang="en-US">
                <a:ea typeface="+mj-lt"/>
                <a:cs typeface="+mj-lt"/>
              </a:rPr>
            </a:br>
            <a:r>
              <a:rPr lang="en-US">
                <a:ea typeface="+mj-lt"/>
                <a:cs typeface="+mj-lt"/>
              </a:rPr>
              <a:t>look like? </a:t>
            </a:r>
            <a:endParaRPr lang="en-US"/>
          </a:p>
        </p:txBody>
      </p:sp>
    </p:spTree>
    <p:extLst>
      <p:ext uri="{BB962C8B-B14F-4D97-AF65-F5344CB8AC3E}">
        <p14:creationId xmlns:p14="http://schemas.microsoft.com/office/powerpoint/2010/main" val="2741334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D5197-A11D-E71B-7578-B0E9241C87D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43B91A0-A719-0FC3-2D20-CB95CA6C4991}"/>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rgbClr val="00AEEF"/>
                </a:solidFill>
                <a:latin typeface="Arial Black"/>
              </a:rPr>
              <a:t>Youth </a:t>
            </a:r>
            <a:br>
              <a:rPr lang="en-US">
                <a:solidFill>
                  <a:srgbClr val="00AEEF"/>
                </a:solidFill>
                <a:latin typeface="Arial Black"/>
              </a:rPr>
            </a:br>
            <a:r>
              <a:rPr lang="en-US">
                <a:solidFill>
                  <a:srgbClr val="00AEEF"/>
                </a:solidFill>
                <a:latin typeface="Arial Black"/>
              </a:rPr>
              <a:t>Advisory </a:t>
            </a:r>
            <a:br>
              <a:rPr lang="en-US">
                <a:solidFill>
                  <a:srgbClr val="00AEEF"/>
                </a:solidFill>
                <a:latin typeface="Arial Black"/>
              </a:rPr>
            </a:br>
            <a:r>
              <a:rPr lang="en-US">
                <a:solidFill>
                  <a:srgbClr val="00AEEF"/>
                </a:solidFill>
                <a:latin typeface="Arial Black"/>
              </a:rPr>
              <a:t>Board</a:t>
            </a:r>
            <a:endParaRPr lang="en-US"/>
          </a:p>
        </p:txBody>
      </p:sp>
      <p:pic>
        <p:nvPicPr>
          <p:cNvPr id="2" name="Picture 1" descr="A group of people holding signs&#10;&#10;AI-generated content may be incorrect.">
            <a:extLst>
              <a:ext uri="{FF2B5EF4-FFF2-40B4-BE49-F238E27FC236}">
                <a16:creationId xmlns:a16="http://schemas.microsoft.com/office/drawing/2014/main" id="{5C4EB058-F0FB-A1EC-AAD3-2C516F440DAF}"/>
              </a:ext>
            </a:extLst>
          </p:cNvPr>
          <p:cNvPicPr>
            <a:picLocks noChangeAspect="1"/>
          </p:cNvPicPr>
          <p:nvPr/>
        </p:nvPicPr>
        <p:blipFill>
          <a:blip r:embed="rId3"/>
          <a:srcRect l="6367" t="-48" b="-48"/>
          <a:stretch>
            <a:fillRect/>
          </a:stretch>
        </p:blipFill>
        <p:spPr>
          <a:xfrm>
            <a:off x="3648075" y="1459"/>
            <a:ext cx="8543928" cy="6855091"/>
          </a:xfrm>
          <a:prstGeom prst="rect">
            <a:avLst/>
          </a:prstGeom>
        </p:spPr>
      </p:pic>
      <p:sp>
        <p:nvSpPr>
          <p:cNvPr id="3" name="TextBox 2">
            <a:extLst>
              <a:ext uri="{FF2B5EF4-FFF2-40B4-BE49-F238E27FC236}">
                <a16:creationId xmlns:a16="http://schemas.microsoft.com/office/drawing/2014/main" id="{15533442-3436-7AEB-DDAE-808E94EE2266}"/>
              </a:ext>
            </a:extLst>
          </p:cNvPr>
          <p:cNvSpPr txBox="1"/>
          <p:nvPr/>
        </p:nvSpPr>
        <p:spPr>
          <a:xfrm>
            <a:off x="381000" y="2333625"/>
            <a:ext cx="30575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Arial"/>
                <a:ea typeface="Segoe UI"/>
                <a:cs typeface="Arial"/>
              </a:rPr>
              <a:t>Left to right, </a:t>
            </a:r>
            <a:r>
              <a:rPr lang="en-US" sz="1800" baseline="0">
                <a:solidFill>
                  <a:schemeClr val="bg1"/>
                </a:solidFill>
                <a:latin typeface="Arial"/>
                <a:ea typeface="Segoe UI"/>
                <a:cs typeface="Arial"/>
              </a:rPr>
              <a:t>back row:</a:t>
            </a:r>
            <a:r>
              <a:rPr lang="en-US">
                <a:solidFill>
                  <a:schemeClr val="bg1"/>
                </a:solidFill>
                <a:latin typeface="Arial"/>
                <a:ea typeface="Segoe UI"/>
                <a:cs typeface="Arial"/>
              </a:rPr>
              <a:t> </a:t>
            </a:r>
            <a:br>
              <a:rPr lang="en-US">
                <a:solidFill>
                  <a:schemeClr val="bg1"/>
                </a:solidFill>
                <a:latin typeface="Arial"/>
                <a:ea typeface="Segoe UI"/>
                <a:cs typeface="Arial"/>
              </a:rPr>
            </a:br>
            <a:r>
              <a:rPr lang="en-US" sz="1800" baseline="0">
                <a:solidFill>
                  <a:schemeClr val="bg1"/>
                </a:solidFill>
                <a:latin typeface="Arial"/>
                <a:ea typeface="Segoe UI"/>
                <a:cs typeface="Arial"/>
              </a:rPr>
              <a:t>Magali, Eddie </a:t>
            </a:r>
            <a:r>
              <a:rPr lang="en-US">
                <a:solidFill>
                  <a:schemeClr val="bg1"/>
                </a:solidFill>
                <a:latin typeface="Arial"/>
                <a:ea typeface="Segoe UI"/>
                <a:cs typeface="Arial"/>
              </a:rPr>
              <a:t>and Michael</a:t>
            </a:r>
            <a:r>
              <a:rPr lang="en-GB" sz="1800" baseline="0">
                <a:solidFill>
                  <a:schemeClr val="bg1"/>
                </a:solidFill>
                <a:latin typeface="Arial"/>
                <a:ea typeface="Segoe UI"/>
                <a:cs typeface="Arial"/>
              </a:rPr>
              <a:t> </a:t>
            </a:r>
            <a:r>
              <a:rPr lang="en-US" sz="1800">
                <a:solidFill>
                  <a:schemeClr val="bg1"/>
                </a:solidFill>
                <a:latin typeface="Arial"/>
                <a:ea typeface="Segoe UI"/>
                <a:cs typeface="Arial"/>
              </a:rPr>
              <a:t>​</a:t>
            </a:r>
            <a:br>
              <a:rPr lang="en-US">
                <a:solidFill>
                  <a:schemeClr val="bg1"/>
                </a:solidFill>
                <a:latin typeface="Arial"/>
                <a:ea typeface="Segoe UI"/>
                <a:cs typeface="Arial"/>
              </a:rPr>
            </a:br>
            <a:r>
              <a:rPr lang="en-US">
                <a:solidFill>
                  <a:schemeClr val="bg1"/>
                </a:solidFill>
                <a:latin typeface="Arial"/>
                <a:ea typeface="Segoe UI"/>
                <a:cs typeface="Arial"/>
              </a:rPr>
              <a:t>Left to right, </a:t>
            </a:r>
            <a:r>
              <a:rPr lang="en-US" sz="1800" baseline="0">
                <a:solidFill>
                  <a:schemeClr val="bg1"/>
                </a:solidFill>
                <a:latin typeface="Arial"/>
                <a:ea typeface="Segoe UI"/>
                <a:cs typeface="Arial"/>
              </a:rPr>
              <a:t>front row: </a:t>
            </a:r>
            <a:br>
              <a:rPr lang="en-US">
                <a:solidFill>
                  <a:schemeClr val="bg1"/>
                </a:solidFill>
                <a:latin typeface="Arial"/>
                <a:ea typeface="Segoe UI"/>
                <a:cs typeface="Arial"/>
              </a:rPr>
            </a:br>
            <a:r>
              <a:rPr lang="en-US">
                <a:solidFill>
                  <a:schemeClr val="bg1"/>
                </a:solidFill>
                <a:latin typeface="Arial"/>
                <a:ea typeface="Segoe UI"/>
                <a:cs typeface="Arial"/>
              </a:rPr>
              <a:t>Isabelle and</a:t>
            </a:r>
            <a:r>
              <a:rPr lang="en-US" sz="1800" baseline="0">
                <a:solidFill>
                  <a:schemeClr val="bg1"/>
                </a:solidFill>
                <a:latin typeface="Arial"/>
                <a:ea typeface="Segoe UI"/>
                <a:cs typeface="Arial"/>
              </a:rPr>
              <a:t> Niamh</a:t>
            </a:r>
            <a:r>
              <a:rPr lang="en-GB" sz="1800" baseline="0">
                <a:solidFill>
                  <a:schemeClr val="bg1"/>
                </a:solidFill>
                <a:latin typeface="Arial"/>
                <a:ea typeface="Segoe UI"/>
                <a:cs typeface="Arial"/>
              </a:rPr>
              <a:t> </a:t>
            </a:r>
            <a:r>
              <a:rPr lang="en-US" sz="1800">
                <a:solidFill>
                  <a:schemeClr val="bg1"/>
                </a:solidFill>
                <a:latin typeface="Arial"/>
                <a:ea typeface="Segoe UI"/>
                <a:cs typeface="Arial"/>
              </a:rPr>
              <a:t>​</a:t>
            </a:r>
            <a:endParaRPr lang="en-US">
              <a:solidFill>
                <a:schemeClr val="bg1"/>
              </a:solidFill>
              <a:cs typeface="Arial"/>
            </a:endParaRPr>
          </a:p>
        </p:txBody>
      </p:sp>
    </p:spTree>
    <p:extLst>
      <p:ext uri="{BB962C8B-B14F-4D97-AF65-F5344CB8AC3E}">
        <p14:creationId xmlns:p14="http://schemas.microsoft.com/office/powerpoint/2010/main" val="2427839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0A62-A523-B7A6-A32C-95E393B6FF2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E711663-2137-5786-E051-79C989BF969B}"/>
              </a:ext>
            </a:extLst>
          </p:cNvPr>
          <p:cNvSpPr txBox="1">
            <a:spLocks/>
          </p:cNvSpPr>
          <p:nvPr/>
        </p:nvSpPr>
        <p:spPr>
          <a:xfrm>
            <a:off x="373063" y="457200"/>
            <a:ext cx="6484937"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rgbClr val="00AEEF"/>
                </a:solidFill>
                <a:latin typeface="Arial Black"/>
              </a:rPr>
              <a:t>Meeting</a:t>
            </a:r>
            <a:br>
              <a:rPr lang="en-US">
                <a:solidFill>
                  <a:srgbClr val="00AEEF"/>
                </a:solidFill>
                <a:latin typeface="Arial Black"/>
              </a:rPr>
            </a:br>
            <a:r>
              <a:rPr lang="en-US">
                <a:solidFill>
                  <a:srgbClr val="00AEEF"/>
                </a:solidFill>
                <a:latin typeface="Arial Black"/>
              </a:rPr>
              <a:t>with MPS</a:t>
            </a:r>
            <a:br>
              <a:rPr lang="en-US">
                <a:solidFill>
                  <a:srgbClr val="00AEEF"/>
                </a:solidFill>
                <a:latin typeface="Arial Black"/>
              </a:rPr>
            </a:br>
            <a:endParaRPr lang="en-US"/>
          </a:p>
        </p:txBody>
      </p:sp>
      <p:pic>
        <p:nvPicPr>
          <p:cNvPr id="6" name="Picture 5" descr="A group of people standing together&#10;&#10;AI-generated content may be incorrect.">
            <a:extLst>
              <a:ext uri="{FF2B5EF4-FFF2-40B4-BE49-F238E27FC236}">
                <a16:creationId xmlns:a16="http://schemas.microsoft.com/office/drawing/2014/main" id="{DF9FAFE0-FC91-2305-57AB-44ABEBB3067F}"/>
              </a:ext>
            </a:extLst>
          </p:cNvPr>
          <p:cNvPicPr>
            <a:picLocks noChangeAspect="1"/>
          </p:cNvPicPr>
          <p:nvPr/>
        </p:nvPicPr>
        <p:blipFill>
          <a:blip r:embed="rId3"/>
          <a:stretch>
            <a:fillRect/>
          </a:stretch>
        </p:blipFill>
        <p:spPr>
          <a:xfrm>
            <a:off x="3062288" y="0"/>
            <a:ext cx="9124950" cy="6858000"/>
          </a:xfrm>
          <a:prstGeom prst="rect">
            <a:avLst/>
          </a:prstGeom>
        </p:spPr>
      </p:pic>
      <p:sp>
        <p:nvSpPr>
          <p:cNvPr id="2" name="TextBox 4">
            <a:extLst>
              <a:ext uri="{FF2B5EF4-FFF2-40B4-BE49-F238E27FC236}">
                <a16:creationId xmlns:a16="http://schemas.microsoft.com/office/drawing/2014/main" id="{7A3DD913-DA5E-2D96-E398-E67CB314F3BA}"/>
              </a:ext>
            </a:extLst>
          </p:cNvPr>
          <p:cNvSpPr txBox="1"/>
          <p:nvPr/>
        </p:nvSpPr>
        <p:spPr>
          <a:xfrm>
            <a:off x="385109" y="2000250"/>
            <a:ext cx="2519643" cy="17543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rial"/>
                <a:ea typeface="Segoe UI"/>
                <a:cs typeface="Arial"/>
              </a:rPr>
              <a:t>Left to right: </a:t>
            </a:r>
            <a:br>
              <a:rPr lang="en-US">
                <a:latin typeface="Arial"/>
                <a:ea typeface="Segoe UI"/>
                <a:cs typeface="Arial"/>
              </a:rPr>
            </a:br>
            <a:r>
              <a:rPr lang="en-US">
                <a:solidFill>
                  <a:schemeClr val="bg1"/>
                </a:solidFill>
                <a:latin typeface="Arial"/>
                <a:ea typeface="Segoe UI"/>
                <a:cs typeface="Arial"/>
              </a:rPr>
              <a:t>Ruby, Finn, </a:t>
            </a:r>
            <a:br>
              <a:rPr lang="en-US">
                <a:latin typeface="Arial"/>
                <a:ea typeface="Segoe UI"/>
                <a:cs typeface="Arial"/>
              </a:rPr>
            </a:br>
            <a:r>
              <a:rPr lang="en-US">
                <a:solidFill>
                  <a:schemeClr val="bg1"/>
                </a:solidFill>
                <a:latin typeface="Arial"/>
                <a:ea typeface="Segoe UI"/>
                <a:cs typeface="Arial"/>
              </a:rPr>
              <a:t>David Johnston MP</a:t>
            </a:r>
            <a:r>
              <a:rPr lang="en-US" sz="1800" baseline="0">
                <a:solidFill>
                  <a:schemeClr val="bg1"/>
                </a:solidFill>
                <a:latin typeface="Arial"/>
                <a:ea typeface="Segoe UI"/>
                <a:cs typeface="Arial"/>
              </a:rPr>
              <a:t>, </a:t>
            </a:r>
            <a:br>
              <a:rPr lang="en-US">
                <a:latin typeface="Arial"/>
                <a:ea typeface="Segoe UI"/>
                <a:cs typeface="Arial"/>
              </a:rPr>
            </a:br>
            <a:r>
              <a:rPr lang="en-US">
                <a:solidFill>
                  <a:schemeClr val="bg1"/>
                </a:solidFill>
                <a:latin typeface="Arial"/>
                <a:ea typeface="Segoe UI"/>
                <a:cs typeface="Arial"/>
              </a:rPr>
              <a:t>Jonathan and</a:t>
            </a:r>
            <a:r>
              <a:rPr lang="en-US" sz="1800" baseline="0">
                <a:solidFill>
                  <a:schemeClr val="bg1"/>
                </a:solidFill>
                <a:latin typeface="Arial"/>
                <a:ea typeface="Segoe UI"/>
                <a:cs typeface="Arial"/>
              </a:rPr>
              <a:t> </a:t>
            </a:r>
            <a:r>
              <a:rPr lang="en-US">
                <a:solidFill>
                  <a:schemeClr val="bg1"/>
                </a:solidFill>
                <a:latin typeface="Arial"/>
                <a:ea typeface="Segoe UI"/>
                <a:cs typeface="Arial"/>
              </a:rPr>
              <a:t>Macey</a:t>
            </a:r>
            <a:r>
              <a:rPr lang="en-GB">
                <a:solidFill>
                  <a:schemeClr val="bg1"/>
                </a:solidFill>
                <a:latin typeface="Arial"/>
                <a:ea typeface="Segoe UI"/>
                <a:cs typeface="Arial"/>
              </a:rPr>
              <a:t> </a:t>
            </a:r>
            <a:endParaRPr lang="en-US">
              <a:solidFill>
                <a:schemeClr val="bg1"/>
              </a:solidFill>
              <a:latin typeface="Arial"/>
              <a:ea typeface="Segoe UI"/>
              <a:cs typeface="Arial"/>
            </a:endParaRPr>
          </a:p>
          <a:p>
            <a:endParaRPr lang="en-US">
              <a:solidFill>
                <a:schemeClr val="bg1"/>
              </a:solidFill>
              <a:latin typeface="Arial"/>
              <a:ea typeface="Segoe UI"/>
              <a:cs typeface="Arial"/>
            </a:endParaRPr>
          </a:p>
          <a:p>
            <a:endParaRPr lang="en-US">
              <a:cs typeface="Arial"/>
            </a:endParaRPr>
          </a:p>
        </p:txBody>
      </p:sp>
    </p:spTree>
    <p:extLst>
      <p:ext uri="{BB962C8B-B14F-4D97-AF65-F5344CB8AC3E}">
        <p14:creationId xmlns:p14="http://schemas.microsoft.com/office/powerpoint/2010/main" val="6164739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C6AF9-CF4E-0F89-3C2B-2FA094A6004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FD5EB547-5BCA-E578-5B33-ABABF565D181}"/>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rgbClr val="00AEEF"/>
                </a:solidFill>
                <a:latin typeface="Arial Black"/>
              </a:rPr>
              <a:t>Youth</a:t>
            </a:r>
            <a:br>
              <a:rPr lang="en-US">
                <a:solidFill>
                  <a:srgbClr val="00AEEF"/>
                </a:solidFill>
                <a:latin typeface="Arial Black"/>
              </a:rPr>
            </a:br>
            <a:r>
              <a:rPr lang="en-US" err="1">
                <a:solidFill>
                  <a:srgbClr val="00AEEF"/>
                </a:solidFill>
                <a:latin typeface="Arial Black"/>
              </a:rPr>
              <a:t>deligates</a:t>
            </a:r>
            <a:r>
              <a:rPr lang="en-US">
                <a:solidFill>
                  <a:srgbClr val="00AEEF"/>
                </a:solidFill>
                <a:latin typeface="Arial Black"/>
              </a:rPr>
              <a:t> </a:t>
            </a:r>
            <a:br>
              <a:rPr lang="en-US">
                <a:solidFill>
                  <a:srgbClr val="00AEEF"/>
                </a:solidFill>
                <a:latin typeface="Arial Black"/>
              </a:rPr>
            </a:br>
            <a:r>
              <a:rPr lang="en-US">
                <a:solidFill>
                  <a:srgbClr val="00AEEF"/>
                </a:solidFill>
                <a:latin typeface="Arial Black"/>
              </a:rPr>
              <a:t>at the UN</a:t>
            </a:r>
            <a:endParaRPr lang="en-US">
              <a:solidFill>
                <a:srgbClr val="000000"/>
              </a:solidFill>
              <a:latin typeface="Arial Black"/>
            </a:endParaRPr>
          </a:p>
        </p:txBody>
      </p:sp>
      <p:sp>
        <p:nvSpPr>
          <p:cNvPr id="5" name="TextBox 4">
            <a:extLst>
              <a:ext uri="{FF2B5EF4-FFF2-40B4-BE49-F238E27FC236}">
                <a16:creationId xmlns:a16="http://schemas.microsoft.com/office/drawing/2014/main" id="{F4662999-D2A2-7ABB-FBC9-C7D472394C6E}"/>
              </a:ext>
            </a:extLst>
          </p:cNvPr>
          <p:cNvSpPr txBox="1"/>
          <p:nvPr/>
        </p:nvSpPr>
        <p:spPr>
          <a:xfrm>
            <a:off x="323850" y="2314575"/>
            <a:ext cx="196215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Arial"/>
                <a:ea typeface="Segoe UI"/>
                <a:cs typeface="Arial"/>
              </a:rPr>
              <a:t>Left to right: </a:t>
            </a:r>
            <a:br>
              <a:rPr lang="en-US">
                <a:latin typeface="Arial"/>
                <a:ea typeface="Segoe UI"/>
                <a:cs typeface="Arial"/>
              </a:rPr>
            </a:br>
            <a:r>
              <a:rPr lang="en-US">
                <a:solidFill>
                  <a:schemeClr val="bg1"/>
                </a:solidFill>
                <a:latin typeface="Arial"/>
                <a:ea typeface="Segoe UI"/>
                <a:cs typeface="Arial"/>
              </a:rPr>
              <a:t>Lauren</a:t>
            </a:r>
            <a:r>
              <a:rPr lang="en-US" sz="1800" baseline="0">
                <a:solidFill>
                  <a:schemeClr val="bg1"/>
                </a:solidFill>
                <a:latin typeface="Arial"/>
                <a:ea typeface="Segoe UI"/>
                <a:cs typeface="Arial"/>
              </a:rPr>
              <a:t>, </a:t>
            </a:r>
            <a:r>
              <a:rPr lang="en-US">
                <a:solidFill>
                  <a:schemeClr val="bg1"/>
                </a:solidFill>
                <a:latin typeface="Arial"/>
                <a:ea typeface="Segoe UI"/>
                <a:cs typeface="Arial"/>
              </a:rPr>
              <a:t>Jamie </a:t>
            </a:r>
            <a:br>
              <a:rPr lang="en-US">
                <a:latin typeface="Arial"/>
                <a:ea typeface="Segoe UI"/>
                <a:cs typeface="Arial"/>
              </a:rPr>
            </a:br>
            <a:r>
              <a:rPr lang="en-US">
                <a:solidFill>
                  <a:schemeClr val="bg1"/>
                </a:solidFill>
                <a:latin typeface="Arial"/>
                <a:ea typeface="Segoe UI"/>
                <a:cs typeface="Arial"/>
              </a:rPr>
              <a:t>and</a:t>
            </a:r>
            <a:r>
              <a:rPr lang="en-US" sz="1800" baseline="0">
                <a:solidFill>
                  <a:schemeClr val="bg1"/>
                </a:solidFill>
                <a:latin typeface="Arial"/>
                <a:ea typeface="Segoe UI"/>
                <a:cs typeface="Arial"/>
              </a:rPr>
              <a:t> </a:t>
            </a:r>
            <a:r>
              <a:rPr lang="en-US">
                <a:solidFill>
                  <a:schemeClr val="bg1"/>
                </a:solidFill>
                <a:latin typeface="Arial"/>
                <a:ea typeface="Segoe UI"/>
                <a:cs typeface="Arial"/>
              </a:rPr>
              <a:t>Poppy</a:t>
            </a:r>
            <a:r>
              <a:rPr lang="en-GB">
                <a:solidFill>
                  <a:schemeClr val="bg1"/>
                </a:solidFill>
                <a:latin typeface="Arial"/>
                <a:ea typeface="Segoe UI"/>
                <a:cs typeface="Arial"/>
              </a:rPr>
              <a:t> </a:t>
            </a:r>
            <a:endParaRPr lang="en-US">
              <a:solidFill>
                <a:schemeClr val="bg1"/>
              </a:solidFill>
              <a:latin typeface="Arial"/>
              <a:ea typeface="Segoe UI"/>
              <a:cs typeface="Arial"/>
            </a:endParaRPr>
          </a:p>
          <a:p>
            <a:endParaRPr lang="en-US">
              <a:latin typeface="Arial"/>
              <a:ea typeface="Segoe UI"/>
              <a:cs typeface="Arial"/>
            </a:endParaRPr>
          </a:p>
          <a:p>
            <a:endParaRPr lang="en-US">
              <a:cs typeface="Arial"/>
            </a:endParaRPr>
          </a:p>
        </p:txBody>
      </p:sp>
      <p:pic>
        <p:nvPicPr>
          <p:cNvPr id="9" name="Picture 8" descr="A group of women posing for a picture in front of a sign&#10;&#10;AI-generated content may be incorrect.">
            <a:extLst>
              <a:ext uri="{FF2B5EF4-FFF2-40B4-BE49-F238E27FC236}">
                <a16:creationId xmlns:a16="http://schemas.microsoft.com/office/drawing/2014/main" id="{F2CD5AA2-7FBA-F505-50EC-415997D1FBE9}"/>
              </a:ext>
            </a:extLst>
          </p:cNvPr>
          <p:cNvPicPr>
            <a:picLocks noChangeAspect="1"/>
          </p:cNvPicPr>
          <p:nvPr/>
        </p:nvPicPr>
        <p:blipFill>
          <a:blip r:embed="rId3"/>
          <a:srcRect t="27503" b="17814"/>
          <a:stretch>
            <a:fillRect/>
          </a:stretch>
        </p:blipFill>
        <p:spPr>
          <a:xfrm>
            <a:off x="2819400" y="-2680"/>
            <a:ext cx="9372600" cy="6860692"/>
          </a:xfrm>
          <a:prstGeom prst="rect">
            <a:avLst/>
          </a:prstGeom>
        </p:spPr>
      </p:pic>
    </p:spTree>
    <p:extLst>
      <p:ext uri="{BB962C8B-B14F-4D97-AF65-F5344CB8AC3E}">
        <p14:creationId xmlns:p14="http://schemas.microsoft.com/office/powerpoint/2010/main" val="3883965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F9933-6FB1-2742-2F9B-D082D336D68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C23E7D6-5A3B-B994-D6B1-6CA9894A37CD}"/>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rgbClr val="00AEEF"/>
                </a:solidFill>
                <a:latin typeface="Arial Black"/>
              </a:rPr>
              <a:t>Meeting </a:t>
            </a:r>
            <a:br>
              <a:rPr lang="en-US">
                <a:solidFill>
                  <a:srgbClr val="00AEEF"/>
                </a:solidFill>
                <a:latin typeface="Arial Black"/>
              </a:rPr>
            </a:br>
            <a:r>
              <a:rPr lang="en-US"/>
              <a:t>with a law</a:t>
            </a:r>
            <a:br>
              <a:rPr lang="en-US"/>
            </a:br>
            <a:r>
              <a:rPr lang="en-US"/>
              <a:t>maker</a:t>
            </a:r>
            <a:br>
              <a:rPr lang="en-US"/>
            </a:br>
            <a:endParaRPr lang="en-US"/>
          </a:p>
        </p:txBody>
      </p:sp>
      <p:sp>
        <p:nvSpPr>
          <p:cNvPr id="5" name="TextBox 4">
            <a:extLst>
              <a:ext uri="{FF2B5EF4-FFF2-40B4-BE49-F238E27FC236}">
                <a16:creationId xmlns:a16="http://schemas.microsoft.com/office/drawing/2014/main" id="{2F7B507F-8621-217D-C599-A0A7D8CF4175}"/>
              </a:ext>
            </a:extLst>
          </p:cNvPr>
          <p:cNvSpPr txBox="1"/>
          <p:nvPr/>
        </p:nvSpPr>
        <p:spPr>
          <a:xfrm>
            <a:off x="314325" y="2324100"/>
            <a:ext cx="197167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solidFill>
                  <a:schemeClr val="bg1"/>
                </a:solidFill>
                <a:latin typeface="Arial"/>
                <a:ea typeface="Segoe UI"/>
                <a:cs typeface="Arial"/>
              </a:rPr>
              <a:t>Chingford Primary School</a:t>
            </a:r>
            <a:r>
              <a:rPr lang="en-GB">
                <a:solidFill>
                  <a:schemeClr val="bg1"/>
                </a:solidFill>
                <a:latin typeface="Arial"/>
                <a:ea typeface="Segoe UI"/>
                <a:cs typeface="Arial"/>
              </a:rPr>
              <a:t>  </a:t>
            </a:r>
            <a:br>
              <a:rPr lang="en-GB">
                <a:latin typeface="Arial"/>
                <a:ea typeface="Segoe UI"/>
                <a:cs typeface="Arial"/>
              </a:rPr>
            </a:br>
            <a:r>
              <a:rPr lang="en-GB">
                <a:solidFill>
                  <a:schemeClr val="bg1"/>
                </a:solidFill>
                <a:latin typeface="Arial"/>
                <a:ea typeface="Segoe UI"/>
                <a:cs typeface="Arial"/>
              </a:rPr>
              <a:t>Chingford and</a:t>
            </a:r>
            <a:r>
              <a:rPr lang="en-GB" sz="1800" baseline="0">
                <a:solidFill>
                  <a:schemeClr val="bg1"/>
                </a:solidFill>
                <a:latin typeface="Arial"/>
                <a:ea typeface="Segoe UI"/>
                <a:cs typeface="Arial"/>
              </a:rPr>
              <a:t> </a:t>
            </a:r>
            <a:r>
              <a:rPr lang="en-GB">
                <a:solidFill>
                  <a:schemeClr val="bg1"/>
                </a:solidFill>
                <a:latin typeface="Arial"/>
                <a:ea typeface="Segoe UI"/>
                <a:cs typeface="Arial"/>
              </a:rPr>
              <a:t>Woodford Green, Greater London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5EA1732-AA67-C0A7-1955-C654834C19FE}"/>
                  </a:ext>
                </a:extLst>
              </p14:cNvPr>
              <p14:cNvContentPartPr/>
              <p14:nvPr/>
            </p14:nvContentPartPr>
            <p14:xfrm>
              <a:off x="660957" y="2827412"/>
              <a:ext cx="13729" cy="13729"/>
            </p14:xfrm>
          </p:contentPart>
        </mc:Choice>
        <mc:Fallback xmlns="">
          <p:pic>
            <p:nvPicPr>
              <p:cNvPr id="2" name="Ink 1">
                <a:extLst>
                  <a:ext uri="{FF2B5EF4-FFF2-40B4-BE49-F238E27FC236}">
                    <a16:creationId xmlns:a16="http://schemas.microsoft.com/office/drawing/2014/main" id="{65EA1732-AA67-C0A7-1955-C654834C19FE}"/>
                  </a:ext>
                </a:extLst>
              </p:cNvPr>
              <p:cNvPicPr/>
              <p:nvPr/>
            </p:nvPicPr>
            <p:blipFill>
              <a:blip r:embed="rId4"/>
              <a:stretch>
                <a:fillRect/>
              </a:stretch>
            </p:blipFill>
            <p:spPr>
              <a:xfrm>
                <a:off x="-25493" y="2140962"/>
                <a:ext cx="1372900" cy="1372900"/>
              </a:xfrm>
              <a:prstGeom prst="rect">
                <a:avLst/>
              </a:prstGeom>
            </p:spPr>
          </p:pic>
        </mc:Fallback>
      </mc:AlternateContent>
      <p:pic>
        <p:nvPicPr>
          <p:cNvPr id="4" name="Picture 3" descr="A group of people posing for a photo&#10;&#10;AI-generated content may be incorrect.">
            <a:extLst>
              <a:ext uri="{FF2B5EF4-FFF2-40B4-BE49-F238E27FC236}">
                <a16:creationId xmlns:a16="http://schemas.microsoft.com/office/drawing/2014/main" id="{F4B70AA5-2904-5F78-1FC1-C336C39A72C2}"/>
              </a:ext>
            </a:extLst>
          </p:cNvPr>
          <p:cNvPicPr>
            <a:picLocks noChangeAspect="1"/>
          </p:cNvPicPr>
          <p:nvPr/>
        </p:nvPicPr>
        <p:blipFill>
          <a:blip r:embed="rId5"/>
          <a:srcRect t="3926" b="9381"/>
          <a:stretch>
            <a:fillRect/>
          </a:stretch>
        </p:blipFill>
        <p:spPr>
          <a:xfrm>
            <a:off x="3295650" y="-3006"/>
            <a:ext cx="8924925" cy="6856247"/>
          </a:xfrm>
          <a:prstGeom prst="rect">
            <a:avLst/>
          </a:prstGeom>
        </p:spPr>
      </p:pic>
    </p:spTree>
    <p:extLst>
      <p:ext uri="{BB962C8B-B14F-4D97-AF65-F5344CB8AC3E}">
        <p14:creationId xmlns:p14="http://schemas.microsoft.com/office/powerpoint/2010/main" val="907084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EB607-749B-5FAE-5F01-06DEAD4C40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EEA8B-6A72-357E-06FB-CD6E51700974}"/>
              </a:ext>
            </a:extLst>
          </p:cNvPr>
          <p:cNvSpPr>
            <a:spLocks noGrp="1"/>
          </p:cNvSpPr>
          <p:nvPr>
            <p:ph type="title"/>
          </p:nvPr>
        </p:nvSpPr>
        <p:spPr>
          <a:xfrm>
            <a:off x="315913" y="457200"/>
            <a:ext cx="11066462" cy="1111156"/>
          </a:xfrm>
        </p:spPr>
        <p:txBody>
          <a:bodyPr vert="horz" lIns="91440" tIns="45720" rIns="91440" bIns="45720" rtlCol="0" anchor="t">
            <a:normAutofit/>
          </a:bodyPr>
          <a:lstStyle/>
          <a:p>
            <a:r>
              <a:rPr lang="en-US">
                <a:latin typeface="Arial"/>
                <a:cs typeface="Arial"/>
              </a:rPr>
              <a:t>Part 3</a:t>
            </a:r>
            <a:br>
              <a:rPr lang="en-US">
                <a:latin typeface="Arial"/>
                <a:cs typeface="Arial"/>
              </a:rPr>
            </a:br>
            <a:r>
              <a:rPr lang="en-US">
                <a:latin typeface="Arial Black"/>
                <a:cs typeface="Arial"/>
              </a:rPr>
              <a:t>Investigator, correspondent, advocate</a:t>
            </a:r>
            <a:endParaRPr lang="en-US"/>
          </a:p>
        </p:txBody>
      </p:sp>
      <p:sp>
        <p:nvSpPr>
          <p:cNvPr id="30" name="Oval 29">
            <a:extLst>
              <a:ext uri="{FF2B5EF4-FFF2-40B4-BE49-F238E27FC236}">
                <a16:creationId xmlns:a16="http://schemas.microsoft.com/office/drawing/2014/main" id="{398345C7-832F-F82E-F1E5-36B66DA72172}"/>
              </a:ext>
            </a:extLst>
          </p:cNvPr>
          <p:cNvSpPr/>
          <p:nvPr/>
        </p:nvSpPr>
        <p:spPr>
          <a:xfrm>
            <a:off x="452268" y="2422582"/>
            <a:ext cx="3180747" cy="2882049"/>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1CCA6A2F-0233-65C7-77A6-35D03FE7BB60}"/>
              </a:ext>
            </a:extLst>
          </p:cNvPr>
          <p:cNvSpPr txBox="1"/>
          <p:nvPr/>
        </p:nvSpPr>
        <p:spPr>
          <a:xfrm>
            <a:off x="557990" y="2817620"/>
            <a:ext cx="3010972" cy="14619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400" b="1">
                <a:solidFill>
                  <a:schemeClr val="bg1"/>
                </a:solidFill>
                <a:latin typeface="Arial"/>
                <a:cs typeface="Arial"/>
              </a:rPr>
              <a:t>Investigator </a:t>
            </a:r>
            <a:endParaRPr lang="en-US" sz="2400" b="1">
              <a:solidFill>
                <a:schemeClr val="bg1"/>
              </a:solidFill>
              <a:latin typeface="Arial"/>
              <a:ea typeface="Calibri"/>
              <a:cs typeface="Arial"/>
            </a:endParaRPr>
          </a:p>
          <a:p>
            <a:pPr>
              <a:spcAft>
                <a:spcPts val="600"/>
              </a:spcAft>
            </a:pPr>
            <a:r>
              <a:rPr lang="en-US" sz="2000">
                <a:solidFill>
                  <a:schemeClr val="bg1"/>
                </a:solidFill>
                <a:latin typeface="Arial"/>
                <a:cs typeface="Arial"/>
              </a:rPr>
              <a:t>Searches for the facts and </a:t>
            </a:r>
            <a:r>
              <a:rPr lang="en-US" sz="2000" baseline="0">
                <a:solidFill>
                  <a:schemeClr val="bg1"/>
                </a:solidFill>
                <a:latin typeface="Arial"/>
                <a:cs typeface="Arial"/>
              </a:rPr>
              <a:t>the</a:t>
            </a:r>
            <a:r>
              <a:rPr lang="en-US" sz="2000">
                <a:solidFill>
                  <a:schemeClr val="bg1"/>
                </a:solidFill>
                <a:latin typeface="Arial"/>
                <a:cs typeface="Arial"/>
              </a:rPr>
              <a:t> ‘why’ behind every story.</a:t>
            </a:r>
            <a:endParaRPr lang="en-US" sz="2000">
              <a:solidFill>
                <a:schemeClr val="bg1"/>
              </a:solidFill>
              <a:latin typeface="Arial"/>
              <a:ea typeface="Calibri"/>
              <a:cs typeface="Arial"/>
            </a:endParaRPr>
          </a:p>
        </p:txBody>
      </p:sp>
      <p:sp>
        <p:nvSpPr>
          <p:cNvPr id="3" name="Oval 29">
            <a:extLst>
              <a:ext uri="{FF2B5EF4-FFF2-40B4-BE49-F238E27FC236}">
                <a16:creationId xmlns:a16="http://schemas.microsoft.com/office/drawing/2014/main" id="{FABA5283-68A2-C67E-E3E4-460B04543575}"/>
              </a:ext>
            </a:extLst>
          </p:cNvPr>
          <p:cNvSpPr/>
          <p:nvPr/>
        </p:nvSpPr>
        <p:spPr>
          <a:xfrm>
            <a:off x="4257549" y="2422582"/>
            <a:ext cx="3180747" cy="2882049"/>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29">
            <a:extLst>
              <a:ext uri="{FF2B5EF4-FFF2-40B4-BE49-F238E27FC236}">
                <a16:creationId xmlns:a16="http://schemas.microsoft.com/office/drawing/2014/main" id="{FEDDBD0B-8677-C731-5792-42F5FE410231}"/>
              </a:ext>
            </a:extLst>
          </p:cNvPr>
          <p:cNvSpPr/>
          <p:nvPr/>
        </p:nvSpPr>
        <p:spPr>
          <a:xfrm>
            <a:off x="8062831" y="2422582"/>
            <a:ext cx="3180747" cy="2882049"/>
          </a:xfrm>
          <a:prstGeom prst="flowChartProcess">
            <a:avLst/>
          </a:prstGeom>
          <a:solidFill>
            <a:schemeClr val="accent3"/>
          </a:solidFill>
          <a:ln>
            <a:noFill/>
          </a:ln>
          <a:effectLst>
            <a:outerShdw dist="533400" dir="372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D923235-6804-8153-E01F-62C23891FECD}"/>
              </a:ext>
            </a:extLst>
          </p:cNvPr>
          <p:cNvSpPr txBox="1"/>
          <p:nvPr/>
        </p:nvSpPr>
        <p:spPr>
          <a:xfrm>
            <a:off x="4362303" y="2817620"/>
            <a:ext cx="3022345" cy="207749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400" b="1">
                <a:solidFill>
                  <a:schemeClr val="bg1"/>
                </a:solidFill>
                <a:latin typeface="Arial"/>
                <a:cs typeface="Arial"/>
              </a:rPr>
              <a:t>Correspondent</a:t>
            </a:r>
            <a:endParaRPr lang="en-US" sz="2400" b="1">
              <a:solidFill>
                <a:schemeClr val="bg1"/>
              </a:solidFill>
              <a:latin typeface="Arial"/>
              <a:ea typeface="Calibri"/>
              <a:cs typeface="Arial"/>
            </a:endParaRPr>
          </a:p>
          <a:p>
            <a:pPr>
              <a:spcAft>
                <a:spcPts val="600"/>
              </a:spcAft>
            </a:pPr>
            <a:r>
              <a:rPr lang="en-US" sz="2000">
                <a:solidFill>
                  <a:schemeClr val="bg1"/>
                </a:solidFill>
                <a:latin typeface="Arial"/>
                <a:ea typeface="Calibri"/>
                <a:cs typeface="Arial"/>
              </a:rPr>
              <a:t>Ask questions </a:t>
            </a:r>
            <a:br>
              <a:rPr lang="en-US" sz="2000">
                <a:solidFill>
                  <a:schemeClr val="bg1"/>
                </a:solidFill>
                <a:latin typeface="Arial"/>
                <a:ea typeface="Calibri"/>
                <a:cs typeface="Arial"/>
              </a:rPr>
            </a:br>
            <a:r>
              <a:rPr lang="en-US" sz="2000">
                <a:solidFill>
                  <a:schemeClr val="bg1"/>
                </a:solidFill>
                <a:latin typeface="Arial"/>
                <a:ea typeface="Calibri"/>
                <a:cs typeface="Arial"/>
              </a:rPr>
              <a:t>(and takes results of </a:t>
            </a:r>
            <a:br>
              <a:rPr lang="en-US" sz="2000">
                <a:solidFill>
                  <a:schemeClr val="bg1"/>
                </a:solidFill>
                <a:latin typeface="Arial"/>
                <a:ea typeface="Calibri"/>
                <a:cs typeface="Arial"/>
              </a:rPr>
            </a:br>
            <a:r>
              <a:rPr lang="en-US" sz="2000">
                <a:solidFill>
                  <a:schemeClr val="bg1"/>
                </a:solidFill>
                <a:latin typeface="Arial"/>
                <a:ea typeface="Calibri"/>
                <a:cs typeface="Arial"/>
              </a:rPr>
              <a:t>investigations) </a:t>
            </a:r>
            <a:br>
              <a:rPr lang="en-US" sz="2000">
                <a:solidFill>
                  <a:schemeClr val="bg1"/>
                </a:solidFill>
                <a:latin typeface="Arial"/>
                <a:ea typeface="Calibri"/>
                <a:cs typeface="Arial"/>
              </a:rPr>
            </a:br>
            <a:r>
              <a:rPr lang="en-US" sz="2000">
                <a:solidFill>
                  <a:schemeClr val="bg1"/>
                </a:solidFill>
                <a:latin typeface="Arial"/>
                <a:ea typeface="Calibri"/>
                <a:cs typeface="Arial"/>
              </a:rPr>
              <a:t>to create reports and </a:t>
            </a:r>
            <a:br>
              <a:rPr lang="en-US" sz="2000">
                <a:solidFill>
                  <a:schemeClr val="bg1"/>
                </a:solidFill>
                <a:latin typeface="Arial"/>
                <a:ea typeface="Calibri"/>
                <a:cs typeface="Arial"/>
              </a:rPr>
            </a:br>
            <a:r>
              <a:rPr lang="en-US" sz="2000">
                <a:solidFill>
                  <a:schemeClr val="bg1"/>
                </a:solidFill>
                <a:latin typeface="Arial"/>
                <a:ea typeface="Calibri"/>
                <a:cs typeface="Arial"/>
              </a:rPr>
              <a:t>share information.</a:t>
            </a:r>
          </a:p>
        </p:txBody>
      </p:sp>
      <p:sp>
        <p:nvSpPr>
          <p:cNvPr id="6" name="TextBox 5">
            <a:extLst>
              <a:ext uri="{FF2B5EF4-FFF2-40B4-BE49-F238E27FC236}">
                <a16:creationId xmlns:a16="http://schemas.microsoft.com/office/drawing/2014/main" id="{BFE1D535-120B-D2CA-1C85-59BB7B688EAC}"/>
              </a:ext>
            </a:extLst>
          </p:cNvPr>
          <p:cNvSpPr txBox="1"/>
          <p:nvPr/>
        </p:nvSpPr>
        <p:spPr>
          <a:xfrm>
            <a:off x="8166616" y="2817620"/>
            <a:ext cx="3174745" cy="17697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400" b="1">
                <a:solidFill>
                  <a:schemeClr val="bg1"/>
                </a:solidFill>
                <a:latin typeface="Arial"/>
                <a:cs typeface="Arial"/>
              </a:rPr>
              <a:t>Advocate</a:t>
            </a:r>
            <a:endParaRPr lang="en-US" sz="2400" b="1">
              <a:solidFill>
                <a:schemeClr val="bg1"/>
              </a:solidFill>
              <a:latin typeface="Arial"/>
              <a:ea typeface="Calibri"/>
              <a:cs typeface="Arial"/>
            </a:endParaRPr>
          </a:p>
          <a:p>
            <a:pPr>
              <a:spcAft>
                <a:spcPts val="600"/>
              </a:spcAft>
            </a:pPr>
            <a:r>
              <a:rPr lang="en-US" sz="2000">
                <a:solidFill>
                  <a:schemeClr val="bg1"/>
                </a:solidFill>
                <a:ea typeface="+mn-lt"/>
                <a:cs typeface="+mn-lt"/>
              </a:rPr>
              <a:t>Uses insights from research and correspondence to argue for and make change. </a:t>
            </a:r>
            <a:endParaRPr lang="en-US">
              <a:solidFill>
                <a:schemeClr val="bg1"/>
              </a:solidFill>
              <a:cs typeface="Arial" panose="020B0604020202020204"/>
            </a:endParaRPr>
          </a:p>
        </p:txBody>
      </p:sp>
    </p:spTree>
    <p:extLst>
      <p:ext uri="{BB962C8B-B14F-4D97-AF65-F5344CB8AC3E}">
        <p14:creationId xmlns:p14="http://schemas.microsoft.com/office/powerpoint/2010/main" val="42111511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6BD1E-4692-C923-4018-3F0B6EDF170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1BD2FBD-FA4D-4C01-93BA-85BD4248105A}"/>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a:solidFill>
                  <a:srgbClr val="00AEEF"/>
                </a:solidFill>
                <a:latin typeface="Arial Black"/>
              </a:rPr>
              <a:t>Peaceful</a:t>
            </a:r>
            <a:br>
              <a:rPr lang="en-US">
                <a:solidFill>
                  <a:srgbClr val="00AEEF"/>
                </a:solidFill>
                <a:latin typeface="Arial Black"/>
              </a:rPr>
            </a:br>
            <a:r>
              <a:rPr lang="en-US"/>
              <a:t>protests</a:t>
            </a:r>
          </a:p>
        </p:txBody>
      </p:sp>
      <p:sp>
        <p:nvSpPr>
          <p:cNvPr id="5" name="TextBox 4">
            <a:extLst>
              <a:ext uri="{FF2B5EF4-FFF2-40B4-BE49-F238E27FC236}">
                <a16:creationId xmlns:a16="http://schemas.microsoft.com/office/drawing/2014/main" id="{4ADC0EC5-FE4B-C90A-34A2-01D4097384D8}"/>
              </a:ext>
            </a:extLst>
          </p:cNvPr>
          <p:cNvSpPr txBox="1"/>
          <p:nvPr/>
        </p:nvSpPr>
        <p:spPr>
          <a:xfrm>
            <a:off x="314325" y="2333625"/>
            <a:ext cx="24669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Arial"/>
                <a:ea typeface="Segoe UI"/>
                <a:cs typeface="Arial"/>
              </a:rPr>
              <a:t>Children join the climate strike peaceful protest in New York in August 2019</a:t>
            </a:r>
            <a:endParaRPr lang="en-GB">
              <a:solidFill>
                <a:schemeClr val="bg1"/>
              </a:solidFill>
              <a:latin typeface="Arial"/>
              <a:ea typeface="Segoe UI"/>
              <a:cs typeface="Arial"/>
            </a:endParaRPr>
          </a:p>
        </p:txBody>
      </p:sp>
      <p:pic>
        <p:nvPicPr>
          <p:cNvPr id="3" name="Picture 2" descr="climate strike">
            <a:extLst>
              <a:ext uri="{FF2B5EF4-FFF2-40B4-BE49-F238E27FC236}">
                <a16:creationId xmlns:a16="http://schemas.microsoft.com/office/drawing/2014/main" id="{1A8A3DE9-E3AD-85C9-576A-73BE9A5EFAE6}"/>
              </a:ext>
            </a:extLst>
          </p:cNvPr>
          <p:cNvPicPr>
            <a:picLocks noChangeAspect="1"/>
          </p:cNvPicPr>
          <p:nvPr/>
        </p:nvPicPr>
        <p:blipFill>
          <a:blip r:embed="rId2"/>
          <a:srcRect l="12999" t="48" r="-32" b="-187"/>
          <a:stretch>
            <a:fillRect/>
          </a:stretch>
        </p:blipFill>
        <p:spPr>
          <a:xfrm>
            <a:off x="3278834" y="-1458"/>
            <a:ext cx="8911716" cy="6867547"/>
          </a:xfrm>
          <a:prstGeom prst="rect">
            <a:avLst/>
          </a:prstGeom>
        </p:spPr>
      </p:pic>
      <p:sp>
        <p:nvSpPr>
          <p:cNvPr id="2" name="TextBox 1">
            <a:extLst>
              <a:ext uri="{FF2B5EF4-FFF2-40B4-BE49-F238E27FC236}">
                <a16:creationId xmlns:a16="http://schemas.microsoft.com/office/drawing/2014/main" id="{219E7529-0DD7-3D7F-5D43-1B02F5BCB916}"/>
              </a:ext>
            </a:extLst>
          </p:cNvPr>
          <p:cNvSpPr txBox="1"/>
          <p:nvPr/>
        </p:nvSpPr>
        <p:spPr>
          <a:xfrm>
            <a:off x="10868025" y="6591300"/>
            <a:ext cx="1419225"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b="0" i="0" u="none" strike="noStrike" baseline="0">
                <a:solidFill>
                  <a:srgbClr val="FFFFFF"/>
                </a:solidFill>
                <a:latin typeface="Arial"/>
              </a:rPr>
              <a:t>© UNICEF/</a:t>
            </a:r>
            <a:r>
              <a:rPr lang="en-GB" sz="1100">
                <a:solidFill>
                  <a:srgbClr val="FFFFFF"/>
                </a:solidFill>
                <a:ea typeface="+mn-lt"/>
                <a:cs typeface="+mn-lt"/>
              </a:rPr>
              <a:t>Nesbitt</a:t>
            </a:r>
            <a:endParaRPr lang="en-US"/>
          </a:p>
        </p:txBody>
      </p:sp>
    </p:spTree>
    <p:extLst>
      <p:ext uri="{BB962C8B-B14F-4D97-AF65-F5344CB8AC3E}">
        <p14:creationId xmlns:p14="http://schemas.microsoft.com/office/powerpoint/2010/main" val="142545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C4F4A-1262-F526-9C22-A351919EE81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F527B83-846C-0945-E42A-8C50339DDA73}"/>
              </a:ext>
            </a:extLst>
          </p:cNvPr>
          <p:cNvSpPr>
            <a:spLocks noGrp="1"/>
          </p:cNvSpPr>
          <p:nvPr>
            <p:ph type="body" sz="quarter" idx="13"/>
          </p:nvPr>
        </p:nvSpPr>
        <p:spPr>
          <a:xfrm>
            <a:off x="314325" y="1976295"/>
            <a:ext cx="11877675" cy="4695015"/>
          </a:xfrm>
        </p:spPr>
        <p:txBody>
          <a:bodyPr vert="horz" lIns="91440" tIns="45720" rIns="91440" bIns="45720" rtlCol="0" anchor="t">
            <a:normAutofit/>
          </a:bodyPr>
          <a:lstStyle/>
          <a:p>
            <a:pPr>
              <a:lnSpc>
                <a:spcPct val="100000"/>
              </a:lnSpc>
              <a:spcAft>
                <a:spcPts val="1400"/>
              </a:spcAft>
            </a:pPr>
            <a:r>
              <a:rPr lang="en-US" sz="2400">
                <a:latin typeface="Arial"/>
                <a:ea typeface="+mn-lt"/>
                <a:cs typeface="+mn-lt"/>
              </a:rPr>
              <a:t>Look at your finished web </a:t>
            </a:r>
            <a:endParaRPr lang="en-US" sz="2400" b="0">
              <a:latin typeface="Arial"/>
              <a:ea typeface="+mn-lt"/>
              <a:cs typeface="+mn-lt"/>
            </a:endParaRPr>
          </a:p>
          <a:p>
            <a:pPr>
              <a:lnSpc>
                <a:spcPct val="100000"/>
              </a:lnSpc>
              <a:spcAft>
                <a:spcPts val="1400"/>
              </a:spcAft>
            </a:pPr>
            <a:r>
              <a:rPr lang="en-US" sz="2400" b="0">
                <a:latin typeface="Arial"/>
                <a:ea typeface="+mn-lt"/>
                <a:cs typeface="+mn-lt"/>
              </a:rPr>
              <a:t>If you could influence a duty bearer to make change that would remove one barrier or </a:t>
            </a:r>
            <a:br>
              <a:rPr lang="en-US" sz="2400" b="0">
                <a:latin typeface="Arial"/>
                <a:ea typeface="+mn-lt"/>
                <a:cs typeface="+mn-lt"/>
              </a:rPr>
            </a:br>
            <a:r>
              <a:rPr lang="en-US" sz="2400" b="0">
                <a:latin typeface="Arial"/>
                <a:ea typeface="+mn-lt"/>
                <a:cs typeface="+mn-lt"/>
              </a:rPr>
              <a:t>root cause from your web, which change would unravel the most?</a:t>
            </a:r>
            <a:endParaRPr lang="en-US" sz="2400" b="0">
              <a:solidFill>
                <a:srgbClr val="000000"/>
              </a:solidFill>
              <a:latin typeface="Arial"/>
              <a:cs typeface="Arial"/>
            </a:endParaRPr>
          </a:p>
          <a:p>
            <a:pPr marL="342900" indent="-342900">
              <a:buChar char="•"/>
            </a:pPr>
            <a:r>
              <a:rPr lang="en-US" sz="2400" b="0">
                <a:solidFill>
                  <a:srgbClr val="000000"/>
                </a:solidFill>
                <a:ea typeface="+mn-lt"/>
                <a:cs typeface="+mn-lt"/>
              </a:rPr>
              <a:t>Which barrier/root cause have you chosen, and why that one? </a:t>
            </a:r>
            <a:endParaRPr lang="en-US" sz="2400">
              <a:cs typeface="Arial" panose="020B0604020202020204"/>
            </a:endParaRPr>
          </a:p>
          <a:p>
            <a:pPr marL="342900" indent="-342900">
              <a:buChar char="•"/>
            </a:pPr>
            <a:r>
              <a:rPr lang="en-US" sz="2400" b="0">
                <a:solidFill>
                  <a:srgbClr val="000000"/>
                </a:solidFill>
                <a:ea typeface="+mn-lt"/>
                <a:cs typeface="+mn-lt"/>
              </a:rPr>
              <a:t>Who has the power to change it, and why them specifically? </a:t>
            </a:r>
            <a:endParaRPr lang="en-US" sz="2400">
              <a:cs typeface="Arial" panose="020B0604020202020204"/>
            </a:endParaRPr>
          </a:p>
          <a:p>
            <a:pPr marL="342900" indent="-342900">
              <a:buChar char="•"/>
            </a:pPr>
            <a:r>
              <a:rPr lang="en-US" sz="2400" b="0">
                <a:solidFill>
                  <a:srgbClr val="000000"/>
                </a:solidFill>
                <a:ea typeface="+mn-lt"/>
                <a:cs typeface="+mn-lt"/>
              </a:rPr>
              <a:t>What exactly would you ask them to do to support children to enjoy their rights? </a:t>
            </a:r>
            <a:endParaRPr lang="en-US" sz="2400">
              <a:solidFill>
                <a:srgbClr val="000000"/>
              </a:solidFill>
              <a:ea typeface="+mn-lt"/>
              <a:cs typeface="+mn-lt"/>
            </a:endParaRPr>
          </a:p>
          <a:p>
            <a:pPr marL="342900" indent="-342900">
              <a:buChar char="•"/>
            </a:pPr>
            <a:r>
              <a:rPr lang="en-US" sz="2400" b="0">
                <a:solidFill>
                  <a:srgbClr val="000000"/>
                </a:solidFill>
                <a:ea typeface="+mn-lt"/>
                <a:cs typeface="+mn-lt"/>
              </a:rPr>
              <a:t>Which rights would this most help children and young people access? </a:t>
            </a:r>
            <a:endParaRPr lang="en-US" sz="2400">
              <a:cs typeface="Arial" panose="020B0604020202020204"/>
            </a:endParaRPr>
          </a:p>
        </p:txBody>
      </p:sp>
      <p:sp>
        <p:nvSpPr>
          <p:cNvPr id="10" name="Title 1">
            <a:extLst>
              <a:ext uri="{FF2B5EF4-FFF2-40B4-BE49-F238E27FC236}">
                <a16:creationId xmlns:a16="http://schemas.microsoft.com/office/drawing/2014/main" id="{2A6B694B-2B75-CE98-13D2-1F500ED668C3}"/>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4</a:t>
            </a:r>
            <a:r>
              <a:rPr lang="en-US" sz="3200">
                <a:latin typeface="Arial"/>
                <a:ea typeface="Arial"/>
                <a:cs typeface="Arial"/>
              </a:rPr>
              <a:t>​</a:t>
            </a:r>
            <a:br>
              <a:rPr lang="en-US" sz="3200">
                <a:latin typeface="Arial"/>
                <a:ea typeface="Arial"/>
                <a:cs typeface="Arial"/>
              </a:rPr>
            </a:br>
            <a:r>
              <a:rPr lang="en-US">
                <a:solidFill>
                  <a:srgbClr val="00AEEF"/>
                </a:solidFill>
                <a:latin typeface="Arial Black"/>
              </a:rPr>
              <a:t>Unravelling the web</a:t>
            </a:r>
            <a:r>
              <a:rPr lang="en-US" sz="3200">
                <a:latin typeface="Arial Black"/>
                <a:ea typeface="Arial Black"/>
                <a:cs typeface="Arial Black"/>
              </a:rPr>
              <a:t>​</a:t>
            </a:r>
            <a:endParaRPr lang="en-US"/>
          </a:p>
        </p:txBody>
      </p:sp>
    </p:spTree>
    <p:extLst>
      <p:ext uri="{BB962C8B-B14F-4D97-AF65-F5344CB8AC3E}">
        <p14:creationId xmlns:p14="http://schemas.microsoft.com/office/powerpoint/2010/main" val="1348219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9EE2F-5D01-0569-1CC7-BC336F6F49B4}"/>
            </a:ext>
          </a:extLst>
        </p:cNvPr>
        <p:cNvGrpSpPr/>
        <p:nvPr/>
      </p:nvGrpSpPr>
      <p:grpSpPr>
        <a:xfrm>
          <a:off x="0" y="0"/>
          <a:ext cx="0" cy="0"/>
          <a:chOff x="0" y="0"/>
          <a:chExt cx="0" cy="0"/>
        </a:xfrm>
      </p:grpSpPr>
      <p:sp>
        <p:nvSpPr>
          <p:cNvPr id="4" name="Text Placeholder 4">
            <a:extLst>
              <a:ext uri="{FF2B5EF4-FFF2-40B4-BE49-F238E27FC236}">
                <a16:creationId xmlns:a16="http://schemas.microsoft.com/office/drawing/2014/main" id="{F7EDC1BC-A29C-168A-5201-35D04AA34D30}"/>
              </a:ext>
            </a:extLst>
          </p:cNvPr>
          <p:cNvSpPr txBox="1">
            <a:spLocks/>
          </p:cNvSpPr>
          <p:nvPr/>
        </p:nvSpPr>
        <p:spPr>
          <a:xfrm>
            <a:off x="323850" y="2618752"/>
            <a:ext cx="3113341" cy="3654664"/>
          </a:xfrm>
          <a:prstGeom prst="rect">
            <a:avLst/>
          </a:prstGeom>
        </p:spPr>
        <p:txBody>
          <a:bodyPr vert="horz" lIns="91440" tIns="45720" rIns="91440" bIns="45720" rtlCol="0" anchor="t">
            <a:normAutofit/>
          </a:bodyPr>
          <a:lstStyle>
            <a:defPPr>
              <a:defRPr lang="en-US"/>
            </a:defPPr>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a:ea typeface="+mn-lt"/>
                <a:cs typeface="+mn-lt"/>
              </a:rPr>
              <a:t>Create a placard with </a:t>
            </a:r>
            <a:br>
              <a:rPr lang="en-US" sz="2000" b="1">
                <a:ea typeface="+mn-lt"/>
                <a:cs typeface="+mn-lt"/>
              </a:rPr>
            </a:br>
            <a:r>
              <a:rPr lang="en-US" sz="2000" b="1">
                <a:ea typeface="+mn-lt"/>
                <a:cs typeface="+mn-lt"/>
              </a:rPr>
              <a:t>a slogan that either: </a:t>
            </a:r>
            <a:endParaRPr lang="en-US" sz="2000" b="1">
              <a:cs typeface="Arial"/>
            </a:endParaRPr>
          </a:p>
          <a:p>
            <a:pPr>
              <a:lnSpc>
                <a:spcPct val="100000"/>
              </a:lnSpc>
              <a:buFont typeface="Arial"/>
            </a:pPr>
            <a:r>
              <a:rPr lang="en-US" sz="2000">
                <a:ea typeface="+mn-lt"/>
                <a:cs typeface="+mn-lt"/>
              </a:rPr>
              <a:t>Draws ATTENTION </a:t>
            </a:r>
            <a:br>
              <a:rPr lang="en-US" sz="2000">
                <a:ea typeface="+mn-lt"/>
                <a:cs typeface="+mn-lt"/>
              </a:rPr>
            </a:br>
            <a:r>
              <a:rPr lang="en-US" sz="2000">
                <a:ea typeface="+mn-lt"/>
                <a:cs typeface="+mn-lt"/>
              </a:rPr>
              <a:t>to a barrier you’ve learned about </a:t>
            </a:r>
            <a:endParaRPr lang="en-US" sz="2000">
              <a:cs typeface="Arial"/>
            </a:endParaRPr>
          </a:p>
          <a:p>
            <a:pPr>
              <a:lnSpc>
                <a:spcPct val="100000"/>
              </a:lnSpc>
              <a:buFont typeface="Arial"/>
            </a:pPr>
            <a:r>
              <a:rPr lang="en-US" sz="2000">
                <a:ea typeface="+mn-lt"/>
                <a:cs typeface="+mn-lt"/>
              </a:rPr>
              <a:t>Makes an ASK, calling on a duty bearer to act </a:t>
            </a:r>
            <a:endParaRPr lang="en-US" sz="2000">
              <a:cs typeface="Arial"/>
            </a:endParaRPr>
          </a:p>
          <a:p>
            <a:pPr>
              <a:lnSpc>
                <a:spcPct val="100000"/>
              </a:lnSpc>
              <a:buFont typeface="Arial"/>
            </a:pPr>
            <a:r>
              <a:rPr lang="en-US" sz="2000">
                <a:ea typeface="+mn-lt"/>
                <a:cs typeface="+mn-lt"/>
              </a:rPr>
              <a:t>Celebrates an ACTION</a:t>
            </a:r>
            <a:endParaRPr lang="en-US" sz="2000">
              <a:cs typeface="Arial"/>
            </a:endParaRPr>
          </a:p>
        </p:txBody>
      </p:sp>
      <p:sp>
        <p:nvSpPr>
          <p:cNvPr id="6" name="Title 1">
            <a:extLst>
              <a:ext uri="{FF2B5EF4-FFF2-40B4-BE49-F238E27FC236}">
                <a16:creationId xmlns:a16="http://schemas.microsoft.com/office/drawing/2014/main" id="{CC60B1DC-7908-6D89-9D4D-7907C1E05DFE}"/>
              </a:ext>
            </a:extLst>
          </p:cNvPr>
          <p:cNvSpPr txBox="1">
            <a:spLocks/>
          </p:cNvSpPr>
          <p:nvPr/>
        </p:nvSpPr>
        <p:spPr>
          <a:xfrm>
            <a:off x="325438" y="485775"/>
            <a:ext cx="2866693" cy="1930010"/>
          </a:xfrm>
          <a:prstGeom prst="rect">
            <a:avLst/>
          </a:prstGeom>
        </p:spPr>
        <p:txBody>
          <a:bodyPr vert="horz" lIns="91440" tIns="45720" rIns="91440" bIns="45720" rtlCol="0" anchor="t">
            <a:normAutofit fontScale="92500"/>
          </a:bodyPr>
          <a:lstStyle>
            <a:defPPr>
              <a:defRPr lang="en-US"/>
            </a:defPPr>
            <a:lvl1pPr marL="0" algn="l" defTabSz="914400" rtl="0" eaLnBrk="1" latinLnBrk="0" hangingPunct="1">
              <a:lnSpc>
                <a:spcPct val="90000"/>
              </a:lnSpc>
              <a:spcBef>
                <a:spcPct val="0"/>
              </a:spcBef>
              <a:buNone/>
              <a:defRPr sz="3200" kern="1200">
                <a:solidFill>
                  <a:schemeClr val="accent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Arial"/>
                <a:cs typeface="Arial"/>
              </a:rPr>
              <a:t>Part 5 </a:t>
            </a:r>
            <a:br>
              <a:rPr lang="en-US">
                <a:latin typeface="Arial"/>
                <a:cs typeface="Arial"/>
              </a:rPr>
            </a:br>
            <a:r>
              <a:rPr lang="en-US">
                <a:latin typeface="Arial Black"/>
                <a:cs typeface="Arial"/>
              </a:rPr>
              <a:t>What does a campaigner look like?</a:t>
            </a:r>
            <a:endParaRPr lang="en-US">
              <a:solidFill>
                <a:srgbClr val="000000"/>
              </a:solidFill>
              <a:latin typeface="Arial Black"/>
              <a:cs typeface="Arial"/>
            </a:endParaRPr>
          </a:p>
          <a:p>
            <a:endParaRPr lang="en-US">
              <a:cs typeface="Arial"/>
            </a:endParaRPr>
          </a:p>
        </p:txBody>
      </p:sp>
      <p:pic>
        <p:nvPicPr>
          <p:cNvPr id="7" name="Picture 6" descr="A person holding a sign&#10;&#10;AI-generated content may be incorrect.">
            <a:extLst>
              <a:ext uri="{FF2B5EF4-FFF2-40B4-BE49-F238E27FC236}">
                <a16:creationId xmlns:a16="http://schemas.microsoft.com/office/drawing/2014/main" id="{7C366A3C-693F-058F-15D1-DB3C95CB458B}"/>
              </a:ext>
            </a:extLst>
          </p:cNvPr>
          <p:cNvPicPr>
            <a:picLocks noGrp="1" noChangeAspect="1"/>
          </p:cNvPicPr>
          <p:nvPr/>
        </p:nvPicPr>
        <p:blipFill>
          <a:blip r:embed="rId2"/>
          <a:srcRect l="5308" t="1017" r="14140" b="233"/>
          <a:stretch>
            <a:fillRect/>
          </a:stretch>
        </p:blipFill>
        <p:spPr>
          <a:xfrm>
            <a:off x="3854931" y="0"/>
            <a:ext cx="8364713" cy="6860637"/>
          </a:xfrm>
          <a:prstGeom prst="rect">
            <a:avLst/>
          </a:prstGeom>
        </p:spPr>
      </p:pic>
      <p:sp>
        <p:nvSpPr>
          <p:cNvPr id="2" name="Text Placeholder 14">
            <a:extLst>
              <a:ext uri="{FF2B5EF4-FFF2-40B4-BE49-F238E27FC236}">
                <a16:creationId xmlns:a16="http://schemas.microsoft.com/office/drawing/2014/main" id="{388EBAEA-9AB6-E287-3D52-582BDE3C8EAD}"/>
              </a:ext>
            </a:extLst>
          </p:cNvPr>
          <p:cNvSpPr txBox="1">
            <a:spLocks/>
          </p:cNvSpPr>
          <p:nvPr/>
        </p:nvSpPr>
        <p:spPr>
          <a:xfrm>
            <a:off x="10004147" y="-3548"/>
            <a:ext cx="2184978"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a:solidFill>
                  <a:schemeClr val="tx1"/>
                </a:solidFill>
                <a:latin typeface="Arial"/>
                <a:cs typeface="Arial"/>
              </a:rPr>
              <a:t>A U reporter takes part in a protest against violence towards women and girls in DRC.</a:t>
            </a:r>
          </a:p>
          <a:p>
            <a:pPr algn="r"/>
            <a:r>
              <a:rPr lang="en-GB" sz="1100">
                <a:solidFill>
                  <a:schemeClr val="tx1"/>
                </a:solidFill>
                <a:latin typeface="Arial"/>
                <a:cs typeface="Arial"/>
              </a:rPr>
              <a:t>© UNICEF/Benekire</a:t>
            </a:r>
            <a:endParaRPr lang="en-US" sz="1100">
              <a:solidFill>
                <a:schemeClr val="tx1"/>
              </a:solidFill>
              <a:latin typeface="Arial"/>
              <a:cs typeface="Arial"/>
            </a:endParaRPr>
          </a:p>
        </p:txBody>
      </p:sp>
    </p:spTree>
    <p:extLst>
      <p:ext uri="{BB962C8B-B14F-4D97-AF65-F5344CB8AC3E}">
        <p14:creationId xmlns:p14="http://schemas.microsoft.com/office/powerpoint/2010/main" val="20428789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9D99F-4C09-7F66-D8F0-E1F9C24EC3F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AC38F9-6B0F-5681-FCC4-770B2DC132BC}"/>
              </a:ext>
            </a:extLst>
          </p:cNvPr>
          <p:cNvSpPr>
            <a:spLocks noGrp="1"/>
          </p:cNvSpPr>
          <p:nvPr>
            <p:ph type="body" sz="quarter" idx="13"/>
          </p:nvPr>
        </p:nvSpPr>
        <p:spPr>
          <a:xfrm>
            <a:off x="314325" y="1976295"/>
            <a:ext cx="11877675" cy="4695015"/>
          </a:xfrm>
        </p:spPr>
        <p:txBody>
          <a:bodyPr vert="horz" lIns="91440" tIns="45720" rIns="91440" bIns="45720" rtlCol="0" anchor="t">
            <a:normAutofit/>
          </a:bodyPr>
          <a:lstStyle/>
          <a:p>
            <a:r>
              <a:rPr lang="en-US" sz="2400">
                <a:ea typeface="+mn-lt"/>
                <a:cs typeface="+mn-lt"/>
              </a:rPr>
              <a:t>Look over your web of rights and barriers: </a:t>
            </a:r>
            <a:endParaRPr lang="en-US" sz="2400">
              <a:cs typeface="Arial"/>
            </a:endParaRPr>
          </a:p>
          <a:p>
            <a:endParaRPr lang="en-US" sz="2400">
              <a:solidFill>
                <a:srgbClr val="000000"/>
              </a:solidFill>
              <a:ea typeface="+mn-lt"/>
              <a:cs typeface="+mn-lt"/>
            </a:endParaRPr>
          </a:p>
          <a:p>
            <a:pPr marL="342900" indent="-342900">
              <a:buChar char="•"/>
            </a:pPr>
            <a:r>
              <a:rPr lang="en-US" sz="2400" b="0">
                <a:solidFill>
                  <a:srgbClr val="000000"/>
                </a:solidFill>
                <a:ea typeface="+mn-lt"/>
                <a:cs typeface="+mn-lt"/>
              </a:rPr>
              <a:t>What surprised you in our learning journey? </a:t>
            </a:r>
            <a:endParaRPr lang="en-US" sz="2400">
              <a:solidFill>
                <a:srgbClr val="000000"/>
              </a:solidFill>
              <a:ea typeface="+mn-lt"/>
              <a:cs typeface="+mn-lt"/>
            </a:endParaRPr>
          </a:p>
          <a:p>
            <a:pPr marL="342900" indent="-342900">
              <a:buChar char="•"/>
            </a:pPr>
            <a:r>
              <a:rPr lang="en-US" sz="2400" b="0">
                <a:solidFill>
                  <a:srgbClr val="000000"/>
                </a:solidFill>
                <a:ea typeface="+mn-lt"/>
                <a:cs typeface="+mn-lt"/>
              </a:rPr>
              <a:t>What are you most proud of? </a:t>
            </a:r>
            <a:endParaRPr lang="en-US" sz="2400">
              <a:cs typeface="Arial" panose="020B0604020202020204"/>
            </a:endParaRPr>
          </a:p>
          <a:p>
            <a:pPr marL="342900" indent="-342900">
              <a:buChar char="•"/>
            </a:pPr>
            <a:r>
              <a:rPr lang="en-US" sz="2400" b="0">
                <a:solidFill>
                  <a:srgbClr val="000000"/>
                </a:solidFill>
                <a:ea typeface="+mn-lt"/>
                <a:cs typeface="+mn-lt"/>
              </a:rPr>
              <a:t>Is there anything that you still want to add to the display? </a:t>
            </a:r>
            <a:endParaRPr lang="en-US" sz="2400">
              <a:cs typeface="Arial" panose="020B0604020202020204"/>
            </a:endParaRPr>
          </a:p>
          <a:p>
            <a:pPr marL="342900" indent="-342900">
              <a:buChar char="•"/>
            </a:pPr>
            <a:r>
              <a:rPr lang="en-US" sz="2400" b="0">
                <a:solidFill>
                  <a:srgbClr val="000000"/>
                </a:solidFill>
                <a:ea typeface="+mn-lt"/>
                <a:cs typeface="+mn-lt"/>
              </a:rPr>
              <a:t>What question do you still have? </a:t>
            </a:r>
            <a:endParaRPr lang="en-US" sz="2400">
              <a:solidFill>
                <a:srgbClr val="000000"/>
              </a:solidFill>
              <a:ea typeface="+mn-lt"/>
              <a:cs typeface="+mn-lt"/>
            </a:endParaRPr>
          </a:p>
          <a:p>
            <a:pPr marL="342900" indent="-342900">
              <a:buChar char="•"/>
            </a:pPr>
            <a:r>
              <a:rPr lang="en-US" sz="2400" b="0">
                <a:solidFill>
                  <a:srgbClr val="000000"/>
                </a:solidFill>
                <a:ea typeface="+mn-lt"/>
                <a:cs typeface="+mn-lt"/>
              </a:rPr>
              <a:t>Something you want to keep thinking about? </a:t>
            </a:r>
            <a:endParaRPr lang="en-US" sz="2400">
              <a:ea typeface="+mn-lt"/>
              <a:cs typeface="+mn-lt"/>
            </a:endParaRPr>
          </a:p>
        </p:txBody>
      </p:sp>
      <p:sp>
        <p:nvSpPr>
          <p:cNvPr id="10" name="Title 1">
            <a:extLst>
              <a:ext uri="{FF2B5EF4-FFF2-40B4-BE49-F238E27FC236}">
                <a16:creationId xmlns:a16="http://schemas.microsoft.com/office/drawing/2014/main" id="{02C3BFC3-BCE7-747E-8EE3-5CD2E8CDB556}"/>
              </a:ext>
            </a:extLst>
          </p:cNvPr>
          <p:cNvSpPr txBox="1">
            <a:spLocks/>
          </p:cNvSpPr>
          <p:nvPr/>
        </p:nvSpPr>
        <p:spPr>
          <a:xfrm>
            <a:off x="315913" y="457200"/>
            <a:ext cx="10771187" cy="110163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a:solidFill>
                  <a:srgbClr val="00AEEF"/>
                </a:solidFill>
                <a:latin typeface="Arial"/>
              </a:rPr>
              <a:t>Part </a:t>
            </a:r>
            <a:r>
              <a:rPr lang="en-US">
                <a:solidFill>
                  <a:srgbClr val="00AEEF"/>
                </a:solidFill>
                <a:latin typeface="Arial"/>
              </a:rPr>
              <a:t>6</a:t>
            </a:r>
            <a:r>
              <a:rPr lang="en-US" sz="3200">
                <a:latin typeface="Arial"/>
                <a:ea typeface="Arial"/>
                <a:cs typeface="Arial"/>
              </a:rPr>
              <a:t>​</a:t>
            </a:r>
            <a:br>
              <a:rPr lang="en-US" sz="3200">
                <a:latin typeface="Arial"/>
                <a:ea typeface="Arial"/>
                <a:cs typeface="Arial"/>
              </a:rPr>
            </a:br>
            <a:r>
              <a:rPr lang="en-US">
                <a:solidFill>
                  <a:srgbClr val="00AEEF"/>
                </a:solidFill>
                <a:latin typeface="Arial Black"/>
              </a:rPr>
              <a:t>Final reflections</a:t>
            </a:r>
            <a:endParaRPr lang="en-US">
              <a:cs typeface="Arial"/>
            </a:endParaRPr>
          </a:p>
        </p:txBody>
      </p:sp>
    </p:spTree>
    <p:extLst>
      <p:ext uri="{BB962C8B-B14F-4D97-AF65-F5344CB8AC3E}">
        <p14:creationId xmlns:p14="http://schemas.microsoft.com/office/powerpoint/2010/main" val="31230369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4F0F-686A-0896-28D4-C2A8433E55F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847C8AEF-5C80-0ACD-F0B0-4C99E0BA019D}"/>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a:latin typeface="Arial"/>
                <a:ea typeface="Arial"/>
                <a:cs typeface="Arial"/>
              </a:rPr>
              <a:t>​</a:t>
            </a:r>
            <a:br>
              <a:rPr lang="en-US" sz="3200">
                <a:latin typeface="Arial"/>
                <a:ea typeface="Arial"/>
                <a:cs typeface="Arial"/>
              </a:rPr>
            </a:br>
            <a:r>
              <a:rPr lang="en-US" sz="3200" baseline="0">
                <a:solidFill>
                  <a:srgbClr val="00AEEF"/>
                </a:solidFill>
                <a:latin typeface="Arial Black"/>
              </a:rPr>
              <a:t>Reflect, respond, raise your voice</a:t>
            </a:r>
            <a:r>
              <a:rPr lang="en-US" sz="3200">
                <a:latin typeface="Arial Black"/>
                <a:ea typeface="Arial Black"/>
                <a:cs typeface="Arial Black"/>
              </a:rPr>
              <a:t>​</a:t>
            </a:r>
            <a:endParaRPr lang="en-US"/>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ECAE98B6-F7B6-E2BD-5F9E-835AC7953C37}"/>
                  </a:ext>
                </a:extLst>
              </p14:cNvPr>
              <p14:cNvContentPartPr/>
              <p14:nvPr/>
            </p14:nvContentPartPr>
            <p14:xfrm>
              <a:off x="1664828" y="2907080"/>
              <a:ext cx="15875" cy="15875"/>
            </p14:xfrm>
          </p:contentPart>
        </mc:Choice>
        <mc:Fallback xmlns="">
          <p:pic>
            <p:nvPicPr>
              <p:cNvPr id="2" name="Ink 1">
                <a:extLst>
                  <a:ext uri="{FF2B5EF4-FFF2-40B4-BE49-F238E27FC236}">
                    <a16:creationId xmlns:a16="http://schemas.microsoft.com/office/drawing/2014/main" id="{ECAE98B6-F7B6-E2BD-5F9E-835AC7953C37}"/>
                  </a:ext>
                </a:extLst>
              </p:cNvPr>
              <p:cNvPicPr/>
              <p:nvPr/>
            </p:nvPicPr>
            <p:blipFill>
              <a:blip r:embed="rId4"/>
              <a:stretch>
                <a:fillRect/>
              </a:stretch>
            </p:blipFill>
            <p:spPr>
              <a:xfrm>
                <a:off x="871078" y="2793687"/>
                <a:ext cx="1587500" cy="240393"/>
              </a:xfrm>
              <a:prstGeom prst="rect">
                <a:avLst/>
              </a:prstGeom>
            </p:spPr>
          </p:pic>
        </mc:Fallback>
      </mc:AlternateContent>
      <p:sp>
        <p:nvSpPr>
          <p:cNvPr id="8" name="Text Placeholder 4">
            <a:extLst>
              <a:ext uri="{FF2B5EF4-FFF2-40B4-BE49-F238E27FC236}">
                <a16:creationId xmlns:a16="http://schemas.microsoft.com/office/drawing/2014/main" id="{F03EF129-8F45-55DB-AA4B-CCA30B6DBBA7}"/>
              </a:ext>
            </a:extLst>
          </p:cNvPr>
          <p:cNvSpPr txBox="1">
            <a:spLocks/>
          </p:cNvSpPr>
          <p:nvPr/>
        </p:nvSpPr>
        <p:spPr>
          <a:xfrm>
            <a:off x="323850" y="1859273"/>
            <a:ext cx="10467522" cy="48120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600"/>
              </a:spcAft>
            </a:pPr>
            <a:r>
              <a:rPr lang="en-US" sz="2800">
                <a:solidFill>
                  <a:srgbClr val="000000"/>
                </a:solidFill>
                <a:ea typeface="+mn-lt"/>
                <a:cs typeface="+mn-lt"/>
              </a:rPr>
              <a:t>Key questions:</a:t>
            </a:r>
            <a:r>
              <a:rPr lang="en-US" sz="2800" b="0">
                <a:solidFill>
                  <a:srgbClr val="000000"/>
                </a:solidFill>
                <a:ea typeface="+mn-lt"/>
                <a:cs typeface="+mn-lt"/>
              </a:rPr>
              <a:t> </a:t>
            </a:r>
            <a:r>
              <a:rPr lang="en-US" sz="2800" b="0">
                <a:solidFill>
                  <a:srgbClr val="000000"/>
                </a:solidFill>
                <a:latin typeface="Arial"/>
                <a:ea typeface="+mn-lt"/>
                <a:cs typeface="+mn-lt"/>
              </a:rPr>
              <a:t>What is a root cause you’ve identified through </a:t>
            </a:r>
            <a:br>
              <a:rPr lang="en-US" sz="2800" b="0">
                <a:solidFill>
                  <a:srgbClr val="000000"/>
                </a:solidFill>
                <a:latin typeface="Arial"/>
                <a:ea typeface="+mn-lt"/>
                <a:cs typeface="+mn-lt"/>
              </a:rPr>
            </a:br>
            <a:r>
              <a:rPr lang="en-US" sz="2800" b="0">
                <a:solidFill>
                  <a:srgbClr val="000000"/>
                </a:solidFill>
                <a:latin typeface="Arial"/>
                <a:ea typeface="+mn-lt"/>
                <a:cs typeface="+mn-lt"/>
              </a:rPr>
              <a:t>our </a:t>
            </a:r>
            <a:r>
              <a:rPr lang="en-US" sz="2800" b="0" err="1">
                <a:solidFill>
                  <a:srgbClr val="000000"/>
                </a:solidFill>
                <a:latin typeface="Arial"/>
                <a:ea typeface="+mn-lt"/>
                <a:cs typeface="+mn-lt"/>
              </a:rPr>
              <a:t>OutRight</a:t>
            </a:r>
            <a:r>
              <a:rPr lang="en-US" sz="2800" b="0">
                <a:solidFill>
                  <a:srgbClr val="000000"/>
                </a:solidFill>
                <a:latin typeface="Arial"/>
                <a:ea typeface="+mn-lt"/>
                <a:cs typeface="+mn-lt"/>
              </a:rPr>
              <a:t> activities that you most want to see addressed? Name the duty bearer responsible, the change </a:t>
            </a:r>
            <a:br>
              <a:rPr lang="en-US" sz="2800" b="0">
                <a:solidFill>
                  <a:srgbClr val="000000"/>
                </a:solidFill>
                <a:latin typeface="Arial"/>
                <a:ea typeface="+mn-lt"/>
                <a:cs typeface="+mn-lt"/>
              </a:rPr>
            </a:br>
            <a:r>
              <a:rPr lang="en-US" sz="2800" b="0">
                <a:solidFill>
                  <a:srgbClr val="000000"/>
                </a:solidFill>
                <a:latin typeface="Arial"/>
                <a:ea typeface="+mn-lt"/>
                <a:cs typeface="+mn-lt"/>
              </a:rPr>
              <a:t>you want them to make and one action you could take to </a:t>
            </a:r>
            <a:br>
              <a:rPr lang="en-US" sz="2800" b="0">
                <a:solidFill>
                  <a:srgbClr val="000000"/>
                </a:solidFill>
                <a:latin typeface="Arial"/>
                <a:ea typeface="+mn-lt"/>
                <a:cs typeface="+mn-lt"/>
              </a:rPr>
            </a:br>
            <a:r>
              <a:rPr lang="en-US" sz="2800" b="0">
                <a:solidFill>
                  <a:srgbClr val="000000"/>
                </a:solidFill>
                <a:latin typeface="Arial"/>
                <a:ea typeface="+mn-lt"/>
                <a:cs typeface="+mn-lt"/>
              </a:rPr>
              <a:t>make that ask heard.   </a:t>
            </a:r>
            <a:r>
              <a:rPr lang="en-US" sz="2800" b="0">
                <a:solidFill>
                  <a:srgbClr val="000000"/>
                </a:solidFill>
                <a:ea typeface="+mn-lt"/>
                <a:cs typeface="+mn-lt"/>
              </a:rPr>
              <a:t> </a:t>
            </a:r>
            <a:endParaRPr lang="en-US" sz="2800">
              <a:solidFill>
                <a:srgbClr val="000000"/>
              </a:solidFill>
              <a:ea typeface="+mn-lt"/>
              <a:cs typeface="+mn-lt"/>
            </a:endParaRPr>
          </a:p>
          <a:p>
            <a:pPr>
              <a:lnSpc>
                <a:spcPct val="100000"/>
              </a:lnSpc>
              <a:spcAft>
                <a:spcPts val="1600"/>
              </a:spcAft>
            </a:pPr>
            <a:r>
              <a:rPr lang="en-US" sz="2800">
                <a:solidFill>
                  <a:srgbClr val="000000"/>
                </a:solidFill>
                <a:ea typeface="+mn-lt"/>
                <a:cs typeface="+mn-lt"/>
              </a:rPr>
              <a:t>Reflect, respond, raise your voice as usual</a:t>
            </a:r>
            <a:endParaRPr lang="en-US" sz="2800" b="0">
              <a:solidFill>
                <a:srgbClr val="FFFFFF"/>
              </a:solidFill>
              <a:cs typeface="Arial"/>
            </a:endParaRPr>
          </a:p>
        </p:txBody>
      </p:sp>
    </p:spTree>
    <p:extLst>
      <p:ext uri="{BB962C8B-B14F-4D97-AF65-F5344CB8AC3E}">
        <p14:creationId xmlns:p14="http://schemas.microsoft.com/office/powerpoint/2010/main" val="28326373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clipboard with a thumb up and a pen&#10;&#10;AI-generated content may be incorrect.">
            <a:extLst>
              <a:ext uri="{FF2B5EF4-FFF2-40B4-BE49-F238E27FC236}">
                <a16:creationId xmlns:a16="http://schemas.microsoft.com/office/drawing/2014/main" id="{99A1B40F-4445-23C9-9DCF-C80289163352}"/>
              </a:ext>
            </a:extLst>
          </p:cNvPr>
          <p:cNvPicPr>
            <a:picLocks noChangeAspect="1"/>
          </p:cNvPicPr>
          <p:nvPr/>
        </p:nvPicPr>
        <p:blipFill>
          <a:blip r:embed="rId3"/>
          <a:stretch>
            <a:fillRect/>
          </a:stretch>
        </p:blipFill>
        <p:spPr>
          <a:xfrm>
            <a:off x="2646167" y="9525"/>
            <a:ext cx="6652015" cy="6858000"/>
          </a:xfrm>
          <a:prstGeom prst="rect">
            <a:avLst/>
          </a:prstGeom>
        </p:spPr>
      </p:pic>
      <p:sp>
        <p:nvSpPr>
          <p:cNvPr id="9" name="Title 6">
            <a:extLst>
              <a:ext uri="{FF2B5EF4-FFF2-40B4-BE49-F238E27FC236}">
                <a16:creationId xmlns:a16="http://schemas.microsoft.com/office/drawing/2014/main" id="{A817FF2D-0223-AAFD-597C-9233196330F3}"/>
              </a:ext>
            </a:extLst>
          </p:cNvPr>
          <p:cNvSpPr txBox="1">
            <a:spLocks/>
          </p:cNvSpPr>
          <p:nvPr/>
        </p:nvSpPr>
        <p:spPr>
          <a:xfrm>
            <a:off x="740427" y="4344832"/>
            <a:ext cx="10703180" cy="1219018"/>
          </a:xfrm>
          <a:prstGeom prst="rect">
            <a:avLst/>
          </a:prstGeom>
          <a:solidFill>
            <a:schemeClr val="accent1"/>
          </a:solidFill>
        </p:spPr>
        <p:txBody>
          <a:bodyPr vert="horz" lIns="180000" tIns="180000" rIns="180000" bIns="18000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5400"/>
              <a:t>Well done and what's next?</a:t>
            </a:r>
          </a:p>
        </p:txBody>
      </p:sp>
    </p:spTree>
    <p:extLst>
      <p:ext uri="{BB962C8B-B14F-4D97-AF65-F5344CB8AC3E}">
        <p14:creationId xmlns:p14="http://schemas.microsoft.com/office/powerpoint/2010/main" val="139731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85CC3B3-DC8D-DDE4-1700-EAB951029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537F6-95E0-417A-87B5-B7518FE70919}"/>
              </a:ext>
            </a:extLst>
          </p:cNvPr>
          <p:cNvSpPr>
            <a:spLocks noGrp="1"/>
          </p:cNvSpPr>
          <p:nvPr>
            <p:ph type="title"/>
          </p:nvPr>
        </p:nvSpPr>
        <p:spPr>
          <a:xfrm>
            <a:off x="306388" y="457200"/>
            <a:ext cx="9611453" cy="1262020"/>
          </a:xfrm>
        </p:spPr>
        <p:txBody>
          <a:bodyPr vert="horz" lIns="91440" tIns="45720" rIns="91440" bIns="45720" rtlCol="0" anchor="t">
            <a:normAutofit/>
          </a:bodyPr>
          <a:lstStyle/>
          <a:p>
            <a:br>
              <a:rPr lang="en-US">
                <a:solidFill>
                  <a:schemeClr val="accent1"/>
                </a:solidFill>
                <a:latin typeface="Arial"/>
                <a:cs typeface="Arial"/>
              </a:rPr>
            </a:br>
            <a:r>
              <a:rPr lang="en-US">
                <a:solidFill>
                  <a:schemeClr val="accent1"/>
                </a:solidFill>
                <a:ea typeface="+mj-lt"/>
                <a:cs typeface="+mj-lt"/>
              </a:rPr>
              <a:t>Community learning interview</a:t>
            </a:r>
            <a:endParaRPr lang="en-US">
              <a:solidFill>
                <a:schemeClr val="accent1"/>
              </a:solidFill>
            </a:endParaRPr>
          </a:p>
        </p:txBody>
      </p:sp>
      <p:sp>
        <p:nvSpPr>
          <p:cNvPr id="4" name="Text Placeholder 3">
            <a:extLst>
              <a:ext uri="{FF2B5EF4-FFF2-40B4-BE49-F238E27FC236}">
                <a16:creationId xmlns:a16="http://schemas.microsoft.com/office/drawing/2014/main" id="{0B0F8033-3584-16E9-EEBB-C8477CF9A9A5}"/>
              </a:ext>
            </a:extLst>
          </p:cNvPr>
          <p:cNvSpPr>
            <a:spLocks noGrp="1"/>
          </p:cNvSpPr>
          <p:nvPr>
            <p:ph type="body" sz="half" idx="2"/>
          </p:nvPr>
        </p:nvSpPr>
        <p:spPr>
          <a:xfrm>
            <a:off x="306387" y="1870808"/>
            <a:ext cx="10505880" cy="4780802"/>
          </a:xfrm>
        </p:spPr>
        <p:txBody>
          <a:bodyPr vert="horz" lIns="91440" tIns="45720" rIns="91440" bIns="45720" rtlCol="0" anchor="t">
            <a:noAutofit/>
          </a:bodyPr>
          <a:lstStyle/>
          <a:p>
            <a:pPr>
              <a:lnSpc>
                <a:spcPct val="100000"/>
              </a:lnSpc>
              <a:spcBef>
                <a:spcPts val="0"/>
              </a:spcBef>
              <a:spcAft>
                <a:spcPts val="2000"/>
              </a:spcAft>
            </a:pPr>
            <a:r>
              <a:rPr lang="en-US" sz="2800" b="1">
                <a:ea typeface="+mn-lt"/>
                <a:cs typeface="+mn-lt"/>
              </a:rPr>
              <a:t>Acting as a correspondent: </a:t>
            </a:r>
            <a:endParaRPr lang="en-US" sz="2800" b="1">
              <a:cs typeface="Arial"/>
            </a:endParaRPr>
          </a:p>
          <a:p>
            <a:pPr marL="742950" indent="-457200">
              <a:lnSpc>
                <a:spcPct val="100000"/>
              </a:lnSpc>
              <a:spcBef>
                <a:spcPts val="0"/>
              </a:spcBef>
              <a:spcAft>
                <a:spcPts val="2000"/>
              </a:spcAft>
              <a:buFont typeface="Arial"/>
              <a:buChar char="•"/>
            </a:pPr>
            <a:r>
              <a:rPr lang="en-US" sz="2800">
                <a:ea typeface="+mn-lt"/>
                <a:cs typeface="+mn-lt"/>
              </a:rPr>
              <a:t>Identify a trusted adult in your community and request </a:t>
            </a:r>
            <a:br>
              <a:rPr lang="en-US" sz="2800">
                <a:ea typeface="+mn-lt"/>
                <a:cs typeface="+mn-lt"/>
              </a:rPr>
            </a:br>
            <a:r>
              <a:rPr lang="en-US" sz="2800">
                <a:ea typeface="+mn-lt"/>
                <a:cs typeface="+mn-lt"/>
              </a:rPr>
              <a:t>a 5-minute interview about their learning experiences. </a:t>
            </a:r>
            <a:endParaRPr lang="en-US" sz="2800">
              <a:cs typeface="Arial"/>
            </a:endParaRPr>
          </a:p>
          <a:p>
            <a:pPr marL="742950" indent="-457200">
              <a:lnSpc>
                <a:spcPct val="100000"/>
              </a:lnSpc>
              <a:spcBef>
                <a:spcPts val="0"/>
              </a:spcBef>
              <a:spcAft>
                <a:spcPts val="2000"/>
              </a:spcAft>
              <a:buFont typeface="Arial"/>
              <a:buChar char="•"/>
            </a:pPr>
            <a:r>
              <a:rPr lang="en-US" sz="2800">
                <a:ea typeface="+mn-lt"/>
                <a:cs typeface="+mn-lt"/>
              </a:rPr>
              <a:t>Decide how you'll record the interview – written notes, </a:t>
            </a:r>
            <a:br>
              <a:rPr lang="en-US" sz="2800">
                <a:ea typeface="+mn-lt"/>
                <a:cs typeface="+mn-lt"/>
              </a:rPr>
            </a:br>
            <a:r>
              <a:rPr lang="en-US" sz="2800">
                <a:ea typeface="+mn-lt"/>
                <a:cs typeface="+mn-lt"/>
              </a:rPr>
              <a:t>audio, video (get permission from the interviewee). </a:t>
            </a:r>
            <a:endParaRPr lang="en-US" sz="2800">
              <a:cs typeface="Arial"/>
            </a:endParaRPr>
          </a:p>
          <a:p>
            <a:pPr marL="742950" indent="-457200">
              <a:lnSpc>
                <a:spcPct val="100000"/>
              </a:lnSpc>
              <a:spcBef>
                <a:spcPts val="0"/>
              </a:spcBef>
              <a:spcAft>
                <a:spcPts val="2000"/>
              </a:spcAft>
              <a:buFont typeface="Arial"/>
              <a:buChar char="•"/>
            </a:pPr>
            <a:r>
              <a:rPr lang="en-US" sz="2800">
                <a:ea typeface="+mn-lt"/>
                <a:cs typeface="+mn-lt"/>
              </a:rPr>
              <a:t>Prepare your opening question.</a:t>
            </a:r>
            <a:endParaRPr lang="en-US" sz="2800">
              <a:cs typeface="Arial"/>
            </a:endParaRPr>
          </a:p>
          <a:p>
            <a:pPr marL="742950" indent="-457200">
              <a:lnSpc>
                <a:spcPct val="100000"/>
              </a:lnSpc>
              <a:spcBef>
                <a:spcPts val="0"/>
              </a:spcBef>
              <a:spcAft>
                <a:spcPts val="2000"/>
              </a:spcAft>
              <a:buFont typeface="Arial"/>
              <a:buChar char="•"/>
            </a:pPr>
            <a:endParaRPr lang="en-US" sz="2800">
              <a:cs typeface="Arial"/>
            </a:endParaRPr>
          </a:p>
        </p:txBody>
      </p:sp>
    </p:spTree>
    <p:extLst>
      <p:ext uri="{BB962C8B-B14F-4D97-AF65-F5344CB8AC3E}">
        <p14:creationId xmlns:p14="http://schemas.microsoft.com/office/powerpoint/2010/main" val="1211247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BDFB8A-AD56-B5FA-6D9C-9FAFF8AFF0B0}"/>
              </a:ext>
            </a:extLst>
          </p:cNvPr>
          <p:cNvSpPr/>
          <p:nvPr/>
        </p:nvSpPr>
        <p:spPr>
          <a:xfrm>
            <a:off x="7197996" y="0"/>
            <a:ext cx="4230508"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908DA0AD-3042-F430-61F9-69A4A5966341}"/>
              </a:ext>
            </a:extLst>
          </p:cNvPr>
          <p:cNvSpPr>
            <a:spLocks noGrp="1"/>
          </p:cNvSpPr>
          <p:nvPr>
            <p:ph type="body" sz="quarter" idx="14"/>
          </p:nvPr>
        </p:nvSpPr>
        <p:spPr>
          <a:xfrm>
            <a:off x="323850" y="1988185"/>
            <a:ext cx="5484586" cy="3964937"/>
          </a:xfrm>
        </p:spPr>
        <p:txBody>
          <a:bodyPr vert="horz" lIns="91440" tIns="45720" rIns="91440" bIns="45720" rtlCol="0" anchor="t">
            <a:normAutofit/>
          </a:bodyPr>
          <a:lstStyle/>
          <a:p>
            <a:pPr>
              <a:lnSpc>
                <a:spcPct val="100000"/>
              </a:lnSpc>
              <a:spcBef>
                <a:spcPts val="1600"/>
              </a:spcBef>
            </a:pPr>
            <a:r>
              <a:rPr lang="en-US" sz="2800">
                <a:ea typeface="+mn-lt"/>
                <a:cs typeface="+mn-lt"/>
              </a:rPr>
              <a:t>Prepare 3–5 follow up questions to investigate deeper. </a:t>
            </a:r>
          </a:p>
          <a:p>
            <a:pPr>
              <a:lnSpc>
                <a:spcPct val="100000"/>
              </a:lnSpc>
              <a:spcBef>
                <a:spcPts val="1600"/>
              </a:spcBef>
            </a:pPr>
            <a:r>
              <a:rPr lang="en-US" sz="2800" b="1">
                <a:ea typeface="+mn-lt"/>
                <a:cs typeface="+mn-lt"/>
              </a:rPr>
              <a:t>Ideas: </a:t>
            </a:r>
          </a:p>
          <a:p>
            <a:pPr>
              <a:lnSpc>
                <a:spcPct val="100000"/>
              </a:lnSpc>
              <a:spcBef>
                <a:spcPts val="1600"/>
              </a:spcBef>
            </a:pPr>
            <a:r>
              <a:rPr lang="en-US" sz="2800">
                <a:ea typeface="+mn-lt"/>
                <a:cs typeface="+mn-lt"/>
              </a:rPr>
              <a:t>Why did you learn it there?</a:t>
            </a:r>
            <a:endParaRPr lang="en-US">
              <a:cs typeface="Arial" panose="020B0604020202020204"/>
            </a:endParaRPr>
          </a:p>
          <a:p>
            <a:pPr>
              <a:lnSpc>
                <a:spcPct val="100000"/>
              </a:lnSpc>
              <a:spcBef>
                <a:spcPts val="1600"/>
              </a:spcBef>
            </a:pPr>
            <a:r>
              <a:rPr lang="en-US" sz="2800">
                <a:ea typeface="+mn-lt"/>
                <a:cs typeface="+mn-lt"/>
              </a:rPr>
              <a:t>Why did that matter? </a:t>
            </a:r>
          </a:p>
          <a:p>
            <a:pPr>
              <a:lnSpc>
                <a:spcPct val="100000"/>
              </a:lnSpc>
              <a:spcBef>
                <a:spcPts val="1600"/>
              </a:spcBef>
            </a:pPr>
            <a:r>
              <a:rPr lang="en-US" sz="2800">
                <a:ea typeface="+mn-lt"/>
                <a:cs typeface="+mn-lt"/>
              </a:rPr>
              <a:t>How do you think it helped your rights and your future?</a:t>
            </a:r>
            <a:endParaRPr lang="en-US">
              <a:cs typeface="Arial" panose="020B0604020202020204"/>
            </a:endParaRPr>
          </a:p>
        </p:txBody>
      </p:sp>
      <p:sp>
        <p:nvSpPr>
          <p:cNvPr id="4" name="TextBox 3">
            <a:extLst>
              <a:ext uri="{FF2B5EF4-FFF2-40B4-BE49-F238E27FC236}">
                <a16:creationId xmlns:a16="http://schemas.microsoft.com/office/drawing/2014/main" id="{5E69CAC2-E59F-2313-0E2D-A781E86C6D10}"/>
              </a:ext>
            </a:extLst>
          </p:cNvPr>
          <p:cNvSpPr txBox="1"/>
          <p:nvPr/>
        </p:nvSpPr>
        <p:spPr>
          <a:xfrm>
            <a:off x="7419975" y="1986644"/>
            <a:ext cx="3760572"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bg1"/>
                </a:solidFill>
                <a:latin typeface="Arial"/>
                <a:cs typeface="Segoe UI"/>
              </a:rPr>
              <a:t>The Five Whys ​</a:t>
            </a:r>
            <a:endParaRPr lang="en-US" sz="2400" b="1">
              <a:solidFill>
                <a:schemeClr val="bg1"/>
              </a:solidFill>
              <a:latin typeface="Arial"/>
              <a:cs typeface="Arial"/>
            </a:endParaRPr>
          </a:p>
          <a:p>
            <a:br>
              <a:rPr lang="en-US" sz="2400">
                <a:latin typeface="Arial"/>
                <a:cs typeface="Segoe UI"/>
              </a:rPr>
            </a:br>
            <a:r>
              <a:rPr lang="en-US" sz="2400">
                <a:solidFill>
                  <a:schemeClr val="bg1"/>
                </a:solidFill>
                <a:latin typeface="Arial"/>
                <a:cs typeface="Segoe UI"/>
              </a:rPr>
              <a:t>A simple cause-and-effect discovery technique.</a:t>
            </a:r>
            <a:endParaRPr lang="en-US" sz="2400">
              <a:solidFill>
                <a:schemeClr val="bg1"/>
              </a:solidFill>
              <a:cs typeface="Arial"/>
            </a:endParaRPr>
          </a:p>
          <a:p>
            <a:r>
              <a:rPr lang="en-US" sz="2400">
                <a:solidFill>
                  <a:schemeClr val="bg1"/>
                </a:solidFill>
                <a:latin typeface="Arial"/>
                <a:cs typeface="Segoe UI"/>
              </a:rPr>
              <a:t> ​ </a:t>
            </a:r>
            <a:endParaRPr lang="en-US" sz="2400">
              <a:solidFill>
                <a:schemeClr val="bg1"/>
              </a:solidFill>
              <a:latin typeface="Arial"/>
              <a:cs typeface="Arial"/>
            </a:endParaRPr>
          </a:p>
          <a:p>
            <a:pPr marL="342900" indent="-342900">
              <a:buFont typeface="Arial"/>
              <a:buChar char="•"/>
            </a:pPr>
            <a:r>
              <a:rPr lang="en-US" sz="2400">
                <a:solidFill>
                  <a:schemeClr val="bg1"/>
                </a:solidFill>
                <a:latin typeface="Arial"/>
                <a:cs typeface="Segoe UI"/>
              </a:rPr>
              <a:t>Each </a:t>
            </a:r>
            <a:r>
              <a:rPr lang="en-US" sz="2400">
                <a:solidFill>
                  <a:schemeClr val="bg1"/>
                </a:solidFill>
                <a:latin typeface="Arial"/>
                <a:cs typeface="Arial"/>
              </a:rPr>
              <a:t>'why' question digs a bit deeper - it can take around five 'why' questions to reach the roots!</a:t>
            </a:r>
            <a:endParaRPr lang="en-US" sz="2400">
              <a:solidFill>
                <a:schemeClr val="bg1"/>
              </a:solidFill>
              <a:cs typeface="Arial"/>
            </a:endParaRPr>
          </a:p>
          <a:p>
            <a:pPr algn="ctr"/>
            <a:endParaRPr lang="en-US" sz="2400">
              <a:solidFill>
                <a:schemeClr val="bg1"/>
              </a:solidFill>
              <a:cs typeface="Arial"/>
            </a:endParaRPr>
          </a:p>
        </p:txBody>
      </p:sp>
      <p:sp>
        <p:nvSpPr>
          <p:cNvPr id="10" name="Title 1">
            <a:extLst>
              <a:ext uri="{FF2B5EF4-FFF2-40B4-BE49-F238E27FC236}">
                <a16:creationId xmlns:a16="http://schemas.microsoft.com/office/drawing/2014/main" id="{75813781-58EF-B003-94D5-77B8312BEADE}"/>
              </a:ext>
            </a:extLst>
          </p:cNvPr>
          <p:cNvSpPr txBox="1">
            <a:spLocks/>
          </p:cNvSpPr>
          <p:nvPr/>
        </p:nvSpPr>
        <p:spPr>
          <a:xfrm>
            <a:off x="315913" y="457200"/>
            <a:ext cx="35607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a:latin typeface="Arial"/>
                <a:cs typeface="Arial"/>
              </a:rPr>
            </a:br>
            <a:r>
              <a:rPr lang="en-US">
                <a:ea typeface="+mj-lt"/>
                <a:cs typeface="+mj-lt"/>
              </a:rPr>
              <a:t>Digging deeper </a:t>
            </a:r>
            <a:endParaRPr lang="en-US"/>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E2FA7F8D-E856-ABE3-0F2A-8F068D6BEDCF}"/>
                  </a:ext>
                </a:extLst>
              </p14:cNvPr>
              <p14:cNvContentPartPr/>
              <p14:nvPr/>
            </p14:nvContentPartPr>
            <p14:xfrm>
              <a:off x="1244822" y="3459261"/>
              <a:ext cx="15875" cy="15875"/>
            </p14:xfrm>
          </p:contentPart>
        </mc:Choice>
        <mc:Fallback xmlns="">
          <p:pic>
            <p:nvPicPr>
              <p:cNvPr id="2" name="Ink 1">
                <a:extLst>
                  <a:ext uri="{FF2B5EF4-FFF2-40B4-BE49-F238E27FC236}">
                    <a16:creationId xmlns:a16="http://schemas.microsoft.com/office/drawing/2014/main" id="{E2FA7F8D-E856-ABE3-0F2A-8F068D6BEDCF}"/>
                  </a:ext>
                </a:extLst>
              </p:cNvPr>
              <p:cNvPicPr/>
              <p:nvPr/>
            </p:nvPicPr>
            <p:blipFill>
              <a:blip r:embed="rId3"/>
              <a:stretch>
                <a:fillRect/>
              </a:stretch>
            </p:blipFill>
            <p:spPr>
              <a:xfrm>
                <a:off x="451072" y="2665511"/>
                <a:ext cx="1587500" cy="1587500"/>
              </a:xfrm>
              <a:prstGeom prst="rect">
                <a:avLst/>
              </a:prstGeom>
            </p:spPr>
          </p:pic>
        </mc:Fallback>
      </mc:AlternateContent>
    </p:spTree>
    <p:extLst>
      <p:ext uri="{BB962C8B-B14F-4D97-AF65-F5344CB8AC3E}">
        <p14:creationId xmlns:p14="http://schemas.microsoft.com/office/powerpoint/2010/main" val="3846879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C8AABB3-CEB7-7145-129A-B4CAAB08B720}"/>
            </a:ext>
          </a:extLst>
        </p:cNvPr>
        <p:cNvGrpSpPr/>
        <p:nvPr/>
      </p:nvGrpSpPr>
      <p:grpSpPr>
        <a:xfrm>
          <a:off x="0" y="0"/>
          <a:ext cx="0" cy="0"/>
          <a:chOff x="0" y="0"/>
          <a:chExt cx="0" cy="0"/>
        </a:xfrm>
      </p:grpSpPr>
      <p:pic>
        <p:nvPicPr>
          <p:cNvPr id="8" name="Picture Placeholder 7" descr="A child holding up a large colorful tent&#10;&#10;AI-generated content may be incorrect.">
            <a:extLst>
              <a:ext uri="{FF2B5EF4-FFF2-40B4-BE49-F238E27FC236}">
                <a16:creationId xmlns:a16="http://schemas.microsoft.com/office/drawing/2014/main" id="{6848F592-B5E8-FD80-3421-194C07A7080F}"/>
              </a:ext>
            </a:extLst>
          </p:cNvPr>
          <p:cNvPicPr>
            <a:picLocks noGrp="1" noChangeAspect="1"/>
          </p:cNvPicPr>
          <p:nvPr>
            <p:ph type="pic" idx="1"/>
          </p:nvPr>
        </p:nvPicPr>
        <p:blipFill>
          <a:blip r:embed="rId3"/>
          <a:srcRect l="20327" r="20327"/>
          <a:stretch>
            <a:fillRect/>
          </a:stretch>
        </p:blipFill>
        <p:spPr>
          <a:xfrm>
            <a:off x="6087368" y="1"/>
            <a:ext cx="6104844" cy="6857999"/>
          </a:xfrm>
        </p:spPr>
      </p:pic>
      <p:sp>
        <p:nvSpPr>
          <p:cNvPr id="2" name="Title 1">
            <a:extLst>
              <a:ext uri="{FF2B5EF4-FFF2-40B4-BE49-F238E27FC236}">
                <a16:creationId xmlns:a16="http://schemas.microsoft.com/office/drawing/2014/main" id="{4259BF5A-0EDD-FB80-6144-4064480D05C4}"/>
              </a:ext>
            </a:extLst>
          </p:cNvPr>
          <p:cNvSpPr>
            <a:spLocks noGrp="1"/>
          </p:cNvSpPr>
          <p:nvPr>
            <p:ph type="title"/>
          </p:nvPr>
        </p:nvSpPr>
        <p:spPr>
          <a:xfrm>
            <a:off x="306388" y="457200"/>
            <a:ext cx="4627562" cy="1495425"/>
          </a:xfrm>
        </p:spPr>
        <p:txBody>
          <a:bodyPr vert="horz" lIns="91440" tIns="45720" rIns="91440" bIns="45720" rtlCol="0" anchor="t">
            <a:normAutofit/>
          </a:bodyPr>
          <a:lstStyle/>
          <a:p>
            <a:r>
              <a:rPr lang="en-US">
                <a:solidFill>
                  <a:schemeClr val="accent1"/>
                </a:solidFill>
                <a:latin typeface="Arial"/>
                <a:cs typeface="Arial"/>
              </a:rPr>
              <a:t>Part 4</a:t>
            </a:r>
            <a:br>
              <a:rPr lang="en-US">
                <a:solidFill>
                  <a:schemeClr val="accent1"/>
                </a:solidFill>
                <a:latin typeface="Arial"/>
                <a:cs typeface="Arial"/>
              </a:rPr>
            </a:br>
            <a:r>
              <a:rPr lang="en-US">
                <a:solidFill>
                  <a:schemeClr val="accent1"/>
                </a:solidFill>
                <a:ea typeface="+mj-lt"/>
                <a:cs typeface="+mj-lt"/>
              </a:rPr>
              <a:t>Create your advocate's journal</a:t>
            </a:r>
            <a:endParaRPr lang="en-US">
              <a:solidFill>
                <a:schemeClr val="accent1"/>
              </a:solidFill>
            </a:endParaRPr>
          </a:p>
        </p:txBody>
      </p:sp>
      <p:sp>
        <p:nvSpPr>
          <p:cNvPr id="4" name="Text Placeholder 3">
            <a:extLst>
              <a:ext uri="{FF2B5EF4-FFF2-40B4-BE49-F238E27FC236}">
                <a16:creationId xmlns:a16="http://schemas.microsoft.com/office/drawing/2014/main" id="{F1CAF2BE-85E2-3D6E-BD1B-A87B894AFD82}"/>
              </a:ext>
            </a:extLst>
          </p:cNvPr>
          <p:cNvSpPr>
            <a:spLocks noGrp="1"/>
          </p:cNvSpPr>
          <p:nvPr>
            <p:ph type="body" sz="half" idx="2"/>
          </p:nvPr>
        </p:nvSpPr>
        <p:spPr>
          <a:xfrm>
            <a:off x="306387" y="2186591"/>
            <a:ext cx="4946266" cy="4357443"/>
          </a:xfrm>
        </p:spPr>
        <p:txBody>
          <a:bodyPr vert="horz" lIns="91440" tIns="45720" rIns="91440" bIns="45720" rtlCol="0" anchor="t">
            <a:noAutofit/>
          </a:bodyPr>
          <a:lstStyle/>
          <a:p>
            <a:pPr>
              <a:lnSpc>
                <a:spcPct val="100000"/>
              </a:lnSpc>
            </a:pPr>
            <a:r>
              <a:rPr lang="en-US" sz="2200">
                <a:ea typeface="+mn-lt"/>
                <a:cs typeface="+mn-lt"/>
              </a:rPr>
              <a:t>If you're making your own journal, </a:t>
            </a:r>
            <a:br>
              <a:rPr lang="en-US" sz="2200">
                <a:ea typeface="+mn-lt"/>
                <a:cs typeface="+mn-lt"/>
              </a:rPr>
            </a:br>
            <a:r>
              <a:rPr lang="en-US" sz="2200">
                <a:ea typeface="+mn-lt"/>
                <a:cs typeface="+mn-lt"/>
              </a:rPr>
              <a:t>fold four pieces of A4 paper in half and staple them at the seam. </a:t>
            </a:r>
            <a:endParaRPr lang="en-US"/>
          </a:p>
          <a:p>
            <a:pPr>
              <a:lnSpc>
                <a:spcPct val="100000"/>
              </a:lnSpc>
            </a:pPr>
            <a:r>
              <a:rPr lang="en-US" sz="2200">
                <a:ea typeface="+mn-lt"/>
                <a:cs typeface="+mn-lt"/>
              </a:rPr>
              <a:t>Create the front cover of your journal, including a title with your name. </a:t>
            </a:r>
          </a:p>
          <a:p>
            <a:pPr>
              <a:lnSpc>
                <a:spcPct val="100000"/>
              </a:lnSpc>
            </a:pPr>
            <a:r>
              <a:rPr lang="en-US" sz="2200">
                <a:ea typeface="+mn-lt"/>
                <a:cs typeface="+mn-lt"/>
              </a:rPr>
              <a:t>You could incorporate thematic words like 'learning spaces' and 'rights'. </a:t>
            </a:r>
            <a:endParaRPr lang="en-US" sz="2200">
              <a:cs typeface="Arial"/>
            </a:endParaRPr>
          </a:p>
          <a:p>
            <a:pPr>
              <a:lnSpc>
                <a:spcPct val="100000"/>
              </a:lnSpc>
            </a:pPr>
            <a:r>
              <a:rPr lang="en-US" sz="2200">
                <a:ea typeface="+mn-lt"/>
                <a:cs typeface="+mn-lt"/>
              </a:rPr>
              <a:t>You’ll use this book at the end of every activity to log what you've learned and note any ideas you want to investigate further.</a:t>
            </a:r>
            <a:endParaRPr lang="en-US" sz="2200">
              <a:cs typeface="Arial" panose="020B0604020202020204"/>
            </a:endParaRPr>
          </a:p>
        </p:txBody>
      </p:sp>
      <p:sp>
        <p:nvSpPr>
          <p:cNvPr id="6" name="Text Placeholder 14">
            <a:extLst>
              <a:ext uri="{FF2B5EF4-FFF2-40B4-BE49-F238E27FC236}">
                <a16:creationId xmlns:a16="http://schemas.microsoft.com/office/drawing/2014/main" id="{28720AB7-E9B6-2588-AEA2-41099DB57BDE}"/>
              </a:ext>
            </a:extLst>
          </p:cNvPr>
          <p:cNvSpPr txBox="1">
            <a:spLocks/>
          </p:cNvSpPr>
          <p:nvPr/>
        </p:nvSpPr>
        <p:spPr>
          <a:xfrm>
            <a:off x="10461085" y="-1350"/>
            <a:ext cx="1732016" cy="991792"/>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Ghuson, 10, says </a:t>
            </a:r>
            <a:br>
              <a:rPr lang="en-GB" sz="1100" dirty="0">
                <a:latin typeface="Arial"/>
                <a:cs typeface="Arial"/>
              </a:rPr>
            </a:br>
            <a:r>
              <a:rPr lang="en-GB" sz="1100" dirty="0">
                <a:solidFill>
                  <a:schemeClr val="tx1"/>
                </a:solidFill>
                <a:latin typeface="Arial"/>
                <a:cs typeface="Arial"/>
              </a:rPr>
              <a:t>"I draw, play and learn things I never knew" at a support session in Syria. © UNICEF</a:t>
            </a:r>
            <a:endParaRPr lang="en-US" sz="1100" dirty="0">
              <a:solidFill>
                <a:schemeClr val="tx1"/>
              </a:solidFill>
              <a:latin typeface="Arial"/>
              <a:cs typeface="Arial"/>
            </a:endParaRPr>
          </a:p>
        </p:txBody>
      </p:sp>
    </p:spTree>
    <p:extLst>
      <p:ext uri="{BB962C8B-B14F-4D97-AF65-F5344CB8AC3E}">
        <p14:creationId xmlns:p14="http://schemas.microsoft.com/office/powerpoint/2010/main" val="1739412400"/>
      </p:ext>
    </p:extLst>
  </p:cSld>
  <p:clrMapOvr>
    <a:masterClrMapping/>
  </p:clrMapOvr>
</p:sld>
</file>

<file path=ppt/theme/theme1.xml><?xml version="1.0" encoding="utf-8"?>
<a:theme xmlns:a="http://schemas.openxmlformats.org/drawingml/2006/main" name="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square" rtlCol="0" anchor="ctr">
        <a:noAutofit/>
      </a:bodyP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3DECB935954E4EAFA0B823A4382586" ma:contentTypeVersion="12" ma:contentTypeDescription="Create a new document." ma:contentTypeScope="" ma:versionID="0e38868cf680431ffcbca343a255aa14">
  <xsd:schema xmlns:xsd="http://www.w3.org/2001/XMLSchema" xmlns:xs="http://www.w3.org/2001/XMLSchema" xmlns:p="http://schemas.microsoft.com/office/2006/metadata/properties" xmlns:ns2="303b6d04-3bfc-4137-99de-f98a4fb1b42a" xmlns:ns3="483c78c1-a657-448e-9de2-cfb2f5003656" targetNamespace="http://schemas.microsoft.com/office/2006/metadata/properties" ma:root="true" ma:fieldsID="afadf2e6ebcbe9f3cab4c50a7ef88168" ns2:_="" ns3:_="">
    <xsd:import namespace="303b6d04-3bfc-4137-99de-f98a4fb1b42a"/>
    <xsd:import namespace="483c78c1-a657-448e-9de2-cfb2f500365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3b6d04-3bfc-4137-99de-f98a4fb1b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3c78c1-a657-448e-9de2-cfb2f50036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5d03bd9-d09e-42eb-b180-521111dd012a}" ma:internalName="TaxCatchAll" ma:showField="CatchAllData" ma:web="483c78c1-a657-448e-9de2-cfb2f50036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03b6d04-3bfc-4137-99de-f98a4fb1b42a">
      <Terms xmlns="http://schemas.microsoft.com/office/infopath/2007/PartnerControls"/>
    </lcf76f155ced4ddcb4097134ff3c332f>
    <TaxCatchAll xmlns="483c78c1-a657-448e-9de2-cfb2f5003656" xsi:nil="true"/>
  </documentManagement>
</p:properties>
</file>

<file path=customXml/itemProps1.xml><?xml version="1.0" encoding="utf-8"?>
<ds:datastoreItem xmlns:ds="http://schemas.openxmlformats.org/officeDocument/2006/customXml" ds:itemID="{DCB2F2D6-7DAA-42F4-A04E-94A9DED07442}">
  <ds:schemaRefs>
    <ds:schemaRef ds:uri="http://schemas.microsoft.com/sharepoint/v3/contenttype/forms"/>
  </ds:schemaRefs>
</ds:datastoreItem>
</file>

<file path=customXml/itemProps2.xml><?xml version="1.0" encoding="utf-8"?>
<ds:datastoreItem xmlns:ds="http://schemas.openxmlformats.org/officeDocument/2006/customXml" ds:itemID="{04FB6579-CA4E-47EC-A40C-075C7D0F6E7C}">
  <ds:schemaRefs>
    <ds:schemaRef ds:uri="303b6d04-3bfc-4137-99de-f98a4fb1b42a"/>
    <ds:schemaRef ds:uri="483c78c1-a657-448e-9de2-cfb2f50036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612C870-E2EE-41DB-BE9A-5A9006C70AB8}">
  <ds:schemaRefs>
    <ds:schemaRef ds:uri="303b6d04-3bfc-4137-99de-f98a4fb1b42a"/>
    <ds:schemaRef ds:uri="483c78c1-a657-448e-9de2-cfb2f500365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TotalTime>
  <Words>7043</Words>
  <Application>Microsoft Office PowerPoint</Application>
  <PresentationFormat>Widescreen</PresentationFormat>
  <Paragraphs>467</Paragraphs>
  <Slides>65</Slides>
  <Notes>52</Notes>
  <HiddenSlides>0</HiddenSlides>
  <MMClips>5</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65</vt:i4>
      </vt:variant>
    </vt:vector>
  </HeadingPairs>
  <TitlesOfParts>
    <vt:vector size="76" baseType="lpstr">
      <vt:lpstr>Aleo</vt:lpstr>
      <vt:lpstr>Aptos</vt:lpstr>
      <vt:lpstr>Arial</vt:lpstr>
      <vt:lpstr>Arial Black</vt:lpstr>
      <vt:lpstr>Calibri</vt:lpstr>
      <vt:lpstr>Montserrat</vt:lpstr>
      <vt:lpstr>Univers LT Pro</vt:lpstr>
      <vt:lpstr>Univers LT Pro 55</vt:lpstr>
      <vt:lpstr>Office Theme</vt:lpstr>
      <vt:lpstr>1_Office Theme</vt:lpstr>
      <vt:lpstr>2_Office Theme</vt:lpstr>
      <vt:lpstr>PowerPoint Presentation</vt:lpstr>
      <vt:lpstr>Part 1 Key rights</vt:lpstr>
      <vt:lpstr> Rights in action</vt:lpstr>
      <vt:lpstr>Part 2 Introduction to learning spaces</vt:lpstr>
      <vt:lpstr> Rights in action continued</vt:lpstr>
      <vt:lpstr>Part 3 Investigator, correspondent, advocate</vt:lpstr>
      <vt:lpstr> Community learning interview</vt:lpstr>
      <vt:lpstr>PowerPoint Presentation</vt:lpstr>
      <vt:lpstr>Part 4 Create your advocate's journal</vt:lpstr>
      <vt:lpstr>PowerPoint Presentation</vt:lpstr>
      <vt:lpstr>Activity 2  Exploring  learning spaces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3  Education in emergencies</vt:lpstr>
      <vt:lpstr>PowerPoint Presentation</vt:lpstr>
      <vt:lpstr>PowerPoint Presentation</vt:lpstr>
      <vt:lpstr>PowerPoint Presentation</vt:lpstr>
      <vt:lpstr>PowerPoint Presentation</vt:lpstr>
      <vt:lpstr>Community-based learning  </vt:lpstr>
      <vt:lpstr>Digital learning/ catch up learning</vt:lpstr>
      <vt:lpstr>School-in-a-box</vt:lpstr>
      <vt:lpstr>PowerPoint Presentation</vt:lpstr>
      <vt:lpstr>PowerPoint Presentation</vt:lpstr>
      <vt:lpstr>PowerPoint Presentation</vt:lpstr>
      <vt:lpstr>PowerPoint Presentation</vt:lpstr>
      <vt:lpstr>Unstoppable teachers in Sudan</vt:lpstr>
      <vt:lpstr>PowerPoint Presentation</vt:lpstr>
      <vt:lpstr>Mustafa returns to school</vt:lpstr>
      <vt:lpstr>PowerPoint Presentation</vt:lpstr>
      <vt:lpstr>PowerPoint Presentation</vt:lpstr>
      <vt:lpstr>PowerPoint Presentation</vt:lpstr>
      <vt:lpstr>PowerPoint Presentation</vt:lpstr>
      <vt:lpstr>PowerPoint Presentation</vt:lpstr>
      <vt:lpstr>Activity 4  Education  for everyone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5  Education  for everyone</vt:lpstr>
      <vt:lpstr>PowerPoint Presentation</vt:lpstr>
      <vt:lpstr>Key vocabulary</vt:lpstr>
      <vt:lpstr>PowerPoint Presentation</vt:lpstr>
      <vt:lpstr>Three steps to changemaking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Katherine Fardell</dc:creator>
  <cp:lastModifiedBy>Issy Booth</cp:lastModifiedBy>
  <cp:revision>220</cp:revision>
  <dcterms:created xsi:type="dcterms:W3CDTF">2026-02-18T15:54:37Z</dcterms:created>
  <dcterms:modified xsi:type="dcterms:W3CDTF">2026-08-06T10:58:42Z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0x010100643DECB935954E4EAFA0B823A4382586</vt:lpwstr>
  </property>
</Properties>
</file>