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5"/>
  </p:notesMasterIdLst>
  <p:sldIdLst>
    <p:sldId id="257" r:id="rId5"/>
    <p:sldId id="293" r:id="rId6"/>
    <p:sldId id="292" r:id="rId7"/>
    <p:sldId id="301" r:id="rId8"/>
    <p:sldId id="302" r:id="rId9"/>
    <p:sldId id="305" r:id="rId10"/>
    <p:sldId id="303" r:id="rId11"/>
    <p:sldId id="300" r:id="rId12"/>
    <p:sldId id="299" r:id="rId13"/>
    <p:sldId id="304" r:id="rId14"/>
  </p:sldIdLst>
  <p:sldSz cx="12192000" cy="6858000"/>
  <p:notesSz cx="6858000" cy="9144000"/>
  <p:embeddedFontLst>
    <p:embeddedFont>
      <p:font typeface="Arial Black" panose="020B0A04020102020204" pitchFamily="34" charset="0"/>
      <p:bold r:id="rId16"/>
    </p:embeddedFont>
    <p:embeddedFont>
      <p:font typeface="Helvetica" panose="020B0604020202020204" pitchFamily="34" charset="0"/>
      <p:regular r:id="rId17"/>
      <p:bold r:id="rId18"/>
      <p:italic r:id="rId19"/>
      <p:boldItalic r:id="rId20"/>
    </p:embeddedFont>
    <p:embeddedFont>
      <p:font typeface="Roboto" panose="02000000000000000000" pitchFamily="2" charset="0"/>
      <p:regular r:id="rId21"/>
      <p:bold r:id="rId22"/>
      <p:italic r:id="rId23"/>
      <p:boldItalic r:id="rId24"/>
    </p:embeddedFont>
    <p:embeddedFont>
      <p:font typeface="Roboto Medium" panose="02000000000000000000" pitchFamily="2" charset="0"/>
      <p:regular r:id="rId25"/>
      <p:bold r:id="rId26"/>
      <p:italic r:id="rId27"/>
      <p:boldItalic r:id="rId28"/>
    </p:embeddedFont>
    <p:embeddedFont>
      <p:font typeface="Segoe UI" panose="020B0502040204020203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48" roundtripDataSignature="AMtx7mhMIJ324YM1/QYEfXnHexSC06nm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F4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FE1A13-A1F6-042F-2601-C347AA08AC74}" v="1" dt="2026-02-11T09:38:29.984"/>
    <p1510:client id="{10747EC7-13E4-2487-A471-3EF2FFC5EC43}" v="2" dt="2026-02-11T11:00:07.6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46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21" Type="http://schemas.openxmlformats.org/officeDocument/2006/relationships/font" Target="fonts/font6.fntdata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48" Type="http://customschemas.google.com/relationships/presentationmetadata" Target="metadata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sy Booth" userId="S::isabelleb@unicef.org.uk::95590697-42e6-45d1-b9a0-5c7c6819ef82" providerId="AD" clId="Web-{0EFE1A13-A1F6-042F-2601-C347AA08AC74}"/>
    <pc:docChg chg="addSld">
      <pc:chgData name="Issy Booth" userId="S::isabelleb@unicef.org.uk::95590697-42e6-45d1-b9a0-5c7c6819ef82" providerId="AD" clId="Web-{0EFE1A13-A1F6-042F-2601-C347AA08AC74}" dt="2026-02-11T09:38:29.984" v="0"/>
      <pc:docMkLst>
        <pc:docMk/>
      </pc:docMkLst>
      <pc:sldChg chg="add replId">
        <pc:chgData name="Issy Booth" userId="S::isabelleb@unicef.org.uk::95590697-42e6-45d1-b9a0-5c7c6819ef82" providerId="AD" clId="Web-{0EFE1A13-A1F6-042F-2601-C347AA08AC74}" dt="2026-02-11T09:38:29.984" v="0"/>
        <pc:sldMkLst>
          <pc:docMk/>
          <pc:sldMk cId="2165510187" sldId="305"/>
        </pc:sldMkLst>
      </pc:sldChg>
    </pc:docChg>
  </pc:docChgLst>
  <pc:docChgLst>
    <pc:chgData name="Issy Booth" userId="S::isabelleb@unicef.org.uk::95590697-42e6-45d1-b9a0-5c7c6819ef82" providerId="AD" clId="Web-{10747EC7-13E4-2487-A471-3EF2FFC5EC43}"/>
    <pc:docChg chg="addSld delSld">
      <pc:chgData name="Issy Booth" userId="S::isabelleb@unicef.org.uk::95590697-42e6-45d1-b9a0-5c7c6819ef82" providerId="AD" clId="Web-{10747EC7-13E4-2487-A471-3EF2FFC5EC43}" dt="2026-02-11T11:00:07.688" v="1"/>
      <pc:docMkLst>
        <pc:docMk/>
      </pc:docMkLst>
      <pc:sldChg chg="add del replId">
        <pc:chgData name="Issy Booth" userId="S::isabelleb@unicef.org.uk::95590697-42e6-45d1-b9a0-5c7c6819ef82" providerId="AD" clId="Web-{10747EC7-13E4-2487-A471-3EF2FFC5EC43}" dt="2026-02-11T11:00:07.688" v="1"/>
        <pc:sldMkLst>
          <pc:docMk/>
          <pc:sldMk cId="1898959518" sldId="306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16T13:55:20.6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13099 5440 1775 0 0,'1'1'0'0'0,"1"1"0"0"0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" name="Google Shape;45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</a:pPr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auses Happy Healthy">
  <p:cSld name="4 causes Happy Health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15" descr="PADD_TexturesBackground_07.jpg"/>
          <p:cNvPicPr preferRelativeResize="0"/>
          <p:nvPr/>
        </p:nvPicPr>
        <p:blipFill rotWithShape="1">
          <a:blip r:embed="rId2">
            <a:alphaModFix/>
          </a:blip>
          <a:srcRect t="18886"/>
          <a:stretch/>
        </p:blipFill>
        <p:spPr>
          <a:xfrm>
            <a:off x="-21155" y="0"/>
            <a:ext cx="12234310" cy="701709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Title 1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7" descr="Picture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0" y="5234399"/>
            <a:ext cx="9756058" cy="745576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Any questions">
  <p:cSld name="1_Any questions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8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8"/>
          <p:cNvSpPr txBox="1">
            <a:spLocks noGrp="1"/>
          </p:cNvSpPr>
          <p:nvPr>
            <p:ph type="title"/>
          </p:nvPr>
        </p:nvSpPr>
        <p:spPr>
          <a:xfrm>
            <a:off x="-3" y="5167888"/>
            <a:ext cx="8219665" cy="1022574"/>
          </a:xfrm>
          <a:prstGeom prst="rect">
            <a:avLst/>
          </a:prstGeom>
          <a:solidFill>
            <a:srgbClr val="000000">
              <a:alpha val="69019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ial"/>
              <a:buNone/>
              <a:defRPr sz="6000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E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EMdviy34QpY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and person sitting at a table&#10;&#10;AI-generated content may be incorrect.">
            <a:extLst>
              <a:ext uri="{FF2B5EF4-FFF2-40B4-BE49-F238E27FC236}">
                <a16:creationId xmlns:a16="http://schemas.microsoft.com/office/drawing/2014/main" id="{1A3304CB-3B03-0532-24DB-D66195769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16" b="7816"/>
          <a:stretch>
            <a:fillRect/>
          </a:stretch>
        </p:blipFill>
        <p:spPr>
          <a:xfrm>
            <a:off x="-2710" y="2369"/>
            <a:ext cx="12202741" cy="6863434"/>
          </a:xfrm>
          <a:prstGeom prst="rect">
            <a:avLst/>
          </a:prstGeom>
        </p:spPr>
      </p:pic>
      <p:sp>
        <p:nvSpPr>
          <p:cNvPr id="11" name="Google Shape;32;p1">
            <a:extLst>
              <a:ext uri="{FF2B5EF4-FFF2-40B4-BE49-F238E27FC236}">
                <a16:creationId xmlns:a16="http://schemas.microsoft.com/office/drawing/2014/main" id="{32ADB3FA-6900-C0A9-1B21-6C47A50807AA}"/>
              </a:ext>
            </a:extLst>
          </p:cNvPr>
          <p:cNvSpPr txBox="1"/>
          <p:nvPr/>
        </p:nvSpPr>
        <p:spPr>
          <a:xfrm rot="16200000">
            <a:off x="11228175" y="797900"/>
            <a:ext cx="1339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-GB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UNICEF/Al-Safadi</a:t>
            </a:r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" name="Google Shape;33;p1">
            <a:extLst>
              <a:ext uri="{FF2B5EF4-FFF2-40B4-BE49-F238E27FC236}">
                <a16:creationId xmlns:a16="http://schemas.microsoft.com/office/drawing/2014/main" id="{694FC594-5E1F-E401-0EDC-533CBE557758}"/>
              </a:ext>
            </a:extLst>
          </p:cNvPr>
          <p:cNvGrpSpPr/>
          <p:nvPr/>
        </p:nvGrpSpPr>
        <p:grpSpPr>
          <a:xfrm>
            <a:off x="-13787" y="5803088"/>
            <a:ext cx="4644835" cy="1060803"/>
            <a:chOff x="-13787" y="5803096"/>
            <a:chExt cx="3053176" cy="698832"/>
          </a:xfrm>
        </p:grpSpPr>
        <p:sp>
          <p:nvSpPr>
            <p:cNvPr id="19" name="Google Shape;34;p1">
              <a:extLst>
                <a:ext uri="{FF2B5EF4-FFF2-40B4-BE49-F238E27FC236}">
                  <a16:creationId xmlns:a16="http://schemas.microsoft.com/office/drawing/2014/main" id="{317EF877-49E7-F4D4-EA34-B80C052C1DA5}"/>
                </a:ext>
              </a:extLst>
            </p:cNvPr>
            <p:cNvSpPr/>
            <p:nvPr/>
          </p:nvSpPr>
          <p:spPr>
            <a:xfrm>
              <a:off x="-9874" y="6097506"/>
              <a:ext cx="3049263" cy="4044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35;p1">
              <a:extLst>
                <a:ext uri="{FF2B5EF4-FFF2-40B4-BE49-F238E27FC236}">
                  <a16:creationId xmlns:a16="http://schemas.microsoft.com/office/drawing/2014/main" id="{C7517D0B-D578-45C5-8414-DA8E21B3E93C}"/>
                </a:ext>
              </a:extLst>
            </p:cNvPr>
            <p:cNvSpPr/>
            <p:nvPr/>
          </p:nvSpPr>
          <p:spPr>
            <a:xfrm>
              <a:off x="-13787" y="5803096"/>
              <a:ext cx="1849500" cy="383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" name="Google Shape;36;p1" descr="Logo&#10;&#10;Description automatically generated">
            <a:extLst>
              <a:ext uri="{FF2B5EF4-FFF2-40B4-BE49-F238E27FC236}">
                <a16:creationId xmlns:a16="http://schemas.microsoft.com/office/drawing/2014/main" id="{F720DC81-25B9-1866-C0F4-AC7F0CE40A7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7898" y="5419550"/>
            <a:ext cx="4136921" cy="188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37;p1" descr="A blue sign with white text&#10;&#10;Description automatically generated">
            <a:extLst>
              <a:ext uri="{FF2B5EF4-FFF2-40B4-BE49-F238E27FC236}">
                <a16:creationId xmlns:a16="http://schemas.microsoft.com/office/drawing/2014/main" id="{0E4AAD6D-853B-613A-F3B8-D7D7A7AA9EF3}"/>
              </a:ext>
            </a:extLst>
          </p:cNvPr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10358319" y="0"/>
            <a:ext cx="1831302" cy="183130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38;p1">
            <a:extLst>
              <a:ext uri="{FF2B5EF4-FFF2-40B4-BE49-F238E27FC236}">
                <a16:creationId xmlns:a16="http://schemas.microsoft.com/office/drawing/2014/main" id="{ADA43D9C-B672-7678-38C3-EA4C2560DE07}"/>
              </a:ext>
            </a:extLst>
          </p:cNvPr>
          <p:cNvSpPr/>
          <p:nvPr/>
        </p:nvSpPr>
        <p:spPr>
          <a:xfrm>
            <a:off x="210463" y="3810702"/>
            <a:ext cx="4038033" cy="828785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7934A43A-7131-65F7-3CAD-1600EE8344A6}"/>
              </a:ext>
            </a:extLst>
          </p:cNvPr>
          <p:cNvSpPr txBox="1"/>
          <p:nvPr/>
        </p:nvSpPr>
        <p:spPr>
          <a:xfrm>
            <a:off x="275160" y="581634"/>
            <a:ext cx="1678744" cy="144655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100" dirty="0">
                <a:solidFill>
                  <a:schemeClr val="bg1"/>
                </a:solidFill>
              </a:rPr>
              <a:t>Finn and Ruby attend the Youth Advisory Board handover meeting in November 2023, which saw existing team members meet new ones.</a:t>
            </a:r>
            <a:endParaRPr lang="en-US">
              <a:solidFill>
                <a:schemeClr val="bg1"/>
              </a:solidFill>
            </a:endParaRPr>
          </a:p>
          <a:p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0D6C73A7-C561-C9AF-B35C-4EB8E56A399B}"/>
              </a:ext>
            </a:extLst>
          </p:cNvPr>
          <p:cNvSpPr txBox="1"/>
          <p:nvPr/>
        </p:nvSpPr>
        <p:spPr>
          <a:xfrm rot="16200000">
            <a:off x="11035759" y="5662232"/>
            <a:ext cx="1933575" cy="2308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800" dirty="0">
                <a:solidFill>
                  <a:schemeClr val="bg1"/>
                </a:solidFill>
                <a:latin typeface="Roboto"/>
              </a:rPr>
              <a:t>© UNICEF/</a:t>
            </a:r>
            <a:r>
              <a:rPr lang="en-US" sz="900" dirty="0">
                <a:solidFill>
                  <a:schemeClr val="bg1"/>
                </a:solidFill>
                <a:latin typeface="Helvetica"/>
                <a:cs typeface="Helvetica"/>
              </a:rPr>
              <a:t>Maule-</a:t>
            </a:r>
            <a:r>
              <a:rPr lang="en-US" sz="900" err="1">
                <a:solidFill>
                  <a:schemeClr val="bg1"/>
                </a:solidFill>
                <a:latin typeface="Helvetica"/>
                <a:cs typeface="Helvetica"/>
              </a:rPr>
              <a:t>Ffinch</a:t>
            </a:r>
            <a:endParaRPr lang="en-US" sz="800">
              <a:solidFill>
                <a:schemeClr val="bg1"/>
              </a:solidFill>
              <a:latin typeface="Roboto"/>
            </a:endParaRPr>
          </a:p>
        </p:txBody>
      </p:sp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3D45765C-01E7-14A1-E18A-589C5EF10DD5}"/>
              </a:ext>
            </a:extLst>
          </p:cNvPr>
          <p:cNvSpPr/>
          <p:nvPr/>
        </p:nvSpPr>
        <p:spPr>
          <a:xfrm>
            <a:off x="217519" y="4563272"/>
            <a:ext cx="5331251" cy="830260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40;p1">
            <a:extLst>
              <a:ext uri="{FF2B5EF4-FFF2-40B4-BE49-F238E27FC236}">
                <a16:creationId xmlns:a16="http://schemas.microsoft.com/office/drawing/2014/main" id="{FE05C38B-F6B2-7368-1261-C71897C6C403}"/>
              </a:ext>
            </a:extLst>
          </p:cNvPr>
          <p:cNvSpPr txBox="1"/>
          <p:nvPr/>
        </p:nvSpPr>
        <p:spPr>
          <a:xfrm>
            <a:off x="278203" y="3805373"/>
            <a:ext cx="546580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5000">
                <a:solidFill>
                  <a:schemeClr val="bg1"/>
                </a:solidFill>
                <a:latin typeface="Arial Black"/>
              </a:rPr>
              <a:t>WELCOME</a:t>
            </a:r>
            <a:br>
              <a:rPr lang="en-GB" sz="5000">
                <a:latin typeface="Arial Black"/>
              </a:rPr>
            </a:br>
            <a:r>
              <a:rPr lang="en-GB" sz="5000">
                <a:solidFill>
                  <a:schemeClr val="bg1"/>
                </a:solidFill>
                <a:latin typeface="Arial Black"/>
              </a:rPr>
              <a:t>TO OUTRIGHT</a:t>
            </a:r>
            <a:endParaRPr lang="en-US" sz="5000">
              <a:solidFill>
                <a:schemeClr val="bg1"/>
              </a:solidFill>
              <a:latin typeface="Arial Bla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6;g2566efeb3ca_0_29" descr="A group of children holding signs&#10;&#10;AI-generated content may be incorrect.">
            <a:extLst>
              <a:ext uri="{FF2B5EF4-FFF2-40B4-BE49-F238E27FC236}">
                <a16:creationId xmlns:a16="http://schemas.microsoft.com/office/drawing/2014/main" id="{B2E6636D-027C-5005-AC08-23EEF906CDED}"/>
              </a:ext>
            </a:extLst>
          </p:cNvPr>
          <p:cNvPicPr preferRelativeResize="0"/>
          <p:nvPr/>
        </p:nvPicPr>
        <p:blipFill rotWithShape="1">
          <a:blip r:embed="rId2"/>
          <a:srcRect l="15411" t="135" r="10464" b="-135"/>
          <a:stretch>
            <a:fillRect/>
          </a:stretch>
        </p:blipFill>
        <p:spPr>
          <a:xfrm>
            <a:off x="4282540" y="0"/>
            <a:ext cx="7909491" cy="686548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69;g25670c3861a_0_14">
            <a:extLst>
              <a:ext uri="{FF2B5EF4-FFF2-40B4-BE49-F238E27FC236}">
                <a16:creationId xmlns:a16="http://schemas.microsoft.com/office/drawing/2014/main" id="{FC61A776-51F4-DABE-241F-74E2EC7BB4B6}"/>
              </a:ext>
            </a:extLst>
          </p:cNvPr>
          <p:cNvSpPr txBox="1"/>
          <p:nvPr/>
        </p:nvSpPr>
        <p:spPr>
          <a:xfrm>
            <a:off x="308252" y="5786354"/>
            <a:ext cx="3321320" cy="919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100" dirty="0">
                <a:solidFill>
                  <a:schemeClr val="tx1"/>
                </a:solidFill>
                <a:ea typeface="Roboto Medium"/>
                <a:sym typeface="Roboto Medium"/>
              </a:rPr>
              <a:t>Students at a Rights Respecting School worked with a photographer to create images that show their rights. “We chose article 13, the right to protest. So we pretended to protest!" says Rowan.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9" name="Google Shape;71;g25670c3861a_0_14">
            <a:extLst>
              <a:ext uri="{FF2B5EF4-FFF2-40B4-BE49-F238E27FC236}">
                <a16:creationId xmlns:a16="http://schemas.microsoft.com/office/drawing/2014/main" id="{ED848911-549E-17F3-F24C-39429DC4324F}"/>
              </a:ext>
            </a:extLst>
          </p:cNvPr>
          <p:cNvSpPr txBox="1"/>
          <p:nvPr/>
        </p:nvSpPr>
        <p:spPr>
          <a:xfrm>
            <a:off x="319795" y="2355999"/>
            <a:ext cx="4581806" cy="3597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400" dirty="0">
                <a:solidFill>
                  <a:schemeClr val="tx1"/>
                </a:solidFill>
              </a:rPr>
              <a:t>Thank you so much </a:t>
            </a:r>
            <a:br>
              <a:rPr lang="en-GB" sz="2400" dirty="0"/>
            </a:br>
            <a:r>
              <a:rPr lang="en-GB" sz="2400" dirty="0">
                <a:solidFill>
                  <a:schemeClr val="tx1"/>
                </a:solidFill>
              </a:rPr>
              <a:t>for taking part in </a:t>
            </a:r>
            <a:br>
              <a:rPr lang="en-GB" sz="2400" dirty="0"/>
            </a:br>
            <a:r>
              <a:rPr lang="en-GB" sz="2400" dirty="0" err="1">
                <a:solidFill>
                  <a:schemeClr val="tx1"/>
                </a:solidFill>
              </a:rPr>
              <a:t>OutRight</a:t>
            </a:r>
            <a:r>
              <a:rPr lang="en-GB" sz="2400" dirty="0">
                <a:solidFill>
                  <a:schemeClr val="tx1"/>
                </a:solidFill>
              </a:rPr>
              <a:t> this year </a:t>
            </a:r>
            <a:br>
              <a:rPr lang="en-GB" sz="2400" dirty="0"/>
            </a:br>
            <a:r>
              <a:rPr lang="en-GB" sz="2400" dirty="0">
                <a:solidFill>
                  <a:schemeClr val="tx1"/>
                </a:solidFill>
              </a:rPr>
              <a:t>and for making your </a:t>
            </a:r>
            <a:br>
              <a:rPr lang="en-GB" sz="2400" dirty="0"/>
            </a:br>
            <a:r>
              <a:rPr lang="en-GB" sz="2400" dirty="0">
                <a:solidFill>
                  <a:schemeClr val="tx1"/>
                </a:solidFill>
              </a:rPr>
              <a:t>voice heard.</a:t>
            </a:r>
          </a:p>
        </p:txBody>
      </p:sp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0E782828-2E21-5849-A334-283B135F7C0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37432DA9-BD93-D611-3A19-183143AD0C55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C9FD93C2-D3B3-A5A1-4561-9F5CFAF7A5B2}"/>
              </a:ext>
            </a:extLst>
          </p:cNvPr>
          <p:cNvSpPr txBox="1"/>
          <p:nvPr/>
        </p:nvSpPr>
        <p:spPr>
          <a:xfrm>
            <a:off x="210357" y="288121"/>
            <a:ext cx="4882267" cy="144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400" b="1" dirty="0">
                <a:solidFill>
                  <a:schemeClr val="bg1"/>
                </a:solidFill>
                <a:latin typeface="Arial Black"/>
              </a:rPr>
              <a:t>THANK </a:t>
            </a:r>
            <a:br>
              <a:rPr lang="en-GB" sz="4400" b="1" dirty="0">
                <a:solidFill>
                  <a:schemeClr val="bg1"/>
                </a:solidFill>
                <a:latin typeface="Arial Black"/>
              </a:rPr>
            </a:br>
            <a:r>
              <a:rPr lang="en-GB" sz="4400" b="1" dirty="0">
                <a:solidFill>
                  <a:schemeClr val="bg1"/>
                </a:solidFill>
                <a:latin typeface="Arial Black"/>
              </a:rPr>
              <a:t>YOU</a:t>
            </a:r>
            <a:endParaRPr lang="en-US" sz="4400" dirty="0">
              <a:solidFill>
                <a:schemeClr val="bg1"/>
              </a:solidFill>
              <a:latin typeface="Arial Black"/>
            </a:endParaRPr>
          </a:p>
        </p:txBody>
      </p:sp>
      <p:sp>
        <p:nvSpPr>
          <p:cNvPr id="5" name="Google Shape;68;g25670c3861a_0_14">
            <a:extLst>
              <a:ext uri="{FF2B5EF4-FFF2-40B4-BE49-F238E27FC236}">
                <a16:creationId xmlns:a16="http://schemas.microsoft.com/office/drawing/2014/main" id="{5E446FD6-6540-36FA-6146-7E1EDC16FE76}"/>
              </a:ext>
            </a:extLst>
          </p:cNvPr>
          <p:cNvSpPr txBox="1"/>
          <p:nvPr/>
        </p:nvSpPr>
        <p:spPr>
          <a:xfrm rot="16200000">
            <a:off x="10819369" y="5386248"/>
            <a:ext cx="2410111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900"/>
            </a:pPr>
            <a:r>
              <a:rPr lang="en-GB" sz="9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© </a:t>
            </a:r>
            <a:r>
              <a:rPr lang="en-GB" sz="900" dirty="0">
                <a:solidFill>
                  <a:schemeClr val="bg1"/>
                </a:solidFill>
              </a:rPr>
              <a:t>UNICEF/</a:t>
            </a:r>
            <a:r>
              <a:rPr lang="en-GB" sz="900" dirty="0">
                <a:solidFill>
                  <a:schemeClr val="bg1"/>
                </a:solidFill>
                <a:latin typeface="Segoe UI"/>
                <a:cs typeface="Segoe UI"/>
              </a:rPr>
              <a:t>Maule-</a:t>
            </a:r>
            <a:r>
              <a:rPr lang="en-GB" sz="900" err="1">
                <a:solidFill>
                  <a:schemeClr val="bg1"/>
                </a:solidFill>
                <a:latin typeface="Segoe UI"/>
                <a:cs typeface="Segoe UI"/>
              </a:rPr>
              <a:t>Ffinch</a:t>
            </a:r>
            <a:endParaRPr lang="en-GB" sz="900">
              <a:solidFill>
                <a:schemeClr val="bg1"/>
              </a:solidFill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451163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7;g25670c3861a_0_14" descr="A group of people sitting in a room&#10;&#10;AI-generated content may be incorrect.">
            <a:extLst>
              <a:ext uri="{FF2B5EF4-FFF2-40B4-BE49-F238E27FC236}">
                <a16:creationId xmlns:a16="http://schemas.microsoft.com/office/drawing/2014/main" id="{957DED3A-D942-F352-3AA0-37FCFC25A2AB}"/>
              </a:ext>
            </a:extLst>
          </p:cNvPr>
          <p:cNvPicPr preferRelativeResize="0"/>
          <p:nvPr/>
        </p:nvPicPr>
        <p:blipFill rotWithShape="1">
          <a:blip r:embed="rId2"/>
          <a:srcRect l="7130" t="-121" r="16748" b="101"/>
          <a:stretch>
            <a:fillRect/>
          </a:stretch>
        </p:blipFill>
        <p:spPr>
          <a:xfrm>
            <a:off x="4372639" y="898"/>
            <a:ext cx="7827798" cy="68568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8;g25670c3861a_0_14">
            <a:extLst>
              <a:ext uri="{FF2B5EF4-FFF2-40B4-BE49-F238E27FC236}">
                <a16:creationId xmlns:a16="http://schemas.microsoft.com/office/drawing/2014/main" id="{4B402C83-DE07-D143-A4D3-1C0B4C19DC2C}"/>
              </a:ext>
            </a:extLst>
          </p:cNvPr>
          <p:cNvSpPr txBox="1"/>
          <p:nvPr/>
        </p:nvSpPr>
        <p:spPr>
          <a:xfrm rot="16200000">
            <a:off x="11441956" y="6162425"/>
            <a:ext cx="1122309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n-GB" sz="9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UNICEF/</a:t>
            </a:r>
            <a:r>
              <a:rPr lang="en-GB" sz="900" dirty="0" err="1">
                <a:solidFill>
                  <a:schemeClr val="lt1"/>
                </a:solidFill>
              </a:rPr>
              <a:t>Willocq</a:t>
            </a:r>
            <a:endParaRPr sz="1800" b="0" i="0" u="none" strike="noStrike" cap="none" dirty="0" err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9;g25670c3861a_0_14">
            <a:extLst>
              <a:ext uri="{FF2B5EF4-FFF2-40B4-BE49-F238E27FC236}">
                <a16:creationId xmlns:a16="http://schemas.microsoft.com/office/drawing/2014/main" id="{3F361E16-C5FD-D479-7996-86C2F81454FC}"/>
              </a:ext>
            </a:extLst>
          </p:cNvPr>
          <p:cNvSpPr txBox="1"/>
          <p:nvPr/>
        </p:nvSpPr>
        <p:spPr>
          <a:xfrm>
            <a:off x="318860" y="5786354"/>
            <a:ext cx="3606335" cy="89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100" dirty="0">
                <a:solidFill>
                  <a:srgbClr val="333333"/>
                </a:solidFill>
                <a:ea typeface="Roboto Medium"/>
                <a:sym typeface="Roboto Medium"/>
              </a:rPr>
              <a:t>Left to right: Jamie, Arushi and Arthur attend a Youth Advisory Board meeting in May 2022. The group met to discuss plans for World Children’s Day. </a:t>
            </a:r>
            <a:endParaRPr lang="en-US" sz="1100">
              <a:ea typeface="Roboto Medium"/>
            </a:endParaRPr>
          </a:p>
        </p:txBody>
      </p:sp>
      <p:sp>
        <p:nvSpPr>
          <p:cNvPr id="6" name="Google Shape;71;g25670c3861a_0_14">
            <a:extLst>
              <a:ext uri="{FF2B5EF4-FFF2-40B4-BE49-F238E27FC236}">
                <a16:creationId xmlns:a16="http://schemas.microsoft.com/office/drawing/2014/main" id="{7AAC2FA0-8A9A-3B22-6850-3D3605B2CE1D}"/>
              </a:ext>
            </a:extLst>
          </p:cNvPr>
          <p:cNvSpPr txBox="1"/>
          <p:nvPr/>
        </p:nvSpPr>
        <p:spPr>
          <a:xfrm>
            <a:off x="319795" y="2355999"/>
            <a:ext cx="3391368" cy="3642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SzTx/>
              <a:buNone/>
              <a:defRPr sz="2400">
                <a:solidFill>
                  <a:srgbClr val="FFFFFF"/>
                </a:solidFill>
              </a:defRPr>
            </a:pPr>
            <a:r>
              <a:rPr lang="en-GB" sz="2000" err="1">
                <a:solidFill>
                  <a:schemeClr val="tx1"/>
                </a:solidFill>
              </a:rPr>
              <a:t>OutRight</a:t>
            </a:r>
            <a:r>
              <a:rPr lang="en-GB" sz="2000" dirty="0">
                <a:solidFill>
                  <a:schemeClr val="tx1"/>
                </a:solidFill>
              </a:rPr>
              <a:t> is a youth campaign run by UNICEF UK that helps children and young people learn about and speak out on children’s rights across the world.</a:t>
            </a:r>
            <a:endParaRPr lang="en-US" sz="2000">
              <a:solidFill>
                <a:schemeClr val="tx1"/>
              </a:solidFill>
            </a:endParaRPr>
          </a:p>
          <a:p>
            <a:pPr marL="0" indent="0">
              <a:buSzTx/>
              <a:buNone/>
              <a:defRPr sz="2400">
                <a:solidFill>
                  <a:srgbClr val="FFFFFF"/>
                </a:solidFill>
              </a:defRPr>
            </a:pPr>
            <a:endParaRPr lang="en-GB" sz="2000" b="1" dirty="0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000" b="1" dirty="0">
                <a:solidFill>
                  <a:schemeClr val="tx1"/>
                </a:solidFill>
              </a:rPr>
              <a:t>It’s a campaign by children, for children. </a:t>
            </a:r>
          </a:p>
        </p:txBody>
      </p:sp>
      <p:sp>
        <p:nvSpPr>
          <p:cNvPr id="9" name="Google Shape;38;p1">
            <a:extLst>
              <a:ext uri="{FF2B5EF4-FFF2-40B4-BE49-F238E27FC236}">
                <a16:creationId xmlns:a16="http://schemas.microsoft.com/office/drawing/2014/main" id="{1283EE1E-8CF2-BAF7-C033-89315A48C12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38;p1">
            <a:extLst>
              <a:ext uri="{FF2B5EF4-FFF2-40B4-BE49-F238E27FC236}">
                <a16:creationId xmlns:a16="http://schemas.microsoft.com/office/drawing/2014/main" id="{B01284A0-7A25-C9C1-1001-FEDEE17CED18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40;p1">
            <a:extLst>
              <a:ext uri="{FF2B5EF4-FFF2-40B4-BE49-F238E27FC236}">
                <a16:creationId xmlns:a16="http://schemas.microsoft.com/office/drawing/2014/main" id="{36D5EBAE-5932-D044-C456-A9900349E566}"/>
              </a:ext>
            </a:extLst>
          </p:cNvPr>
          <p:cNvSpPr txBox="1"/>
          <p:nvPr/>
        </p:nvSpPr>
        <p:spPr>
          <a:xfrm>
            <a:off x="210357" y="288121"/>
            <a:ext cx="3836386" cy="158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400" b="1" dirty="0">
                <a:solidFill>
                  <a:schemeClr val="bg1"/>
                </a:solidFill>
                <a:latin typeface="Arial Black"/>
              </a:rPr>
              <a:t>WHAT IS OUTRIGHT</a:t>
            </a:r>
            <a:endParaRPr lang="en-US" sz="4400" dirty="0">
              <a:solidFill>
                <a:schemeClr val="bg1"/>
              </a:solidFill>
              <a:latin typeface="Arial Black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44FF00D-C490-9E4C-B1E6-859DF8B11874}"/>
                  </a:ext>
                </a:extLst>
              </p14:cNvPr>
              <p14:cNvContentPartPr/>
              <p14:nvPr/>
            </p14:nvContentPartPr>
            <p14:xfrm>
              <a:off x="6918873" y="860693"/>
              <a:ext cx="14941" cy="14941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44FF00D-C490-9E4C-B1E6-859DF8B118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32110" y="673930"/>
                <a:ext cx="384731" cy="38473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52038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71;g25670c3861a_0_14">
            <a:extLst>
              <a:ext uri="{FF2B5EF4-FFF2-40B4-BE49-F238E27FC236}">
                <a16:creationId xmlns:a16="http://schemas.microsoft.com/office/drawing/2014/main" id="{ED848911-549E-17F3-F24C-39429DC4324F}"/>
              </a:ext>
            </a:extLst>
          </p:cNvPr>
          <p:cNvSpPr txBox="1"/>
          <p:nvPr/>
        </p:nvSpPr>
        <p:spPr>
          <a:xfrm>
            <a:off x="220025" y="2228003"/>
            <a:ext cx="4247874" cy="3657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0000"/>
              </a:lnSpc>
              <a:spcBef>
                <a:spcPts val="900"/>
              </a:spcBef>
              <a:defRPr sz="2400">
                <a:solidFill>
                  <a:srgbClr val="FFFFFF"/>
                </a:solidFill>
              </a:defRPr>
            </a:pPr>
            <a:r>
              <a:rPr lang="en-GB" sz="2000" dirty="0" err="1">
                <a:solidFill>
                  <a:schemeClr val="tx1"/>
                </a:solidFill>
              </a:rPr>
              <a:t>OutRight</a:t>
            </a:r>
            <a:r>
              <a:rPr lang="en-GB" sz="2000" dirty="0">
                <a:solidFill>
                  <a:schemeClr val="tx1"/>
                </a:solidFill>
              </a:rPr>
              <a:t> will help children and 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dirty="0">
                <a:solidFill>
                  <a:schemeClr val="tx1"/>
                </a:solidFill>
              </a:rPr>
              <a:t>young people to stand up for the 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dirty="0">
                <a:solidFill>
                  <a:schemeClr val="tx1"/>
                </a:solidFill>
              </a:rPr>
              <a:t>rights of children in the UK and 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dirty="0">
                <a:solidFill>
                  <a:schemeClr val="tx1"/>
                </a:solidFill>
              </a:rPr>
              <a:t>around the world.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900"/>
              </a:spcBef>
              <a:defRPr sz="2400">
                <a:solidFill>
                  <a:srgbClr val="FFFFFF"/>
                </a:solidFill>
              </a:defRPr>
            </a:pPr>
            <a:r>
              <a:rPr lang="en-GB" sz="2000" b="1" dirty="0">
                <a:solidFill>
                  <a:schemeClr val="tx1"/>
                </a:solidFill>
              </a:rPr>
              <a:t>This year, we’re learning about </a:t>
            </a:r>
            <a:br>
              <a:rPr lang="en-GB" sz="2000" b="1" dirty="0"/>
            </a:br>
            <a:r>
              <a:rPr lang="en-GB" sz="2000" b="1" dirty="0">
                <a:solidFill>
                  <a:schemeClr val="tx1"/>
                </a:solidFill>
              </a:rPr>
              <a:t>International Aid, and the impact </a:t>
            </a:r>
            <a:br>
              <a:rPr lang="en-GB" sz="2000" b="1" dirty="0"/>
            </a:br>
            <a:r>
              <a:rPr lang="en-GB" sz="2000" b="1" dirty="0">
                <a:solidFill>
                  <a:schemeClr val="tx1"/>
                </a:solidFill>
              </a:rPr>
              <a:t>that it can have on children’s rights around the world. </a:t>
            </a:r>
          </a:p>
        </p:txBody>
      </p:sp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0E782828-2E21-5849-A334-283B135F7C0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37432DA9-BD93-D611-3A19-183143AD0C55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C9FD93C2-D3B3-A5A1-4561-9F5CFAF7A5B2}"/>
              </a:ext>
            </a:extLst>
          </p:cNvPr>
          <p:cNvSpPr txBox="1"/>
          <p:nvPr/>
        </p:nvSpPr>
        <p:spPr>
          <a:xfrm>
            <a:off x="209632" y="288121"/>
            <a:ext cx="6958329" cy="158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GB" sz="4400" dirty="0">
                <a:solidFill>
                  <a:schemeClr val="bg1"/>
                </a:solidFill>
                <a:latin typeface="Arial Black"/>
              </a:rPr>
              <a:t>MAKE YOUR</a:t>
            </a:r>
            <a:br>
              <a:rPr lang="en-GB" sz="4400" dirty="0">
                <a:solidFill>
                  <a:schemeClr val="bg1"/>
                </a:solidFill>
                <a:latin typeface="Arial Black"/>
              </a:rPr>
            </a:br>
            <a:r>
              <a:rPr lang="en-GB" sz="4400" dirty="0">
                <a:solidFill>
                  <a:schemeClr val="bg1"/>
                </a:solidFill>
                <a:latin typeface="Arial Black"/>
              </a:rPr>
              <a:t>VOICE HEARD</a:t>
            </a:r>
            <a:endParaRPr lang="en-US" sz="4400">
              <a:solidFill>
                <a:schemeClr val="bg1"/>
              </a:solidFill>
              <a:latin typeface="Arial Black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07FC274-3F5A-B997-DEE3-F823AF401159}"/>
              </a:ext>
            </a:extLst>
          </p:cNvPr>
          <p:cNvSpPr/>
          <p:nvPr/>
        </p:nvSpPr>
        <p:spPr>
          <a:xfrm>
            <a:off x="5103895" y="-456485"/>
            <a:ext cx="10627536" cy="10403090"/>
          </a:xfrm>
          <a:prstGeom prst="ellipse">
            <a:avLst/>
          </a:prstGeom>
          <a:solidFill>
            <a:srgbClr val="DDF4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ue megaphone with splatters on a black background&#10;&#10;AI-generated content may be incorrect.">
            <a:extLst>
              <a:ext uri="{FF2B5EF4-FFF2-40B4-BE49-F238E27FC236}">
                <a16:creationId xmlns:a16="http://schemas.microsoft.com/office/drawing/2014/main" id="{2E22EF58-DBF4-DCF2-7B9E-57AF3CFC4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600000">
            <a:off x="4818041" y="374007"/>
            <a:ext cx="7059397" cy="707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111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11;g256730744a2_0_25">
            <a:extLst>
              <a:ext uri="{FF2B5EF4-FFF2-40B4-BE49-F238E27FC236}">
                <a16:creationId xmlns:a16="http://schemas.microsoft.com/office/drawing/2014/main" id="{5C4B2968-F393-F22D-72A6-526899F3C18A}"/>
              </a:ext>
            </a:extLst>
          </p:cNvPr>
          <p:cNvSpPr/>
          <p:nvPr/>
        </p:nvSpPr>
        <p:spPr>
          <a:xfrm>
            <a:off x="1" y="2297457"/>
            <a:ext cx="12189717" cy="3690970"/>
          </a:xfrm>
          <a:prstGeom prst="rect">
            <a:avLst/>
          </a:prstGeom>
          <a:solidFill>
            <a:srgbClr val="DDF4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71;g25670c3861a_0_14">
            <a:extLst>
              <a:ext uri="{FF2B5EF4-FFF2-40B4-BE49-F238E27FC236}">
                <a16:creationId xmlns:a16="http://schemas.microsoft.com/office/drawing/2014/main" id="{ED848911-549E-17F3-F24C-39429DC4324F}"/>
              </a:ext>
            </a:extLst>
          </p:cNvPr>
          <p:cNvSpPr txBox="1"/>
          <p:nvPr/>
        </p:nvSpPr>
        <p:spPr>
          <a:xfrm>
            <a:off x="1782089" y="2557920"/>
            <a:ext cx="7794735" cy="319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800" b="1" dirty="0">
                <a:solidFill>
                  <a:schemeClr val="tx1"/>
                </a:solidFill>
              </a:rPr>
              <a:t>We will:</a:t>
            </a:r>
            <a:endParaRPr lang="en-US" sz="2800" b="1" dirty="0">
              <a:solidFill>
                <a:schemeClr val="tx1"/>
              </a:solidFill>
            </a:endParaRPr>
          </a:p>
          <a:p>
            <a:pPr marL="457200" indent="-457200">
              <a:buChar char="•"/>
              <a:defRPr sz="2400">
                <a:solidFill>
                  <a:srgbClr val="FFFFFF"/>
                </a:solidFill>
              </a:defRPr>
            </a:pPr>
            <a:r>
              <a:rPr lang="en-GB" sz="2800" dirty="0">
                <a:solidFill>
                  <a:schemeClr val="tx1"/>
                </a:solidFill>
              </a:rPr>
              <a:t>Learn about the rights which are connected to international aid</a:t>
            </a:r>
            <a:endParaRPr lang="en-US" sz="2800" b="1" dirty="0">
              <a:solidFill>
                <a:schemeClr val="tx1"/>
              </a:solidFill>
            </a:endParaRPr>
          </a:p>
          <a:p>
            <a:pPr marL="457200" indent="-457200">
              <a:buChar char="•"/>
              <a:defRPr sz="2400">
                <a:solidFill>
                  <a:srgbClr val="FFFFFF"/>
                </a:solidFill>
              </a:defRPr>
            </a:pPr>
            <a:r>
              <a:rPr lang="en-GB" sz="2800" dirty="0">
                <a:solidFill>
                  <a:schemeClr val="tx1"/>
                </a:solidFill>
              </a:rPr>
              <a:t>Understand what international aid is and why it is important  </a:t>
            </a:r>
          </a:p>
          <a:p>
            <a:pPr marL="457200" indent="-457200">
              <a:buChar char="•"/>
              <a:defRPr sz="2400">
                <a:solidFill>
                  <a:srgbClr val="FFFFFF"/>
                </a:solidFill>
              </a:defRPr>
            </a:pPr>
            <a:r>
              <a:rPr lang="en-GB" sz="2800" dirty="0">
                <a:solidFill>
                  <a:schemeClr val="tx1"/>
                </a:solidFill>
              </a:rPr>
              <a:t>Use your voice by telling a decision maker all about your learning journey.</a:t>
            </a:r>
          </a:p>
          <a:p>
            <a:pPr marL="457200" indent="-457200">
              <a:lnSpc>
                <a:spcPct val="110000"/>
              </a:lnSpc>
              <a:spcBef>
                <a:spcPts val="900"/>
              </a:spcBef>
              <a:buChar char="•"/>
              <a:defRPr sz="2400">
                <a:solidFill>
                  <a:srgbClr val="FFFFFF"/>
                </a:solidFill>
              </a:defRPr>
            </a:pPr>
            <a:endParaRPr lang="en-GB" sz="2800" dirty="0"/>
          </a:p>
        </p:txBody>
      </p:sp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0E782828-2E21-5849-A334-283B135F7C0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37432DA9-BD93-D611-3A19-183143AD0C55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C9FD93C2-D3B3-A5A1-4561-9F5CFAF7A5B2}"/>
              </a:ext>
            </a:extLst>
          </p:cNvPr>
          <p:cNvSpPr txBox="1"/>
          <p:nvPr/>
        </p:nvSpPr>
        <p:spPr>
          <a:xfrm>
            <a:off x="210357" y="288121"/>
            <a:ext cx="4884757" cy="144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400" b="1" dirty="0">
                <a:solidFill>
                  <a:schemeClr val="bg1"/>
                </a:solidFill>
                <a:latin typeface="Arial Black"/>
              </a:rPr>
              <a:t>TAKING PART </a:t>
            </a:r>
            <a:br>
              <a:rPr lang="en-GB" sz="4400" b="1" dirty="0">
                <a:solidFill>
                  <a:schemeClr val="bg1"/>
                </a:solidFill>
                <a:latin typeface="Arial Black"/>
              </a:rPr>
            </a:br>
            <a:r>
              <a:rPr lang="en-GB" sz="4400" b="1" dirty="0">
                <a:solidFill>
                  <a:schemeClr val="bg1"/>
                </a:solidFill>
                <a:latin typeface="Arial Black"/>
              </a:rPr>
              <a:t>IN OUTRIGHT</a:t>
            </a:r>
          </a:p>
        </p:txBody>
      </p:sp>
    </p:spTree>
    <p:extLst>
      <p:ext uri="{BB962C8B-B14F-4D97-AF65-F5344CB8AC3E}">
        <p14:creationId xmlns:p14="http://schemas.microsoft.com/office/powerpoint/2010/main" val="3852764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67;g25670c3861a_0_14" descr="A person writing on a white board&#10;&#10;AI-generated content may be incorrect.">
            <a:extLst>
              <a:ext uri="{FF2B5EF4-FFF2-40B4-BE49-F238E27FC236}">
                <a16:creationId xmlns:a16="http://schemas.microsoft.com/office/drawing/2014/main" id="{B309FDD2-EB25-4398-0651-2A8C985961B9}"/>
              </a:ext>
            </a:extLst>
          </p:cNvPr>
          <p:cNvPicPr preferRelativeResize="0"/>
          <p:nvPr/>
        </p:nvPicPr>
        <p:blipFill rotWithShape="1">
          <a:blip r:embed="rId2"/>
          <a:srcRect l="37587" t="114" r="215" b="-120"/>
          <a:stretch>
            <a:fillRect/>
          </a:stretch>
        </p:blipFill>
        <p:spPr>
          <a:xfrm>
            <a:off x="5776044" y="-6571"/>
            <a:ext cx="6412842" cy="6874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68;g25670c3861a_0_14">
            <a:extLst>
              <a:ext uri="{FF2B5EF4-FFF2-40B4-BE49-F238E27FC236}">
                <a16:creationId xmlns:a16="http://schemas.microsoft.com/office/drawing/2014/main" id="{42CD3B18-2285-8FA1-85C1-9C867D1A1091}"/>
              </a:ext>
            </a:extLst>
          </p:cNvPr>
          <p:cNvSpPr txBox="1"/>
          <p:nvPr/>
        </p:nvSpPr>
        <p:spPr>
          <a:xfrm rot="16200000">
            <a:off x="11179638" y="5786998"/>
            <a:ext cx="1648111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n-GB" sz="9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</a:t>
            </a:r>
            <a:r>
              <a:rPr lang="en-GB" sz="900" dirty="0">
                <a:solidFill>
                  <a:schemeClr val="lt1"/>
                </a:solidFill>
              </a:rPr>
              <a:t>UNICEF/Flynn</a:t>
            </a:r>
            <a:endParaRPr lang="en-US" sz="1800" b="0" i="0" u="none" strike="noStrike" cap="none" dirty="0" err="1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69;g25670c3861a_0_14">
            <a:extLst>
              <a:ext uri="{FF2B5EF4-FFF2-40B4-BE49-F238E27FC236}">
                <a16:creationId xmlns:a16="http://schemas.microsoft.com/office/drawing/2014/main" id="{FC61A776-51F4-DABE-241F-74E2EC7BB4B6}"/>
              </a:ext>
            </a:extLst>
          </p:cNvPr>
          <p:cNvSpPr txBox="1"/>
          <p:nvPr/>
        </p:nvSpPr>
        <p:spPr>
          <a:xfrm>
            <a:off x="316805" y="5786354"/>
            <a:ext cx="4065776" cy="89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100" dirty="0">
                <a:solidFill>
                  <a:schemeClr val="tx1"/>
                </a:solidFill>
                <a:ea typeface="Roboto Medium"/>
                <a:sym typeface="Roboto Medium"/>
              </a:rPr>
              <a:t>Poppy attends a Youth Advisory Board meeting, in May 2022, to discuss plans for World Children’s Day.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9" name="Google Shape;71;g25670c3861a_0_14">
            <a:extLst>
              <a:ext uri="{FF2B5EF4-FFF2-40B4-BE49-F238E27FC236}">
                <a16:creationId xmlns:a16="http://schemas.microsoft.com/office/drawing/2014/main" id="{ED848911-549E-17F3-F24C-39429DC4324F}"/>
              </a:ext>
            </a:extLst>
          </p:cNvPr>
          <p:cNvSpPr txBox="1"/>
          <p:nvPr/>
        </p:nvSpPr>
        <p:spPr>
          <a:xfrm>
            <a:off x="319795" y="2355999"/>
            <a:ext cx="4563767" cy="3398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US" sz="2000" dirty="0">
                <a:solidFill>
                  <a:schemeClr val="tx1"/>
                </a:solidFill>
              </a:rPr>
              <a:t>Campaigning is about taking specific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and </a:t>
            </a:r>
            <a:r>
              <a:rPr lang="en-US" sz="2000" dirty="0" err="1">
                <a:solidFill>
                  <a:schemeClr val="tx1"/>
                </a:solidFill>
              </a:rPr>
              <a:t>organised</a:t>
            </a:r>
            <a:r>
              <a:rPr lang="en-US" sz="2000" dirty="0">
                <a:solidFill>
                  <a:schemeClr val="tx1"/>
                </a:solidFill>
              </a:rPr>
              <a:t> actions (like taking part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in </a:t>
            </a:r>
            <a:r>
              <a:rPr lang="en-US" sz="2000" dirty="0" err="1">
                <a:solidFill>
                  <a:schemeClr val="tx1"/>
                </a:solidFill>
              </a:rPr>
              <a:t>OutRight</a:t>
            </a:r>
            <a:r>
              <a:rPr lang="en-US" sz="2000" dirty="0">
                <a:solidFill>
                  <a:schemeClr val="tx1"/>
                </a:solidFill>
              </a:rPr>
              <a:t>!) to bring about positive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change on an issue, and influence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those in power to act.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endParaRPr lang="en-US" sz="2000" dirty="0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US" sz="2000" b="1" dirty="0">
                <a:solidFill>
                  <a:schemeClr val="tx1"/>
                </a:solidFill>
              </a:rPr>
              <a:t>Going to a march, writing to your MP or local </a:t>
            </a:r>
            <a:r>
              <a:rPr lang="en-US" sz="2000" b="1" dirty="0" err="1">
                <a:solidFill>
                  <a:schemeClr val="tx1"/>
                </a:solidFill>
              </a:rPr>
              <a:t>councillor</a:t>
            </a:r>
            <a:r>
              <a:rPr lang="en-US" sz="2000" b="1" dirty="0">
                <a:solidFill>
                  <a:schemeClr val="tx1"/>
                </a:solidFill>
              </a:rPr>
              <a:t>, or signing a </a:t>
            </a:r>
            <a:br>
              <a:rPr lang="en-US" sz="2000" b="1" dirty="0">
                <a:solidFill>
                  <a:schemeClr val="tx1"/>
                </a:solidFill>
              </a:rPr>
            </a:br>
            <a:r>
              <a:rPr lang="en-US" sz="2000" b="1" dirty="0">
                <a:solidFill>
                  <a:schemeClr val="tx1"/>
                </a:solidFill>
              </a:rPr>
              <a:t>petition are all ways we can </a:t>
            </a:r>
            <a:br>
              <a:rPr lang="en-US" sz="2000" b="1" dirty="0">
                <a:solidFill>
                  <a:schemeClr val="tx1"/>
                </a:solidFill>
              </a:rPr>
            </a:br>
            <a:r>
              <a:rPr lang="en-US" sz="2000" b="1" dirty="0">
                <a:solidFill>
                  <a:schemeClr val="tx1"/>
                </a:solidFill>
              </a:rPr>
              <a:t>campaign for change!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C9FD93C2-D3B3-A5A1-4561-9F5CFAF7A5B2}"/>
              </a:ext>
            </a:extLst>
          </p:cNvPr>
          <p:cNvSpPr txBox="1"/>
          <p:nvPr/>
        </p:nvSpPr>
        <p:spPr>
          <a:xfrm>
            <a:off x="203301" y="288121"/>
            <a:ext cx="5707766" cy="144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400" b="1" dirty="0">
                <a:solidFill>
                  <a:schemeClr val="bg1"/>
                </a:solidFill>
                <a:latin typeface="Arial Black"/>
              </a:rPr>
              <a:t>WHAT IS</a:t>
            </a:r>
            <a:br>
              <a:rPr lang="en-GB" sz="4400" b="1" dirty="0">
                <a:latin typeface="Arial Black"/>
              </a:rPr>
            </a:br>
            <a:r>
              <a:rPr lang="en-GB" sz="4400" b="1" dirty="0">
                <a:solidFill>
                  <a:schemeClr val="bg1"/>
                </a:solidFill>
                <a:latin typeface="Arial Black"/>
              </a:rPr>
              <a:t>CAMPAIGNING?</a:t>
            </a:r>
            <a:endParaRPr lang="en-US" sz="4400" dirty="0">
              <a:solidFill>
                <a:schemeClr val="bg1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131915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615DBD-7D79-74E7-BF37-ABC8B37CF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67;g25670c3861a_0_14" descr="A person writing on a white board&#10;&#10;AI-generated content may be incorrect.">
            <a:extLst>
              <a:ext uri="{FF2B5EF4-FFF2-40B4-BE49-F238E27FC236}">
                <a16:creationId xmlns:a16="http://schemas.microsoft.com/office/drawing/2014/main" id="{EF4824E7-6EE0-EE4A-4F10-6CEB18BD904B}"/>
              </a:ext>
            </a:extLst>
          </p:cNvPr>
          <p:cNvPicPr preferRelativeResize="0"/>
          <p:nvPr/>
        </p:nvPicPr>
        <p:blipFill rotWithShape="1">
          <a:blip r:embed="rId2"/>
          <a:srcRect l="37587" t="114" r="215" b="-120"/>
          <a:stretch>
            <a:fillRect/>
          </a:stretch>
        </p:blipFill>
        <p:spPr>
          <a:xfrm>
            <a:off x="5776044" y="-6571"/>
            <a:ext cx="6412842" cy="6874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68;g25670c3861a_0_14">
            <a:extLst>
              <a:ext uri="{FF2B5EF4-FFF2-40B4-BE49-F238E27FC236}">
                <a16:creationId xmlns:a16="http://schemas.microsoft.com/office/drawing/2014/main" id="{FD4CDA60-16E9-1FEE-0ED6-04A6366014F5}"/>
              </a:ext>
            </a:extLst>
          </p:cNvPr>
          <p:cNvSpPr txBox="1"/>
          <p:nvPr/>
        </p:nvSpPr>
        <p:spPr>
          <a:xfrm rot="16200000">
            <a:off x="11179638" y="5786998"/>
            <a:ext cx="1648111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n-GB" sz="9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</a:t>
            </a:r>
            <a:r>
              <a:rPr lang="en-GB" sz="900" dirty="0">
                <a:solidFill>
                  <a:schemeClr val="lt1"/>
                </a:solidFill>
              </a:rPr>
              <a:t>UNICEF/Flynn</a:t>
            </a:r>
            <a:endParaRPr lang="en-US" sz="1800" b="0" i="0" u="none" strike="noStrike" cap="none" dirty="0" err="1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69;g25670c3861a_0_14">
            <a:extLst>
              <a:ext uri="{FF2B5EF4-FFF2-40B4-BE49-F238E27FC236}">
                <a16:creationId xmlns:a16="http://schemas.microsoft.com/office/drawing/2014/main" id="{542FDAC9-DF0B-35BC-AD5E-A978AFEB0369}"/>
              </a:ext>
            </a:extLst>
          </p:cNvPr>
          <p:cNvSpPr txBox="1"/>
          <p:nvPr/>
        </p:nvSpPr>
        <p:spPr>
          <a:xfrm>
            <a:off x="316805" y="5786354"/>
            <a:ext cx="4065776" cy="89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100" dirty="0">
                <a:solidFill>
                  <a:schemeClr val="tx1"/>
                </a:solidFill>
                <a:ea typeface="Roboto Medium"/>
                <a:sym typeface="Roboto Medium"/>
              </a:rPr>
              <a:t>Poppy attends a Youth Advisory Board meeting, in May 2022, to discuss plans for World Children’s Day.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9" name="Google Shape;71;g25670c3861a_0_14">
            <a:extLst>
              <a:ext uri="{FF2B5EF4-FFF2-40B4-BE49-F238E27FC236}">
                <a16:creationId xmlns:a16="http://schemas.microsoft.com/office/drawing/2014/main" id="{47BC702B-BE33-C259-B267-76823AADF325}"/>
              </a:ext>
            </a:extLst>
          </p:cNvPr>
          <p:cNvSpPr txBox="1"/>
          <p:nvPr/>
        </p:nvSpPr>
        <p:spPr>
          <a:xfrm>
            <a:off x="319795" y="2355999"/>
            <a:ext cx="4563767" cy="3398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US" sz="2000" dirty="0">
                <a:solidFill>
                  <a:schemeClr val="tx1"/>
                </a:solidFill>
              </a:rPr>
              <a:t>Campaigning is about taking specific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and </a:t>
            </a:r>
            <a:r>
              <a:rPr lang="en-US" sz="2000" dirty="0" err="1">
                <a:solidFill>
                  <a:schemeClr val="tx1"/>
                </a:solidFill>
              </a:rPr>
              <a:t>organised</a:t>
            </a:r>
            <a:r>
              <a:rPr lang="en-US" sz="2000" dirty="0">
                <a:solidFill>
                  <a:schemeClr val="tx1"/>
                </a:solidFill>
              </a:rPr>
              <a:t> actions (like taking part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in </a:t>
            </a:r>
            <a:r>
              <a:rPr lang="en-US" sz="2000" dirty="0" err="1">
                <a:solidFill>
                  <a:schemeClr val="tx1"/>
                </a:solidFill>
              </a:rPr>
              <a:t>OutRight</a:t>
            </a:r>
            <a:r>
              <a:rPr lang="en-US" sz="2000" dirty="0">
                <a:solidFill>
                  <a:schemeClr val="tx1"/>
                </a:solidFill>
              </a:rPr>
              <a:t>!) to bring about positive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change on an issue, and influence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those in power to act.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endParaRPr lang="en-US" sz="2000" dirty="0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US" sz="2000" b="1" dirty="0">
                <a:solidFill>
                  <a:schemeClr val="tx1"/>
                </a:solidFill>
              </a:rPr>
              <a:t>Going to a march, writing to your MP or local </a:t>
            </a:r>
            <a:r>
              <a:rPr lang="en-US" sz="2000" b="1" dirty="0" err="1">
                <a:solidFill>
                  <a:schemeClr val="tx1"/>
                </a:solidFill>
              </a:rPr>
              <a:t>councillor</a:t>
            </a:r>
            <a:r>
              <a:rPr lang="en-US" sz="2000" b="1" dirty="0">
                <a:solidFill>
                  <a:schemeClr val="tx1"/>
                </a:solidFill>
              </a:rPr>
              <a:t>, or signing a </a:t>
            </a:r>
            <a:br>
              <a:rPr lang="en-US" sz="2000" b="1" dirty="0">
                <a:solidFill>
                  <a:schemeClr val="tx1"/>
                </a:solidFill>
              </a:rPr>
            </a:br>
            <a:r>
              <a:rPr lang="en-US" sz="2000" b="1" dirty="0">
                <a:solidFill>
                  <a:schemeClr val="tx1"/>
                </a:solidFill>
              </a:rPr>
              <a:t>petition are all ways we can </a:t>
            </a:r>
            <a:br>
              <a:rPr lang="en-US" sz="2000" b="1" dirty="0">
                <a:solidFill>
                  <a:schemeClr val="tx1"/>
                </a:solidFill>
              </a:rPr>
            </a:br>
            <a:r>
              <a:rPr lang="en-US" sz="2000" b="1" dirty="0">
                <a:solidFill>
                  <a:schemeClr val="tx1"/>
                </a:solidFill>
              </a:rPr>
              <a:t>campaign for change!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2A9A7397-04F6-0C30-B00C-683030B265D9}"/>
              </a:ext>
            </a:extLst>
          </p:cNvPr>
          <p:cNvSpPr txBox="1"/>
          <p:nvPr/>
        </p:nvSpPr>
        <p:spPr>
          <a:xfrm>
            <a:off x="203301" y="288121"/>
            <a:ext cx="5707766" cy="144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400" b="1" dirty="0">
                <a:solidFill>
                  <a:schemeClr val="bg1"/>
                </a:solidFill>
                <a:latin typeface="Arial Black"/>
              </a:rPr>
              <a:t>WHAT IS</a:t>
            </a:r>
            <a:br>
              <a:rPr lang="en-GB" sz="4400" b="1" dirty="0">
                <a:latin typeface="Arial Black"/>
              </a:rPr>
            </a:br>
            <a:r>
              <a:rPr lang="en-GB" sz="4400" b="1" dirty="0">
                <a:solidFill>
                  <a:schemeClr val="bg1"/>
                </a:solidFill>
                <a:latin typeface="Arial Black"/>
              </a:rPr>
              <a:t>CAMPAIGNING?</a:t>
            </a:r>
            <a:endParaRPr lang="en-US" sz="4400" dirty="0">
              <a:solidFill>
                <a:schemeClr val="bg1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165510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69;g25670c3861a_0_14">
            <a:extLst>
              <a:ext uri="{FF2B5EF4-FFF2-40B4-BE49-F238E27FC236}">
                <a16:creationId xmlns:a16="http://schemas.microsoft.com/office/drawing/2014/main" id="{FC61A776-51F4-DABE-241F-74E2EC7BB4B6}"/>
              </a:ext>
            </a:extLst>
          </p:cNvPr>
          <p:cNvSpPr txBox="1"/>
          <p:nvPr/>
        </p:nvSpPr>
        <p:spPr>
          <a:xfrm>
            <a:off x="316805" y="5786354"/>
            <a:ext cx="4364599" cy="89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100" dirty="0">
                <a:solidFill>
                  <a:schemeClr val="tx1"/>
                </a:solidFill>
                <a:ea typeface="Roboto Medium"/>
                <a:cs typeface="Segoe UI"/>
                <a:sym typeface="Roboto Medium"/>
              </a:rPr>
              <a:t>Students at Cockshut Hill Secondary school created a series of images in a photojournalism style based on the brief - How does your school support your rights?</a:t>
            </a:r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19" name="Google Shape;71;g25670c3861a_0_14">
            <a:extLst>
              <a:ext uri="{FF2B5EF4-FFF2-40B4-BE49-F238E27FC236}">
                <a16:creationId xmlns:a16="http://schemas.microsoft.com/office/drawing/2014/main" id="{ED848911-549E-17F3-F24C-39429DC4324F}"/>
              </a:ext>
            </a:extLst>
          </p:cNvPr>
          <p:cNvSpPr txBox="1"/>
          <p:nvPr/>
        </p:nvSpPr>
        <p:spPr>
          <a:xfrm>
            <a:off x="316805" y="2086146"/>
            <a:ext cx="4869879" cy="3597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000" dirty="0">
                <a:solidFill>
                  <a:schemeClr val="tx1"/>
                </a:solidFill>
              </a:rPr>
              <a:t>Children like you have an important 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dirty="0">
                <a:solidFill>
                  <a:schemeClr val="tx1"/>
                </a:solidFill>
              </a:rPr>
              <a:t>role to play in campaigning to create 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dirty="0">
                <a:solidFill>
                  <a:schemeClr val="tx1"/>
                </a:solidFill>
              </a:rPr>
              <a:t>change. Your voices matter and can 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dirty="0">
                <a:solidFill>
                  <a:schemeClr val="tx1"/>
                </a:solidFill>
              </a:rPr>
              <a:t>make a difference!</a:t>
            </a:r>
            <a:br>
              <a:rPr lang="en-GB" sz="2000" dirty="0"/>
            </a:br>
            <a:endParaRPr lang="en-GB" sz="1900" dirty="0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000" dirty="0">
                <a:solidFill>
                  <a:schemeClr val="tx1"/>
                </a:solidFill>
              </a:rPr>
              <a:t>UN Convention on the Rights of the Child: </a:t>
            </a:r>
            <a:r>
              <a:rPr lang="en-GB" sz="2000" b="1" dirty="0">
                <a:solidFill>
                  <a:schemeClr val="tx1"/>
                </a:solidFill>
              </a:rPr>
              <a:t>Article 12</a:t>
            </a:r>
            <a:br>
              <a:rPr lang="en-GB" sz="2000" b="1" dirty="0"/>
            </a:br>
            <a:r>
              <a:rPr lang="en-GB" sz="2000" b="1" dirty="0">
                <a:solidFill>
                  <a:schemeClr val="tx1"/>
                </a:solidFill>
              </a:rPr>
              <a:t>Every child has the right to say </a:t>
            </a:r>
            <a:br>
              <a:rPr lang="en-GB" sz="2000" b="1" dirty="0"/>
            </a:br>
            <a:r>
              <a:rPr lang="en-GB" sz="2000" b="1" dirty="0">
                <a:solidFill>
                  <a:schemeClr val="tx1"/>
                </a:solidFill>
              </a:rPr>
              <a:t>what they think in all matters </a:t>
            </a:r>
            <a:br>
              <a:rPr lang="en-GB" sz="2000" b="1" dirty="0"/>
            </a:br>
            <a:r>
              <a:rPr lang="en-GB" sz="2000" b="1" dirty="0">
                <a:solidFill>
                  <a:schemeClr val="tx1"/>
                </a:solidFill>
              </a:rPr>
              <a:t>affecting them, and to have their </a:t>
            </a:r>
            <a:br>
              <a:rPr lang="en-GB" sz="2000" b="1" dirty="0"/>
            </a:br>
            <a:r>
              <a:rPr lang="en-GB" sz="2000" b="1" dirty="0">
                <a:solidFill>
                  <a:schemeClr val="tx1"/>
                </a:solidFill>
              </a:rPr>
              <a:t>views taken seriously.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endParaRPr lang="en-US" sz="1900" b="1" dirty="0">
              <a:solidFill>
                <a:schemeClr val="tx1"/>
              </a:solidFill>
            </a:endParaRPr>
          </a:p>
        </p:txBody>
      </p:sp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0E782828-2E21-5849-A334-283B135F7C0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37432DA9-BD93-D611-3A19-183143AD0C55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C9FD93C2-D3B3-A5A1-4561-9F5CFAF7A5B2}"/>
              </a:ext>
            </a:extLst>
          </p:cNvPr>
          <p:cNvSpPr txBox="1"/>
          <p:nvPr/>
        </p:nvSpPr>
        <p:spPr>
          <a:xfrm>
            <a:off x="210357" y="288121"/>
            <a:ext cx="4882267" cy="144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400" b="1" dirty="0">
                <a:solidFill>
                  <a:schemeClr val="bg1"/>
                </a:solidFill>
                <a:latin typeface="Arial Black"/>
              </a:rPr>
              <a:t>WHY</a:t>
            </a:r>
            <a:br>
              <a:rPr lang="en-GB" sz="4400" b="1" dirty="0">
                <a:solidFill>
                  <a:schemeClr val="bg1"/>
                </a:solidFill>
                <a:latin typeface="Arial Black"/>
              </a:rPr>
            </a:br>
            <a:r>
              <a:rPr lang="en-GB" sz="4400" b="1" dirty="0">
                <a:solidFill>
                  <a:schemeClr val="bg1"/>
                </a:solidFill>
                <a:latin typeface="Arial Black"/>
              </a:rPr>
              <a:t>CAMPAIGN?</a:t>
            </a:r>
            <a:endParaRPr lang="en-US" sz="4400" dirty="0">
              <a:solidFill>
                <a:schemeClr val="bg1"/>
              </a:solidFill>
              <a:latin typeface="Arial Black"/>
            </a:endParaRPr>
          </a:p>
        </p:txBody>
      </p:sp>
      <p:pic>
        <p:nvPicPr>
          <p:cNvPr id="2" name="Picture 1" descr="A child reading a book in a library&#10;&#10;AI-generated content may be incorrect.">
            <a:extLst>
              <a:ext uri="{FF2B5EF4-FFF2-40B4-BE49-F238E27FC236}">
                <a16:creationId xmlns:a16="http://schemas.microsoft.com/office/drawing/2014/main" id="{93493F04-7634-FF66-EC25-43E7A730FF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554" t="151" r="31765" b="-87"/>
          <a:stretch>
            <a:fillRect/>
          </a:stretch>
        </p:blipFill>
        <p:spPr>
          <a:xfrm>
            <a:off x="5193327" y="-1488"/>
            <a:ext cx="6993029" cy="6879605"/>
          </a:xfrm>
          <a:prstGeom prst="rect">
            <a:avLst/>
          </a:prstGeom>
        </p:spPr>
      </p:pic>
      <p:sp>
        <p:nvSpPr>
          <p:cNvPr id="6" name="Google Shape;68;g25670c3861a_0_14">
            <a:extLst>
              <a:ext uri="{FF2B5EF4-FFF2-40B4-BE49-F238E27FC236}">
                <a16:creationId xmlns:a16="http://schemas.microsoft.com/office/drawing/2014/main" id="{17EB4E2D-7429-494A-9355-A47E1A3B625D}"/>
              </a:ext>
            </a:extLst>
          </p:cNvPr>
          <p:cNvSpPr txBox="1"/>
          <p:nvPr/>
        </p:nvSpPr>
        <p:spPr>
          <a:xfrm rot="16200000">
            <a:off x="10800948" y="5432762"/>
            <a:ext cx="2410111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900"/>
            </a:pPr>
            <a:r>
              <a:rPr lang="en-GB" sz="9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© </a:t>
            </a:r>
            <a:r>
              <a:rPr lang="en-GB" sz="900" dirty="0">
                <a:solidFill>
                  <a:schemeClr val="bg1"/>
                </a:solidFill>
              </a:rPr>
              <a:t>UNICEF/</a:t>
            </a:r>
            <a:r>
              <a:rPr lang="en-GB" sz="900" dirty="0">
                <a:solidFill>
                  <a:schemeClr val="bg1"/>
                </a:solidFill>
                <a:latin typeface="Segoe UI"/>
                <a:cs typeface="Segoe UI"/>
              </a:rPr>
              <a:t>Maule-</a:t>
            </a:r>
            <a:r>
              <a:rPr lang="en-GB" sz="900" dirty="0" err="1">
                <a:solidFill>
                  <a:schemeClr val="bg1"/>
                </a:solidFill>
                <a:latin typeface="Segoe UI"/>
                <a:cs typeface="Segoe UI"/>
              </a:rPr>
              <a:t>Ffinch</a:t>
            </a:r>
            <a:endParaRPr lang="en-GB" sz="900" dirty="0">
              <a:solidFill>
                <a:schemeClr val="bg1"/>
              </a:solidFill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081197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1;g256730744a2_0_25">
            <a:extLst>
              <a:ext uri="{FF2B5EF4-FFF2-40B4-BE49-F238E27FC236}">
                <a16:creationId xmlns:a16="http://schemas.microsoft.com/office/drawing/2014/main" id="{271610A4-D514-0DFC-CEDD-46D7216E4FF6}"/>
              </a:ext>
            </a:extLst>
          </p:cNvPr>
          <p:cNvSpPr/>
          <p:nvPr/>
        </p:nvSpPr>
        <p:spPr>
          <a:xfrm>
            <a:off x="1" y="2285999"/>
            <a:ext cx="12189717" cy="2820113"/>
          </a:xfrm>
          <a:prstGeom prst="rect">
            <a:avLst/>
          </a:prstGeom>
          <a:solidFill>
            <a:srgbClr val="DDF4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12;g256730744a2_0_25">
            <a:extLst>
              <a:ext uri="{FF2B5EF4-FFF2-40B4-BE49-F238E27FC236}">
                <a16:creationId xmlns:a16="http://schemas.microsoft.com/office/drawing/2014/main" id="{0959528B-6FE2-28AD-8AA3-1B94047D8BC3}"/>
              </a:ext>
            </a:extLst>
          </p:cNvPr>
          <p:cNvSpPr txBox="1"/>
          <p:nvPr/>
        </p:nvSpPr>
        <p:spPr>
          <a:xfrm>
            <a:off x="453600" y="489600"/>
            <a:ext cx="4604100" cy="10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endParaRPr sz="4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13;g256730744a2_0_25">
            <a:extLst>
              <a:ext uri="{FF2B5EF4-FFF2-40B4-BE49-F238E27FC236}">
                <a16:creationId xmlns:a16="http://schemas.microsoft.com/office/drawing/2014/main" id="{F9AC8283-4CA4-82B0-877E-E0E23478EF1E}"/>
              </a:ext>
            </a:extLst>
          </p:cNvPr>
          <p:cNvSpPr/>
          <p:nvPr/>
        </p:nvSpPr>
        <p:spPr>
          <a:xfrm>
            <a:off x="457575" y="2889532"/>
            <a:ext cx="4349215" cy="2364671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14;g256730744a2_0_25">
            <a:extLst>
              <a:ext uri="{FF2B5EF4-FFF2-40B4-BE49-F238E27FC236}">
                <a16:creationId xmlns:a16="http://schemas.microsoft.com/office/drawing/2014/main" id="{DB1AFB13-0831-8503-13E0-E31DE123FAA9}"/>
              </a:ext>
            </a:extLst>
          </p:cNvPr>
          <p:cNvSpPr txBox="1"/>
          <p:nvPr/>
        </p:nvSpPr>
        <p:spPr>
          <a:xfrm>
            <a:off x="605479" y="3060835"/>
            <a:ext cx="4054920" cy="2287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691284">
              <a:spcBef>
                <a:spcPts val="1400"/>
              </a:spcBef>
              <a:spcAft>
                <a:spcPts val="600"/>
              </a:spcAft>
              <a:defRPr sz="2400">
                <a:solidFill>
                  <a:srgbClr val="FFFFFF"/>
                </a:solidFill>
              </a:defRPr>
            </a:pPr>
            <a:r>
              <a:rPr lang="en-GB" sz="2400" dirty="0">
                <a:solidFill>
                  <a:schemeClr val="tx1"/>
                </a:solidFill>
              </a:rPr>
              <a:t>Join our World Children’s Day event and hear about the exciting ways children and young people like you are making a difference.</a:t>
            </a:r>
            <a:endParaRPr lang="en-GB" sz="2400">
              <a:solidFill>
                <a:schemeClr val="tx1"/>
              </a:solidFill>
            </a:endParaRPr>
          </a:p>
        </p:txBody>
      </p:sp>
      <p:sp>
        <p:nvSpPr>
          <p:cNvPr id="6" name="Google Shape;115;g256730744a2_0_25">
            <a:extLst>
              <a:ext uri="{FF2B5EF4-FFF2-40B4-BE49-F238E27FC236}">
                <a16:creationId xmlns:a16="http://schemas.microsoft.com/office/drawing/2014/main" id="{A7BD270C-3734-89B5-7856-08C8DB95E430}"/>
              </a:ext>
            </a:extLst>
          </p:cNvPr>
          <p:cNvSpPr/>
          <p:nvPr/>
        </p:nvSpPr>
        <p:spPr>
          <a:xfrm>
            <a:off x="5373101" y="2889532"/>
            <a:ext cx="3023983" cy="236755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16;g256730744a2_0_25">
            <a:extLst>
              <a:ext uri="{FF2B5EF4-FFF2-40B4-BE49-F238E27FC236}">
                <a16:creationId xmlns:a16="http://schemas.microsoft.com/office/drawing/2014/main" id="{1A90EAEB-D6FF-D401-2AD6-6B36C0948169}"/>
              </a:ext>
            </a:extLst>
          </p:cNvPr>
          <p:cNvSpPr txBox="1"/>
          <p:nvPr/>
        </p:nvSpPr>
        <p:spPr>
          <a:xfrm>
            <a:off x="5528972" y="3064168"/>
            <a:ext cx="2612887" cy="2039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>
                <a:solidFill>
                  <a:schemeClr val="tx1"/>
                </a:solidFill>
                <a:ea typeface="Roboto Medium"/>
                <a:sym typeface="Roboto Medium"/>
              </a:rPr>
              <a:t>Complete </a:t>
            </a:r>
            <a:r>
              <a:rPr lang="en-GB" sz="2400" i="0" u="none" strike="noStrike" cap="none" dirty="0">
                <a:solidFill>
                  <a:schemeClr val="tx1"/>
                </a:solidFill>
                <a:ea typeface="Roboto Medium"/>
                <a:sym typeface="Roboto Medium"/>
              </a:rPr>
              <a:t>your </a:t>
            </a:r>
            <a:r>
              <a:rPr lang="en-GB" sz="2400" dirty="0">
                <a:solidFill>
                  <a:schemeClr val="tx1"/>
                </a:solidFill>
                <a:ea typeface="Roboto Medium"/>
                <a:sym typeface="Roboto Medium"/>
              </a:rPr>
              <a:t>learning journey </a:t>
            </a:r>
            <a:br>
              <a:rPr lang="en-GB" sz="2400" dirty="0">
                <a:solidFill>
                  <a:schemeClr val="tx1"/>
                </a:solidFill>
                <a:ea typeface="Roboto Medium"/>
              </a:rPr>
            </a:br>
            <a:r>
              <a:rPr lang="en-GB" sz="2400" dirty="0">
                <a:solidFill>
                  <a:schemeClr val="tx1"/>
                </a:solidFill>
                <a:ea typeface="Roboto Medium"/>
                <a:sym typeface="Roboto Medium"/>
              </a:rPr>
              <a:t>and finish with </a:t>
            </a:r>
            <a:br>
              <a:rPr lang="en-GB" sz="2400" dirty="0">
                <a:solidFill>
                  <a:schemeClr val="tx1"/>
                </a:solidFill>
                <a:ea typeface="Roboto Medium"/>
              </a:rPr>
            </a:br>
            <a:r>
              <a:rPr lang="en-GB" sz="2400" dirty="0">
                <a:solidFill>
                  <a:schemeClr val="tx1"/>
                </a:solidFill>
                <a:ea typeface="Roboto Medium"/>
                <a:sym typeface="Roboto Medium"/>
              </a:rPr>
              <a:t>the brand-new </a:t>
            </a:r>
            <a:r>
              <a:rPr lang="en-GB" sz="2400" i="0" u="none" strike="noStrike" cap="none" dirty="0">
                <a:solidFill>
                  <a:schemeClr val="tx1"/>
                </a:solidFill>
                <a:ea typeface="Roboto Medium"/>
                <a:sym typeface="Roboto Medium"/>
              </a:rPr>
              <a:t>campaign </a:t>
            </a:r>
            <a:r>
              <a:rPr lang="en-GB" sz="2400" dirty="0">
                <a:solidFill>
                  <a:schemeClr val="tx1"/>
                </a:solidFill>
                <a:ea typeface="Roboto Medium"/>
                <a:sym typeface="Roboto Medium"/>
              </a:rPr>
              <a:t>action!</a:t>
            </a:r>
            <a:endParaRPr lang="en-GB" sz="2400">
              <a:solidFill>
                <a:schemeClr val="tx1"/>
              </a:solidFill>
            </a:endParaRPr>
          </a:p>
        </p:txBody>
      </p:sp>
      <p:sp>
        <p:nvSpPr>
          <p:cNvPr id="8" name="Google Shape;117;g256730744a2_0_25">
            <a:extLst>
              <a:ext uri="{FF2B5EF4-FFF2-40B4-BE49-F238E27FC236}">
                <a16:creationId xmlns:a16="http://schemas.microsoft.com/office/drawing/2014/main" id="{2815B293-EA71-4691-EA6D-C3A3CF312FDC}"/>
              </a:ext>
            </a:extLst>
          </p:cNvPr>
          <p:cNvSpPr/>
          <p:nvPr/>
        </p:nvSpPr>
        <p:spPr>
          <a:xfrm>
            <a:off x="8955044" y="2889532"/>
            <a:ext cx="2606106" cy="236755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18;g256730744a2_0_25">
            <a:extLst>
              <a:ext uri="{FF2B5EF4-FFF2-40B4-BE49-F238E27FC236}">
                <a16:creationId xmlns:a16="http://schemas.microsoft.com/office/drawing/2014/main" id="{B236A581-3255-FF7F-ADA0-54984F046BBF}"/>
              </a:ext>
            </a:extLst>
          </p:cNvPr>
          <p:cNvSpPr txBox="1"/>
          <p:nvPr/>
        </p:nvSpPr>
        <p:spPr>
          <a:xfrm>
            <a:off x="9096020" y="3064168"/>
            <a:ext cx="2329808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>
                <a:solidFill>
                  <a:schemeClr val="tx1"/>
                </a:solidFill>
                <a:ea typeface="Roboto Medium"/>
              </a:rPr>
              <a:t>We will deliver your messages to the decision maker!</a:t>
            </a:r>
            <a:endParaRPr lang="en-GB" sz="240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EFCF227-857A-74B2-20D3-5CA31C62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152" y="-418365"/>
            <a:ext cx="3657261" cy="3657261"/>
          </a:xfrm>
          <a:prstGeom prst="rect">
            <a:avLst/>
          </a:prstGeom>
        </p:spPr>
      </p:pic>
      <p:pic>
        <p:nvPicPr>
          <p:cNvPr id="13" name="Picture 1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325B374-6D30-C76F-1796-565C1E62F7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19" y="5721516"/>
            <a:ext cx="5791981" cy="952922"/>
          </a:xfrm>
          <a:prstGeom prst="rect">
            <a:avLst/>
          </a:prstGeom>
        </p:spPr>
      </p:pic>
      <p:sp>
        <p:nvSpPr>
          <p:cNvPr id="14" name="Google Shape;40;p1">
            <a:extLst>
              <a:ext uri="{FF2B5EF4-FFF2-40B4-BE49-F238E27FC236}">
                <a16:creationId xmlns:a16="http://schemas.microsoft.com/office/drawing/2014/main" id="{1AF1BA7D-D6B6-52DF-6C84-BE75D230031B}"/>
              </a:ext>
            </a:extLst>
          </p:cNvPr>
          <p:cNvSpPr txBox="1"/>
          <p:nvPr/>
        </p:nvSpPr>
        <p:spPr>
          <a:xfrm>
            <a:off x="210357" y="288121"/>
            <a:ext cx="4882267" cy="1505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400" b="1" dirty="0">
                <a:solidFill>
                  <a:schemeClr val="bg1"/>
                </a:solidFill>
                <a:latin typeface="Arial Black"/>
              </a:rPr>
              <a:t>MAKE YOUR </a:t>
            </a:r>
            <a:br>
              <a:rPr lang="en-GB" sz="4400" b="1" dirty="0">
                <a:solidFill>
                  <a:schemeClr val="bg1"/>
                </a:solidFill>
                <a:latin typeface="Arial Black"/>
              </a:rPr>
            </a:br>
            <a:r>
              <a:rPr lang="en-GB" sz="4400" b="1" dirty="0">
                <a:solidFill>
                  <a:schemeClr val="bg1"/>
                </a:solidFill>
                <a:latin typeface="Arial Black"/>
              </a:rPr>
              <a:t>VOICE HEARD</a:t>
            </a:r>
            <a:endParaRPr lang="en-US" sz="4400" dirty="0">
              <a:solidFill>
                <a:schemeClr val="bg1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333779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3;g25a5f9632ed_0_13">
            <a:extLst>
              <a:ext uri="{FF2B5EF4-FFF2-40B4-BE49-F238E27FC236}">
                <a16:creationId xmlns:a16="http://schemas.microsoft.com/office/drawing/2014/main" id="{FFFFA751-95D8-7C7F-035D-8EB8D81DDDA2}"/>
              </a:ext>
            </a:extLst>
          </p:cNvPr>
          <p:cNvSpPr/>
          <p:nvPr/>
        </p:nvSpPr>
        <p:spPr>
          <a:xfrm>
            <a:off x="5214471" y="507999"/>
            <a:ext cx="6971851" cy="6348559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1;g25670c3861a_0_14">
            <a:extLst>
              <a:ext uri="{FF2B5EF4-FFF2-40B4-BE49-F238E27FC236}">
                <a16:creationId xmlns:a16="http://schemas.microsoft.com/office/drawing/2014/main" id="{014D7F01-581D-9296-6FEE-9A71DEDACC4F}"/>
              </a:ext>
            </a:extLst>
          </p:cNvPr>
          <p:cNvSpPr txBox="1"/>
          <p:nvPr/>
        </p:nvSpPr>
        <p:spPr>
          <a:xfrm>
            <a:off x="319795" y="2355999"/>
            <a:ext cx="3637591" cy="3597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400" dirty="0">
                <a:solidFill>
                  <a:schemeClr val="tx1"/>
                </a:solidFill>
              </a:rPr>
              <a:t>Actor and UNICEF UK </a:t>
            </a:r>
            <a:br>
              <a:rPr lang="en-GB" sz="2400" dirty="0"/>
            </a:br>
            <a:r>
              <a:rPr lang="en-GB" sz="2400" dirty="0">
                <a:solidFill>
                  <a:schemeClr val="tx1"/>
                </a:solidFill>
              </a:rPr>
              <a:t>Supporter </a:t>
            </a:r>
            <a:r>
              <a:rPr lang="en-GB" sz="2400" b="1" dirty="0">
                <a:solidFill>
                  <a:schemeClr val="tx1"/>
                </a:solidFill>
              </a:rPr>
              <a:t>Cel Spellman </a:t>
            </a:r>
            <a:br>
              <a:rPr lang="en-GB" sz="2400" b="1" dirty="0"/>
            </a:br>
            <a:r>
              <a:rPr lang="en-GB" sz="2400" b="1" dirty="0">
                <a:solidFill>
                  <a:schemeClr val="tx1"/>
                </a:solidFill>
              </a:rPr>
              <a:t>has this message for </a:t>
            </a:r>
            <a:br>
              <a:rPr lang="en-GB" sz="2400" b="1" dirty="0"/>
            </a:br>
            <a:r>
              <a:rPr lang="en-GB" sz="2400" b="1" dirty="0">
                <a:solidFill>
                  <a:schemeClr val="tx1"/>
                </a:solidFill>
              </a:rPr>
              <a:t>you about taking part </a:t>
            </a:r>
            <a:br>
              <a:rPr lang="en-GB" sz="2400" b="1" dirty="0"/>
            </a:br>
            <a:r>
              <a:rPr lang="en-GB" sz="2400" b="1" dirty="0">
                <a:solidFill>
                  <a:schemeClr val="tx1"/>
                </a:solidFill>
              </a:rPr>
              <a:t>in </a:t>
            </a:r>
            <a:r>
              <a:rPr lang="en-GB" sz="2400" b="1" err="1">
                <a:solidFill>
                  <a:schemeClr val="tx1"/>
                </a:solidFill>
              </a:rPr>
              <a:t>OutRight</a:t>
            </a:r>
            <a:r>
              <a:rPr lang="en-GB" sz="2400" b="1" dirty="0">
                <a:solidFill>
                  <a:schemeClr val="tx1"/>
                </a:solidFill>
              </a:rPr>
              <a:t> this year…</a:t>
            </a:r>
            <a:endParaRPr lang="en-GB" sz="2400" dirty="0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endParaRPr lang="en-GB" sz="2400" dirty="0">
              <a:solidFill>
                <a:srgbClr val="FFFFFF"/>
              </a:solidFill>
            </a:endParaRPr>
          </a:p>
        </p:txBody>
      </p:sp>
      <p:sp>
        <p:nvSpPr>
          <p:cNvPr id="9" name="Google Shape;40;p1">
            <a:extLst>
              <a:ext uri="{FF2B5EF4-FFF2-40B4-BE49-F238E27FC236}">
                <a16:creationId xmlns:a16="http://schemas.microsoft.com/office/drawing/2014/main" id="{B600BB88-49CB-A28A-E52E-C8795D9713B5}"/>
              </a:ext>
            </a:extLst>
          </p:cNvPr>
          <p:cNvSpPr txBox="1"/>
          <p:nvPr/>
        </p:nvSpPr>
        <p:spPr>
          <a:xfrm>
            <a:off x="210357" y="288121"/>
            <a:ext cx="4882267" cy="144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400" b="1" dirty="0">
                <a:solidFill>
                  <a:schemeClr val="bg1"/>
                </a:solidFill>
                <a:latin typeface="Arial Black"/>
              </a:rPr>
              <a:t>A MESSAGE </a:t>
            </a:r>
            <a:br>
              <a:rPr lang="en-GB" sz="4400" b="1" dirty="0">
                <a:solidFill>
                  <a:schemeClr val="bg1"/>
                </a:solidFill>
                <a:latin typeface="Arial Black"/>
              </a:rPr>
            </a:br>
            <a:r>
              <a:rPr lang="en-GB" sz="4400" b="1" dirty="0">
                <a:solidFill>
                  <a:schemeClr val="bg1"/>
                </a:solidFill>
                <a:latin typeface="Arial Black"/>
              </a:rPr>
              <a:t>FROM CEL</a:t>
            </a:r>
            <a:endParaRPr lang="en-US" sz="4400" dirty="0">
              <a:solidFill>
                <a:schemeClr val="bg1"/>
              </a:solidFill>
              <a:latin typeface="Arial Black"/>
            </a:endParaRPr>
          </a:p>
        </p:txBody>
      </p:sp>
      <p:pic>
        <p:nvPicPr>
          <p:cNvPr id="4" name="Online Media 3" title="Welcome to OutRight">
            <a:hlinkClick r:id="" action="ppaction://media"/>
            <a:extLst>
              <a:ext uri="{FF2B5EF4-FFF2-40B4-BE49-F238E27FC236}">
                <a16:creationId xmlns:a16="http://schemas.microsoft.com/office/drawing/2014/main" id="{E5DCBF53-558F-5887-43BD-28B24BE3AD8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294672" y="1712026"/>
            <a:ext cx="7662302" cy="434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9295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A54FBE395FE4488C775E2AE042F3F5" ma:contentTypeVersion="15" ma:contentTypeDescription="Create a new document." ma:contentTypeScope="" ma:versionID="bd050fd64ca51fd53aef54997b931130">
  <xsd:schema xmlns:xsd="http://www.w3.org/2001/XMLSchema" xmlns:xs="http://www.w3.org/2001/XMLSchema" xmlns:p="http://schemas.microsoft.com/office/2006/metadata/properties" xmlns:ns2="11cb7852-01ff-4783-afb4-6fe1ba5b66ed" xmlns:ns3="1010642d-184b-478d-9c3b-ee5a49174d96" targetNamespace="http://schemas.microsoft.com/office/2006/metadata/properties" ma:root="true" ma:fieldsID="e8ec8d9b3387a5ebd79551db0548e3da" ns2:_="" ns3:_="">
    <xsd:import namespace="11cb7852-01ff-4783-afb4-6fe1ba5b66ed"/>
    <xsd:import namespace="1010642d-184b-478d-9c3b-ee5a49174d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b7852-01ff-4783-afb4-6fe1ba5b66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4fbae504-01c2-4ae5-a842-09e5f32470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10642d-184b-478d-9c3b-ee5a49174d9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884300a-7a00-49b2-b74a-8fc860d18d42}" ma:internalName="TaxCatchAll" ma:showField="CatchAllData" ma:web="1010642d-184b-478d-9c3b-ee5a49174d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010642d-184b-478d-9c3b-ee5a49174d96" xsi:nil="true"/>
    <lcf76f155ced4ddcb4097134ff3c332f xmlns="11cb7852-01ff-4783-afb4-6fe1ba5b66e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4DCF2CB-EBFA-422E-BAF3-6153D0EF26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BA3EC6-A8AD-4E8B-B166-B08E7C5C9C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cb7852-01ff-4783-afb4-6fe1ba5b66ed"/>
    <ds:schemaRef ds:uri="1010642d-184b-478d-9c3b-ee5a49174d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E285846-5046-4B37-B94C-AF939664B3D2}">
  <ds:schemaRefs>
    <ds:schemaRef ds:uri="1010642d-184b-478d-9c3b-ee5a49174d96"/>
    <ds:schemaRef ds:uri="11cb7852-01ff-4783-afb4-6fe1ba5b66ed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550</Words>
  <Application>Microsoft Office PowerPoint</Application>
  <PresentationFormat>Widescreen</PresentationFormat>
  <Paragraphs>39</Paragraphs>
  <Slides>10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Bool</dc:creator>
  <cp:lastModifiedBy>Issy Booth</cp:lastModifiedBy>
  <cp:revision>484</cp:revision>
  <dcterms:modified xsi:type="dcterms:W3CDTF">2026-02-11T11:00:15Z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0x010100FAA54FBE395FE4488C775E2AE042F3F5</vt:lpwstr>
  </property>
  <property fmtid="{D5CDD505-2E9C-101B-9397-08002B2CF9AE}" pid="3" name="Order">
    <vt:r8>500</vt:r8>
  </property>
  <property fmtid="{D5CDD505-2E9C-101B-9397-08002B2CF9AE}" pid="4" name="MediaServiceImageTags">
    <vt:lpwstr/>
  </property>
</Properties>
</file>